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6858000" cx="9144000"/>
  <p:notesSz cx="6858000" cy="9144000"/>
  <p:embeddedFontLst>
    <p:embeddedFont>
      <p:font typeface="Quattrocento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QuattrocentoSans-regular.fnt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QuattrocentoSans-italic.fntdata"/><Relationship Id="rId10" Type="http://schemas.openxmlformats.org/officeDocument/2006/relationships/slide" Target="slides/slide6.xml"/><Relationship Id="rId32" Type="http://schemas.openxmlformats.org/officeDocument/2006/relationships/font" Target="fonts/QuattrocentoSans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QuattrocentoSans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ct val="116666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ct val="116666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ct val="116666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116666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116666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116666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116666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116666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116666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116666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116666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ct val="116666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  <p:sp>
        <p:nvSpPr>
          <p:cNvPr id="349" name="Shape 3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  <p:sp>
        <p:nvSpPr>
          <p:cNvPr id="372" name="Shape 3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  <p:sp>
        <p:nvSpPr>
          <p:cNvPr id="381" name="Shape 3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1" name="Shape 3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1" name="Shape 4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6" name="Shape 4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416" name="Shape 4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7" name="Shape 4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5" name="Shape 4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5" name="Shape 4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  <p:sp>
        <p:nvSpPr>
          <p:cNvPr id="445" name="Shape 4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6" name="Shape 4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  <p:sp>
        <p:nvSpPr>
          <p:cNvPr id="455" name="Shape 4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6" name="Shape 4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8" name="Shape 4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6" name="Shape 4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2" name="Shape 4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9" name="Shape 4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ct val="116666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ct val="116666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ct val="77777"/>
              <a:buNone/>
              <a:defRPr sz="1800"/>
            </a:lvl2pPr>
            <a:lvl3pPr indent="0" lvl="2">
              <a:spcBef>
                <a:spcPts val="0"/>
              </a:spcBef>
              <a:buSzPct val="77777"/>
              <a:buNone/>
              <a:defRPr sz="1800"/>
            </a:lvl3pPr>
            <a:lvl4pPr indent="0" lvl="3">
              <a:spcBef>
                <a:spcPts val="0"/>
              </a:spcBef>
              <a:buSzPct val="77777"/>
              <a:buNone/>
              <a:defRPr sz="1800"/>
            </a:lvl4pPr>
            <a:lvl5pPr indent="0" lvl="4">
              <a:spcBef>
                <a:spcPts val="0"/>
              </a:spcBef>
              <a:buSzPct val="77777"/>
              <a:buNone/>
              <a:defRPr sz="1800"/>
            </a:lvl5pPr>
            <a:lvl6pPr indent="0" lvl="5">
              <a:spcBef>
                <a:spcPts val="0"/>
              </a:spcBef>
              <a:buSzPct val="77777"/>
              <a:buNone/>
              <a:defRPr sz="1800"/>
            </a:lvl6pPr>
            <a:lvl7pPr indent="0" lvl="6">
              <a:spcBef>
                <a:spcPts val="0"/>
              </a:spcBef>
              <a:buSzPct val="77777"/>
              <a:buNone/>
              <a:defRPr sz="1800"/>
            </a:lvl7pPr>
            <a:lvl8pPr indent="0" lvl="7">
              <a:spcBef>
                <a:spcPts val="0"/>
              </a:spcBef>
              <a:buSzPct val="77777"/>
              <a:buNone/>
              <a:defRPr sz="1800"/>
            </a:lvl8pPr>
            <a:lvl9pPr indent="0" lvl="8">
              <a:spcBef>
                <a:spcPts val="0"/>
              </a:spcBef>
              <a:buSzPct val="77777"/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ct val="116666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ct val="116666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ct val="77777"/>
              <a:buNone/>
              <a:defRPr sz="1800"/>
            </a:lvl2pPr>
            <a:lvl3pPr indent="0" lvl="2">
              <a:spcBef>
                <a:spcPts val="0"/>
              </a:spcBef>
              <a:buSzPct val="77777"/>
              <a:buNone/>
              <a:defRPr sz="1800"/>
            </a:lvl3pPr>
            <a:lvl4pPr indent="0" lvl="3">
              <a:spcBef>
                <a:spcPts val="0"/>
              </a:spcBef>
              <a:buSzPct val="77777"/>
              <a:buNone/>
              <a:defRPr sz="1800"/>
            </a:lvl4pPr>
            <a:lvl5pPr indent="0" lvl="4">
              <a:spcBef>
                <a:spcPts val="0"/>
              </a:spcBef>
              <a:buSzPct val="77777"/>
              <a:buNone/>
              <a:defRPr sz="1800"/>
            </a:lvl5pPr>
            <a:lvl6pPr indent="0" lvl="5">
              <a:spcBef>
                <a:spcPts val="0"/>
              </a:spcBef>
              <a:buSzPct val="77777"/>
              <a:buNone/>
              <a:defRPr sz="1800"/>
            </a:lvl6pPr>
            <a:lvl7pPr indent="0" lvl="6">
              <a:spcBef>
                <a:spcPts val="0"/>
              </a:spcBef>
              <a:buSzPct val="77777"/>
              <a:buNone/>
              <a:defRPr sz="1800"/>
            </a:lvl7pPr>
            <a:lvl8pPr indent="0" lvl="7">
              <a:spcBef>
                <a:spcPts val="0"/>
              </a:spcBef>
              <a:buSzPct val="77777"/>
              <a:buNone/>
              <a:defRPr sz="1800"/>
            </a:lvl8pPr>
            <a:lvl9pPr indent="0" lvl="8">
              <a:spcBef>
                <a:spcPts val="0"/>
              </a:spcBef>
              <a:buSzPct val="77777"/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ct val="116666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ct val="116666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ct val="77777"/>
              <a:buNone/>
              <a:defRPr sz="1800"/>
            </a:lvl2pPr>
            <a:lvl3pPr indent="0" lvl="2">
              <a:spcBef>
                <a:spcPts val="0"/>
              </a:spcBef>
              <a:buSzPct val="77777"/>
              <a:buNone/>
              <a:defRPr sz="1800"/>
            </a:lvl3pPr>
            <a:lvl4pPr indent="0" lvl="3">
              <a:spcBef>
                <a:spcPts val="0"/>
              </a:spcBef>
              <a:buSzPct val="77777"/>
              <a:buNone/>
              <a:defRPr sz="1800"/>
            </a:lvl4pPr>
            <a:lvl5pPr indent="0" lvl="4">
              <a:spcBef>
                <a:spcPts val="0"/>
              </a:spcBef>
              <a:buSzPct val="77777"/>
              <a:buNone/>
              <a:defRPr sz="1800"/>
            </a:lvl5pPr>
            <a:lvl6pPr indent="0" lvl="5">
              <a:spcBef>
                <a:spcPts val="0"/>
              </a:spcBef>
              <a:buSzPct val="77777"/>
              <a:buNone/>
              <a:defRPr sz="1800"/>
            </a:lvl6pPr>
            <a:lvl7pPr indent="0" lvl="6">
              <a:spcBef>
                <a:spcPts val="0"/>
              </a:spcBef>
              <a:buSzPct val="77777"/>
              <a:buNone/>
              <a:defRPr sz="1800"/>
            </a:lvl7pPr>
            <a:lvl8pPr indent="0" lvl="7">
              <a:spcBef>
                <a:spcPts val="0"/>
              </a:spcBef>
              <a:buSzPct val="77777"/>
              <a:buNone/>
              <a:defRPr sz="1800"/>
            </a:lvl8pPr>
            <a:lvl9pPr indent="0" lvl="8">
              <a:spcBef>
                <a:spcPts val="0"/>
              </a:spcBef>
              <a:buSzPct val="77777"/>
              <a:buNone/>
              <a:defRPr sz="1800"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ct val="116666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ct val="116666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ct val="77777"/>
              <a:buNone/>
              <a:defRPr sz="1800"/>
            </a:lvl2pPr>
            <a:lvl3pPr indent="0" lvl="2">
              <a:spcBef>
                <a:spcPts val="0"/>
              </a:spcBef>
              <a:buSzPct val="77777"/>
              <a:buNone/>
              <a:defRPr sz="1800"/>
            </a:lvl3pPr>
            <a:lvl4pPr indent="0" lvl="3">
              <a:spcBef>
                <a:spcPts val="0"/>
              </a:spcBef>
              <a:buSzPct val="77777"/>
              <a:buNone/>
              <a:defRPr sz="1800"/>
            </a:lvl4pPr>
            <a:lvl5pPr indent="0" lvl="4">
              <a:spcBef>
                <a:spcPts val="0"/>
              </a:spcBef>
              <a:buSzPct val="77777"/>
              <a:buNone/>
              <a:defRPr sz="1800"/>
            </a:lvl5pPr>
            <a:lvl6pPr indent="0" lvl="5">
              <a:spcBef>
                <a:spcPts val="0"/>
              </a:spcBef>
              <a:buSzPct val="77777"/>
              <a:buNone/>
              <a:defRPr sz="1800"/>
            </a:lvl6pPr>
            <a:lvl7pPr indent="0" lvl="6">
              <a:spcBef>
                <a:spcPts val="0"/>
              </a:spcBef>
              <a:buSzPct val="77777"/>
              <a:buNone/>
              <a:defRPr sz="1800"/>
            </a:lvl7pPr>
            <a:lvl8pPr indent="0" lvl="7">
              <a:spcBef>
                <a:spcPts val="0"/>
              </a:spcBef>
              <a:buSzPct val="77777"/>
              <a:buNone/>
              <a:defRPr sz="1800"/>
            </a:lvl8pPr>
            <a:lvl9pPr indent="0" lvl="8">
              <a:spcBef>
                <a:spcPts val="0"/>
              </a:spcBef>
              <a:buSzPct val="77777"/>
              <a:buNone/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ct val="116666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ct val="116666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ct val="77777"/>
              <a:buNone/>
              <a:defRPr sz="1800"/>
            </a:lvl2pPr>
            <a:lvl3pPr indent="0" lvl="2">
              <a:spcBef>
                <a:spcPts val="0"/>
              </a:spcBef>
              <a:buSzPct val="77777"/>
              <a:buNone/>
              <a:defRPr sz="1800"/>
            </a:lvl3pPr>
            <a:lvl4pPr indent="0" lvl="3">
              <a:spcBef>
                <a:spcPts val="0"/>
              </a:spcBef>
              <a:buSzPct val="77777"/>
              <a:buNone/>
              <a:defRPr sz="1800"/>
            </a:lvl4pPr>
            <a:lvl5pPr indent="0" lvl="4">
              <a:spcBef>
                <a:spcPts val="0"/>
              </a:spcBef>
              <a:buSzPct val="77777"/>
              <a:buNone/>
              <a:defRPr sz="1800"/>
            </a:lvl5pPr>
            <a:lvl6pPr indent="0" lvl="5">
              <a:spcBef>
                <a:spcPts val="0"/>
              </a:spcBef>
              <a:buSzPct val="77777"/>
              <a:buNone/>
              <a:defRPr sz="1800"/>
            </a:lvl6pPr>
            <a:lvl7pPr indent="0" lvl="6">
              <a:spcBef>
                <a:spcPts val="0"/>
              </a:spcBef>
              <a:buSzPct val="77777"/>
              <a:buNone/>
              <a:defRPr sz="1800"/>
            </a:lvl7pPr>
            <a:lvl8pPr indent="0" lvl="7">
              <a:spcBef>
                <a:spcPts val="0"/>
              </a:spcBef>
              <a:buSzPct val="77777"/>
              <a:buNone/>
              <a:defRPr sz="1800"/>
            </a:lvl8pPr>
            <a:lvl9pPr indent="0" lvl="8">
              <a:spcBef>
                <a:spcPts val="0"/>
              </a:spcBef>
              <a:buSzPct val="77777"/>
              <a:buNone/>
              <a:defRPr sz="1800"/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ct val="116666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ct val="116666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ct val="77777"/>
              <a:buNone/>
              <a:defRPr sz="1800"/>
            </a:lvl2pPr>
            <a:lvl3pPr indent="0" lvl="2">
              <a:spcBef>
                <a:spcPts val="0"/>
              </a:spcBef>
              <a:buSzPct val="77777"/>
              <a:buNone/>
              <a:defRPr sz="1800"/>
            </a:lvl3pPr>
            <a:lvl4pPr indent="0" lvl="3">
              <a:spcBef>
                <a:spcPts val="0"/>
              </a:spcBef>
              <a:buSzPct val="77777"/>
              <a:buNone/>
              <a:defRPr sz="1800"/>
            </a:lvl4pPr>
            <a:lvl5pPr indent="0" lvl="4">
              <a:spcBef>
                <a:spcPts val="0"/>
              </a:spcBef>
              <a:buSzPct val="77777"/>
              <a:buNone/>
              <a:defRPr sz="1800"/>
            </a:lvl5pPr>
            <a:lvl6pPr indent="0" lvl="5">
              <a:spcBef>
                <a:spcPts val="0"/>
              </a:spcBef>
              <a:buSzPct val="77777"/>
              <a:buNone/>
              <a:defRPr sz="1800"/>
            </a:lvl6pPr>
            <a:lvl7pPr indent="0" lvl="6">
              <a:spcBef>
                <a:spcPts val="0"/>
              </a:spcBef>
              <a:buSzPct val="77777"/>
              <a:buNone/>
              <a:defRPr sz="1800"/>
            </a:lvl7pPr>
            <a:lvl8pPr indent="0" lvl="7">
              <a:spcBef>
                <a:spcPts val="0"/>
              </a:spcBef>
              <a:buSzPct val="77777"/>
              <a:buNone/>
              <a:defRPr sz="1800"/>
            </a:lvl8pPr>
            <a:lvl9pPr indent="0" lvl="8">
              <a:spcBef>
                <a:spcPts val="0"/>
              </a:spcBef>
              <a:buSzPct val="77777"/>
              <a:buNone/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ct val="116666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ct val="116666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None/>
              <a:defRPr b="1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ct val="77777"/>
              <a:buNone/>
              <a:defRPr sz="1800"/>
            </a:lvl2pPr>
            <a:lvl3pPr indent="0" lvl="2">
              <a:spcBef>
                <a:spcPts val="0"/>
              </a:spcBef>
              <a:buSzPct val="77777"/>
              <a:buNone/>
              <a:defRPr sz="1800"/>
            </a:lvl3pPr>
            <a:lvl4pPr indent="0" lvl="3">
              <a:spcBef>
                <a:spcPts val="0"/>
              </a:spcBef>
              <a:buSzPct val="77777"/>
              <a:buNone/>
              <a:defRPr sz="1800"/>
            </a:lvl4pPr>
            <a:lvl5pPr indent="0" lvl="4">
              <a:spcBef>
                <a:spcPts val="0"/>
              </a:spcBef>
              <a:buSzPct val="77777"/>
              <a:buNone/>
              <a:defRPr sz="1800"/>
            </a:lvl5pPr>
            <a:lvl6pPr indent="0" lvl="5">
              <a:spcBef>
                <a:spcPts val="0"/>
              </a:spcBef>
              <a:buSzPct val="77777"/>
              <a:buNone/>
              <a:defRPr sz="1800"/>
            </a:lvl6pPr>
            <a:lvl7pPr indent="0" lvl="6">
              <a:spcBef>
                <a:spcPts val="0"/>
              </a:spcBef>
              <a:buSzPct val="77777"/>
              <a:buNone/>
              <a:defRPr sz="1800"/>
            </a:lvl7pPr>
            <a:lvl8pPr indent="0" lvl="7">
              <a:spcBef>
                <a:spcPts val="0"/>
              </a:spcBef>
              <a:buSzPct val="77777"/>
              <a:buNone/>
              <a:defRPr sz="1800"/>
            </a:lvl8pPr>
            <a:lvl9pPr indent="0" lvl="8">
              <a:spcBef>
                <a:spcPts val="0"/>
              </a:spcBef>
              <a:buSzPct val="77777"/>
              <a:buNone/>
              <a:defRPr sz="18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ct val="116666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ct val="116666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ct val="77777"/>
              <a:buNone/>
              <a:defRPr sz="1800"/>
            </a:lvl2pPr>
            <a:lvl3pPr indent="0" lvl="2">
              <a:spcBef>
                <a:spcPts val="0"/>
              </a:spcBef>
              <a:buSzPct val="77777"/>
              <a:buNone/>
              <a:defRPr sz="1800"/>
            </a:lvl3pPr>
            <a:lvl4pPr indent="0" lvl="3">
              <a:spcBef>
                <a:spcPts val="0"/>
              </a:spcBef>
              <a:buSzPct val="77777"/>
              <a:buNone/>
              <a:defRPr sz="1800"/>
            </a:lvl4pPr>
            <a:lvl5pPr indent="0" lvl="4">
              <a:spcBef>
                <a:spcPts val="0"/>
              </a:spcBef>
              <a:buSzPct val="77777"/>
              <a:buNone/>
              <a:defRPr sz="1800"/>
            </a:lvl5pPr>
            <a:lvl6pPr indent="0" lvl="5">
              <a:spcBef>
                <a:spcPts val="0"/>
              </a:spcBef>
              <a:buSzPct val="77777"/>
              <a:buNone/>
              <a:defRPr sz="1800"/>
            </a:lvl6pPr>
            <a:lvl7pPr indent="0" lvl="6">
              <a:spcBef>
                <a:spcPts val="0"/>
              </a:spcBef>
              <a:buSzPct val="77777"/>
              <a:buNone/>
              <a:defRPr sz="1800"/>
            </a:lvl7pPr>
            <a:lvl8pPr indent="0" lvl="7">
              <a:spcBef>
                <a:spcPts val="0"/>
              </a:spcBef>
              <a:buSzPct val="77777"/>
              <a:buNone/>
              <a:defRPr sz="1800"/>
            </a:lvl8pPr>
            <a:lvl9pPr indent="0" lvl="8">
              <a:spcBef>
                <a:spcPts val="0"/>
              </a:spcBef>
              <a:buSzPct val="77777"/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ct val="116666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ct val="116666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ct val="77777"/>
              <a:buNone/>
              <a:defRPr sz="1800"/>
            </a:lvl2pPr>
            <a:lvl3pPr indent="0" lvl="2">
              <a:spcBef>
                <a:spcPts val="0"/>
              </a:spcBef>
              <a:buSzPct val="77777"/>
              <a:buNone/>
              <a:defRPr sz="1800"/>
            </a:lvl3pPr>
            <a:lvl4pPr indent="0" lvl="3">
              <a:spcBef>
                <a:spcPts val="0"/>
              </a:spcBef>
              <a:buSzPct val="77777"/>
              <a:buNone/>
              <a:defRPr sz="1800"/>
            </a:lvl4pPr>
            <a:lvl5pPr indent="0" lvl="4">
              <a:spcBef>
                <a:spcPts val="0"/>
              </a:spcBef>
              <a:buSzPct val="77777"/>
              <a:buNone/>
              <a:defRPr sz="1800"/>
            </a:lvl5pPr>
            <a:lvl6pPr indent="0" lvl="5">
              <a:spcBef>
                <a:spcPts val="0"/>
              </a:spcBef>
              <a:buSzPct val="77777"/>
              <a:buNone/>
              <a:defRPr sz="1800"/>
            </a:lvl6pPr>
            <a:lvl7pPr indent="0" lvl="6">
              <a:spcBef>
                <a:spcPts val="0"/>
              </a:spcBef>
              <a:buSzPct val="77777"/>
              <a:buNone/>
              <a:defRPr sz="1800"/>
            </a:lvl7pPr>
            <a:lvl8pPr indent="0" lvl="7">
              <a:spcBef>
                <a:spcPts val="0"/>
              </a:spcBef>
              <a:buSzPct val="77777"/>
              <a:buNone/>
              <a:defRPr sz="1800"/>
            </a:lvl8pPr>
            <a:lvl9pPr indent="0" lvl="8">
              <a:spcBef>
                <a:spcPts val="0"/>
              </a:spcBef>
              <a:buSzPct val="77777"/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lt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ct val="116666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ct val="116666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ct val="77777"/>
              <a:buNone/>
              <a:defRPr sz="1800"/>
            </a:lvl2pPr>
            <a:lvl3pPr indent="0" lvl="2">
              <a:spcBef>
                <a:spcPts val="0"/>
              </a:spcBef>
              <a:buSzPct val="77777"/>
              <a:buNone/>
              <a:defRPr sz="1800"/>
            </a:lvl3pPr>
            <a:lvl4pPr indent="0" lvl="3">
              <a:spcBef>
                <a:spcPts val="0"/>
              </a:spcBef>
              <a:buSzPct val="77777"/>
              <a:buNone/>
              <a:defRPr sz="1800"/>
            </a:lvl4pPr>
            <a:lvl5pPr indent="0" lvl="4">
              <a:spcBef>
                <a:spcPts val="0"/>
              </a:spcBef>
              <a:buSzPct val="77777"/>
              <a:buNone/>
              <a:defRPr sz="1800"/>
            </a:lvl5pPr>
            <a:lvl6pPr indent="0" lvl="5">
              <a:spcBef>
                <a:spcPts val="0"/>
              </a:spcBef>
              <a:buSzPct val="77777"/>
              <a:buNone/>
              <a:defRPr sz="1800"/>
            </a:lvl6pPr>
            <a:lvl7pPr indent="0" lvl="6">
              <a:spcBef>
                <a:spcPts val="0"/>
              </a:spcBef>
              <a:buSzPct val="77777"/>
              <a:buNone/>
              <a:defRPr sz="1800"/>
            </a:lvl7pPr>
            <a:lvl8pPr indent="0" lvl="7">
              <a:spcBef>
                <a:spcPts val="0"/>
              </a:spcBef>
              <a:buSzPct val="77777"/>
              <a:buNone/>
              <a:defRPr sz="1800"/>
            </a:lvl8pPr>
            <a:lvl9pPr indent="0" lvl="8">
              <a:spcBef>
                <a:spcPts val="0"/>
              </a:spcBef>
              <a:buSzPct val="77777"/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lt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ct val="116666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ct val="116666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ct val="77777"/>
              <a:buNone/>
              <a:defRPr sz="1800"/>
            </a:lvl2pPr>
            <a:lvl3pPr indent="0" lvl="2">
              <a:spcBef>
                <a:spcPts val="0"/>
              </a:spcBef>
              <a:buSzPct val="77777"/>
              <a:buNone/>
              <a:defRPr sz="1800"/>
            </a:lvl3pPr>
            <a:lvl4pPr indent="0" lvl="3">
              <a:spcBef>
                <a:spcPts val="0"/>
              </a:spcBef>
              <a:buSzPct val="77777"/>
              <a:buNone/>
              <a:defRPr sz="1800"/>
            </a:lvl4pPr>
            <a:lvl5pPr indent="0" lvl="4">
              <a:spcBef>
                <a:spcPts val="0"/>
              </a:spcBef>
              <a:buSzPct val="77777"/>
              <a:buNone/>
              <a:defRPr sz="1800"/>
            </a:lvl5pPr>
            <a:lvl6pPr indent="0" lvl="5">
              <a:spcBef>
                <a:spcPts val="0"/>
              </a:spcBef>
              <a:buSzPct val="77777"/>
              <a:buNone/>
              <a:defRPr sz="1800"/>
            </a:lvl6pPr>
            <a:lvl7pPr indent="0" lvl="6">
              <a:spcBef>
                <a:spcPts val="0"/>
              </a:spcBef>
              <a:buSzPct val="77777"/>
              <a:buNone/>
              <a:defRPr sz="1800"/>
            </a:lvl7pPr>
            <a:lvl8pPr indent="0" lvl="7">
              <a:spcBef>
                <a:spcPts val="0"/>
              </a:spcBef>
              <a:buSzPct val="77777"/>
              <a:buNone/>
              <a:defRPr sz="1800"/>
            </a:lvl8pPr>
            <a:lvl9pPr indent="0" lvl="8">
              <a:spcBef>
                <a:spcPts val="0"/>
              </a:spcBef>
              <a:buSzPct val="77777"/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ct val="116666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ct val="116666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ippo3" id="88" name="Shape 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7675" y="4797425"/>
            <a:ext cx="5538561" cy="2571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Shape 89"/>
          <p:cNvGrpSpPr/>
          <p:nvPr/>
        </p:nvGrpSpPr>
        <p:grpSpPr>
          <a:xfrm>
            <a:off x="250825" y="188913"/>
            <a:ext cx="8642350" cy="6480175"/>
            <a:chOff x="158" y="119"/>
            <a:chExt cx="5444" cy="4082"/>
          </a:xfrm>
        </p:grpSpPr>
        <p:cxnSp>
          <p:nvCxnSpPr>
            <p:cNvPr id="90" name="Shape 90"/>
            <p:cNvCxnSpPr/>
            <p:nvPr/>
          </p:nvCxnSpPr>
          <p:spPr>
            <a:xfrm>
              <a:off x="158" y="119"/>
              <a:ext cx="0" cy="3810"/>
            </a:xfrm>
            <a:prstGeom prst="straightConnector1">
              <a:avLst/>
            </a:prstGeom>
            <a:noFill/>
            <a:ln cap="flat" cmpd="sng" w="25400">
              <a:solidFill>
                <a:srgbClr val="66003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" name="Shape 91"/>
            <p:cNvCxnSpPr/>
            <p:nvPr/>
          </p:nvCxnSpPr>
          <p:spPr>
            <a:xfrm>
              <a:off x="158" y="119"/>
              <a:ext cx="5444" cy="0"/>
            </a:xfrm>
            <a:prstGeom prst="straightConnector1">
              <a:avLst/>
            </a:prstGeom>
            <a:noFill/>
            <a:ln cap="flat" cmpd="sng" w="25400">
              <a:solidFill>
                <a:srgbClr val="66003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" name="Shape 92"/>
            <p:cNvCxnSpPr/>
            <p:nvPr/>
          </p:nvCxnSpPr>
          <p:spPr>
            <a:xfrm>
              <a:off x="5602" y="119"/>
              <a:ext cx="0" cy="4082"/>
            </a:xfrm>
            <a:prstGeom prst="straightConnector1">
              <a:avLst/>
            </a:prstGeom>
            <a:noFill/>
            <a:ln cap="flat" cmpd="sng" w="25400">
              <a:solidFill>
                <a:srgbClr val="66003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" name="Shape 93"/>
            <p:cNvCxnSpPr/>
            <p:nvPr/>
          </p:nvCxnSpPr>
          <p:spPr>
            <a:xfrm rot="10800000">
              <a:off x="567" y="4201"/>
              <a:ext cx="5035" cy="0"/>
            </a:xfrm>
            <a:prstGeom prst="straightConnector1">
              <a:avLst/>
            </a:prstGeom>
            <a:noFill/>
            <a:ln cap="flat" cmpd="sng" w="25400">
              <a:solidFill>
                <a:srgbClr val="66003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44" y="476250"/>
            <a:ext cx="2373709" cy="445710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>
            <a:off x="3059832" y="332656"/>
            <a:ext cx="5760640" cy="2952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45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Resting membrane potential &amp; action potential</a:t>
            </a:r>
          </a:p>
        </p:txBody>
      </p:sp>
      <p:sp>
        <p:nvSpPr>
          <p:cNvPr id="96" name="Shape 96"/>
          <p:cNvSpPr/>
          <p:nvPr/>
        </p:nvSpPr>
        <p:spPr>
          <a:xfrm>
            <a:off x="3347864" y="3303216"/>
            <a:ext cx="4896544" cy="1421928"/>
          </a:xfrm>
          <a:prstGeom prst="rect">
            <a:avLst/>
          </a:prstGeom>
          <a:noFill/>
          <a:ln cap="flat" cmpd="sng" w="9525">
            <a:solidFill>
              <a:srgbClr val="C990C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12800" lvl="0" marL="812800" marR="0" rtl="0" algn="ctr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t/>
            </a:r>
            <a:endParaRPr b="1" i="0" sz="1800" u="none" cap="none" strike="noStrike">
              <a:solidFill>
                <a:srgbClr val="ADAF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812800" lvl="0" marL="812800" marR="0" rtl="0" algn="ctr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rgbClr val="ADAFC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TEXTBOOK OF MEDICAL PHYSIOLOGY</a:t>
            </a:r>
          </a:p>
          <a:p>
            <a:pPr indent="-812800" lvl="0" marL="812800" marR="0" rtl="0" algn="ctr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t/>
            </a:r>
            <a:endParaRPr b="1" i="0" sz="1800" u="none" cap="none" strike="noStrike">
              <a:solidFill>
                <a:srgbClr val="FF99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812800" lvl="0" marL="812800" marR="0" rtl="0" algn="ctr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GUYTON &amp; HALL 13</a:t>
            </a:r>
            <a:r>
              <a:rPr b="1" baseline="30000" i="0" lang="en-US" sz="18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</a:t>
            </a:r>
            <a:r>
              <a:rPr b="1" i="0" lang="en-US" sz="18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EDITION</a:t>
            </a:r>
          </a:p>
          <a:p>
            <a:pPr indent="-812800" lvl="0" marL="812800" marR="0" rtl="0" algn="ctr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812800" lvl="0" marL="812800" marR="0" rtl="0" algn="ctr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rgbClr val="ADAFC0"/>
                </a:solidFill>
                <a:latin typeface="Comic Sans MS"/>
                <a:ea typeface="Comic Sans MS"/>
                <a:cs typeface="Comic Sans MS"/>
                <a:sym typeface="Comic Sans MS"/>
              </a:rPr>
              <a:t>UNIT II  CHAPTER 5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2195736" y="5517232"/>
            <a:ext cx="6400800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2500" u="none" cap="none" strike="noStrike">
                <a:solidFill>
                  <a:srgbClr val="9CBDD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Dr. Mohammed Alotaibi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type="ctrTitle"/>
          </p:nvPr>
        </p:nvSpPr>
        <p:spPr>
          <a:xfrm>
            <a:off x="762000" y="381000"/>
            <a:ext cx="7924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ctr">
              <a:spcBef>
                <a:spcPts val="0"/>
              </a:spcBef>
              <a:buClr>
                <a:srgbClr val="FFFF00"/>
              </a:buClr>
              <a:buSzPct val="100000"/>
              <a:buFont typeface="Calibri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Neuron Action potentials</a:t>
            </a:r>
          </a:p>
        </p:txBody>
      </p:sp>
      <p:pic>
        <p:nvPicPr>
          <p:cNvPr id="353" name="Shape 3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1502" y="2204864"/>
            <a:ext cx="6030094" cy="4175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304800" lvl="0" marL="0" marR="0" rtl="0" algn="ctr">
              <a:spcBef>
                <a:spcPts val="0"/>
              </a:spcBef>
              <a:buClr>
                <a:srgbClr val="FFFF00"/>
              </a:buClr>
              <a:buSzPct val="100000"/>
              <a:buFont typeface="Calibri"/>
              <a:buNone/>
            </a:pPr>
            <a:r>
              <a:rPr b="0" i="0" lang="en-US" sz="48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The action potential</a:t>
            </a:r>
          </a:p>
        </p:txBody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107504" y="1340768"/>
            <a:ext cx="8892480" cy="5112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92088" lvl="0" marL="9048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Arial"/>
              <a:buNone/>
            </a:pPr>
            <a:r>
              <a:rPr b="0" i="0" lang="en-US" sz="32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Nerve signals </a:t>
            </a: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 transmitted by </a:t>
            </a:r>
            <a:r>
              <a:rPr b="1" i="1" lang="en-US" sz="3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action potentials</a:t>
            </a:r>
            <a:r>
              <a:rPr b="0" i="1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which </a:t>
            </a: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 rapid changes in the membrane potential that spread rapidly along the nerve fiber membrane to produce </a:t>
            </a:r>
            <a:r>
              <a:rPr b="0" i="0" lang="en-US" sz="32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physiological effects </a:t>
            </a:r>
            <a:r>
              <a:rPr b="1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such as:</a:t>
            </a:r>
          </a:p>
          <a:p>
            <a:pPr indent="-5461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Transmission of impulse along nerve fibres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Release of neurotransmitters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Muscle contraction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66"/>
              </a:buClr>
              <a:buSzPct val="125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Activation or inhibition of glandular secretion</a:t>
            </a:r>
            <a:r>
              <a:rPr b="0" i="0" lang="en-US" sz="4000" u="none" cap="none" strike="noStrike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5461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Shape 364"/>
          <p:cNvPicPr preferRelativeResize="0"/>
          <p:nvPr/>
        </p:nvPicPr>
        <p:blipFill rotWithShape="1">
          <a:blip r:embed="rId3">
            <a:alphaModFix/>
          </a:blip>
          <a:srcRect b="20640" l="15768" r="54899" t="40969"/>
          <a:stretch/>
        </p:blipFill>
        <p:spPr>
          <a:xfrm>
            <a:off x="4716016" y="2708920"/>
            <a:ext cx="4350100" cy="3666532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Shape 365"/>
          <p:cNvSpPr/>
          <p:nvPr/>
        </p:nvSpPr>
        <p:spPr>
          <a:xfrm>
            <a:off x="179512" y="260648"/>
            <a:ext cx="896448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Each action potential begins with a </a:t>
            </a:r>
            <a:r>
              <a:rPr b="1" lang="en-US" sz="24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sudden change 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from the normal resting </a:t>
            </a:r>
            <a:r>
              <a:rPr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negative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membrane potential to a </a:t>
            </a:r>
            <a:r>
              <a:rPr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positive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potential and ends with an almost equally rapid change back to the </a:t>
            </a:r>
            <a:r>
              <a:rPr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negative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potential.</a:t>
            </a:r>
          </a:p>
        </p:txBody>
      </p:sp>
      <p:sp>
        <p:nvSpPr>
          <p:cNvPr id="366" name="Shape 366"/>
          <p:cNvSpPr/>
          <p:nvPr/>
        </p:nvSpPr>
        <p:spPr>
          <a:xfrm>
            <a:off x="107504" y="1628800"/>
            <a:ext cx="518457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000" u="sng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Stages of the action potential: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107504" y="2276871"/>
            <a:ext cx="4608512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0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Resting Stage. 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 is the resting membrane potential before the action potential begins. The membrane is “polarized”.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0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Depolarization Stage.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0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Repolarization Stage. </a:t>
            </a:r>
          </a:p>
        </p:txBody>
      </p:sp>
      <p:sp>
        <p:nvSpPr>
          <p:cNvPr id="368" name="Shape 368"/>
          <p:cNvSpPr/>
          <p:nvPr/>
        </p:nvSpPr>
        <p:spPr>
          <a:xfrm>
            <a:off x="6516216" y="2708920"/>
            <a:ext cx="2592288" cy="252028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Shape 369"/>
          <p:cNvSpPr/>
          <p:nvPr/>
        </p:nvSpPr>
        <p:spPr>
          <a:xfrm>
            <a:off x="5868144" y="2708920"/>
            <a:ext cx="3240360" cy="252028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ctr">
              <a:spcBef>
                <a:spcPts val="0"/>
              </a:spcBef>
              <a:buClr>
                <a:srgbClr val="FFFF00"/>
              </a:buClr>
              <a:buSzPct val="100000"/>
              <a:buFont typeface="Calibri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Depolarization</a:t>
            </a:r>
          </a:p>
        </p:txBody>
      </p:sp>
      <p:pic>
        <p:nvPicPr>
          <p:cNvPr descr="volt4anim" id="376" name="Shape 3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1484784"/>
            <a:ext cx="8273961" cy="3001888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Shape 377"/>
          <p:cNvSpPr txBox="1"/>
          <p:nvPr/>
        </p:nvSpPr>
        <p:spPr>
          <a:xfrm>
            <a:off x="1907704" y="1556792"/>
            <a:ext cx="65915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0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Na+ </a:t>
            </a:r>
          </a:p>
        </p:txBody>
      </p:sp>
      <p:sp>
        <p:nvSpPr>
          <p:cNvPr id="378" name="Shape 378"/>
          <p:cNvSpPr txBox="1"/>
          <p:nvPr/>
        </p:nvSpPr>
        <p:spPr>
          <a:xfrm>
            <a:off x="251520" y="4624536"/>
            <a:ext cx="8712968" cy="2260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1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3000" u="none" cap="none" strike="noStrike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Depolarization:</a:t>
            </a:r>
            <a:r>
              <a:rPr b="1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membrane suddenly becomes permeable to </a:t>
            </a:r>
            <a:r>
              <a:rPr b="1" lang="en-U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Na+ 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ions, allowing tremendous numbers of positively charged </a:t>
            </a:r>
            <a:r>
              <a:rPr b="1" lang="en-U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Na+ 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diffuse to the interior of the axon (Upstroke).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type="title"/>
          </p:nvPr>
        </p:nvSpPr>
        <p:spPr>
          <a:xfrm>
            <a:off x="457200" y="4462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ctr">
              <a:spcBef>
                <a:spcPts val="0"/>
              </a:spcBef>
              <a:buClr>
                <a:srgbClr val="FFFF00"/>
              </a:buClr>
              <a:buSzPct val="100000"/>
              <a:buFont typeface="Calibri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Repolarization</a:t>
            </a:r>
          </a:p>
        </p:txBody>
      </p:sp>
      <p:pic>
        <p:nvPicPr>
          <p:cNvPr descr="volt5anim" id="385" name="Shape 3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268760"/>
            <a:ext cx="8653501" cy="3139997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Shape 386"/>
          <p:cNvSpPr txBox="1"/>
          <p:nvPr/>
        </p:nvSpPr>
        <p:spPr>
          <a:xfrm>
            <a:off x="4067944" y="3508648"/>
            <a:ext cx="54373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2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K+ </a:t>
            </a:r>
          </a:p>
        </p:txBody>
      </p:sp>
      <p:sp>
        <p:nvSpPr>
          <p:cNvPr id="387" name="Shape 387"/>
          <p:cNvSpPr txBox="1"/>
          <p:nvPr/>
        </p:nvSpPr>
        <p:spPr>
          <a:xfrm>
            <a:off x="2051720" y="1348408"/>
            <a:ext cx="71526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2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Na+ 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107504" y="4653136"/>
            <a:ext cx="8964488" cy="2116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3200" u="sng" cap="none" strike="noStrike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Repolarization: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Na+ 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channels begin to close and the </a:t>
            </a:r>
            <a:r>
              <a:rPr b="1" lang="en-US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K+ 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channels open. Rapid diffusion of </a:t>
            </a:r>
            <a:r>
              <a:rPr b="1" lang="en-US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K+ 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ions to the exterior re-establishes the normal negative resting membrane potential.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/>
        </p:nvSpPr>
        <p:spPr>
          <a:xfrm>
            <a:off x="2484438" y="4724400"/>
            <a:ext cx="358775" cy="16573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Shape 394"/>
          <p:cNvSpPr txBox="1"/>
          <p:nvPr/>
        </p:nvSpPr>
        <p:spPr>
          <a:xfrm>
            <a:off x="5148486" y="2636838"/>
            <a:ext cx="16557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Local Responses</a:t>
            </a:r>
          </a:p>
        </p:txBody>
      </p:sp>
      <p:sp>
        <p:nvSpPr>
          <p:cNvPr id="395" name="Shape 395"/>
          <p:cNvSpPr txBox="1"/>
          <p:nvPr/>
        </p:nvSpPr>
        <p:spPr>
          <a:xfrm>
            <a:off x="107504" y="260648"/>
            <a:ext cx="4248472" cy="216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69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Noto Sans Symbols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Threshold stimulus: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membrane potential at which occurrence of the action potential is inevitable.</a:t>
            </a:r>
          </a:p>
        </p:txBody>
      </p:sp>
      <p:sp>
        <p:nvSpPr>
          <p:cNvPr id="396" name="Shape 396"/>
          <p:cNvSpPr txBox="1"/>
          <p:nvPr/>
        </p:nvSpPr>
        <p:spPr>
          <a:xfrm>
            <a:off x="4860032" y="260648"/>
            <a:ext cx="4176464" cy="1440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69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alibri"/>
              <a:buNone/>
            </a:pPr>
            <a:r>
              <a:rPr b="1" lang="en-US" sz="2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Acute s</a:t>
            </a:r>
            <a:r>
              <a:rPr b="1" i="0" lang="en-US" sz="2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ubthreshold</a:t>
            </a:r>
            <a:r>
              <a:rPr b="1" i="0" lang="en-US" sz="2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potential</a:t>
            </a:r>
            <a:r>
              <a:rPr b="1" i="0" lang="en-US" sz="2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indent="-49213" lvl="2" marL="49213" marR="0" rtl="0" algn="l">
              <a:spcBef>
                <a:spcPts val="400"/>
              </a:spcBef>
              <a:buSzPct val="25000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Stimulus that results only in local depolarisation (</a:t>
            </a:r>
            <a:r>
              <a:rPr b="0" i="1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acute local potentials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when stimulus is below the threshold.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251520" y="5445224"/>
            <a:ext cx="8712968" cy="1368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69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alibri"/>
              <a:buNone/>
            </a:pPr>
            <a:r>
              <a:rPr b="1" i="0" lang="en-US" sz="2000" u="sng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All-or-nothing principle:</a:t>
            </a:r>
          </a:p>
          <a:p>
            <a:pPr indent="-114300" lvl="0" marL="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Once threshold value for excitation is reached a full AP is produced, its intensity can not be increased by increasing stimulus intensity.</a:t>
            </a:r>
          </a:p>
          <a:p>
            <a:pPr indent="-469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Shape 398"/>
          <p:cNvPicPr preferRelativeResize="0"/>
          <p:nvPr/>
        </p:nvPicPr>
        <p:blipFill rotWithShape="1">
          <a:blip r:embed="rId3">
            <a:alphaModFix/>
          </a:blip>
          <a:srcRect b="21625" l="14109" r="43830" t="25219"/>
          <a:stretch/>
        </p:blipFill>
        <p:spPr>
          <a:xfrm>
            <a:off x="1475656" y="1916832"/>
            <a:ext cx="5562424" cy="337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>
            <p:ph idx="1" type="body"/>
          </p:nvPr>
        </p:nvSpPr>
        <p:spPr>
          <a:xfrm>
            <a:off x="107504" y="0"/>
            <a:ext cx="8784976" cy="4797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95300" lvl="0" marL="3429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CC0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6100" lvl="0" marL="342900" marR="0" rtl="0" algn="ctr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Types of transport channels through the nerve membrane:</a:t>
            </a:r>
            <a:r>
              <a:rPr b="1" i="0" lang="en-US" sz="3200" u="sng" cap="none" strike="noStrike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546100" lvl="0" marL="342900" marR="0" rtl="0" algn="ctr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1" i="0" sz="3200" u="sng" cap="none" strike="noStrike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125000"/>
              <a:buFont typeface="Noto Sans Symbols"/>
              <a:buChar char="➢"/>
            </a:pPr>
            <a:r>
              <a:rPr b="1" i="0" lang="en-US" sz="2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3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Voltage gated Na+ channels</a:t>
            </a:r>
          </a:p>
          <a:p>
            <a:pPr indent="-342900" lvl="0" marL="342900" marR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Noto Sans Symbols"/>
              <a:buChar char="➢"/>
            </a:pPr>
            <a:r>
              <a:rPr b="1" i="0" lang="en-US" sz="3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Voltage gated K+ channels</a:t>
            </a:r>
          </a:p>
          <a:p>
            <a:pPr indent="-533400" lvl="0" marL="342900" marR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1" i="0" sz="2000" u="sng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1" i="0" sz="2000" u="sng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342900" marR="0" rtl="0" algn="l">
              <a:lnSpc>
                <a:spcPct val="80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Shape 408"/>
          <p:cNvPicPr preferRelativeResize="0"/>
          <p:nvPr/>
        </p:nvPicPr>
        <p:blipFill rotWithShape="1">
          <a:blip r:embed="rId3">
            <a:alphaModFix/>
          </a:blip>
          <a:srcRect b="6250" l="42821" r="13392" t="16360"/>
          <a:stretch/>
        </p:blipFill>
        <p:spPr>
          <a:xfrm>
            <a:off x="3491880" y="44624"/>
            <a:ext cx="5597577" cy="6730582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Shape 409"/>
          <p:cNvSpPr/>
          <p:nvPr/>
        </p:nvSpPr>
        <p:spPr>
          <a:xfrm>
            <a:off x="5400600" y="3140968"/>
            <a:ext cx="3707904" cy="364502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Shape 410"/>
          <p:cNvSpPr/>
          <p:nvPr/>
        </p:nvSpPr>
        <p:spPr>
          <a:xfrm>
            <a:off x="3563888" y="3140968"/>
            <a:ext cx="5544616" cy="364502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Shape 411"/>
          <p:cNvSpPr/>
          <p:nvPr/>
        </p:nvSpPr>
        <p:spPr>
          <a:xfrm>
            <a:off x="7164288" y="3140968"/>
            <a:ext cx="1907704" cy="364502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Shape 412"/>
          <p:cNvSpPr/>
          <p:nvPr/>
        </p:nvSpPr>
        <p:spPr>
          <a:xfrm>
            <a:off x="7656" y="44624"/>
            <a:ext cx="4348320" cy="954107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Voltage gated Na+ channels</a:t>
            </a:r>
          </a:p>
        </p:txBody>
      </p:sp>
      <p:sp>
        <p:nvSpPr>
          <p:cNvPr id="413" name="Shape 413"/>
          <p:cNvSpPr txBox="1"/>
          <p:nvPr/>
        </p:nvSpPr>
        <p:spPr>
          <a:xfrm>
            <a:off x="107504" y="1370087"/>
            <a:ext cx="3240360" cy="5155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350" u="sng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At rest, </a:t>
            </a:r>
            <a:r>
              <a:rPr lang="en-US" sz="2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activation gate is closed and the inactivation gate is open.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350" u="sng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During the upstroke of the action potential</a:t>
            </a:r>
            <a:r>
              <a:rPr lang="en-US" sz="2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both gates are open and Na+ flows into the cell down its electrochemical potential gradient.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350" u="sng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During repolarization, </a:t>
            </a:r>
            <a:r>
              <a:rPr lang="en-US" sz="2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activation gate remains open but the inactivation gate is closed.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>
            <p:ph idx="1" type="body"/>
          </p:nvPr>
        </p:nvSpPr>
        <p:spPr>
          <a:xfrm>
            <a:off x="0" y="1367482"/>
            <a:ext cx="3995936" cy="5229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Has one gate only .</a:t>
            </a:r>
          </a:p>
          <a:p>
            <a:pPr indent="-342900" lvl="0" marL="342900" marR="0" rtl="0" algn="l">
              <a:spcBef>
                <a:spcPts val="44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During the resting state, </a:t>
            </a:r>
            <a:r>
              <a:rPr b="0" i="0" lang="en-U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gate of the potassium channel is closed and potassium ions are prevented from passing through this channel to the exterior.</a:t>
            </a:r>
          </a:p>
          <a:p>
            <a:pPr indent="-342900" lvl="0" marL="342900" marR="0" rtl="0" algn="l">
              <a:spcBef>
                <a:spcPts val="44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Shortly after depolarization, </a:t>
            </a:r>
            <a:r>
              <a:rPr b="0" i="0" lang="en-US" sz="22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when the sodium channel begins to be inactivated, the potassium channel opens.</a:t>
            </a:r>
          </a:p>
          <a:p>
            <a:pPr indent="-482600" lvl="0" marL="342900" marR="0" rtl="0" algn="l">
              <a:lnSpc>
                <a:spcPct val="150000"/>
              </a:lnSpc>
              <a:spcBef>
                <a:spcPts val="440"/>
              </a:spcBef>
              <a:buClr>
                <a:srgbClr val="FEFEFE"/>
              </a:buClr>
              <a:buSzPct val="100000"/>
              <a:buFont typeface="Arial"/>
              <a:buNone/>
            </a:pPr>
            <a:r>
              <a:rPr b="0" i="0" lang="en-US" sz="22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420" name="Shape 420"/>
          <p:cNvPicPr preferRelativeResize="0"/>
          <p:nvPr/>
        </p:nvPicPr>
        <p:blipFill rotWithShape="1">
          <a:blip r:embed="rId3">
            <a:alphaModFix/>
          </a:blip>
          <a:srcRect b="9812" l="12448" r="47151" t="60656"/>
          <a:stretch/>
        </p:blipFill>
        <p:spPr>
          <a:xfrm>
            <a:off x="4032448" y="2276872"/>
            <a:ext cx="5027072" cy="2803819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Shape 421"/>
          <p:cNvSpPr/>
          <p:nvPr/>
        </p:nvSpPr>
        <p:spPr>
          <a:xfrm>
            <a:off x="79664" y="188640"/>
            <a:ext cx="4276312" cy="954107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Voltage gated K+ channels</a:t>
            </a:r>
          </a:p>
        </p:txBody>
      </p:sp>
      <p:sp>
        <p:nvSpPr>
          <p:cNvPr id="422" name="Shape 422"/>
          <p:cNvSpPr/>
          <p:nvPr/>
        </p:nvSpPr>
        <p:spPr>
          <a:xfrm>
            <a:off x="251520" y="5733256"/>
            <a:ext cx="404059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2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K+ exits (Efflux) → Repolarization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idx="1" type="body"/>
          </p:nvPr>
        </p:nvSpPr>
        <p:spPr>
          <a:xfrm>
            <a:off x="457200" y="40466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461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Arial"/>
              <a:buNone/>
            </a:pPr>
            <a:r>
              <a:rPr b="0" i="0" lang="en-US" sz="32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Hyperpolarization:    </a:t>
            </a:r>
            <a:r>
              <a:rPr b="1" i="0" lang="en-US" sz="32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a brief period following repolarization, the K+ conductance is higher than at rest.</a:t>
            </a:r>
          </a:p>
          <a:p>
            <a:pPr indent="-342900" lvl="0" marL="342900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1" i="0" lang="en-US" sz="30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Na/K pump </a:t>
            </a: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now starts to move Na+ out &amp; K+ in against their concentration gradient.</a:t>
            </a:r>
          </a:p>
        </p:txBody>
      </p:sp>
      <p:pic>
        <p:nvPicPr>
          <p:cNvPr descr="C:\Users\USER\Desktop\updated UpdatedMSK lectures for next year 2011\images\New Picture.png" id="428" name="Shape 4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1363" y="3286125"/>
            <a:ext cx="4046199" cy="3008656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Shape 429"/>
          <p:cNvSpPr txBox="1"/>
          <p:nvPr/>
        </p:nvSpPr>
        <p:spPr>
          <a:xfrm>
            <a:off x="2225525" y="6361113"/>
            <a:ext cx="392906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Hyperpolarization </a:t>
            </a:r>
          </a:p>
        </p:txBody>
      </p:sp>
      <p:cxnSp>
        <p:nvCxnSpPr>
          <p:cNvPr id="430" name="Shape 430"/>
          <p:cNvCxnSpPr/>
          <p:nvPr/>
        </p:nvCxnSpPr>
        <p:spPr>
          <a:xfrm rot="10800000">
            <a:off x="3813025" y="5733256"/>
            <a:ext cx="216123" cy="72008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431" name="Shape 431"/>
          <p:cNvSpPr txBox="1"/>
          <p:nvPr/>
        </p:nvSpPr>
        <p:spPr>
          <a:xfrm>
            <a:off x="3635896" y="4274512"/>
            <a:ext cx="201622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Na/K Pump brings membrane potential back  to its resting value </a:t>
            </a:r>
          </a:p>
        </p:txBody>
      </p:sp>
      <p:cxnSp>
        <p:nvCxnSpPr>
          <p:cNvPr id="432" name="Shape 432"/>
          <p:cNvCxnSpPr/>
          <p:nvPr/>
        </p:nvCxnSpPr>
        <p:spPr>
          <a:xfrm rot="5400000">
            <a:off x="3944240" y="5209926"/>
            <a:ext cx="642938" cy="142875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rgbClr val="478990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72008" y="171400"/>
            <a:ext cx="907199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609600" lvl="0" marL="34290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None/>
            </a:pPr>
            <a:r>
              <a:rPr b="0" i="0" lang="en-US" sz="42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</a:p>
          <a:p>
            <a:pPr indent="-495300" lvl="0" marL="342900" marR="0" rtl="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b="1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At the end of this lecture the student should be able to:</a:t>
            </a:r>
          </a:p>
          <a:p>
            <a:pPr indent="-342900" lvl="0" marL="342900" marR="0" rtl="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Discuss the resting membrane potential and its genesis.</a:t>
            </a:r>
          </a:p>
          <a:p>
            <a:pPr indent="-342900" lvl="0" marL="342900" marR="0" rtl="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Know the ionic channels involved in resting membrane potential.</a:t>
            </a:r>
          </a:p>
          <a:p>
            <a:pPr indent="-342900" lvl="0" marL="342900" marR="0" rtl="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Describe the function Na+-K+ pump and the stages of action potential.</a:t>
            </a:r>
          </a:p>
          <a:p>
            <a:pPr indent="-342900" lvl="0" marL="342900" marR="0" rtl="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Explain the threshold Potential, local Response and action Potentials. </a:t>
            </a:r>
          </a:p>
          <a:p>
            <a:pPr indent="-342900" lvl="0" marL="342900" marR="0" rtl="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Describe the electrical changes in membrane potential during the action potential, their chemical bases and excitability changes.</a:t>
            </a:r>
          </a:p>
          <a:p>
            <a:pPr indent="-342900" lvl="0" marL="342900" marR="0" rtl="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Describe conduction along nerve fibers, role of myelination and how nerve fibers are classified.</a:t>
            </a:r>
          </a:p>
          <a:p>
            <a:pPr indent="-342900" lvl="0" marL="342900" marR="0" rtl="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40000"/>
              </a:lnSpc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>
            <p:ph idx="1" type="body"/>
          </p:nvPr>
        </p:nvSpPr>
        <p:spPr>
          <a:xfrm>
            <a:off x="395536" y="116632"/>
            <a:ext cx="8258175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33400" lvl="0" marL="3429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b="1" i="0" lang="en-US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Propagation of the action potential</a:t>
            </a:r>
          </a:p>
          <a:p>
            <a:pPr indent="-533400" lvl="0" marL="34290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400" lvl="0" marL="342900" marR="0" rtl="0" algn="ctr">
              <a:lnSpc>
                <a:spcPct val="8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8" name="Shape 438"/>
          <p:cNvPicPr preferRelativeResize="0"/>
          <p:nvPr/>
        </p:nvPicPr>
        <p:blipFill rotWithShape="1">
          <a:blip r:embed="rId3">
            <a:alphaModFix/>
          </a:blip>
          <a:srcRect b="12651" l="17429" r="48811" t="22266"/>
          <a:stretch/>
        </p:blipFill>
        <p:spPr>
          <a:xfrm>
            <a:off x="107504" y="1340768"/>
            <a:ext cx="4635353" cy="34508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esktop\New Picture (7).png" id="439" name="Shape 4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9250" y="936104"/>
            <a:ext cx="3705463" cy="57726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0" name="Shape 440"/>
          <p:cNvCxnSpPr/>
          <p:nvPr/>
        </p:nvCxnSpPr>
        <p:spPr>
          <a:xfrm>
            <a:off x="8143875" y="2803748"/>
            <a:ext cx="28525" cy="2857500"/>
          </a:xfrm>
          <a:prstGeom prst="straightConnector1">
            <a:avLst/>
          </a:prstGeom>
          <a:solidFill>
            <a:schemeClr val="accent1"/>
          </a:solidFill>
          <a:ln cap="flat" cmpd="sng" w="57150">
            <a:solidFill>
              <a:srgbClr val="161616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441" name="Shape 441"/>
          <p:cNvSpPr/>
          <p:nvPr/>
        </p:nvSpPr>
        <p:spPr>
          <a:xfrm>
            <a:off x="78854" y="5038144"/>
            <a:ext cx="5429250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Noto Sans Symbols"/>
              <a:buChar char="✓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Under Artificial condition of electrical stimulation in the laboratory, the AP propagates  in both directiions . </a:t>
            </a: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Noto Sans Symbols"/>
              <a:buChar char="✓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But normally  AP starts  in axon hillock &amp; propagates distally in one directions</a:t>
            </a:r>
          </a:p>
        </p:txBody>
      </p:sp>
      <p:sp>
        <p:nvSpPr>
          <p:cNvPr id="442" name="Shape 442"/>
          <p:cNvSpPr txBox="1"/>
          <p:nvPr/>
        </p:nvSpPr>
        <p:spPr>
          <a:xfrm>
            <a:off x="467544" y="940718"/>
            <a:ext cx="424815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Artificial Electrical Stimulation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>
            <p:ph type="title"/>
          </p:nvPr>
        </p:nvSpPr>
        <p:spPr>
          <a:xfrm>
            <a:off x="0" y="76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B0F0"/>
              </a:buClr>
              <a:buSzPct val="100000"/>
              <a:buFont typeface="Calibri"/>
              <a:buNone/>
            </a:pPr>
            <a:r>
              <a:rPr b="1" i="0" lang="en-US" sz="44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Refractory Periods</a:t>
            </a:r>
          </a:p>
        </p:txBody>
      </p:sp>
      <p:sp>
        <p:nvSpPr>
          <p:cNvPr id="449" name="Shape 449"/>
          <p:cNvSpPr txBox="1"/>
          <p:nvPr>
            <p:ph idx="1" type="body"/>
          </p:nvPr>
        </p:nvSpPr>
        <p:spPr>
          <a:xfrm>
            <a:off x="152400" y="1379984"/>
            <a:ext cx="4059560" cy="5073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0165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3429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27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Two stages</a:t>
            </a:r>
          </a:p>
          <a:p>
            <a:pPr indent="-23813" lvl="1" marL="2381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Noto Sans Symbols"/>
              <a:buChar char="➢"/>
            </a:pPr>
            <a:r>
              <a:rPr b="1" i="0" lang="en-US" sz="25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Absolute refractory period</a:t>
            </a:r>
          </a:p>
          <a:p>
            <a:pPr indent="-146050" lvl="0" marL="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en-US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period during which a second action potential</a:t>
            </a:r>
          </a:p>
          <a:p>
            <a:pPr indent="-146050" lvl="0" marL="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en-US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cannot be elicited, even with a strong stimulus.</a:t>
            </a:r>
          </a:p>
          <a:p>
            <a:pPr indent="-17463" lvl="0" marL="17463" marR="0" rtl="0" algn="l">
              <a:spcBef>
                <a:spcPts val="5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Noto Sans Symbols"/>
              <a:buChar char="➢"/>
            </a:pPr>
            <a:r>
              <a:rPr b="1" i="0" lang="en-US" sz="25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Relative refractory period</a:t>
            </a:r>
          </a:p>
          <a:p>
            <a:pPr indent="-146050" lvl="0" marL="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en-US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 trigger new action potential if stimulus is very strong.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12-15_the_absolute_and_c" id="450" name="Shape 450"/>
          <p:cNvPicPr preferRelativeResize="0"/>
          <p:nvPr/>
        </p:nvPicPr>
        <p:blipFill rotWithShape="1">
          <a:blip r:embed="rId3">
            <a:alphaModFix/>
          </a:blip>
          <a:srcRect b="0" l="0" r="0" t="2058"/>
          <a:stretch/>
        </p:blipFill>
        <p:spPr>
          <a:xfrm>
            <a:off x="4261048" y="1700808"/>
            <a:ext cx="4775448" cy="4595455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Shape 451"/>
          <p:cNvSpPr/>
          <p:nvPr/>
        </p:nvSpPr>
        <p:spPr>
          <a:xfrm>
            <a:off x="5940152" y="2564904"/>
            <a:ext cx="1152128" cy="227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Closure of the inactivation gates of the Na+ channel</a:t>
            </a:r>
          </a:p>
        </p:txBody>
      </p:sp>
      <p:sp>
        <p:nvSpPr>
          <p:cNvPr id="452" name="Shape 452"/>
          <p:cNvSpPr/>
          <p:nvPr/>
        </p:nvSpPr>
        <p:spPr>
          <a:xfrm>
            <a:off x="7092280" y="2420888"/>
            <a:ext cx="1440160" cy="216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Higher K+ conductance than is present at rest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>
            <p:ph type="title"/>
          </p:nvPr>
        </p:nvSpPr>
        <p:spPr>
          <a:xfrm>
            <a:off x="457200" y="4462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66700" lvl="0" marL="0" marR="0" rtl="0" algn="ctr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None/>
            </a:pPr>
            <a:r>
              <a:rPr b="0" i="1" lang="en-US" sz="4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Conduction Velocity</a:t>
            </a:r>
          </a:p>
        </p:txBody>
      </p:sp>
      <p:sp>
        <p:nvSpPr>
          <p:cNvPr id="459" name="Shape 459"/>
          <p:cNvSpPr txBox="1"/>
          <p:nvPr>
            <p:ph idx="1" type="body"/>
          </p:nvPr>
        </p:nvSpPr>
        <p:spPr>
          <a:xfrm>
            <a:off x="107504" y="3426296"/>
            <a:ext cx="8496944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76213" lvl="1" marL="35401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larger the diameter, the faster the transmission, </a:t>
            </a:r>
            <a:r>
              <a:rPr b="1" i="0" lang="en-US" sz="24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Because:</a:t>
            </a:r>
          </a:p>
          <a:p>
            <a:pPr indent="-4381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-Large fiber offers Less resistance to local current flow &amp; more ions will flow.</a:t>
            </a:r>
          </a:p>
          <a:p>
            <a:pPr indent="-4381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Shape 460"/>
          <p:cNvSpPr/>
          <p:nvPr/>
        </p:nvSpPr>
        <p:spPr>
          <a:xfrm>
            <a:off x="1828800" y="5012432"/>
            <a:ext cx="1295400" cy="1295400"/>
          </a:xfrm>
          <a:prstGeom prst="ellipse">
            <a:avLst/>
          </a:prstGeom>
          <a:solidFill>
            <a:schemeClr val="folHlink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Shape 461"/>
          <p:cNvSpPr/>
          <p:nvPr/>
        </p:nvSpPr>
        <p:spPr>
          <a:xfrm>
            <a:off x="5614392" y="5407496"/>
            <a:ext cx="685800" cy="685800"/>
          </a:xfrm>
          <a:prstGeom prst="ellipse">
            <a:avLst/>
          </a:prstGeom>
          <a:solidFill>
            <a:schemeClr val="folHlink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Shape 462"/>
          <p:cNvSpPr txBox="1"/>
          <p:nvPr/>
        </p:nvSpPr>
        <p:spPr>
          <a:xfrm>
            <a:off x="1553344" y="6372036"/>
            <a:ext cx="2514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Faster conduction</a:t>
            </a:r>
          </a:p>
        </p:txBody>
      </p:sp>
      <p:sp>
        <p:nvSpPr>
          <p:cNvPr id="463" name="Shape 463"/>
          <p:cNvSpPr txBox="1"/>
          <p:nvPr/>
        </p:nvSpPr>
        <p:spPr>
          <a:xfrm>
            <a:off x="5183832" y="6372036"/>
            <a:ext cx="3276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Slower conduction</a:t>
            </a:r>
          </a:p>
        </p:txBody>
      </p:sp>
      <p:sp>
        <p:nvSpPr>
          <p:cNvPr id="464" name="Shape 464"/>
          <p:cNvSpPr txBox="1"/>
          <p:nvPr/>
        </p:nvSpPr>
        <p:spPr>
          <a:xfrm>
            <a:off x="323528" y="1196752"/>
            <a:ext cx="8568952" cy="1224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5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It is the speed at which action potentials are conducted (propagated) along a nerve or muscle fiber.</a:t>
            </a:r>
          </a:p>
        </p:txBody>
      </p:sp>
      <p:sp>
        <p:nvSpPr>
          <p:cNvPr id="465" name="Shape 465"/>
          <p:cNvSpPr/>
          <p:nvPr/>
        </p:nvSpPr>
        <p:spPr>
          <a:xfrm>
            <a:off x="323528" y="2157824"/>
            <a:ext cx="8568952" cy="2423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1" lang="en-US" sz="2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Mechanisms that increase conduction velocity along a nerve: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1" lang="en-U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1- Nerve diameter.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t/>
            </a: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t/>
            </a: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/>
        </p:nvSpPr>
        <p:spPr>
          <a:xfrm>
            <a:off x="179512" y="946717"/>
            <a:ext cx="8712968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1" lang="en-US" sz="2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Mechanisms that increase conduction velocity along a nerve: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2- </a:t>
            </a: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Myelination.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Myelin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is an </a:t>
            </a:r>
            <a:r>
              <a:rPr i="1" lang="en-US" sz="24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insulator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that makes it more difficult for charges to flow between intracellular and extracellular fluids. </a:t>
            </a:r>
          </a:p>
        </p:txBody>
      </p:sp>
      <p:pic>
        <p:nvPicPr>
          <p:cNvPr id="471" name="Shape 471"/>
          <p:cNvPicPr preferRelativeResize="0"/>
          <p:nvPr/>
        </p:nvPicPr>
        <p:blipFill rotWithShape="1">
          <a:blip r:embed="rId3">
            <a:alphaModFix/>
          </a:blip>
          <a:srcRect b="28515" l="10235" r="51025" t="17344"/>
          <a:stretch/>
        </p:blipFill>
        <p:spPr>
          <a:xfrm>
            <a:off x="4067944" y="2924944"/>
            <a:ext cx="4991919" cy="3954103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Shape 472"/>
          <p:cNvSpPr txBox="1"/>
          <p:nvPr/>
        </p:nvSpPr>
        <p:spPr>
          <a:xfrm>
            <a:off x="457200" y="19776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667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0" i="1" lang="en-US" sz="4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Conduction Velocity</a:t>
            </a:r>
          </a:p>
        </p:txBody>
      </p:sp>
      <p:sp>
        <p:nvSpPr>
          <p:cNvPr id="473" name="Shape 473"/>
          <p:cNvSpPr/>
          <p:nvPr/>
        </p:nvSpPr>
        <p:spPr>
          <a:xfrm>
            <a:off x="72008" y="2946424"/>
            <a:ext cx="385192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Char char="-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layers of Schwann cell membrane contain the lipid substance </a:t>
            </a:r>
            <a:r>
              <a:rPr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sphingomyelin 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which is excellent </a:t>
            </a:r>
            <a:r>
              <a:rPr lang="en-US" sz="24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electrical insulator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that decreases ion flow through the membrane.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b="1" lang="en-US" sz="2400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Node of Ranvier: 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small </a:t>
            </a:r>
            <a:r>
              <a:rPr lang="en-US" sz="24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uninsulated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area where ions can flow with ease.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sz="24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/>
          <p:nvPr>
            <p:ph idx="1" type="body"/>
          </p:nvPr>
        </p:nvSpPr>
        <p:spPr>
          <a:xfrm>
            <a:off x="323528" y="116632"/>
            <a:ext cx="8424936" cy="2808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27635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1" i="0" sz="2210" u="sng" cap="none" strike="noStrike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4825" lvl="0" marL="342900" marR="0" rtl="0" algn="l">
              <a:lnSpc>
                <a:spcPct val="70000"/>
              </a:lnSpc>
              <a:spcBef>
                <a:spcPts val="51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Arial"/>
              <a:buNone/>
            </a:pPr>
            <a:r>
              <a:rPr b="1" i="0" lang="en-US" sz="2550" u="none" cap="none" strike="noStrike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Saltatory Conduction</a:t>
            </a:r>
          </a:p>
          <a:p>
            <a:pPr indent="-140017" lvl="0" marL="179388" marR="0" rtl="0" algn="l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en-US" sz="238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 is the jumping of action potentials from one node of ranvier to the next as they propagate along a myelinated fiber.</a:t>
            </a:r>
          </a:p>
          <a:p>
            <a:pPr indent="-472440" lvl="0" marL="342900" marR="0" rtl="0" algn="l">
              <a:lnSpc>
                <a:spcPct val="70000"/>
              </a:lnSpc>
              <a:spcBef>
                <a:spcPts val="408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1" i="0" sz="204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72440" lvl="0" marL="342900" marR="0" rtl="0" algn="l">
              <a:lnSpc>
                <a:spcPct val="70000"/>
              </a:lnSpc>
              <a:spcBef>
                <a:spcPts val="408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None/>
            </a:pPr>
            <a:r>
              <a:rPr b="1" i="0" lang="en-US" sz="2040" u="sng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Value:-</a:t>
            </a:r>
          </a:p>
          <a:p>
            <a:pPr indent="-472440" lvl="0" marL="342900" marR="0" rtl="0" algn="l">
              <a:lnSpc>
                <a:spcPct val="70000"/>
              </a:lnSpc>
              <a:spcBef>
                <a:spcPts val="408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204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1- Increases  conduction velocity.</a:t>
            </a:r>
          </a:p>
          <a:p>
            <a:pPr indent="-472440" lvl="0" marL="342900" marR="0" rtl="0" algn="l">
              <a:lnSpc>
                <a:spcPct val="70000"/>
              </a:lnSpc>
              <a:spcBef>
                <a:spcPts val="408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204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2- Conserves energy for axon because only nodes depolarize.</a:t>
            </a:r>
          </a:p>
        </p:txBody>
      </p:sp>
      <p:pic>
        <p:nvPicPr>
          <p:cNvPr id="479" name="Shape 479"/>
          <p:cNvPicPr preferRelativeResize="0"/>
          <p:nvPr/>
        </p:nvPicPr>
        <p:blipFill rotWithShape="1">
          <a:blip r:embed="rId3">
            <a:alphaModFix/>
          </a:blip>
          <a:srcRect b="11782" l="10788" r="41063" t="49828"/>
          <a:stretch/>
        </p:blipFill>
        <p:spPr>
          <a:xfrm>
            <a:off x="539552" y="3212976"/>
            <a:ext cx="7773131" cy="3522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/>
          <p:nvPr/>
        </p:nvSpPr>
        <p:spPr>
          <a:xfrm>
            <a:off x="304800" y="115888"/>
            <a:ext cx="8610600" cy="1044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79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alibri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What happens if myelination is lost?</a:t>
            </a:r>
          </a:p>
        </p:txBody>
      </p:sp>
      <p:sp>
        <p:nvSpPr>
          <p:cNvPr id="485" name="Shape 485"/>
          <p:cNvSpPr txBox="1"/>
          <p:nvPr/>
        </p:nvSpPr>
        <p:spPr>
          <a:xfrm>
            <a:off x="35496" y="1143000"/>
            <a:ext cx="4608512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Multiple sclerosis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Autoimmune disease (Immune system attacks the myelin sheaths surrounding axons as well as the axons themselves).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Usually young adults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Blindness, problems controlling muscles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Ultimately paralysis</a:t>
            </a:r>
          </a:p>
          <a:p>
            <a:pPr indent="-230187" lvl="2" marL="90328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Scar tissues (scleroses) replaces some damaged cells.</a:t>
            </a:r>
          </a:p>
          <a:p>
            <a:pPr indent="-228600" lvl="3" marL="16002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6" name="Shape 4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8850" y="1981200"/>
            <a:ext cx="4289564" cy="3574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rgbClr val="FFFF00"/>
              </a:buClr>
              <a:buSzPct val="100000"/>
              <a:buFont typeface="Arial"/>
              <a:buChar char="•"/>
            </a:pPr>
            <a:r>
              <a:rPr b="0" i="0" lang="en-US" sz="8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The End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35496" y="476672"/>
            <a:ext cx="8892480" cy="3418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What are excitable tissues?</a:t>
            </a: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Definition of resting membrane potential (RMP).</a:t>
            </a: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Measurement and normal value of RMP.</a:t>
            </a: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Origin of RMP: contribution of K+, Na+, and Na-K pump.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251520" y="260648"/>
            <a:ext cx="8568952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are excitable tissues?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rgbClr val="ADAFC0"/>
                </a:solidFill>
                <a:latin typeface="Calibri"/>
                <a:ea typeface="Calibri"/>
                <a:cs typeface="Calibri"/>
                <a:sym typeface="Calibri"/>
              </a:rPr>
              <a:t>Nerve and muscles.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igure_10_08_labeled.jpg" id="113" name="Shape 113"/>
          <p:cNvPicPr preferRelativeResize="0"/>
          <p:nvPr/>
        </p:nvPicPr>
        <p:blipFill rotWithShape="1">
          <a:blip r:embed="rId3">
            <a:alphaModFix/>
          </a:blip>
          <a:srcRect b="6255" l="0" r="51687" t="0"/>
          <a:stretch/>
        </p:blipFill>
        <p:spPr>
          <a:xfrm>
            <a:off x="4283968" y="2801218"/>
            <a:ext cx="4109990" cy="401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6732240" y="2780928"/>
            <a:ext cx="1728192" cy="367240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251519" y="2478375"/>
            <a:ext cx="3835153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rgbClr val="ADAFC0"/>
                </a:solidFill>
                <a:latin typeface="Calibri"/>
                <a:ea typeface="Calibri"/>
                <a:cs typeface="Calibri"/>
                <a:sym typeface="Calibri"/>
              </a:rPr>
              <a:t>The tissue has the capability to respond to an adequate stimulus.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4">
            <a:alphaModFix/>
          </a:blip>
          <a:srcRect b="11150" l="44960" r="19759" t="52100"/>
          <a:stretch/>
        </p:blipFill>
        <p:spPr>
          <a:xfrm>
            <a:off x="5436095" y="188640"/>
            <a:ext cx="2698181" cy="230056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/>
          <p:nvPr/>
        </p:nvSpPr>
        <p:spPr>
          <a:xfrm>
            <a:off x="248680" y="1810301"/>
            <a:ext cx="366452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does that mean?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323528" y="260648"/>
            <a:ext cx="8568952" cy="3960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71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Arial"/>
              <a:buNone/>
            </a:pPr>
            <a:r>
              <a:rPr b="1" i="0" lang="en-US" sz="3600" u="none" cap="none" strike="noStrike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RESTING MEMBRANE POTENTIAL (RMP)</a:t>
            </a:r>
          </a:p>
          <a:p>
            <a:pPr indent="-5715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1" i="0" sz="3600" u="sng" cap="none" strike="noStrike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58800" lvl="0" marL="342900" marR="0" rtl="0" algn="l">
              <a:spcBef>
                <a:spcPts val="68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Arial"/>
              <a:buNone/>
            </a:pPr>
            <a:r>
              <a:rPr b="1" i="0" lang="en-US" sz="3400" u="none" cap="none" strike="noStrike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DIF:  </a:t>
            </a:r>
            <a:r>
              <a:rPr b="1" i="0" lang="en-US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 is the </a:t>
            </a:r>
            <a:r>
              <a:rPr b="1" i="0" lang="en-US" sz="34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potential difference </a:t>
            </a:r>
            <a:r>
              <a:rPr b="1" i="0" lang="en-US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across the membrane </a:t>
            </a:r>
            <a:r>
              <a:rPr b="1" i="0" lang="en-US" sz="3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during rest </a:t>
            </a:r>
            <a:r>
              <a:rPr b="1" i="0" lang="en-US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(without stimulation) between the inner side &amp; outer side of the membrane, </a:t>
            </a:r>
            <a:r>
              <a:rPr b="1" i="0" lang="en-US" sz="3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and it is relatively –ve inside.</a:t>
            </a:r>
          </a:p>
          <a:p>
            <a:pPr indent="-5715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fol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342900" marR="0" rtl="0" algn="l">
              <a:spcBef>
                <a:spcPts val="72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4008" y="3789040"/>
            <a:ext cx="4455195" cy="271428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/>
          <p:nvPr/>
        </p:nvSpPr>
        <p:spPr>
          <a:xfrm>
            <a:off x="107504" y="5350857"/>
            <a:ext cx="4464496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58750" lvl="0" marL="0" marR="0" rtl="0" algn="l">
              <a:spcBef>
                <a:spcPts val="0"/>
              </a:spcBef>
              <a:buClr>
                <a:srgbClr val="FF0066"/>
              </a:buClr>
              <a:buSzPct val="100000"/>
              <a:buFont typeface="Calibri"/>
              <a:buNone/>
            </a:pPr>
            <a:r>
              <a:rPr b="1" lang="en-US" sz="25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Normal Values:  </a:t>
            </a:r>
            <a:r>
              <a:rPr b="1" lang="en-U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- 70 mV in medium sized nerve and -90 mV in large sized nerve.</a:t>
            </a:r>
          </a:p>
        </p:txBody>
      </p:sp>
      <p:sp>
        <p:nvSpPr>
          <p:cNvPr id="125" name="Shape 125"/>
          <p:cNvSpPr/>
          <p:nvPr/>
        </p:nvSpPr>
        <p:spPr>
          <a:xfrm>
            <a:off x="107504" y="4249251"/>
            <a:ext cx="4464496" cy="9079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77800" lvl="0" marL="0" marR="0" rtl="0" algn="l">
              <a:spcBef>
                <a:spcPts val="0"/>
              </a:spcBef>
              <a:buClr>
                <a:srgbClr val="FF0066"/>
              </a:buClr>
              <a:buSzPct val="112000"/>
              <a:buFont typeface="Calibri"/>
              <a:buNone/>
            </a:pPr>
            <a:r>
              <a:rPr b="1" lang="en-US" sz="25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Measurement of RMP:  </a:t>
            </a:r>
            <a:r>
              <a:rPr b="1" lang="en-U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Using </a:t>
            </a:r>
            <a:r>
              <a:rPr b="1" lang="en-US" sz="2800">
                <a:solidFill>
                  <a:srgbClr val="DBB4DC"/>
                </a:solidFill>
                <a:latin typeface="Calibri"/>
                <a:ea typeface="Calibri"/>
                <a:cs typeface="Calibri"/>
                <a:sym typeface="Calibri"/>
              </a:rPr>
              <a:t>VOLTMETER.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Shape 130"/>
          <p:cNvGrpSpPr/>
          <p:nvPr/>
        </p:nvGrpSpPr>
        <p:grpSpPr>
          <a:xfrm>
            <a:off x="1403648" y="1052736"/>
            <a:ext cx="6336704" cy="4752528"/>
            <a:chOff x="1907704" y="1340768"/>
            <a:chExt cx="5688632" cy="4392488"/>
          </a:xfrm>
        </p:grpSpPr>
        <p:sp>
          <p:nvSpPr>
            <p:cNvPr id="131" name="Shape 131"/>
            <p:cNvSpPr/>
            <p:nvPr/>
          </p:nvSpPr>
          <p:spPr>
            <a:xfrm>
              <a:off x="1907704" y="1340768"/>
              <a:ext cx="5688632" cy="4392488"/>
            </a:xfrm>
            <a:prstGeom prst="ellipse">
              <a:avLst/>
            </a:prstGeom>
            <a:noFill/>
            <a:ln cap="flat" cmpd="sng" w="25400">
              <a:solidFill>
                <a:srgbClr val="68452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>
              <a:off x="1979712" y="1412776"/>
              <a:ext cx="5544616" cy="4248472"/>
            </a:xfrm>
            <a:prstGeom prst="ellipse">
              <a:avLst/>
            </a:prstGeom>
            <a:noFill/>
            <a:ln cap="flat" cmpd="sng" w="25400">
              <a:solidFill>
                <a:srgbClr val="68452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Shape 133"/>
          <p:cNvSpPr txBox="1"/>
          <p:nvPr/>
        </p:nvSpPr>
        <p:spPr>
          <a:xfrm>
            <a:off x="4283968" y="4077072"/>
            <a:ext cx="5040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30000"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1259632" y="764704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Cl</a:t>
            </a:r>
            <a:r>
              <a:rPr baseline="30000"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2555776" y="548680"/>
            <a:ext cx="5760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baseline="30000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</a:p>
        </p:txBody>
      </p:sp>
      <p:grpSp>
        <p:nvGrpSpPr>
          <p:cNvPr id="136" name="Shape 136"/>
          <p:cNvGrpSpPr/>
          <p:nvPr/>
        </p:nvGrpSpPr>
        <p:grpSpPr>
          <a:xfrm>
            <a:off x="251520" y="188640"/>
            <a:ext cx="8640960" cy="6448782"/>
            <a:chOff x="251520" y="188640"/>
            <a:chExt cx="8640960" cy="6448782"/>
          </a:xfrm>
        </p:grpSpPr>
        <p:sp>
          <p:nvSpPr>
            <p:cNvPr id="137" name="Shape 137"/>
            <p:cNvSpPr txBox="1"/>
            <p:nvPr/>
          </p:nvSpPr>
          <p:spPr>
            <a:xfrm>
              <a:off x="323528" y="1196752"/>
              <a:ext cx="57606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Na</a:t>
              </a:r>
              <a:r>
                <a:rPr baseline="30000"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+ </a:t>
              </a:r>
            </a:p>
          </p:txBody>
        </p:sp>
        <p:sp>
          <p:nvSpPr>
            <p:cNvPr id="138" name="Shape 138"/>
            <p:cNvSpPr txBox="1"/>
            <p:nvPr/>
          </p:nvSpPr>
          <p:spPr>
            <a:xfrm>
              <a:off x="8100392" y="332656"/>
              <a:ext cx="57606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Na</a:t>
              </a:r>
              <a:r>
                <a:rPr baseline="30000"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+ </a:t>
              </a:r>
            </a:p>
          </p:txBody>
        </p:sp>
        <p:sp>
          <p:nvSpPr>
            <p:cNvPr id="139" name="Shape 139"/>
            <p:cNvSpPr txBox="1"/>
            <p:nvPr/>
          </p:nvSpPr>
          <p:spPr>
            <a:xfrm>
              <a:off x="1547664" y="332656"/>
              <a:ext cx="57606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Na</a:t>
              </a:r>
              <a:r>
                <a:rPr baseline="30000"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+ </a:t>
              </a:r>
            </a:p>
          </p:txBody>
        </p:sp>
        <p:sp>
          <p:nvSpPr>
            <p:cNvPr id="140" name="Shape 140"/>
            <p:cNvSpPr txBox="1"/>
            <p:nvPr/>
          </p:nvSpPr>
          <p:spPr>
            <a:xfrm>
              <a:off x="251520" y="5373216"/>
              <a:ext cx="57606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Na</a:t>
              </a:r>
              <a:r>
                <a:rPr baseline="30000"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+ </a:t>
              </a:r>
            </a:p>
          </p:txBody>
        </p:sp>
        <p:sp>
          <p:nvSpPr>
            <p:cNvPr id="141" name="Shape 141"/>
            <p:cNvSpPr txBox="1"/>
            <p:nvPr/>
          </p:nvSpPr>
          <p:spPr>
            <a:xfrm>
              <a:off x="7668344" y="5373216"/>
              <a:ext cx="57606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Na</a:t>
              </a:r>
              <a:r>
                <a:rPr baseline="30000"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+ </a:t>
              </a:r>
            </a:p>
          </p:txBody>
        </p:sp>
        <p:sp>
          <p:nvSpPr>
            <p:cNvPr id="142" name="Shape 142"/>
            <p:cNvSpPr txBox="1"/>
            <p:nvPr/>
          </p:nvSpPr>
          <p:spPr>
            <a:xfrm>
              <a:off x="467544" y="4325034"/>
              <a:ext cx="57606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Na</a:t>
              </a:r>
              <a:r>
                <a:rPr baseline="30000"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+ </a:t>
              </a:r>
            </a:p>
          </p:txBody>
        </p:sp>
        <p:sp>
          <p:nvSpPr>
            <p:cNvPr id="143" name="Shape 143"/>
            <p:cNvSpPr txBox="1"/>
            <p:nvPr/>
          </p:nvSpPr>
          <p:spPr>
            <a:xfrm>
              <a:off x="7236296" y="332656"/>
              <a:ext cx="57606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Na</a:t>
              </a:r>
              <a:r>
                <a:rPr baseline="30000"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+ </a:t>
              </a:r>
            </a:p>
          </p:txBody>
        </p:sp>
        <p:sp>
          <p:nvSpPr>
            <p:cNvPr id="144" name="Shape 144"/>
            <p:cNvSpPr txBox="1"/>
            <p:nvPr/>
          </p:nvSpPr>
          <p:spPr>
            <a:xfrm>
              <a:off x="3275856" y="6237312"/>
              <a:ext cx="57606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Na</a:t>
              </a:r>
              <a:r>
                <a:rPr baseline="30000"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+ </a:t>
              </a:r>
            </a:p>
          </p:txBody>
        </p:sp>
        <p:sp>
          <p:nvSpPr>
            <p:cNvPr id="145" name="Shape 145"/>
            <p:cNvSpPr txBox="1"/>
            <p:nvPr/>
          </p:nvSpPr>
          <p:spPr>
            <a:xfrm>
              <a:off x="539552" y="5877272"/>
              <a:ext cx="57606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Na</a:t>
              </a:r>
              <a:r>
                <a:rPr baseline="30000"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+ </a:t>
              </a:r>
            </a:p>
          </p:txBody>
        </p:sp>
        <p:sp>
          <p:nvSpPr>
            <p:cNvPr id="146" name="Shape 146"/>
            <p:cNvSpPr txBox="1"/>
            <p:nvPr/>
          </p:nvSpPr>
          <p:spPr>
            <a:xfrm>
              <a:off x="8316416" y="3068960"/>
              <a:ext cx="57606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Na</a:t>
              </a:r>
              <a:r>
                <a:rPr baseline="30000"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+ </a:t>
              </a:r>
            </a:p>
          </p:txBody>
        </p:sp>
        <p:sp>
          <p:nvSpPr>
            <p:cNvPr id="147" name="Shape 147"/>
            <p:cNvSpPr txBox="1"/>
            <p:nvPr/>
          </p:nvSpPr>
          <p:spPr>
            <a:xfrm>
              <a:off x="8316416" y="2348880"/>
              <a:ext cx="57606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Na</a:t>
              </a:r>
              <a:r>
                <a:rPr baseline="30000"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+ </a:t>
              </a:r>
            </a:p>
          </p:txBody>
        </p:sp>
        <p:sp>
          <p:nvSpPr>
            <p:cNvPr id="148" name="Shape 148"/>
            <p:cNvSpPr txBox="1"/>
            <p:nvPr/>
          </p:nvSpPr>
          <p:spPr>
            <a:xfrm>
              <a:off x="8028384" y="6165304"/>
              <a:ext cx="57606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Na</a:t>
              </a:r>
              <a:r>
                <a:rPr baseline="30000"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+ </a:t>
              </a:r>
            </a:p>
          </p:txBody>
        </p:sp>
        <p:sp>
          <p:nvSpPr>
            <p:cNvPr id="149" name="Shape 149"/>
            <p:cNvSpPr txBox="1"/>
            <p:nvPr/>
          </p:nvSpPr>
          <p:spPr>
            <a:xfrm>
              <a:off x="6084168" y="260648"/>
              <a:ext cx="57606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Na</a:t>
              </a:r>
              <a:r>
                <a:rPr baseline="30000"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+ </a:t>
              </a:r>
            </a:p>
          </p:txBody>
        </p:sp>
        <p:sp>
          <p:nvSpPr>
            <p:cNvPr id="150" name="Shape 150"/>
            <p:cNvSpPr txBox="1"/>
            <p:nvPr/>
          </p:nvSpPr>
          <p:spPr>
            <a:xfrm>
              <a:off x="7452320" y="1412776"/>
              <a:ext cx="57606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Na</a:t>
              </a:r>
              <a:r>
                <a:rPr baseline="30000"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+ </a:t>
              </a:r>
            </a:p>
          </p:txBody>
        </p:sp>
        <p:sp>
          <p:nvSpPr>
            <p:cNvPr id="151" name="Shape 151"/>
            <p:cNvSpPr txBox="1"/>
            <p:nvPr/>
          </p:nvSpPr>
          <p:spPr>
            <a:xfrm>
              <a:off x="2123728" y="5661248"/>
              <a:ext cx="57606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Na</a:t>
              </a:r>
              <a:r>
                <a:rPr baseline="30000"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+ </a:t>
              </a:r>
            </a:p>
          </p:txBody>
        </p:sp>
        <p:sp>
          <p:nvSpPr>
            <p:cNvPr id="152" name="Shape 152"/>
            <p:cNvSpPr txBox="1"/>
            <p:nvPr/>
          </p:nvSpPr>
          <p:spPr>
            <a:xfrm>
              <a:off x="4572000" y="188640"/>
              <a:ext cx="57606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Na</a:t>
              </a:r>
              <a:r>
                <a:rPr baseline="30000"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+ </a:t>
              </a:r>
            </a:p>
          </p:txBody>
        </p:sp>
        <p:sp>
          <p:nvSpPr>
            <p:cNvPr id="153" name="Shape 153"/>
            <p:cNvSpPr txBox="1"/>
            <p:nvPr/>
          </p:nvSpPr>
          <p:spPr>
            <a:xfrm>
              <a:off x="6084168" y="6165304"/>
              <a:ext cx="57606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Na</a:t>
              </a:r>
              <a:r>
                <a:rPr baseline="30000"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+ </a:t>
              </a:r>
            </a:p>
          </p:txBody>
        </p:sp>
        <p:sp>
          <p:nvSpPr>
            <p:cNvPr id="154" name="Shape 154"/>
            <p:cNvSpPr txBox="1"/>
            <p:nvPr/>
          </p:nvSpPr>
          <p:spPr>
            <a:xfrm>
              <a:off x="251520" y="2060848"/>
              <a:ext cx="57606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Na</a:t>
              </a:r>
              <a:r>
                <a:rPr baseline="30000"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+ </a:t>
              </a:r>
            </a:p>
          </p:txBody>
        </p:sp>
      </p:grpSp>
      <p:sp>
        <p:nvSpPr>
          <p:cNvPr id="155" name="Shape 155"/>
          <p:cNvSpPr txBox="1"/>
          <p:nvPr/>
        </p:nvSpPr>
        <p:spPr>
          <a:xfrm>
            <a:off x="2699792" y="1844824"/>
            <a:ext cx="5040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30000"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5940152" y="4581128"/>
            <a:ext cx="5040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30000"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1043608" y="260648"/>
            <a:ext cx="5040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30000"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1835696" y="3140968"/>
            <a:ext cx="5040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30000"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4644008" y="6197242"/>
            <a:ext cx="5040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30000"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5004048" y="2420888"/>
            <a:ext cx="5040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30000"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3707904" y="1412776"/>
            <a:ext cx="5040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30000"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8100392" y="836712"/>
            <a:ext cx="5040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30000"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1475656" y="5949280"/>
            <a:ext cx="5040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30000"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4788024" y="2780928"/>
            <a:ext cx="5040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30000"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3275856" y="4581128"/>
            <a:ext cx="5040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30000"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4283968" y="4973106"/>
            <a:ext cx="5040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30000"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5292080" y="4653136"/>
            <a:ext cx="5040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30000"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4572000" y="1772816"/>
            <a:ext cx="5040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30000"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5508104" y="4005064"/>
            <a:ext cx="5040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30000"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5940152" y="3284984"/>
            <a:ext cx="5040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30000"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6588224" y="4221088"/>
            <a:ext cx="5040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30000"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7812360" y="4221088"/>
            <a:ext cx="72008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2K</a:t>
            </a:r>
            <a:r>
              <a:rPr baseline="30000"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6012160" y="1772816"/>
            <a:ext cx="5040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30000"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6300192" y="2420888"/>
            <a:ext cx="5040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30000"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2915816" y="4077072"/>
            <a:ext cx="5040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30000"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2555776" y="3573016"/>
            <a:ext cx="5040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30000"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3203848" y="1700808"/>
            <a:ext cx="5760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baseline="30000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5580112" y="2780928"/>
            <a:ext cx="5760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baseline="30000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2483768" y="6165304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Cl</a:t>
            </a:r>
            <a:r>
              <a:rPr baseline="30000"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3851920" y="332656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Cl</a:t>
            </a:r>
            <a:r>
              <a:rPr baseline="30000"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251520" y="4797152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Cl</a:t>
            </a:r>
            <a:r>
              <a:rPr baseline="30000"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6732240" y="908720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Cl</a:t>
            </a:r>
            <a:r>
              <a:rPr baseline="30000"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5364088" y="260648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Cl</a:t>
            </a:r>
            <a:r>
              <a:rPr baseline="30000"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1043608" y="1588730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Cl</a:t>
            </a:r>
            <a:r>
              <a:rPr baseline="30000"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251520" y="476672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Cl</a:t>
            </a:r>
            <a:r>
              <a:rPr baseline="30000"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8388424" y="5229200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Cl</a:t>
            </a:r>
            <a:r>
              <a:rPr baseline="30000"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323528" y="3820978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Cl</a:t>
            </a:r>
            <a:r>
              <a:rPr baseline="30000"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8388424" y="1772816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Cl</a:t>
            </a:r>
            <a:r>
              <a:rPr baseline="30000"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6948264" y="5661248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Cl</a:t>
            </a:r>
            <a:r>
              <a:rPr baseline="30000"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8532440" y="1052736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Cl</a:t>
            </a:r>
            <a:r>
              <a:rPr baseline="30000"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5580112" y="6237312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Cl</a:t>
            </a:r>
            <a:r>
              <a:rPr baseline="30000"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7405464" y="6118448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Cl</a:t>
            </a:r>
            <a:r>
              <a:rPr baseline="30000"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5292080" y="1772816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Cl</a:t>
            </a:r>
            <a:r>
              <a:rPr baseline="30000"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2123728" y="2524834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Cl</a:t>
            </a:r>
            <a:r>
              <a:rPr baseline="30000"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3707904" y="2996952"/>
            <a:ext cx="11521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Proteins</a:t>
            </a:r>
            <a:r>
              <a:rPr baseline="30000" lang="en-US" sz="20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3635896" y="2636912"/>
            <a:ext cx="11521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Proteins</a:t>
            </a:r>
            <a:r>
              <a:rPr baseline="30000" lang="en-US" sz="20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5652120" y="3645024"/>
            <a:ext cx="11521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Proteins</a:t>
            </a:r>
            <a:r>
              <a:rPr baseline="30000" lang="en-US" sz="20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3563888" y="2204864"/>
            <a:ext cx="11521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Proteins</a:t>
            </a:r>
            <a:r>
              <a:rPr baseline="30000" lang="en-US" sz="20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3347864" y="3356992"/>
            <a:ext cx="11521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Proteins</a:t>
            </a:r>
            <a:r>
              <a:rPr baseline="30000" lang="en-US" sz="20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3995936" y="4365104"/>
            <a:ext cx="11521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Proteins</a:t>
            </a:r>
            <a:r>
              <a:rPr baseline="30000" lang="en-US" sz="20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4427984" y="1340768"/>
            <a:ext cx="11521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Proteins</a:t>
            </a:r>
            <a:r>
              <a:rPr baseline="30000" lang="en-US" sz="20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3347864" y="3789040"/>
            <a:ext cx="11521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Proteins</a:t>
            </a:r>
            <a:r>
              <a:rPr baseline="30000" lang="en-US" sz="20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</a:p>
        </p:txBody>
      </p:sp>
      <p:grpSp>
        <p:nvGrpSpPr>
          <p:cNvPr id="203" name="Shape 203"/>
          <p:cNvGrpSpPr/>
          <p:nvPr/>
        </p:nvGrpSpPr>
        <p:grpSpPr>
          <a:xfrm rot="-1464660">
            <a:off x="2959645" y="1109393"/>
            <a:ext cx="233689" cy="432048"/>
            <a:chOff x="2987824" y="1196752"/>
            <a:chExt cx="224408" cy="432048"/>
          </a:xfrm>
        </p:grpSpPr>
        <p:sp>
          <p:nvSpPr>
            <p:cNvPr id="204" name="Shape 204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Shape 206"/>
          <p:cNvGrpSpPr/>
          <p:nvPr/>
        </p:nvGrpSpPr>
        <p:grpSpPr>
          <a:xfrm rot="-1464660">
            <a:off x="6707750" y="4840182"/>
            <a:ext cx="233689" cy="432048"/>
            <a:chOff x="2987824" y="1196752"/>
            <a:chExt cx="224408" cy="432048"/>
          </a:xfrm>
        </p:grpSpPr>
        <p:sp>
          <p:nvSpPr>
            <p:cNvPr id="207" name="Shape 207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Shape 209"/>
          <p:cNvGrpSpPr/>
          <p:nvPr/>
        </p:nvGrpSpPr>
        <p:grpSpPr>
          <a:xfrm rot="2229234">
            <a:off x="2122949" y="4817446"/>
            <a:ext cx="260005" cy="432048"/>
            <a:chOff x="2987824" y="1196752"/>
            <a:chExt cx="224408" cy="432048"/>
          </a:xfrm>
        </p:grpSpPr>
        <p:sp>
          <p:nvSpPr>
            <p:cNvPr id="210" name="Shape 210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" name="Shape 212"/>
          <p:cNvGrpSpPr/>
          <p:nvPr/>
        </p:nvGrpSpPr>
        <p:grpSpPr>
          <a:xfrm rot="4282400">
            <a:off x="7305194" y="2149298"/>
            <a:ext cx="289348" cy="432048"/>
            <a:chOff x="2987824" y="1196752"/>
            <a:chExt cx="224408" cy="432048"/>
          </a:xfrm>
        </p:grpSpPr>
        <p:sp>
          <p:nvSpPr>
            <p:cNvPr id="213" name="Shape 213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" name="Shape 215"/>
          <p:cNvGrpSpPr/>
          <p:nvPr/>
        </p:nvGrpSpPr>
        <p:grpSpPr>
          <a:xfrm rot="4799453">
            <a:off x="7471416" y="2675420"/>
            <a:ext cx="294438" cy="432048"/>
            <a:chOff x="2987824" y="1196752"/>
            <a:chExt cx="224408" cy="432048"/>
          </a:xfrm>
        </p:grpSpPr>
        <p:sp>
          <p:nvSpPr>
            <p:cNvPr id="216" name="Shape 216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Shape 218"/>
          <p:cNvGrpSpPr/>
          <p:nvPr/>
        </p:nvGrpSpPr>
        <p:grpSpPr>
          <a:xfrm rot="2305991">
            <a:off x="1508478" y="4042749"/>
            <a:ext cx="271845" cy="432048"/>
            <a:chOff x="2987824" y="1196752"/>
            <a:chExt cx="224408" cy="432048"/>
          </a:xfrm>
        </p:grpSpPr>
        <p:sp>
          <p:nvSpPr>
            <p:cNvPr id="219" name="Shape 219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" name="Shape 221"/>
          <p:cNvGrpSpPr/>
          <p:nvPr/>
        </p:nvGrpSpPr>
        <p:grpSpPr>
          <a:xfrm rot="2305991">
            <a:off x="2660608" y="5122868"/>
            <a:ext cx="271845" cy="432048"/>
            <a:chOff x="2987824" y="1196752"/>
            <a:chExt cx="224408" cy="432048"/>
          </a:xfrm>
        </p:grpSpPr>
        <p:sp>
          <p:nvSpPr>
            <p:cNvPr id="222" name="Shape 222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Shape 224"/>
          <p:cNvGrpSpPr/>
          <p:nvPr/>
        </p:nvGrpSpPr>
        <p:grpSpPr>
          <a:xfrm rot="8312202">
            <a:off x="2094916" y="1547642"/>
            <a:ext cx="256545" cy="432048"/>
            <a:chOff x="2987824" y="1196752"/>
            <a:chExt cx="224408" cy="432048"/>
          </a:xfrm>
        </p:grpSpPr>
        <p:sp>
          <p:nvSpPr>
            <p:cNvPr id="225" name="Shape 225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" name="Shape 227"/>
          <p:cNvGrpSpPr/>
          <p:nvPr/>
        </p:nvGrpSpPr>
        <p:grpSpPr>
          <a:xfrm rot="8312202">
            <a:off x="1658554" y="2019634"/>
            <a:ext cx="256545" cy="432048"/>
            <a:chOff x="2987824" y="1196752"/>
            <a:chExt cx="224408" cy="432048"/>
          </a:xfrm>
        </p:grpSpPr>
        <p:sp>
          <p:nvSpPr>
            <p:cNvPr id="228" name="Shape 228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Shape 230"/>
          <p:cNvGrpSpPr/>
          <p:nvPr/>
        </p:nvGrpSpPr>
        <p:grpSpPr>
          <a:xfrm rot="9117096">
            <a:off x="6164104" y="5143257"/>
            <a:ext cx="301712" cy="432048"/>
            <a:chOff x="2987824" y="1196752"/>
            <a:chExt cx="224408" cy="432048"/>
          </a:xfrm>
        </p:grpSpPr>
        <p:sp>
          <p:nvSpPr>
            <p:cNvPr id="231" name="Shape 231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" name="Shape 233"/>
          <p:cNvGrpSpPr/>
          <p:nvPr/>
        </p:nvGrpSpPr>
        <p:grpSpPr>
          <a:xfrm rot="9895415">
            <a:off x="5333856" y="5412036"/>
            <a:ext cx="355665" cy="432048"/>
            <a:chOff x="2987824" y="1196752"/>
            <a:chExt cx="224408" cy="432048"/>
          </a:xfrm>
        </p:grpSpPr>
        <p:sp>
          <p:nvSpPr>
            <p:cNvPr id="234" name="Shape 234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Shape 235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" name="Shape 236"/>
          <p:cNvGrpSpPr/>
          <p:nvPr/>
        </p:nvGrpSpPr>
        <p:grpSpPr>
          <a:xfrm rot="8859909">
            <a:off x="7111012" y="4345156"/>
            <a:ext cx="319921" cy="432048"/>
            <a:chOff x="2987824" y="1196752"/>
            <a:chExt cx="224408" cy="432048"/>
          </a:xfrm>
        </p:grpSpPr>
        <p:sp>
          <p:nvSpPr>
            <p:cNvPr id="237" name="Shape 237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Shape 238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Shape 239"/>
          <p:cNvGrpSpPr/>
          <p:nvPr/>
        </p:nvGrpSpPr>
        <p:grpSpPr>
          <a:xfrm rot="10014395">
            <a:off x="4457752" y="5602496"/>
            <a:ext cx="368726" cy="432048"/>
            <a:chOff x="2987824" y="1196752"/>
            <a:chExt cx="224408" cy="432048"/>
          </a:xfrm>
        </p:grpSpPr>
        <p:sp>
          <p:nvSpPr>
            <p:cNvPr id="240" name="Shape 240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Shape 241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" name="Shape 242"/>
          <p:cNvGrpSpPr/>
          <p:nvPr/>
        </p:nvGrpSpPr>
        <p:grpSpPr>
          <a:xfrm rot="2305991">
            <a:off x="5756951" y="1090420"/>
            <a:ext cx="271845" cy="432048"/>
            <a:chOff x="2987824" y="1196752"/>
            <a:chExt cx="224408" cy="432048"/>
          </a:xfrm>
        </p:grpSpPr>
        <p:sp>
          <p:nvSpPr>
            <p:cNvPr id="243" name="Shape 243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Shape 244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" name="Shape 245"/>
          <p:cNvGrpSpPr/>
          <p:nvPr/>
        </p:nvGrpSpPr>
        <p:grpSpPr>
          <a:xfrm>
            <a:off x="4283968" y="836712"/>
            <a:ext cx="328720" cy="432048"/>
            <a:chOff x="2987824" y="1196752"/>
            <a:chExt cx="224408" cy="432048"/>
          </a:xfrm>
        </p:grpSpPr>
        <p:sp>
          <p:nvSpPr>
            <p:cNvPr id="246" name="Shape 246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Shape 247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Shape 248"/>
          <p:cNvGrpSpPr/>
          <p:nvPr/>
        </p:nvGrpSpPr>
        <p:grpSpPr>
          <a:xfrm rot="2305991">
            <a:off x="3380687" y="5410900"/>
            <a:ext cx="271845" cy="432048"/>
            <a:chOff x="2987824" y="1196752"/>
            <a:chExt cx="224408" cy="432048"/>
          </a:xfrm>
        </p:grpSpPr>
        <p:sp>
          <p:nvSpPr>
            <p:cNvPr id="249" name="Shape 249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Shape 250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Shape 251"/>
          <p:cNvGrpSpPr/>
          <p:nvPr/>
        </p:nvGrpSpPr>
        <p:grpSpPr>
          <a:xfrm rot="5400000">
            <a:off x="1300526" y="2893831"/>
            <a:ext cx="350259" cy="432048"/>
            <a:chOff x="2987824" y="1196752"/>
            <a:chExt cx="224408" cy="432048"/>
          </a:xfrm>
        </p:grpSpPr>
        <p:sp>
          <p:nvSpPr>
            <p:cNvPr id="252" name="Shape 252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Shape 253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Shape 254"/>
          <p:cNvGrpSpPr/>
          <p:nvPr/>
        </p:nvGrpSpPr>
        <p:grpSpPr>
          <a:xfrm rot="5400000">
            <a:off x="7524329" y="3140971"/>
            <a:ext cx="288032" cy="432048"/>
            <a:chOff x="2987824" y="1196752"/>
            <a:chExt cx="224408" cy="432048"/>
          </a:xfrm>
        </p:grpSpPr>
        <p:sp>
          <p:nvSpPr>
            <p:cNvPr id="255" name="Shape 255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Shape 257"/>
          <p:cNvGrpSpPr/>
          <p:nvPr/>
        </p:nvGrpSpPr>
        <p:grpSpPr>
          <a:xfrm rot="2305991">
            <a:off x="6477030" y="1450461"/>
            <a:ext cx="271845" cy="432048"/>
            <a:chOff x="2987824" y="1196752"/>
            <a:chExt cx="224408" cy="432048"/>
          </a:xfrm>
        </p:grpSpPr>
        <p:sp>
          <p:nvSpPr>
            <p:cNvPr id="258" name="Shape 258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0" name="Shape 260"/>
          <p:cNvSpPr txBox="1"/>
          <p:nvPr/>
        </p:nvSpPr>
        <p:spPr>
          <a:xfrm>
            <a:off x="6516216" y="2852936"/>
            <a:ext cx="5040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30000"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2771800" y="2780928"/>
            <a:ext cx="5040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30000"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2195736" y="3356992"/>
            <a:ext cx="5040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30000"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5148064" y="3284984"/>
            <a:ext cx="5040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30000"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</a:p>
        </p:txBody>
      </p:sp>
      <p:cxnSp>
        <p:nvCxnSpPr>
          <p:cNvPr id="264" name="Shape 264"/>
          <p:cNvCxnSpPr/>
          <p:nvPr/>
        </p:nvCxnSpPr>
        <p:spPr>
          <a:xfrm>
            <a:off x="2843808" y="908720"/>
            <a:ext cx="432048" cy="792088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65" name="Shape 265"/>
          <p:cNvCxnSpPr>
            <a:stCxn id="166" idx="2"/>
          </p:cNvCxnSpPr>
          <p:nvPr/>
        </p:nvCxnSpPr>
        <p:spPr>
          <a:xfrm>
            <a:off x="4535996" y="5373216"/>
            <a:ext cx="180000" cy="8961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66" name="Shape 266"/>
          <p:cNvCxnSpPr/>
          <p:nvPr/>
        </p:nvCxnSpPr>
        <p:spPr>
          <a:xfrm>
            <a:off x="1403648" y="1844824"/>
            <a:ext cx="792088" cy="792088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lg" w="lg" type="stealth"/>
          </a:ln>
        </p:spPr>
      </p:cxnSp>
      <p:grpSp>
        <p:nvGrpSpPr>
          <p:cNvPr id="267" name="Shape 267"/>
          <p:cNvGrpSpPr/>
          <p:nvPr/>
        </p:nvGrpSpPr>
        <p:grpSpPr>
          <a:xfrm>
            <a:off x="7308304" y="3789040"/>
            <a:ext cx="631787" cy="576064"/>
            <a:chOff x="7324588" y="3933056"/>
            <a:chExt cx="631787" cy="576064"/>
          </a:xfrm>
        </p:grpSpPr>
        <p:sp>
          <p:nvSpPr>
            <p:cNvPr id="268" name="Shape 268"/>
            <p:cNvSpPr/>
            <p:nvPr/>
          </p:nvSpPr>
          <p:spPr>
            <a:xfrm>
              <a:off x="7380312" y="3933056"/>
              <a:ext cx="576064" cy="504056"/>
            </a:xfrm>
            <a:prstGeom prst="chord">
              <a:avLst>
                <a:gd fmla="val 2700000" name="adj1"/>
                <a:gd fmla="val 11374623" name="adj2"/>
              </a:avLst>
            </a:prstGeom>
            <a:solidFill>
              <a:srgbClr val="3F6E8C"/>
            </a:solidFill>
            <a:ln cap="flat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Shape 269"/>
            <p:cNvSpPr/>
            <p:nvPr/>
          </p:nvSpPr>
          <p:spPr>
            <a:xfrm rot="10800000">
              <a:off x="7324588" y="4005064"/>
              <a:ext cx="576064" cy="504056"/>
            </a:xfrm>
            <a:prstGeom prst="chord">
              <a:avLst>
                <a:gd fmla="val 2700000" name="adj1"/>
                <a:gd fmla="val 11374623" name="adj2"/>
              </a:avLst>
            </a:prstGeom>
            <a:solidFill>
              <a:srgbClr val="3F6E8C"/>
            </a:solidFill>
            <a:ln cap="flat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" name="Shape 270"/>
          <p:cNvGrpSpPr/>
          <p:nvPr/>
        </p:nvGrpSpPr>
        <p:grpSpPr>
          <a:xfrm rot="-2276975">
            <a:off x="1187624" y="3429000"/>
            <a:ext cx="631787" cy="576064"/>
            <a:chOff x="7324588" y="3933056"/>
            <a:chExt cx="631787" cy="576064"/>
          </a:xfrm>
        </p:grpSpPr>
        <p:sp>
          <p:nvSpPr>
            <p:cNvPr id="271" name="Shape 271"/>
            <p:cNvSpPr/>
            <p:nvPr/>
          </p:nvSpPr>
          <p:spPr>
            <a:xfrm>
              <a:off x="7380312" y="3933056"/>
              <a:ext cx="576064" cy="504056"/>
            </a:xfrm>
            <a:prstGeom prst="chord">
              <a:avLst>
                <a:gd fmla="val 2700000" name="adj1"/>
                <a:gd fmla="val 11374623" name="adj2"/>
              </a:avLst>
            </a:prstGeom>
            <a:solidFill>
              <a:srgbClr val="3F6E8C"/>
            </a:solidFill>
            <a:ln cap="flat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Shape 272"/>
            <p:cNvSpPr/>
            <p:nvPr/>
          </p:nvSpPr>
          <p:spPr>
            <a:xfrm rot="10800000">
              <a:off x="7324588" y="4005064"/>
              <a:ext cx="576064" cy="504056"/>
            </a:xfrm>
            <a:prstGeom prst="chord">
              <a:avLst>
                <a:gd fmla="val 2700000" name="adj1"/>
                <a:gd fmla="val 11374623" name="adj2"/>
              </a:avLst>
            </a:prstGeom>
            <a:solidFill>
              <a:srgbClr val="3F6E8C"/>
            </a:solidFill>
            <a:ln cap="flat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3" name="Shape 273"/>
          <p:cNvGrpSpPr/>
          <p:nvPr/>
        </p:nvGrpSpPr>
        <p:grpSpPr>
          <a:xfrm rot="-3838950">
            <a:off x="1629178" y="4415289"/>
            <a:ext cx="631787" cy="576064"/>
            <a:chOff x="7324588" y="3933056"/>
            <a:chExt cx="631787" cy="576064"/>
          </a:xfrm>
        </p:grpSpPr>
        <p:sp>
          <p:nvSpPr>
            <p:cNvPr id="274" name="Shape 274"/>
            <p:cNvSpPr/>
            <p:nvPr/>
          </p:nvSpPr>
          <p:spPr>
            <a:xfrm>
              <a:off x="7380312" y="3933056"/>
              <a:ext cx="576064" cy="504056"/>
            </a:xfrm>
            <a:prstGeom prst="chord">
              <a:avLst>
                <a:gd fmla="val 2700000" name="adj1"/>
                <a:gd fmla="val 11374623" name="adj2"/>
              </a:avLst>
            </a:prstGeom>
            <a:solidFill>
              <a:srgbClr val="3F6E8C"/>
            </a:solidFill>
            <a:ln cap="flat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 rot="10800000">
              <a:off x="7324588" y="4005064"/>
              <a:ext cx="576064" cy="504056"/>
            </a:xfrm>
            <a:prstGeom prst="chord">
              <a:avLst>
                <a:gd fmla="val 2700000" name="adj1"/>
                <a:gd fmla="val 11374623" name="adj2"/>
              </a:avLst>
            </a:prstGeom>
            <a:solidFill>
              <a:srgbClr val="3F6E8C"/>
            </a:solidFill>
            <a:ln cap="flat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6" name="Shape 276"/>
          <p:cNvGrpSpPr/>
          <p:nvPr/>
        </p:nvGrpSpPr>
        <p:grpSpPr>
          <a:xfrm rot="-6314102">
            <a:off x="4725522" y="814890"/>
            <a:ext cx="631787" cy="576064"/>
            <a:chOff x="7324588" y="3933056"/>
            <a:chExt cx="631787" cy="576064"/>
          </a:xfrm>
        </p:grpSpPr>
        <p:sp>
          <p:nvSpPr>
            <p:cNvPr id="277" name="Shape 277"/>
            <p:cNvSpPr/>
            <p:nvPr/>
          </p:nvSpPr>
          <p:spPr>
            <a:xfrm>
              <a:off x="7380312" y="3933056"/>
              <a:ext cx="576064" cy="504056"/>
            </a:xfrm>
            <a:prstGeom prst="chord">
              <a:avLst>
                <a:gd fmla="val 2700000" name="adj1"/>
                <a:gd fmla="val 11374623" name="adj2"/>
              </a:avLst>
            </a:prstGeom>
            <a:solidFill>
              <a:srgbClr val="3F6E8C"/>
            </a:solidFill>
            <a:ln cap="flat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 rot="10800000">
              <a:off x="7324588" y="4005064"/>
              <a:ext cx="576064" cy="504056"/>
            </a:xfrm>
            <a:prstGeom prst="chord">
              <a:avLst>
                <a:gd fmla="val 2700000" name="adj1"/>
                <a:gd fmla="val 11374623" name="adj2"/>
              </a:avLst>
            </a:prstGeom>
            <a:solidFill>
              <a:srgbClr val="3F6E8C"/>
            </a:solidFill>
            <a:ln cap="flat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Shape 279"/>
          <p:cNvGrpSpPr/>
          <p:nvPr/>
        </p:nvGrpSpPr>
        <p:grpSpPr>
          <a:xfrm rot="-6318632">
            <a:off x="3717411" y="5495410"/>
            <a:ext cx="631787" cy="576064"/>
            <a:chOff x="7324588" y="3933056"/>
            <a:chExt cx="631787" cy="576064"/>
          </a:xfrm>
        </p:grpSpPr>
        <p:sp>
          <p:nvSpPr>
            <p:cNvPr id="280" name="Shape 280"/>
            <p:cNvSpPr/>
            <p:nvPr/>
          </p:nvSpPr>
          <p:spPr>
            <a:xfrm>
              <a:off x="7380312" y="3933056"/>
              <a:ext cx="576064" cy="504056"/>
            </a:xfrm>
            <a:prstGeom prst="chord">
              <a:avLst>
                <a:gd fmla="val 2700000" name="adj1"/>
                <a:gd fmla="val 11374623" name="adj2"/>
              </a:avLst>
            </a:prstGeom>
            <a:solidFill>
              <a:srgbClr val="3F6E8C"/>
            </a:solidFill>
            <a:ln cap="flat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 rot="10800000">
              <a:off x="7324588" y="4005064"/>
              <a:ext cx="576064" cy="504056"/>
            </a:xfrm>
            <a:prstGeom prst="chord">
              <a:avLst>
                <a:gd fmla="val 2700000" name="adj1"/>
                <a:gd fmla="val 11374623" name="adj2"/>
              </a:avLst>
            </a:prstGeom>
            <a:solidFill>
              <a:srgbClr val="3F6E8C"/>
            </a:solidFill>
            <a:ln cap="flat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" name="Shape 282"/>
          <p:cNvGrpSpPr/>
          <p:nvPr/>
        </p:nvGrpSpPr>
        <p:grpSpPr>
          <a:xfrm rot="-7759051">
            <a:off x="3464898" y="857154"/>
            <a:ext cx="631787" cy="576064"/>
            <a:chOff x="7324588" y="3933056"/>
            <a:chExt cx="631787" cy="576064"/>
          </a:xfrm>
        </p:grpSpPr>
        <p:sp>
          <p:nvSpPr>
            <p:cNvPr id="283" name="Shape 283"/>
            <p:cNvSpPr/>
            <p:nvPr/>
          </p:nvSpPr>
          <p:spPr>
            <a:xfrm>
              <a:off x="7380312" y="3933056"/>
              <a:ext cx="576064" cy="504056"/>
            </a:xfrm>
            <a:prstGeom prst="chord">
              <a:avLst>
                <a:gd fmla="val 2700000" name="adj1"/>
                <a:gd fmla="val 11374623" name="adj2"/>
              </a:avLst>
            </a:prstGeom>
            <a:solidFill>
              <a:srgbClr val="3F6E8C"/>
            </a:solidFill>
            <a:ln cap="flat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 rot="10800000">
              <a:off x="7324588" y="4005064"/>
              <a:ext cx="576064" cy="504056"/>
            </a:xfrm>
            <a:prstGeom prst="chord">
              <a:avLst>
                <a:gd fmla="val 2700000" name="adj1"/>
                <a:gd fmla="val 11374623" name="adj2"/>
              </a:avLst>
            </a:prstGeom>
            <a:solidFill>
              <a:srgbClr val="3F6E8C"/>
            </a:solidFill>
            <a:ln cap="flat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5" name="Shape 285"/>
          <p:cNvGrpSpPr/>
          <p:nvPr/>
        </p:nvGrpSpPr>
        <p:grpSpPr>
          <a:xfrm rot="-3799621">
            <a:off x="6737241" y="1690153"/>
            <a:ext cx="631787" cy="576064"/>
            <a:chOff x="7324588" y="3933056"/>
            <a:chExt cx="631787" cy="576064"/>
          </a:xfrm>
        </p:grpSpPr>
        <p:sp>
          <p:nvSpPr>
            <p:cNvPr id="286" name="Shape 286"/>
            <p:cNvSpPr/>
            <p:nvPr/>
          </p:nvSpPr>
          <p:spPr>
            <a:xfrm>
              <a:off x="7380312" y="3933056"/>
              <a:ext cx="576064" cy="504056"/>
            </a:xfrm>
            <a:prstGeom prst="chord">
              <a:avLst>
                <a:gd fmla="val 2700000" name="adj1"/>
                <a:gd fmla="val 11374623" name="adj2"/>
              </a:avLst>
            </a:prstGeom>
            <a:solidFill>
              <a:srgbClr val="3F6E8C"/>
            </a:solidFill>
            <a:ln cap="flat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 rot="10800000">
              <a:off x="7324588" y="4005064"/>
              <a:ext cx="576064" cy="504056"/>
            </a:xfrm>
            <a:prstGeom prst="chord">
              <a:avLst>
                <a:gd fmla="val 2700000" name="adj1"/>
                <a:gd fmla="val 11374623" name="adj2"/>
              </a:avLst>
            </a:prstGeom>
            <a:solidFill>
              <a:srgbClr val="3F6E8C"/>
            </a:solidFill>
            <a:ln cap="flat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Shape 288"/>
          <p:cNvSpPr txBox="1"/>
          <p:nvPr/>
        </p:nvSpPr>
        <p:spPr>
          <a:xfrm>
            <a:off x="8244408" y="3933056"/>
            <a:ext cx="93610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b="1" baseline="30000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/K</a:t>
            </a:r>
            <a:r>
              <a:rPr b="1" baseline="30000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ATPase Pump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9" name="Shape 289"/>
          <p:cNvCxnSpPr/>
          <p:nvPr/>
        </p:nvCxnSpPr>
        <p:spPr>
          <a:xfrm>
            <a:off x="7164288" y="3789040"/>
            <a:ext cx="900100" cy="463986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90" name="Shape 290"/>
          <p:cNvCxnSpPr/>
          <p:nvPr/>
        </p:nvCxnSpPr>
        <p:spPr>
          <a:xfrm rot="10800000">
            <a:off x="7164288" y="3933056"/>
            <a:ext cx="792088" cy="36004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291" name="Shape 291"/>
          <p:cNvSpPr txBox="1"/>
          <p:nvPr/>
        </p:nvSpPr>
        <p:spPr>
          <a:xfrm>
            <a:off x="6660232" y="3861048"/>
            <a:ext cx="5040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30000"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6732240" y="3429000"/>
            <a:ext cx="72008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3Na</a:t>
            </a:r>
            <a:r>
              <a:rPr baseline="30000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</a:p>
        </p:txBody>
      </p:sp>
      <p:sp>
        <p:nvSpPr>
          <p:cNvPr id="293" name="Shape 293"/>
          <p:cNvSpPr txBox="1"/>
          <p:nvPr/>
        </p:nvSpPr>
        <p:spPr>
          <a:xfrm rot="1596839">
            <a:off x="5934875" y="1272328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_</a:t>
            </a:r>
          </a:p>
        </p:txBody>
      </p:sp>
      <p:sp>
        <p:nvSpPr>
          <p:cNvPr id="294" name="Shape 294"/>
          <p:cNvSpPr txBox="1"/>
          <p:nvPr/>
        </p:nvSpPr>
        <p:spPr>
          <a:xfrm rot="3008633">
            <a:off x="2271068" y="4460497"/>
            <a:ext cx="4357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_</a:t>
            </a:r>
          </a:p>
        </p:txBody>
      </p:sp>
      <p:sp>
        <p:nvSpPr>
          <p:cNvPr id="295" name="Shape 295"/>
          <p:cNvSpPr txBox="1"/>
          <p:nvPr/>
        </p:nvSpPr>
        <p:spPr>
          <a:xfrm rot="-1811493">
            <a:off x="2527173" y="1388822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_</a:t>
            </a:r>
          </a:p>
        </p:txBody>
      </p:sp>
      <p:sp>
        <p:nvSpPr>
          <p:cNvPr id="296" name="Shape 296"/>
          <p:cNvSpPr txBox="1"/>
          <p:nvPr/>
        </p:nvSpPr>
        <p:spPr>
          <a:xfrm rot="1887806">
            <a:off x="3054570" y="4885323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_</a:t>
            </a:r>
          </a:p>
        </p:txBody>
      </p:sp>
      <p:sp>
        <p:nvSpPr>
          <p:cNvPr id="297" name="Shape 297"/>
          <p:cNvSpPr txBox="1"/>
          <p:nvPr/>
        </p:nvSpPr>
        <p:spPr>
          <a:xfrm rot="4197876">
            <a:off x="7097542" y="2365042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_</a:t>
            </a:r>
          </a:p>
        </p:txBody>
      </p:sp>
      <p:sp>
        <p:nvSpPr>
          <p:cNvPr id="298" name="Shape 298"/>
          <p:cNvSpPr txBox="1"/>
          <p:nvPr/>
        </p:nvSpPr>
        <p:spPr>
          <a:xfrm rot="8219658">
            <a:off x="6797852" y="4663495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_</a:t>
            </a:r>
          </a:p>
        </p:txBody>
      </p:sp>
      <p:sp>
        <p:nvSpPr>
          <p:cNvPr id="299" name="Shape 299"/>
          <p:cNvSpPr txBox="1"/>
          <p:nvPr/>
        </p:nvSpPr>
        <p:spPr>
          <a:xfrm rot="6776639">
            <a:off x="1600081" y="2641771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_</a:t>
            </a:r>
          </a:p>
        </p:txBody>
      </p:sp>
      <p:sp>
        <p:nvSpPr>
          <p:cNvPr id="300" name="Shape 300"/>
          <p:cNvSpPr txBox="1"/>
          <p:nvPr/>
        </p:nvSpPr>
        <p:spPr>
          <a:xfrm rot="4233211">
            <a:off x="1758426" y="3589178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_</a:t>
            </a:r>
          </a:p>
        </p:txBody>
      </p:sp>
      <p:sp>
        <p:nvSpPr>
          <p:cNvPr id="301" name="Shape 301"/>
          <p:cNvSpPr txBox="1"/>
          <p:nvPr/>
        </p:nvSpPr>
        <p:spPr>
          <a:xfrm rot="5400000">
            <a:off x="7243189" y="3207964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_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4139246" y="1062227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_</a:t>
            </a:r>
          </a:p>
        </p:txBody>
      </p:sp>
      <p:sp>
        <p:nvSpPr>
          <p:cNvPr id="303" name="Shape 303"/>
          <p:cNvSpPr txBox="1"/>
          <p:nvPr/>
        </p:nvSpPr>
        <p:spPr>
          <a:xfrm rot="10214556">
            <a:off x="4849842" y="5442718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_</a:t>
            </a:r>
          </a:p>
        </p:txBody>
      </p:sp>
      <p:sp>
        <p:nvSpPr>
          <p:cNvPr id="304" name="Shape 304"/>
          <p:cNvSpPr txBox="1"/>
          <p:nvPr/>
        </p:nvSpPr>
        <p:spPr>
          <a:xfrm rot="9391278">
            <a:off x="5794331" y="5307086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_</a:t>
            </a:r>
          </a:p>
        </p:txBody>
      </p:sp>
      <p:sp>
        <p:nvSpPr>
          <p:cNvPr id="305" name="Shape 305"/>
          <p:cNvSpPr txBox="1"/>
          <p:nvPr/>
        </p:nvSpPr>
        <p:spPr>
          <a:xfrm rot="9462220">
            <a:off x="5786768" y="5510775"/>
            <a:ext cx="4122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</a:p>
        </p:txBody>
      </p:sp>
      <p:sp>
        <p:nvSpPr>
          <p:cNvPr id="306" name="Shape 306"/>
          <p:cNvSpPr txBox="1"/>
          <p:nvPr/>
        </p:nvSpPr>
        <p:spPr>
          <a:xfrm rot="9462220">
            <a:off x="2400242" y="1187982"/>
            <a:ext cx="4122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</a:p>
        </p:txBody>
      </p:sp>
      <p:sp>
        <p:nvSpPr>
          <p:cNvPr id="307" name="Shape 307"/>
          <p:cNvSpPr txBox="1"/>
          <p:nvPr/>
        </p:nvSpPr>
        <p:spPr>
          <a:xfrm rot="10273252">
            <a:off x="4816143" y="5736080"/>
            <a:ext cx="4122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</a:p>
        </p:txBody>
      </p:sp>
      <p:sp>
        <p:nvSpPr>
          <p:cNvPr id="308" name="Shape 308"/>
          <p:cNvSpPr txBox="1"/>
          <p:nvPr/>
        </p:nvSpPr>
        <p:spPr>
          <a:xfrm rot="9462220">
            <a:off x="2112211" y="5292438"/>
            <a:ext cx="4122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</a:p>
        </p:txBody>
      </p:sp>
      <p:sp>
        <p:nvSpPr>
          <p:cNvPr id="309" name="Shape 309"/>
          <p:cNvSpPr txBox="1"/>
          <p:nvPr/>
        </p:nvSpPr>
        <p:spPr>
          <a:xfrm rot="9462220">
            <a:off x="6144659" y="1187981"/>
            <a:ext cx="4122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</a:p>
        </p:txBody>
      </p:sp>
      <p:sp>
        <p:nvSpPr>
          <p:cNvPr id="310" name="Shape 310"/>
          <p:cNvSpPr txBox="1"/>
          <p:nvPr/>
        </p:nvSpPr>
        <p:spPr>
          <a:xfrm rot="9462220">
            <a:off x="3840403" y="755934"/>
            <a:ext cx="4122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</a:p>
        </p:txBody>
      </p:sp>
      <p:sp>
        <p:nvSpPr>
          <p:cNvPr id="311" name="Shape 311"/>
          <p:cNvSpPr txBox="1"/>
          <p:nvPr/>
        </p:nvSpPr>
        <p:spPr>
          <a:xfrm rot="9462220">
            <a:off x="2760283" y="5580469"/>
            <a:ext cx="4122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</a:p>
        </p:txBody>
      </p:sp>
      <p:sp>
        <p:nvSpPr>
          <p:cNvPr id="312" name="Shape 312"/>
          <p:cNvSpPr txBox="1"/>
          <p:nvPr/>
        </p:nvSpPr>
        <p:spPr>
          <a:xfrm rot="9462220">
            <a:off x="7584819" y="3541715"/>
            <a:ext cx="4122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</a:p>
        </p:txBody>
      </p:sp>
      <p:sp>
        <p:nvSpPr>
          <p:cNvPr id="313" name="Shape 313"/>
          <p:cNvSpPr txBox="1"/>
          <p:nvPr/>
        </p:nvSpPr>
        <p:spPr>
          <a:xfrm rot="9462220">
            <a:off x="1248115" y="2412118"/>
            <a:ext cx="4122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</a:p>
        </p:txBody>
      </p:sp>
      <p:sp>
        <p:nvSpPr>
          <p:cNvPr id="314" name="Shape 314"/>
          <p:cNvSpPr txBox="1"/>
          <p:nvPr/>
        </p:nvSpPr>
        <p:spPr>
          <a:xfrm rot="10305750">
            <a:off x="886443" y="3284495"/>
            <a:ext cx="4558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</a:p>
        </p:txBody>
      </p:sp>
      <p:sp>
        <p:nvSpPr>
          <p:cNvPr id="315" name="Shape 315"/>
          <p:cNvSpPr txBox="1"/>
          <p:nvPr/>
        </p:nvSpPr>
        <p:spPr>
          <a:xfrm rot="-10029067">
            <a:off x="5280563" y="805529"/>
            <a:ext cx="4122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</a:p>
        </p:txBody>
      </p:sp>
      <p:sp>
        <p:nvSpPr>
          <p:cNvPr id="316" name="Shape 316"/>
          <p:cNvSpPr txBox="1"/>
          <p:nvPr/>
        </p:nvSpPr>
        <p:spPr>
          <a:xfrm rot="9462220">
            <a:off x="6936747" y="4788382"/>
            <a:ext cx="4122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</a:p>
        </p:txBody>
      </p:sp>
      <p:sp>
        <p:nvSpPr>
          <p:cNvPr id="317" name="Shape 317"/>
          <p:cNvSpPr txBox="1"/>
          <p:nvPr/>
        </p:nvSpPr>
        <p:spPr>
          <a:xfrm rot="10370526">
            <a:off x="7547513" y="2375196"/>
            <a:ext cx="44742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</a:p>
        </p:txBody>
      </p:sp>
      <p:sp>
        <p:nvSpPr>
          <p:cNvPr id="318" name="Shape 318"/>
          <p:cNvSpPr txBox="1"/>
          <p:nvPr/>
        </p:nvSpPr>
        <p:spPr>
          <a:xfrm rot="-7809681">
            <a:off x="1267333" y="4379576"/>
            <a:ext cx="4122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x="107504" y="2782669"/>
            <a:ext cx="96212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Leakage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Channel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1259632" y="5157192"/>
            <a:ext cx="96212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Gated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Channel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/>
        </p:nvSpPr>
        <p:spPr>
          <a:xfrm>
            <a:off x="467544" y="116632"/>
            <a:ext cx="8229600" cy="706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17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alibri"/>
              <a:buNone/>
            </a:pPr>
            <a:r>
              <a:rPr b="1" i="0" lang="en-US" sz="5000" u="sng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Origin of RMP: </a:t>
            </a:r>
            <a:br>
              <a:rPr b="1" i="0" lang="en-US" sz="5000" u="sng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326" name="Shape 326"/>
          <p:cNvSpPr txBox="1"/>
          <p:nvPr/>
        </p:nvSpPr>
        <p:spPr>
          <a:xfrm>
            <a:off x="107504" y="1196752"/>
            <a:ext cx="8892480" cy="51837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46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Calibri"/>
              <a:buNone/>
            </a:pPr>
            <a:r>
              <a:rPr b="1" i="0" lang="en-US" sz="3200" u="sng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1- Contribution of K+ diffusion potential:-</a:t>
            </a:r>
          </a:p>
          <a:p>
            <a:pPr indent="-165100" lvl="0" marL="88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Calibri"/>
              <a:buNone/>
            </a:pPr>
            <a:r>
              <a:rPr b="1" i="0" lang="en-US" sz="2800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K+  diffusion contributes far more to membrane</a:t>
            </a:r>
            <a:r>
              <a:rPr b="1" i="0" lang="en-US" sz="2800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800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potential </a:t>
            </a:r>
          </a:p>
          <a:p>
            <a:pPr indent="-5207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5207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Calibri"/>
              <a:buNone/>
            </a:pPr>
            <a:r>
              <a:rPr b="1" i="0" lang="en-US" sz="2800" u="sng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K+  leak channels</a:t>
            </a:r>
            <a:r>
              <a:rPr b="1" i="0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i="0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800" cap="none" strike="noStrike">
                <a:solidFill>
                  <a:srgbClr val="0066FF"/>
                </a:solidFill>
                <a:latin typeface="Calibri"/>
                <a:ea typeface="Calibri"/>
                <a:cs typeface="Calibri"/>
                <a:sym typeface="Calibri"/>
              </a:rPr>
              <a:t>K+  </a:t>
            </a:r>
            <a:r>
              <a:rPr b="1" i="0" lang="en-US" sz="2800" u="none" cap="none" strike="noStrike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OUTFLUX to the OUTSIDE</a:t>
            </a: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causing     –ve inside from high concentration inside to outside carrying +ve charge with it →  electropositivity  outside &amp; electronegativity  inside</a:t>
            </a: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5207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207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207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395536" y="5373216"/>
            <a:ext cx="8784976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1"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E.M.F (mV) </a:t>
            </a:r>
            <a:r>
              <a:rPr b="1"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b="1" lang="en-US" sz="2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- 61 </a:t>
            </a:r>
            <a:r>
              <a:rPr b="1" lang="en-US" sz="26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log K+  </a:t>
            </a:r>
            <a:r>
              <a:rPr b="1"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Conc. Inside  = </a:t>
            </a:r>
            <a:r>
              <a:rPr b="1" lang="en-US" sz="2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-94 mV K+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</a:t>
            </a:r>
            <a:r>
              <a:rPr b="1" lang="en-US" sz="2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b="1"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Conc outside</a:t>
            </a:r>
          </a:p>
        </p:txBody>
      </p:sp>
      <p:cxnSp>
        <p:nvCxnSpPr>
          <p:cNvPr id="328" name="Shape 328"/>
          <p:cNvCxnSpPr/>
          <p:nvPr/>
        </p:nvCxnSpPr>
        <p:spPr>
          <a:xfrm>
            <a:off x="3851920" y="6237312"/>
            <a:ext cx="1872208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9" name="Shape 329"/>
          <p:cNvCxnSpPr/>
          <p:nvPr/>
        </p:nvCxnSpPr>
        <p:spPr>
          <a:xfrm flipH="1" rot="10800000">
            <a:off x="2483768" y="6228928"/>
            <a:ext cx="360040" cy="8384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/>
        </p:nvSpPr>
        <p:spPr>
          <a:xfrm>
            <a:off x="251520" y="264130"/>
            <a:ext cx="8229600" cy="201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20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Arial"/>
              <a:buNone/>
            </a:pPr>
            <a:r>
              <a:rPr b="1" i="0" lang="en-US" sz="2800" u="sng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2- Contribution of Na+ diffusion potential:-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800" u="sng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Na+  leak channels</a:t>
            </a: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:-  </a:t>
            </a:r>
            <a:r>
              <a:rPr b="1" i="0" lang="en-US" sz="2800" u="none" cap="none" strike="noStrike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Slight</a:t>
            </a: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membrane permeability to Na+ ions via </a:t>
            </a:r>
            <a:r>
              <a:rPr b="1" i="0" lang="en-US" sz="2800" u="none" cap="none" strike="noStrike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leak channels</a:t>
            </a: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from </a:t>
            </a:r>
            <a:r>
              <a:rPr b="1" i="0" lang="en-US" sz="2800" u="none" cap="none" strike="noStrike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outside to inside.(why slight?)</a:t>
            </a:r>
          </a:p>
          <a:p>
            <a:pPr indent="-5207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207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Shape 335"/>
          <p:cNvSpPr/>
          <p:nvPr/>
        </p:nvSpPr>
        <p:spPr>
          <a:xfrm>
            <a:off x="287016" y="2136338"/>
            <a:ext cx="878497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1"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E.M.F (mV) </a:t>
            </a:r>
            <a:r>
              <a:rPr b="1"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b="1" lang="en-US" sz="2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+61 mV Na+</a:t>
            </a:r>
          </a:p>
        </p:txBody>
      </p:sp>
      <p:pic>
        <p:nvPicPr>
          <p:cNvPr id="336" name="Shape 336"/>
          <p:cNvPicPr preferRelativeResize="0"/>
          <p:nvPr/>
        </p:nvPicPr>
        <p:blipFill rotWithShape="1">
          <a:blip r:embed="rId3">
            <a:alphaModFix/>
          </a:blip>
          <a:srcRect b="22022" l="25731" r="44937" t="57883"/>
          <a:stretch/>
        </p:blipFill>
        <p:spPr>
          <a:xfrm>
            <a:off x="4716016" y="4149080"/>
            <a:ext cx="4385254" cy="244435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/>
          <p:nvPr/>
        </p:nvSpPr>
        <p:spPr>
          <a:xfrm>
            <a:off x="179512" y="4028871"/>
            <a:ext cx="460851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Using this value in the 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Goldman equation</a:t>
            </a:r>
            <a:r>
              <a:rPr lang="en-US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gives a potential inside the membrane of </a:t>
            </a:r>
            <a:r>
              <a:rPr b="1"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−86 millivolts</a:t>
            </a:r>
            <a:r>
              <a:rPr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  <p:pic>
        <p:nvPicPr>
          <p:cNvPr id="338" name="Shape 338"/>
          <p:cNvPicPr preferRelativeResize="0"/>
          <p:nvPr/>
        </p:nvPicPr>
        <p:blipFill rotWithShape="1">
          <a:blip r:embed="rId4">
            <a:alphaModFix/>
          </a:blip>
          <a:srcRect b="33438" l="29051" r="48258" t="55734"/>
          <a:stretch/>
        </p:blipFill>
        <p:spPr>
          <a:xfrm>
            <a:off x="611560" y="5589240"/>
            <a:ext cx="3708282" cy="1194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/>
        </p:nvSpPr>
        <p:spPr>
          <a:xfrm>
            <a:off x="107504" y="116632"/>
            <a:ext cx="8784976" cy="2154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3- Contribution of Na+/K+ ATPase PUMP: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This is a powerful </a:t>
            </a:r>
            <a:r>
              <a:rPr b="1" i="1"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electrogenic pump </a:t>
            </a: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 the cell membrane.</a:t>
            </a: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Char char="-"/>
            </a:pPr>
            <a:r>
              <a:rPr b="1"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It pumps </a:t>
            </a:r>
            <a:r>
              <a:rPr b="1" lang="en-US" sz="2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lang="en-US" sz="26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 Na+ to outside </a:t>
            </a:r>
            <a:r>
              <a:rPr b="1"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&amp; </a:t>
            </a:r>
            <a:r>
              <a:rPr b="1" lang="en-US" sz="2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lang="en-US" sz="2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K+ to inside</a:t>
            </a:r>
            <a:r>
              <a:rPr b="1"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en-US" sz="2600">
                <a:solidFill>
                  <a:srgbClr val="E1A079"/>
                </a:solidFill>
                <a:latin typeface="Calibri"/>
                <a:ea typeface="Calibri"/>
                <a:cs typeface="Calibri"/>
                <a:sym typeface="Calibri"/>
              </a:rPr>
              <a:t>causing what?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1"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net loss of +Ve ions from inside, returning the nerve fibre to the resting state 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(-4 mV).</a:t>
            </a:r>
          </a:p>
        </p:txBody>
      </p:sp>
      <p:pic>
        <p:nvPicPr>
          <p:cNvPr descr="Na-K-pump" id="344" name="Shape 3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7944" y="2276872"/>
            <a:ext cx="4748964" cy="259125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Shape 345"/>
          <p:cNvSpPr txBox="1"/>
          <p:nvPr/>
        </p:nvSpPr>
        <p:spPr>
          <a:xfrm>
            <a:off x="7740352" y="4293096"/>
            <a:ext cx="1022310" cy="36933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Outside</a:t>
            </a:r>
          </a:p>
        </p:txBody>
      </p:sp>
      <p:sp>
        <p:nvSpPr>
          <p:cNvPr id="346" name="Shape 346"/>
          <p:cNvSpPr/>
          <p:nvPr/>
        </p:nvSpPr>
        <p:spPr>
          <a:xfrm>
            <a:off x="107504" y="4869160"/>
            <a:ext cx="871296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Char char="-"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So the </a:t>
            </a:r>
            <a:r>
              <a:rPr b="1" lang="en-US" sz="24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NET MEMBRANE POTENTIAL 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would be :-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Diffusion potential  (caused by K+ &amp; Na+ diffusion) </a:t>
            </a: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i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Electrogenic</a:t>
            </a:r>
            <a:r>
              <a:rPr b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Na+/K+ pump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(-86 mV ) 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1" lang="en-US" sz="2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(- 4mV) = </a:t>
            </a:r>
            <a:r>
              <a:rPr b="1" lang="en-US" sz="2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-90 mV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