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5"/>
  </p:notesMasterIdLst>
  <p:sldIdLst>
    <p:sldId id="802" r:id="rId2"/>
    <p:sldId id="702" r:id="rId3"/>
    <p:sldId id="703" r:id="rId4"/>
    <p:sldId id="705" r:id="rId5"/>
    <p:sldId id="706" r:id="rId6"/>
    <p:sldId id="707" r:id="rId7"/>
    <p:sldId id="800" r:id="rId8"/>
    <p:sldId id="799" r:id="rId9"/>
    <p:sldId id="797" r:id="rId10"/>
    <p:sldId id="712" r:id="rId11"/>
    <p:sldId id="708" r:id="rId12"/>
    <p:sldId id="709" r:id="rId13"/>
    <p:sldId id="710" r:id="rId14"/>
    <p:sldId id="711" r:id="rId15"/>
    <p:sldId id="713" r:id="rId16"/>
    <p:sldId id="714" r:id="rId17"/>
    <p:sldId id="715" r:id="rId18"/>
    <p:sldId id="716" r:id="rId19"/>
    <p:sldId id="717" r:id="rId20"/>
    <p:sldId id="718" r:id="rId21"/>
    <p:sldId id="719" r:id="rId22"/>
    <p:sldId id="721" r:id="rId23"/>
    <p:sldId id="722" r:id="rId24"/>
    <p:sldId id="723" r:id="rId25"/>
    <p:sldId id="796" r:id="rId26"/>
    <p:sldId id="801" r:id="rId27"/>
    <p:sldId id="724" r:id="rId28"/>
    <p:sldId id="755" r:id="rId29"/>
    <p:sldId id="757" r:id="rId30"/>
    <p:sldId id="759" r:id="rId31"/>
    <p:sldId id="761" r:id="rId32"/>
    <p:sldId id="763" r:id="rId33"/>
    <p:sldId id="765" r:id="rId34"/>
    <p:sldId id="766" r:id="rId35"/>
    <p:sldId id="768" r:id="rId36"/>
    <p:sldId id="770" r:id="rId37"/>
    <p:sldId id="772" r:id="rId38"/>
    <p:sldId id="774" r:id="rId39"/>
    <p:sldId id="775" r:id="rId40"/>
    <p:sldId id="777" r:id="rId41"/>
    <p:sldId id="778" r:id="rId42"/>
    <p:sldId id="780" r:id="rId43"/>
    <p:sldId id="782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36" y="-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BD6C1-BA0A-4CF5-92D6-104FE63CD076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16091-95AC-4905-8845-026438ACFA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819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3B6B05B-ABD3-4C72-BE98-6A510F18CD03}" type="datetimeFigureOut">
              <a:rPr lang="en-US" smtClean="0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63CF656-77F2-469A-B902-25B684C473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445061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D8A55A-ECF4-484A-810F-23D890322CFA}" type="datetimeFigureOut">
              <a:rPr lang="en-US" smtClean="0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F8C1E0-DD66-401B-B4BE-60167535C6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02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695A03-B0BB-4A09-9100-8A6A238DC5F9}" type="datetimeFigureOut">
              <a:rPr lang="en-US" smtClean="0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052659-9E6C-4004-8AEB-545992331D8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05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43B7DA-1386-4598-A2F7-A063098546A7}" type="datetimeFigureOut">
              <a:rPr lang="en-US" smtClean="0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20BB71-F9FA-4CC1-9C6B-3FD96EC905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91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FF69E19-E020-417A-AF96-BA528D8C1434}" type="datetimeFigureOut">
              <a:rPr lang="en-US" smtClean="0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FBD31B2-C969-4522-9239-04F1D34E12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62508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330167-133A-4237-9448-88058389740D}" type="datetimeFigureOut">
              <a:rPr lang="en-US" smtClean="0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85927D-7330-4D29-BC62-3B8A5EC9B0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145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3B55A0-1AB3-48C9-A2E1-57DD1C0F4602}" type="datetimeFigureOut">
              <a:rPr lang="en-US" smtClean="0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F07C61-BA95-4AD7-BEA2-477C46CE5D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84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D34693-F29E-4674-9512-3A3166E49A30}" type="datetimeFigureOut">
              <a:rPr lang="en-US" smtClean="0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D87379-01FB-4DA3-BC88-ABA3FF0552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21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8B9EA3-3083-430A-A207-1CC0B8DCBE90}" type="datetimeFigureOut">
              <a:rPr lang="en-US" smtClean="0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B54A6A-FB0B-48F9-B19D-A96B8FF198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657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5176585-842C-4993-BD90-066620D74136}" type="datetimeFigureOut">
              <a:rPr lang="en-US" smtClean="0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F2E06B0-B11B-4BE2-A65B-EBE54BB5B8F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0214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2D0D815-1DD3-4508-A1C4-C3CEF00F2162}" type="datetimeFigureOut">
              <a:rPr lang="en-US" smtClean="0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F1E5670-FAD2-42CD-84BC-C72917A8C4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80177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8A6866F-6AA6-4FA9-8E10-4ADE37334312}" type="datetimeFigureOut">
              <a:rPr lang="en-US" smtClean="0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18F5787-D670-4730-9D24-214AA60B1A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5341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0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5CF74-83E6-4C45-B88E-FEBA50B77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4746" y="2702854"/>
            <a:ext cx="6270922" cy="2098226"/>
          </a:xfrm>
        </p:spPr>
        <p:txBody>
          <a:bodyPr/>
          <a:lstStyle/>
          <a:p>
            <a:r>
              <a:rPr lang="en-US" b="1" kern="0" dirty="0"/>
              <a:t>RADIOLOGICAL ANATOMY OF THE VERTEBRAE</a:t>
            </a:r>
            <a:br>
              <a:rPr lang="ar-SA" b="1" kern="0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EF1C50-DDD2-4F93-BF87-7F11222EA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10122" y="4257961"/>
            <a:ext cx="5123755" cy="1086237"/>
          </a:xfrm>
        </p:spPr>
        <p:txBody>
          <a:bodyPr/>
          <a:lstStyle/>
          <a:p>
            <a:pPr>
              <a:defRPr/>
            </a:pPr>
            <a:r>
              <a:rPr lang="en-US" sz="2400" b="1" kern="0" dirty="0">
                <a:solidFill>
                  <a:schemeClr val="bg1">
                    <a:lumMod val="50000"/>
                  </a:schemeClr>
                </a:solidFill>
              </a:rPr>
              <a:t>Practical (1)</a:t>
            </a:r>
          </a:p>
          <a:p>
            <a:pPr>
              <a:defRPr/>
            </a:pPr>
            <a:r>
              <a:rPr lang="en-US" sz="2400" kern="0" dirty="0">
                <a:solidFill>
                  <a:schemeClr val="bg1">
                    <a:lumMod val="50000"/>
                  </a:schemeClr>
                </a:solidFill>
              </a:rPr>
              <a:t>Radiology</a:t>
            </a:r>
            <a:endParaRPr lang="ar-SA" sz="2400" kern="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702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X-RAY1.jpg"/>
          <p:cNvPicPr>
            <a:picLocks noChangeAspect="1"/>
          </p:cNvPicPr>
          <p:nvPr/>
        </p:nvPicPr>
        <p:blipFill>
          <a:blip r:embed="rId2" cstate="print">
            <a:lum bright="-10000"/>
            <a:grayscl/>
          </a:blip>
          <a:srcRect l="3545" t="7224" r="11625" b="4016"/>
          <a:stretch>
            <a:fillRect/>
          </a:stretch>
        </p:blipFill>
        <p:spPr>
          <a:xfrm>
            <a:off x="3714750" y="533400"/>
            <a:ext cx="4941888" cy="5286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صورة 2" descr="uaantitled.bmp"/>
          <p:cNvPicPr>
            <a:picLocks noChangeAspect="1"/>
          </p:cNvPicPr>
          <p:nvPr/>
        </p:nvPicPr>
        <p:blipFill>
          <a:blip r:embed="rId3" cstate="print"/>
          <a:srcRect t="4365" b="24206"/>
          <a:stretch>
            <a:fillRect/>
          </a:stretch>
        </p:blipFill>
        <p:spPr>
          <a:xfrm>
            <a:off x="304801" y="4025330"/>
            <a:ext cx="3182624" cy="2625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صورة 4" descr="X-RAY1.jpg"/>
          <p:cNvPicPr>
            <a:picLocks noChangeAspect="1"/>
          </p:cNvPicPr>
          <p:nvPr/>
        </p:nvPicPr>
        <p:blipFill>
          <a:blip r:embed="rId2" cstate="print">
            <a:lum bright="-10000"/>
            <a:grayscl/>
          </a:blip>
          <a:srcRect l="3545" t="7224" r="11625" b="4016"/>
          <a:stretch>
            <a:fillRect/>
          </a:stretch>
        </p:blipFill>
        <p:spPr>
          <a:xfrm>
            <a:off x="304800" y="533400"/>
            <a:ext cx="3205162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شكل حر 11"/>
          <p:cNvSpPr/>
          <p:nvPr/>
        </p:nvSpPr>
        <p:spPr>
          <a:xfrm>
            <a:off x="4889500" y="2220913"/>
            <a:ext cx="774700" cy="936625"/>
          </a:xfrm>
          <a:custGeom>
            <a:avLst/>
            <a:gdLst>
              <a:gd name="connsiteX0" fmla="*/ 98612 w 773206"/>
              <a:gd name="connsiteY0" fmla="*/ 896470 h 936811"/>
              <a:gd name="connsiteX1" fmla="*/ 4482 w 773206"/>
              <a:gd name="connsiteY1" fmla="*/ 224117 h 936811"/>
              <a:gd name="connsiteX2" fmla="*/ 125506 w 773206"/>
              <a:gd name="connsiteY2" fmla="*/ 156882 h 936811"/>
              <a:gd name="connsiteX3" fmla="*/ 676835 w 773206"/>
              <a:gd name="connsiteY3" fmla="*/ 22411 h 936811"/>
              <a:gd name="connsiteX4" fmla="*/ 703729 w 773206"/>
              <a:gd name="connsiteY4" fmla="*/ 76200 h 936811"/>
              <a:gd name="connsiteX5" fmla="*/ 770965 w 773206"/>
              <a:gd name="connsiteY5" fmla="*/ 479611 h 936811"/>
              <a:gd name="connsiteX6" fmla="*/ 717177 w 773206"/>
              <a:gd name="connsiteY6" fmla="*/ 506505 h 936811"/>
              <a:gd name="connsiteX7" fmla="*/ 4482 w 773206"/>
              <a:gd name="connsiteY7" fmla="*/ 936811 h 93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3206" h="936811">
                <a:moveTo>
                  <a:pt x="98612" y="896470"/>
                </a:moveTo>
                <a:cubicBezTo>
                  <a:pt x="49306" y="621925"/>
                  <a:pt x="0" y="347381"/>
                  <a:pt x="4482" y="224117"/>
                </a:cubicBezTo>
                <a:cubicBezTo>
                  <a:pt x="8964" y="100853"/>
                  <a:pt x="13447" y="190500"/>
                  <a:pt x="125506" y="156882"/>
                </a:cubicBezTo>
                <a:cubicBezTo>
                  <a:pt x="237565" y="123264"/>
                  <a:pt x="580465" y="35858"/>
                  <a:pt x="676835" y="22411"/>
                </a:cubicBezTo>
                <a:cubicBezTo>
                  <a:pt x="773205" y="8964"/>
                  <a:pt x="688041" y="0"/>
                  <a:pt x="703729" y="76200"/>
                </a:cubicBezTo>
                <a:cubicBezTo>
                  <a:pt x="719417" y="152400"/>
                  <a:pt x="768724" y="407894"/>
                  <a:pt x="770965" y="479611"/>
                </a:cubicBezTo>
                <a:cubicBezTo>
                  <a:pt x="773206" y="551328"/>
                  <a:pt x="717177" y="506505"/>
                  <a:pt x="717177" y="506505"/>
                </a:cubicBezTo>
                <a:lnTo>
                  <a:pt x="4482" y="936811"/>
                </a:lnTo>
              </a:path>
            </a:pathLst>
          </a:custGeom>
          <a:ln w="28575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3" name="شكل حر 12"/>
          <p:cNvSpPr/>
          <p:nvPr/>
        </p:nvSpPr>
        <p:spPr>
          <a:xfrm>
            <a:off x="6434138" y="2081213"/>
            <a:ext cx="990600" cy="955675"/>
          </a:xfrm>
          <a:custGeom>
            <a:avLst/>
            <a:gdLst>
              <a:gd name="connsiteX0" fmla="*/ 141194 w 990600"/>
              <a:gd name="connsiteY0" fmla="*/ 174811 h 954740"/>
              <a:gd name="connsiteX1" fmla="*/ 100853 w 990600"/>
              <a:gd name="connsiteY1" fmla="*/ 564776 h 954740"/>
              <a:gd name="connsiteX2" fmla="*/ 100853 w 990600"/>
              <a:gd name="connsiteY2" fmla="*/ 578223 h 954740"/>
              <a:gd name="connsiteX3" fmla="*/ 705970 w 990600"/>
              <a:gd name="connsiteY3" fmla="*/ 847164 h 954740"/>
              <a:gd name="connsiteX4" fmla="*/ 705970 w 990600"/>
              <a:gd name="connsiteY4" fmla="*/ 833717 h 954740"/>
              <a:gd name="connsiteX5" fmla="*/ 867335 w 990600"/>
              <a:gd name="connsiteY5" fmla="*/ 121023 h 954740"/>
              <a:gd name="connsiteX6" fmla="*/ 867335 w 990600"/>
              <a:gd name="connsiteY6" fmla="*/ 107576 h 954740"/>
              <a:gd name="connsiteX7" fmla="*/ 127747 w 990600"/>
              <a:gd name="connsiteY7" fmla="*/ 228600 h 954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0600" h="954740">
                <a:moveTo>
                  <a:pt x="141194" y="174811"/>
                </a:moveTo>
                <a:cubicBezTo>
                  <a:pt x="124385" y="336176"/>
                  <a:pt x="107576" y="497541"/>
                  <a:pt x="100853" y="564776"/>
                </a:cubicBezTo>
                <a:cubicBezTo>
                  <a:pt x="94130" y="632011"/>
                  <a:pt x="0" y="531158"/>
                  <a:pt x="100853" y="578223"/>
                </a:cubicBezTo>
                <a:cubicBezTo>
                  <a:pt x="201706" y="625288"/>
                  <a:pt x="605117" y="804582"/>
                  <a:pt x="705970" y="847164"/>
                </a:cubicBezTo>
                <a:cubicBezTo>
                  <a:pt x="806823" y="889746"/>
                  <a:pt x="679076" y="954740"/>
                  <a:pt x="705970" y="833717"/>
                </a:cubicBezTo>
                <a:cubicBezTo>
                  <a:pt x="732864" y="712694"/>
                  <a:pt x="840441" y="242046"/>
                  <a:pt x="867335" y="121023"/>
                </a:cubicBezTo>
                <a:cubicBezTo>
                  <a:pt x="894229" y="0"/>
                  <a:pt x="990600" y="89646"/>
                  <a:pt x="867335" y="107576"/>
                </a:cubicBezTo>
                <a:cubicBezTo>
                  <a:pt x="744070" y="125506"/>
                  <a:pt x="435908" y="177053"/>
                  <a:pt x="127747" y="228600"/>
                </a:cubicBezTo>
              </a:path>
            </a:pathLst>
          </a:custGeom>
          <a:ln w="28575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cxnSp>
        <p:nvCxnSpPr>
          <p:cNvPr id="14" name="رابط كسهم مستقيم 13"/>
          <p:cNvCxnSpPr/>
          <p:nvPr/>
        </p:nvCxnSpPr>
        <p:spPr>
          <a:xfrm rot="5400000">
            <a:off x="5572919" y="1389856"/>
            <a:ext cx="857250" cy="158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كسهم مستقيم 14"/>
          <p:cNvCxnSpPr/>
          <p:nvPr/>
        </p:nvCxnSpPr>
        <p:spPr>
          <a:xfrm rot="16200000" flipV="1">
            <a:off x="5214144" y="2963069"/>
            <a:ext cx="858837" cy="714375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 rot="5400000" flipH="1" flipV="1">
            <a:off x="5964237" y="2855913"/>
            <a:ext cx="930275" cy="85725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شكل حر 16"/>
          <p:cNvSpPr/>
          <p:nvPr/>
        </p:nvSpPr>
        <p:spPr>
          <a:xfrm>
            <a:off x="5715000" y="1825625"/>
            <a:ext cx="712788" cy="984250"/>
          </a:xfrm>
          <a:custGeom>
            <a:avLst/>
            <a:gdLst>
              <a:gd name="connsiteX0" fmla="*/ 0 w 712694"/>
              <a:gd name="connsiteY0" fmla="*/ 981635 h 983876"/>
              <a:gd name="connsiteX1" fmla="*/ 107576 w 712694"/>
              <a:gd name="connsiteY1" fmla="*/ 914400 h 983876"/>
              <a:gd name="connsiteX2" fmla="*/ 161365 w 712694"/>
              <a:gd name="connsiteY2" fmla="*/ 564776 h 983876"/>
              <a:gd name="connsiteX3" fmla="*/ 94129 w 712694"/>
              <a:gd name="connsiteY3" fmla="*/ 242047 h 983876"/>
              <a:gd name="connsiteX4" fmla="*/ 295835 w 712694"/>
              <a:gd name="connsiteY4" fmla="*/ 40341 h 983876"/>
              <a:gd name="connsiteX5" fmla="*/ 363071 w 712694"/>
              <a:gd name="connsiteY5" fmla="*/ 26894 h 983876"/>
              <a:gd name="connsiteX6" fmla="*/ 564776 w 712694"/>
              <a:gd name="connsiteY6" fmla="*/ 201705 h 983876"/>
              <a:gd name="connsiteX7" fmla="*/ 578224 w 712694"/>
              <a:gd name="connsiteY7" fmla="*/ 443752 h 983876"/>
              <a:gd name="connsiteX8" fmla="*/ 578224 w 712694"/>
              <a:gd name="connsiteY8" fmla="*/ 658905 h 983876"/>
              <a:gd name="connsiteX9" fmla="*/ 632012 w 712694"/>
              <a:gd name="connsiteY9" fmla="*/ 900952 h 983876"/>
              <a:gd name="connsiteX10" fmla="*/ 712694 w 712694"/>
              <a:gd name="connsiteY10" fmla="*/ 954741 h 98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2694" h="983876">
                <a:moveTo>
                  <a:pt x="0" y="981635"/>
                </a:moveTo>
                <a:cubicBezTo>
                  <a:pt x="40341" y="982755"/>
                  <a:pt x="80682" y="983876"/>
                  <a:pt x="107576" y="914400"/>
                </a:cubicBezTo>
                <a:cubicBezTo>
                  <a:pt x="134470" y="844924"/>
                  <a:pt x="163606" y="676835"/>
                  <a:pt x="161365" y="564776"/>
                </a:cubicBezTo>
                <a:cubicBezTo>
                  <a:pt x="159124" y="452717"/>
                  <a:pt x="71717" y="329453"/>
                  <a:pt x="94129" y="242047"/>
                </a:cubicBezTo>
                <a:cubicBezTo>
                  <a:pt x="116541" y="154641"/>
                  <a:pt x="251011" y="76200"/>
                  <a:pt x="295835" y="40341"/>
                </a:cubicBezTo>
                <a:cubicBezTo>
                  <a:pt x="340659" y="4482"/>
                  <a:pt x="318248" y="0"/>
                  <a:pt x="363071" y="26894"/>
                </a:cubicBezTo>
                <a:cubicBezTo>
                  <a:pt x="407894" y="53788"/>
                  <a:pt x="528917" y="132229"/>
                  <a:pt x="564776" y="201705"/>
                </a:cubicBezTo>
                <a:cubicBezTo>
                  <a:pt x="600635" y="271181"/>
                  <a:pt x="575983" y="367552"/>
                  <a:pt x="578224" y="443752"/>
                </a:cubicBezTo>
                <a:cubicBezTo>
                  <a:pt x="580465" y="519952"/>
                  <a:pt x="569259" y="582705"/>
                  <a:pt x="578224" y="658905"/>
                </a:cubicBezTo>
                <a:cubicBezTo>
                  <a:pt x="587189" y="735105"/>
                  <a:pt x="609600" y="851646"/>
                  <a:pt x="632012" y="900952"/>
                </a:cubicBezTo>
                <a:cubicBezTo>
                  <a:pt x="654424" y="950258"/>
                  <a:pt x="683559" y="952499"/>
                  <a:pt x="712694" y="954741"/>
                </a:cubicBezTo>
              </a:path>
            </a:pathLst>
          </a:custGeom>
          <a:ln w="3810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21" name="شكل بيضاوي 20"/>
          <p:cNvSpPr/>
          <p:nvPr/>
        </p:nvSpPr>
        <p:spPr>
          <a:xfrm>
            <a:off x="5715000" y="676275"/>
            <a:ext cx="571500" cy="50006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</a:t>
            </a:r>
            <a:endParaRPr lang="ar-SA" dirty="0"/>
          </a:p>
        </p:txBody>
      </p:sp>
      <p:sp>
        <p:nvSpPr>
          <p:cNvPr id="22" name="شكل بيضاوي 21"/>
          <p:cNvSpPr/>
          <p:nvPr/>
        </p:nvSpPr>
        <p:spPr>
          <a:xfrm>
            <a:off x="5715000" y="3748088"/>
            <a:ext cx="571500" cy="50006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02984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untitled.bmp"/>
          <p:cNvPicPr>
            <a:picLocks noChangeAspect="1"/>
          </p:cNvPicPr>
          <p:nvPr/>
        </p:nvPicPr>
        <p:blipFill>
          <a:blip r:embed="rId2" cstate="print">
            <a:grayscl/>
          </a:blip>
          <a:srcRect l="18541" t="7291" r="18542" b="12500"/>
          <a:stretch>
            <a:fillRect/>
          </a:stretch>
        </p:blipFill>
        <p:spPr>
          <a:xfrm>
            <a:off x="76200" y="214313"/>
            <a:ext cx="4857750" cy="645318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رابط كسهم مستقيم 6"/>
          <p:cNvCxnSpPr/>
          <p:nvPr/>
        </p:nvCxnSpPr>
        <p:spPr>
          <a:xfrm rot="10800000">
            <a:off x="3262313" y="4286250"/>
            <a:ext cx="857250" cy="158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rot="10800000">
            <a:off x="3262313" y="3143250"/>
            <a:ext cx="857250" cy="158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>
            <a:off x="619125" y="3857625"/>
            <a:ext cx="785813" cy="214313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>
            <a:off x="1833563" y="2786063"/>
            <a:ext cx="571500" cy="500062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>
            <a:stCxn id="23" idx="4"/>
          </p:cNvCxnSpPr>
          <p:nvPr/>
        </p:nvCxnSpPr>
        <p:spPr>
          <a:xfrm rot="16200000" flipH="1">
            <a:off x="2619376" y="928687"/>
            <a:ext cx="500062" cy="500063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/>
          <p:cNvCxnSpPr/>
          <p:nvPr/>
        </p:nvCxnSpPr>
        <p:spPr>
          <a:xfrm rot="5400000">
            <a:off x="2190750" y="3214688"/>
            <a:ext cx="428625" cy="285750"/>
          </a:xfrm>
          <a:prstGeom prst="line">
            <a:avLst/>
          </a:prstGeom>
          <a:ln w="28575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مستقيم 18"/>
          <p:cNvCxnSpPr/>
          <p:nvPr/>
        </p:nvCxnSpPr>
        <p:spPr>
          <a:xfrm rot="5400000">
            <a:off x="2262187" y="3286126"/>
            <a:ext cx="428625" cy="285750"/>
          </a:xfrm>
          <a:prstGeom prst="line">
            <a:avLst/>
          </a:prstGeom>
          <a:ln w="28575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شكل حر 19"/>
          <p:cNvSpPr/>
          <p:nvPr/>
        </p:nvSpPr>
        <p:spPr>
          <a:xfrm>
            <a:off x="3001963" y="1376363"/>
            <a:ext cx="341312" cy="609600"/>
          </a:xfrm>
          <a:custGeom>
            <a:avLst/>
            <a:gdLst>
              <a:gd name="connsiteX0" fmla="*/ 103094 w 340659"/>
              <a:gd name="connsiteY0" fmla="*/ 519953 h 609600"/>
              <a:gd name="connsiteX1" fmla="*/ 8965 w 340659"/>
              <a:gd name="connsiteY1" fmla="*/ 129989 h 609600"/>
              <a:gd name="connsiteX2" fmla="*/ 156882 w 340659"/>
              <a:gd name="connsiteY2" fmla="*/ 22412 h 609600"/>
              <a:gd name="connsiteX3" fmla="*/ 331694 w 340659"/>
              <a:gd name="connsiteY3" fmla="*/ 264459 h 609600"/>
              <a:gd name="connsiteX4" fmla="*/ 210670 w 340659"/>
              <a:gd name="connsiteY4" fmla="*/ 560294 h 609600"/>
              <a:gd name="connsiteX5" fmla="*/ 103094 w 340659"/>
              <a:gd name="connsiteY5" fmla="*/ 519953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0659" h="609600">
                <a:moveTo>
                  <a:pt x="103094" y="519953"/>
                </a:moveTo>
                <a:cubicBezTo>
                  <a:pt x="69477" y="448236"/>
                  <a:pt x="0" y="212912"/>
                  <a:pt x="8965" y="129989"/>
                </a:cubicBezTo>
                <a:cubicBezTo>
                  <a:pt x="17930" y="47066"/>
                  <a:pt x="103094" y="0"/>
                  <a:pt x="156882" y="22412"/>
                </a:cubicBezTo>
                <a:cubicBezTo>
                  <a:pt x="210670" y="44824"/>
                  <a:pt x="322729" y="174812"/>
                  <a:pt x="331694" y="264459"/>
                </a:cubicBezTo>
                <a:cubicBezTo>
                  <a:pt x="340659" y="354106"/>
                  <a:pt x="251011" y="510988"/>
                  <a:pt x="210670" y="560294"/>
                </a:cubicBezTo>
                <a:cubicBezTo>
                  <a:pt x="170329" y="609600"/>
                  <a:pt x="136711" y="591670"/>
                  <a:pt x="103094" y="519953"/>
                </a:cubicBezTo>
                <a:close/>
              </a:path>
            </a:pathLst>
          </a:custGeom>
          <a:noFill/>
          <a:ln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21" name="شكل حر 20"/>
          <p:cNvSpPr/>
          <p:nvPr/>
        </p:nvSpPr>
        <p:spPr>
          <a:xfrm>
            <a:off x="2578100" y="1487488"/>
            <a:ext cx="679450" cy="1309687"/>
          </a:xfrm>
          <a:custGeom>
            <a:avLst/>
            <a:gdLst>
              <a:gd name="connsiteX0" fmla="*/ 620805 w 679076"/>
              <a:gd name="connsiteY0" fmla="*/ 1295400 h 1308847"/>
              <a:gd name="connsiteX1" fmla="*/ 405652 w 679076"/>
              <a:gd name="connsiteY1" fmla="*/ 1187824 h 1308847"/>
              <a:gd name="connsiteX2" fmla="*/ 109817 w 679076"/>
              <a:gd name="connsiteY2" fmla="*/ 1187824 h 1308847"/>
              <a:gd name="connsiteX3" fmla="*/ 29135 w 679076"/>
              <a:gd name="connsiteY3" fmla="*/ 1187824 h 1308847"/>
              <a:gd name="connsiteX4" fmla="*/ 42582 w 679076"/>
              <a:gd name="connsiteY4" fmla="*/ 891988 h 1308847"/>
              <a:gd name="connsiteX5" fmla="*/ 69476 w 679076"/>
              <a:gd name="connsiteY5" fmla="*/ 528918 h 1308847"/>
              <a:gd name="connsiteX6" fmla="*/ 2241 w 679076"/>
              <a:gd name="connsiteY6" fmla="*/ 152400 h 1308847"/>
              <a:gd name="connsiteX7" fmla="*/ 82923 w 679076"/>
              <a:gd name="connsiteY7" fmla="*/ 17930 h 1308847"/>
              <a:gd name="connsiteX8" fmla="*/ 271182 w 679076"/>
              <a:gd name="connsiteY8" fmla="*/ 58271 h 1308847"/>
              <a:gd name="connsiteX9" fmla="*/ 392205 w 679076"/>
              <a:gd name="connsiteY9" fmla="*/ 367553 h 1308847"/>
              <a:gd name="connsiteX10" fmla="*/ 513229 w 679076"/>
              <a:gd name="connsiteY10" fmla="*/ 596153 h 1308847"/>
              <a:gd name="connsiteX11" fmla="*/ 620805 w 679076"/>
              <a:gd name="connsiteY11" fmla="*/ 891988 h 1308847"/>
              <a:gd name="connsiteX12" fmla="*/ 674594 w 679076"/>
              <a:gd name="connsiteY12" fmla="*/ 1107141 h 1308847"/>
              <a:gd name="connsiteX13" fmla="*/ 620805 w 679076"/>
              <a:gd name="connsiteY13" fmla="*/ 1295400 h 130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79076" h="1308847">
                <a:moveTo>
                  <a:pt x="620805" y="1295400"/>
                </a:moveTo>
                <a:cubicBezTo>
                  <a:pt x="575981" y="1308847"/>
                  <a:pt x="490817" y="1205753"/>
                  <a:pt x="405652" y="1187824"/>
                </a:cubicBezTo>
                <a:cubicBezTo>
                  <a:pt x="320487" y="1169895"/>
                  <a:pt x="109817" y="1187824"/>
                  <a:pt x="109817" y="1187824"/>
                </a:cubicBezTo>
                <a:cubicBezTo>
                  <a:pt x="47064" y="1187824"/>
                  <a:pt x="40341" y="1237130"/>
                  <a:pt x="29135" y="1187824"/>
                </a:cubicBezTo>
                <a:cubicBezTo>
                  <a:pt x="17929" y="1138518"/>
                  <a:pt x="35859" y="1001805"/>
                  <a:pt x="42582" y="891988"/>
                </a:cubicBezTo>
                <a:cubicBezTo>
                  <a:pt x="49305" y="782171"/>
                  <a:pt x="76200" y="652183"/>
                  <a:pt x="69476" y="528918"/>
                </a:cubicBezTo>
                <a:cubicBezTo>
                  <a:pt x="62753" y="405653"/>
                  <a:pt x="0" y="237565"/>
                  <a:pt x="2241" y="152400"/>
                </a:cubicBezTo>
                <a:cubicBezTo>
                  <a:pt x="4482" y="67235"/>
                  <a:pt x="38099" y="33618"/>
                  <a:pt x="82923" y="17930"/>
                </a:cubicBezTo>
                <a:cubicBezTo>
                  <a:pt x="127747" y="2242"/>
                  <a:pt x="219635" y="0"/>
                  <a:pt x="271182" y="58271"/>
                </a:cubicBezTo>
                <a:cubicBezTo>
                  <a:pt x="322729" y="116542"/>
                  <a:pt x="351864" y="277906"/>
                  <a:pt x="392205" y="367553"/>
                </a:cubicBezTo>
                <a:cubicBezTo>
                  <a:pt x="432546" y="457200"/>
                  <a:pt x="475129" y="508747"/>
                  <a:pt x="513229" y="596153"/>
                </a:cubicBezTo>
                <a:cubicBezTo>
                  <a:pt x="551329" y="683559"/>
                  <a:pt x="593911" y="806823"/>
                  <a:pt x="620805" y="891988"/>
                </a:cubicBezTo>
                <a:cubicBezTo>
                  <a:pt x="647699" y="977153"/>
                  <a:pt x="670112" y="1033182"/>
                  <a:pt x="674594" y="1107141"/>
                </a:cubicBezTo>
                <a:cubicBezTo>
                  <a:pt x="679076" y="1181100"/>
                  <a:pt x="665629" y="1281953"/>
                  <a:pt x="620805" y="1295400"/>
                </a:cubicBezTo>
                <a:close/>
              </a:path>
            </a:pathLst>
          </a:custGeom>
          <a:noFill/>
          <a:ln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cxnSp>
        <p:nvCxnSpPr>
          <p:cNvPr id="22" name="رابط كسهم مستقيم 21"/>
          <p:cNvCxnSpPr/>
          <p:nvPr/>
        </p:nvCxnSpPr>
        <p:spPr>
          <a:xfrm rot="10800000">
            <a:off x="3262313" y="2428875"/>
            <a:ext cx="857250" cy="158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شكل بيضاوي 22"/>
          <p:cNvSpPr/>
          <p:nvPr/>
        </p:nvSpPr>
        <p:spPr>
          <a:xfrm>
            <a:off x="2405063" y="500063"/>
            <a:ext cx="428625" cy="42862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</a:t>
            </a:r>
            <a:endParaRPr lang="ar-SA" dirty="0"/>
          </a:p>
        </p:txBody>
      </p:sp>
      <p:sp>
        <p:nvSpPr>
          <p:cNvPr id="24" name="شكل بيضاوي 23"/>
          <p:cNvSpPr/>
          <p:nvPr/>
        </p:nvSpPr>
        <p:spPr>
          <a:xfrm>
            <a:off x="4119563" y="2214563"/>
            <a:ext cx="428625" cy="42862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</a:t>
            </a:r>
            <a:endParaRPr lang="ar-SA" dirty="0"/>
          </a:p>
        </p:txBody>
      </p:sp>
      <p:sp>
        <p:nvSpPr>
          <p:cNvPr id="27" name="شكل بيضاوي 26"/>
          <p:cNvSpPr/>
          <p:nvPr/>
        </p:nvSpPr>
        <p:spPr>
          <a:xfrm>
            <a:off x="1476375" y="2428875"/>
            <a:ext cx="428625" cy="42862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6</a:t>
            </a:r>
            <a:endParaRPr lang="ar-SA" dirty="0"/>
          </a:p>
        </p:txBody>
      </p:sp>
      <p:sp>
        <p:nvSpPr>
          <p:cNvPr id="28" name="شكل بيضاوي 27"/>
          <p:cNvSpPr/>
          <p:nvPr/>
        </p:nvSpPr>
        <p:spPr>
          <a:xfrm>
            <a:off x="190500" y="3571875"/>
            <a:ext cx="428625" cy="42862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5</a:t>
            </a:r>
            <a:endParaRPr lang="ar-SA" dirty="0"/>
          </a:p>
        </p:txBody>
      </p:sp>
      <p:sp>
        <p:nvSpPr>
          <p:cNvPr id="29" name="شكل بيضاوي 28"/>
          <p:cNvSpPr/>
          <p:nvPr/>
        </p:nvSpPr>
        <p:spPr>
          <a:xfrm>
            <a:off x="4119563" y="4071938"/>
            <a:ext cx="428625" cy="42862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4</a:t>
            </a:r>
            <a:endParaRPr lang="ar-SA" dirty="0"/>
          </a:p>
        </p:txBody>
      </p:sp>
      <p:sp>
        <p:nvSpPr>
          <p:cNvPr id="30" name="شكل بيضاوي 29"/>
          <p:cNvSpPr/>
          <p:nvPr/>
        </p:nvSpPr>
        <p:spPr>
          <a:xfrm>
            <a:off x="4119563" y="2928938"/>
            <a:ext cx="428625" cy="42862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3</a:t>
            </a:r>
            <a:endParaRPr lang="ar-SA" dirty="0"/>
          </a:p>
        </p:txBody>
      </p:sp>
      <p:sp>
        <p:nvSpPr>
          <p:cNvPr id="31" name="شكل حر 30"/>
          <p:cNvSpPr/>
          <p:nvPr/>
        </p:nvSpPr>
        <p:spPr>
          <a:xfrm>
            <a:off x="1617663" y="1555750"/>
            <a:ext cx="936625" cy="514350"/>
          </a:xfrm>
          <a:custGeom>
            <a:avLst/>
            <a:gdLst>
              <a:gd name="connsiteX0" fmla="*/ 923365 w 936812"/>
              <a:gd name="connsiteY0" fmla="*/ 515470 h 515470"/>
              <a:gd name="connsiteX1" fmla="*/ 815788 w 936812"/>
              <a:gd name="connsiteY1" fmla="*/ 421341 h 515470"/>
              <a:gd name="connsiteX2" fmla="*/ 775447 w 936812"/>
              <a:gd name="connsiteY2" fmla="*/ 367552 h 515470"/>
              <a:gd name="connsiteX3" fmla="*/ 600635 w 936812"/>
              <a:gd name="connsiteY3" fmla="*/ 340658 h 515470"/>
              <a:gd name="connsiteX4" fmla="*/ 493059 w 936812"/>
              <a:gd name="connsiteY4" fmla="*/ 394447 h 515470"/>
              <a:gd name="connsiteX5" fmla="*/ 264459 w 936812"/>
              <a:gd name="connsiteY5" fmla="*/ 461682 h 515470"/>
              <a:gd name="connsiteX6" fmla="*/ 35859 w 936812"/>
              <a:gd name="connsiteY6" fmla="*/ 448235 h 515470"/>
              <a:gd name="connsiteX7" fmla="*/ 49306 w 936812"/>
              <a:gd name="connsiteY7" fmla="*/ 273423 h 515470"/>
              <a:gd name="connsiteX8" fmla="*/ 89647 w 936812"/>
              <a:gd name="connsiteY8" fmla="*/ 85164 h 515470"/>
              <a:gd name="connsiteX9" fmla="*/ 345141 w 936812"/>
              <a:gd name="connsiteY9" fmla="*/ 112058 h 515470"/>
              <a:gd name="connsiteX10" fmla="*/ 412376 w 936812"/>
              <a:gd name="connsiteY10" fmla="*/ 152399 h 515470"/>
              <a:gd name="connsiteX11" fmla="*/ 600635 w 936812"/>
              <a:gd name="connsiteY11" fmla="*/ 152399 h 515470"/>
              <a:gd name="connsiteX12" fmla="*/ 748553 w 936812"/>
              <a:gd name="connsiteY12" fmla="*/ 112058 h 515470"/>
              <a:gd name="connsiteX13" fmla="*/ 883023 w 936812"/>
              <a:gd name="connsiteY13" fmla="*/ 17929 h 515470"/>
              <a:gd name="connsiteX14" fmla="*/ 896470 w 936812"/>
              <a:gd name="connsiteY14" fmla="*/ 219635 h 515470"/>
              <a:gd name="connsiteX15" fmla="*/ 936812 w 936812"/>
              <a:gd name="connsiteY15" fmla="*/ 461682 h 515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36812" h="515470">
                <a:moveTo>
                  <a:pt x="923365" y="515470"/>
                </a:moveTo>
                <a:cubicBezTo>
                  <a:pt x="881903" y="480732"/>
                  <a:pt x="840441" y="445994"/>
                  <a:pt x="815788" y="421341"/>
                </a:cubicBezTo>
                <a:cubicBezTo>
                  <a:pt x="791135" y="396688"/>
                  <a:pt x="811306" y="380999"/>
                  <a:pt x="775447" y="367552"/>
                </a:cubicBezTo>
                <a:cubicBezTo>
                  <a:pt x="739588" y="354105"/>
                  <a:pt x="647700" y="336176"/>
                  <a:pt x="600635" y="340658"/>
                </a:cubicBezTo>
                <a:cubicBezTo>
                  <a:pt x="553570" y="345140"/>
                  <a:pt x="549088" y="374276"/>
                  <a:pt x="493059" y="394447"/>
                </a:cubicBezTo>
                <a:cubicBezTo>
                  <a:pt x="437030" y="414618"/>
                  <a:pt x="340659" y="452717"/>
                  <a:pt x="264459" y="461682"/>
                </a:cubicBezTo>
                <a:cubicBezTo>
                  <a:pt x="188259" y="470647"/>
                  <a:pt x="71718" y="479611"/>
                  <a:pt x="35859" y="448235"/>
                </a:cubicBezTo>
                <a:cubicBezTo>
                  <a:pt x="0" y="416859"/>
                  <a:pt x="40341" y="333935"/>
                  <a:pt x="49306" y="273423"/>
                </a:cubicBezTo>
                <a:cubicBezTo>
                  <a:pt x="58271" y="212911"/>
                  <a:pt x="40341" y="112058"/>
                  <a:pt x="89647" y="85164"/>
                </a:cubicBezTo>
                <a:cubicBezTo>
                  <a:pt x="138953" y="58270"/>
                  <a:pt x="291353" y="100852"/>
                  <a:pt x="345141" y="112058"/>
                </a:cubicBezTo>
                <a:cubicBezTo>
                  <a:pt x="398929" y="123264"/>
                  <a:pt x="369794" y="145676"/>
                  <a:pt x="412376" y="152399"/>
                </a:cubicBezTo>
                <a:cubicBezTo>
                  <a:pt x="454958" y="159122"/>
                  <a:pt x="544606" y="159122"/>
                  <a:pt x="600635" y="152399"/>
                </a:cubicBezTo>
                <a:cubicBezTo>
                  <a:pt x="656664" y="145676"/>
                  <a:pt x="701488" y="134470"/>
                  <a:pt x="748553" y="112058"/>
                </a:cubicBezTo>
                <a:cubicBezTo>
                  <a:pt x="795618" y="89646"/>
                  <a:pt x="858370" y="0"/>
                  <a:pt x="883023" y="17929"/>
                </a:cubicBezTo>
                <a:cubicBezTo>
                  <a:pt x="907676" y="35858"/>
                  <a:pt x="887505" y="145676"/>
                  <a:pt x="896470" y="219635"/>
                </a:cubicBezTo>
                <a:cubicBezTo>
                  <a:pt x="905435" y="293594"/>
                  <a:pt x="921123" y="377638"/>
                  <a:pt x="936812" y="461682"/>
                </a:cubicBezTo>
              </a:path>
            </a:pathLst>
          </a:custGeom>
          <a:ln w="28575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cxnSp>
        <p:nvCxnSpPr>
          <p:cNvPr id="32" name="رابط كسهم مستقيم 31"/>
          <p:cNvCxnSpPr>
            <a:stCxn id="23" idx="4"/>
          </p:cNvCxnSpPr>
          <p:nvPr/>
        </p:nvCxnSpPr>
        <p:spPr>
          <a:xfrm rot="5400000">
            <a:off x="1976437" y="1000126"/>
            <a:ext cx="714375" cy="57150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http://www.backpain-guide.com/Chapter_Fig_folders/Ch05_Anatomy_Folder/Ch5_Images/05-3_C1_and_C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" t="36031" r="46450" b="32391"/>
          <a:stretch/>
        </p:blipFill>
        <p:spPr bwMode="auto">
          <a:xfrm>
            <a:off x="5020787" y="226120"/>
            <a:ext cx="4021255" cy="291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www.backpain-guide.com/Chapter_Fig_folders/Ch05_Anatomy_Folder/Ch5_Images/05-3_C1_and_C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96" t="36557" b="34152"/>
          <a:stretch/>
        </p:blipFill>
        <p:spPr bwMode="auto">
          <a:xfrm>
            <a:off x="5015497" y="3300312"/>
            <a:ext cx="4026545" cy="311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433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مربع نص 24"/>
          <p:cNvSpPr txBox="1"/>
          <p:nvPr/>
        </p:nvSpPr>
        <p:spPr>
          <a:xfrm>
            <a:off x="5114925" y="2143125"/>
            <a:ext cx="3786187" cy="3108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marL="342900" indent="-342900" algn="l" rtl="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b="1" dirty="0"/>
              <a:t>C1</a:t>
            </a:r>
          </a:p>
          <a:p>
            <a:pPr marL="342900" indent="-342900" algn="l" rtl="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b="1" dirty="0"/>
              <a:t>C2</a:t>
            </a:r>
          </a:p>
          <a:p>
            <a:pPr marL="342900" indent="-342900" algn="l" rtl="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b="1" dirty="0"/>
              <a:t>C3</a:t>
            </a:r>
            <a:endParaRPr lang="ar-SA" sz="2800" b="1" dirty="0"/>
          </a:p>
          <a:p>
            <a:pPr marL="342900" indent="-342900" algn="l" rtl="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b="1" dirty="0" err="1"/>
              <a:t>Intervertebral</a:t>
            </a:r>
            <a:r>
              <a:rPr lang="en-US" sz="2800" b="1" dirty="0"/>
              <a:t> disc</a:t>
            </a:r>
          </a:p>
          <a:p>
            <a:pPr marL="342900" indent="-342900" algn="l" rtl="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b="1" dirty="0"/>
              <a:t>Spinous process of C4</a:t>
            </a:r>
          </a:p>
          <a:p>
            <a:pPr marL="342900" indent="-342900" algn="l" rtl="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b="1" dirty="0"/>
              <a:t>Facet joint</a:t>
            </a:r>
          </a:p>
          <a:p>
            <a:pPr marL="342900" indent="-342900" algn="l" rtl="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2800" b="1" dirty="0"/>
          </a:p>
        </p:txBody>
      </p:sp>
      <p:pic>
        <p:nvPicPr>
          <p:cNvPr id="23" name="صورة 1" descr="untitled.bmp"/>
          <p:cNvPicPr>
            <a:picLocks noChangeAspect="1"/>
          </p:cNvPicPr>
          <p:nvPr/>
        </p:nvPicPr>
        <p:blipFill>
          <a:blip r:embed="rId2" cstate="print">
            <a:grayscl/>
          </a:blip>
          <a:srcRect l="18541" t="7291" r="18542" b="12500"/>
          <a:stretch>
            <a:fillRect/>
          </a:stretch>
        </p:blipFill>
        <p:spPr>
          <a:xfrm>
            <a:off x="76200" y="214313"/>
            <a:ext cx="4857750" cy="645318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1" name="رابط كسهم مستقيم 6"/>
          <p:cNvCxnSpPr/>
          <p:nvPr/>
        </p:nvCxnSpPr>
        <p:spPr>
          <a:xfrm rot="10800000">
            <a:off x="3262313" y="4286250"/>
            <a:ext cx="857250" cy="158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رابط كسهم مستقيم 8"/>
          <p:cNvCxnSpPr/>
          <p:nvPr/>
        </p:nvCxnSpPr>
        <p:spPr>
          <a:xfrm rot="10800000">
            <a:off x="3262313" y="3143250"/>
            <a:ext cx="857250" cy="158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رابط كسهم مستقيم 9"/>
          <p:cNvCxnSpPr/>
          <p:nvPr/>
        </p:nvCxnSpPr>
        <p:spPr>
          <a:xfrm>
            <a:off x="619125" y="3857625"/>
            <a:ext cx="785813" cy="214313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كسهم مستقيم 10"/>
          <p:cNvCxnSpPr/>
          <p:nvPr/>
        </p:nvCxnSpPr>
        <p:spPr>
          <a:xfrm>
            <a:off x="1833563" y="2786063"/>
            <a:ext cx="571500" cy="500062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رابط كسهم مستقيم 11"/>
          <p:cNvCxnSpPr>
            <a:stCxn id="44" idx="4"/>
          </p:cNvCxnSpPr>
          <p:nvPr/>
        </p:nvCxnSpPr>
        <p:spPr>
          <a:xfrm rot="16200000" flipH="1">
            <a:off x="2619376" y="928687"/>
            <a:ext cx="500062" cy="500063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رابط مستقيم 15"/>
          <p:cNvCxnSpPr/>
          <p:nvPr/>
        </p:nvCxnSpPr>
        <p:spPr>
          <a:xfrm rot="5400000">
            <a:off x="2190750" y="3214688"/>
            <a:ext cx="428625" cy="285750"/>
          </a:xfrm>
          <a:prstGeom prst="line">
            <a:avLst/>
          </a:prstGeom>
          <a:ln w="28575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رابط مستقيم 18"/>
          <p:cNvCxnSpPr/>
          <p:nvPr/>
        </p:nvCxnSpPr>
        <p:spPr>
          <a:xfrm rot="5400000">
            <a:off x="2262187" y="3286126"/>
            <a:ext cx="428625" cy="285750"/>
          </a:xfrm>
          <a:prstGeom prst="line">
            <a:avLst/>
          </a:prstGeom>
          <a:ln w="28575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شكل حر 19"/>
          <p:cNvSpPr/>
          <p:nvPr/>
        </p:nvSpPr>
        <p:spPr>
          <a:xfrm>
            <a:off x="3001963" y="1376363"/>
            <a:ext cx="341312" cy="609600"/>
          </a:xfrm>
          <a:custGeom>
            <a:avLst/>
            <a:gdLst>
              <a:gd name="connsiteX0" fmla="*/ 103094 w 340659"/>
              <a:gd name="connsiteY0" fmla="*/ 519953 h 609600"/>
              <a:gd name="connsiteX1" fmla="*/ 8965 w 340659"/>
              <a:gd name="connsiteY1" fmla="*/ 129989 h 609600"/>
              <a:gd name="connsiteX2" fmla="*/ 156882 w 340659"/>
              <a:gd name="connsiteY2" fmla="*/ 22412 h 609600"/>
              <a:gd name="connsiteX3" fmla="*/ 331694 w 340659"/>
              <a:gd name="connsiteY3" fmla="*/ 264459 h 609600"/>
              <a:gd name="connsiteX4" fmla="*/ 210670 w 340659"/>
              <a:gd name="connsiteY4" fmla="*/ 560294 h 609600"/>
              <a:gd name="connsiteX5" fmla="*/ 103094 w 340659"/>
              <a:gd name="connsiteY5" fmla="*/ 519953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0659" h="609600">
                <a:moveTo>
                  <a:pt x="103094" y="519953"/>
                </a:moveTo>
                <a:cubicBezTo>
                  <a:pt x="69477" y="448236"/>
                  <a:pt x="0" y="212912"/>
                  <a:pt x="8965" y="129989"/>
                </a:cubicBezTo>
                <a:cubicBezTo>
                  <a:pt x="17930" y="47066"/>
                  <a:pt x="103094" y="0"/>
                  <a:pt x="156882" y="22412"/>
                </a:cubicBezTo>
                <a:cubicBezTo>
                  <a:pt x="210670" y="44824"/>
                  <a:pt x="322729" y="174812"/>
                  <a:pt x="331694" y="264459"/>
                </a:cubicBezTo>
                <a:cubicBezTo>
                  <a:pt x="340659" y="354106"/>
                  <a:pt x="251011" y="510988"/>
                  <a:pt x="210670" y="560294"/>
                </a:cubicBezTo>
                <a:cubicBezTo>
                  <a:pt x="170329" y="609600"/>
                  <a:pt x="136711" y="591670"/>
                  <a:pt x="103094" y="519953"/>
                </a:cubicBezTo>
                <a:close/>
              </a:path>
            </a:pathLst>
          </a:custGeom>
          <a:noFill/>
          <a:ln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42" name="شكل حر 20"/>
          <p:cNvSpPr/>
          <p:nvPr/>
        </p:nvSpPr>
        <p:spPr>
          <a:xfrm>
            <a:off x="2578100" y="1487488"/>
            <a:ext cx="679450" cy="1309687"/>
          </a:xfrm>
          <a:custGeom>
            <a:avLst/>
            <a:gdLst>
              <a:gd name="connsiteX0" fmla="*/ 620805 w 679076"/>
              <a:gd name="connsiteY0" fmla="*/ 1295400 h 1308847"/>
              <a:gd name="connsiteX1" fmla="*/ 405652 w 679076"/>
              <a:gd name="connsiteY1" fmla="*/ 1187824 h 1308847"/>
              <a:gd name="connsiteX2" fmla="*/ 109817 w 679076"/>
              <a:gd name="connsiteY2" fmla="*/ 1187824 h 1308847"/>
              <a:gd name="connsiteX3" fmla="*/ 29135 w 679076"/>
              <a:gd name="connsiteY3" fmla="*/ 1187824 h 1308847"/>
              <a:gd name="connsiteX4" fmla="*/ 42582 w 679076"/>
              <a:gd name="connsiteY4" fmla="*/ 891988 h 1308847"/>
              <a:gd name="connsiteX5" fmla="*/ 69476 w 679076"/>
              <a:gd name="connsiteY5" fmla="*/ 528918 h 1308847"/>
              <a:gd name="connsiteX6" fmla="*/ 2241 w 679076"/>
              <a:gd name="connsiteY6" fmla="*/ 152400 h 1308847"/>
              <a:gd name="connsiteX7" fmla="*/ 82923 w 679076"/>
              <a:gd name="connsiteY7" fmla="*/ 17930 h 1308847"/>
              <a:gd name="connsiteX8" fmla="*/ 271182 w 679076"/>
              <a:gd name="connsiteY8" fmla="*/ 58271 h 1308847"/>
              <a:gd name="connsiteX9" fmla="*/ 392205 w 679076"/>
              <a:gd name="connsiteY9" fmla="*/ 367553 h 1308847"/>
              <a:gd name="connsiteX10" fmla="*/ 513229 w 679076"/>
              <a:gd name="connsiteY10" fmla="*/ 596153 h 1308847"/>
              <a:gd name="connsiteX11" fmla="*/ 620805 w 679076"/>
              <a:gd name="connsiteY11" fmla="*/ 891988 h 1308847"/>
              <a:gd name="connsiteX12" fmla="*/ 674594 w 679076"/>
              <a:gd name="connsiteY12" fmla="*/ 1107141 h 1308847"/>
              <a:gd name="connsiteX13" fmla="*/ 620805 w 679076"/>
              <a:gd name="connsiteY13" fmla="*/ 1295400 h 130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79076" h="1308847">
                <a:moveTo>
                  <a:pt x="620805" y="1295400"/>
                </a:moveTo>
                <a:cubicBezTo>
                  <a:pt x="575981" y="1308847"/>
                  <a:pt x="490817" y="1205753"/>
                  <a:pt x="405652" y="1187824"/>
                </a:cubicBezTo>
                <a:cubicBezTo>
                  <a:pt x="320487" y="1169895"/>
                  <a:pt x="109817" y="1187824"/>
                  <a:pt x="109817" y="1187824"/>
                </a:cubicBezTo>
                <a:cubicBezTo>
                  <a:pt x="47064" y="1187824"/>
                  <a:pt x="40341" y="1237130"/>
                  <a:pt x="29135" y="1187824"/>
                </a:cubicBezTo>
                <a:cubicBezTo>
                  <a:pt x="17929" y="1138518"/>
                  <a:pt x="35859" y="1001805"/>
                  <a:pt x="42582" y="891988"/>
                </a:cubicBezTo>
                <a:cubicBezTo>
                  <a:pt x="49305" y="782171"/>
                  <a:pt x="76200" y="652183"/>
                  <a:pt x="69476" y="528918"/>
                </a:cubicBezTo>
                <a:cubicBezTo>
                  <a:pt x="62753" y="405653"/>
                  <a:pt x="0" y="237565"/>
                  <a:pt x="2241" y="152400"/>
                </a:cubicBezTo>
                <a:cubicBezTo>
                  <a:pt x="4482" y="67235"/>
                  <a:pt x="38099" y="33618"/>
                  <a:pt x="82923" y="17930"/>
                </a:cubicBezTo>
                <a:cubicBezTo>
                  <a:pt x="127747" y="2242"/>
                  <a:pt x="219635" y="0"/>
                  <a:pt x="271182" y="58271"/>
                </a:cubicBezTo>
                <a:cubicBezTo>
                  <a:pt x="322729" y="116542"/>
                  <a:pt x="351864" y="277906"/>
                  <a:pt x="392205" y="367553"/>
                </a:cubicBezTo>
                <a:cubicBezTo>
                  <a:pt x="432546" y="457200"/>
                  <a:pt x="475129" y="508747"/>
                  <a:pt x="513229" y="596153"/>
                </a:cubicBezTo>
                <a:cubicBezTo>
                  <a:pt x="551329" y="683559"/>
                  <a:pt x="593911" y="806823"/>
                  <a:pt x="620805" y="891988"/>
                </a:cubicBezTo>
                <a:cubicBezTo>
                  <a:pt x="647699" y="977153"/>
                  <a:pt x="670112" y="1033182"/>
                  <a:pt x="674594" y="1107141"/>
                </a:cubicBezTo>
                <a:cubicBezTo>
                  <a:pt x="679076" y="1181100"/>
                  <a:pt x="665629" y="1281953"/>
                  <a:pt x="620805" y="1295400"/>
                </a:cubicBezTo>
                <a:close/>
              </a:path>
            </a:pathLst>
          </a:custGeom>
          <a:noFill/>
          <a:ln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cxnSp>
        <p:nvCxnSpPr>
          <p:cNvPr id="43" name="رابط كسهم مستقيم 21"/>
          <p:cNvCxnSpPr/>
          <p:nvPr/>
        </p:nvCxnSpPr>
        <p:spPr>
          <a:xfrm rot="10800000">
            <a:off x="3262313" y="2428875"/>
            <a:ext cx="857250" cy="158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شكل بيضاوي 22"/>
          <p:cNvSpPr/>
          <p:nvPr/>
        </p:nvSpPr>
        <p:spPr>
          <a:xfrm>
            <a:off x="2405063" y="500063"/>
            <a:ext cx="428625" cy="42862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</a:t>
            </a:r>
            <a:endParaRPr lang="ar-SA" dirty="0"/>
          </a:p>
        </p:txBody>
      </p:sp>
      <p:sp>
        <p:nvSpPr>
          <p:cNvPr id="45" name="شكل بيضاوي 23"/>
          <p:cNvSpPr/>
          <p:nvPr/>
        </p:nvSpPr>
        <p:spPr>
          <a:xfrm>
            <a:off x="4119563" y="2214563"/>
            <a:ext cx="428625" cy="42862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</a:t>
            </a:r>
            <a:endParaRPr lang="ar-SA" dirty="0"/>
          </a:p>
        </p:txBody>
      </p:sp>
      <p:sp>
        <p:nvSpPr>
          <p:cNvPr id="46" name="شكل بيضاوي 26"/>
          <p:cNvSpPr/>
          <p:nvPr/>
        </p:nvSpPr>
        <p:spPr>
          <a:xfrm>
            <a:off x="1476375" y="2428875"/>
            <a:ext cx="428625" cy="42862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6</a:t>
            </a:r>
            <a:endParaRPr lang="ar-SA" dirty="0"/>
          </a:p>
        </p:txBody>
      </p:sp>
      <p:sp>
        <p:nvSpPr>
          <p:cNvPr id="47" name="شكل بيضاوي 27"/>
          <p:cNvSpPr/>
          <p:nvPr/>
        </p:nvSpPr>
        <p:spPr>
          <a:xfrm>
            <a:off x="190500" y="3571875"/>
            <a:ext cx="428625" cy="42862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5</a:t>
            </a:r>
            <a:endParaRPr lang="ar-SA" dirty="0"/>
          </a:p>
        </p:txBody>
      </p:sp>
      <p:sp>
        <p:nvSpPr>
          <p:cNvPr id="48" name="شكل بيضاوي 28"/>
          <p:cNvSpPr/>
          <p:nvPr/>
        </p:nvSpPr>
        <p:spPr>
          <a:xfrm>
            <a:off x="4119563" y="4071938"/>
            <a:ext cx="428625" cy="42862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4</a:t>
            </a:r>
            <a:endParaRPr lang="ar-SA" dirty="0"/>
          </a:p>
        </p:txBody>
      </p:sp>
      <p:sp>
        <p:nvSpPr>
          <p:cNvPr id="49" name="شكل بيضاوي 29"/>
          <p:cNvSpPr/>
          <p:nvPr/>
        </p:nvSpPr>
        <p:spPr>
          <a:xfrm>
            <a:off x="4119563" y="2928938"/>
            <a:ext cx="428625" cy="42862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3</a:t>
            </a:r>
            <a:endParaRPr lang="ar-SA" dirty="0"/>
          </a:p>
        </p:txBody>
      </p:sp>
      <p:sp>
        <p:nvSpPr>
          <p:cNvPr id="50" name="شكل حر 30"/>
          <p:cNvSpPr/>
          <p:nvPr/>
        </p:nvSpPr>
        <p:spPr>
          <a:xfrm>
            <a:off x="1617663" y="1555750"/>
            <a:ext cx="936625" cy="514350"/>
          </a:xfrm>
          <a:custGeom>
            <a:avLst/>
            <a:gdLst>
              <a:gd name="connsiteX0" fmla="*/ 923365 w 936812"/>
              <a:gd name="connsiteY0" fmla="*/ 515470 h 515470"/>
              <a:gd name="connsiteX1" fmla="*/ 815788 w 936812"/>
              <a:gd name="connsiteY1" fmla="*/ 421341 h 515470"/>
              <a:gd name="connsiteX2" fmla="*/ 775447 w 936812"/>
              <a:gd name="connsiteY2" fmla="*/ 367552 h 515470"/>
              <a:gd name="connsiteX3" fmla="*/ 600635 w 936812"/>
              <a:gd name="connsiteY3" fmla="*/ 340658 h 515470"/>
              <a:gd name="connsiteX4" fmla="*/ 493059 w 936812"/>
              <a:gd name="connsiteY4" fmla="*/ 394447 h 515470"/>
              <a:gd name="connsiteX5" fmla="*/ 264459 w 936812"/>
              <a:gd name="connsiteY5" fmla="*/ 461682 h 515470"/>
              <a:gd name="connsiteX6" fmla="*/ 35859 w 936812"/>
              <a:gd name="connsiteY6" fmla="*/ 448235 h 515470"/>
              <a:gd name="connsiteX7" fmla="*/ 49306 w 936812"/>
              <a:gd name="connsiteY7" fmla="*/ 273423 h 515470"/>
              <a:gd name="connsiteX8" fmla="*/ 89647 w 936812"/>
              <a:gd name="connsiteY8" fmla="*/ 85164 h 515470"/>
              <a:gd name="connsiteX9" fmla="*/ 345141 w 936812"/>
              <a:gd name="connsiteY9" fmla="*/ 112058 h 515470"/>
              <a:gd name="connsiteX10" fmla="*/ 412376 w 936812"/>
              <a:gd name="connsiteY10" fmla="*/ 152399 h 515470"/>
              <a:gd name="connsiteX11" fmla="*/ 600635 w 936812"/>
              <a:gd name="connsiteY11" fmla="*/ 152399 h 515470"/>
              <a:gd name="connsiteX12" fmla="*/ 748553 w 936812"/>
              <a:gd name="connsiteY12" fmla="*/ 112058 h 515470"/>
              <a:gd name="connsiteX13" fmla="*/ 883023 w 936812"/>
              <a:gd name="connsiteY13" fmla="*/ 17929 h 515470"/>
              <a:gd name="connsiteX14" fmla="*/ 896470 w 936812"/>
              <a:gd name="connsiteY14" fmla="*/ 219635 h 515470"/>
              <a:gd name="connsiteX15" fmla="*/ 936812 w 936812"/>
              <a:gd name="connsiteY15" fmla="*/ 461682 h 515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36812" h="515470">
                <a:moveTo>
                  <a:pt x="923365" y="515470"/>
                </a:moveTo>
                <a:cubicBezTo>
                  <a:pt x="881903" y="480732"/>
                  <a:pt x="840441" y="445994"/>
                  <a:pt x="815788" y="421341"/>
                </a:cubicBezTo>
                <a:cubicBezTo>
                  <a:pt x="791135" y="396688"/>
                  <a:pt x="811306" y="380999"/>
                  <a:pt x="775447" y="367552"/>
                </a:cubicBezTo>
                <a:cubicBezTo>
                  <a:pt x="739588" y="354105"/>
                  <a:pt x="647700" y="336176"/>
                  <a:pt x="600635" y="340658"/>
                </a:cubicBezTo>
                <a:cubicBezTo>
                  <a:pt x="553570" y="345140"/>
                  <a:pt x="549088" y="374276"/>
                  <a:pt x="493059" y="394447"/>
                </a:cubicBezTo>
                <a:cubicBezTo>
                  <a:pt x="437030" y="414618"/>
                  <a:pt x="340659" y="452717"/>
                  <a:pt x="264459" y="461682"/>
                </a:cubicBezTo>
                <a:cubicBezTo>
                  <a:pt x="188259" y="470647"/>
                  <a:pt x="71718" y="479611"/>
                  <a:pt x="35859" y="448235"/>
                </a:cubicBezTo>
                <a:cubicBezTo>
                  <a:pt x="0" y="416859"/>
                  <a:pt x="40341" y="333935"/>
                  <a:pt x="49306" y="273423"/>
                </a:cubicBezTo>
                <a:cubicBezTo>
                  <a:pt x="58271" y="212911"/>
                  <a:pt x="40341" y="112058"/>
                  <a:pt x="89647" y="85164"/>
                </a:cubicBezTo>
                <a:cubicBezTo>
                  <a:pt x="138953" y="58270"/>
                  <a:pt x="291353" y="100852"/>
                  <a:pt x="345141" y="112058"/>
                </a:cubicBezTo>
                <a:cubicBezTo>
                  <a:pt x="398929" y="123264"/>
                  <a:pt x="369794" y="145676"/>
                  <a:pt x="412376" y="152399"/>
                </a:cubicBezTo>
                <a:cubicBezTo>
                  <a:pt x="454958" y="159122"/>
                  <a:pt x="544606" y="159122"/>
                  <a:pt x="600635" y="152399"/>
                </a:cubicBezTo>
                <a:cubicBezTo>
                  <a:pt x="656664" y="145676"/>
                  <a:pt x="701488" y="134470"/>
                  <a:pt x="748553" y="112058"/>
                </a:cubicBezTo>
                <a:cubicBezTo>
                  <a:pt x="795618" y="89646"/>
                  <a:pt x="858370" y="0"/>
                  <a:pt x="883023" y="17929"/>
                </a:cubicBezTo>
                <a:cubicBezTo>
                  <a:pt x="907676" y="35858"/>
                  <a:pt x="887505" y="145676"/>
                  <a:pt x="896470" y="219635"/>
                </a:cubicBezTo>
                <a:cubicBezTo>
                  <a:pt x="905435" y="293594"/>
                  <a:pt x="921123" y="377638"/>
                  <a:pt x="936812" y="461682"/>
                </a:cubicBezTo>
              </a:path>
            </a:pathLst>
          </a:custGeom>
          <a:ln w="28575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cxnSp>
        <p:nvCxnSpPr>
          <p:cNvPr id="51" name="رابط كسهم مستقيم 31"/>
          <p:cNvCxnSpPr>
            <a:stCxn id="44" idx="4"/>
          </p:cNvCxnSpPr>
          <p:nvPr/>
        </p:nvCxnSpPr>
        <p:spPr>
          <a:xfrm rot="5400000">
            <a:off x="1976437" y="1000126"/>
            <a:ext cx="714375" cy="57150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241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cervical-spine-2.jpg"/>
          <p:cNvPicPr>
            <a:picLocks noChangeAspect="1"/>
          </p:cNvPicPr>
          <p:nvPr/>
        </p:nvPicPr>
        <p:blipFill>
          <a:blip r:embed="rId2" cstate="print"/>
          <a:srcRect l="3566" t="3125" r="1929" b="19791"/>
          <a:stretch>
            <a:fillRect/>
          </a:stretch>
        </p:blipFill>
        <p:spPr>
          <a:xfrm>
            <a:off x="214313" y="285750"/>
            <a:ext cx="4786312" cy="6286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4" name="رابط كسهم مستقيم 3"/>
          <p:cNvCxnSpPr/>
          <p:nvPr/>
        </p:nvCxnSpPr>
        <p:spPr>
          <a:xfrm rot="10800000" flipV="1">
            <a:off x="2786063" y="4429125"/>
            <a:ext cx="1428750" cy="428625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رابط كسهم مستقيم 4"/>
          <p:cNvCxnSpPr/>
          <p:nvPr/>
        </p:nvCxnSpPr>
        <p:spPr>
          <a:xfrm rot="10800000">
            <a:off x="2714625" y="4214813"/>
            <a:ext cx="1500188" cy="214312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رابط كسهم مستقيم 5"/>
          <p:cNvCxnSpPr/>
          <p:nvPr/>
        </p:nvCxnSpPr>
        <p:spPr>
          <a:xfrm>
            <a:off x="642938" y="4357688"/>
            <a:ext cx="714375" cy="1587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rot="16200000" flipV="1">
            <a:off x="928688" y="5286375"/>
            <a:ext cx="857250" cy="714375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rot="10800000">
            <a:off x="3071813" y="3143250"/>
            <a:ext cx="857250" cy="158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شكل بيضاوي 18"/>
          <p:cNvSpPr/>
          <p:nvPr/>
        </p:nvSpPr>
        <p:spPr>
          <a:xfrm>
            <a:off x="1643063" y="6000750"/>
            <a:ext cx="428625" cy="42862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4</a:t>
            </a:r>
            <a:endParaRPr lang="ar-SA" dirty="0"/>
          </a:p>
        </p:txBody>
      </p:sp>
      <p:sp>
        <p:nvSpPr>
          <p:cNvPr id="20" name="شكل بيضاوي 19"/>
          <p:cNvSpPr/>
          <p:nvPr/>
        </p:nvSpPr>
        <p:spPr>
          <a:xfrm>
            <a:off x="214313" y="4143375"/>
            <a:ext cx="428625" cy="42862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3</a:t>
            </a:r>
            <a:endParaRPr lang="ar-SA" dirty="0"/>
          </a:p>
        </p:txBody>
      </p:sp>
      <p:sp>
        <p:nvSpPr>
          <p:cNvPr id="21" name="شكل بيضاوي 20"/>
          <p:cNvSpPr/>
          <p:nvPr/>
        </p:nvSpPr>
        <p:spPr>
          <a:xfrm>
            <a:off x="4214813" y="4214813"/>
            <a:ext cx="428625" cy="42862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</a:t>
            </a:r>
            <a:endParaRPr lang="ar-SA" dirty="0"/>
          </a:p>
        </p:txBody>
      </p:sp>
      <p:sp>
        <p:nvSpPr>
          <p:cNvPr id="22" name="شكل بيضاوي 21"/>
          <p:cNvSpPr/>
          <p:nvPr/>
        </p:nvSpPr>
        <p:spPr>
          <a:xfrm>
            <a:off x="3929063" y="2928938"/>
            <a:ext cx="428625" cy="42862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876671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cervical-spine-2.jpg"/>
          <p:cNvPicPr>
            <a:picLocks noChangeAspect="1"/>
          </p:cNvPicPr>
          <p:nvPr/>
        </p:nvPicPr>
        <p:blipFill>
          <a:blip r:embed="rId2" cstate="print"/>
          <a:srcRect l="3566" t="3125" r="1929" b="19791"/>
          <a:stretch>
            <a:fillRect/>
          </a:stretch>
        </p:blipFill>
        <p:spPr>
          <a:xfrm>
            <a:off x="214313" y="285750"/>
            <a:ext cx="4786312" cy="6286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4" name="رابط كسهم مستقيم 3"/>
          <p:cNvCxnSpPr/>
          <p:nvPr/>
        </p:nvCxnSpPr>
        <p:spPr>
          <a:xfrm rot="10800000" flipV="1">
            <a:off x="2786063" y="4429125"/>
            <a:ext cx="1428750" cy="428625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رابط كسهم مستقيم 4"/>
          <p:cNvCxnSpPr/>
          <p:nvPr/>
        </p:nvCxnSpPr>
        <p:spPr>
          <a:xfrm rot="10800000">
            <a:off x="2714625" y="4214813"/>
            <a:ext cx="1500188" cy="214312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رابط كسهم مستقيم 5"/>
          <p:cNvCxnSpPr/>
          <p:nvPr/>
        </p:nvCxnSpPr>
        <p:spPr>
          <a:xfrm>
            <a:off x="642938" y="4357688"/>
            <a:ext cx="714375" cy="1587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rot="16200000" flipV="1">
            <a:off x="928688" y="5286375"/>
            <a:ext cx="857250" cy="714375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rot="10800000">
            <a:off x="3071813" y="3143250"/>
            <a:ext cx="857250" cy="158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شكل بيضاوي 18"/>
          <p:cNvSpPr/>
          <p:nvPr/>
        </p:nvSpPr>
        <p:spPr>
          <a:xfrm>
            <a:off x="1643063" y="6000750"/>
            <a:ext cx="428625" cy="42862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4</a:t>
            </a:r>
            <a:endParaRPr lang="ar-SA" dirty="0"/>
          </a:p>
        </p:txBody>
      </p:sp>
      <p:sp>
        <p:nvSpPr>
          <p:cNvPr id="20" name="شكل بيضاوي 19"/>
          <p:cNvSpPr/>
          <p:nvPr/>
        </p:nvSpPr>
        <p:spPr>
          <a:xfrm>
            <a:off x="214313" y="4143375"/>
            <a:ext cx="428625" cy="42862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3</a:t>
            </a:r>
            <a:endParaRPr lang="ar-SA" dirty="0"/>
          </a:p>
        </p:txBody>
      </p:sp>
      <p:sp>
        <p:nvSpPr>
          <p:cNvPr id="21" name="شكل بيضاوي 20"/>
          <p:cNvSpPr/>
          <p:nvPr/>
        </p:nvSpPr>
        <p:spPr>
          <a:xfrm>
            <a:off x="4214813" y="4214813"/>
            <a:ext cx="428625" cy="42862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</a:t>
            </a:r>
            <a:endParaRPr lang="ar-SA" dirty="0"/>
          </a:p>
        </p:txBody>
      </p:sp>
      <p:sp>
        <p:nvSpPr>
          <p:cNvPr id="22" name="شكل بيضاوي 21"/>
          <p:cNvSpPr/>
          <p:nvPr/>
        </p:nvSpPr>
        <p:spPr>
          <a:xfrm>
            <a:off x="3929063" y="2928938"/>
            <a:ext cx="428625" cy="42862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</a:t>
            </a:r>
            <a:endParaRPr lang="ar-SA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5072063" y="1857375"/>
            <a:ext cx="3929062" cy="35394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marL="514350" indent="-514350" algn="l" rtl="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/>
              <a:t>Vertebral body C5</a:t>
            </a:r>
          </a:p>
          <a:p>
            <a:pPr marL="514350" indent="-514350" algn="l" rtl="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/>
              <a:t>Spinous process</a:t>
            </a:r>
          </a:p>
          <a:p>
            <a:pPr marL="514350" indent="-514350" algn="l" rtl="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/>
              <a:t>Transverse process</a:t>
            </a:r>
          </a:p>
          <a:p>
            <a:pPr marL="514350" indent="-514350" algn="l" rtl="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/>
              <a:t>First rib</a:t>
            </a:r>
            <a:endParaRPr lang="ar-SA" sz="3600" dirty="0"/>
          </a:p>
          <a:p>
            <a:pPr marL="514350" indent="-514350"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788254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 descr="open-mouth-view x-r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90500"/>
            <a:ext cx="8382000" cy="647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401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50156" y="2794000"/>
            <a:ext cx="6643687" cy="1270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000" b="1" dirty="0"/>
              <a:t>Thoracic spine</a:t>
            </a:r>
            <a:endParaRPr lang="ar-SA" sz="8000" b="1" dirty="0"/>
          </a:p>
        </p:txBody>
      </p:sp>
    </p:spTree>
    <p:extLst>
      <p:ext uri="{BB962C8B-B14F-4D97-AF65-F5344CB8AC3E}">
        <p14:creationId xmlns:p14="http://schemas.microsoft.com/office/powerpoint/2010/main" val="1061222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1_11_2_1_1.jpg"/>
          <p:cNvPicPr>
            <a:picLocks noChangeAspect="1"/>
          </p:cNvPicPr>
          <p:nvPr/>
        </p:nvPicPr>
        <p:blipFill>
          <a:blip r:embed="rId2" cstate="print">
            <a:lum bright="-10000" contrast="40000"/>
          </a:blip>
          <a:srcRect l="3126" r="6207"/>
          <a:stretch>
            <a:fillRect/>
          </a:stretch>
        </p:blipFill>
        <p:spPr>
          <a:xfrm>
            <a:off x="214313" y="142875"/>
            <a:ext cx="4643437" cy="650081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رابط كسهم مستقيم 7"/>
          <p:cNvCxnSpPr/>
          <p:nvPr/>
        </p:nvCxnSpPr>
        <p:spPr>
          <a:xfrm rot="5400000" flipH="1" flipV="1">
            <a:off x="35719" y="4893469"/>
            <a:ext cx="1000125" cy="71437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rot="16200000" flipV="1">
            <a:off x="2035969" y="4321969"/>
            <a:ext cx="785813" cy="714375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>
            <a:off x="1143000" y="2786063"/>
            <a:ext cx="785813" cy="1587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 rot="10800000">
            <a:off x="2571750" y="1643063"/>
            <a:ext cx="1214438" cy="214312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rot="10800000" flipV="1">
            <a:off x="2571750" y="1857375"/>
            <a:ext cx="1214438" cy="35718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صورة 15" descr="1_11_2_1_1.jpg"/>
          <p:cNvPicPr>
            <a:picLocks noChangeAspect="1"/>
          </p:cNvPicPr>
          <p:nvPr/>
        </p:nvPicPr>
        <p:blipFill rotWithShape="1">
          <a:blip r:embed="rId2" cstate="print">
            <a:lum bright="-10000" contrast="40000"/>
          </a:blip>
          <a:srcRect l="11436" r="13151"/>
          <a:stretch/>
        </p:blipFill>
        <p:spPr>
          <a:xfrm>
            <a:off x="4978400" y="143895"/>
            <a:ext cx="3860800" cy="6499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شكل بيضاوي 24"/>
          <p:cNvSpPr/>
          <p:nvPr/>
        </p:nvSpPr>
        <p:spPr>
          <a:xfrm>
            <a:off x="1857375" y="4000500"/>
            <a:ext cx="285750" cy="285750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28" name="شكل بيضاوي 27"/>
          <p:cNvSpPr/>
          <p:nvPr/>
        </p:nvSpPr>
        <p:spPr>
          <a:xfrm>
            <a:off x="3786188" y="1643063"/>
            <a:ext cx="428625" cy="42862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</a:t>
            </a:r>
            <a:endParaRPr lang="ar-SA" dirty="0"/>
          </a:p>
        </p:txBody>
      </p:sp>
      <p:sp>
        <p:nvSpPr>
          <p:cNvPr id="29" name="مستطيل 28"/>
          <p:cNvSpPr/>
          <p:nvPr/>
        </p:nvSpPr>
        <p:spPr>
          <a:xfrm>
            <a:off x="1928813" y="2571750"/>
            <a:ext cx="1214437" cy="428625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33" name="شكل بيضاوي 32"/>
          <p:cNvSpPr/>
          <p:nvPr/>
        </p:nvSpPr>
        <p:spPr>
          <a:xfrm>
            <a:off x="714375" y="2571750"/>
            <a:ext cx="428625" cy="42862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</a:t>
            </a:r>
            <a:endParaRPr lang="ar-SA" dirty="0"/>
          </a:p>
        </p:txBody>
      </p:sp>
      <p:sp>
        <p:nvSpPr>
          <p:cNvPr id="34" name="شكل بيضاوي 33"/>
          <p:cNvSpPr/>
          <p:nvPr/>
        </p:nvSpPr>
        <p:spPr>
          <a:xfrm>
            <a:off x="285750" y="5429250"/>
            <a:ext cx="428625" cy="42862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5</a:t>
            </a:r>
            <a:endParaRPr lang="ar-SA" dirty="0"/>
          </a:p>
        </p:txBody>
      </p:sp>
      <p:sp>
        <p:nvSpPr>
          <p:cNvPr id="35" name="شكل بيضاوي 34"/>
          <p:cNvSpPr/>
          <p:nvPr/>
        </p:nvSpPr>
        <p:spPr>
          <a:xfrm>
            <a:off x="2714625" y="5000625"/>
            <a:ext cx="428625" cy="42862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4</a:t>
            </a:r>
            <a:endParaRPr lang="ar-SA" dirty="0"/>
          </a:p>
        </p:txBody>
      </p:sp>
      <p:sp>
        <p:nvSpPr>
          <p:cNvPr id="38" name="شكل حر 37"/>
          <p:cNvSpPr/>
          <p:nvPr/>
        </p:nvSpPr>
        <p:spPr>
          <a:xfrm>
            <a:off x="3281363" y="3468688"/>
            <a:ext cx="554037" cy="377825"/>
          </a:xfrm>
          <a:custGeom>
            <a:avLst/>
            <a:gdLst>
              <a:gd name="connsiteX0" fmla="*/ 53789 w 553571"/>
              <a:gd name="connsiteY0" fmla="*/ 376518 h 376518"/>
              <a:gd name="connsiteX1" fmla="*/ 188259 w 553571"/>
              <a:gd name="connsiteY1" fmla="*/ 309283 h 376518"/>
              <a:gd name="connsiteX2" fmla="*/ 416859 w 553571"/>
              <a:gd name="connsiteY2" fmla="*/ 282388 h 376518"/>
              <a:gd name="connsiteX3" fmla="*/ 524436 w 553571"/>
              <a:gd name="connsiteY3" fmla="*/ 295835 h 376518"/>
              <a:gd name="connsiteX4" fmla="*/ 537883 w 553571"/>
              <a:gd name="connsiteY4" fmla="*/ 134471 h 376518"/>
              <a:gd name="connsiteX5" fmla="*/ 430306 w 553571"/>
              <a:gd name="connsiteY5" fmla="*/ 94130 h 376518"/>
              <a:gd name="connsiteX6" fmla="*/ 242047 w 553571"/>
              <a:gd name="connsiteY6" fmla="*/ 134471 h 376518"/>
              <a:gd name="connsiteX7" fmla="*/ 53789 w 553571"/>
              <a:gd name="connsiteY7" fmla="*/ 80683 h 376518"/>
              <a:gd name="connsiteX8" fmla="*/ 0 w 553571"/>
              <a:gd name="connsiteY8" fmla="*/ 0 h 37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3571" h="376518">
                <a:moveTo>
                  <a:pt x="53789" y="376518"/>
                </a:moveTo>
                <a:cubicBezTo>
                  <a:pt x="90768" y="350744"/>
                  <a:pt x="127747" y="324971"/>
                  <a:pt x="188259" y="309283"/>
                </a:cubicBezTo>
                <a:cubicBezTo>
                  <a:pt x="248771" y="293595"/>
                  <a:pt x="360830" y="284629"/>
                  <a:pt x="416859" y="282388"/>
                </a:cubicBezTo>
                <a:cubicBezTo>
                  <a:pt x="472888" y="280147"/>
                  <a:pt x="504265" y="320488"/>
                  <a:pt x="524436" y="295835"/>
                </a:cubicBezTo>
                <a:cubicBezTo>
                  <a:pt x="544607" y="271182"/>
                  <a:pt x="553571" y="168088"/>
                  <a:pt x="537883" y="134471"/>
                </a:cubicBezTo>
                <a:cubicBezTo>
                  <a:pt x="522195" y="100854"/>
                  <a:pt x="479612" y="94130"/>
                  <a:pt x="430306" y="94130"/>
                </a:cubicBezTo>
                <a:cubicBezTo>
                  <a:pt x="381000" y="94130"/>
                  <a:pt x="304800" y="136712"/>
                  <a:pt x="242047" y="134471"/>
                </a:cubicBezTo>
                <a:cubicBezTo>
                  <a:pt x="179294" y="132230"/>
                  <a:pt x="94130" y="103095"/>
                  <a:pt x="53789" y="80683"/>
                </a:cubicBezTo>
                <a:cubicBezTo>
                  <a:pt x="13448" y="58271"/>
                  <a:pt x="6724" y="29135"/>
                  <a:pt x="0" y="0"/>
                </a:cubicBezTo>
              </a:path>
            </a:pathLst>
          </a:custGeom>
          <a:ln w="3810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cxnSp>
        <p:nvCxnSpPr>
          <p:cNvPr id="39" name="رابط كسهم مستقيم 38"/>
          <p:cNvCxnSpPr/>
          <p:nvPr/>
        </p:nvCxnSpPr>
        <p:spPr>
          <a:xfrm rot="16200000" flipV="1">
            <a:off x="3571875" y="3929063"/>
            <a:ext cx="857250" cy="57150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شكل بيضاوي 40"/>
          <p:cNvSpPr/>
          <p:nvPr/>
        </p:nvSpPr>
        <p:spPr>
          <a:xfrm>
            <a:off x="4214813" y="4572000"/>
            <a:ext cx="428625" cy="42862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3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9175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1_11_2_1_1.jpg"/>
          <p:cNvPicPr>
            <a:picLocks noChangeAspect="1"/>
          </p:cNvPicPr>
          <p:nvPr/>
        </p:nvPicPr>
        <p:blipFill>
          <a:blip r:embed="rId2" cstate="print">
            <a:lum bright="-10000" contrast="40000"/>
          </a:blip>
          <a:srcRect l="3126" r="6207"/>
          <a:stretch>
            <a:fillRect/>
          </a:stretch>
        </p:blipFill>
        <p:spPr>
          <a:xfrm>
            <a:off x="214313" y="142875"/>
            <a:ext cx="4643437" cy="650081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رابط كسهم مستقيم 7"/>
          <p:cNvCxnSpPr/>
          <p:nvPr/>
        </p:nvCxnSpPr>
        <p:spPr>
          <a:xfrm rot="5400000" flipH="1" flipV="1">
            <a:off x="35719" y="4893469"/>
            <a:ext cx="1000125" cy="71437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rot="16200000" flipV="1">
            <a:off x="2035969" y="4321969"/>
            <a:ext cx="785813" cy="714375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>
            <a:off x="1143000" y="2786063"/>
            <a:ext cx="785813" cy="1587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 rot="10800000">
            <a:off x="2571750" y="1643063"/>
            <a:ext cx="1214438" cy="214312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rot="10800000" flipV="1">
            <a:off x="2571750" y="1857375"/>
            <a:ext cx="1214438" cy="35718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شكل بيضاوي 24"/>
          <p:cNvSpPr/>
          <p:nvPr/>
        </p:nvSpPr>
        <p:spPr>
          <a:xfrm>
            <a:off x="1857375" y="4000500"/>
            <a:ext cx="285750" cy="285750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28" name="شكل بيضاوي 27"/>
          <p:cNvSpPr/>
          <p:nvPr/>
        </p:nvSpPr>
        <p:spPr>
          <a:xfrm>
            <a:off x="3786188" y="1643289"/>
            <a:ext cx="428625" cy="42862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</a:t>
            </a:r>
            <a:endParaRPr lang="ar-SA" dirty="0"/>
          </a:p>
        </p:txBody>
      </p:sp>
      <p:sp>
        <p:nvSpPr>
          <p:cNvPr id="29" name="مستطيل 28"/>
          <p:cNvSpPr/>
          <p:nvPr/>
        </p:nvSpPr>
        <p:spPr>
          <a:xfrm>
            <a:off x="1928813" y="2571750"/>
            <a:ext cx="1214437" cy="428625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33" name="شكل بيضاوي 32"/>
          <p:cNvSpPr/>
          <p:nvPr/>
        </p:nvSpPr>
        <p:spPr>
          <a:xfrm>
            <a:off x="714375" y="2571750"/>
            <a:ext cx="428625" cy="42862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</a:t>
            </a:r>
            <a:endParaRPr lang="ar-SA" dirty="0"/>
          </a:p>
        </p:txBody>
      </p:sp>
      <p:sp>
        <p:nvSpPr>
          <p:cNvPr id="34" name="شكل بيضاوي 33"/>
          <p:cNvSpPr/>
          <p:nvPr/>
        </p:nvSpPr>
        <p:spPr>
          <a:xfrm>
            <a:off x="285750" y="5429250"/>
            <a:ext cx="428625" cy="42862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5</a:t>
            </a:r>
            <a:endParaRPr lang="ar-SA" dirty="0"/>
          </a:p>
        </p:txBody>
      </p:sp>
      <p:sp>
        <p:nvSpPr>
          <p:cNvPr id="35" name="شكل بيضاوي 34"/>
          <p:cNvSpPr/>
          <p:nvPr/>
        </p:nvSpPr>
        <p:spPr>
          <a:xfrm>
            <a:off x="2714625" y="5000625"/>
            <a:ext cx="428625" cy="42862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4</a:t>
            </a:r>
            <a:endParaRPr lang="ar-SA" dirty="0"/>
          </a:p>
        </p:txBody>
      </p:sp>
      <p:sp>
        <p:nvSpPr>
          <p:cNvPr id="38" name="شكل حر 37"/>
          <p:cNvSpPr/>
          <p:nvPr/>
        </p:nvSpPr>
        <p:spPr>
          <a:xfrm>
            <a:off x="3281363" y="3468688"/>
            <a:ext cx="554037" cy="377825"/>
          </a:xfrm>
          <a:custGeom>
            <a:avLst/>
            <a:gdLst>
              <a:gd name="connsiteX0" fmla="*/ 53789 w 553571"/>
              <a:gd name="connsiteY0" fmla="*/ 376518 h 376518"/>
              <a:gd name="connsiteX1" fmla="*/ 188259 w 553571"/>
              <a:gd name="connsiteY1" fmla="*/ 309283 h 376518"/>
              <a:gd name="connsiteX2" fmla="*/ 416859 w 553571"/>
              <a:gd name="connsiteY2" fmla="*/ 282388 h 376518"/>
              <a:gd name="connsiteX3" fmla="*/ 524436 w 553571"/>
              <a:gd name="connsiteY3" fmla="*/ 295835 h 376518"/>
              <a:gd name="connsiteX4" fmla="*/ 537883 w 553571"/>
              <a:gd name="connsiteY4" fmla="*/ 134471 h 376518"/>
              <a:gd name="connsiteX5" fmla="*/ 430306 w 553571"/>
              <a:gd name="connsiteY5" fmla="*/ 94130 h 376518"/>
              <a:gd name="connsiteX6" fmla="*/ 242047 w 553571"/>
              <a:gd name="connsiteY6" fmla="*/ 134471 h 376518"/>
              <a:gd name="connsiteX7" fmla="*/ 53789 w 553571"/>
              <a:gd name="connsiteY7" fmla="*/ 80683 h 376518"/>
              <a:gd name="connsiteX8" fmla="*/ 0 w 553571"/>
              <a:gd name="connsiteY8" fmla="*/ 0 h 37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3571" h="376518">
                <a:moveTo>
                  <a:pt x="53789" y="376518"/>
                </a:moveTo>
                <a:cubicBezTo>
                  <a:pt x="90768" y="350744"/>
                  <a:pt x="127747" y="324971"/>
                  <a:pt x="188259" y="309283"/>
                </a:cubicBezTo>
                <a:cubicBezTo>
                  <a:pt x="248771" y="293595"/>
                  <a:pt x="360830" y="284629"/>
                  <a:pt x="416859" y="282388"/>
                </a:cubicBezTo>
                <a:cubicBezTo>
                  <a:pt x="472888" y="280147"/>
                  <a:pt x="504265" y="320488"/>
                  <a:pt x="524436" y="295835"/>
                </a:cubicBezTo>
                <a:cubicBezTo>
                  <a:pt x="544607" y="271182"/>
                  <a:pt x="553571" y="168088"/>
                  <a:pt x="537883" y="134471"/>
                </a:cubicBezTo>
                <a:cubicBezTo>
                  <a:pt x="522195" y="100854"/>
                  <a:pt x="479612" y="94130"/>
                  <a:pt x="430306" y="94130"/>
                </a:cubicBezTo>
                <a:cubicBezTo>
                  <a:pt x="381000" y="94130"/>
                  <a:pt x="304800" y="136712"/>
                  <a:pt x="242047" y="134471"/>
                </a:cubicBezTo>
                <a:cubicBezTo>
                  <a:pt x="179294" y="132230"/>
                  <a:pt x="94130" y="103095"/>
                  <a:pt x="53789" y="80683"/>
                </a:cubicBezTo>
                <a:cubicBezTo>
                  <a:pt x="13448" y="58271"/>
                  <a:pt x="6724" y="29135"/>
                  <a:pt x="0" y="0"/>
                </a:cubicBezTo>
              </a:path>
            </a:pathLst>
          </a:custGeom>
          <a:ln w="3810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cxnSp>
        <p:nvCxnSpPr>
          <p:cNvPr id="39" name="رابط كسهم مستقيم 38"/>
          <p:cNvCxnSpPr/>
          <p:nvPr/>
        </p:nvCxnSpPr>
        <p:spPr>
          <a:xfrm rot="16200000" flipV="1">
            <a:off x="3571875" y="3929063"/>
            <a:ext cx="857250" cy="57150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شكل بيضاوي 40"/>
          <p:cNvSpPr/>
          <p:nvPr/>
        </p:nvSpPr>
        <p:spPr>
          <a:xfrm>
            <a:off x="4214813" y="4572000"/>
            <a:ext cx="428625" cy="42862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3</a:t>
            </a:r>
            <a:endParaRPr lang="ar-SA" dirty="0"/>
          </a:p>
        </p:txBody>
      </p:sp>
      <p:sp>
        <p:nvSpPr>
          <p:cNvPr id="18" name="مربع نص 17"/>
          <p:cNvSpPr txBox="1"/>
          <p:nvPr/>
        </p:nvSpPr>
        <p:spPr>
          <a:xfrm>
            <a:off x="5029200" y="1643063"/>
            <a:ext cx="3810000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342900" indent="-342900" algn="l" rtl="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/>
              <a:t>Vertebral body</a:t>
            </a:r>
          </a:p>
          <a:p>
            <a:pPr marL="342900" indent="-342900" algn="l" rtl="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/>
              <a:t>Spinous process</a:t>
            </a:r>
          </a:p>
          <a:p>
            <a:pPr marL="342900" indent="-342900" algn="l" rtl="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/>
              <a:t>Transverse process</a:t>
            </a:r>
          </a:p>
          <a:p>
            <a:pPr marL="342900" indent="-342900" algn="l" rtl="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/>
              <a:t>Pedicle</a:t>
            </a:r>
          </a:p>
          <a:p>
            <a:pPr marL="342900" indent="-342900" algn="l" rtl="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/>
              <a:t>Rib </a:t>
            </a:r>
            <a:endParaRPr lang="ar-SA" sz="2400" b="1" dirty="0"/>
          </a:p>
        </p:txBody>
      </p:sp>
    </p:spTree>
    <p:extLst>
      <p:ext uri="{BB962C8B-B14F-4D97-AF65-F5344CB8AC3E}">
        <p14:creationId xmlns:p14="http://schemas.microsoft.com/office/powerpoint/2010/main" val="38079534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Xray-codfish-19yofemale.jpg"/>
          <p:cNvPicPr>
            <a:picLocks noChangeAspect="1"/>
          </p:cNvPicPr>
          <p:nvPr/>
        </p:nvPicPr>
        <p:blipFill>
          <a:blip r:embed="rId2" cstate="print">
            <a:lum bright="-10000" contrast="20000"/>
          </a:blip>
          <a:srcRect l="27180" r="29462" b="10073"/>
          <a:stretch>
            <a:fillRect/>
          </a:stretch>
        </p:blipFill>
        <p:spPr>
          <a:xfrm>
            <a:off x="285750" y="214313"/>
            <a:ext cx="4572000" cy="635793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رابط كسهم مستقيم 7"/>
          <p:cNvCxnSpPr/>
          <p:nvPr/>
        </p:nvCxnSpPr>
        <p:spPr>
          <a:xfrm rot="10800000">
            <a:off x="2571750" y="2571750"/>
            <a:ext cx="1000125" cy="158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rot="5400000" flipH="1" flipV="1">
            <a:off x="571501" y="4929187"/>
            <a:ext cx="214312" cy="214313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rot="10800000">
            <a:off x="2500313" y="3429000"/>
            <a:ext cx="1000125" cy="158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 rot="5400000" flipH="1" flipV="1">
            <a:off x="856456" y="4215607"/>
            <a:ext cx="1000125" cy="158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صورة 11" descr="Xray-codfish-19yofemale.jpg"/>
          <p:cNvPicPr>
            <a:picLocks noChangeAspect="1"/>
          </p:cNvPicPr>
          <p:nvPr/>
        </p:nvPicPr>
        <p:blipFill rotWithShape="1">
          <a:blip r:embed="rId2" cstate="print">
            <a:lum bright="-10000" contrast="20000"/>
          </a:blip>
          <a:srcRect l="27180" r="38316" b="10073"/>
          <a:stretch/>
        </p:blipFill>
        <p:spPr>
          <a:xfrm>
            <a:off x="4953000" y="214312"/>
            <a:ext cx="3638228" cy="6357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مستطيل 15"/>
          <p:cNvSpPr/>
          <p:nvPr/>
        </p:nvSpPr>
        <p:spPr>
          <a:xfrm>
            <a:off x="1643063" y="2428875"/>
            <a:ext cx="842962" cy="414338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7" name="شكل حر 16"/>
          <p:cNvSpPr/>
          <p:nvPr/>
        </p:nvSpPr>
        <p:spPr>
          <a:xfrm>
            <a:off x="1236663" y="3455988"/>
            <a:ext cx="390525" cy="66675"/>
          </a:xfrm>
          <a:custGeom>
            <a:avLst/>
            <a:gdLst>
              <a:gd name="connsiteX0" fmla="*/ 389965 w 389965"/>
              <a:gd name="connsiteY0" fmla="*/ 67235 h 67235"/>
              <a:gd name="connsiteX1" fmla="*/ 0 w 389965"/>
              <a:gd name="connsiteY1" fmla="*/ 0 h 67235"/>
              <a:gd name="connsiteX2" fmla="*/ 0 w 389965"/>
              <a:gd name="connsiteY2" fmla="*/ 0 h 6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9965" h="67235">
                <a:moveTo>
                  <a:pt x="389965" y="67235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8" name="شكل حر 17"/>
          <p:cNvSpPr/>
          <p:nvPr/>
        </p:nvSpPr>
        <p:spPr>
          <a:xfrm>
            <a:off x="1103313" y="3708400"/>
            <a:ext cx="509587" cy="177800"/>
          </a:xfrm>
          <a:custGeom>
            <a:avLst/>
            <a:gdLst>
              <a:gd name="connsiteX0" fmla="*/ 510988 w 510988"/>
              <a:gd name="connsiteY0" fmla="*/ 177053 h 177053"/>
              <a:gd name="connsiteX1" fmla="*/ 443753 w 510988"/>
              <a:gd name="connsiteY1" fmla="*/ 82924 h 177053"/>
              <a:gd name="connsiteX2" fmla="*/ 336176 w 510988"/>
              <a:gd name="connsiteY2" fmla="*/ 15688 h 177053"/>
              <a:gd name="connsiteX3" fmla="*/ 174812 w 510988"/>
              <a:gd name="connsiteY3" fmla="*/ 2241 h 177053"/>
              <a:gd name="connsiteX4" fmla="*/ 0 w 510988"/>
              <a:gd name="connsiteY4" fmla="*/ 2241 h 17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988" h="177053">
                <a:moveTo>
                  <a:pt x="510988" y="177053"/>
                </a:moveTo>
                <a:cubicBezTo>
                  <a:pt x="491938" y="143435"/>
                  <a:pt x="472888" y="109818"/>
                  <a:pt x="443753" y="82924"/>
                </a:cubicBezTo>
                <a:cubicBezTo>
                  <a:pt x="414618" y="56030"/>
                  <a:pt x="380999" y="29135"/>
                  <a:pt x="336176" y="15688"/>
                </a:cubicBezTo>
                <a:cubicBezTo>
                  <a:pt x="291353" y="2241"/>
                  <a:pt x="230841" y="4482"/>
                  <a:pt x="174812" y="2241"/>
                </a:cubicBezTo>
                <a:cubicBezTo>
                  <a:pt x="118783" y="0"/>
                  <a:pt x="59391" y="1120"/>
                  <a:pt x="0" y="2241"/>
                </a:cubicBezTo>
              </a:path>
            </a:pathLst>
          </a:custGeom>
          <a:ln w="381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23" name="شكل بيضاوي 22"/>
          <p:cNvSpPr/>
          <p:nvPr/>
        </p:nvSpPr>
        <p:spPr>
          <a:xfrm>
            <a:off x="3500438" y="3214688"/>
            <a:ext cx="428625" cy="42862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</a:t>
            </a:r>
            <a:endParaRPr lang="ar-SA" dirty="0"/>
          </a:p>
        </p:txBody>
      </p:sp>
      <p:sp>
        <p:nvSpPr>
          <p:cNvPr id="24" name="شكل بيضاوي 23"/>
          <p:cNvSpPr/>
          <p:nvPr/>
        </p:nvSpPr>
        <p:spPr>
          <a:xfrm>
            <a:off x="3571875" y="2357438"/>
            <a:ext cx="428625" cy="42862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dirty="0"/>
              <a:t>1</a:t>
            </a:r>
          </a:p>
        </p:txBody>
      </p:sp>
      <p:sp>
        <p:nvSpPr>
          <p:cNvPr id="25" name="شكل بيضاوي 24"/>
          <p:cNvSpPr/>
          <p:nvPr/>
        </p:nvSpPr>
        <p:spPr>
          <a:xfrm>
            <a:off x="1143000" y="4714875"/>
            <a:ext cx="428625" cy="42862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3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26" name="شكل بيضاوي 25"/>
          <p:cNvSpPr/>
          <p:nvPr/>
        </p:nvSpPr>
        <p:spPr>
          <a:xfrm>
            <a:off x="214313" y="5072063"/>
            <a:ext cx="428625" cy="42862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4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46270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90599" y="285750"/>
            <a:ext cx="7453313" cy="1797050"/>
          </a:xfrm>
        </p:spPr>
        <p:txBody>
          <a:bodyPr rtlCol="1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effectLst/>
              </a:rPr>
              <a:t>Which of following radiological modalities can be used in imaging the vertebra?</a:t>
            </a:r>
            <a:endParaRPr lang="ar-SA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075" name="عنصر نائب للمحتوى 2"/>
          <p:cNvSpPr>
            <a:spLocks noGrp="1"/>
          </p:cNvSpPr>
          <p:nvPr>
            <p:ph idx="1"/>
          </p:nvPr>
        </p:nvSpPr>
        <p:spPr>
          <a:xfrm>
            <a:off x="1143000" y="2571750"/>
            <a:ext cx="5791200" cy="3025775"/>
          </a:xfrm>
        </p:spPr>
        <p:txBody>
          <a:bodyPr>
            <a:normAutofit fontScale="92500" lnSpcReduction="20000"/>
          </a:bodyPr>
          <a:lstStyle/>
          <a:p>
            <a:pPr marL="514350" indent="-514350" algn="l" rtl="0" eaLnBrk="1" hangingPunct="1">
              <a:buFont typeface="Calibri" pitchFamily="34" charset="0"/>
              <a:buAutoNum type="alphaUcPeriod"/>
            </a:pPr>
            <a:r>
              <a:rPr lang="en-US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X ray </a:t>
            </a:r>
          </a:p>
          <a:p>
            <a:pPr marL="514350" indent="-514350" algn="l" rtl="0" eaLnBrk="1" hangingPunct="1">
              <a:buFont typeface="Calibri" pitchFamily="34" charset="0"/>
              <a:buAutoNum type="alphaUcPeriod"/>
            </a:pPr>
            <a:r>
              <a:rPr lang="en-US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CT scan</a:t>
            </a:r>
          </a:p>
          <a:p>
            <a:pPr marL="514350" indent="-514350" algn="l" rtl="0" eaLnBrk="1" hangingPunct="1">
              <a:buFont typeface="Calibri" pitchFamily="34" charset="0"/>
              <a:buAutoNum type="alphaUcPeriod"/>
            </a:pPr>
            <a:r>
              <a:rPr lang="en-US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Nuclear scan</a:t>
            </a:r>
          </a:p>
          <a:p>
            <a:pPr marL="514350" indent="-514350" algn="l" rtl="0" eaLnBrk="1" hangingPunct="1">
              <a:buFont typeface="Calibri" pitchFamily="34" charset="0"/>
              <a:buAutoNum type="alphaUcPeriod"/>
            </a:pPr>
            <a:r>
              <a:rPr lang="en-US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MRI</a:t>
            </a:r>
          </a:p>
          <a:p>
            <a:pPr marL="514350" indent="-514350" algn="l" rtl="0" eaLnBrk="1" hangingPunct="1">
              <a:buFont typeface="Calibri" pitchFamily="34" charset="0"/>
              <a:buAutoNum type="alphaUcPeriod"/>
            </a:pPr>
            <a:r>
              <a:rPr lang="en-US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US</a:t>
            </a:r>
            <a:endParaRPr lang="ar-SA" alt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91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Xray-codfish-19yofemale.jpg"/>
          <p:cNvPicPr>
            <a:picLocks noChangeAspect="1"/>
          </p:cNvPicPr>
          <p:nvPr/>
        </p:nvPicPr>
        <p:blipFill>
          <a:blip r:embed="rId2" cstate="print">
            <a:lum bright="-10000" contrast="20000"/>
          </a:blip>
          <a:srcRect l="27180" r="29462" b="10073"/>
          <a:stretch>
            <a:fillRect/>
          </a:stretch>
        </p:blipFill>
        <p:spPr>
          <a:xfrm>
            <a:off x="285750" y="214313"/>
            <a:ext cx="4572000" cy="635793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رابط كسهم مستقيم 7"/>
          <p:cNvCxnSpPr/>
          <p:nvPr/>
        </p:nvCxnSpPr>
        <p:spPr>
          <a:xfrm rot="10800000">
            <a:off x="2571750" y="2571750"/>
            <a:ext cx="1000125" cy="158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rot="5400000" flipH="1" flipV="1">
            <a:off x="571501" y="4929187"/>
            <a:ext cx="214312" cy="214313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rot="10800000">
            <a:off x="2500313" y="3429000"/>
            <a:ext cx="1000125" cy="158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 rot="5400000" flipH="1" flipV="1">
            <a:off x="856456" y="4215607"/>
            <a:ext cx="1000125" cy="158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مستطيل 15"/>
          <p:cNvSpPr/>
          <p:nvPr/>
        </p:nvSpPr>
        <p:spPr>
          <a:xfrm>
            <a:off x="1643063" y="2428875"/>
            <a:ext cx="842962" cy="414338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7" name="شكل حر 16"/>
          <p:cNvSpPr/>
          <p:nvPr/>
        </p:nvSpPr>
        <p:spPr>
          <a:xfrm>
            <a:off x="1236663" y="3455988"/>
            <a:ext cx="390525" cy="66675"/>
          </a:xfrm>
          <a:custGeom>
            <a:avLst/>
            <a:gdLst>
              <a:gd name="connsiteX0" fmla="*/ 389965 w 389965"/>
              <a:gd name="connsiteY0" fmla="*/ 67235 h 67235"/>
              <a:gd name="connsiteX1" fmla="*/ 0 w 389965"/>
              <a:gd name="connsiteY1" fmla="*/ 0 h 67235"/>
              <a:gd name="connsiteX2" fmla="*/ 0 w 389965"/>
              <a:gd name="connsiteY2" fmla="*/ 0 h 6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9965" h="67235">
                <a:moveTo>
                  <a:pt x="389965" y="67235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8" name="شكل حر 17"/>
          <p:cNvSpPr/>
          <p:nvPr/>
        </p:nvSpPr>
        <p:spPr>
          <a:xfrm>
            <a:off x="1103313" y="3708400"/>
            <a:ext cx="509587" cy="177800"/>
          </a:xfrm>
          <a:custGeom>
            <a:avLst/>
            <a:gdLst>
              <a:gd name="connsiteX0" fmla="*/ 510988 w 510988"/>
              <a:gd name="connsiteY0" fmla="*/ 177053 h 177053"/>
              <a:gd name="connsiteX1" fmla="*/ 443753 w 510988"/>
              <a:gd name="connsiteY1" fmla="*/ 82924 h 177053"/>
              <a:gd name="connsiteX2" fmla="*/ 336176 w 510988"/>
              <a:gd name="connsiteY2" fmla="*/ 15688 h 177053"/>
              <a:gd name="connsiteX3" fmla="*/ 174812 w 510988"/>
              <a:gd name="connsiteY3" fmla="*/ 2241 h 177053"/>
              <a:gd name="connsiteX4" fmla="*/ 0 w 510988"/>
              <a:gd name="connsiteY4" fmla="*/ 2241 h 17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988" h="177053">
                <a:moveTo>
                  <a:pt x="510988" y="177053"/>
                </a:moveTo>
                <a:cubicBezTo>
                  <a:pt x="491938" y="143435"/>
                  <a:pt x="472888" y="109818"/>
                  <a:pt x="443753" y="82924"/>
                </a:cubicBezTo>
                <a:cubicBezTo>
                  <a:pt x="414618" y="56030"/>
                  <a:pt x="380999" y="29135"/>
                  <a:pt x="336176" y="15688"/>
                </a:cubicBezTo>
                <a:cubicBezTo>
                  <a:pt x="291353" y="2241"/>
                  <a:pt x="230841" y="4482"/>
                  <a:pt x="174812" y="2241"/>
                </a:cubicBezTo>
                <a:cubicBezTo>
                  <a:pt x="118783" y="0"/>
                  <a:pt x="59391" y="1120"/>
                  <a:pt x="0" y="2241"/>
                </a:cubicBezTo>
              </a:path>
            </a:pathLst>
          </a:custGeom>
          <a:ln w="381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23" name="شكل بيضاوي 22"/>
          <p:cNvSpPr/>
          <p:nvPr/>
        </p:nvSpPr>
        <p:spPr>
          <a:xfrm>
            <a:off x="3500438" y="3214688"/>
            <a:ext cx="428625" cy="42862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</a:t>
            </a:r>
            <a:endParaRPr lang="ar-SA" dirty="0"/>
          </a:p>
        </p:txBody>
      </p:sp>
      <p:sp>
        <p:nvSpPr>
          <p:cNvPr id="24" name="شكل بيضاوي 23"/>
          <p:cNvSpPr/>
          <p:nvPr/>
        </p:nvSpPr>
        <p:spPr>
          <a:xfrm>
            <a:off x="3571875" y="2357438"/>
            <a:ext cx="428625" cy="42862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</a:t>
            </a:r>
            <a:endParaRPr lang="ar-SA" dirty="0"/>
          </a:p>
        </p:txBody>
      </p:sp>
      <p:sp>
        <p:nvSpPr>
          <p:cNvPr id="25" name="شكل بيضاوي 24"/>
          <p:cNvSpPr/>
          <p:nvPr/>
        </p:nvSpPr>
        <p:spPr>
          <a:xfrm>
            <a:off x="1143000" y="4714875"/>
            <a:ext cx="428625" cy="42862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3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26" name="شكل بيضاوي 25"/>
          <p:cNvSpPr/>
          <p:nvPr/>
        </p:nvSpPr>
        <p:spPr>
          <a:xfrm>
            <a:off x="214313" y="5072063"/>
            <a:ext cx="428625" cy="42862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4</a:t>
            </a:r>
            <a:endParaRPr lang="ar-SA" dirty="0"/>
          </a:p>
        </p:txBody>
      </p:sp>
      <p:sp>
        <p:nvSpPr>
          <p:cNvPr id="19" name="مربع نص 18"/>
          <p:cNvSpPr txBox="1"/>
          <p:nvPr/>
        </p:nvSpPr>
        <p:spPr>
          <a:xfrm>
            <a:off x="5029200" y="1643063"/>
            <a:ext cx="365760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342900" indent="-342900" algn="l" rtl="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/>
              <a:t>Vertebral body</a:t>
            </a:r>
          </a:p>
          <a:p>
            <a:pPr marL="342900" indent="-342900" algn="l" rtl="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/>
              <a:t>Intrvertebral disc</a:t>
            </a:r>
          </a:p>
          <a:p>
            <a:pPr marL="342900" indent="-342900" algn="l" rtl="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/>
              <a:t>Pedicle</a:t>
            </a:r>
          </a:p>
          <a:p>
            <a:pPr marL="342900" indent="-342900" algn="l" rtl="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/>
              <a:t>Rib </a:t>
            </a:r>
            <a:endParaRPr lang="ar-SA" sz="2400" b="1" dirty="0"/>
          </a:p>
        </p:txBody>
      </p:sp>
    </p:spTree>
    <p:extLst>
      <p:ext uri="{BB962C8B-B14F-4D97-AF65-F5344CB8AC3E}">
        <p14:creationId xmlns:p14="http://schemas.microsoft.com/office/powerpoint/2010/main" val="3888918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74787" y="2765425"/>
            <a:ext cx="6194425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000" b="1" dirty="0"/>
              <a:t>Lumbar spine</a:t>
            </a:r>
            <a:endParaRPr lang="ar-SA" sz="8000" b="1" dirty="0"/>
          </a:p>
        </p:txBody>
      </p:sp>
    </p:spTree>
    <p:extLst>
      <p:ext uri="{BB962C8B-B14F-4D97-AF65-F5344CB8AC3E}">
        <p14:creationId xmlns:p14="http://schemas.microsoft.com/office/powerpoint/2010/main" val="2965294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3835912135_ece1cae6ec[1]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r="51216"/>
          <a:stretch>
            <a:fillRect/>
          </a:stretch>
        </p:blipFill>
        <p:spPr>
          <a:xfrm>
            <a:off x="285750" y="214313"/>
            <a:ext cx="4643438" cy="6357937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رابط كسهم مستقيم 8"/>
          <p:cNvCxnSpPr/>
          <p:nvPr/>
        </p:nvCxnSpPr>
        <p:spPr>
          <a:xfrm flipV="1">
            <a:off x="1071563" y="2786063"/>
            <a:ext cx="1428750" cy="28575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>
            <a:endCxn id="28" idx="2"/>
          </p:cNvCxnSpPr>
          <p:nvPr/>
        </p:nvCxnSpPr>
        <p:spPr>
          <a:xfrm rot="5400000">
            <a:off x="3821907" y="1010443"/>
            <a:ext cx="546100" cy="525463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>
            <a:stCxn id="34" idx="7"/>
          </p:cNvCxnSpPr>
          <p:nvPr/>
        </p:nvCxnSpPr>
        <p:spPr>
          <a:xfrm rot="5400000" flipH="1" flipV="1">
            <a:off x="3008313" y="5000625"/>
            <a:ext cx="706438" cy="1277937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rot="10800000">
            <a:off x="3286125" y="2214563"/>
            <a:ext cx="1000125" cy="1587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 rot="10800000">
            <a:off x="3357563" y="3071813"/>
            <a:ext cx="1071562" cy="500062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>
            <a:off x="1071563" y="3071813"/>
            <a:ext cx="1428750" cy="428625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شكل بيضاوي 17"/>
          <p:cNvSpPr/>
          <p:nvPr/>
        </p:nvSpPr>
        <p:spPr>
          <a:xfrm>
            <a:off x="3143250" y="2786063"/>
            <a:ext cx="214313" cy="428625"/>
          </a:xfrm>
          <a:prstGeom prst="ellipse">
            <a:avLst/>
          </a:prstGeom>
          <a:noFill/>
          <a:ln w="28575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20" name="شكل حر 19"/>
          <p:cNvSpPr/>
          <p:nvPr/>
        </p:nvSpPr>
        <p:spPr>
          <a:xfrm>
            <a:off x="1311275" y="1895475"/>
            <a:ext cx="2395538" cy="657225"/>
          </a:xfrm>
          <a:custGeom>
            <a:avLst/>
            <a:gdLst>
              <a:gd name="connsiteX0" fmla="*/ 289112 w 2395818"/>
              <a:gd name="connsiteY0" fmla="*/ 53789 h 656665"/>
              <a:gd name="connsiteX1" fmla="*/ 1875865 w 2395818"/>
              <a:gd name="connsiteY1" fmla="*/ 13447 h 656665"/>
              <a:gd name="connsiteX2" fmla="*/ 1969994 w 2395818"/>
              <a:gd name="connsiteY2" fmla="*/ 134471 h 656665"/>
              <a:gd name="connsiteX3" fmla="*/ 1929653 w 2395818"/>
              <a:gd name="connsiteY3" fmla="*/ 282389 h 656665"/>
              <a:gd name="connsiteX4" fmla="*/ 2064124 w 2395818"/>
              <a:gd name="connsiteY4" fmla="*/ 470647 h 656665"/>
              <a:gd name="connsiteX5" fmla="*/ 2104465 w 2395818"/>
              <a:gd name="connsiteY5" fmla="*/ 618565 h 656665"/>
              <a:gd name="connsiteX6" fmla="*/ 316006 w 2395818"/>
              <a:gd name="connsiteY6" fmla="*/ 645459 h 656665"/>
              <a:gd name="connsiteX7" fmla="*/ 221877 w 2395818"/>
              <a:gd name="connsiteY7" fmla="*/ 551330 h 656665"/>
              <a:gd name="connsiteX8" fmla="*/ 316006 w 2395818"/>
              <a:gd name="connsiteY8" fmla="*/ 403412 h 656665"/>
              <a:gd name="connsiteX9" fmla="*/ 369794 w 2395818"/>
              <a:gd name="connsiteY9" fmla="*/ 309283 h 656665"/>
              <a:gd name="connsiteX10" fmla="*/ 275665 w 2395818"/>
              <a:gd name="connsiteY10" fmla="*/ 161365 h 656665"/>
              <a:gd name="connsiteX11" fmla="*/ 141194 w 2395818"/>
              <a:gd name="connsiteY11" fmla="*/ 80683 h 656665"/>
              <a:gd name="connsiteX12" fmla="*/ 289112 w 2395818"/>
              <a:gd name="connsiteY12" fmla="*/ 53789 h 656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95818" h="656665">
                <a:moveTo>
                  <a:pt x="289112" y="53789"/>
                </a:moveTo>
                <a:cubicBezTo>
                  <a:pt x="578224" y="42583"/>
                  <a:pt x="1595718" y="0"/>
                  <a:pt x="1875865" y="13447"/>
                </a:cubicBezTo>
                <a:cubicBezTo>
                  <a:pt x="2156012" y="26894"/>
                  <a:pt x="1961029" y="89647"/>
                  <a:pt x="1969994" y="134471"/>
                </a:cubicBezTo>
                <a:cubicBezTo>
                  <a:pt x="1978959" y="179295"/>
                  <a:pt x="1913965" y="226360"/>
                  <a:pt x="1929653" y="282389"/>
                </a:cubicBezTo>
                <a:cubicBezTo>
                  <a:pt x="1945341" y="338418"/>
                  <a:pt x="2034989" y="414618"/>
                  <a:pt x="2064124" y="470647"/>
                </a:cubicBezTo>
                <a:cubicBezTo>
                  <a:pt x="2093259" y="526676"/>
                  <a:pt x="2395818" y="589430"/>
                  <a:pt x="2104465" y="618565"/>
                </a:cubicBezTo>
                <a:cubicBezTo>
                  <a:pt x="1813112" y="647700"/>
                  <a:pt x="629771" y="656665"/>
                  <a:pt x="316006" y="645459"/>
                </a:cubicBezTo>
                <a:cubicBezTo>
                  <a:pt x="2241" y="634253"/>
                  <a:pt x="221877" y="591671"/>
                  <a:pt x="221877" y="551330"/>
                </a:cubicBezTo>
                <a:cubicBezTo>
                  <a:pt x="221877" y="510989"/>
                  <a:pt x="291353" y="443753"/>
                  <a:pt x="316006" y="403412"/>
                </a:cubicBezTo>
                <a:cubicBezTo>
                  <a:pt x="340659" y="363071"/>
                  <a:pt x="376517" y="349624"/>
                  <a:pt x="369794" y="309283"/>
                </a:cubicBezTo>
                <a:cubicBezTo>
                  <a:pt x="363071" y="268942"/>
                  <a:pt x="313765" y="199465"/>
                  <a:pt x="275665" y="161365"/>
                </a:cubicBezTo>
                <a:cubicBezTo>
                  <a:pt x="237565" y="123265"/>
                  <a:pt x="141194" y="98612"/>
                  <a:pt x="141194" y="80683"/>
                </a:cubicBezTo>
                <a:cubicBezTo>
                  <a:pt x="141194" y="62754"/>
                  <a:pt x="0" y="64995"/>
                  <a:pt x="289112" y="53789"/>
                </a:cubicBezTo>
                <a:close/>
              </a:path>
            </a:pathLst>
          </a:custGeom>
          <a:noFill/>
          <a:ln w="28575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cxnSp>
        <p:nvCxnSpPr>
          <p:cNvPr id="21" name="رابط كسهم مستقيم 20"/>
          <p:cNvCxnSpPr>
            <a:stCxn id="34" idx="1"/>
          </p:cNvCxnSpPr>
          <p:nvPr/>
        </p:nvCxnSpPr>
        <p:spPr>
          <a:xfrm rot="16200000" flipV="1">
            <a:off x="1535907" y="5107781"/>
            <a:ext cx="635000" cy="1135063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شكل حر 27"/>
          <p:cNvSpPr/>
          <p:nvPr/>
        </p:nvSpPr>
        <p:spPr>
          <a:xfrm>
            <a:off x="3052763" y="1511300"/>
            <a:ext cx="827087" cy="280988"/>
          </a:xfrm>
          <a:custGeom>
            <a:avLst/>
            <a:gdLst>
              <a:gd name="connsiteX0" fmla="*/ 13446 w 826994"/>
              <a:gd name="connsiteY0" fmla="*/ 8965 h 282388"/>
              <a:gd name="connsiteX1" fmla="*/ 510988 w 826994"/>
              <a:gd name="connsiteY1" fmla="*/ 8965 h 282388"/>
              <a:gd name="connsiteX2" fmla="*/ 779929 w 826994"/>
              <a:gd name="connsiteY2" fmla="*/ 35859 h 282388"/>
              <a:gd name="connsiteX3" fmla="*/ 793376 w 826994"/>
              <a:gd name="connsiteY3" fmla="*/ 224118 h 282388"/>
              <a:gd name="connsiteX4" fmla="*/ 578223 w 826994"/>
              <a:gd name="connsiteY4" fmla="*/ 277906 h 282388"/>
              <a:gd name="connsiteX5" fmla="*/ 94129 w 826994"/>
              <a:gd name="connsiteY5" fmla="*/ 251012 h 282388"/>
              <a:gd name="connsiteX6" fmla="*/ 13446 w 826994"/>
              <a:gd name="connsiteY6" fmla="*/ 264459 h 28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6994" h="282388">
                <a:moveTo>
                  <a:pt x="13446" y="8965"/>
                </a:moveTo>
                <a:cubicBezTo>
                  <a:pt x="198343" y="6724"/>
                  <a:pt x="383241" y="4483"/>
                  <a:pt x="510988" y="8965"/>
                </a:cubicBezTo>
                <a:cubicBezTo>
                  <a:pt x="638735" y="13447"/>
                  <a:pt x="732864" y="0"/>
                  <a:pt x="779929" y="35859"/>
                </a:cubicBezTo>
                <a:cubicBezTo>
                  <a:pt x="826994" y="71718"/>
                  <a:pt x="826994" y="183777"/>
                  <a:pt x="793376" y="224118"/>
                </a:cubicBezTo>
                <a:cubicBezTo>
                  <a:pt x="759758" y="264459"/>
                  <a:pt x="694764" y="273424"/>
                  <a:pt x="578223" y="277906"/>
                </a:cubicBezTo>
                <a:cubicBezTo>
                  <a:pt x="461682" y="282388"/>
                  <a:pt x="188258" y="253253"/>
                  <a:pt x="94129" y="251012"/>
                </a:cubicBezTo>
                <a:cubicBezTo>
                  <a:pt x="0" y="248771"/>
                  <a:pt x="6723" y="256615"/>
                  <a:pt x="13446" y="264459"/>
                </a:cubicBezTo>
              </a:path>
            </a:pathLst>
          </a:custGeom>
          <a:ln w="28575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31" name="شكل بيضاوي 30"/>
          <p:cNvSpPr/>
          <p:nvPr/>
        </p:nvSpPr>
        <p:spPr>
          <a:xfrm>
            <a:off x="4286250" y="642938"/>
            <a:ext cx="428625" cy="42862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</a:t>
            </a:r>
            <a:endParaRPr lang="ar-SA" dirty="0"/>
          </a:p>
        </p:txBody>
      </p:sp>
      <p:sp>
        <p:nvSpPr>
          <p:cNvPr id="32" name="شكل بيضاوي 31"/>
          <p:cNvSpPr/>
          <p:nvPr/>
        </p:nvSpPr>
        <p:spPr>
          <a:xfrm>
            <a:off x="4286250" y="2000250"/>
            <a:ext cx="428625" cy="42862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</a:t>
            </a:r>
            <a:endParaRPr lang="ar-SA" dirty="0"/>
          </a:p>
        </p:txBody>
      </p:sp>
      <p:sp>
        <p:nvSpPr>
          <p:cNvPr id="33" name="شكل بيضاوي 32"/>
          <p:cNvSpPr/>
          <p:nvPr/>
        </p:nvSpPr>
        <p:spPr>
          <a:xfrm>
            <a:off x="4429125" y="3429000"/>
            <a:ext cx="428625" cy="42862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3</a:t>
            </a:r>
            <a:endParaRPr lang="ar-SA" dirty="0"/>
          </a:p>
        </p:txBody>
      </p:sp>
      <p:sp>
        <p:nvSpPr>
          <p:cNvPr id="34" name="شكل بيضاوي 33"/>
          <p:cNvSpPr/>
          <p:nvPr/>
        </p:nvSpPr>
        <p:spPr>
          <a:xfrm>
            <a:off x="2357438" y="5929313"/>
            <a:ext cx="428625" cy="42862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5</a:t>
            </a:r>
            <a:endParaRPr lang="ar-SA" dirty="0"/>
          </a:p>
        </p:txBody>
      </p:sp>
      <p:sp>
        <p:nvSpPr>
          <p:cNvPr id="35" name="شكل بيضاوي 34"/>
          <p:cNvSpPr/>
          <p:nvPr/>
        </p:nvSpPr>
        <p:spPr>
          <a:xfrm>
            <a:off x="642938" y="2857500"/>
            <a:ext cx="428625" cy="42862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4</a:t>
            </a:r>
            <a:endParaRPr lang="ar-SA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5219700" y="2095500"/>
            <a:ext cx="3619500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342900" indent="-342900" algn="l" rtl="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/>
              <a:t>Vertebral body</a:t>
            </a:r>
          </a:p>
          <a:p>
            <a:pPr marL="342900" indent="-342900" algn="l" rtl="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/>
              <a:t>Transverse process</a:t>
            </a:r>
          </a:p>
          <a:p>
            <a:pPr marL="342900" indent="-342900" algn="l" rtl="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/>
              <a:t>Pedicle </a:t>
            </a:r>
            <a:endParaRPr lang="ar-SA" sz="2400" b="1" dirty="0"/>
          </a:p>
          <a:p>
            <a:pPr marL="342900" indent="-342900" algn="l" rtl="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/>
              <a:t>Spinous process</a:t>
            </a:r>
          </a:p>
          <a:p>
            <a:pPr marL="342900" indent="-342900" algn="l" rtl="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/>
              <a:t>Sacrum </a:t>
            </a:r>
          </a:p>
        </p:txBody>
      </p:sp>
    </p:spTree>
    <p:extLst>
      <p:ext uri="{BB962C8B-B14F-4D97-AF65-F5344CB8AC3E}">
        <p14:creationId xmlns:p14="http://schemas.microsoft.com/office/powerpoint/2010/main" val="34793611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صورة 3" descr="4224002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44" t="13942" r="25418" b="3912"/>
          <a:stretch>
            <a:fillRect/>
          </a:stretch>
        </p:blipFill>
        <p:spPr bwMode="auto">
          <a:xfrm>
            <a:off x="357188" y="285750"/>
            <a:ext cx="4429125" cy="62865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رابط كسهم مستقيم 8"/>
          <p:cNvCxnSpPr/>
          <p:nvPr/>
        </p:nvCxnSpPr>
        <p:spPr>
          <a:xfrm rot="10800000">
            <a:off x="3786188" y="2403475"/>
            <a:ext cx="357187" cy="2540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rot="10800000">
            <a:off x="3643313" y="3832225"/>
            <a:ext cx="642937" cy="31115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 rot="16200000" flipV="1">
            <a:off x="2380456" y="5120482"/>
            <a:ext cx="668337" cy="28575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rot="10800000">
            <a:off x="1643063" y="5357813"/>
            <a:ext cx="1239837" cy="214312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>
            <a:off x="857250" y="2000250"/>
            <a:ext cx="857250" cy="54610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/>
          <p:nvPr/>
        </p:nvCxnSpPr>
        <p:spPr>
          <a:xfrm rot="5400000" flipH="1" flipV="1">
            <a:off x="2143919" y="3142456"/>
            <a:ext cx="714375" cy="430213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شكل بيضاوي 21"/>
          <p:cNvSpPr/>
          <p:nvPr/>
        </p:nvSpPr>
        <p:spPr>
          <a:xfrm>
            <a:off x="2643188" y="2428875"/>
            <a:ext cx="285750" cy="571500"/>
          </a:xfrm>
          <a:prstGeom prst="ellipse">
            <a:avLst/>
          </a:prstGeom>
          <a:noFill/>
          <a:ln w="28575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23" name="شكل بيضاوي 22"/>
          <p:cNvSpPr/>
          <p:nvPr/>
        </p:nvSpPr>
        <p:spPr>
          <a:xfrm>
            <a:off x="500063" y="1643063"/>
            <a:ext cx="428625" cy="42862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3</a:t>
            </a:r>
            <a:endParaRPr lang="ar-SA" dirty="0"/>
          </a:p>
        </p:txBody>
      </p:sp>
      <p:sp>
        <p:nvSpPr>
          <p:cNvPr id="24" name="شكل بيضاوي 23"/>
          <p:cNvSpPr/>
          <p:nvPr/>
        </p:nvSpPr>
        <p:spPr>
          <a:xfrm>
            <a:off x="1928813" y="3643313"/>
            <a:ext cx="428625" cy="42862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4</a:t>
            </a:r>
            <a:endParaRPr lang="ar-SA" dirty="0"/>
          </a:p>
        </p:txBody>
      </p:sp>
      <p:sp>
        <p:nvSpPr>
          <p:cNvPr id="25" name="شكل بيضاوي 24"/>
          <p:cNvSpPr/>
          <p:nvPr/>
        </p:nvSpPr>
        <p:spPr>
          <a:xfrm>
            <a:off x="4143375" y="2286000"/>
            <a:ext cx="428625" cy="42862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</a:t>
            </a:r>
            <a:endParaRPr lang="ar-SA" dirty="0"/>
          </a:p>
        </p:txBody>
      </p:sp>
      <p:sp>
        <p:nvSpPr>
          <p:cNvPr id="26" name="شكل بيضاوي 25"/>
          <p:cNvSpPr/>
          <p:nvPr/>
        </p:nvSpPr>
        <p:spPr>
          <a:xfrm>
            <a:off x="2857500" y="5500688"/>
            <a:ext cx="428625" cy="42862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5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27" name="شكل بيضاوي 26"/>
          <p:cNvSpPr/>
          <p:nvPr/>
        </p:nvSpPr>
        <p:spPr>
          <a:xfrm>
            <a:off x="4286250" y="4000500"/>
            <a:ext cx="428625" cy="42862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</a:t>
            </a:r>
            <a:endParaRPr lang="ar-SA" dirty="0"/>
          </a:p>
        </p:txBody>
      </p:sp>
      <p:pic>
        <p:nvPicPr>
          <p:cNvPr id="23567" name="صورة 27" descr="4224002.jpg"/>
          <p:cNvPicPr>
            <a:picLocks noChangeAspect="1"/>
          </p:cNvPicPr>
          <p:nvPr/>
        </p:nvPicPr>
        <p:blipFill rotWithShape="1">
          <a:blip r:embed="rId3" cstate="print">
            <a:lum bright="-1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4" t="13942" r="32907" b="3912"/>
          <a:stretch/>
        </p:blipFill>
        <p:spPr bwMode="auto">
          <a:xfrm>
            <a:off x="4786312" y="278040"/>
            <a:ext cx="3879115" cy="629421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3120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صورة 3" descr="4224002.jpg"/>
          <p:cNvPicPr>
            <a:picLocks noChangeAspect="1"/>
          </p:cNvPicPr>
          <p:nvPr/>
        </p:nvPicPr>
        <p:blipFill>
          <a:blip r:embed="rId2" cstate="print">
            <a:lum bright="-1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4" t="13942" r="25418" b="3912"/>
          <a:stretch>
            <a:fillRect/>
          </a:stretch>
        </p:blipFill>
        <p:spPr bwMode="auto">
          <a:xfrm>
            <a:off x="357188" y="285750"/>
            <a:ext cx="4429125" cy="62865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رابط كسهم مستقيم 8"/>
          <p:cNvCxnSpPr/>
          <p:nvPr/>
        </p:nvCxnSpPr>
        <p:spPr>
          <a:xfrm rot="10800000">
            <a:off x="3786188" y="2403475"/>
            <a:ext cx="357187" cy="2540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rot="10800000">
            <a:off x="3643313" y="3832225"/>
            <a:ext cx="642937" cy="31115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 rot="16200000" flipV="1">
            <a:off x="2380456" y="5120482"/>
            <a:ext cx="668337" cy="28575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rot="10800000">
            <a:off x="1643063" y="5357813"/>
            <a:ext cx="1239837" cy="214312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>
            <a:off x="857250" y="2000250"/>
            <a:ext cx="857250" cy="54610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/>
          <p:nvPr/>
        </p:nvCxnSpPr>
        <p:spPr>
          <a:xfrm rot="5400000" flipH="1" flipV="1">
            <a:off x="2143919" y="3142456"/>
            <a:ext cx="714375" cy="430213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شكل بيضاوي 21"/>
          <p:cNvSpPr/>
          <p:nvPr/>
        </p:nvSpPr>
        <p:spPr>
          <a:xfrm>
            <a:off x="2643188" y="2428875"/>
            <a:ext cx="285750" cy="571500"/>
          </a:xfrm>
          <a:prstGeom prst="ellipse">
            <a:avLst/>
          </a:prstGeom>
          <a:noFill/>
          <a:ln w="28575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23" name="شكل بيضاوي 22"/>
          <p:cNvSpPr/>
          <p:nvPr/>
        </p:nvSpPr>
        <p:spPr>
          <a:xfrm>
            <a:off x="500063" y="1643063"/>
            <a:ext cx="428625" cy="42862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3</a:t>
            </a:r>
            <a:endParaRPr lang="ar-SA" dirty="0"/>
          </a:p>
        </p:txBody>
      </p:sp>
      <p:sp>
        <p:nvSpPr>
          <p:cNvPr id="24" name="شكل بيضاوي 23"/>
          <p:cNvSpPr/>
          <p:nvPr/>
        </p:nvSpPr>
        <p:spPr>
          <a:xfrm>
            <a:off x="1928813" y="3643313"/>
            <a:ext cx="428625" cy="42862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4</a:t>
            </a:r>
            <a:endParaRPr lang="ar-SA" dirty="0"/>
          </a:p>
        </p:txBody>
      </p:sp>
      <p:sp>
        <p:nvSpPr>
          <p:cNvPr id="25" name="شكل بيضاوي 24"/>
          <p:cNvSpPr/>
          <p:nvPr/>
        </p:nvSpPr>
        <p:spPr>
          <a:xfrm>
            <a:off x="4143375" y="2286000"/>
            <a:ext cx="428625" cy="42862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</a:t>
            </a:r>
            <a:endParaRPr lang="ar-SA" dirty="0"/>
          </a:p>
        </p:txBody>
      </p:sp>
      <p:sp>
        <p:nvSpPr>
          <p:cNvPr id="26" name="شكل بيضاوي 25"/>
          <p:cNvSpPr/>
          <p:nvPr/>
        </p:nvSpPr>
        <p:spPr>
          <a:xfrm>
            <a:off x="2857500" y="5500688"/>
            <a:ext cx="428625" cy="42862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5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27" name="شكل بيضاوي 26"/>
          <p:cNvSpPr/>
          <p:nvPr/>
        </p:nvSpPr>
        <p:spPr>
          <a:xfrm>
            <a:off x="4286250" y="4000500"/>
            <a:ext cx="428625" cy="42862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</a:t>
            </a:r>
            <a:endParaRPr lang="ar-SA" dirty="0"/>
          </a:p>
        </p:txBody>
      </p:sp>
      <p:sp>
        <p:nvSpPr>
          <p:cNvPr id="16" name="مربع نص 15"/>
          <p:cNvSpPr txBox="1"/>
          <p:nvPr/>
        </p:nvSpPr>
        <p:spPr>
          <a:xfrm>
            <a:off x="5029200" y="2071688"/>
            <a:ext cx="3657600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342900" indent="-342900" algn="l" rtl="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/>
              <a:t>Vertebral body L3</a:t>
            </a:r>
          </a:p>
          <a:p>
            <a:pPr marL="342900" indent="-342900" algn="l" rtl="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/>
              <a:t>Intrvertebral disc</a:t>
            </a:r>
          </a:p>
          <a:p>
            <a:pPr marL="342900" indent="-342900" algn="l" rtl="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/>
              <a:t>Spinous process</a:t>
            </a:r>
          </a:p>
          <a:p>
            <a:pPr marL="342900" indent="-342900" algn="l" rtl="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/>
              <a:t>Neural foramen</a:t>
            </a:r>
            <a:endParaRPr lang="ar-SA" sz="2400" b="1" dirty="0"/>
          </a:p>
          <a:p>
            <a:pPr marL="342900" indent="-342900" algn="l" rtl="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/>
              <a:t>Sacrum </a:t>
            </a:r>
          </a:p>
        </p:txBody>
      </p:sp>
    </p:spTree>
    <p:extLst>
      <p:ext uri="{BB962C8B-B14F-4D97-AF65-F5344CB8AC3E}">
        <p14:creationId xmlns:p14="http://schemas.microsoft.com/office/powerpoint/2010/main" val="39887567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4077151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2000" y="304800"/>
            <a:ext cx="43434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30858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http://www.learningradiology.com/caseofweek/caseoftheweekpix2006/cow204l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1224"/>
            <a:ext cx="4415500" cy="656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64" name="Picture 4" descr="https://web.stanford.edu/dept/radiology/radiologysite/images/Med%20students%2019,%20spine/Spine,%20normal%20lumbar%20(2)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22" t="25791" r="26148"/>
          <a:stretch/>
        </p:blipFill>
        <p:spPr bwMode="auto">
          <a:xfrm flipH="1">
            <a:off x="4876799" y="141224"/>
            <a:ext cx="3645244" cy="656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6965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24894" y="2760662"/>
            <a:ext cx="4494212" cy="133667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9600" b="1" dirty="0"/>
              <a:t>CT scan</a:t>
            </a:r>
            <a:endParaRPr lang="ar-SA" sz="9600" b="1" dirty="0"/>
          </a:p>
        </p:txBody>
      </p:sp>
    </p:spTree>
    <p:extLst>
      <p:ext uri="{BB962C8B-B14F-4D97-AF65-F5344CB8AC3E}">
        <p14:creationId xmlns:p14="http://schemas.microsoft.com/office/powerpoint/2010/main" val="15845611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73188" y="2857500"/>
            <a:ext cx="6397624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000" b="1" dirty="0"/>
              <a:t>Cervical spine</a:t>
            </a:r>
            <a:endParaRPr lang="ar-SA" sz="8000" b="1" dirty="0"/>
          </a:p>
        </p:txBody>
      </p:sp>
    </p:spTree>
    <p:extLst>
      <p:ext uri="{BB962C8B-B14F-4D97-AF65-F5344CB8AC3E}">
        <p14:creationId xmlns:p14="http://schemas.microsoft.com/office/powerpoint/2010/main" val="12705686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ser002img00019.jpg"/>
          <p:cNvPicPr>
            <a:picLocks noGrp="1" noChangeAspect="1"/>
          </p:cNvPicPr>
          <p:nvPr isPhoto="1"/>
        </p:nvPicPr>
        <p:blipFill>
          <a:blip r:embed="rId2" cstate="print"/>
          <a:srcRect l="18750" t="8333" r="21875" b="14583"/>
          <a:stretch>
            <a:fillRect/>
          </a:stretch>
        </p:blipFill>
        <p:spPr>
          <a:xfrm>
            <a:off x="1408113" y="1214437"/>
            <a:ext cx="4357687" cy="4429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مربع نص 4"/>
          <p:cNvSpPr txBox="1"/>
          <p:nvPr/>
        </p:nvSpPr>
        <p:spPr>
          <a:xfrm>
            <a:off x="1801019" y="218281"/>
            <a:ext cx="3286125" cy="6461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Cervical spine</a:t>
            </a:r>
            <a:endParaRPr lang="ar-SA" sz="3600" b="1" dirty="0"/>
          </a:p>
        </p:txBody>
      </p:sp>
      <p:cxnSp>
        <p:nvCxnSpPr>
          <p:cNvPr id="6" name="رابط كسهم مستقيم 5"/>
          <p:cNvCxnSpPr>
            <a:cxnSpLocks/>
          </p:cNvCxnSpPr>
          <p:nvPr/>
        </p:nvCxnSpPr>
        <p:spPr>
          <a:xfrm flipH="1">
            <a:off x="4194177" y="3143249"/>
            <a:ext cx="142874" cy="682625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>
            <a:cxnSpLocks/>
          </p:cNvCxnSpPr>
          <p:nvPr/>
        </p:nvCxnSpPr>
        <p:spPr>
          <a:xfrm>
            <a:off x="2443955" y="4071936"/>
            <a:ext cx="632620" cy="3730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>
            <a:cxnSpLocks/>
          </p:cNvCxnSpPr>
          <p:nvPr/>
        </p:nvCxnSpPr>
        <p:spPr>
          <a:xfrm rot="16200000" flipH="1">
            <a:off x="3301206" y="3250406"/>
            <a:ext cx="714375" cy="7143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>
            <a:cxnSpLocks/>
          </p:cNvCxnSpPr>
          <p:nvPr/>
        </p:nvCxnSpPr>
        <p:spPr>
          <a:xfrm flipH="1" flipV="1">
            <a:off x="3967957" y="4380308"/>
            <a:ext cx="708819" cy="607219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شكل بيضاوي 15"/>
          <p:cNvSpPr/>
          <p:nvPr/>
        </p:nvSpPr>
        <p:spPr>
          <a:xfrm>
            <a:off x="3408363" y="2500312"/>
            <a:ext cx="428625" cy="42862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</a:t>
            </a:r>
            <a:endParaRPr lang="ar-SA" dirty="0"/>
          </a:p>
        </p:txBody>
      </p:sp>
      <p:sp>
        <p:nvSpPr>
          <p:cNvPr id="17" name="شكل بيضاوي 16"/>
          <p:cNvSpPr/>
          <p:nvPr/>
        </p:nvSpPr>
        <p:spPr>
          <a:xfrm>
            <a:off x="2015330" y="3876276"/>
            <a:ext cx="428625" cy="42862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3</a:t>
            </a:r>
            <a:endParaRPr lang="ar-SA" dirty="0"/>
          </a:p>
        </p:txBody>
      </p:sp>
      <p:sp>
        <p:nvSpPr>
          <p:cNvPr id="18" name="شكل بيضاوي 17"/>
          <p:cNvSpPr/>
          <p:nvPr/>
        </p:nvSpPr>
        <p:spPr>
          <a:xfrm>
            <a:off x="4658519" y="4886919"/>
            <a:ext cx="428625" cy="42862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4</a:t>
            </a:r>
            <a:endParaRPr lang="ar-SA" dirty="0"/>
          </a:p>
        </p:txBody>
      </p:sp>
      <p:sp>
        <p:nvSpPr>
          <p:cNvPr id="19" name="شكل بيضاوي 18"/>
          <p:cNvSpPr/>
          <p:nvPr/>
        </p:nvSpPr>
        <p:spPr>
          <a:xfrm>
            <a:off x="4158456" y="2714624"/>
            <a:ext cx="428625" cy="42862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5</a:t>
            </a:r>
            <a:endParaRPr lang="ar-SA" dirty="0"/>
          </a:p>
        </p:txBody>
      </p:sp>
      <p:cxnSp>
        <p:nvCxnSpPr>
          <p:cNvPr id="20" name="رابط كسهم مستقيم 19"/>
          <p:cNvCxnSpPr>
            <a:cxnSpLocks/>
          </p:cNvCxnSpPr>
          <p:nvPr/>
        </p:nvCxnSpPr>
        <p:spPr>
          <a:xfrm flipV="1">
            <a:off x="2622550" y="4714874"/>
            <a:ext cx="785813" cy="28575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شكل بيضاوي 21"/>
          <p:cNvSpPr/>
          <p:nvPr/>
        </p:nvSpPr>
        <p:spPr>
          <a:xfrm>
            <a:off x="2193925" y="4857749"/>
            <a:ext cx="428625" cy="42862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</a:t>
            </a:r>
            <a:endParaRPr lang="ar-SA" dirty="0"/>
          </a:p>
        </p:txBody>
      </p:sp>
      <p:sp>
        <p:nvSpPr>
          <p:cNvPr id="21" name="مربع نص 20"/>
          <p:cNvSpPr txBox="1"/>
          <p:nvPr/>
        </p:nvSpPr>
        <p:spPr>
          <a:xfrm>
            <a:off x="5765801" y="2316956"/>
            <a:ext cx="3238500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342900" indent="-342900" algn="l" rtl="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/>
              <a:t>Vertebral body</a:t>
            </a:r>
          </a:p>
          <a:p>
            <a:pPr marL="342900" indent="-342900" algn="l" rtl="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/>
              <a:t>Spinous process</a:t>
            </a:r>
          </a:p>
          <a:p>
            <a:pPr marL="342900" indent="-342900" algn="l" rtl="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/>
              <a:t>Pedicle</a:t>
            </a:r>
          </a:p>
          <a:p>
            <a:pPr marL="342900" indent="-342900" algn="l" rtl="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/>
              <a:t>Lamina </a:t>
            </a:r>
            <a:endParaRPr lang="ar-SA" sz="2400" b="1" dirty="0"/>
          </a:p>
          <a:p>
            <a:pPr marL="342900" indent="-342900" algn="l" rtl="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/>
              <a:t>Transverse foramen </a:t>
            </a:r>
          </a:p>
        </p:txBody>
      </p:sp>
    </p:spTree>
    <p:extLst>
      <p:ext uri="{BB962C8B-B14F-4D97-AF65-F5344CB8AC3E}">
        <p14:creationId xmlns:p14="http://schemas.microsoft.com/office/powerpoint/2010/main" val="3576554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889125" y="2693988"/>
            <a:ext cx="8229600" cy="1143000"/>
          </a:xfrm>
        </p:spPr>
        <p:txBody>
          <a:bodyPr rtlCol="1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000" b="1" dirty="0">
                <a:solidFill>
                  <a:schemeClr val="accent6">
                    <a:lumMod val="75000"/>
                  </a:schemeClr>
                </a:solidFill>
                <a:effectLst/>
              </a:rPr>
              <a:t>ALL</a:t>
            </a:r>
            <a:r>
              <a:rPr lang="en-US" sz="7200" b="1" dirty="0">
                <a:effectLst/>
              </a:rPr>
              <a:t> </a:t>
            </a:r>
            <a:r>
              <a:rPr lang="en-US" sz="6600" dirty="0">
                <a:effectLst/>
              </a:rPr>
              <a:t>can be used</a:t>
            </a:r>
            <a:endParaRPr lang="ar-SA" sz="6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543596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ser002img00063.jpg"/>
          <p:cNvPicPr>
            <a:picLocks noGrp="1" noChangeAspect="1"/>
          </p:cNvPicPr>
          <p:nvPr isPhoto="1"/>
        </p:nvPicPr>
        <p:blipFill>
          <a:blip r:embed="rId2" cstate="print"/>
          <a:srcRect l="9375" t="27083" r="12500" b="16666"/>
          <a:stretch>
            <a:fillRect/>
          </a:stretch>
        </p:blipFill>
        <p:spPr>
          <a:xfrm>
            <a:off x="3929063" y="214313"/>
            <a:ext cx="4960937" cy="3571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صورة 5" descr="ser002img00071.jpg"/>
          <p:cNvPicPr>
            <a:picLocks noGrp="1" noChangeAspect="1"/>
          </p:cNvPicPr>
          <p:nvPr isPhoto="1"/>
        </p:nvPicPr>
        <p:blipFill>
          <a:blip r:embed="rId3" cstate="print"/>
          <a:srcRect l="8333" t="23958" r="7291" b="15625"/>
          <a:stretch>
            <a:fillRect/>
          </a:stretch>
        </p:blipFill>
        <p:spPr>
          <a:xfrm>
            <a:off x="214313" y="3071813"/>
            <a:ext cx="4929187" cy="3571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مربع نص 6"/>
          <p:cNvSpPr txBox="1"/>
          <p:nvPr/>
        </p:nvSpPr>
        <p:spPr>
          <a:xfrm>
            <a:off x="782240" y="1139607"/>
            <a:ext cx="3007519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Thoracic spine</a:t>
            </a:r>
            <a:endParaRPr lang="ar-SA" sz="3600" b="1" dirty="0"/>
          </a:p>
        </p:txBody>
      </p:sp>
      <p:cxnSp>
        <p:nvCxnSpPr>
          <p:cNvPr id="8" name="رابط كسهم مستقيم 7"/>
          <p:cNvCxnSpPr/>
          <p:nvPr/>
        </p:nvCxnSpPr>
        <p:spPr>
          <a:xfrm rot="16200000" flipH="1">
            <a:off x="2000251" y="4572000"/>
            <a:ext cx="571500" cy="428625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>
            <a:off x="1357313" y="5214938"/>
            <a:ext cx="928687" cy="28575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rot="10800000">
            <a:off x="6572250" y="3071813"/>
            <a:ext cx="642938" cy="31115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 rot="5400000" flipH="1" flipV="1">
            <a:off x="5822950" y="2963863"/>
            <a:ext cx="500063" cy="1587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rot="5400000">
            <a:off x="7250906" y="2321719"/>
            <a:ext cx="357188" cy="28575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شكل بيضاوي 18"/>
          <p:cNvSpPr/>
          <p:nvPr/>
        </p:nvSpPr>
        <p:spPr>
          <a:xfrm>
            <a:off x="928688" y="4929188"/>
            <a:ext cx="428625" cy="42862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</a:t>
            </a:r>
            <a:endParaRPr lang="ar-SA" dirty="0"/>
          </a:p>
        </p:txBody>
      </p:sp>
      <p:sp>
        <p:nvSpPr>
          <p:cNvPr id="20" name="شكل بيضاوي 19"/>
          <p:cNvSpPr/>
          <p:nvPr/>
        </p:nvSpPr>
        <p:spPr>
          <a:xfrm>
            <a:off x="1714500" y="4143375"/>
            <a:ext cx="428625" cy="42862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</a:t>
            </a:r>
            <a:endParaRPr lang="ar-SA" dirty="0"/>
          </a:p>
        </p:txBody>
      </p:sp>
      <p:sp>
        <p:nvSpPr>
          <p:cNvPr id="21" name="شكل بيضاوي 20"/>
          <p:cNvSpPr/>
          <p:nvPr/>
        </p:nvSpPr>
        <p:spPr>
          <a:xfrm>
            <a:off x="7500938" y="1928813"/>
            <a:ext cx="428625" cy="42862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7</a:t>
            </a:r>
            <a:endParaRPr lang="ar-SA" dirty="0"/>
          </a:p>
        </p:txBody>
      </p:sp>
      <p:sp>
        <p:nvSpPr>
          <p:cNvPr id="22" name="شكل بيضاوي 21"/>
          <p:cNvSpPr/>
          <p:nvPr/>
        </p:nvSpPr>
        <p:spPr>
          <a:xfrm>
            <a:off x="7215188" y="3214688"/>
            <a:ext cx="428625" cy="42862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6</a:t>
            </a:r>
            <a:endParaRPr lang="ar-SA" dirty="0"/>
          </a:p>
        </p:txBody>
      </p:sp>
      <p:sp>
        <p:nvSpPr>
          <p:cNvPr id="23" name="شكل بيضاوي 22"/>
          <p:cNvSpPr/>
          <p:nvPr/>
        </p:nvSpPr>
        <p:spPr>
          <a:xfrm>
            <a:off x="5857875" y="3214688"/>
            <a:ext cx="428625" cy="42862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5</a:t>
            </a:r>
            <a:endParaRPr lang="ar-SA" dirty="0"/>
          </a:p>
        </p:txBody>
      </p:sp>
      <p:sp>
        <p:nvSpPr>
          <p:cNvPr id="15" name="مربع نص 14"/>
          <p:cNvSpPr txBox="1"/>
          <p:nvPr/>
        </p:nvSpPr>
        <p:spPr>
          <a:xfrm>
            <a:off x="5410200" y="3733800"/>
            <a:ext cx="3389312" cy="30469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342900" indent="-342900" algn="l" rtl="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/>
              <a:t>Vertebral body</a:t>
            </a:r>
          </a:p>
          <a:p>
            <a:pPr marL="342900" indent="-342900" algn="l" rtl="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/>
              <a:t>Neural foramen</a:t>
            </a:r>
          </a:p>
          <a:p>
            <a:pPr marL="342900" indent="-342900" algn="l" rtl="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/>
              <a:t>Lamina </a:t>
            </a:r>
            <a:endParaRPr lang="ar-SA" sz="2400" b="1" dirty="0"/>
          </a:p>
          <a:p>
            <a:pPr marL="342900" indent="-342900" algn="l" rtl="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/>
              <a:t>Pedicle</a:t>
            </a:r>
          </a:p>
          <a:p>
            <a:pPr marL="342900" indent="-342900" algn="l" rtl="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/>
              <a:t>Transverse process</a:t>
            </a:r>
          </a:p>
          <a:p>
            <a:pPr marL="342900" indent="-342900" algn="l" rtl="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/>
              <a:t>Spinous process</a:t>
            </a:r>
          </a:p>
          <a:p>
            <a:pPr marL="342900" indent="-342900" algn="l" rtl="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/>
              <a:t>Rib </a:t>
            </a:r>
          </a:p>
        </p:txBody>
      </p:sp>
      <p:cxnSp>
        <p:nvCxnSpPr>
          <p:cNvPr id="16" name="رابط كسهم مستقيم 15"/>
          <p:cNvCxnSpPr/>
          <p:nvPr/>
        </p:nvCxnSpPr>
        <p:spPr>
          <a:xfrm>
            <a:off x="5572125" y="2286000"/>
            <a:ext cx="714375" cy="142875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 rot="16200000" flipV="1">
            <a:off x="2786063" y="5786438"/>
            <a:ext cx="357187" cy="357187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شكل بيضاوي 24"/>
          <p:cNvSpPr/>
          <p:nvPr/>
        </p:nvSpPr>
        <p:spPr>
          <a:xfrm>
            <a:off x="3071813" y="6072188"/>
            <a:ext cx="428625" cy="42862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3</a:t>
            </a:r>
            <a:endParaRPr lang="ar-SA" dirty="0"/>
          </a:p>
        </p:txBody>
      </p:sp>
      <p:sp>
        <p:nvSpPr>
          <p:cNvPr id="26" name="شكل بيضاوي 25"/>
          <p:cNvSpPr/>
          <p:nvPr/>
        </p:nvSpPr>
        <p:spPr>
          <a:xfrm>
            <a:off x="5143500" y="2000250"/>
            <a:ext cx="428625" cy="42862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4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9262357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er002img00119.jpg"/>
          <p:cNvPicPr>
            <a:picLocks noGrp="1" noChangeAspect="1"/>
          </p:cNvPicPr>
          <p:nvPr isPhoto="1"/>
        </p:nvPicPr>
        <p:blipFill>
          <a:blip r:embed="rId2" cstate="print"/>
          <a:srcRect l="8333" t="19791" r="7291" b="16667"/>
          <a:stretch>
            <a:fillRect/>
          </a:stretch>
        </p:blipFill>
        <p:spPr>
          <a:xfrm>
            <a:off x="4071938" y="214313"/>
            <a:ext cx="4743450" cy="3571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صورة 2" descr="ser002img00117.jpg"/>
          <p:cNvPicPr>
            <a:picLocks noGrp="1" noChangeAspect="1"/>
          </p:cNvPicPr>
          <p:nvPr isPhoto="1"/>
        </p:nvPicPr>
        <p:blipFill>
          <a:blip r:embed="rId3" cstate="print"/>
          <a:srcRect l="10416" t="21875" r="8333" b="16666"/>
          <a:stretch>
            <a:fillRect/>
          </a:stretch>
        </p:blipFill>
        <p:spPr>
          <a:xfrm>
            <a:off x="285750" y="3071813"/>
            <a:ext cx="4643438" cy="3500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رابط كسهم مستقيم 4"/>
          <p:cNvCxnSpPr/>
          <p:nvPr/>
        </p:nvCxnSpPr>
        <p:spPr>
          <a:xfrm rot="5400000">
            <a:off x="6215856" y="1642269"/>
            <a:ext cx="714375" cy="158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رابط كسهم مستقيم 5"/>
          <p:cNvCxnSpPr>
            <a:stCxn id="19" idx="2"/>
          </p:cNvCxnSpPr>
          <p:nvPr/>
        </p:nvCxnSpPr>
        <p:spPr>
          <a:xfrm rot="10800000">
            <a:off x="6643688" y="3143250"/>
            <a:ext cx="642937" cy="214313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rot="10800000">
            <a:off x="6858000" y="2714625"/>
            <a:ext cx="642938" cy="158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rot="10800000" flipV="1">
            <a:off x="3000375" y="5357813"/>
            <a:ext cx="500063" cy="71437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rot="5400000" flipH="1" flipV="1">
            <a:off x="1963737" y="5894388"/>
            <a:ext cx="500063" cy="158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شكل بيضاوي 16"/>
          <p:cNvSpPr/>
          <p:nvPr/>
        </p:nvSpPr>
        <p:spPr>
          <a:xfrm>
            <a:off x="6357938" y="857250"/>
            <a:ext cx="428625" cy="42862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</a:t>
            </a:r>
            <a:endParaRPr lang="ar-SA" dirty="0"/>
          </a:p>
        </p:txBody>
      </p:sp>
      <p:sp>
        <p:nvSpPr>
          <p:cNvPr id="18" name="شكل بيضاوي 17"/>
          <p:cNvSpPr/>
          <p:nvPr/>
        </p:nvSpPr>
        <p:spPr>
          <a:xfrm>
            <a:off x="7500938" y="2500313"/>
            <a:ext cx="428625" cy="42862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</a:t>
            </a:r>
            <a:endParaRPr lang="ar-SA" dirty="0"/>
          </a:p>
        </p:txBody>
      </p:sp>
      <p:sp>
        <p:nvSpPr>
          <p:cNvPr id="19" name="شكل بيضاوي 18"/>
          <p:cNvSpPr/>
          <p:nvPr/>
        </p:nvSpPr>
        <p:spPr>
          <a:xfrm>
            <a:off x="7286625" y="3143250"/>
            <a:ext cx="428625" cy="42862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3</a:t>
            </a:r>
            <a:endParaRPr lang="ar-SA" dirty="0"/>
          </a:p>
        </p:txBody>
      </p:sp>
      <p:sp>
        <p:nvSpPr>
          <p:cNvPr id="20" name="شكل بيضاوي 19"/>
          <p:cNvSpPr/>
          <p:nvPr/>
        </p:nvSpPr>
        <p:spPr>
          <a:xfrm>
            <a:off x="2000250" y="6143625"/>
            <a:ext cx="428625" cy="42862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5</a:t>
            </a:r>
            <a:endParaRPr lang="ar-SA" dirty="0"/>
          </a:p>
        </p:txBody>
      </p:sp>
      <p:sp>
        <p:nvSpPr>
          <p:cNvPr id="21" name="شكل بيضاوي 20"/>
          <p:cNvSpPr/>
          <p:nvPr/>
        </p:nvSpPr>
        <p:spPr>
          <a:xfrm>
            <a:off x="3500438" y="5072063"/>
            <a:ext cx="428625" cy="42862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4</a:t>
            </a:r>
            <a:endParaRPr lang="ar-SA" dirty="0"/>
          </a:p>
        </p:txBody>
      </p:sp>
      <p:sp>
        <p:nvSpPr>
          <p:cNvPr id="15" name="مربع نص 14"/>
          <p:cNvSpPr txBox="1"/>
          <p:nvPr/>
        </p:nvSpPr>
        <p:spPr>
          <a:xfrm>
            <a:off x="5105400" y="4424363"/>
            <a:ext cx="3948113" cy="193833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342900" indent="-342900" algn="l" rtl="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/>
              <a:t>Vertebral body</a:t>
            </a:r>
          </a:p>
          <a:p>
            <a:pPr marL="342900" indent="-342900" algn="l" rtl="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/>
              <a:t>Neural foramen</a:t>
            </a:r>
          </a:p>
          <a:p>
            <a:pPr marL="342900" indent="-342900" algn="l" rtl="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/>
              <a:t>Spinous process</a:t>
            </a:r>
          </a:p>
          <a:p>
            <a:pPr marL="342900" indent="-342900" algn="l" rtl="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/>
              <a:t>Pedicle</a:t>
            </a:r>
          </a:p>
          <a:p>
            <a:pPr marL="342900" indent="-342900" algn="l" rtl="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/>
              <a:t>Transverse process</a:t>
            </a:r>
          </a:p>
        </p:txBody>
      </p:sp>
      <p:sp>
        <p:nvSpPr>
          <p:cNvPr id="22" name="مربع نص 3">
            <a:extLst>
              <a:ext uri="{FF2B5EF4-FFF2-40B4-BE49-F238E27FC236}">
                <a16:creationId xmlns:a16="http://schemas.microsoft.com/office/drawing/2014/main" id="{5AE512CB-8A5E-4574-8ED3-B464CFDD1B31}"/>
              </a:ext>
            </a:extLst>
          </p:cNvPr>
          <p:cNvSpPr txBox="1"/>
          <p:nvPr/>
        </p:nvSpPr>
        <p:spPr>
          <a:xfrm>
            <a:off x="740399" y="857250"/>
            <a:ext cx="3091203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Lumbar spine</a:t>
            </a:r>
            <a:endParaRPr lang="ar-SA" sz="3600" b="1" dirty="0"/>
          </a:p>
        </p:txBody>
      </p:sp>
    </p:spTree>
    <p:extLst>
      <p:ext uri="{BB962C8B-B14F-4D97-AF65-F5344CB8AC3E}">
        <p14:creationId xmlns:p14="http://schemas.microsoft.com/office/powerpoint/2010/main" val="146474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er300img00085.jpg"/>
          <p:cNvPicPr>
            <a:picLocks noGrp="1" noChangeAspect="1"/>
          </p:cNvPicPr>
          <p:nvPr isPhoto="1"/>
        </p:nvPicPr>
        <p:blipFill>
          <a:blip r:embed="rId2" cstate="print"/>
          <a:srcRect l="22917" t="6250" r="20833" b="3125"/>
          <a:stretch>
            <a:fillRect/>
          </a:stretch>
        </p:blipFill>
        <p:spPr>
          <a:xfrm>
            <a:off x="4643438" y="214313"/>
            <a:ext cx="3656012" cy="4786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صورة 2" descr="ser300img00077.jpg"/>
          <p:cNvPicPr>
            <a:picLocks noGrp="1" noChangeAspect="1"/>
          </p:cNvPicPr>
          <p:nvPr isPhoto="1"/>
        </p:nvPicPr>
        <p:blipFill>
          <a:blip r:embed="rId3" cstate="print"/>
          <a:srcRect l="21875" t="11458" r="20833" b="11458"/>
          <a:stretch>
            <a:fillRect/>
          </a:stretch>
        </p:blipFill>
        <p:spPr>
          <a:xfrm>
            <a:off x="785813" y="1785938"/>
            <a:ext cx="3643312" cy="4786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مربع نص 3"/>
          <p:cNvSpPr txBox="1"/>
          <p:nvPr/>
        </p:nvSpPr>
        <p:spPr>
          <a:xfrm>
            <a:off x="1000125" y="642938"/>
            <a:ext cx="3143250" cy="5238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Dorsal spine</a:t>
            </a:r>
            <a:endParaRPr lang="ar-SA" sz="2800" b="1" dirty="0"/>
          </a:p>
        </p:txBody>
      </p:sp>
      <p:cxnSp>
        <p:nvCxnSpPr>
          <p:cNvPr id="5" name="رابط كسهم مستقيم 4"/>
          <p:cNvCxnSpPr/>
          <p:nvPr/>
        </p:nvCxnSpPr>
        <p:spPr>
          <a:xfrm>
            <a:off x="6215063" y="2714625"/>
            <a:ext cx="642937" cy="158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رابط كسهم مستقيم 5"/>
          <p:cNvCxnSpPr/>
          <p:nvPr/>
        </p:nvCxnSpPr>
        <p:spPr>
          <a:xfrm>
            <a:off x="6286500" y="3429000"/>
            <a:ext cx="500063" cy="158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>
            <a:off x="2786063" y="3714750"/>
            <a:ext cx="714375" cy="64293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rot="10800000">
            <a:off x="3500438" y="5214938"/>
            <a:ext cx="428625" cy="357187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rot="5400000">
            <a:off x="7679531" y="2750344"/>
            <a:ext cx="428625" cy="35718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شكل بيضاوي 14"/>
          <p:cNvSpPr/>
          <p:nvPr/>
        </p:nvSpPr>
        <p:spPr>
          <a:xfrm>
            <a:off x="5786438" y="2500313"/>
            <a:ext cx="428625" cy="42862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</a:t>
            </a:r>
            <a:endParaRPr lang="ar-SA" dirty="0"/>
          </a:p>
        </p:txBody>
      </p:sp>
      <p:sp>
        <p:nvSpPr>
          <p:cNvPr id="16" name="شكل بيضاوي 15"/>
          <p:cNvSpPr/>
          <p:nvPr/>
        </p:nvSpPr>
        <p:spPr>
          <a:xfrm>
            <a:off x="5857875" y="3214688"/>
            <a:ext cx="428625" cy="42862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</a:t>
            </a:r>
            <a:endParaRPr lang="ar-SA" dirty="0"/>
          </a:p>
        </p:txBody>
      </p:sp>
      <p:sp>
        <p:nvSpPr>
          <p:cNvPr id="17" name="شكل بيضاوي 16"/>
          <p:cNvSpPr/>
          <p:nvPr/>
        </p:nvSpPr>
        <p:spPr>
          <a:xfrm>
            <a:off x="8001000" y="2357438"/>
            <a:ext cx="428625" cy="42862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3</a:t>
            </a:r>
            <a:endParaRPr lang="ar-SA" dirty="0"/>
          </a:p>
        </p:txBody>
      </p:sp>
      <p:sp>
        <p:nvSpPr>
          <p:cNvPr id="18" name="شكل بيضاوي 17"/>
          <p:cNvSpPr/>
          <p:nvPr/>
        </p:nvSpPr>
        <p:spPr>
          <a:xfrm>
            <a:off x="2428875" y="3357563"/>
            <a:ext cx="428625" cy="42862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4</a:t>
            </a:r>
            <a:endParaRPr lang="ar-SA" dirty="0"/>
          </a:p>
        </p:txBody>
      </p:sp>
      <p:sp>
        <p:nvSpPr>
          <p:cNvPr id="19" name="شكل بيضاوي 18"/>
          <p:cNvSpPr/>
          <p:nvPr/>
        </p:nvSpPr>
        <p:spPr>
          <a:xfrm>
            <a:off x="3857625" y="5500688"/>
            <a:ext cx="428625" cy="42862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5</a:t>
            </a:r>
            <a:endParaRPr lang="ar-SA" dirty="0"/>
          </a:p>
        </p:txBody>
      </p:sp>
      <p:sp>
        <p:nvSpPr>
          <p:cNvPr id="20" name="مربع نص 19"/>
          <p:cNvSpPr txBox="1"/>
          <p:nvPr/>
        </p:nvSpPr>
        <p:spPr>
          <a:xfrm>
            <a:off x="4786313" y="5072063"/>
            <a:ext cx="3571875" cy="16319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marL="342900" indent="-342900" algn="l" rtl="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b="1" dirty="0"/>
              <a:t>Vertebral body</a:t>
            </a:r>
          </a:p>
          <a:p>
            <a:pPr marL="342900" indent="-342900" algn="l" rtl="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b="1" dirty="0"/>
              <a:t>Intrvertebral disc</a:t>
            </a:r>
          </a:p>
          <a:p>
            <a:pPr marL="342900" indent="-342900" algn="l" rtl="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b="1" dirty="0"/>
              <a:t>Spinous process</a:t>
            </a:r>
          </a:p>
          <a:p>
            <a:pPr marL="342900" indent="-342900" algn="l" rtl="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b="1" dirty="0"/>
              <a:t>Pedicle</a:t>
            </a:r>
          </a:p>
          <a:p>
            <a:pPr marL="342900" indent="-342900" algn="l" rtl="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b="1" dirty="0"/>
              <a:t>Neural foramen</a:t>
            </a:r>
          </a:p>
        </p:txBody>
      </p:sp>
    </p:spTree>
    <p:extLst>
      <p:ext uri="{BB962C8B-B14F-4D97-AF65-F5344CB8AC3E}">
        <p14:creationId xmlns:p14="http://schemas.microsoft.com/office/powerpoint/2010/main" val="5611707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صورة 1" descr="ser300img00078.jpg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1" t="21008" r="20833" b="4166"/>
          <a:stretch>
            <a:fillRect/>
          </a:stretch>
        </p:blipFill>
        <p:spPr bwMode="auto">
          <a:xfrm>
            <a:off x="4429125" y="285750"/>
            <a:ext cx="3786188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صورة 2" descr="ser300img00074.jpg"/>
          <p:cNvPicPr>
            <a:picLocks noGrp="1" noChangeAspect="1"/>
          </p:cNvPicPr>
          <p:nvPr isPhoto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1" t="24075" r="21875" b="9375"/>
          <a:stretch>
            <a:fillRect/>
          </a:stretch>
        </p:blipFill>
        <p:spPr bwMode="auto">
          <a:xfrm>
            <a:off x="500063" y="1643063"/>
            <a:ext cx="3778250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رابط كسهم مستقيم 5"/>
          <p:cNvCxnSpPr/>
          <p:nvPr/>
        </p:nvCxnSpPr>
        <p:spPr>
          <a:xfrm>
            <a:off x="6143625" y="1571625"/>
            <a:ext cx="642938" cy="158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>
            <a:off x="6000750" y="2357438"/>
            <a:ext cx="642938" cy="1587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rot="10800000" flipV="1">
            <a:off x="7286625" y="2000250"/>
            <a:ext cx="428625" cy="28575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>
            <a:off x="2571750" y="3429000"/>
            <a:ext cx="642938" cy="158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rot="5400000" flipH="1" flipV="1">
            <a:off x="6608763" y="3606800"/>
            <a:ext cx="569912" cy="35718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>
            <a:off x="6715125" y="4071938"/>
            <a:ext cx="1000125" cy="1587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كسهم مستقيم 14"/>
          <p:cNvCxnSpPr/>
          <p:nvPr/>
        </p:nvCxnSpPr>
        <p:spPr>
          <a:xfrm>
            <a:off x="2428875" y="4143375"/>
            <a:ext cx="642938" cy="158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شكل بيضاوي 15"/>
          <p:cNvSpPr/>
          <p:nvPr/>
        </p:nvSpPr>
        <p:spPr>
          <a:xfrm>
            <a:off x="5715000" y="1357313"/>
            <a:ext cx="428625" cy="42862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</a:t>
            </a:r>
            <a:endParaRPr lang="ar-SA" dirty="0"/>
          </a:p>
        </p:txBody>
      </p:sp>
      <p:sp>
        <p:nvSpPr>
          <p:cNvPr id="17" name="شكل بيضاوي 16"/>
          <p:cNvSpPr/>
          <p:nvPr/>
        </p:nvSpPr>
        <p:spPr>
          <a:xfrm>
            <a:off x="5572125" y="2143125"/>
            <a:ext cx="428625" cy="42862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</a:t>
            </a:r>
            <a:endParaRPr lang="ar-SA" dirty="0"/>
          </a:p>
        </p:txBody>
      </p:sp>
      <p:sp>
        <p:nvSpPr>
          <p:cNvPr id="18" name="شكل بيضاوي 17"/>
          <p:cNvSpPr/>
          <p:nvPr/>
        </p:nvSpPr>
        <p:spPr>
          <a:xfrm>
            <a:off x="7643813" y="1643063"/>
            <a:ext cx="428625" cy="42862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3</a:t>
            </a:r>
            <a:endParaRPr lang="ar-SA" dirty="0"/>
          </a:p>
        </p:txBody>
      </p:sp>
      <p:sp>
        <p:nvSpPr>
          <p:cNvPr id="19" name="شكل بيضاوي 18"/>
          <p:cNvSpPr/>
          <p:nvPr/>
        </p:nvSpPr>
        <p:spPr>
          <a:xfrm>
            <a:off x="6286500" y="3857625"/>
            <a:ext cx="428625" cy="42862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4</a:t>
            </a:r>
            <a:endParaRPr lang="ar-SA" dirty="0"/>
          </a:p>
        </p:txBody>
      </p:sp>
      <p:sp>
        <p:nvSpPr>
          <p:cNvPr id="20" name="شكل بيضاوي 19"/>
          <p:cNvSpPr/>
          <p:nvPr/>
        </p:nvSpPr>
        <p:spPr>
          <a:xfrm>
            <a:off x="2143125" y="3214688"/>
            <a:ext cx="428625" cy="42862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5</a:t>
            </a:r>
            <a:endParaRPr lang="ar-SA" dirty="0"/>
          </a:p>
        </p:txBody>
      </p:sp>
      <p:sp>
        <p:nvSpPr>
          <p:cNvPr id="21" name="شكل بيضاوي 20"/>
          <p:cNvSpPr/>
          <p:nvPr/>
        </p:nvSpPr>
        <p:spPr>
          <a:xfrm>
            <a:off x="2000250" y="3929063"/>
            <a:ext cx="428625" cy="42862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6</a:t>
            </a:r>
            <a:endParaRPr lang="ar-SA" dirty="0"/>
          </a:p>
        </p:txBody>
      </p:sp>
      <p:sp>
        <p:nvSpPr>
          <p:cNvPr id="22" name="مربع نص 21"/>
          <p:cNvSpPr txBox="1"/>
          <p:nvPr/>
        </p:nvSpPr>
        <p:spPr>
          <a:xfrm>
            <a:off x="4429125" y="4953000"/>
            <a:ext cx="4071938" cy="17541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marL="342900" indent="-342900" algn="l" rtl="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/>
              <a:t>Vertebral body</a:t>
            </a:r>
          </a:p>
          <a:p>
            <a:pPr marL="342900" indent="-342900" algn="l" rtl="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/>
              <a:t>Intrvertebral disc</a:t>
            </a:r>
          </a:p>
          <a:p>
            <a:pPr marL="342900" indent="-342900" algn="l" rtl="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/>
              <a:t>Spinous process</a:t>
            </a:r>
          </a:p>
          <a:p>
            <a:pPr marL="342900" indent="-342900" algn="l" rtl="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/>
              <a:t>Sacrum </a:t>
            </a:r>
          </a:p>
          <a:p>
            <a:pPr marL="342900" indent="-342900" algn="l" rtl="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/>
              <a:t>Pedicle</a:t>
            </a:r>
          </a:p>
          <a:p>
            <a:pPr marL="342900" indent="-342900" algn="l" rtl="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/>
              <a:t>Neural foramen</a:t>
            </a:r>
          </a:p>
        </p:txBody>
      </p:sp>
      <p:sp>
        <p:nvSpPr>
          <p:cNvPr id="23" name="مربع نص 3"/>
          <p:cNvSpPr txBox="1"/>
          <p:nvPr/>
        </p:nvSpPr>
        <p:spPr>
          <a:xfrm>
            <a:off x="787400" y="346076"/>
            <a:ext cx="3490913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/>
              <a:t>Lumbosacral  spine</a:t>
            </a:r>
            <a:endParaRPr lang="ar-SA" sz="3200" b="1" dirty="0"/>
          </a:p>
        </p:txBody>
      </p:sp>
    </p:spTree>
    <p:extLst>
      <p:ext uri="{BB962C8B-B14F-4D97-AF65-F5344CB8AC3E}">
        <p14:creationId xmlns:p14="http://schemas.microsoft.com/office/powerpoint/2010/main" val="6520562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111500" y="2714625"/>
            <a:ext cx="2921000" cy="142875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1500" b="1" dirty="0"/>
              <a:t>MRI</a:t>
            </a:r>
            <a:endParaRPr lang="ar-SA" sz="11500" b="1" dirty="0"/>
          </a:p>
        </p:txBody>
      </p:sp>
    </p:spTree>
    <p:extLst>
      <p:ext uri="{BB962C8B-B14F-4D97-AF65-F5344CB8AC3E}">
        <p14:creationId xmlns:p14="http://schemas.microsoft.com/office/powerpoint/2010/main" val="9631641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er006img00003.jpg"/>
          <p:cNvPicPr>
            <a:picLocks noGrp="1" noChangeAspect="1"/>
          </p:cNvPicPr>
          <p:nvPr isPhoto="1"/>
        </p:nvPicPr>
        <p:blipFill>
          <a:blip r:embed="rId2" cstate="print">
            <a:lum bright="20000"/>
          </a:blip>
          <a:srcRect l="14583" t="38542" r="13541" b="9375"/>
          <a:stretch>
            <a:fillRect/>
          </a:stretch>
        </p:blipFill>
        <p:spPr>
          <a:xfrm>
            <a:off x="3857625" y="142875"/>
            <a:ext cx="4929188" cy="3571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صورة 2" descr="ser006img00001.jpg"/>
          <p:cNvPicPr>
            <a:picLocks noGrp="1" noChangeAspect="1"/>
          </p:cNvPicPr>
          <p:nvPr isPhoto="1"/>
        </p:nvPicPr>
        <p:blipFill>
          <a:blip r:embed="rId3" cstate="print">
            <a:lum bright="10000"/>
          </a:blip>
          <a:srcRect l="14583" t="38542" r="16666" b="10416"/>
          <a:stretch>
            <a:fillRect/>
          </a:stretch>
        </p:blipFill>
        <p:spPr>
          <a:xfrm>
            <a:off x="285750" y="2928938"/>
            <a:ext cx="4714875" cy="3500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مربع نص 3"/>
          <p:cNvSpPr txBox="1"/>
          <p:nvPr/>
        </p:nvSpPr>
        <p:spPr>
          <a:xfrm>
            <a:off x="642938" y="1143000"/>
            <a:ext cx="2643187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/>
              <a:t>Lumbar  spine</a:t>
            </a:r>
            <a:endParaRPr lang="ar-SA" sz="3200" b="1" dirty="0"/>
          </a:p>
        </p:txBody>
      </p:sp>
      <p:cxnSp>
        <p:nvCxnSpPr>
          <p:cNvPr id="5" name="رابط كسهم مستقيم 4"/>
          <p:cNvCxnSpPr/>
          <p:nvPr/>
        </p:nvCxnSpPr>
        <p:spPr>
          <a:xfrm>
            <a:off x="4929188" y="857250"/>
            <a:ext cx="1143000" cy="358775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رابط كسهم مستقيم 5"/>
          <p:cNvCxnSpPr/>
          <p:nvPr/>
        </p:nvCxnSpPr>
        <p:spPr>
          <a:xfrm rot="10800000" flipV="1">
            <a:off x="6786563" y="1643063"/>
            <a:ext cx="1214437" cy="358775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flipV="1">
            <a:off x="5214938" y="2787650"/>
            <a:ext cx="857250" cy="284163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flipV="1">
            <a:off x="1857375" y="4787900"/>
            <a:ext cx="785813" cy="784225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flipV="1">
            <a:off x="2786063" y="5716588"/>
            <a:ext cx="785812" cy="498475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rot="10800000">
            <a:off x="2000250" y="5930900"/>
            <a:ext cx="785813" cy="284163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شكل بيضاوي 18"/>
          <p:cNvSpPr/>
          <p:nvPr/>
        </p:nvSpPr>
        <p:spPr>
          <a:xfrm>
            <a:off x="4500563" y="642938"/>
            <a:ext cx="428625" cy="42862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</a:t>
            </a:r>
            <a:endParaRPr lang="ar-SA" dirty="0"/>
          </a:p>
        </p:txBody>
      </p:sp>
      <p:sp>
        <p:nvSpPr>
          <p:cNvPr id="20" name="شكل بيضاوي 19"/>
          <p:cNvSpPr/>
          <p:nvPr/>
        </p:nvSpPr>
        <p:spPr>
          <a:xfrm>
            <a:off x="8001000" y="1357313"/>
            <a:ext cx="428625" cy="42862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</a:t>
            </a:r>
            <a:endParaRPr lang="ar-SA" dirty="0"/>
          </a:p>
        </p:txBody>
      </p:sp>
      <p:sp>
        <p:nvSpPr>
          <p:cNvPr id="22" name="شكل بيضاوي 21"/>
          <p:cNvSpPr/>
          <p:nvPr/>
        </p:nvSpPr>
        <p:spPr>
          <a:xfrm>
            <a:off x="2571750" y="6215063"/>
            <a:ext cx="428625" cy="42862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5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23" name="شكل بيضاوي 22"/>
          <p:cNvSpPr/>
          <p:nvPr/>
        </p:nvSpPr>
        <p:spPr>
          <a:xfrm>
            <a:off x="1500188" y="5500688"/>
            <a:ext cx="428625" cy="42862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4</a:t>
            </a:r>
            <a:endParaRPr lang="ar-SA" dirty="0"/>
          </a:p>
        </p:txBody>
      </p:sp>
      <p:sp>
        <p:nvSpPr>
          <p:cNvPr id="24" name="شكل بيضاوي 23"/>
          <p:cNvSpPr/>
          <p:nvPr/>
        </p:nvSpPr>
        <p:spPr>
          <a:xfrm>
            <a:off x="4786313" y="2928938"/>
            <a:ext cx="428625" cy="42862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3</a:t>
            </a:r>
            <a:endParaRPr lang="ar-SA" dirty="0"/>
          </a:p>
        </p:txBody>
      </p:sp>
      <p:sp>
        <p:nvSpPr>
          <p:cNvPr id="16" name="مربع نص 15"/>
          <p:cNvSpPr txBox="1"/>
          <p:nvPr/>
        </p:nvSpPr>
        <p:spPr>
          <a:xfrm>
            <a:off x="5357813" y="4143375"/>
            <a:ext cx="3357562" cy="230832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marL="342900" indent="-342900" algn="l" rtl="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/>
              <a:t>Vertebral body</a:t>
            </a:r>
          </a:p>
          <a:p>
            <a:pPr marL="342900" indent="-342900" algn="l" rtl="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/>
              <a:t>Neural foramen</a:t>
            </a:r>
          </a:p>
          <a:p>
            <a:pPr marL="342900" indent="-342900" algn="l" rtl="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/>
              <a:t>Spinous process</a:t>
            </a:r>
          </a:p>
          <a:p>
            <a:pPr marL="342900" indent="-342900" algn="l" rtl="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/>
              <a:t>Thecal sac </a:t>
            </a:r>
          </a:p>
          <a:p>
            <a:pPr marL="342900" indent="-342900" algn="l" rtl="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/>
              <a:t>Para-spinal  muscles</a:t>
            </a:r>
          </a:p>
        </p:txBody>
      </p:sp>
    </p:spTree>
    <p:extLst>
      <p:ext uri="{BB962C8B-B14F-4D97-AF65-F5344CB8AC3E}">
        <p14:creationId xmlns:p14="http://schemas.microsoft.com/office/powerpoint/2010/main" val="12897549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er700img00007.jpg"/>
          <p:cNvPicPr>
            <a:picLocks noGrp="1" noChangeAspect="1"/>
          </p:cNvPicPr>
          <p:nvPr isPhoto="1"/>
        </p:nvPicPr>
        <p:blipFill>
          <a:blip r:embed="rId2" cstate="print">
            <a:lum bright="20000"/>
          </a:blip>
          <a:srcRect l="25000" t="3075" r="40625" b="58333"/>
          <a:stretch>
            <a:fillRect/>
          </a:stretch>
        </p:blipFill>
        <p:spPr>
          <a:xfrm>
            <a:off x="3857625" y="571500"/>
            <a:ext cx="4786313" cy="5373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مربع نص 2"/>
          <p:cNvSpPr txBox="1"/>
          <p:nvPr/>
        </p:nvSpPr>
        <p:spPr>
          <a:xfrm>
            <a:off x="571500" y="785813"/>
            <a:ext cx="2357438" cy="9541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Cervical  spine</a:t>
            </a:r>
            <a:endParaRPr lang="ar-SA" sz="2800" b="1" dirty="0"/>
          </a:p>
        </p:txBody>
      </p:sp>
      <p:cxnSp>
        <p:nvCxnSpPr>
          <p:cNvPr id="4" name="رابط كسهم مستقيم 3"/>
          <p:cNvCxnSpPr/>
          <p:nvPr/>
        </p:nvCxnSpPr>
        <p:spPr>
          <a:xfrm rot="10800000" flipV="1">
            <a:off x="6858000" y="3714750"/>
            <a:ext cx="1000125" cy="64293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رابط كسهم مستقيم 4"/>
          <p:cNvCxnSpPr/>
          <p:nvPr/>
        </p:nvCxnSpPr>
        <p:spPr>
          <a:xfrm>
            <a:off x="4572000" y="1428750"/>
            <a:ext cx="714375" cy="158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رابط كسهم مستقيم 5"/>
          <p:cNvCxnSpPr/>
          <p:nvPr/>
        </p:nvCxnSpPr>
        <p:spPr>
          <a:xfrm flipV="1">
            <a:off x="4357688" y="3073400"/>
            <a:ext cx="785812" cy="6985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flipV="1">
            <a:off x="4500563" y="3859213"/>
            <a:ext cx="1285875" cy="498475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شكل بيضاوي 12"/>
          <p:cNvSpPr/>
          <p:nvPr/>
        </p:nvSpPr>
        <p:spPr>
          <a:xfrm>
            <a:off x="3929063" y="2928938"/>
            <a:ext cx="428625" cy="42862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</a:t>
            </a:r>
            <a:endParaRPr lang="ar-SA" dirty="0"/>
          </a:p>
        </p:txBody>
      </p:sp>
      <p:sp>
        <p:nvSpPr>
          <p:cNvPr id="14" name="شكل بيضاوي 13"/>
          <p:cNvSpPr/>
          <p:nvPr/>
        </p:nvSpPr>
        <p:spPr>
          <a:xfrm>
            <a:off x="4071938" y="4214813"/>
            <a:ext cx="428625" cy="42862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3</a:t>
            </a:r>
            <a:endParaRPr lang="ar-SA" dirty="0"/>
          </a:p>
        </p:txBody>
      </p:sp>
      <p:sp>
        <p:nvSpPr>
          <p:cNvPr id="15" name="شكل بيضاوي 14"/>
          <p:cNvSpPr/>
          <p:nvPr/>
        </p:nvSpPr>
        <p:spPr>
          <a:xfrm>
            <a:off x="7786688" y="3357563"/>
            <a:ext cx="428625" cy="42862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4</a:t>
            </a:r>
            <a:endParaRPr lang="ar-SA" dirty="0"/>
          </a:p>
        </p:txBody>
      </p:sp>
      <p:sp>
        <p:nvSpPr>
          <p:cNvPr id="16" name="شكل بيضاوي 15"/>
          <p:cNvSpPr/>
          <p:nvPr/>
        </p:nvSpPr>
        <p:spPr>
          <a:xfrm>
            <a:off x="4143375" y="1214438"/>
            <a:ext cx="428625" cy="42862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</a:t>
            </a:r>
            <a:endParaRPr lang="ar-SA" dirty="0"/>
          </a:p>
        </p:txBody>
      </p:sp>
      <p:sp>
        <p:nvSpPr>
          <p:cNvPr id="71692" name="مربع نص 11"/>
          <p:cNvSpPr txBox="1">
            <a:spLocks noChangeArrowheads="1"/>
          </p:cNvSpPr>
          <p:nvPr/>
        </p:nvSpPr>
        <p:spPr bwMode="auto">
          <a:xfrm>
            <a:off x="571501" y="2227262"/>
            <a:ext cx="3143250" cy="1815882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buFont typeface="Calibri" pitchFamily="34" charset="0"/>
              <a:buAutoNum type="arabicPeriod"/>
            </a:pPr>
            <a:r>
              <a:rPr lang="en-US" altLang="en-US" sz="2800" b="1" dirty="0">
                <a:latin typeface="Calibri" pitchFamily="34" charset="0"/>
              </a:rPr>
              <a:t>C2</a:t>
            </a:r>
          </a:p>
          <a:p>
            <a:pPr algn="l" rtl="0" eaLnBrk="1" hangingPunct="1">
              <a:buFont typeface="Calibri" pitchFamily="34" charset="0"/>
              <a:buAutoNum type="arabicPeriod"/>
            </a:pPr>
            <a:r>
              <a:rPr lang="en-US" altLang="en-US" sz="2800" b="1" dirty="0">
                <a:latin typeface="Calibri" pitchFamily="34" charset="0"/>
              </a:rPr>
              <a:t>Disc</a:t>
            </a:r>
          </a:p>
          <a:p>
            <a:pPr algn="l" rtl="0" eaLnBrk="1" hangingPunct="1">
              <a:buFont typeface="Calibri" pitchFamily="34" charset="0"/>
              <a:buAutoNum type="arabicPeriod"/>
            </a:pPr>
            <a:r>
              <a:rPr lang="en-US" altLang="en-US" sz="2800" b="1" dirty="0">
                <a:latin typeface="Calibri" pitchFamily="34" charset="0"/>
              </a:rPr>
              <a:t>Spinal cord</a:t>
            </a:r>
          </a:p>
          <a:p>
            <a:pPr algn="l" rtl="0" eaLnBrk="1" hangingPunct="1">
              <a:buFont typeface="Calibri" pitchFamily="34" charset="0"/>
              <a:buAutoNum type="arabicPeriod"/>
            </a:pPr>
            <a:r>
              <a:rPr lang="en-US" altLang="en-US" sz="2800" b="1" dirty="0">
                <a:latin typeface="Calibri" pitchFamily="34" charset="0"/>
              </a:rPr>
              <a:t>Spinous process</a:t>
            </a:r>
            <a:endParaRPr lang="ar-SA" altLang="en-US" sz="28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9193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er800img00006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rcRect l="27238" t="8984" r="20703"/>
          <a:stretch>
            <a:fillRect/>
          </a:stretch>
        </p:blipFill>
        <p:spPr>
          <a:xfrm>
            <a:off x="4500563" y="285750"/>
            <a:ext cx="3536950" cy="4714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صورة 2" descr="ser800img00011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rcRect l="19238" t="7519" r="20703"/>
          <a:stretch>
            <a:fillRect/>
          </a:stretch>
        </p:blipFill>
        <p:spPr>
          <a:xfrm>
            <a:off x="857250" y="1928813"/>
            <a:ext cx="3498850" cy="4714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مربع نص 4"/>
          <p:cNvSpPr txBox="1"/>
          <p:nvPr/>
        </p:nvSpPr>
        <p:spPr>
          <a:xfrm>
            <a:off x="784225" y="530127"/>
            <a:ext cx="3571875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/>
              <a:t>Lumbosacral spine</a:t>
            </a:r>
            <a:endParaRPr lang="ar-SA" sz="3200" b="1" dirty="0"/>
          </a:p>
        </p:txBody>
      </p:sp>
      <p:cxnSp>
        <p:nvCxnSpPr>
          <p:cNvPr id="6" name="رابط كسهم مستقيم 5"/>
          <p:cNvCxnSpPr/>
          <p:nvPr/>
        </p:nvCxnSpPr>
        <p:spPr>
          <a:xfrm>
            <a:off x="5572125" y="1285875"/>
            <a:ext cx="785813" cy="428625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>
            <a:off x="5072063" y="1928813"/>
            <a:ext cx="357187" cy="28575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>
            <a:off x="4857750" y="2928938"/>
            <a:ext cx="214313" cy="71437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rot="10800000" flipV="1">
            <a:off x="2643188" y="4214813"/>
            <a:ext cx="714375" cy="214312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rot="16200000" flipV="1">
            <a:off x="2035969" y="5464969"/>
            <a:ext cx="642937" cy="142875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 rot="10800000" flipV="1">
            <a:off x="6072188" y="3786188"/>
            <a:ext cx="1357312" cy="642937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rot="5400000">
            <a:off x="6572251" y="4000500"/>
            <a:ext cx="1071562" cy="642937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شكل بيضاوي 20"/>
          <p:cNvSpPr/>
          <p:nvPr/>
        </p:nvSpPr>
        <p:spPr>
          <a:xfrm>
            <a:off x="4429125" y="2643188"/>
            <a:ext cx="428625" cy="42862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3</a:t>
            </a:r>
            <a:endParaRPr lang="ar-SA" dirty="0"/>
          </a:p>
        </p:txBody>
      </p:sp>
      <p:sp>
        <p:nvSpPr>
          <p:cNvPr id="22" name="شكل بيضاوي 21"/>
          <p:cNvSpPr/>
          <p:nvPr/>
        </p:nvSpPr>
        <p:spPr>
          <a:xfrm>
            <a:off x="4714875" y="1571625"/>
            <a:ext cx="428625" cy="42862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</a:t>
            </a:r>
            <a:endParaRPr lang="ar-SA" dirty="0"/>
          </a:p>
        </p:txBody>
      </p:sp>
      <p:sp>
        <p:nvSpPr>
          <p:cNvPr id="23" name="شكل بيضاوي 22"/>
          <p:cNvSpPr/>
          <p:nvPr/>
        </p:nvSpPr>
        <p:spPr>
          <a:xfrm>
            <a:off x="2286000" y="5857875"/>
            <a:ext cx="428625" cy="42862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6</a:t>
            </a:r>
            <a:endParaRPr lang="ar-SA" dirty="0"/>
          </a:p>
        </p:txBody>
      </p:sp>
      <p:sp>
        <p:nvSpPr>
          <p:cNvPr id="24" name="شكل بيضاوي 23"/>
          <p:cNvSpPr/>
          <p:nvPr/>
        </p:nvSpPr>
        <p:spPr>
          <a:xfrm>
            <a:off x="3357563" y="3929063"/>
            <a:ext cx="428625" cy="42862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5</a:t>
            </a:r>
            <a:endParaRPr lang="ar-SA" dirty="0"/>
          </a:p>
        </p:txBody>
      </p:sp>
      <p:sp>
        <p:nvSpPr>
          <p:cNvPr id="25" name="شكل بيضاوي 24"/>
          <p:cNvSpPr/>
          <p:nvPr/>
        </p:nvSpPr>
        <p:spPr>
          <a:xfrm>
            <a:off x="7358063" y="3429000"/>
            <a:ext cx="428625" cy="42862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4</a:t>
            </a:r>
            <a:endParaRPr lang="ar-SA" dirty="0"/>
          </a:p>
        </p:txBody>
      </p:sp>
      <p:sp>
        <p:nvSpPr>
          <p:cNvPr id="26" name="شكل بيضاوي 25"/>
          <p:cNvSpPr/>
          <p:nvPr/>
        </p:nvSpPr>
        <p:spPr>
          <a:xfrm>
            <a:off x="5143500" y="1000125"/>
            <a:ext cx="428625" cy="42862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</a:t>
            </a:r>
            <a:endParaRPr lang="ar-SA" dirty="0"/>
          </a:p>
        </p:txBody>
      </p:sp>
      <p:sp>
        <p:nvSpPr>
          <p:cNvPr id="18" name="مربع نص 17"/>
          <p:cNvSpPr txBox="1"/>
          <p:nvPr/>
        </p:nvSpPr>
        <p:spPr>
          <a:xfrm>
            <a:off x="4929188" y="5143500"/>
            <a:ext cx="2714625" cy="157003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marL="342900" indent="-342900" algn="l" rtl="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/>
              <a:t>Spinal cord</a:t>
            </a:r>
          </a:p>
          <a:p>
            <a:pPr marL="342900" indent="-342900" algn="l" rtl="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/>
              <a:t>Disc </a:t>
            </a:r>
          </a:p>
          <a:p>
            <a:pPr marL="342900" indent="-342900" algn="l" rtl="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/>
              <a:t>Vertebral body</a:t>
            </a:r>
          </a:p>
          <a:p>
            <a:pPr marL="342900" indent="-342900" algn="l" rtl="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/>
              <a:t>Sacrum </a:t>
            </a:r>
          </a:p>
          <a:p>
            <a:pPr marL="342900" indent="-342900" algn="l" rtl="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/>
              <a:t>Neural foramen</a:t>
            </a:r>
          </a:p>
          <a:p>
            <a:pPr marL="342900" indent="-342900" algn="l" rtl="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/>
              <a:t>Pedicle </a:t>
            </a:r>
          </a:p>
        </p:txBody>
      </p:sp>
    </p:spTree>
    <p:extLst>
      <p:ext uri="{BB962C8B-B14F-4D97-AF65-F5344CB8AC3E}">
        <p14:creationId xmlns:p14="http://schemas.microsoft.com/office/powerpoint/2010/main" val="42733965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er600img00005.jpg"/>
          <p:cNvPicPr>
            <a:picLocks noGrp="1" noChangeAspect="1"/>
          </p:cNvPicPr>
          <p:nvPr isPhoto="1"/>
        </p:nvPicPr>
        <p:blipFill>
          <a:blip r:embed="rId2" cstate="print"/>
          <a:srcRect l="12500" t="13541" r="16666"/>
          <a:stretch>
            <a:fillRect/>
          </a:stretch>
        </p:blipFill>
        <p:spPr>
          <a:xfrm>
            <a:off x="3357563" y="428625"/>
            <a:ext cx="4857750" cy="5929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مربع نص 3"/>
          <p:cNvSpPr txBox="1"/>
          <p:nvPr/>
        </p:nvSpPr>
        <p:spPr>
          <a:xfrm>
            <a:off x="714373" y="428625"/>
            <a:ext cx="2643188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/>
              <a:t>Lumbar  spine</a:t>
            </a:r>
            <a:endParaRPr lang="ar-SA" sz="3200" b="1" dirty="0"/>
          </a:p>
        </p:txBody>
      </p:sp>
      <p:cxnSp>
        <p:nvCxnSpPr>
          <p:cNvPr id="8" name="رابط كسهم مستقيم 7"/>
          <p:cNvCxnSpPr/>
          <p:nvPr/>
        </p:nvCxnSpPr>
        <p:spPr>
          <a:xfrm>
            <a:off x="4500563" y="4357688"/>
            <a:ext cx="928687" cy="1587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>
            <a:off x="4714875" y="3214688"/>
            <a:ext cx="928688" cy="71437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شكل بيضاوي 11"/>
          <p:cNvSpPr/>
          <p:nvPr/>
        </p:nvSpPr>
        <p:spPr>
          <a:xfrm>
            <a:off x="4286250" y="2928938"/>
            <a:ext cx="428625" cy="42862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</a:t>
            </a:r>
            <a:endParaRPr lang="ar-SA" dirty="0"/>
          </a:p>
        </p:txBody>
      </p:sp>
      <p:sp>
        <p:nvSpPr>
          <p:cNvPr id="13" name="شكل بيضاوي 12"/>
          <p:cNvSpPr/>
          <p:nvPr/>
        </p:nvSpPr>
        <p:spPr>
          <a:xfrm>
            <a:off x="4071938" y="4143375"/>
            <a:ext cx="428625" cy="42862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</a:t>
            </a:r>
            <a:endParaRPr lang="ar-SA" dirty="0"/>
          </a:p>
        </p:txBody>
      </p:sp>
      <p:sp>
        <p:nvSpPr>
          <p:cNvPr id="75784" name="مربع نص 9"/>
          <p:cNvSpPr txBox="1">
            <a:spLocks noChangeArrowheads="1"/>
          </p:cNvSpPr>
          <p:nvPr/>
        </p:nvSpPr>
        <p:spPr bwMode="auto">
          <a:xfrm>
            <a:off x="714373" y="2357438"/>
            <a:ext cx="2643189" cy="830997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buFont typeface="Calibri" pitchFamily="34" charset="0"/>
              <a:buAutoNum type="arabicPeriod"/>
            </a:pPr>
            <a:r>
              <a:rPr lang="en-US" altLang="en-US" sz="2400" b="1" dirty="0">
                <a:latin typeface="Calibri" pitchFamily="34" charset="0"/>
              </a:rPr>
              <a:t>Vertebral body</a:t>
            </a:r>
          </a:p>
          <a:p>
            <a:pPr algn="l" rtl="0" eaLnBrk="1" hangingPunct="1">
              <a:buFont typeface="Calibri" pitchFamily="34" charset="0"/>
              <a:buAutoNum type="arabicPeriod"/>
            </a:pPr>
            <a:r>
              <a:rPr lang="ar-SA" altLang="en-US" sz="2400" b="1" dirty="0">
                <a:latin typeface="Calibri" pitchFamily="34" charset="0"/>
              </a:rPr>
              <a:t> </a:t>
            </a:r>
            <a:r>
              <a:rPr lang="en-US" altLang="en-US" sz="2400" b="1" dirty="0">
                <a:latin typeface="Calibri" pitchFamily="34" charset="0"/>
              </a:rPr>
              <a:t>disc</a:t>
            </a:r>
            <a:endParaRPr lang="ar-SA" altLang="en-US" sz="24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8515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51000" y="2857500"/>
            <a:ext cx="58420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000" b="1" dirty="0"/>
              <a:t>Nuclear scan</a:t>
            </a:r>
            <a:endParaRPr lang="ar-SA" sz="8000" b="1" dirty="0"/>
          </a:p>
        </p:txBody>
      </p:sp>
    </p:spTree>
    <p:extLst>
      <p:ext uri="{BB962C8B-B14F-4D97-AF65-F5344CB8AC3E}">
        <p14:creationId xmlns:p14="http://schemas.microsoft.com/office/powerpoint/2010/main" val="1005224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dp_planes-B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856" y="252135"/>
            <a:ext cx="4238782" cy="622486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970480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bone_scan1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l="77312" t="3325" r="4140" b="47963"/>
          <a:stretch>
            <a:fillRect/>
          </a:stretch>
        </p:blipFill>
        <p:spPr>
          <a:xfrm>
            <a:off x="357188" y="357188"/>
            <a:ext cx="3571875" cy="6143625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cxnSp>
        <p:nvCxnSpPr>
          <p:cNvPr id="5" name="رابط كسهم مستقيم 4"/>
          <p:cNvCxnSpPr/>
          <p:nvPr/>
        </p:nvCxnSpPr>
        <p:spPr>
          <a:xfrm>
            <a:off x="1143000" y="4357688"/>
            <a:ext cx="928688" cy="7143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رابط كسهم مستقيم 5"/>
          <p:cNvCxnSpPr/>
          <p:nvPr/>
        </p:nvCxnSpPr>
        <p:spPr>
          <a:xfrm rot="10800000">
            <a:off x="2428875" y="4786313"/>
            <a:ext cx="571500" cy="15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>
            <a:off x="571500" y="3357563"/>
            <a:ext cx="857250" cy="1428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flipV="1">
            <a:off x="571500" y="3286125"/>
            <a:ext cx="928688" cy="714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flipV="1">
            <a:off x="571500" y="3071813"/>
            <a:ext cx="857250" cy="2857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>
            <a:stCxn id="23" idx="7"/>
          </p:cNvCxnSpPr>
          <p:nvPr/>
        </p:nvCxnSpPr>
        <p:spPr>
          <a:xfrm rot="5400000" flipH="1" flipV="1">
            <a:off x="2299494" y="5649119"/>
            <a:ext cx="706438" cy="2667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>
            <a:stCxn id="23" idx="1"/>
          </p:cNvCxnSpPr>
          <p:nvPr/>
        </p:nvCxnSpPr>
        <p:spPr>
          <a:xfrm rot="16200000" flipV="1">
            <a:off x="1744663" y="5613400"/>
            <a:ext cx="635000" cy="4095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شكل بيضاوي 19"/>
          <p:cNvSpPr/>
          <p:nvPr/>
        </p:nvSpPr>
        <p:spPr>
          <a:xfrm>
            <a:off x="785813" y="4143375"/>
            <a:ext cx="357187" cy="428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2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21" name="شكل بيضاوي 20"/>
          <p:cNvSpPr/>
          <p:nvPr/>
        </p:nvSpPr>
        <p:spPr>
          <a:xfrm>
            <a:off x="3000375" y="4500563"/>
            <a:ext cx="357188" cy="428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3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22" name="شكل بيضاوي 21"/>
          <p:cNvSpPr/>
          <p:nvPr/>
        </p:nvSpPr>
        <p:spPr>
          <a:xfrm>
            <a:off x="214313" y="3143250"/>
            <a:ext cx="357187" cy="428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1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23" name="شكل بيضاوي 22"/>
          <p:cNvSpPr/>
          <p:nvPr/>
        </p:nvSpPr>
        <p:spPr>
          <a:xfrm>
            <a:off x="2214563" y="6072188"/>
            <a:ext cx="357187" cy="428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4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4429125" y="4071938"/>
            <a:ext cx="3643313" cy="18161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marL="514350" indent="-514350" algn="l" rtl="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Ribs</a:t>
            </a:r>
          </a:p>
          <a:p>
            <a:pPr marL="514350" indent="-514350" algn="l" rtl="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Vertebral body</a:t>
            </a:r>
          </a:p>
          <a:p>
            <a:pPr marL="514350" indent="-514350" algn="l" rtl="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Disc</a:t>
            </a:r>
          </a:p>
          <a:p>
            <a:pPr marL="514350" indent="-514350" algn="l" rtl="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sacrum</a:t>
            </a:r>
            <a:endParaRPr lang="ar-SA" sz="2800" dirty="0"/>
          </a:p>
        </p:txBody>
      </p:sp>
      <p:pic>
        <p:nvPicPr>
          <p:cNvPr id="17" name="صورة 1" descr="bone_scan1.jpg"/>
          <p:cNvPicPr>
            <a:picLocks noChangeAspect="1"/>
          </p:cNvPicPr>
          <p:nvPr/>
        </p:nvPicPr>
        <p:blipFill>
          <a:blip r:embed="rId2" cstate="print"/>
          <a:srcRect l="50000" b="5208"/>
          <a:stretch>
            <a:fillRect/>
          </a:stretch>
        </p:blipFill>
        <p:spPr>
          <a:xfrm>
            <a:off x="6091238" y="536575"/>
            <a:ext cx="2366962" cy="3121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مستطيل 3"/>
          <p:cNvSpPr/>
          <p:nvPr/>
        </p:nvSpPr>
        <p:spPr>
          <a:xfrm>
            <a:off x="7519988" y="608012"/>
            <a:ext cx="714375" cy="1643063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3674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82812" y="2857500"/>
            <a:ext cx="4778375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b="1" dirty="0"/>
              <a:t>ULTRASOUND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23775981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untifrdtled.bmp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7000" t="2754" b="7749"/>
          <a:stretch>
            <a:fillRect/>
          </a:stretch>
        </p:blipFill>
        <p:spPr>
          <a:xfrm>
            <a:off x="533400" y="571500"/>
            <a:ext cx="8140700" cy="4214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4" name="رابط كسهم مستقيم 3"/>
          <p:cNvCxnSpPr/>
          <p:nvPr/>
        </p:nvCxnSpPr>
        <p:spPr>
          <a:xfrm rot="16200000" flipV="1">
            <a:off x="5822156" y="3236119"/>
            <a:ext cx="642937" cy="5715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رابط كسهم مستقيم 4"/>
          <p:cNvCxnSpPr/>
          <p:nvPr/>
        </p:nvCxnSpPr>
        <p:spPr>
          <a:xfrm rot="5400000">
            <a:off x="4764882" y="1283493"/>
            <a:ext cx="428625" cy="3571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rot="5400000">
            <a:off x="1650206" y="1735931"/>
            <a:ext cx="500063" cy="1428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rot="5400000" flipH="1" flipV="1">
            <a:off x="3148806" y="3606006"/>
            <a:ext cx="714375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شكل بيضاوي 12"/>
          <p:cNvSpPr/>
          <p:nvPr/>
        </p:nvSpPr>
        <p:spPr>
          <a:xfrm>
            <a:off x="3328194" y="4076700"/>
            <a:ext cx="357187" cy="428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FF00"/>
                </a:solidFill>
              </a:rPr>
              <a:t>1</a:t>
            </a:r>
            <a:endParaRPr lang="ar-SA" dirty="0">
              <a:solidFill>
                <a:srgbClr val="FFFF00"/>
              </a:solidFill>
            </a:endParaRPr>
          </a:p>
        </p:txBody>
      </p:sp>
      <p:sp>
        <p:nvSpPr>
          <p:cNvPr id="14" name="شكل بيضاوي 13"/>
          <p:cNvSpPr/>
          <p:nvPr/>
        </p:nvSpPr>
        <p:spPr>
          <a:xfrm>
            <a:off x="6357938" y="3886200"/>
            <a:ext cx="357187" cy="428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FF00"/>
                </a:solidFill>
              </a:rPr>
              <a:t>2</a:t>
            </a:r>
            <a:endParaRPr lang="ar-SA" dirty="0">
              <a:solidFill>
                <a:srgbClr val="FFFF00"/>
              </a:solidFill>
            </a:endParaRPr>
          </a:p>
        </p:txBody>
      </p:sp>
      <p:sp>
        <p:nvSpPr>
          <p:cNvPr id="15" name="شكل بيضاوي 14"/>
          <p:cNvSpPr/>
          <p:nvPr/>
        </p:nvSpPr>
        <p:spPr>
          <a:xfrm>
            <a:off x="1905000" y="1143000"/>
            <a:ext cx="357188" cy="428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FF00"/>
                </a:solidFill>
              </a:rPr>
              <a:t>4</a:t>
            </a:r>
            <a:endParaRPr lang="ar-SA" dirty="0">
              <a:solidFill>
                <a:srgbClr val="FFFF00"/>
              </a:solidFill>
            </a:endParaRPr>
          </a:p>
        </p:txBody>
      </p:sp>
      <p:sp>
        <p:nvSpPr>
          <p:cNvPr id="16" name="شكل بيضاوي 15"/>
          <p:cNvSpPr/>
          <p:nvPr/>
        </p:nvSpPr>
        <p:spPr>
          <a:xfrm>
            <a:off x="5105400" y="857250"/>
            <a:ext cx="357188" cy="428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FF00"/>
                </a:solidFill>
              </a:rPr>
              <a:t>3</a:t>
            </a:r>
            <a:endParaRPr lang="ar-SA" dirty="0">
              <a:solidFill>
                <a:srgbClr val="FFFF0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3086100" y="4951413"/>
            <a:ext cx="3429000" cy="15700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marL="514350" indent="-514350" algn="l" rtl="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/>
              <a:t>Vertebral body</a:t>
            </a:r>
          </a:p>
          <a:p>
            <a:pPr marL="514350" indent="-514350" algn="l" rtl="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/>
              <a:t>Disc</a:t>
            </a:r>
          </a:p>
          <a:p>
            <a:pPr marL="514350" indent="-514350" algn="l" rtl="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/>
              <a:t>Spinous process</a:t>
            </a:r>
          </a:p>
          <a:p>
            <a:pPr marL="514350" indent="-514350" algn="l" rtl="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/>
              <a:t>Spinal cord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16255634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0034" y="2643182"/>
            <a:ext cx="8229600" cy="1143000"/>
          </a:xfrm>
          <a:ln>
            <a:miter lim="800000"/>
            <a:headEnd/>
            <a:tailEnd/>
          </a:ln>
          <a:extLst/>
        </p:spPr>
        <p:txBody>
          <a:bodyPr rtlCol="1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END</a:t>
            </a:r>
            <a:endParaRPr lang="ar-SA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9560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36800" y="1995488"/>
            <a:ext cx="5143500" cy="20431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13800" b="1" dirty="0"/>
              <a:t>X-ray</a:t>
            </a:r>
            <a:endParaRPr lang="ar-SA" sz="13800" b="1" dirty="0"/>
          </a:p>
        </p:txBody>
      </p:sp>
    </p:spTree>
    <p:extLst>
      <p:ext uri="{BB962C8B-B14F-4D97-AF65-F5344CB8AC3E}">
        <p14:creationId xmlns:p14="http://schemas.microsoft.com/office/powerpoint/2010/main" val="2506445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46199" y="2693194"/>
            <a:ext cx="6451601" cy="147161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000" b="1" dirty="0"/>
              <a:t>Cervical spine</a:t>
            </a:r>
            <a:endParaRPr lang="ar-SA" sz="8000" b="1" dirty="0"/>
          </a:p>
        </p:txBody>
      </p:sp>
    </p:spTree>
    <p:extLst>
      <p:ext uri="{BB962C8B-B14F-4D97-AF65-F5344CB8AC3E}">
        <p14:creationId xmlns:p14="http://schemas.microsoft.com/office/powerpoint/2010/main" val="1159580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http://www.bndwine.com/b/surgery/images/cervical%20diagram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513" y="304800"/>
            <a:ext cx="5864974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406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ttp://www.backpain-guide.com/Chapter_Fig_folders/Ch05_Anatomy_Folder/Ch5_Images/05-3_C1_and_C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91"/>
          <a:stretch/>
        </p:blipFill>
        <p:spPr bwMode="auto">
          <a:xfrm>
            <a:off x="482116" y="86078"/>
            <a:ext cx="8166584" cy="662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091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upcspine.com/images/atlas_sub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626" y="1905000"/>
            <a:ext cx="4648748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403142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15</TotalTime>
  <Words>319</Words>
  <Application>Microsoft Office PowerPoint</Application>
  <PresentationFormat>On-screen Show (4:3)</PresentationFormat>
  <Paragraphs>220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Franklin Gothic Book</vt:lpstr>
      <vt:lpstr>Tahoma</vt:lpstr>
      <vt:lpstr>Crop</vt:lpstr>
      <vt:lpstr>RADIOLOGICAL ANATOMY OF THE VERTEBRAE </vt:lpstr>
      <vt:lpstr>Which of following radiological modalities can be used in imaging the vertebra?</vt:lpstr>
      <vt:lpstr>ALL can be used</vt:lpstr>
      <vt:lpstr>PowerPoint Presentation</vt:lpstr>
      <vt:lpstr>X-ray</vt:lpstr>
      <vt:lpstr>Cervical spine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Thoracic spine</vt:lpstr>
      <vt:lpstr>PowerPoint Presentation</vt:lpstr>
      <vt:lpstr>PowerPoint Presentation</vt:lpstr>
      <vt:lpstr>PowerPoint Presentation</vt:lpstr>
      <vt:lpstr>PowerPoint Presentation</vt:lpstr>
      <vt:lpstr>Lumbar spine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CT scan</vt:lpstr>
      <vt:lpstr>Cervical spine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MRI</vt:lpstr>
      <vt:lpstr>PowerPoint Presentation</vt:lpstr>
      <vt:lpstr>PowerPoint Presentation</vt:lpstr>
      <vt:lpstr>PowerPoint Presentation</vt:lpstr>
      <vt:lpstr>PowerPoint Presentation</vt:lpstr>
      <vt:lpstr>Nuclear scan</vt:lpstr>
      <vt:lpstr>PowerPoint Presentation</vt:lpstr>
      <vt:lpstr>ULTRASOUND</vt:lpstr>
      <vt:lpstr>PowerPoint Presentation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RADIOLOGICAL ANATOMY OF THE VERTEBRAE</dc:title>
  <dc:creator>DELL</dc:creator>
  <cp:lastModifiedBy>DELL</cp:lastModifiedBy>
  <cp:revision>3</cp:revision>
  <dcterms:modified xsi:type="dcterms:W3CDTF">2017-11-14T16:47:47Z</dcterms:modified>
</cp:coreProperties>
</file>