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4"/>
  </p:notes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7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/>
    <p:restoredTop sz="94588"/>
  </p:normalViewPr>
  <p:slideViewPr>
    <p:cSldViewPr snapToGrid="0">
      <p:cViewPr varScale="1">
        <p:scale>
          <a:sx n="86" d="100"/>
          <a:sy n="86" d="100"/>
        </p:scale>
        <p:origin x="102" y="45"/>
      </p:cViewPr>
      <p:guideLst/>
    </p:cSldViewPr>
  </p:slideViewPr>
  <p:outlineViewPr>
    <p:cViewPr>
      <p:scale>
        <a:sx n="33" d="100"/>
        <a:sy n="33" d="100"/>
      </p:scale>
      <p:origin x="0" y="-4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7344-BE91-4FE7-81E7-9197B2F69042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F63C-953E-416A-8A66-C968C378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F63C-953E-416A-8A66-C968C3786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F63C-953E-416A-8A66-C968C37864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6A2C9B-1275-4EB8-A546-FF6637C01259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8C05E1E-C5F1-4C2A-B700-DB5E292A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788" y="1648918"/>
            <a:ext cx="8939396" cy="2578487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/>
              <a:t>Ospe</a:t>
            </a:r>
            <a:r>
              <a:rPr lang="en-US" sz="9600" dirty="0"/>
              <a:t> Anatomy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Musculoskeletal Block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t="31818" r="25859" b="31515"/>
          <a:stretch/>
        </p:blipFill>
        <p:spPr>
          <a:xfrm>
            <a:off x="10224655" y="2997"/>
            <a:ext cx="1967345" cy="151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7"/>
            <a:ext cx="1618112" cy="15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3582" y="400213"/>
            <a:ext cx="94988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Q8: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On evaluation of the foot function, the physician asked the patient to raise his heel from the ground as shown in the photo: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3582" y="1785208"/>
            <a:ext cx="94988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-Enumerate two muscles that perform his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Soleus (initiates it)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Gastrocnimus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(maintains it)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Plantaris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Tibialis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 posterior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Flexor </a:t>
            </a: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the nerve supply of each?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 (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Gastrocnimus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&amp; Soleus)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37" y="1746913"/>
            <a:ext cx="2737463" cy="511108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19808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5046" y="447585"/>
            <a:ext cx="8707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Q9:</a:t>
            </a:r>
            <a:r>
              <a:rPr lang="en-US" sz="4800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On evaluation of the knee function, the physician asked the patient to flex the knee against resistance as shown in the photo: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317" y="2142272"/>
            <a:ext cx="8707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group of muscles perform this action?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Hamstrings group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along with the Sartorius and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Gracialis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 muscle</a:t>
            </a: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the nerve that supplies this group?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Sciatic nerve (L4+L5+S1+S2+S3)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27" y="1586358"/>
            <a:ext cx="3387273" cy="482513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48755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428" y="409123"/>
            <a:ext cx="99219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Q10</a:t>
            </a:r>
            <a:r>
              <a:rPr lang="en-US" sz="4800" dirty="0"/>
              <a:t>: </a:t>
            </a:r>
            <a:r>
              <a:rPr lang="en-US" sz="2000" dirty="0">
                <a:latin typeface="Comic Sans MS" panose="030F0702030302020204" pitchFamily="66" charset="0"/>
              </a:rPr>
              <a:t>A 67-year-old man recently went a coronary bypass operation. After he recovered, he experienced a burning sensation in the marked are in the photo: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203" y="1995101"/>
            <a:ext cx="66464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nerve supplies this area?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Saphenous nerve</a:t>
            </a: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 nerve does it originate from?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Femoral nerve</a:t>
            </a: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 vein is used in the bypass operation?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Great saphenous vein (superficial)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41" y="1995101"/>
            <a:ext cx="3252908" cy="4583644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36294" y="0"/>
            <a:ext cx="3398293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Surgery for restoring blood flow to a blocked artery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35441" y="655093"/>
            <a:ext cx="0" cy="177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0108" y="814735"/>
            <a:ext cx="3174480" cy="2788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751" y="388340"/>
            <a:ext cx="1016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Q11: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A 75-year-old man recently has coronary a bypass. After recovery, he noticed numbness and paresthesia in the marked area: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27" y="1991312"/>
            <a:ext cx="7980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vein was used in this coronary bypass operation?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Small saphenous vein</a:t>
            </a: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 nerve supplies the skin in this area?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Sural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 (branch of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13" y="1810945"/>
            <a:ext cx="3538015" cy="466802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72101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4164" y="2818109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0" dirty="0"/>
              <a:t>Labeling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82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9"/>
          <a:stretch/>
        </p:blipFill>
        <p:spPr>
          <a:xfrm>
            <a:off x="2948372" y="236305"/>
            <a:ext cx="5563696" cy="6647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2613" y="4457139"/>
            <a:ext cx="1617261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 err="1">
                <a:solidFill>
                  <a:schemeClr val="bg1"/>
                </a:solidFill>
              </a:rPr>
              <a:t>Latissmus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Dorsi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3744" y="999614"/>
            <a:ext cx="1866334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sz="2000" b="1" dirty="0" err="1">
                <a:solidFill>
                  <a:schemeClr val="bg1"/>
                </a:solidFill>
              </a:rPr>
              <a:t>Subscapularis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3821" y="1156869"/>
            <a:ext cx="1617261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3.Teres Major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68749" y="1357444"/>
            <a:ext cx="2538444" cy="6487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007193" y="1443472"/>
            <a:ext cx="3056628" cy="15317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6537278" y="4116053"/>
            <a:ext cx="1905335" cy="6276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9717" y="1730075"/>
            <a:ext cx="1970738" cy="11054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8028" y="1808284"/>
            <a:ext cx="202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roadway" panose="04040905080B02020502" pitchFamily="82" charset="0"/>
              </a:rPr>
              <a:t>Nerve supply:</a:t>
            </a:r>
          </a:p>
          <a:p>
            <a:r>
              <a:rPr lang="en-US" dirty="0"/>
              <a:t>Upper &amp; lower subscapular nerves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887083" y="1816103"/>
            <a:ext cx="1970738" cy="11054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032445" y="1880521"/>
            <a:ext cx="20488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roadway" panose="04040905080B02020502" pitchFamily="82" charset="0"/>
              </a:rPr>
              <a:t>Nerve supply:</a:t>
            </a:r>
          </a:p>
          <a:p>
            <a:r>
              <a:rPr lang="en-US" dirty="0"/>
              <a:t>lower subscapular nerve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63821" y="5214778"/>
            <a:ext cx="2425011" cy="150008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074505" y="5245194"/>
            <a:ext cx="23105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roadway" panose="04040905080B02020502" pitchFamily="82" charset="0"/>
              </a:rPr>
              <a:t>Nerve supply:</a:t>
            </a:r>
          </a:p>
          <a:p>
            <a:pPr algn="ctr"/>
            <a:r>
              <a:rPr lang="en-US" dirty="0" err="1"/>
              <a:t>Thoracodorsal</a:t>
            </a:r>
            <a:r>
              <a:rPr lang="en-US" dirty="0"/>
              <a:t> nerve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Nerve to </a:t>
            </a:r>
            <a:r>
              <a:rPr lang="en-US" dirty="0" err="1"/>
              <a:t>latismuss</a:t>
            </a:r>
            <a:r>
              <a:rPr lang="en-US" dirty="0"/>
              <a:t> </a:t>
            </a:r>
            <a:r>
              <a:rPr lang="en-US" dirty="0" err="1"/>
              <a:t>dorsi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9417" y="2975206"/>
            <a:ext cx="127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C5, C6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3770" y="2967719"/>
            <a:ext cx="89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C5, C6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47948" y="4568564"/>
            <a:ext cx="130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C6, C7. C8</a:t>
            </a:r>
          </a:p>
        </p:txBody>
      </p:sp>
    </p:spTree>
    <p:extLst>
      <p:ext uri="{BB962C8B-B14F-4D97-AF65-F5344CB8AC3E}">
        <p14:creationId xmlns:p14="http://schemas.microsoft.com/office/powerpoint/2010/main" val="377194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7" y="147596"/>
            <a:ext cx="5773003" cy="6605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0019" y="764498"/>
            <a:ext cx="1617261" cy="687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Deltoid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4038" y="2027516"/>
            <a:ext cx="1871216" cy="6118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 err="1">
                <a:solidFill>
                  <a:schemeClr val="bg1"/>
                </a:solidFill>
              </a:rPr>
              <a:t>Pectoralis</a:t>
            </a:r>
            <a:r>
              <a:rPr lang="en-US" b="1" dirty="0">
                <a:solidFill>
                  <a:schemeClr val="bg1"/>
                </a:solidFill>
              </a:rPr>
              <a:t> major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7280" y="1265835"/>
            <a:ext cx="1469046" cy="3719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979" y="1675272"/>
            <a:ext cx="2944645" cy="45243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oadway" panose="04040905080B02020502" pitchFamily="82" charset="0"/>
              </a:rPr>
              <a:t>Nerve supply:</a:t>
            </a:r>
          </a:p>
          <a:p>
            <a:r>
              <a:rPr lang="en-US" dirty="0"/>
              <a:t>Axillary nerve</a:t>
            </a:r>
          </a:p>
          <a:p>
            <a:r>
              <a:rPr lang="en-US" dirty="0"/>
              <a:t>Posterior chord of Brachial Plexuses</a:t>
            </a:r>
          </a:p>
          <a:p>
            <a:r>
              <a:rPr lang="en-US" dirty="0"/>
              <a:t>Root value: (C5, C6)</a:t>
            </a:r>
          </a:p>
          <a:p>
            <a:endParaRPr lang="en-US" dirty="0"/>
          </a:p>
          <a:p>
            <a:r>
              <a:rPr lang="en-US" dirty="0"/>
              <a:t>Action:</a:t>
            </a:r>
          </a:p>
          <a:p>
            <a:r>
              <a:rPr lang="en-US" dirty="0"/>
              <a:t>1-Anterior fibers: </a:t>
            </a:r>
          </a:p>
          <a:p>
            <a:r>
              <a:rPr lang="en-US" dirty="0"/>
              <a:t>Flexion &amp; medial rotation of shoulder (or arm) .</a:t>
            </a:r>
          </a:p>
          <a:p>
            <a:r>
              <a:rPr lang="en-US" dirty="0"/>
              <a:t>2-Middle fibers:</a:t>
            </a:r>
          </a:p>
          <a:p>
            <a:r>
              <a:rPr lang="en-US" dirty="0"/>
              <a:t>Abduction of </a:t>
            </a:r>
            <a:r>
              <a:rPr lang="en-US" dirty="0" err="1"/>
              <a:t>humerus</a:t>
            </a:r>
            <a:r>
              <a:rPr lang="en-US" dirty="0"/>
              <a:t> </a:t>
            </a:r>
          </a:p>
          <a:p>
            <a:r>
              <a:rPr lang="en-US" dirty="0"/>
              <a:t>(15</a:t>
            </a:r>
            <a:r>
              <a:rPr lang="en-US" baseline="30000" dirty="0"/>
              <a:t>o</a:t>
            </a:r>
            <a:r>
              <a:rPr lang="en-US" dirty="0"/>
              <a:t>-90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r>
              <a:rPr lang="en-US" dirty="0"/>
              <a:t>3-Posterior fibers:</a:t>
            </a:r>
          </a:p>
          <a:p>
            <a:r>
              <a:rPr lang="en-US" dirty="0"/>
              <a:t>Extension &amp; lateral rotation of shoulder (or arm).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96933" y="2782751"/>
            <a:ext cx="2900088" cy="39703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oadway" panose="04040905080B02020502" pitchFamily="82" charset="0"/>
              </a:rPr>
              <a:t>Nerve supply:</a:t>
            </a:r>
          </a:p>
          <a:p>
            <a:r>
              <a:rPr lang="en-US" i="1" dirty="0"/>
              <a:t>Medial pectoral nerve</a:t>
            </a:r>
          </a:p>
          <a:p>
            <a:r>
              <a:rPr lang="en-US" dirty="0"/>
              <a:t>(Medial chord of </a:t>
            </a:r>
            <a:r>
              <a:rPr lang="en-US" dirty="0" err="1"/>
              <a:t>Bracial</a:t>
            </a:r>
            <a:r>
              <a:rPr lang="en-US" dirty="0"/>
              <a:t> Plexuses)</a:t>
            </a:r>
          </a:p>
          <a:p>
            <a:r>
              <a:rPr lang="en-US" dirty="0"/>
              <a:t>(Root value: C8,T1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i="1" dirty="0"/>
              <a:t>Lateral pectoral nerve</a:t>
            </a:r>
          </a:p>
          <a:p>
            <a:r>
              <a:rPr lang="en-US" dirty="0"/>
              <a:t>(Lateral chord of Brachial Plexuses)</a:t>
            </a:r>
          </a:p>
          <a:p>
            <a:r>
              <a:rPr lang="en-US" dirty="0"/>
              <a:t>(Root value: C5,C6,C7)</a:t>
            </a:r>
          </a:p>
          <a:p>
            <a:endParaRPr lang="en-US" dirty="0"/>
          </a:p>
          <a:p>
            <a:r>
              <a:rPr lang="en-US" dirty="0"/>
              <a:t>Action:</a:t>
            </a:r>
          </a:p>
          <a:p>
            <a:r>
              <a:rPr lang="en-US" dirty="0"/>
              <a:t>Adduction &amp; medial rotation of shoulder (</a:t>
            </a:r>
            <a:r>
              <a:rPr lang="en-US"/>
              <a:t>or arm)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30584" y="2391096"/>
            <a:ext cx="204345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5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8" y="666490"/>
            <a:ext cx="4018387" cy="5509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836" y="995102"/>
            <a:ext cx="7117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-Identify the muscle attached to the marked area: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Subscapularis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nerve enervates this muscle?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Upper &amp; lower subscapular nerve</a:t>
            </a: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-Where is it inserted?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Lesser tubercle of the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humerus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its function?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Medial rotation of shoulder (or arm).</a:t>
            </a:r>
          </a:p>
        </p:txBody>
      </p:sp>
    </p:spTree>
    <p:extLst>
      <p:ext uri="{BB962C8B-B14F-4D97-AF65-F5344CB8AC3E}">
        <p14:creationId xmlns:p14="http://schemas.microsoft.com/office/powerpoint/2010/main" val="48060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5718" y="873457"/>
            <a:ext cx="8427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-Identify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the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muscles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attached in the marked areas and their nerve supplies: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9255" y="1914909"/>
            <a:ext cx="2587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Biceps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brachii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2. Pronator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quadratus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01" y="791619"/>
            <a:ext cx="1462038" cy="576371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355090" y="2161309"/>
            <a:ext cx="10598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22681" y="4220733"/>
            <a:ext cx="8024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2781" y="1922089"/>
            <a:ext cx="3345873" cy="138499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roadway" panose="04040905080B02020502" pitchFamily="82" charset="0"/>
              </a:rPr>
              <a:t>-Nerve supply: 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Musculocutaneous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 Cord of Brachial plexuses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Root value: (C5,C6,C7)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9036" y="3976388"/>
            <a:ext cx="2875756" cy="1338828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roadway" panose="04040905080B02020502" pitchFamily="82" charset="0"/>
              </a:rPr>
              <a:t>-Nerve supply: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Anterior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interosseus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 from Median nerve</a:t>
            </a:r>
          </a:p>
          <a:p>
            <a:endParaRPr lang="en-US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946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28" y="765279"/>
            <a:ext cx="1008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-Identify the muscles attached to the marked areas and their nerve supplies: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64" y="1724892"/>
            <a:ext cx="2757054" cy="4687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28" y="2092543"/>
            <a:ext cx="3727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profundis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32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32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32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2. Flexor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superficialis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4428" y="2092543"/>
            <a:ext cx="55695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roadway" panose="04040905080B02020502" pitchFamily="82" charset="0"/>
              </a:rPr>
              <a:t>-Nerve supply: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Ulnar nerve → Medial two fingers (little and ring finger)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</a:t>
            </a:r>
            <a:r>
              <a:rPr lang="en-US" sz="2000" dirty="0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(anterior </a:t>
            </a:r>
            <a:r>
              <a:rPr lang="en-US" sz="2000" dirty="0" err="1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interosseus</a:t>
            </a:r>
            <a:r>
              <a:rPr lang="en-US" sz="2000" dirty="0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 branch)</a:t>
            </a:r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→ Lateral two fingers (index and middle finger)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9950" y="4510062"/>
            <a:ext cx="43343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roadway" panose="04040905080B02020502" pitchFamily="82" charset="0"/>
              </a:rPr>
              <a:t>-Nerve supply: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nerve→ All four medial fingers (index/middle/ring/little)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1887" y="2389909"/>
            <a:ext cx="3117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4889126"/>
            <a:ext cx="3117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7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29189" y="2530388"/>
            <a:ext cx="7104555" cy="168185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172554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991" y="968991"/>
            <a:ext cx="1035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-What is the nerve that is supplies the skin this shaded area?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265" y="2153292"/>
            <a:ext cx="6182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nerve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Posterior cord of Brachial Plexuses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Root value: (C5,C6,C7,C8,T1)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06" y="1828800"/>
            <a:ext cx="5560541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707" y="406507"/>
            <a:ext cx="87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-Identify the muscle attached to the marked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75" y="868172"/>
            <a:ext cx="1619192" cy="5525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456" y="887647"/>
            <a:ext cx="7110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Medial head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of triceps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73707" y="1549110"/>
            <a:ext cx="6432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-Where is it inserted?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Olecranon process of ulna</a:t>
            </a:r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its nerve supply?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nerve</a:t>
            </a: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-Main action?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Extension of the elbow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3707" y="4226766"/>
            <a:ext cx="5698250" cy="224676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Extra info: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Lateral head of triceps attached above spiral groove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Long head of triceps attached to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infraglenoidal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 tubercle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Brachialis: corresponding to the media head from the anterior aspect, it’s inserted in  the coronoid process of the ulna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808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6094" y="5450429"/>
            <a:ext cx="3260109" cy="110799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Medial to flexor retinaculum: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Pisiform &amp; Hook of Hamate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Lateral to flexor retinaculum: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Scaphoid &amp; Trapezium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4" y="0"/>
            <a:ext cx="288422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164" y="279783"/>
            <a:ext cx="9289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Q1- Identify the structure “A” 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retinaculum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Q2-Enumerate 2 nerves passing superficial &amp; 2 tendons deep to it.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 nerve: </a:t>
            </a:r>
          </a:p>
          <a:p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1- Ulnar nerve. 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(also the ulnar artery) </a:t>
            </a:r>
          </a:p>
          <a:p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2- Palmar cutaneous branch of ulnar and median nerves. 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         (also the tendon of palmaris longus)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US" sz="105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Deep tendons: </a:t>
            </a:r>
          </a:p>
          <a:p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1- Flexor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superficialis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and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profundus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2- Flexor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pollicis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81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20" y="731412"/>
            <a:ext cx="3905383" cy="564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03" y="117693"/>
            <a:ext cx="734559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Broadway" panose="04040905080B02020502" pitchFamily="82" charset="0"/>
              </a:rPr>
              <a:t>Q1</a:t>
            </a:r>
            <a:r>
              <a:rPr lang="en-US" sz="2000" b="1" dirty="0">
                <a:latin typeface="Broadway" panose="04040905080B02020502" pitchFamily="82" charset="0"/>
              </a:rPr>
              <a:t>- Identify the marked areas</a:t>
            </a:r>
          </a:p>
          <a:p>
            <a:r>
              <a:rPr lang="en-US" sz="2000" b="1" dirty="0">
                <a:solidFill>
                  <a:srgbClr val="0070C0"/>
                </a:solidFill>
                <a:latin typeface="Broadway" panose="04040905080B02020502" pitchFamily="82" charset="0"/>
              </a:rPr>
              <a:t>Q2-</a:t>
            </a:r>
            <a:r>
              <a:rPr lang="en-US" sz="2000" b="1" dirty="0">
                <a:latin typeface="Broadway" panose="04040905080B02020502" pitchFamily="82" charset="0"/>
              </a:rPr>
              <a:t> Identify one structure attached to each area.</a:t>
            </a:r>
          </a:p>
          <a:p>
            <a:endParaRPr lang="en-US" sz="1600" dirty="0"/>
          </a:p>
          <a:p>
            <a:r>
              <a:rPr lang="en-US" sz="21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1- Shaft of femur: 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Muscle attached: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vastus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intermedius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endParaRPr lang="en-US" sz="21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1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2- Greater trochanter : 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Muscles attached: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-Anterior surface → gluteus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minimus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-Lateral surface → gluteus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medius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- Medial surface → Obturator internus. </a:t>
            </a:r>
          </a:p>
          <a:p>
            <a:endParaRPr lang="en-US" sz="21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sz="2100" dirty="0">
              <a:solidFill>
                <a:srgbClr val="C0000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1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3-upper part of medial surface of Tibia: </a:t>
            </a:r>
          </a:p>
          <a:p>
            <a:r>
              <a:rPr lang="en-US" sz="2100" b="1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                (SGS )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Sartorius         femoral nerve (L2+L3+L4)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Gracillis</a:t>
            </a:r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        obturator nerve (L2+L3+L4)</a:t>
            </a:r>
          </a:p>
          <a:p>
            <a:r>
              <a:rPr lang="en-US" sz="21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Semitendinosus          tibial portion of sciatic nerve. (L4+L5+S1+S2+S3)</a:t>
            </a:r>
          </a:p>
        </p:txBody>
      </p:sp>
      <p:cxnSp>
        <p:nvCxnSpPr>
          <p:cNvPr id="3" name="Straight Arrow Connector 2"/>
          <p:cNvCxnSpPr>
            <a:cxnSpLocks/>
            <a:endCxn id="9" idx="1"/>
          </p:cNvCxnSpPr>
          <p:nvPr/>
        </p:nvCxnSpPr>
        <p:spPr>
          <a:xfrm>
            <a:off x="4577773" y="1498851"/>
            <a:ext cx="555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92995" y="5503046"/>
            <a:ext cx="415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4709" y="6128875"/>
            <a:ext cx="415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7473" y="3832184"/>
            <a:ext cx="415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3109" y="1175685"/>
            <a:ext cx="26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Nerve supply: femoral nerve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9642" y="2782669"/>
            <a:ext cx="26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Nerve supply: superior gluteal nerve</a:t>
            </a:r>
          </a:p>
          <a:p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4584006" y="2782669"/>
            <a:ext cx="415636" cy="6463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7082" y="3598823"/>
            <a:ext cx="275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Nerve supply: </a:t>
            </a:r>
            <a:r>
              <a:rPr lang="en-US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obturator</a:t>
            </a:r>
            <a:r>
              <a:rPr lang="en-US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internus</a:t>
            </a:r>
            <a:r>
              <a:rPr lang="en-US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301" y="5810090"/>
            <a:ext cx="415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36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70" y="0"/>
            <a:ext cx="2934269" cy="6655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1755" y="1745673"/>
            <a:ext cx="1897215" cy="984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1. Common </a:t>
            </a:r>
            <a:r>
              <a:rPr lang="en-US" sz="2000" b="1" dirty="0" err="1">
                <a:solidFill>
                  <a:schemeClr val="bg1"/>
                </a:solidFill>
              </a:rPr>
              <a:t>peroneal</a:t>
            </a:r>
            <a:r>
              <a:rPr lang="en-US" sz="2000" b="1" dirty="0">
                <a:solidFill>
                  <a:schemeClr val="bg1"/>
                </a:solidFill>
              </a:rPr>
              <a:t>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4273" y="3047001"/>
            <a:ext cx="2828498" cy="15647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2.Musculocutaneous nerve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Superficial </a:t>
            </a:r>
            <a:r>
              <a:rPr lang="en-US" sz="2000" b="1" dirty="0" err="1">
                <a:solidFill>
                  <a:schemeClr val="bg1"/>
                </a:solidFill>
              </a:rPr>
              <a:t>peroneal</a:t>
            </a:r>
            <a:r>
              <a:rPr lang="en-US" sz="2000" b="1" dirty="0">
                <a:solidFill>
                  <a:schemeClr val="bg1"/>
                </a:solidFill>
              </a:rPr>
              <a:t> nerve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77941" y="3534769"/>
            <a:ext cx="2051713" cy="1214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3. Deep </a:t>
            </a:r>
            <a:r>
              <a:rPr lang="en-US" sz="2000" b="1" dirty="0" err="1">
                <a:solidFill>
                  <a:schemeClr val="bg1"/>
                </a:solidFill>
              </a:rPr>
              <a:t>peroneal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Anterior </a:t>
            </a:r>
            <a:r>
              <a:rPr lang="en-US" sz="2000" b="1" dirty="0" err="1">
                <a:solidFill>
                  <a:schemeClr val="bg1"/>
                </a:solidFill>
              </a:rPr>
              <a:t>tibial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95" y="318922"/>
            <a:ext cx="61514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roadway" panose="04040905080B02020502" pitchFamily="82" charset="0"/>
              </a:rPr>
              <a:t>- What is the nerve that supplies the lateral side of the foot?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 Sural nerve</a:t>
            </a:r>
          </a:p>
        </p:txBody>
      </p:sp>
    </p:spTree>
    <p:extLst>
      <p:ext uri="{BB962C8B-B14F-4D97-AF65-F5344CB8AC3E}">
        <p14:creationId xmlns:p14="http://schemas.microsoft.com/office/powerpoint/2010/main" val="15033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94" y="381207"/>
            <a:ext cx="3304483" cy="6144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1748" y="862599"/>
            <a:ext cx="65372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Q1-Identify these structures: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1-Glutes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maximus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2-Tensor fascia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lata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3-Iliotibial tract.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b="1" dirty="0">
                <a:latin typeface="Broadway" panose="04040905080B02020502" pitchFamily="82" charset="0"/>
              </a:rPr>
              <a:t>Q2-What is the nerve supply for 1 &amp;2. </a:t>
            </a:r>
          </a:p>
          <a:p>
            <a:pPr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Inferior gluteal nerve.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2.  Superior gluteal nerve</a:t>
            </a:r>
          </a:p>
        </p:txBody>
      </p:sp>
    </p:spTree>
    <p:extLst>
      <p:ext uri="{BB962C8B-B14F-4D97-AF65-F5344CB8AC3E}">
        <p14:creationId xmlns:p14="http://schemas.microsoft.com/office/powerpoint/2010/main" val="1465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734110"/>
            <a:ext cx="4253437" cy="5596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878" y="1915585"/>
            <a:ext cx="55273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 Piriformis muscle.</a:t>
            </a:r>
            <a:r>
              <a:rPr lang="en-US" sz="2000" b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Nerve: S1 &amp;2.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 Gluteus minims.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Nerve: superior Gluteal nerve.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 Quadratus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femoris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Nerve: Nerve to quadratus </a:t>
            </a:r>
            <a:r>
              <a:rPr lang="en-US" sz="2000" dirty="0" err="1">
                <a:latin typeface="Comic Sans MS" panose="030F0702030302020204" pitchFamily="66" charset="0"/>
              </a:rPr>
              <a:t>femoris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968991"/>
            <a:ext cx="638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-Identify the muscles and their nerve supply</a:t>
            </a:r>
          </a:p>
        </p:txBody>
      </p:sp>
    </p:spTree>
    <p:extLst>
      <p:ext uri="{BB962C8B-B14F-4D97-AF65-F5344CB8AC3E}">
        <p14:creationId xmlns:p14="http://schemas.microsoft.com/office/powerpoint/2010/main" val="273144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775586"/>
            <a:ext cx="6326539" cy="583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708" y="785376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Broadway" panose="04040905080B02020502" pitchFamily="82" charset="0"/>
              </a:rPr>
              <a:t>- Identify</a:t>
            </a:r>
            <a:endParaRPr lang="en-US" sz="4000" b="1" dirty="0"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39" y="2210937"/>
            <a:ext cx="4503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Sacrum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Head of femur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Lesser trochanter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Obturator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foramen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Pubic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symphysis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F: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Ischial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tuberosity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G: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Greater trochanter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H: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Acetabulum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I: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Anterior superior iliac spine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J: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Iliac crest</a:t>
            </a:r>
          </a:p>
        </p:txBody>
      </p:sp>
    </p:spTree>
    <p:extLst>
      <p:ext uri="{BB962C8B-B14F-4D97-AF65-F5344CB8AC3E}">
        <p14:creationId xmlns:p14="http://schemas.microsoft.com/office/powerpoint/2010/main" val="390329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50" y="505819"/>
            <a:ext cx="5325788" cy="604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809" y="2772993"/>
            <a:ext cx="5063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peroneal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 malleolus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Small saphenous vein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Dorsal venous arch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Great saphenous vein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F: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Medial malleolus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809" y="1170296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Broadway" panose="04040905080B02020502" pitchFamily="82" charset="0"/>
              </a:rPr>
              <a:t>- Identify</a:t>
            </a:r>
            <a:endParaRPr lang="en-US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01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451859"/>
            <a:ext cx="3921339" cy="6200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943" y="609271"/>
            <a:ext cx="412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Broadway" panose="04040905080B02020502" pitchFamily="82" charset="0"/>
              </a:rPr>
              <a:t>- Identify</a:t>
            </a:r>
            <a:endParaRPr lang="en-US" sz="4800" b="1" dirty="0">
              <a:latin typeface="Broadway" panose="04040905080B020205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43" y="2200078"/>
            <a:ext cx="6605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Plantaris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Gastrocnemius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Soleus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Achilles tendon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Calcaneum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7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064" y="1606137"/>
            <a:ext cx="74680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roadway" panose="04040905080B02020502" pitchFamily="82" charset="0"/>
              </a:rPr>
              <a:t>-Which nerve is likely damaged?</a:t>
            </a:r>
          </a:p>
          <a:p>
            <a:r>
              <a:rPr lang="en-US" sz="2000" u="sng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 thoracic nerve </a:t>
            </a:r>
            <a:r>
              <a:rPr lang="en-US" sz="2000" dirty="0">
                <a:latin typeface="PT Sans Narrow" charset="-52"/>
                <a:ea typeface="PT Sans Narrow" charset="-52"/>
                <a:cs typeface="PT Sans Narrow" charset="-52"/>
              </a:rPr>
              <a:t>or</a:t>
            </a:r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 to </a:t>
            </a:r>
            <a:r>
              <a:rPr lang="en-US" sz="20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Serratus</a:t>
            </a:r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Anterior </a:t>
            </a:r>
            <a:r>
              <a:rPr lang="en-US" sz="2000" dirty="0">
                <a:latin typeface="PT Sans Narrow" charset="-52"/>
                <a:ea typeface="PT Sans Narrow" charset="-52"/>
                <a:cs typeface="PT Sans Narrow" charset="-52"/>
              </a:rPr>
              <a:t>or </a:t>
            </a:r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nerve of bell</a:t>
            </a:r>
          </a:p>
          <a:p>
            <a:endParaRPr lang="en-US" sz="2000" b="1" dirty="0"/>
          </a:p>
          <a:p>
            <a:r>
              <a:rPr lang="en-US" sz="2000" b="1" dirty="0">
                <a:latin typeface="Broadway" panose="04040905080B02020502" pitchFamily="82" charset="0"/>
              </a:rPr>
              <a:t>-What is the root value of this nerve?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C5, C6, and C7</a:t>
            </a:r>
          </a:p>
          <a:p>
            <a:endParaRPr lang="en-US" sz="2000" dirty="0"/>
          </a:p>
          <a:p>
            <a:r>
              <a:rPr lang="en-US" sz="2000" b="1" dirty="0">
                <a:latin typeface="Broadway" panose="04040905080B02020502" pitchFamily="82" charset="0"/>
              </a:rPr>
              <a:t>-Which muscle is most likely affected?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Serratus</a:t>
            </a:r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Anterior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rPr>
              <a:t>-Action of Serratus Anterior: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(Boxer muscle): causes protraction of the scapula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Also rotates the scapula upwards and forwards when raising the arm above 90 degrees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rPr>
              <a:t>-Origin: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upper eight ribs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rPr>
              <a:t>-Insertion: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Medial border of scapula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064" y="198507"/>
            <a:ext cx="115650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Q1</a:t>
            </a:r>
            <a:r>
              <a:rPr lang="en-US" sz="4800" dirty="0">
                <a:latin typeface="Comic Sans MS" panose="030F0702030302020204" pitchFamily="66" charset="0"/>
              </a:rPr>
              <a:t>:</a:t>
            </a:r>
            <a:r>
              <a:rPr lang="en-US" sz="2000" dirty="0">
                <a:latin typeface="Comic Sans MS" panose="030F0702030302020204" pitchFamily="66" charset="0"/>
              </a:rPr>
              <a:t> A 23-year-old soldier presents with a shrapnel wound in the lateral wall of his chest. A few months later, his physical therapist observed his scapula moves away from the chest.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1735794"/>
            <a:ext cx="3493828" cy="5065223"/>
          </a:xfrm>
          <a:prstGeom prst="rect">
            <a:avLst/>
          </a:prstGeom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404064" y="4377587"/>
            <a:ext cx="7438030" cy="2236304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599" y="3873827"/>
            <a:ext cx="139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info</a:t>
            </a:r>
          </a:p>
        </p:txBody>
      </p:sp>
    </p:spTree>
    <p:extLst>
      <p:ext uri="{BB962C8B-B14F-4D97-AF65-F5344CB8AC3E}">
        <p14:creationId xmlns:p14="http://schemas.microsoft.com/office/powerpoint/2010/main" val="2948719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96" y="270164"/>
            <a:ext cx="3898667" cy="6255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7" y="996287"/>
            <a:ext cx="328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oadway" panose="04040905080B02020502" pitchFamily="82" charset="0"/>
              </a:rPr>
              <a:t>-Identify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513" y="2265528"/>
            <a:ext cx="69057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Pectineus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Psoas major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Sartorius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Rectus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femoris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Vastus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F: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Vastus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Medialis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G: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Femoral vessels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H: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Adductor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1303" y="1765728"/>
            <a:ext cx="1866334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Iliacus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7907637" y="2052331"/>
            <a:ext cx="1849272" cy="3432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1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21" y="811828"/>
            <a:ext cx="4861380" cy="5510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5301" y="169838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Ulnar artery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artery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 palmer arch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Ulnar nerve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301" y="538884"/>
            <a:ext cx="483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Broadway" panose="04040905080B02020502" pitchFamily="82" charset="0"/>
              </a:rPr>
              <a:t>-Identify</a:t>
            </a:r>
            <a:endParaRPr lang="en-US" sz="4800" b="1" dirty="0"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84" y="4831705"/>
            <a:ext cx="6496025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-NOTE:</a:t>
            </a:r>
          </a:p>
          <a:p>
            <a:r>
              <a:rPr lang="en-US" b="1" dirty="0">
                <a:solidFill>
                  <a:srgbClr val="C00000"/>
                </a:solidFill>
              </a:rPr>
              <a:t>The picture is incorrect because A (ULNAR ARTERY) &amp; D (ULNAR NERVE) go above the flexor </a:t>
            </a:r>
            <a:r>
              <a:rPr lang="en-US" b="1" dirty="0" err="1">
                <a:solidFill>
                  <a:srgbClr val="C00000"/>
                </a:solidFill>
              </a:rPr>
              <a:t>retinuculum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HOWEVER THE LABELING IS CORRECT</a:t>
            </a:r>
          </a:p>
        </p:txBody>
      </p:sp>
    </p:spTree>
    <p:extLst>
      <p:ext uri="{BB962C8B-B14F-4D97-AF65-F5344CB8AC3E}">
        <p14:creationId xmlns:p14="http://schemas.microsoft.com/office/powerpoint/2010/main" val="1584358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23" y="1007043"/>
            <a:ext cx="4188892" cy="4587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512" y="995777"/>
            <a:ext cx="47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Broadway" panose="04040905080B02020502" pitchFamily="82" charset="0"/>
              </a:rPr>
              <a:t>-Identify</a:t>
            </a:r>
            <a:endParaRPr lang="en-US" sz="4000" b="1" dirty="0">
              <a:latin typeface="Broadway" panose="04040905080B020205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430" y="226277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A: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B: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Thenar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muscles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C: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retinaculum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D: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Fibrous flexor sheath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E: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Ulnar artery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F: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Hypothenar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eminence 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G: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synovial sheath</a:t>
            </a:r>
          </a:p>
          <a:p>
            <a:r>
              <a:rPr lang="en-US" sz="2800" dirty="0">
                <a:latin typeface="PT Sans Narrow" charset="-52"/>
                <a:ea typeface="PT Sans Narrow" charset="-52"/>
                <a:cs typeface="PT Sans Narrow" charset="-52"/>
              </a:rPr>
              <a:t>H: 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Tendon of flexor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profundus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2124" y="1103498"/>
            <a:ext cx="2690399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-NOTE:</a:t>
            </a:r>
          </a:p>
          <a:p>
            <a:r>
              <a:rPr lang="en-US" b="1" dirty="0">
                <a:solidFill>
                  <a:srgbClr val="C00000"/>
                </a:solidFill>
              </a:rPr>
              <a:t>E (ULNAR ARTERY) should go above the flexor </a:t>
            </a:r>
            <a:r>
              <a:rPr lang="en-US" b="1" dirty="0" err="1">
                <a:solidFill>
                  <a:srgbClr val="C00000"/>
                </a:solidFill>
              </a:rPr>
              <a:t>retinuculum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51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t="11699" r="6641" b="12218"/>
          <a:stretch/>
        </p:blipFill>
        <p:spPr>
          <a:xfrm>
            <a:off x="6670964" y="1143000"/>
            <a:ext cx="5278581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44" y="532473"/>
            <a:ext cx="7584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-Structures that run superficially above the Flexor </a:t>
            </a:r>
            <a:r>
              <a:rPr lang="en-US" sz="2400" b="1" dirty="0" err="1">
                <a:latin typeface="Broadway" panose="04040905080B02020502" pitchFamily="82" charset="0"/>
              </a:rPr>
              <a:t>Retinuculum</a:t>
            </a:r>
            <a:r>
              <a:rPr lang="en-US" sz="2400" b="1" dirty="0">
                <a:latin typeface="Broadway" panose="04040905080B02020502" pitchFamily="82" charset="0"/>
              </a:rPr>
              <a:t> from medial to lateral:</a:t>
            </a: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9" y="2020163"/>
            <a:ext cx="6109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 Tendon of Flexor carpi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ulnaris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 Ulnar nerve.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 Ulnar artery.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4- Palmar cutaneous branch of ulnar nerve.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5- Palmaris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tendon.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6- Palmar cutaneous branch of median nerve</a:t>
            </a:r>
          </a:p>
        </p:txBody>
      </p:sp>
    </p:spTree>
    <p:extLst>
      <p:ext uri="{BB962C8B-B14F-4D97-AF65-F5344CB8AC3E}">
        <p14:creationId xmlns:p14="http://schemas.microsoft.com/office/powerpoint/2010/main" val="3002465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2" y="0"/>
            <a:ext cx="4433226" cy="6255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457" y="707824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Broadway" panose="04040905080B02020502" pitchFamily="82" charset="0"/>
              </a:rPr>
              <a:t>-Structures </a:t>
            </a:r>
            <a:r>
              <a:rPr lang="en-US" sz="2400" b="1" dirty="0">
                <a:latin typeface="Broadway" panose="04040905080B02020502" pitchFamily="82" charset="0"/>
              </a:rPr>
              <a:t>of Extensor Retinaculum from </a:t>
            </a:r>
            <a:r>
              <a:rPr lang="en-US" sz="2400" b="1" u="sng" dirty="0">
                <a:latin typeface="Broadway" panose="04040905080B02020502" pitchFamily="82" charset="0"/>
              </a:rPr>
              <a:t>medial to lateral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457" y="2047164"/>
            <a:ext cx="6455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anterior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Extensor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hallucis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Anterior tibial vessels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Deep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peroneal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Extensor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Peroneus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tertius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Mnemonic: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Tom Has Very Nice Dog and Pig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2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52" y="726317"/>
            <a:ext cx="6376782" cy="3742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468" y="873455"/>
            <a:ext cx="401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From </a:t>
            </a:r>
            <a:r>
              <a:rPr lang="en-US" sz="2400" b="1" u="sng" dirty="0">
                <a:latin typeface="Broadway" panose="04040905080B02020502" pitchFamily="82" charset="0"/>
              </a:rPr>
              <a:t>medial to lateral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525" y="1924334"/>
            <a:ext cx="4541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1.Tibialis posterior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2.Flexor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3. Posterior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artery &amp; vena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comitantes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4.Posterior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nerve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</a:t>
            </a:r>
            <a:r>
              <a:rPr lang="en-US" sz="280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.Flexor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hallocis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8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524" y="4868038"/>
            <a:ext cx="4541427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Mnemonic: </a:t>
            </a:r>
          </a:p>
          <a:p>
            <a:r>
              <a:rPr lang="en-US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Tom, Dick and Nervous Harry</a:t>
            </a:r>
          </a:p>
        </p:txBody>
      </p:sp>
    </p:spTree>
    <p:extLst>
      <p:ext uri="{BB962C8B-B14F-4D97-AF65-F5344CB8AC3E}">
        <p14:creationId xmlns:p14="http://schemas.microsoft.com/office/powerpoint/2010/main" val="294136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539" y="2522150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en-US" sz="12000" dirty="0"/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1858545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258613"/>
            <a:ext cx="4135271" cy="6320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943" y="676805"/>
            <a:ext cx="731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-What nerve is in danger in the case of this fracture?</a:t>
            </a:r>
          </a:p>
          <a:p>
            <a:endParaRPr lang="en-US" sz="2400" b="1" dirty="0">
              <a:latin typeface="Broadway" panose="04040905080B02020502" pitchFamily="8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nerve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(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profunda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 artery) if asked for vessel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943" y="3074126"/>
            <a:ext cx="676556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-Common fractures of the </a:t>
            </a:r>
            <a:r>
              <a:rPr lang="en-US" sz="2400" b="1" dirty="0" err="1">
                <a:latin typeface="Broadway" panose="04040905080B02020502" pitchFamily="82" charset="0"/>
              </a:rPr>
              <a:t>humerus</a:t>
            </a:r>
            <a:r>
              <a:rPr lang="en-US" sz="2400" b="1" dirty="0">
                <a:latin typeface="Broadway" panose="04040905080B02020502" pitchFamily="82" charset="0"/>
              </a:rPr>
              <a:t>: </a:t>
            </a:r>
          </a:p>
          <a:p>
            <a:endParaRPr lang="en-US" sz="2400" b="1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Broadway" panose="04040905080B02020502" pitchFamily="82" charset="0"/>
              </a:rPr>
              <a:t>•</a:t>
            </a:r>
            <a:r>
              <a:rPr lang="en-US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Surgical neck: axillary nerve. </a:t>
            </a: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Medial epicondyle: ulnar nerve.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•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Spiral groove: radial nerve. </a:t>
            </a:r>
          </a:p>
          <a:p>
            <a:r>
              <a:rPr lang="en-US" sz="4000" dirty="0">
                <a:solidFill>
                  <a:srgbClr val="00B050"/>
                </a:solidFill>
              </a:rPr>
              <a:t>•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Distal end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supracondylerfracture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: median nerve. </a:t>
            </a:r>
          </a:p>
        </p:txBody>
      </p:sp>
    </p:spTree>
    <p:extLst>
      <p:ext uri="{BB962C8B-B14F-4D97-AF65-F5344CB8AC3E}">
        <p14:creationId xmlns:p14="http://schemas.microsoft.com/office/powerpoint/2010/main" val="1280018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48" y="849247"/>
            <a:ext cx="5198727" cy="4602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937" y="908785"/>
            <a:ext cx="479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oadway" panose="04040905080B02020502" pitchFamily="82" charset="0"/>
              </a:rPr>
              <a:t>Lateral elbow X-Ray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937" y="208225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1-Coronoid process.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2-Ulna.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3-Radial tuberosity.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4-Humerus.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5-Olecranon process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6-Radial head</a:t>
            </a:r>
          </a:p>
        </p:txBody>
      </p:sp>
    </p:spTree>
    <p:extLst>
      <p:ext uri="{BB962C8B-B14F-4D97-AF65-F5344CB8AC3E}">
        <p14:creationId xmlns:p14="http://schemas.microsoft.com/office/powerpoint/2010/main" val="2473791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6" y="573524"/>
            <a:ext cx="3420624" cy="5543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104" y="1016448"/>
            <a:ext cx="5336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oadway" panose="04040905080B02020502" pitchFamily="82" charset="0"/>
              </a:rPr>
              <a:t>Frontal knee </a:t>
            </a:r>
            <a:r>
              <a:rPr lang="en-US" sz="3200" dirty="0">
                <a:latin typeface="Broadway" panose="04040905080B02020502" pitchFamily="82" charset="0"/>
              </a:rPr>
              <a:t>X-Ray</a:t>
            </a:r>
            <a:endParaRPr lang="en-US" sz="3200" b="1" dirty="0">
              <a:latin typeface="Broadway" panose="04040905080B02020502" pitchFamily="82" charset="0"/>
            </a:endParaRPr>
          </a:p>
          <a:p>
            <a:endParaRPr lang="en-US" sz="3200" b="1" dirty="0">
              <a:latin typeface="Broadway" panose="04040905080B020205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104" y="1924334"/>
            <a:ext cx="67556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1-Femur.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2-Interchondylarnotch.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3-Medial femoral condyle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4-Medial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tibialspine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( medial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tibialeminence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)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5-Tibia (or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tuberosity)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6-Fibula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7-Lateral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tibialspine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( lateral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tibialeminence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)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8-Lateral femoral condyle.</a:t>
            </a:r>
          </a:p>
        </p:txBody>
      </p:sp>
    </p:spTree>
    <p:extLst>
      <p:ext uri="{BB962C8B-B14F-4D97-AF65-F5344CB8AC3E}">
        <p14:creationId xmlns:p14="http://schemas.microsoft.com/office/powerpoint/2010/main" val="152885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445" y="499384"/>
            <a:ext cx="10590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Q2:</a:t>
            </a:r>
            <a:r>
              <a:rPr lang="en-US" sz="4800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A 17-year-old student examined by his family physician as he has sever pain in the root of his left thumb, after a basketball game. The physician exacerbates his pain as he applied pressure in the anatomical snuff box as shown in the photo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67" y="2183642"/>
            <a:ext cx="3950080" cy="4180630"/>
          </a:xfrm>
          <a:prstGeom prst="rect">
            <a:avLst/>
          </a:prstGeom>
          <a:ln w="5715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2609" y="1945934"/>
            <a:ext cx="6768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bones does the physician suspect injury?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Styloid process of the radius (proximal)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Scaphoid bone (distal)</a:t>
            </a: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 artery runs in the floor of this area?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artery</a:t>
            </a:r>
          </a:p>
          <a:p>
            <a:endParaRPr lang="en-US" sz="2400" dirty="0"/>
          </a:p>
          <a:p>
            <a:r>
              <a:rPr lang="en-US" sz="2400" b="1" dirty="0">
                <a:latin typeface="Broadway" panose="04040905080B02020502" pitchFamily="82" charset="0"/>
              </a:rPr>
              <a:t>-There are two tendons in the snuff box: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Medial: extensor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pollicis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longus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Lateral: extensor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pollicis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brevis &amp; abductor polices longus</a:t>
            </a:r>
          </a:p>
        </p:txBody>
      </p:sp>
    </p:spTree>
    <p:extLst>
      <p:ext uri="{BB962C8B-B14F-4D97-AF65-F5344CB8AC3E}">
        <p14:creationId xmlns:p14="http://schemas.microsoft.com/office/powerpoint/2010/main" val="843462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165275"/>
            <a:ext cx="4611929" cy="650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833" y="1552122"/>
            <a:ext cx="517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oadway" panose="04040905080B02020502" pitchFamily="82" charset="0"/>
              </a:rPr>
              <a:t>Identify: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833" y="264181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1.Vertebral body (L3)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2-Intervertebral disk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3-Spinous process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4-Neural foramen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5-Sacrum</a:t>
            </a:r>
          </a:p>
        </p:txBody>
      </p:sp>
    </p:spTree>
    <p:extLst>
      <p:ext uri="{BB962C8B-B14F-4D97-AF65-F5344CB8AC3E}">
        <p14:creationId xmlns:p14="http://schemas.microsoft.com/office/powerpoint/2010/main" val="3998731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445019"/>
            <a:ext cx="4321477" cy="565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767" y="1032577"/>
            <a:ext cx="517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oadway" panose="04040905080B02020502" pitchFamily="82" charset="0"/>
              </a:rPr>
              <a:t>Identify: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767" y="216211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1- Distal phalanx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2- Middle phalanx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3- Proximal phalanx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4- Distal interphalangeal joint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5- Proximal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interphalangeal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joint </a:t>
            </a:r>
          </a:p>
          <a:p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6- </a:t>
            </a:r>
            <a:r>
              <a:rPr lang="en-US" sz="28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Metacarpophalangeal</a:t>
            </a:r>
            <a:r>
              <a:rPr lang="en-US" sz="28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joint</a:t>
            </a:r>
          </a:p>
        </p:txBody>
      </p:sp>
    </p:spTree>
    <p:extLst>
      <p:ext uri="{BB962C8B-B14F-4D97-AF65-F5344CB8AC3E}">
        <p14:creationId xmlns:p14="http://schemas.microsoft.com/office/powerpoint/2010/main" val="1255776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13" y="5020145"/>
            <a:ext cx="7729728" cy="677072"/>
          </a:xfrm>
        </p:spPr>
        <p:txBody>
          <a:bodyPr>
            <a:normAutofit fontScale="90000"/>
          </a:bodyPr>
          <a:lstStyle/>
          <a:p>
            <a:r>
              <a:rPr lang="en-US"/>
              <a:t>GOOD LUCK!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07" y="2636797"/>
            <a:ext cx="4349773" cy="31019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Lamia </a:t>
            </a:r>
            <a:r>
              <a:rPr lang="en-US" sz="3200" dirty="0" err="1">
                <a:solidFill>
                  <a:schemeClr val="tx1"/>
                </a:solidFill>
              </a:rPr>
              <a:t>Alkuwaiz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Alanoud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Almuffarej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636796"/>
            <a:ext cx="489527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Faisal </a:t>
            </a:r>
            <a:r>
              <a:rPr lang="en-US" sz="3200" dirty="0" err="1">
                <a:solidFill>
                  <a:schemeClr val="tx1"/>
                </a:solidFill>
              </a:rPr>
              <a:t>Alsaif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Mohammed </a:t>
            </a:r>
            <a:r>
              <a:rPr lang="en-US" sz="3200" dirty="0" err="1">
                <a:solidFill>
                  <a:schemeClr val="tx1"/>
                </a:solidFill>
              </a:rPr>
              <a:t>Binmayouf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t="31818" r="25859" b="31515"/>
          <a:stretch/>
        </p:blipFill>
        <p:spPr>
          <a:xfrm>
            <a:off x="9819095" y="2997"/>
            <a:ext cx="237290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787871" cy="16803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97827" y="6196720"/>
            <a:ext cx="5271100" cy="34705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Special thanks for team 436.</a:t>
            </a:r>
          </a:p>
        </p:txBody>
      </p:sp>
    </p:spTree>
    <p:extLst>
      <p:ext uri="{BB962C8B-B14F-4D97-AF65-F5344CB8AC3E}">
        <p14:creationId xmlns:p14="http://schemas.microsoft.com/office/powerpoint/2010/main" val="5914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328707"/>
            <a:ext cx="111275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Q3: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On evaluation of the hand function, the physician 3 fingers in extended position and asked the patient to </a:t>
            </a:r>
            <a:r>
              <a:rPr lang="en-US" sz="2000" b="1" u="sng" dirty="0">
                <a:latin typeface="Comic Sans MS" panose="030F0702030302020204" pitchFamily="66" charset="0"/>
              </a:rPr>
              <a:t>flex</a:t>
            </a:r>
            <a:r>
              <a:rPr lang="en-US" sz="2000" dirty="0">
                <a:latin typeface="Comic Sans MS" panose="030F0702030302020204" pitchFamily="66" charset="0"/>
              </a:rPr>
              <a:t> the </a:t>
            </a:r>
            <a:r>
              <a:rPr lang="en-US" sz="2000" b="1" u="sng" dirty="0">
                <a:latin typeface="Comic Sans MS" panose="030F0702030302020204" pitchFamily="66" charset="0"/>
              </a:rPr>
              <a:t>proximal </a:t>
            </a:r>
            <a:r>
              <a:rPr lang="en-US" sz="2000" b="1" u="sng" dirty="0" err="1">
                <a:latin typeface="Comic Sans MS" panose="030F0702030302020204" pitchFamily="66" charset="0"/>
              </a:rPr>
              <a:t>interphalangeal</a:t>
            </a:r>
            <a:r>
              <a:rPr lang="en-US" sz="2000" dirty="0">
                <a:latin typeface="Comic Sans MS" panose="030F0702030302020204" pitchFamily="66" charset="0"/>
              </a:rPr>
              <a:t> joint of the middle finger.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149" y="1667041"/>
            <a:ext cx="64553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muscle is the doctor testing?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superficialis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nerve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is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supplying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this</a:t>
            </a:r>
            <a:r>
              <a:rPr lang="en-US" dirty="0">
                <a:latin typeface="Broadway" panose="04040905080B02020502" pitchFamily="82" charset="0"/>
              </a:rPr>
              <a:t> </a:t>
            </a:r>
            <a:r>
              <a:rPr lang="en-US" sz="2400" b="1" dirty="0">
                <a:latin typeface="Broadway" panose="04040905080B02020502" pitchFamily="82" charset="0"/>
              </a:rPr>
              <a:t>muscle?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 Narrow" charset="-52"/>
                <a:ea typeface="PT Sans Narrow" charset="-52"/>
                <a:cs typeface="PT Sans Narrow" charset="-52"/>
              </a:rPr>
              <a:t>(C5,C6, C7, C8, T1)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latin typeface="Broadway" panose="04040905080B02020502" pitchFamily="82" charset="0"/>
              </a:rPr>
              <a:t>All flexor muscles in the forearm are supplied by: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     -Median nerve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EXCEPT: Flexor carpi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ulnaris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and medial ½  of Flexor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profundus</a:t>
            </a:r>
            <a:r>
              <a:rPr lang="en-US" sz="2400" dirty="0">
                <a:solidFill>
                  <a:srgbClr val="C00000"/>
                </a:solidFill>
                <a:latin typeface="PT Sans Narrow" charset="-52"/>
                <a:ea typeface="PT Sans Narrow" charset="-52"/>
                <a:cs typeface="PT Sans Narrow" charset="-52"/>
              </a:rPr>
              <a:t> which is supplied by ulnar nerve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1884892"/>
            <a:ext cx="3057099" cy="2802129"/>
          </a:xfrm>
          <a:prstGeom prst="rect">
            <a:avLst/>
          </a:prstGeom>
          <a:ln w="571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4514282"/>
            <a:ext cx="3057099" cy="2327045"/>
          </a:xfrm>
          <a:prstGeom prst="rect">
            <a:avLst/>
          </a:prstGeom>
          <a:ln w="57150">
            <a:noFill/>
          </a:ln>
        </p:spPr>
      </p:pic>
      <p:sp>
        <p:nvSpPr>
          <p:cNvPr id="7" name="Rectangle 6"/>
          <p:cNvSpPr/>
          <p:nvPr/>
        </p:nvSpPr>
        <p:spPr>
          <a:xfrm>
            <a:off x="614149" y="3644287"/>
            <a:ext cx="7055893" cy="2811103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6275" y="3096487"/>
            <a:ext cx="29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if they asked for root value</a:t>
            </a:r>
          </a:p>
        </p:txBody>
      </p:sp>
    </p:spTree>
    <p:extLst>
      <p:ext uri="{BB962C8B-B14F-4D97-AF65-F5344CB8AC3E}">
        <p14:creationId xmlns:p14="http://schemas.microsoft.com/office/powerpoint/2010/main" val="278903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082" y="345438"/>
            <a:ext cx="105906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Q4: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A 33-year-old male had a fracture on his left </a:t>
            </a:r>
            <a:r>
              <a:rPr lang="en-US" sz="2000" dirty="0" err="1">
                <a:latin typeface="Comic Sans MS" panose="030F0702030302020204" pitchFamily="66" charset="0"/>
              </a:rPr>
              <a:t>humerus</a:t>
            </a:r>
            <a:r>
              <a:rPr lang="en-US" sz="2000" dirty="0">
                <a:latin typeface="Comic Sans MS" panose="030F0702030302020204" pitchFamily="66" charset="0"/>
              </a:rPr>
              <a:t> at the level of the spiral groove. Two months later, he cannot extend his wrist or the left fingers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082" y="1750396"/>
            <a:ext cx="588218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roadway" panose="04040905080B02020502" pitchFamily="82" charset="0"/>
              </a:rPr>
              <a:t>-Which nerve is most likely injured?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Radial nerve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(C5. C6, C7, C8, T1)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( arising from posterior cord of brachial plexuses)</a:t>
            </a:r>
          </a:p>
          <a:p>
            <a:endParaRPr lang="en-US" sz="1100" dirty="0"/>
          </a:p>
          <a:p>
            <a:endParaRPr lang="en-US" sz="1600" dirty="0"/>
          </a:p>
          <a:p>
            <a:r>
              <a:rPr lang="en-US" sz="2000" b="1" dirty="0">
                <a:latin typeface="Broadway" panose="04040905080B02020502" pitchFamily="82" charset="0"/>
              </a:rPr>
              <a:t>-Describe the are of cutaneous loss: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 2/3 of the dorsal surface of the hand</a:t>
            </a:r>
          </a:p>
          <a:p>
            <a:r>
              <a:rPr lang="en-US" sz="20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 3 ½ fingers up to the middle phalanx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14" y="1750396"/>
            <a:ext cx="3457141" cy="4175508"/>
          </a:xfrm>
          <a:prstGeom prst="rect">
            <a:avLst/>
          </a:prstGeom>
          <a:ln w="5715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87372" y="4508779"/>
            <a:ext cx="1573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For understanding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7DC230A-CE17-BB4D-9E8D-6B7E20D36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1" t="58945" r="22579" b="22270"/>
          <a:stretch/>
        </p:blipFill>
        <p:spPr>
          <a:xfrm>
            <a:off x="5813243" y="4349498"/>
            <a:ext cx="1573967" cy="218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A9D155-76FE-A74F-BC30-0D0B52DD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85" t="28113" b="30611"/>
          <a:stretch/>
        </p:blipFill>
        <p:spPr>
          <a:xfrm>
            <a:off x="384295" y="4785778"/>
            <a:ext cx="3796426" cy="18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" y="369332"/>
            <a:ext cx="907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Q5: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A physician performs a tendon reflex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6" y="1200329"/>
            <a:ext cx="64752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tendon is he testing for?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Biceps reflex</a:t>
            </a:r>
          </a:p>
          <a:p>
            <a:endParaRPr lang="en-US" sz="2000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the nerve supply of the tested muscle?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Musculocutaneous nerve</a:t>
            </a:r>
          </a:p>
          <a:p>
            <a:endParaRPr lang="en-US" sz="2000" dirty="0"/>
          </a:p>
          <a:p>
            <a:r>
              <a:rPr lang="en-US" sz="2400" b="1" dirty="0">
                <a:latin typeface="Broadway" panose="04040905080B02020502" pitchFamily="82" charset="0"/>
              </a:rPr>
              <a:t>-Which cord gives this nerve?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 cord with a root value of (C5, C6, C7)</a:t>
            </a:r>
          </a:p>
          <a:p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400" dirty="0">
                <a:latin typeface="Broadway" panose="04040905080B02020502" pitchFamily="82" charset="0"/>
                <a:ea typeface="PT Sans Narrow" charset="-52"/>
                <a:cs typeface="PT Sans Narrow" charset="-52"/>
              </a:rPr>
              <a:t>What muscles are also supplied by this nerve?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Coracobrachialis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Brachialis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(Medial Fibers)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69" y="369332"/>
            <a:ext cx="4460856" cy="562818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21186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850" y="2150812"/>
            <a:ext cx="94442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muscle is the physician testing?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Flexor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profundus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/>
          </a:p>
          <a:p>
            <a:r>
              <a:rPr lang="en-US" sz="2400" b="1" dirty="0">
                <a:latin typeface="Broadway" panose="04040905080B02020502" pitchFamily="82" charset="0"/>
              </a:rPr>
              <a:t>-What is the nerve that supplies this muscle?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Median nerve </a:t>
            </a:r>
            <a:r>
              <a:rPr lang="en-US" sz="2400" dirty="0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(anterior </a:t>
            </a:r>
            <a:r>
              <a:rPr lang="en-US" sz="2400" dirty="0" err="1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interosseus</a:t>
            </a:r>
            <a:r>
              <a:rPr lang="en-US" sz="2400" dirty="0">
                <a:solidFill>
                  <a:srgbClr val="FF0000"/>
                </a:solidFill>
                <a:latin typeface="PT Sans Narrow" charset="-52"/>
                <a:ea typeface="PT Sans Narrow" charset="-52"/>
                <a:cs typeface="PT Sans Narrow" charset="-52"/>
              </a:rPr>
              <a:t> branch)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50" y="566597"/>
            <a:ext cx="944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Q6:</a:t>
            </a:r>
            <a:r>
              <a:rPr lang="en-US" dirty="0"/>
              <a:t> </a:t>
            </a:r>
            <a:r>
              <a:rPr lang="en-US" sz="2000" dirty="0">
                <a:latin typeface="Comic Sans MS" panose="030F0702030302020204" pitchFamily="66" charset="0"/>
              </a:rPr>
              <a:t>On evaluation of the hand function, the physician asked the patient to flex the terminal </a:t>
            </a:r>
            <a:r>
              <a:rPr lang="en-US" sz="2000" dirty="0" err="1">
                <a:latin typeface="Comic Sans MS" panose="030F0702030302020204" pitchFamily="66" charset="0"/>
              </a:rPr>
              <a:t>phalanax</a:t>
            </a:r>
            <a:r>
              <a:rPr lang="en-US" sz="2000" dirty="0">
                <a:latin typeface="Comic Sans MS" panose="030F0702030302020204" pitchFamily="66" charset="0"/>
              </a:rPr>
              <a:t> of the right index finger.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939" y="4473690"/>
            <a:ext cx="590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Flexor </a:t>
            </a:r>
            <a:r>
              <a:rPr lang="en-US" sz="2400" b="1" dirty="0" err="1">
                <a:latin typeface="Broadway" panose="04040905080B02020502" pitchFamily="82" charset="0"/>
              </a:rPr>
              <a:t>digitorum</a:t>
            </a:r>
            <a:r>
              <a:rPr lang="en-US" sz="2400" b="1" dirty="0">
                <a:latin typeface="Broadway" panose="04040905080B02020502" pitchFamily="82" charset="0"/>
              </a:rPr>
              <a:t> </a:t>
            </a:r>
            <a:r>
              <a:rPr lang="en-US" sz="2400" b="1" dirty="0" err="1">
                <a:latin typeface="Broadway" panose="04040905080B02020502" pitchFamily="82" charset="0"/>
              </a:rPr>
              <a:t>profundus</a:t>
            </a:r>
            <a:endParaRPr lang="en-US" sz="2400" b="1" dirty="0">
              <a:latin typeface="Broadway" panose="04040905080B02020502" pitchFamily="8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is inserted into the base of the distal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phalanages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of the 4 medial fingers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909" y="4473690"/>
            <a:ext cx="6106236" cy="121305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1705370"/>
            <a:ext cx="3728023" cy="3837670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11175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136" y="574726"/>
            <a:ext cx="94033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oadway" panose="04040905080B02020502" pitchFamily="82" charset="0"/>
              </a:rPr>
              <a:t>Q7</a:t>
            </a:r>
            <a:r>
              <a:rPr lang="en-US" sz="4800" dirty="0"/>
              <a:t>: </a:t>
            </a:r>
            <a:r>
              <a:rPr lang="en-US" sz="2000" dirty="0">
                <a:latin typeface="Comic Sans MS" panose="030F0702030302020204" pitchFamily="66" charset="0"/>
              </a:rPr>
              <a:t>On evaluation of the peripheral circulation of a diabetic patient,                          the physician put his fingers as shown in the photo: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579" y="1937982"/>
            <a:ext cx="9403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oadway" panose="04040905080B02020502" pitchFamily="82" charset="0"/>
              </a:rPr>
              <a:t>-Which artery is the physician trying to feel?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Dorsalis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pedis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artery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(main supply of blood for the toes)</a:t>
            </a:r>
          </a:p>
          <a:p>
            <a:endParaRPr lang="en-US" dirty="0"/>
          </a:p>
          <a:p>
            <a:r>
              <a:rPr lang="en-US" sz="2000" b="1" dirty="0">
                <a:latin typeface="Broadway" panose="04040905080B02020502" pitchFamily="82" charset="0"/>
              </a:rPr>
              <a:t>-Which tendons descend on both sides of the artery in this area?</a:t>
            </a: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Medially: Extensor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hallucis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Laterally: Extensor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digitorum</a:t>
            </a:r>
            <a:r>
              <a:rPr lang="en-US" sz="2400" dirty="0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PT Sans Narrow" charset="-52"/>
                <a:ea typeface="PT Sans Narrow" charset="-52"/>
                <a:cs typeface="PT Sans Narrow" charset="-52"/>
              </a:rPr>
              <a:t>longus</a:t>
            </a:r>
            <a:endParaRPr lang="en-US" sz="2400" dirty="0">
              <a:solidFill>
                <a:srgbClr val="0070C0"/>
              </a:solidFill>
              <a:latin typeface="PT Sans Narrow" charset="-52"/>
              <a:ea typeface="PT Sans Narrow" charset="-52"/>
              <a:cs typeface="PT Sans Narrow" charset="-52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13" y="1713499"/>
            <a:ext cx="2787584" cy="3662301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245048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868</TotalTime>
  <Words>2190</Words>
  <Application>Microsoft Office PowerPoint</Application>
  <PresentationFormat>Widescreen</PresentationFormat>
  <Paragraphs>412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Broadway</vt:lpstr>
      <vt:lpstr>Calibri</vt:lpstr>
      <vt:lpstr>Comic Sans MS</vt:lpstr>
      <vt:lpstr>Gill Sans MT</vt:lpstr>
      <vt:lpstr>PT Sans Narrow</vt:lpstr>
      <vt:lpstr>Parcel</vt:lpstr>
      <vt:lpstr>Ospe Anatomy</vt:lpstr>
      <vt:lpstr>Case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X-Ray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Ospe: Anatomy</dc:title>
  <dc:creator>Mohammed BinMayouf</dc:creator>
  <cp:lastModifiedBy>Dana Al-Kadi</cp:lastModifiedBy>
  <cp:revision>88</cp:revision>
  <dcterms:created xsi:type="dcterms:W3CDTF">2017-12-13T04:09:00Z</dcterms:created>
  <dcterms:modified xsi:type="dcterms:W3CDTF">2017-12-25T08:05:22Z</dcterms:modified>
</cp:coreProperties>
</file>