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9" r:id="rId2"/>
  </p:sldMasterIdLst>
  <p:sldIdLst>
    <p:sldId id="256" r:id="rId3"/>
    <p:sldId id="258" r:id="rId4"/>
    <p:sldId id="262" r:id="rId5"/>
    <p:sldId id="266" r:id="rId6"/>
    <p:sldId id="259" r:id="rId7"/>
    <p:sldId id="267" r:id="rId8"/>
    <p:sldId id="263" r:id="rId9"/>
    <p:sldId id="264" r:id="rId10"/>
    <p:sldId id="265" r:id="rId11"/>
    <p:sldId id="260" r:id="rId12"/>
    <p:sldId id="268" r:id="rId13"/>
    <p:sldId id="261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118" autoAdjust="0"/>
    <p:restoredTop sz="94660"/>
  </p:normalViewPr>
  <p:slideViewPr>
    <p:cSldViewPr snapToGrid="0">
      <p:cViewPr varScale="1">
        <p:scale>
          <a:sx n="67" d="100"/>
          <a:sy n="67" d="100"/>
        </p:scale>
        <p:origin x="89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docs.google.com/presentation/d/1N5QX6kQ_AFUyYXkTe9sG4RrVPYy3lV__mSUIyPOyits/edit?usp=sharing" TargetMode="Externa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 rot="10800000">
            <a:off x="-19901" y="0"/>
            <a:ext cx="12208725" cy="6849533"/>
            <a:chOff x="0" y="0"/>
            <a:chExt cx="12208725" cy="6849533"/>
          </a:xfrm>
        </p:grpSpPr>
        <p:cxnSp>
          <p:nvCxnSpPr>
            <p:cNvPr id="19" name="Straight Connector 18"/>
            <p:cNvCxnSpPr>
              <a:cxnSpLocks/>
            </p:cNvCxnSpPr>
            <p:nvPr/>
          </p:nvCxnSpPr>
          <p:spPr>
            <a:xfrm rot="10800000" flipH="1" flipV="1">
              <a:off x="9880600" y="1"/>
              <a:ext cx="709609" cy="6039151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cxnSpLocks/>
              <a:endCxn id="23" idx="2"/>
            </p:cNvCxnSpPr>
            <p:nvPr/>
          </p:nvCxnSpPr>
          <p:spPr>
            <a:xfrm rot="10800000" flipV="1">
              <a:off x="9527866" y="2862564"/>
              <a:ext cx="2660959" cy="3176588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750810" y="3"/>
              <a:ext cx="2457915" cy="6039152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10076364" y="0"/>
              <a:ext cx="2115636" cy="6039152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23" name="Isosceles Triangle 22"/>
            <p:cNvSpPr/>
            <p:nvPr/>
          </p:nvSpPr>
          <p:spPr>
            <a:xfrm>
              <a:off x="9527866" y="2229152"/>
              <a:ext cx="2664135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ar-SA"/>
            </a:p>
          </p:txBody>
        </p:sp>
        <p:sp>
          <p:nvSpPr>
            <p:cNvPr id="24" name="Rectangle 27"/>
            <p:cNvSpPr/>
            <p:nvPr/>
          </p:nvSpPr>
          <p:spPr>
            <a:xfrm>
              <a:off x="9855977" y="1"/>
              <a:ext cx="2332849" cy="6039153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ar-SA" dirty="0"/>
            </a:p>
          </p:txBody>
        </p:sp>
        <p:sp>
          <p:nvSpPr>
            <p:cNvPr id="25" name="Rectangle 28"/>
            <p:cNvSpPr/>
            <p:nvPr/>
          </p:nvSpPr>
          <p:spPr>
            <a:xfrm>
              <a:off x="10898730" y="0"/>
              <a:ext cx="1290094" cy="6039152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1167339" y="0"/>
              <a:ext cx="1021486" cy="6039152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ar-SA" dirty="0"/>
            </a:p>
          </p:txBody>
        </p:sp>
        <p:sp>
          <p:nvSpPr>
            <p:cNvPr id="27" name="Isosceles Triangle 26"/>
            <p:cNvSpPr/>
            <p:nvPr/>
          </p:nvSpPr>
          <p:spPr>
            <a:xfrm>
              <a:off x="10703657" y="2771020"/>
              <a:ext cx="148516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68495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ar-SA" dirty="0"/>
            </a:p>
          </p:txBody>
        </p:sp>
      </p:grpSp>
      <p:pic>
        <p:nvPicPr>
          <p:cNvPr id="15" name="صورة 14">
            <a:extLst>
              <a:ext uri="{FF2B5EF4-FFF2-40B4-BE49-F238E27FC236}">
                <a16:creationId xmlns:a16="http://schemas.microsoft.com/office/drawing/2014/main" id="{5CDE06E8-5654-482D-A316-3D1E362BAF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7646" y="2766023"/>
            <a:ext cx="1172961" cy="1220946"/>
          </a:xfrm>
          <a:prstGeom prst="rect">
            <a:avLst/>
          </a:prstGeom>
          <a:ln>
            <a:noFill/>
          </a:ln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61D46BEB-4A9B-45D5-8486-7D960F08EE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2603" y="2766023"/>
            <a:ext cx="1172961" cy="1220946"/>
          </a:xfrm>
          <a:prstGeom prst="rect">
            <a:avLst/>
          </a:prstGeom>
          <a:ln>
            <a:noFill/>
          </a:ln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D406FDBA-00A5-415E-AEA3-095BBE9C50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453" y="90361"/>
            <a:ext cx="1635938" cy="628473"/>
          </a:xfrm>
          <a:prstGeom prst="rect">
            <a:avLst/>
          </a:prstGeom>
        </p:spPr>
      </p:pic>
      <p:sp>
        <p:nvSpPr>
          <p:cNvPr id="33" name="مستطيل 6">
            <a:extLst>
              <a:ext uri="{FF2B5EF4-FFF2-40B4-BE49-F238E27FC236}">
                <a16:creationId xmlns:a16="http://schemas.microsoft.com/office/drawing/2014/main" id="{22EDFB3C-F370-4205-8317-592F8BF50635}"/>
              </a:ext>
            </a:extLst>
          </p:cNvPr>
          <p:cNvSpPr/>
          <p:nvPr userDrawn="1"/>
        </p:nvSpPr>
        <p:spPr>
          <a:xfrm>
            <a:off x="2848738" y="2364666"/>
            <a:ext cx="7418121" cy="3003087"/>
          </a:xfrm>
          <a:prstGeom prst="rect">
            <a:avLst/>
          </a:prstGeom>
          <a:noFill/>
          <a:ln>
            <a:prstDash val="lgDashDot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l"/>
            <a:r>
              <a:rPr lang="en-US" sz="1800" b="0" dirty="0">
                <a:solidFill>
                  <a:srgbClr val="FF0000"/>
                </a:solidFill>
                <a:effectLst/>
              </a:rPr>
              <a:t>Red: questions. </a:t>
            </a:r>
          </a:p>
          <a:p>
            <a:pPr algn="l"/>
            <a:r>
              <a:rPr lang="en-US" sz="1800" b="0" u="dbl" baseline="0" dirty="0">
                <a:solidFill>
                  <a:srgbClr val="820000"/>
                </a:solidFill>
                <a:effectLst/>
              </a:rPr>
              <a:t>Dark red: very important.</a:t>
            </a:r>
          </a:p>
          <a:p>
            <a:pPr algn="l"/>
            <a:r>
              <a:rPr lang="en-US" sz="1800" b="0" dirty="0">
                <a:effectLst/>
              </a:rPr>
              <a:t>Black: complete answers. </a:t>
            </a:r>
          </a:p>
          <a:p>
            <a:pPr algn="l"/>
            <a:r>
              <a:rPr lang="en-US" sz="1800" b="0" dirty="0">
                <a:solidFill>
                  <a:schemeClr val="bg1">
                    <a:lumMod val="50000"/>
                  </a:schemeClr>
                </a:solidFill>
                <a:effectLst/>
              </a:rPr>
              <a:t>Gray: notes|extra. </a:t>
            </a:r>
            <a:endParaRPr lang="ar-SA" sz="1800" b="0" dirty="0">
              <a:solidFill>
                <a:schemeClr val="bg1">
                  <a:lumMod val="50000"/>
                </a:schemeClr>
              </a:solidFill>
              <a:effectLst/>
            </a:endParaRPr>
          </a:p>
        </p:txBody>
      </p:sp>
      <p:cxnSp>
        <p:nvCxnSpPr>
          <p:cNvPr id="34" name="رابط مستقيم 27">
            <a:extLst>
              <a:ext uri="{FF2B5EF4-FFF2-40B4-BE49-F238E27FC236}">
                <a16:creationId xmlns:a16="http://schemas.microsoft.com/office/drawing/2014/main" id="{26AB48EB-A322-4C00-AA50-9C08FAE8178C}"/>
              </a:ext>
            </a:extLst>
          </p:cNvPr>
          <p:cNvCxnSpPr>
            <a:cxnSpLocks/>
          </p:cNvCxnSpPr>
          <p:nvPr userDrawn="1"/>
        </p:nvCxnSpPr>
        <p:spPr>
          <a:xfrm flipV="1">
            <a:off x="2891039" y="3989049"/>
            <a:ext cx="7367607" cy="1"/>
          </a:xfrm>
          <a:prstGeom prst="line">
            <a:avLst/>
          </a:prstGeom>
          <a:ln w="19050">
            <a:prstDash val="lgDashDot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5" name="مربع نص 1">
            <a:extLst>
              <a:ext uri="{FF2B5EF4-FFF2-40B4-BE49-F238E27FC236}">
                <a16:creationId xmlns:a16="http://schemas.microsoft.com/office/drawing/2014/main" id="{9C862F8E-C488-4094-AB9E-8E92D55EDCE8}"/>
              </a:ext>
            </a:extLst>
          </p:cNvPr>
          <p:cNvSpPr txBox="1"/>
          <p:nvPr userDrawn="1"/>
        </p:nvSpPr>
        <p:spPr>
          <a:xfrm>
            <a:off x="2833955" y="2605942"/>
            <a:ext cx="741812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All lecture of practical</a:t>
            </a:r>
            <a:br>
              <a:rPr lang="en-US" sz="36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OSPE file (MSK block)</a:t>
            </a:r>
            <a:endParaRPr lang="ar-SA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2FB6EC-85D4-4C89-A358-9873C3C1BB65}"/>
              </a:ext>
            </a:extLst>
          </p:cNvPr>
          <p:cNvSpPr txBox="1"/>
          <p:nvPr userDrawn="1"/>
        </p:nvSpPr>
        <p:spPr>
          <a:xfrm>
            <a:off x="2887646" y="5430654"/>
            <a:ext cx="737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u="sng" dirty="0">
                <a:solidFill>
                  <a:schemeClr val="accent1">
                    <a:lumMod val="75000"/>
                  </a:schemeClr>
                </a:solidFill>
                <a:hlinkClick r:id="rId5"/>
              </a:rPr>
              <a:t>Editing file</a:t>
            </a:r>
            <a:endParaRPr lang="en-US" b="0" u="sng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EE788BBF-9285-4963-869C-B726D3788FF4}"/>
              </a:ext>
            </a:extLst>
          </p:cNvPr>
          <p:cNvSpPr txBox="1"/>
          <p:nvPr userDrawn="1"/>
        </p:nvSpPr>
        <p:spPr>
          <a:xfrm>
            <a:off x="903898" y="1896533"/>
            <a:ext cx="8148637" cy="31085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effectLst/>
              </a:rPr>
              <a:t>You should know before the exam: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0" dirty="0">
                <a:latin typeface="+mj-lt"/>
              </a:rPr>
              <a:t>The diagrams in these slides are going to be the </a:t>
            </a:r>
            <a:r>
              <a:rPr lang="en-GB" sz="2400" b="1" dirty="0">
                <a:latin typeface="+mj-lt"/>
              </a:rPr>
              <a:t>same</a:t>
            </a:r>
            <a:r>
              <a:rPr lang="en-GB" sz="2400" b="0" dirty="0">
                <a:latin typeface="+mj-lt"/>
              </a:rPr>
              <a:t> in the exam however, it may not be coloured.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0" dirty="0">
                <a:latin typeface="+mj-lt"/>
              </a:rPr>
              <a:t>You have to </a:t>
            </a:r>
            <a:r>
              <a:rPr lang="en-GB" sz="2400" b="1" u="sng" dirty="0">
                <a:latin typeface="+mj-lt"/>
              </a:rPr>
              <a:t>mention the full name</a:t>
            </a:r>
            <a:r>
              <a:rPr lang="en-GB" sz="2400" b="1" dirty="0">
                <a:latin typeface="+mj-lt"/>
              </a:rPr>
              <a:t> </a:t>
            </a:r>
            <a:r>
              <a:rPr lang="en-GB" sz="2400" b="0" dirty="0">
                <a:latin typeface="+mj-lt"/>
              </a:rPr>
              <a:t>always and </a:t>
            </a:r>
            <a:r>
              <a:rPr lang="en-GB" sz="2400" b="1" dirty="0">
                <a:latin typeface="+mj-lt"/>
              </a:rPr>
              <a:t>don’t use shortcuts</a:t>
            </a:r>
            <a:r>
              <a:rPr lang="en-GB" sz="2400" b="0" dirty="0">
                <a:latin typeface="+mj-lt"/>
              </a:rPr>
              <a:t> you could lose marks because of that.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0" dirty="0">
                <a:latin typeface="+mj-lt"/>
              </a:rPr>
              <a:t>The </a:t>
            </a:r>
            <a:r>
              <a:rPr lang="en-GB" sz="2400" b="1" dirty="0">
                <a:latin typeface="+mj-lt"/>
              </a:rPr>
              <a:t>Arrows</a:t>
            </a:r>
            <a:r>
              <a:rPr lang="en-GB" sz="2400" b="0" dirty="0">
                <a:latin typeface="+mj-lt"/>
              </a:rPr>
              <a:t> in the diagrams are </a:t>
            </a:r>
            <a:r>
              <a:rPr lang="en-GB" sz="2400" b="1" dirty="0">
                <a:latin typeface="+mj-lt"/>
              </a:rPr>
              <a:t>very important 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0" dirty="0">
                <a:latin typeface="+mj-lt"/>
              </a:rPr>
              <a:t>So please study them well. 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D1DA0B8-34B0-4A18-BB4F-65DE8F45D1BD}"/>
              </a:ext>
            </a:extLst>
          </p:cNvPr>
          <p:cNvGrpSpPr/>
          <p:nvPr userDrawn="1"/>
        </p:nvGrpSpPr>
        <p:grpSpPr>
          <a:xfrm>
            <a:off x="9511141" y="-11963"/>
            <a:ext cx="2680859" cy="6861495"/>
            <a:chOff x="9527866" y="0"/>
            <a:chExt cx="2680859" cy="6039155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955C01C3-1E30-4826-B495-142C7833F07D}"/>
                </a:ext>
              </a:extLst>
            </p:cNvPr>
            <p:cNvCxnSpPr>
              <a:cxnSpLocks/>
            </p:cNvCxnSpPr>
            <p:nvPr/>
          </p:nvCxnSpPr>
          <p:spPr>
            <a:xfrm rot="10800000" flipH="1" flipV="1">
              <a:off x="9880600" y="1"/>
              <a:ext cx="709609" cy="6039151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EC76C62-CAC0-4A12-96E6-1B2FF12B208D}"/>
                </a:ext>
              </a:extLst>
            </p:cNvPr>
            <p:cNvCxnSpPr>
              <a:cxnSpLocks/>
              <a:endCxn id="23" idx="2"/>
            </p:cNvCxnSpPr>
            <p:nvPr/>
          </p:nvCxnSpPr>
          <p:spPr>
            <a:xfrm rot="10800000" flipV="1">
              <a:off x="9527866" y="2862564"/>
              <a:ext cx="2660959" cy="3176588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>
              <a:extLst>
                <a:ext uri="{FF2B5EF4-FFF2-40B4-BE49-F238E27FC236}">
                  <a16:creationId xmlns:a16="http://schemas.microsoft.com/office/drawing/2014/main" id="{7FB90F93-1432-441A-93A7-4423157ACAC5}"/>
                </a:ext>
              </a:extLst>
            </p:cNvPr>
            <p:cNvSpPr/>
            <p:nvPr/>
          </p:nvSpPr>
          <p:spPr>
            <a:xfrm>
              <a:off x="9750810" y="3"/>
              <a:ext cx="2457915" cy="6039152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>
              <a:extLst>
                <a:ext uri="{FF2B5EF4-FFF2-40B4-BE49-F238E27FC236}">
                  <a16:creationId xmlns:a16="http://schemas.microsoft.com/office/drawing/2014/main" id="{B6DFB5B7-DA87-490F-8DDD-CC4338F9B965}"/>
                </a:ext>
              </a:extLst>
            </p:cNvPr>
            <p:cNvSpPr/>
            <p:nvPr/>
          </p:nvSpPr>
          <p:spPr>
            <a:xfrm>
              <a:off x="10076364" y="0"/>
              <a:ext cx="2115636" cy="6039152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C5164DA0-E80B-4867-A470-718F1052318F}"/>
                </a:ext>
              </a:extLst>
            </p:cNvPr>
            <p:cNvSpPr/>
            <p:nvPr/>
          </p:nvSpPr>
          <p:spPr>
            <a:xfrm>
              <a:off x="9527866" y="2229152"/>
              <a:ext cx="2664135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ar-SA"/>
            </a:p>
          </p:txBody>
        </p:sp>
        <p:sp>
          <p:nvSpPr>
            <p:cNvPr id="24" name="Rectangle 27">
              <a:extLst>
                <a:ext uri="{FF2B5EF4-FFF2-40B4-BE49-F238E27FC236}">
                  <a16:creationId xmlns:a16="http://schemas.microsoft.com/office/drawing/2014/main" id="{E02BDA46-51A4-42A1-A7C8-CDF0AF4BCB42}"/>
                </a:ext>
              </a:extLst>
            </p:cNvPr>
            <p:cNvSpPr/>
            <p:nvPr/>
          </p:nvSpPr>
          <p:spPr>
            <a:xfrm>
              <a:off x="9855977" y="1"/>
              <a:ext cx="2332849" cy="6039153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ar-SA" dirty="0"/>
            </a:p>
          </p:txBody>
        </p:sp>
        <p:sp>
          <p:nvSpPr>
            <p:cNvPr id="25" name="Rectangle 28">
              <a:extLst>
                <a:ext uri="{FF2B5EF4-FFF2-40B4-BE49-F238E27FC236}">
                  <a16:creationId xmlns:a16="http://schemas.microsoft.com/office/drawing/2014/main" id="{D17009B2-E2CC-481A-834B-AB37931CA542}"/>
                </a:ext>
              </a:extLst>
            </p:cNvPr>
            <p:cNvSpPr/>
            <p:nvPr/>
          </p:nvSpPr>
          <p:spPr>
            <a:xfrm>
              <a:off x="10898730" y="0"/>
              <a:ext cx="1290094" cy="6039152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>
              <a:extLst>
                <a:ext uri="{FF2B5EF4-FFF2-40B4-BE49-F238E27FC236}">
                  <a16:creationId xmlns:a16="http://schemas.microsoft.com/office/drawing/2014/main" id="{56F6C669-84FB-43B5-A98B-593AEF7BF767}"/>
                </a:ext>
              </a:extLst>
            </p:cNvPr>
            <p:cNvSpPr/>
            <p:nvPr/>
          </p:nvSpPr>
          <p:spPr>
            <a:xfrm>
              <a:off x="11167339" y="0"/>
              <a:ext cx="1021486" cy="6039152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ar-SA" dirty="0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D29F3CC3-3A32-4DEE-98B3-FF4FAD77736E}"/>
                </a:ext>
              </a:extLst>
            </p:cNvPr>
            <p:cNvSpPr/>
            <p:nvPr/>
          </p:nvSpPr>
          <p:spPr>
            <a:xfrm>
              <a:off x="10703657" y="2771020"/>
              <a:ext cx="148516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28" name="صورة 7">
            <a:extLst>
              <a:ext uri="{FF2B5EF4-FFF2-40B4-BE49-F238E27FC236}">
                <a16:creationId xmlns:a16="http://schemas.microsoft.com/office/drawing/2014/main" id="{B535A1B8-A01D-41B2-B9CC-1766F139FF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7474" y="5750315"/>
            <a:ext cx="909991" cy="947218"/>
          </a:xfrm>
          <a:prstGeom prst="rect">
            <a:avLst/>
          </a:prstGeom>
        </p:spPr>
      </p:pic>
      <p:sp>
        <p:nvSpPr>
          <p:cNvPr id="29" name="مربع نص 21">
            <a:extLst>
              <a:ext uri="{FF2B5EF4-FFF2-40B4-BE49-F238E27FC236}">
                <a16:creationId xmlns:a16="http://schemas.microsoft.com/office/drawing/2014/main" id="{A3049F46-B829-429B-BE4C-9CF7FF1581C2}"/>
              </a:ext>
            </a:extLst>
          </p:cNvPr>
          <p:cNvSpPr txBox="1"/>
          <p:nvPr userDrawn="1"/>
        </p:nvSpPr>
        <p:spPr>
          <a:xfrm>
            <a:off x="-19901" y="6393482"/>
            <a:ext cx="12211901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Practical histology (OSPE) team 437 | MSK block </a:t>
            </a:r>
            <a:endParaRPr lang="ar-SA" sz="1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890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5D1DA0B8-34B0-4A18-BB4F-65DE8F45D1BD}"/>
              </a:ext>
            </a:extLst>
          </p:cNvPr>
          <p:cNvGrpSpPr/>
          <p:nvPr userDrawn="1"/>
        </p:nvGrpSpPr>
        <p:grpSpPr>
          <a:xfrm>
            <a:off x="9511141" y="-11963"/>
            <a:ext cx="2680859" cy="6861495"/>
            <a:chOff x="9527866" y="0"/>
            <a:chExt cx="2680859" cy="6039155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955C01C3-1E30-4826-B495-142C7833F07D}"/>
                </a:ext>
              </a:extLst>
            </p:cNvPr>
            <p:cNvCxnSpPr>
              <a:cxnSpLocks/>
            </p:cNvCxnSpPr>
            <p:nvPr/>
          </p:nvCxnSpPr>
          <p:spPr>
            <a:xfrm rot="10800000" flipH="1" flipV="1">
              <a:off x="9880600" y="1"/>
              <a:ext cx="709609" cy="6039151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EC76C62-CAC0-4A12-96E6-1B2FF12B208D}"/>
                </a:ext>
              </a:extLst>
            </p:cNvPr>
            <p:cNvCxnSpPr>
              <a:cxnSpLocks/>
              <a:endCxn id="23" idx="2"/>
            </p:cNvCxnSpPr>
            <p:nvPr/>
          </p:nvCxnSpPr>
          <p:spPr>
            <a:xfrm rot="10800000" flipV="1">
              <a:off x="9527866" y="2862564"/>
              <a:ext cx="2660959" cy="3176588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>
              <a:extLst>
                <a:ext uri="{FF2B5EF4-FFF2-40B4-BE49-F238E27FC236}">
                  <a16:creationId xmlns:a16="http://schemas.microsoft.com/office/drawing/2014/main" id="{7FB90F93-1432-441A-93A7-4423157ACAC5}"/>
                </a:ext>
              </a:extLst>
            </p:cNvPr>
            <p:cNvSpPr/>
            <p:nvPr/>
          </p:nvSpPr>
          <p:spPr>
            <a:xfrm>
              <a:off x="9750810" y="3"/>
              <a:ext cx="2457915" cy="6039152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>
              <a:extLst>
                <a:ext uri="{FF2B5EF4-FFF2-40B4-BE49-F238E27FC236}">
                  <a16:creationId xmlns:a16="http://schemas.microsoft.com/office/drawing/2014/main" id="{B6DFB5B7-DA87-490F-8DDD-CC4338F9B965}"/>
                </a:ext>
              </a:extLst>
            </p:cNvPr>
            <p:cNvSpPr/>
            <p:nvPr/>
          </p:nvSpPr>
          <p:spPr>
            <a:xfrm>
              <a:off x="10076364" y="0"/>
              <a:ext cx="2115636" cy="6039152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C5164DA0-E80B-4867-A470-718F1052318F}"/>
                </a:ext>
              </a:extLst>
            </p:cNvPr>
            <p:cNvSpPr/>
            <p:nvPr/>
          </p:nvSpPr>
          <p:spPr>
            <a:xfrm>
              <a:off x="9527866" y="2229152"/>
              <a:ext cx="2664135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ar-SA"/>
            </a:p>
          </p:txBody>
        </p:sp>
        <p:sp>
          <p:nvSpPr>
            <p:cNvPr id="24" name="Rectangle 27">
              <a:extLst>
                <a:ext uri="{FF2B5EF4-FFF2-40B4-BE49-F238E27FC236}">
                  <a16:creationId xmlns:a16="http://schemas.microsoft.com/office/drawing/2014/main" id="{E02BDA46-51A4-42A1-A7C8-CDF0AF4BCB42}"/>
                </a:ext>
              </a:extLst>
            </p:cNvPr>
            <p:cNvSpPr/>
            <p:nvPr/>
          </p:nvSpPr>
          <p:spPr>
            <a:xfrm>
              <a:off x="9855977" y="1"/>
              <a:ext cx="2332849" cy="6039153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ar-SA" dirty="0"/>
            </a:p>
          </p:txBody>
        </p:sp>
        <p:sp>
          <p:nvSpPr>
            <p:cNvPr id="25" name="Rectangle 28">
              <a:extLst>
                <a:ext uri="{FF2B5EF4-FFF2-40B4-BE49-F238E27FC236}">
                  <a16:creationId xmlns:a16="http://schemas.microsoft.com/office/drawing/2014/main" id="{D17009B2-E2CC-481A-834B-AB37931CA542}"/>
                </a:ext>
              </a:extLst>
            </p:cNvPr>
            <p:cNvSpPr/>
            <p:nvPr/>
          </p:nvSpPr>
          <p:spPr>
            <a:xfrm>
              <a:off x="10898730" y="0"/>
              <a:ext cx="1290094" cy="6039152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>
              <a:extLst>
                <a:ext uri="{FF2B5EF4-FFF2-40B4-BE49-F238E27FC236}">
                  <a16:creationId xmlns:a16="http://schemas.microsoft.com/office/drawing/2014/main" id="{56F6C669-84FB-43B5-A98B-593AEF7BF767}"/>
                </a:ext>
              </a:extLst>
            </p:cNvPr>
            <p:cNvSpPr/>
            <p:nvPr/>
          </p:nvSpPr>
          <p:spPr>
            <a:xfrm>
              <a:off x="11167339" y="0"/>
              <a:ext cx="1021486" cy="6039152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ar-SA" dirty="0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D29F3CC3-3A32-4DEE-98B3-FF4FAD77736E}"/>
                </a:ext>
              </a:extLst>
            </p:cNvPr>
            <p:cNvSpPr/>
            <p:nvPr/>
          </p:nvSpPr>
          <p:spPr>
            <a:xfrm>
              <a:off x="10703657" y="2771020"/>
              <a:ext cx="148516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9" name="مربع نص 21">
            <a:extLst>
              <a:ext uri="{FF2B5EF4-FFF2-40B4-BE49-F238E27FC236}">
                <a16:creationId xmlns:a16="http://schemas.microsoft.com/office/drawing/2014/main" id="{A3049F46-B829-429B-BE4C-9CF7FF1581C2}"/>
              </a:ext>
            </a:extLst>
          </p:cNvPr>
          <p:cNvSpPr txBox="1"/>
          <p:nvPr userDrawn="1"/>
        </p:nvSpPr>
        <p:spPr>
          <a:xfrm>
            <a:off x="-19901" y="6393482"/>
            <a:ext cx="12211901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Practical histology (OSPE) team 437 | MSK block </a:t>
            </a:r>
            <a:endParaRPr lang="ar-SA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BFF9503C-AC8B-4203-9D18-A3A4F7795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434" y="2935589"/>
            <a:ext cx="9457266" cy="60960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4400">
                <a:latin typeface="+mn-lt"/>
              </a:defRPr>
            </a:lvl1pPr>
          </a:lstStyle>
          <a:p>
            <a:endParaRPr lang="en-US" dirty="0"/>
          </a:p>
        </p:txBody>
      </p:sp>
      <p:pic>
        <p:nvPicPr>
          <p:cNvPr id="16" name="صورة 7">
            <a:extLst>
              <a:ext uri="{FF2B5EF4-FFF2-40B4-BE49-F238E27FC236}">
                <a16:creationId xmlns:a16="http://schemas.microsoft.com/office/drawing/2014/main" id="{C822F22F-3D4A-48CA-8F4C-DC8CA46A40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7474" y="5750315"/>
            <a:ext cx="909991" cy="947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460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68587775-7ECF-48E5-8A59-DA0EC945F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3392" y="533400"/>
            <a:ext cx="9457266" cy="60960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3600">
                <a:latin typeface="+mn-lt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68587775-7ECF-48E5-8A59-DA0EC945F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3392" y="533400"/>
            <a:ext cx="9457266" cy="60960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3600">
                <a:latin typeface="+mn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920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مستطيل 19">
            <a:extLst>
              <a:ext uri="{FF2B5EF4-FFF2-40B4-BE49-F238E27FC236}">
                <a16:creationId xmlns:a16="http://schemas.microsoft.com/office/drawing/2014/main" id="{B48713C3-7C22-42DE-BF30-E82E5E7D043C}"/>
              </a:ext>
            </a:extLst>
          </p:cNvPr>
          <p:cNvSpPr/>
          <p:nvPr userDrawn="1"/>
        </p:nvSpPr>
        <p:spPr>
          <a:xfrm>
            <a:off x="2848738" y="2133600"/>
            <a:ext cx="7418121" cy="3209157"/>
          </a:xfrm>
          <a:prstGeom prst="rect">
            <a:avLst/>
          </a:prstGeom>
          <a:noFill/>
          <a:ln>
            <a:prstDash val="lgDashDot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en-GB" sz="1600" b="0" i="0" dirty="0">
              <a:solidFill>
                <a:schemeClr val="accent2">
                  <a:lumMod val="75000"/>
                </a:schemeClr>
              </a:solidFill>
              <a:effectLst/>
              <a:latin typeface="+mn-lt"/>
            </a:endParaRPr>
          </a:p>
          <a:p>
            <a:pPr algn="ctr"/>
            <a:endParaRPr lang="en-GB" sz="1600" b="0" i="0" dirty="0">
              <a:solidFill>
                <a:schemeClr val="accent2">
                  <a:lumMod val="75000"/>
                </a:schemeClr>
              </a:solidFill>
              <a:effectLst/>
              <a:latin typeface="+mn-lt"/>
            </a:endParaRPr>
          </a:p>
          <a:p>
            <a:pPr algn="ctr"/>
            <a:endParaRPr lang="en-GB" sz="1600" b="0" i="0" dirty="0">
              <a:solidFill>
                <a:schemeClr val="accent2">
                  <a:lumMod val="75000"/>
                </a:schemeClr>
              </a:solidFill>
              <a:effectLst/>
              <a:latin typeface="+mn-lt"/>
            </a:endParaRPr>
          </a:p>
          <a:p>
            <a:pPr algn="ctr"/>
            <a:endParaRPr lang="en-GB" sz="1800" b="1" i="0" dirty="0">
              <a:solidFill>
                <a:schemeClr val="accent2">
                  <a:lumMod val="75000"/>
                </a:schemeClr>
              </a:solidFill>
              <a:effectLst/>
              <a:latin typeface="+mn-lt"/>
            </a:endParaRPr>
          </a:p>
          <a:p>
            <a:pPr algn="ctr"/>
            <a:endParaRPr lang="en-GB" sz="800" b="1" i="0" dirty="0">
              <a:solidFill>
                <a:schemeClr val="accent2">
                  <a:lumMod val="75000"/>
                </a:schemeClr>
              </a:solidFill>
              <a:effectLst/>
              <a:latin typeface="+mn-lt"/>
            </a:endParaRPr>
          </a:p>
          <a:p>
            <a:pPr algn="ctr"/>
            <a:endParaRPr lang="en-GB" sz="800" b="1" i="0" dirty="0">
              <a:solidFill>
                <a:schemeClr val="accent2">
                  <a:lumMod val="75000"/>
                </a:schemeClr>
              </a:solidFill>
              <a:effectLst/>
              <a:latin typeface="+mn-lt"/>
            </a:endParaRPr>
          </a:p>
          <a:p>
            <a:pPr algn="ctr"/>
            <a:endParaRPr lang="en-GB" sz="800" b="1" i="0" dirty="0">
              <a:solidFill>
                <a:schemeClr val="accent2">
                  <a:lumMod val="75000"/>
                </a:schemeClr>
              </a:solidFill>
              <a:effectLst/>
              <a:latin typeface="+mn-lt"/>
            </a:endParaRPr>
          </a:p>
          <a:p>
            <a:pPr algn="ctr"/>
            <a:endParaRPr lang="en-GB" sz="800" b="1" i="0" dirty="0">
              <a:solidFill>
                <a:schemeClr val="accent2">
                  <a:lumMod val="75000"/>
                </a:schemeClr>
              </a:solidFill>
              <a:effectLst/>
              <a:latin typeface="+mn-lt"/>
            </a:endParaRPr>
          </a:p>
          <a:p>
            <a:pPr algn="ctr"/>
            <a:r>
              <a:rPr lang="en-GB" sz="2000" b="1" i="0" dirty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</a:rPr>
              <a:t>Team leaders :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0" i="0" dirty="0">
                <a:effectLst/>
                <a:latin typeface="+mn-lt"/>
              </a:rPr>
              <a:t>Rawan Mohammad Alharbi</a:t>
            </a:r>
          </a:p>
          <a:p>
            <a:pPr algn="ctr"/>
            <a:r>
              <a:rPr lang="en-GB" sz="2000" b="0" i="0" dirty="0">
                <a:effectLst/>
                <a:latin typeface="+mn-lt"/>
              </a:rPr>
              <a:t>Khalid Fayez </a:t>
            </a:r>
            <a:r>
              <a:rPr lang="en-GB" sz="2000" b="0" i="0" dirty="0" err="1">
                <a:effectLst/>
                <a:latin typeface="+mn-lt"/>
              </a:rPr>
              <a:t>Alshehri</a:t>
            </a:r>
            <a:endParaRPr lang="en-GB" sz="2000" b="0" i="0" dirty="0">
              <a:effectLst/>
              <a:latin typeface="+mn-lt"/>
            </a:endParaRPr>
          </a:p>
          <a:p>
            <a:pPr algn="ctr"/>
            <a:endParaRPr lang="en-GB" sz="1600" b="1" i="0" dirty="0">
              <a:solidFill>
                <a:schemeClr val="accent2">
                  <a:lumMod val="75000"/>
                </a:schemeClr>
              </a:solidFill>
              <a:effectLst/>
              <a:latin typeface="+mn-lt"/>
            </a:endParaRPr>
          </a:p>
          <a:p>
            <a:pPr algn="ctr"/>
            <a:endParaRPr lang="en-GB" sz="1050" b="1" i="0" dirty="0">
              <a:solidFill>
                <a:schemeClr val="accent2">
                  <a:lumMod val="75000"/>
                </a:schemeClr>
              </a:solidFill>
              <a:effectLst/>
              <a:latin typeface="+mn-lt"/>
            </a:endParaRPr>
          </a:p>
          <a:p>
            <a:pPr algn="ctr"/>
            <a:endParaRPr lang="en-GB" sz="500" b="1" i="0" dirty="0">
              <a:solidFill>
                <a:schemeClr val="accent2">
                  <a:lumMod val="75000"/>
                </a:schemeClr>
              </a:solidFill>
              <a:effectLst/>
              <a:latin typeface="+mn-lt"/>
            </a:endParaRPr>
          </a:p>
          <a:p>
            <a:pPr algn="ctr"/>
            <a:endParaRPr lang="en-GB" sz="500" b="1" i="0" dirty="0">
              <a:solidFill>
                <a:schemeClr val="accent2">
                  <a:lumMod val="75000"/>
                </a:schemeClr>
              </a:solidFill>
              <a:effectLst/>
              <a:latin typeface="+mn-lt"/>
            </a:endParaRPr>
          </a:p>
          <a:p>
            <a:pPr algn="ctr"/>
            <a:endParaRPr lang="en-GB" sz="1600" b="0" i="0" dirty="0">
              <a:effectLst/>
              <a:latin typeface="+mn-lt"/>
            </a:endParaRPr>
          </a:p>
          <a:p>
            <a:pPr algn="l">
              <a:lnSpc>
                <a:spcPct val="150000"/>
              </a:lnSpc>
            </a:pPr>
            <a:r>
              <a:rPr lang="en-GB" sz="1600" b="0" i="0" dirty="0">
                <a:effectLst/>
                <a:latin typeface="+mn-lt"/>
              </a:rPr>
              <a:t>         </a:t>
            </a:r>
            <a:r>
              <a:rPr lang="en-GB" sz="1600" b="0" i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</a:rPr>
              <a:t>Twitter.com</a:t>
            </a:r>
            <a:r>
              <a:rPr lang="ar-SA" sz="1600" b="0" i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</a:rPr>
              <a:t>/</a:t>
            </a:r>
            <a:r>
              <a:rPr lang="en-US" sz="1600" b="0" i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</a:rPr>
              <a:t>Histology437</a:t>
            </a:r>
          </a:p>
          <a:p>
            <a:pPr algn="l">
              <a:lnSpc>
                <a:spcPct val="150000"/>
              </a:lnSpc>
            </a:pPr>
            <a:r>
              <a:rPr lang="en-GB" sz="1600" b="0" i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</a:rPr>
              <a:t>         </a:t>
            </a:r>
            <a:r>
              <a:rPr lang="en-US" sz="1600" b="0" i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</a:rPr>
              <a:t>HistologyTeam437@gmail.com</a:t>
            </a:r>
            <a:endParaRPr lang="en-GB" sz="1600" b="0" i="0" dirty="0">
              <a:solidFill>
                <a:schemeClr val="bg1">
                  <a:lumMod val="50000"/>
                </a:schemeClr>
              </a:solidFill>
              <a:effectLst/>
              <a:latin typeface="+mn-lt"/>
            </a:endParaRPr>
          </a:p>
          <a:p>
            <a:pPr algn="ctr">
              <a:lnSpc>
                <a:spcPct val="150000"/>
              </a:lnSpc>
            </a:pPr>
            <a:endParaRPr lang="en-GB" sz="1600" b="0" i="0" dirty="0">
              <a:effectLst/>
              <a:latin typeface="+mn-lt"/>
            </a:endParaRPr>
          </a:p>
          <a:p>
            <a:pPr algn="ctr"/>
            <a:endParaRPr lang="en-GB" sz="1600" b="0" i="0" dirty="0">
              <a:effectLst/>
              <a:latin typeface="+mn-lt"/>
            </a:endParaRPr>
          </a:p>
          <a:p>
            <a:pPr algn="ctr"/>
            <a:endParaRPr lang="en-GB" sz="1600" b="0" i="0" dirty="0">
              <a:effectLst/>
              <a:latin typeface="+mn-lt"/>
            </a:endParaRPr>
          </a:p>
        </p:txBody>
      </p:sp>
      <p:grpSp>
        <p:nvGrpSpPr>
          <p:cNvPr id="12" name="مجموعة 11">
            <a:extLst>
              <a:ext uri="{FF2B5EF4-FFF2-40B4-BE49-F238E27FC236}">
                <a16:creationId xmlns:a16="http://schemas.microsoft.com/office/drawing/2014/main" id="{09DF71DF-CAF5-4348-A2DC-E56185232E73}"/>
              </a:ext>
            </a:extLst>
          </p:cNvPr>
          <p:cNvGrpSpPr/>
          <p:nvPr/>
        </p:nvGrpSpPr>
        <p:grpSpPr>
          <a:xfrm rot="10800000">
            <a:off x="0" y="-8467"/>
            <a:ext cx="4769908" cy="6874934"/>
            <a:chOff x="7418916" y="-8467"/>
            <a:chExt cx="4769908" cy="6874934"/>
          </a:xfrm>
        </p:grpSpPr>
        <p:sp>
          <p:nvSpPr>
            <p:cNvPr id="49" name="Rectangle 28">
              <a:extLst>
                <a:ext uri="{FF2B5EF4-FFF2-40B4-BE49-F238E27FC236}">
                  <a16:creationId xmlns:a16="http://schemas.microsoft.com/office/drawing/2014/main" id="{C6EE8B30-E096-4137-B6A3-5893D486E750}"/>
                </a:ext>
              </a:extLst>
            </p:cNvPr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grpSp>
          <p:nvGrpSpPr>
            <p:cNvPr id="11" name="مجموعة 10">
              <a:extLst>
                <a:ext uri="{FF2B5EF4-FFF2-40B4-BE49-F238E27FC236}">
                  <a16:creationId xmlns:a16="http://schemas.microsoft.com/office/drawing/2014/main" id="{741A683B-5EE1-4C60-BCEA-CA349832C335}"/>
                </a:ext>
              </a:extLst>
            </p:cNvPr>
            <p:cNvGrpSpPr/>
            <p:nvPr/>
          </p:nvGrpSpPr>
          <p:grpSpPr>
            <a:xfrm>
              <a:off x="7418916" y="0"/>
              <a:ext cx="4769908" cy="6866467"/>
              <a:chOff x="5882541" y="-8467"/>
              <a:chExt cx="4769908" cy="6866467"/>
            </a:xfrm>
          </p:grpSpPr>
          <p:cxnSp>
            <p:nvCxnSpPr>
              <p:cNvPr id="41" name="Straight Connector 18">
                <a:extLst>
                  <a:ext uri="{FF2B5EF4-FFF2-40B4-BE49-F238E27FC236}">
                    <a16:creationId xmlns:a16="http://schemas.microsoft.com/office/drawing/2014/main" id="{7601AD72-F834-4541-A9D0-A761CC1A8E8B}"/>
                  </a:ext>
                </a:extLst>
              </p:cNvPr>
              <p:cNvCxnSpPr/>
              <p:nvPr/>
            </p:nvCxnSpPr>
            <p:spPr>
              <a:xfrm>
                <a:off x="7828286" y="0"/>
                <a:ext cx="1219200" cy="6858000"/>
              </a:xfrm>
              <a:prstGeom prst="line">
                <a:avLst/>
              </a:prstGeom>
              <a:ln w="9525">
                <a:solidFill>
                  <a:schemeClr val="accent1">
                    <a:alpha val="7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19">
                <a:extLst>
                  <a:ext uri="{FF2B5EF4-FFF2-40B4-BE49-F238E27FC236}">
                    <a16:creationId xmlns:a16="http://schemas.microsoft.com/office/drawing/2014/main" id="{A759281C-255E-4628-9FEA-49DFBAB6A3D1}"/>
                  </a:ext>
                </a:extLst>
              </p:cNvPr>
              <p:cNvCxnSpPr/>
              <p:nvPr/>
            </p:nvCxnSpPr>
            <p:spPr>
              <a:xfrm flipH="1">
                <a:off x="5882541" y="3681413"/>
                <a:ext cx="4763558" cy="3176587"/>
              </a:xfrm>
              <a:prstGeom prst="line">
                <a:avLst/>
              </a:prstGeom>
              <a:ln w="9525">
                <a:solidFill>
                  <a:schemeClr val="accent1">
                    <a:alpha val="7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Rectangle 23">
                <a:extLst>
                  <a:ext uri="{FF2B5EF4-FFF2-40B4-BE49-F238E27FC236}">
                    <a16:creationId xmlns:a16="http://schemas.microsoft.com/office/drawing/2014/main" id="{62C09518-D0EF-43F5-A72E-0AEB9FD89971}"/>
                  </a:ext>
                </a:extLst>
              </p:cNvPr>
              <p:cNvSpPr/>
              <p:nvPr/>
            </p:nvSpPr>
            <p:spPr>
              <a:xfrm>
                <a:off x="7638750" y="-8467"/>
                <a:ext cx="3007349" cy="6866467"/>
              </a:xfrm>
              <a:custGeom>
                <a:avLst/>
                <a:gdLst/>
                <a:ahLst/>
                <a:cxnLst/>
                <a:rect l="l" t="t" r="r" b="b"/>
                <a:pathLst>
                  <a:path w="3007349" h="6866467">
                    <a:moveTo>
                      <a:pt x="2045532" y="0"/>
                    </a:moveTo>
                    <a:lnTo>
                      <a:pt x="3007349" y="0"/>
                    </a:lnTo>
                    <a:lnTo>
                      <a:pt x="3007349" y="6866467"/>
                    </a:lnTo>
                    <a:lnTo>
                      <a:pt x="0" y="6866467"/>
                    </a:lnTo>
                    <a:lnTo>
                      <a:pt x="2045532" y="0"/>
                    </a:lnTo>
                    <a:close/>
                  </a:path>
                </a:pathLst>
              </a:custGeom>
              <a:solidFill>
                <a:schemeClr val="accent1">
                  <a:alpha val="3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4" name="Rectangle 25">
                <a:extLst>
                  <a:ext uri="{FF2B5EF4-FFF2-40B4-BE49-F238E27FC236}">
                    <a16:creationId xmlns:a16="http://schemas.microsoft.com/office/drawing/2014/main" id="{478169DC-DC4F-406B-9FD2-B6B64A935F0B}"/>
                  </a:ext>
                </a:extLst>
              </p:cNvPr>
              <p:cNvSpPr/>
              <p:nvPr/>
            </p:nvSpPr>
            <p:spPr>
              <a:xfrm>
                <a:off x="8063891" y="-8467"/>
                <a:ext cx="2588558" cy="6866467"/>
              </a:xfrm>
              <a:custGeom>
                <a:avLst/>
                <a:gdLst/>
                <a:ahLst/>
                <a:cxnLst/>
                <a:rect l="l" t="t" r="r" b="b"/>
                <a:pathLst>
                  <a:path w="2573311" h="6866467">
                    <a:moveTo>
                      <a:pt x="0" y="0"/>
                    </a:moveTo>
                    <a:lnTo>
                      <a:pt x="2573311" y="0"/>
                    </a:lnTo>
                    <a:lnTo>
                      <a:pt x="2573311" y="6866467"/>
                    </a:lnTo>
                    <a:lnTo>
                      <a:pt x="1202336" y="68664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2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5" name="Isosceles Triangle 22">
                <a:extLst>
                  <a:ext uri="{FF2B5EF4-FFF2-40B4-BE49-F238E27FC236}">
                    <a16:creationId xmlns:a16="http://schemas.microsoft.com/office/drawing/2014/main" id="{2C51BBB3-FE32-46B0-A044-DD6D1EFBB349}"/>
                  </a:ext>
                </a:extLst>
              </p:cNvPr>
              <p:cNvSpPr/>
              <p:nvPr/>
            </p:nvSpPr>
            <p:spPr>
              <a:xfrm>
                <a:off x="7389607" y="3048000"/>
                <a:ext cx="3259667" cy="3810000"/>
              </a:xfrm>
              <a:prstGeom prst="triangle">
                <a:avLst>
                  <a:gd name="adj" fmla="val 100000"/>
                </a:avLst>
              </a:prstGeom>
              <a:solidFill>
                <a:schemeClr val="accent1">
                  <a:alpha val="72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6" name="Rectangle 27">
                <a:extLst>
                  <a:ext uri="{FF2B5EF4-FFF2-40B4-BE49-F238E27FC236}">
                    <a16:creationId xmlns:a16="http://schemas.microsoft.com/office/drawing/2014/main" id="{88AEF2FE-84C0-4BA7-8364-9906EAE27D81}"/>
                  </a:ext>
                </a:extLst>
              </p:cNvPr>
              <p:cNvSpPr/>
              <p:nvPr/>
            </p:nvSpPr>
            <p:spPr>
              <a:xfrm>
                <a:off x="7791774" y="-8467"/>
                <a:ext cx="2854326" cy="6866467"/>
              </a:xfrm>
              <a:custGeom>
                <a:avLst/>
                <a:gdLst/>
                <a:ahLst/>
                <a:cxnLst/>
                <a:rect l="l" t="t" r="r" b="b"/>
                <a:pathLst>
                  <a:path w="2858013" h="6866467">
                    <a:moveTo>
                      <a:pt x="0" y="0"/>
                    </a:moveTo>
                    <a:lnTo>
                      <a:pt x="2858013" y="0"/>
                    </a:lnTo>
                    <a:lnTo>
                      <a:pt x="2858013" y="6866467"/>
                    </a:lnTo>
                    <a:lnTo>
                      <a:pt x="2473942" y="68664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  <a:alpha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7" name="Rectangle 29">
                <a:extLst>
                  <a:ext uri="{FF2B5EF4-FFF2-40B4-BE49-F238E27FC236}">
                    <a16:creationId xmlns:a16="http://schemas.microsoft.com/office/drawing/2014/main" id="{00F53C1E-67B6-4167-ADDC-9C51BA8CDE56}"/>
                  </a:ext>
                </a:extLst>
              </p:cNvPr>
              <p:cNvSpPr/>
              <p:nvPr/>
            </p:nvSpPr>
            <p:spPr>
              <a:xfrm>
                <a:off x="9396273" y="-8467"/>
                <a:ext cx="1249825" cy="6866467"/>
              </a:xfrm>
              <a:custGeom>
                <a:avLst/>
                <a:gdLst/>
                <a:ahLst/>
                <a:cxnLst/>
                <a:rect l="l" t="t" r="r" b="b"/>
                <a:pathLst>
                  <a:path w="1249825" h="6858000">
                    <a:moveTo>
                      <a:pt x="0" y="0"/>
                    </a:moveTo>
                    <a:lnTo>
                      <a:pt x="1249825" y="0"/>
                    </a:lnTo>
                    <a:lnTo>
                      <a:pt x="1249825" y="6858000"/>
                    </a:lnTo>
                    <a:lnTo>
                      <a:pt x="1109382" y="68580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  <a:alpha val="8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8" name="Isosceles Triangle 26">
                <a:extLst>
                  <a:ext uri="{FF2B5EF4-FFF2-40B4-BE49-F238E27FC236}">
                    <a16:creationId xmlns:a16="http://schemas.microsoft.com/office/drawing/2014/main" id="{ED686E3E-40C5-4CF3-9E8C-4A35C09DC1EC}"/>
                  </a:ext>
                </a:extLst>
              </p:cNvPr>
              <p:cNvSpPr/>
              <p:nvPr/>
            </p:nvSpPr>
            <p:spPr>
              <a:xfrm>
                <a:off x="8832115" y="3589867"/>
                <a:ext cx="1817159" cy="3268133"/>
              </a:xfrm>
              <a:prstGeom prst="triangle">
                <a:avLst>
                  <a:gd name="adj" fmla="val 100000"/>
                </a:avLst>
              </a:prstGeom>
              <a:solidFill>
                <a:schemeClr val="accent1">
                  <a:lumMod val="50000"/>
                  <a:alpha val="6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</p:grpSp>
      </p:grpSp>
      <p:pic>
        <p:nvPicPr>
          <p:cNvPr id="50" name="صورة 49">
            <a:extLst>
              <a:ext uri="{FF2B5EF4-FFF2-40B4-BE49-F238E27FC236}">
                <a16:creationId xmlns:a16="http://schemas.microsoft.com/office/drawing/2014/main" id="{79A8F2E9-0BAF-4D45-A543-517AF3B880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6400" y="4452667"/>
            <a:ext cx="833791" cy="867901"/>
          </a:xfrm>
          <a:prstGeom prst="rect">
            <a:avLst/>
          </a:prstGeom>
        </p:spPr>
      </p:pic>
      <p:grpSp>
        <p:nvGrpSpPr>
          <p:cNvPr id="8" name="مجموعة 7">
            <a:extLst>
              <a:ext uri="{FF2B5EF4-FFF2-40B4-BE49-F238E27FC236}">
                <a16:creationId xmlns:a16="http://schemas.microsoft.com/office/drawing/2014/main" id="{D029126C-CA5C-4F22-91FA-7D12E5E4B91A}"/>
              </a:ext>
            </a:extLst>
          </p:cNvPr>
          <p:cNvGrpSpPr/>
          <p:nvPr userDrawn="1"/>
        </p:nvGrpSpPr>
        <p:grpSpPr>
          <a:xfrm>
            <a:off x="2961699" y="4602373"/>
            <a:ext cx="404082" cy="718195"/>
            <a:chOff x="3955103" y="5434210"/>
            <a:chExt cx="404082" cy="718195"/>
          </a:xfrm>
        </p:grpSpPr>
        <p:pic>
          <p:nvPicPr>
            <p:cNvPr id="5" name="صورة 4">
              <a:extLst>
                <a:ext uri="{FF2B5EF4-FFF2-40B4-BE49-F238E27FC236}">
                  <a16:creationId xmlns:a16="http://schemas.microsoft.com/office/drawing/2014/main" id="{FAC2F646-9B5B-4528-8747-7F37BF5676E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3955103" y="5808367"/>
              <a:ext cx="344038" cy="344038"/>
            </a:xfrm>
            <a:prstGeom prst="rect">
              <a:avLst/>
            </a:prstGeom>
          </p:spPr>
        </p:pic>
        <p:pic>
          <p:nvPicPr>
            <p:cNvPr id="7" name="صورة 6">
              <a:extLst>
                <a:ext uri="{FF2B5EF4-FFF2-40B4-BE49-F238E27FC236}">
                  <a16:creationId xmlns:a16="http://schemas.microsoft.com/office/drawing/2014/main" id="{D48FB618-CEC2-4A62-93F6-226D5910F95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3955103" y="5434210"/>
              <a:ext cx="404082" cy="328654"/>
            </a:xfrm>
            <a:prstGeom prst="rect">
              <a:avLst/>
            </a:prstGeom>
          </p:spPr>
        </p:pic>
      </p:grpSp>
      <p:cxnSp>
        <p:nvCxnSpPr>
          <p:cNvPr id="27" name="رابط مستقيم 26">
            <a:extLst>
              <a:ext uri="{FF2B5EF4-FFF2-40B4-BE49-F238E27FC236}">
                <a16:creationId xmlns:a16="http://schemas.microsoft.com/office/drawing/2014/main" id="{28C2AB07-EF2B-4462-93DB-02FAE2F59763}"/>
              </a:ext>
            </a:extLst>
          </p:cNvPr>
          <p:cNvCxnSpPr>
            <a:cxnSpLocks/>
          </p:cNvCxnSpPr>
          <p:nvPr userDrawn="1"/>
        </p:nvCxnSpPr>
        <p:spPr>
          <a:xfrm flipV="1">
            <a:off x="2891039" y="4444199"/>
            <a:ext cx="7367607" cy="1"/>
          </a:xfrm>
          <a:prstGeom prst="line">
            <a:avLst/>
          </a:prstGeom>
          <a:ln w="19050">
            <a:prstDash val="lgDashDot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8C50ACC4-38A8-424B-8DD4-4AEB19DDA5DD}"/>
              </a:ext>
            </a:extLst>
          </p:cNvPr>
          <p:cNvSpPr txBox="1"/>
          <p:nvPr userDrawn="1"/>
        </p:nvSpPr>
        <p:spPr>
          <a:xfrm>
            <a:off x="2814395" y="1226540"/>
            <a:ext cx="7442696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altLang="ar-SA" sz="2400" b="1" u="none" dirty="0">
                <a:solidFill>
                  <a:schemeClr val="accent2">
                    <a:lumMod val="60000"/>
                    <a:lumOff val="40000"/>
                  </a:schemeClr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"</a:t>
            </a:r>
            <a:r>
              <a:rPr lang="ar-SA" altLang="ar-SA" sz="2400" b="1" u="none" dirty="0">
                <a:solidFill>
                  <a:schemeClr val="bg2">
                    <a:lumMod val="50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ar-SA" altLang="ar-SA" sz="2400" b="1" u="none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إذا ماطمحت إلى غاية .. ركبت المنى ونسيت الحذر</a:t>
            </a:r>
            <a:br>
              <a:rPr lang="ar-SA" altLang="ar-SA" sz="2400" b="1" u="none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</a:br>
            <a:r>
              <a:rPr lang="ar-SA" altLang="ar-SA" sz="2400" b="1" u="none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ومن يتهيب صعود الجبال .. يعش أبداً بين الحفر</a:t>
            </a:r>
            <a:r>
              <a:rPr lang="ar-SA" altLang="ar-SA" sz="2400" b="1" u="none" dirty="0">
                <a:solidFill>
                  <a:schemeClr val="accent2">
                    <a:lumMod val="60000"/>
                    <a:lumOff val="40000"/>
                  </a:schemeClr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 "</a:t>
            </a:r>
            <a:endParaRPr lang="ar-SA" sz="2400" u="none" dirty="0">
              <a:solidFill>
                <a:schemeClr val="accent2">
                  <a:lumMod val="60000"/>
                  <a:lumOff val="40000"/>
                </a:schemeClr>
              </a:solidFill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1D852CB2-50B1-4CE9-9E69-769181560C3D}"/>
              </a:ext>
            </a:extLst>
          </p:cNvPr>
          <p:cNvSpPr txBox="1"/>
          <p:nvPr userDrawn="1"/>
        </p:nvSpPr>
        <p:spPr>
          <a:xfrm>
            <a:off x="-19901" y="6393482"/>
            <a:ext cx="12211901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Practical histology (OSPE) team 437 | Foundation block </a:t>
            </a:r>
            <a:endParaRPr lang="ar-SA" sz="1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058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صورة 7">
            <a:extLst>
              <a:ext uri="{FF2B5EF4-FFF2-40B4-BE49-F238E27FC236}">
                <a16:creationId xmlns:a16="http://schemas.microsoft.com/office/drawing/2014/main" id="{9ECBF174-D2AD-48A8-B4B8-648B77B34CE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90546" y="5750315"/>
            <a:ext cx="909991" cy="947218"/>
          </a:xfrm>
          <a:prstGeom prst="rect">
            <a:avLst/>
          </a:prstGeom>
        </p:spPr>
      </p:pic>
      <p:sp>
        <p:nvSpPr>
          <p:cNvPr id="12" name="مربع نص 21">
            <a:extLst>
              <a:ext uri="{FF2B5EF4-FFF2-40B4-BE49-F238E27FC236}">
                <a16:creationId xmlns:a16="http://schemas.microsoft.com/office/drawing/2014/main" id="{B2A2273F-96D6-4F38-915A-8CEB0655AF78}"/>
              </a:ext>
            </a:extLst>
          </p:cNvPr>
          <p:cNvSpPr txBox="1"/>
          <p:nvPr userDrawn="1"/>
        </p:nvSpPr>
        <p:spPr>
          <a:xfrm>
            <a:off x="-19901" y="6393482"/>
            <a:ext cx="12211901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Practical histology (OSPE) team 437 | MSK block </a:t>
            </a:r>
            <a:endParaRPr lang="ar-SA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D6A7B99-7F7E-4755-9C73-6E20D5EBB55E}"/>
              </a:ext>
            </a:extLst>
          </p:cNvPr>
          <p:cNvGrpSpPr/>
          <p:nvPr userDrawn="1"/>
        </p:nvGrpSpPr>
        <p:grpSpPr>
          <a:xfrm rot="10800000">
            <a:off x="0" y="-8467"/>
            <a:ext cx="1823508" cy="6866467"/>
            <a:chOff x="10368492" y="-8467"/>
            <a:chExt cx="1823508" cy="6866467"/>
          </a:xfrm>
        </p:grpSpPr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9D54CB51-2D46-4415-B8B6-0A285EA30E3B}"/>
                </a:ext>
              </a:extLst>
            </p:cNvPr>
            <p:cNvSpPr/>
            <p:nvPr/>
          </p:nvSpPr>
          <p:spPr>
            <a:xfrm>
              <a:off x="10371666" y="-8467"/>
              <a:ext cx="1820334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A1CEB4A6-0D81-4575-AB9A-68056884CB95}"/>
                </a:ext>
              </a:extLst>
            </p:cNvPr>
            <p:cNvSpPr/>
            <p:nvPr/>
          </p:nvSpPr>
          <p:spPr>
            <a:xfrm>
              <a:off x="10371666" y="-8467"/>
              <a:ext cx="1817160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C29CAFC-E755-46F2-9BF5-81D69A7FA7B8}"/>
                </a:ext>
              </a:extLst>
            </p:cNvPr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44798857-7571-407D-86C7-F48FB73AB637}"/>
                </a:ext>
              </a:extLst>
            </p:cNvPr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FFD2A39D-9642-4FDA-B770-437902E4059E}"/>
                </a:ext>
              </a:extLst>
            </p:cNvPr>
            <p:cNvSpPr/>
            <p:nvPr/>
          </p:nvSpPr>
          <p:spPr>
            <a:xfrm>
              <a:off x="10368492" y="3589867"/>
              <a:ext cx="1820333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ar-SA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2" r:id="rId2"/>
    <p:sldLayoutId id="2147483675" r:id="rId3"/>
    <p:sldLayoutId id="2147483651" r:id="rId4"/>
    <p:sldLayoutId id="2147483673" r:id="rId5"/>
  </p:sldLayoutIdLst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صورة 7">
            <a:extLst>
              <a:ext uri="{FF2B5EF4-FFF2-40B4-BE49-F238E27FC236}">
                <a16:creationId xmlns:a16="http://schemas.microsoft.com/office/drawing/2014/main" id="{3A9391EE-DBE6-4303-BE57-7CAEDC1A260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72800" y="5750315"/>
            <a:ext cx="909991" cy="947218"/>
          </a:xfrm>
          <a:prstGeom prst="rect">
            <a:avLst/>
          </a:prstGeom>
        </p:spPr>
      </p:pic>
      <p:sp>
        <p:nvSpPr>
          <p:cNvPr id="19" name="مربع نص 21">
            <a:extLst>
              <a:ext uri="{FF2B5EF4-FFF2-40B4-BE49-F238E27FC236}">
                <a16:creationId xmlns:a16="http://schemas.microsoft.com/office/drawing/2014/main" id="{71DEE733-1312-4E9F-8078-6A3CCB750F90}"/>
              </a:ext>
            </a:extLst>
          </p:cNvPr>
          <p:cNvSpPr txBox="1"/>
          <p:nvPr userDrawn="1"/>
        </p:nvSpPr>
        <p:spPr>
          <a:xfrm>
            <a:off x="-19901" y="6393482"/>
            <a:ext cx="12211901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Practical histology (OSPE) team 437 | Foundation block </a:t>
            </a:r>
            <a:endParaRPr lang="ar-SA" sz="1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304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12985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748B1-E069-41C1-AA33-D4F4CF22E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Cardiac muscle </a:t>
            </a:r>
          </a:p>
        </p:txBody>
      </p:sp>
      <p:pic>
        <p:nvPicPr>
          <p:cNvPr id="3" name="Picture 1" descr="Cardiac Muscle-01.jpg">
            <a:extLst>
              <a:ext uri="{FF2B5EF4-FFF2-40B4-BE49-F238E27FC236}">
                <a16:creationId xmlns:a16="http://schemas.microsoft.com/office/drawing/2014/main" id="{82BEDB90-BE73-4C37-8E09-6B79E32B7AC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6926" y="1432279"/>
            <a:ext cx="3305037" cy="2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" descr="Cardiac Muscle-02.jpg">
            <a:extLst>
              <a:ext uri="{FF2B5EF4-FFF2-40B4-BE49-F238E27FC236}">
                <a16:creationId xmlns:a16="http://schemas.microsoft.com/office/drawing/2014/main" id="{A35EEDC1-C758-450D-9A2F-5EC682AFBA6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6926" y="3996052"/>
            <a:ext cx="3352256" cy="2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22">
            <a:extLst>
              <a:ext uri="{FF2B5EF4-FFF2-40B4-BE49-F238E27FC236}">
                <a16:creationId xmlns:a16="http://schemas.microsoft.com/office/drawing/2014/main" id="{4B780BC9-C8A6-4F0A-9059-8AC56257AB4C}"/>
              </a:ext>
            </a:extLst>
          </p:cNvPr>
          <p:cNvSpPr txBox="1"/>
          <p:nvPr/>
        </p:nvSpPr>
        <p:spPr>
          <a:xfrm rot="20898024">
            <a:off x="6793263" y="4420071"/>
            <a:ext cx="150732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1600" b="1" dirty="0">
                <a:solidFill>
                  <a:schemeClr val="accent1">
                    <a:lumMod val="50000"/>
                  </a:schemeClr>
                </a:solidFill>
                <a:highlight>
                  <a:srgbClr val="FFFF00"/>
                </a:highlight>
              </a:rPr>
              <a:t>Intercalated discs</a:t>
            </a:r>
            <a:endParaRPr lang="en-US" altLang="en-US" dirty="0"/>
          </a:p>
          <a:p>
            <a:endParaRPr lang="en-GB" dirty="0"/>
          </a:p>
        </p:txBody>
      </p:sp>
      <p:sp>
        <p:nvSpPr>
          <p:cNvPr id="6" name="Arrow: Down 8">
            <a:extLst>
              <a:ext uri="{FF2B5EF4-FFF2-40B4-BE49-F238E27FC236}">
                <a16:creationId xmlns:a16="http://schemas.microsoft.com/office/drawing/2014/main" id="{39D37049-D8D0-4DF3-95C0-95E460ECB908}"/>
              </a:ext>
            </a:extLst>
          </p:cNvPr>
          <p:cNvSpPr/>
          <p:nvPr/>
        </p:nvSpPr>
        <p:spPr>
          <a:xfrm rot="18236042" flipH="1">
            <a:off x="8452363" y="4400667"/>
            <a:ext cx="162298" cy="1397234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Arrow: Down 8">
            <a:extLst>
              <a:ext uri="{FF2B5EF4-FFF2-40B4-BE49-F238E27FC236}">
                <a16:creationId xmlns:a16="http://schemas.microsoft.com/office/drawing/2014/main" id="{6FCE0A23-10F4-4AB2-9EB8-B3A1008C6ED7}"/>
              </a:ext>
            </a:extLst>
          </p:cNvPr>
          <p:cNvSpPr/>
          <p:nvPr/>
        </p:nvSpPr>
        <p:spPr>
          <a:xfrm rot="19664674" flipH="1">
            <a:off x="7970331" y="4899960"/>
            <a:ext cx="148064" cy="994331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C6C74EA5-9DA2-4619-8C3F-B10B5AF24A72}"/>
              </a:ext>
            </a:extLst>
          </p:cNvPr>
          <p:cNvSpPr txBox="1">
            <a:spLocks/>
          </p:cNvSpPr>
          <p:nvPr/>
        </p:nvSpPr>
        <p:spPr>
          <a:xfrm>
            <a:off x="1798478" y="1563122"/>
            <a:ext cx="4967986" cy="4761477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>
              <a:spcBef>
                <a:spcPct val="0"/>
              </a:spcBef>
              <a:buNone/>
            </a:pPr>
            <a:r>
              <a:rPr lang="en-US" sz="2000" kern="100" spc="-5" dirty="0">
                <a:solidFill>
                  <a:srgbClr val="FF0000"/>
                </a:solidFill>
                <a:cs typeface="Calibri"/>
              </a:rPr>
              <a:t>Q1- Identify the structure</a:t>
            </a:r>
            <a:r>
              <a:rPr lang="en-US" sz="2000" kern="100" spc="-60" dirty="0">
                <a:solidFill>
                  <a:srgbClr val="FF0000"/>
                </a:solidFill>
                <a:cs typeface="Calibri"/>
              </a:rPr>
              <a:t>?</a:t>
            </a:r>
          </a:p>
          <a:p>
            <a:pPr algn="l" rtl="0">
              <a:spcBef>
                <a:spcPct val="0"/>
              </a:spcBef>
              <a:buNone/>
            </a:pPr>
            <a:r>
              <a:rPr lang="en-US" sz="2000" dirty="0">
                <a:solidFill>
                  <a:schemeClr val="tx1"/>
                </a:solidFill>
              </a:rPr>
              <a:t>Cardiac muscle </a:t>
            </a:r>
            <a:endParaRPr lang="en-US" altLang="en-US" sz="2000" b="1" dirty="0">
              <a:solidFill>
                <a:schemeClr val="tx1"/>
              </a:solidFill>
            </a:endParaRPr>
          </a:p>
          <a:p>
            <a:pPr algn="l" rtl="0">
              <a:spcBef>
                <a:spcPct val="0"/>
              </a:spcBef>
              <a:buFont typeface="Wingdings 3" charset="2"/>
              <a:buNone/>
            </a:pPr>
            <a:endParaRPr lang="en-US" altLang="en-US" sz="2200" b="1" dirty="0">
              <a:solidFill>
                <a:srgbClr val="0070C0"/>
              </a:solidFill>
            </a:endParaRPr>
          </a:p>
          <a:p>
            <a:pPr algn="l" rtl="0">
              <a:spcBef>
                <a:spcPct val="0"/>
              </a:spcBef>
              <a:buFont typeface="Wingdings 3" charset="2"/>
              <a:buNone/>
            </a:pPr>
            <a:r>
              <a:rPr lang="en-US" altLang="en-US" sz="2200" b="1" dirty="0">
                <a:solidFill>
                  <a:schemeClr val="accent2">
                    <a:lumMod val="50000"/>
                  </a:schemeClr>
                </a:solidFill>
              </a:rPr>
              <a:t>Features:</a:t>
            </a:r>
            <a:endParaRPr lang="en-US" altLang="en-US" sz="2200" dirty="0">
              <a:solidFill>
                <a:schemeClr val="accent2">
                  <a:lumMod val="50000"/>
                </a:schemeClr>
              </a:solidFill>
            </a:endParaRPr>
          </a:p>
          <a:p>
            <a:pPr marL="185738" indent="-185738" algn="l" rtl="0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en-US" sz="2200" dirty="0">
                <a:solidFill>
                  <a:schemeClr val="tx1"/>
                </a:solidFill>
                <a:latin typeface="+mj-lt"/>
              </a:rPr>
              <a:t>Mononucleated.</a:t>
            </a:r>
          </a:p>
          <a:p>
            <a:pPr marL="185738" indent="-185738" algn="l" rtl="0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en-US" sz="2200" dirty="0">
                <a:solidFill>
                  <a:schemeClr val="tx1"/>
                </a:solidFill>
                <a:latin typeface="+mj-lt"/>
              </a:rPr>
              <a:t>Oval and central nuclei.</a:t>
            </a:r>
          </a:p>
          <a:p>
            <a:pPr marL="185738" indent="-185738" algn="l" rtl="0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en-US" sz="2200" dirty="0">
                <a:solidFill>
                  <a:schemeClr val="tx1"/>
                </a:solidFill>
                <a:latin typeface="+mj-lt"/>
              </a:rPr>
              <a:t>Branched and anastomose.</a:t>
            </a:r>
          </a:p>
          <a:p>
            <a:pPr marL="185738" indent="-185738" algn="l" rtl="0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en-US" sz="2200" dirty="0">
                <a:solidFill>
                  <a:schemeClr val="tx1"/>
                </a:solidFill>
                <a:latin typeface="+mj-lt"/>
              </a:rPr>
              <a:t>Striated (not clear)</a:t>
            </a:r>
          </a:p>
          <a:p>
            <a:pPr marL="185738" indent="-185738" algn="l" rtl="0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en-US" sz="2200" dirty="0">
                <a:solidFill>
                  <a:schemeClr val="tx1"/>
                </a:solidFill>
                <a:latin typeface="+mj-lt"/>
              </a:rPr>
              <a:t>Cylindrical in shape.</a:t>
            </a:r>
          </a:p>
          <a:p>
            <a:pPr marL="185738" indent="-185738" algn="l" rtl="0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en-US" sz="2200" dirty="0">
                <a:solidFill>
                  <a:schemeClr val="tx1"/>
                </a:solidFill>
                <a:latin typeface="+mj-lt"/>
              </a:rPr>
              <a:t>Intermediate in diameter </a:t>
            </a:r>
            <a:r>
              <a:rPr lang="en-US" altLang="en-US" sz="220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(in comparison to other muscles)</a:t>
            </a:r>
          </a:p>
          <a:p>
            <a:pPr marL="185738" indent="-185738" algn="l" rtl="0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en-US" sz="2200" dirty="0">
                <a:solidFill>
                  <a:schemeClr val="tx1"/>
                </a:solidFill>
                <a:latin typeface="+mj-lt"/>
              </a:rPr>
              <a:t> Gap junctions are present .</a:t>
            </a:r>
          </a:p>
          <a:p>
            <a:pPr marL="185738" indent="-185738" algn="l" rtl="0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en-US" sz="2200" dirty="0">
                <a:solidFill>
                  <a:schemeClr val="tx1"/>
                </a:solidFill>
                <a:latin typeface="+mj-lt"/>
              </a:rPr>
              <a:t>Intercalated discs.</a:t>
            </a:r>
          </a:p>
          <a:p>
            <a:pPr marL="0" indent="0" algn="l" rtl="0">
              <a:spcBef>
                <a:spcPct val="0"/>
              </a:spcBef>
              <a:buFont typeface="Wingdings 3" charset="2"/>
              <a:buNone/>
            </a:pPr>
            <a:endParaRPr lang="en-US" altLang="en-US" sz="1900" dirty="0">
              <a:latin typeface="+mj-lt"/>
            </a:endParaRPr>
          </a:p>
          <a:p>
            <a:pPr marL="0" marR="12065" indent="0" algn="l" rtl="0">
              <a:buNone/>
            </a:pPr>
            <a:r>
              <a:rPr lang="en-US" sz="2200" kern="100" spc="-5" dirty="0">
                <a:solidFill>
                  <a:srgbClr val="FF0000"/>
                </a:solidFill>
              </a:rPr>
              <a:t>Q2- mention the organs (distribution, site &amp; example)?</a:t>
            </a:r>
          </a:p>
          <a:p>
            <a:pPr marL="185738" indent="-185738" algn="l" rtl="0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en-US" sz="2200" dirty="0">
                <a:solidFill>
                  <a:schemeClr val="tx1"/>
                </a:solidFill>
                <a:latin typeface="+mj-lt"/>
              </a:rPr>
              <a:t>Myocardium</a:t>
            </a:r>
            <a:r>
              <a:rPr lang="en-US" altLang="en-US" sz="2200" dirty="0">
                <a:latin typeface="+mj-lt"/>
              </a:rPr>
              <a:t>.</a:t>
            </a:r>
          </a:p>
          <a:p>
            <a:endParaRPr lang="en-GB" sz="2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831361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1FBE330-563B-4184-BA2B-A410A9206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Smooth muscle ( T.S &amp; L.S )</a:t>
            </a:r>
            <a:endParaRPr lang="ar-SA" dirty="0"/>
          </a:p>
        </p:txBody>
      </p:sp>
      <p:pic>
        <p:nvPicPr>
          <p:cNvPr id="3" name="Picture 1" descr="Smooth Muscle-01.jpg">
            <a:extLst>
              <a:ext uri="{FF2B5EF4-FFF2-40B4-BE49-F238E27FC236}">
                <a16:creationId xmlns:a16="http://schemas.microsoft.com/office/drawing/2014/main" id="{D844ACB3-101E-4E3E-AEB6-5951C2F6EFD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4706" y="1593171"/>
            <a:ext cx="3639694" cy="2003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" descr="Smooth Muscle-02.jpg">
            <a:extLst>
              <a:ext uri="{FF2B5EF4-FFF2-40B4-BE49-F238E27FC236}">
                <a16:creationId xmlns:a16="http://schemas.microsoft.com/office/drawing/2014/main" id="{0B156A4F-0449-42AA-A48A-C0DE0B0C886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4706" y="4046532"/>
            <a:ext cx="3639694" cy="2134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42633A8-F430-408D-87D4-B85C602930FD}"/>
              </a:ext>
            </a:extLst>
          </p:cNvPr>
          <p:cNvSpPr txBox="1">
            <a:spLocks/>
          </p:cNvSpPr>
          <p:nvPr/>
        </p:nvSpPr>
        <p:spPr>
          <a:xfrm>
            <a:off x="1684867" y="1593171"/>
            <a:ext cx="5613400" cy="511386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spcBef>
                <a:spcPts val="0"/>
              </a:spcBef>
              <a:buNone/>
            </a:pPr>
            <a:r>
              <a:rPr lang="en-US" sz="2000" kern="100" spc="-5" dirty="0">
                <a:solidFill>
                  <a:srgbClr val="FF0000"/>
                </a:solidFill>
                <a:cs typeface="Calibri"/>
              </a:rPr>
              <a:t>Q1- Identify the structure</a:t>
            </a:r>
            <a:r>
              <a:rPr lang="en-US" sz="2000" kern="100" spc="-60" dirty="0">
                <a:solidFill>
                  <a:srgbClr val="FF0000"/>
                </a:solidFill>
                <a:cs typeface="Calibri"/>
              </a:rPr>
              <a:t>?</a:t>
            </a:r>
            <a:endParaRPr lang="en-GB" sz="2000" b="1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 algn="l" rtl="0">
              <a:spcBef>
                <a:spcPts val="0"/>
              </a:spcBef>
              <a:buNone/>
            </a:pPr>
            <a:r>
              <a:rPr lang="en-US" sz="2000" dirty="0">
                <a:solidFill>
                  <a:schemeClr val="tx1"/>
                </a:solidFill>
              </a:rPr>
              <a:t>Smooth muscle ( T.S &amp; L.S )</a:t>
            </a:r>
            <a:endParaRPr lang="en-GB" sz="2000" b="1" dirty="0">
              <a:solidFill>
                <a:schemeClr val="tx1"/>
              </a:solidFill>
            </a:endParaRPr>
          </a:p>
          <a:p>
            <a:pPr marL="0" indent="0" algn="l" rtl="0">
              <a:spcBef>
                <a:spcPts val="0"/>
              </a:spcBef>
              <a:buFont typeface="Wingdings 3" charset="2"/>
              <a:buNone/>
            </a:pPr>
            <a:r>
              <a:rPr lang="en-GB" sz="2000" b="1" dirty="0">
                <a:solidFill>
                  <a:schemeClr val="accent2">
                    <a:lumMod val="50000"/>
                  </a:schemeClr>
                </a:solidFill>
              </a:rPr>
              <a:t>Features:</a:t>
            </a:r>
          </a:p>
          <a:p>
            <a:pPr marL="185738" indent="-185738" algn="l" rtl="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chemeClr val="tx1"/>
                </a:solidFill>
                <a:latin typeface="+mj-lt"/>
              </a:rPr>
              <a:t>Mononucleated; oval and central nuclei.</a:t>
            </a:r>
          </a:p>
          <a:p>
            <a:pPr marL="185738" indent="-185738" algn="l" rtl="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chemeClr val="tx1"/>
                </a:solidFill>
                <a:latin typeface="+mj-lt"/>
              </a:rPr>
              <a:t>Non striated.</a:t>
            </a:r>
          </a:p>
          <a:p>
            <a:pPr marL="185738" indent="-185738" algn="l" rtl="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chemeClr val="tx1"/>
                </a:solidFill>
                <a:latin typeface="+mj-lt"/>
              </a:rPr>
              <a:t>Non branched.</a:t>
            </a:r>
          </a:p>
          <a:p>
            <a:pPr marL="185738" indent="-185738" algn="l" rtl="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chemeClr val="tx1"/>
                </a:solidFill>
                <a:latin typeface="+mj-lt"/>
              </a:rPr>
              <a:t> Fusiform (spindle shaped).</a:t>
            </a:r>
          </a:p>
          <a:p>
            <a:pPr marL="185738" indent="-185738" algn="l" rtl="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chemeClr val="tx1"/>
                </a:solidFill>
                <a:latin typeface="+mj-lt"/>
              </a:rPr>
              <a:t>Small in diameter.</a:t>
            </a:r>
          </a:p>
          <a:p>
            <a:pPr marL="185738" indent="-185738" algn="l" rtl="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chemeClr val="tx1"/>
                </a:solidFill>
                <a:latin typeface="+mj-lt"/>
              </a:rPr>
              <a:t>Gap junctions are present.</a:t>
            </a:r>
          </a:p>
          <a:p>
            <a:pPr marL="0" indent="0" algn="l" rtl="0">
              <a:spcBef>
                <a:spcPts val="0"/>
              </a:spcBef>
              <a:buFont typeface="Wingdings 3" charset="2"/>
              <a:buNone/>
            </a:pPr>
            <a:endParaRPr lang="en-GB" sz="2000" dirty="0">
              <a:latin typeface="+mj-lt"/>
            </a:endParaRPr>
          </a:p>
          <a:p>
            <a:pPr marL="0" marR="12065" indent="0" algn="l" rtl="0">
              <a:spcBef>
                <a:spcPts val="0"/>
              </a:spcBef>
              <a:buNone/>
            </a:pPr>
            <a:r>
              <a:rPr lang="en-US" sz="2000" kern="100" spc="-5" dirty="0">
                <a:solidFill>
                  <a:srgbClr val="FF0000"/>
                </a:solidFill>
              </a:rPr>
              <a:t>Q2- mention the organs (distribution, site &amp; example)?</a:t>
            </a:r>
          </a:p>
          <a:p>
            <a:pPr marL="185738" indent="-185738" algn="l" rtl="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chemeClr val="tx1"/>
                </a:solidFill>
                <a:latin typeface="+mj-lt"/>
              </a:rPr>
              <a:t>Walls of blood vessels.</a:t>
            </a:r>
          </a:p>
          <a:p>
            <a:pPr marL="185738" indent="-185738" algn="l" rtl="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chemeClr val="tx1"/>
                </a:solidFill>
                <a:latin typeface="+mj-lt"/>
              </a:rPr>
              <a:t>Viscera.</a:t>
            </a:r>
          </a:p>
          <a:p>
            <a:pPr marL="0" indent="0">
              <a:spcBef>
                <a:spcPts val="0"/>
              </a:spcBef>
              <a:buFont typeface="Wingdings 3" charset="2"/>
              <a:buNone/>
            </a:pPr>
            <a:endParaRPr lang="en-GB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948478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19971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17711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54DCAE8-5B7E-4AD5-86D9-BFB83FB1B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Hyaline Cartilage </a:t>
            </a:r>
            <a:endParaRPr lang="ar-SA" dirty="0"/>
          </a:p>
        </p:txBody>
      </p:sp>
      <p:pic>
        <p:nvPicPr>
          <p:cNvPr id="3" name="Content Placeholder 3" descr="Hyaline Cartilage-01.jpg">
            <a:extLst>
              <a:ext uri="{FF2B5EF4-FFF2-40B4-BE49-F238E27FC236}">
                <a16:creationId xmlns:a16="http://schemas.microsoft.com/office/drawing/2014/main" id="{ABFBFE68-21D5-4412-9293-4A18CE9680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4599"/>
          <a:stretch/>
        </p:blipFill>
        <p:spPr>
          <a:xfrm>
            <a:off x="7568416" y="1533379"/>
            <a:ext cx="3360967" cy="2109427"/>
          </a:xfrm>
          <a:prstGeom prst="rect">
            <a:avLst/>
          </a:prstGeom>
        </p:spPr>
      </p:pic>
      <p:pic>
        <p:nvPicPr>
          <p:cNvPr id="4" name="Picture 4" descr="Hyaline Cartilage-02.jpg">
            <a:extLst>
              <a:ext uri="{FF2B5EF4-FFF2-40B4-BE49-F238E27FC236}">
                <a16:creationId xmlns:a16="http://schemas.microsoft.com/office/drawing/2014/main" id="{493F0ED9-7BE4-4AC7-9297-B54946A2476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6" r="416" b="3"/>
          <a:stretch/>
        </p:blipFill>
        <p:spPr bwMode="auto">
          <a:xfrm>
            <a:off x="7582485" y="4024065"/>
            <a:ext cx="3360967" cy="219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6">
            <a:extLst>
              <a:ext uri="{FF2B5EF4-FFF2-40B4-BE49-F238E27FC236}">
                <a16:creationId xmlns:a16="http://schemas.microsoft.com/office/drawing/2014/main" id="{77E64726-13E6-47DF-9BC3-230C8DF01103}"/>
              </a:ext>
            </a:extLst>
          </p:cNvPr>
          <p:cNvSpPr txBox="1"/>
          <p:nvPr/>
        </p:nvSpPr>
        <p:spPr>
          <a:xfrm>
            <a:off x="6277255" y="3553517"/>
            <a:ext cx="26692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highlight>
                  <a:srgbClr val="FFFF00"/>
                </a:highlight>
              </a:rPr>
              <a:t>Perichondrium </a:t>
            </a:r>
          </a:p>
          <a:p>
            <a:pPr algn="ctr"/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highlight>
                  <a:srgbClr val="FFFF00"/>
                </a:highlight>
              </a:rPr>
              <a:t>( the outer fiber layer ) </a:t>
            </a:r>
            <a:endParaRPr lang="en-GB" sz="1600" b="1" dirty="0">
              <a:solidFill>
                <a:schemeClr val="accent1">
                  <a:lumMod val="50000"/>
                </a:schemeClr>
              </a:solidFill>
              <a:highlight>
                <a:srgbClr val="FFFF00"/>
              </a:highlight>
            </a:endParaRP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34F50A67-2F0C-476F-A22F-7136752DD310}"/>
              </a:ext>
            </a:extLst>
          </p:cNvPr>
          <p:cNvSpPr txBox="1"/>
          <p:nvPr/>
        </p:nvSpPr>
        <p:spPr>
          <a:xfrm>
            <a:off x="7219423" y="5612988"/>
            <a:ext cx="16744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highlight>
                  <a:srgbClr val="FFFF00"/>
                </a:highlight>
              </a:rPr>
              <a:t>Chondrocytes </a:t>
            </a:r>
            <a:endParaRPr lang="en-GB" sz="1600" b="1" dirty="0">
              <a:solidFill>
                <a:schemeClr val="accent1">
                  <a:lumMod val="50000"/>
                </a:schemeClr>
              </a:solidFill>
              <a:highlight>
                <a:srgbClr val="FFFF00"/>
              </a:highlight>
            </a:endParaRPr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B55B646A-281C-47AF-AA8F-7A4D50CB30C7}"/>
              </a:ext>
            </a:extLst>
          </p:cNvPr>
          <p:cNvSpPr txBox="1"/>
          <p:nvPr/>
        </p:nvSpPr>
        <p:spPr>
          <a:xfrm>
            <a:off x="10602574" y="3582026"/>
            <a:ext cx="1438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highlight>
                  <a:srgbClr val="FFFF00"/>
                </a:highlight>
              </a:rPr>
              <a:t>chondroblast</a:t>
            </a:r>
            <a:r>
              <a:rPr lang="en-US" sz="1600" dirty="0"/>
              <a:t>s</a:t>
            </a:r>
            <a:endParaRPr lang="en-GB" dirty="0"/>
          </a:p>
        </p:txBody>
      </p:sp>
      <p:sp>
        <p:nvSpPr>
          <p:cNvPr id="11" name="Arrow: Down 8">
            <a:extLst>
              <a:ext uri="{FF2B5EF4-FFF2-40B4-BE49-F238E27FC236}">
                <a16:creationId xmlns:a16="http://schemas.microsoft.com/office/drawing/2014/main" id="{71A1E203-86BC-4E0B-B194-8DE971B79765}"/>
              </a:ext>
            </a:extLst>
          </p:cNvPr>
          <p:cNvSpPr/>
          <p:nvPr/>
        </p:nvSpPr>
        <p:spPr>
          <a:xfrm rot="2518471">
            <a:off x="10494874" y="3851986"/>
            <a:ext cx="264208" cy="652700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rrow: Down 8">
            <a:extLst>
              <a:ext uri="{FF2B5EF4-FFF2-40B4-BE49-F238E27FC236}">
                <a16:creationId xmlns:a16="http://schemas.microsoft.com/office/drawing/2014/main" id="{CDB9FE54-E2F8-4B76-A6DA-FC1AF7FC5B8D}"/>
              </a:ext>
            </a:extLst>
          </p:cNvPr>
          <p:cNvSpPr/>
          <p:nvPr/>
        </p:nvSpPr>
        <p:spPr>
          <a:xfrm rot="13422769">
            <a:off x="7410001" y="3219511"/>
            <a:ext cx="145326" cy="433107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Arrow: Down 8">
            <a:extLst>
              <a:ext uri="{FF2B5EF4-FFF2-40B4-BE49-F238E27FC236}">
                <a16:creationId xmlns:a16="http://schemas.microsoft.com/office/drawing/2014/main" id="{12CA1A65-D71D-49B4-AF50-EF590A2879BA}"/>
              </a:ext>
            </a:extLst>
          </p:cNvPr>
          <p:cNvSpPr/>
          <p:nvPr/>
        </p:nvSpPr>
        <p:spPr>
          <a:xfrm rot="13806779">
            <a:off x="8223621" y="5123275"/>
            <a:ext cx="228713" cy="489821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597EACAC-EC00-495A-8DD8-A5988EA9DD59}"/>
              </a:ext>
            </a:extLst>
          </p:cNvPr>
          <p:cNvSpPr txBox="1">
            <a:spLocks/>
          </p:cNvSpPr>
          <p:nvPr/>
        </p:nvSpPr>
        <p:spPr>
          <a:xfrm>
            <a:off x="1631062" y="1327308"/>
            <a:ext cx="5197475" cy="519309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spcBef>
                <a:spcPts val="0"/>
              </a:spcBef>
              <a:buNone/>
            </a:pPr>
            <a:r>
              <a:rPr lang="en-US" sz="2000" b="1" dirty="0">
                <a:latin typeface="+mj-lt"/>
              </a:rPr>
              <a:t> </a:t>
            </a:r>
            <a:r>
              <a:rPr lang="en-US" sz="2000" kern="100" spc="-5" dirty="0">
                <a:solidFill>
                  <a:srgbClr val="FF0000"/>
                </a:solidFill>
                <a:latin typeface="+mj-lt"/>
                <a:cs typeface="Calibri"/>
              </a:rPr>
              <a:t>Q1- Identify the structure</a:t>
            </a:r>
            <a:r>
              <a:rPr lang="en-US" sz="2000" kern="100" spc="-60" dirty="0">
                <a:solidFill>
                  <a:srgbClr val="FF0000"/>
                </a:solidFill>
                <a:latin typeface="+mj-lt"/>
                <a:cs typeface="Calibri"/>
              </a:rPr>
              <a:t>?</a:t>
            </a:r>
            <a:endParaRPr lang="en-US" altLang="en-US" sz="2000" b="1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pPr marL="0" indent="0" algn="l" rtl="0">
              <a:spcBef>
                <a:spcPts val="0"/>
              </a:spcBef>
              <a:buNone/>
            </a:pPr>
            <a:r>
              <a:rPr lang="en-US" sz="2000" dirty="0">
                <a:latin typeface="+mj-lt"/>
              </a:rPr>
              <a:t>Hyaline Cartilage </a:t>
            </a:r>
            <a:endParaRPr lang="en-US" sz="2000" b="1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pPr marL="0" indent="0" algn="l" rtl="0">
              <a:spcBef>
                <a:spcPts val="0"/>
              </a:spcBef>
              <a:buFont typeface="Wingdings 3" charset="2"/>
              <a:buNone/>
            </a:pP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Features :  </a:t>
            </a:r>
          </a:p>
          <a:p>
            <a:pPr marL="182563" indent="-182563" algn="l" rtl="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  <a:latin typeface="+mj-lt"/>
              </a:rPr>
              <a:t>Perichondrium</a:t>
            </a:r>
            <a:r>
              <a:rPr lang="en-US" sz="2000" dirty="0">
                <a:latin typeface="+mj-lt"/>
              </a:rPr>
              <a:t>.</a:t>
            </a:r>
          </a:p>
          <a:p>
            <a:pPr marL="182563" indent="-182563" algn="l" rtl="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  <a:latin typeface="+mj-lt"/>
              </a:rPr>
              <a:t>chondroblasts</a:t>
            </a:r>
          </a:p>
          <a:p>
            <a:pPr marL="182563" indent="-182563" algn="l" rtl="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  <a:latin typeface="+mj-lt"/>
              </a:rPr>
              <a:t>chondrocytes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>
                <a:solidFill>
                  <a:srgbClr val="C00000"/>
                </a:solidFill>
                <a:latin typeface="+mj-lt"/>
              </a:rPr>
              <a:t>(</a:t>
            </a:r>
            <a:r>
              <a:rPr lang="en-US" altLang="en-US" sz="2000" dirty="0">
                <a:solidFill>
                  <a:srgbClr val="C00000"/>
                </a:solidFill>
                <a:latin typeface="+mj-lt"/>
              </a:rPr>
              <a:t>found in lacunae ).</a:t>
            </a:r>
          </a:p>
          <a:p>
            <a:pPr marL="0" indent="0" algn="l" rtl="0">
              <a:spcBef>
                <a:spcPts val="0"/>
              </a:spcBef>
              <a:buFont typeface="Wingdings 3" charset="2"/>
              <a:buNone/>
            </a:pP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Matrix : </a:t>
            </a:r>
          </a:p>
          <a:p>
            <a:pPr marL="182563" indent="-182563" algn="l" rtl="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  <a:latin typeface="+mj-lt"/>
              </a:rPr>
              <a:t>Homogeneous and Basophilic .</a:t>
            </a:r>
          </a:p>
          <a:p>
            <a:pPr marL="182563" indent="-182563" algn="l" rtl="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  <a:latin typeface="+mj-lt"/>
              </a:rPr>
              <a:t>collagen fibers type II.</a:t>
            </a:r>
            <a:br>
              <a:rPr lang="en-US" sz="2000" dirty="0">
                <a:solidFill>
                  <a:schemeClr val="tx1"/>
                </a:solidFill>
                <a:latin typeface="+mj-lt"/>
              </a:rPr>
            </a:br>
            <a:endParaRPr lang="en-US" sz="2000" dirty="0">
              <a:solidFill>
                <a:schemeClr val="tx1"/>
              </a:solidFill>
              <a:latin typeface="+mj-lt"/>
            </a:endParaRPr>
          </a:p>
          <a:p>
            <a:pPr marL="0" marR="12065" indent="0" algn="l" rtl="0">
              <a:spcBef>
                <a:spcPts val="0"/>
              </a:spcBef>
              <a:buNone/>
            </a:pPr>
            <a:r>
              <a:rPr lang="en-US" sz="2000" kern="100" spc="-5" dirty="0">
                <a:solidFill>
                  <a:srgbClr val="FF0000"/>
                </a:solidFill>
                <a:latin typeface="+mj-lt"/>
              </a:rPr>
              <a:t>Q- mention the organs (distribution, site &amp; example)?</a:t>
            </a:r>
          </a:p>
          <a:p>
            <a:pPr marL="182563" indent="-182563" algn="l" rtl="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  <a:latin typeface="+mj-lt"/>
              </a:rPr>
              <a:t>Articular surfaces of bones. </a:t>
            </a:r>
          </a:p>
          <a:p>
            <a:pPr marL="182563" indent="-182563" algn="l" rtl="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000" dirty="0" err="1">
                <a:solidFill>
                  <a:schemeClr val="tx1"/>
                </a:solidFill>
                <a:latin typeface="+mj-lt"/>
              </a:rPr>
              <a:t>Foetal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 (fetal) skeleton. </a:t>
            </a:r>
            <a:endParaRPr lang="en-US" sz="2000" b="1" dirty="0">
              <a:solidFill>
                <a:schemeClr val="tx1"/>
              </a:solidFill>
              <a:latin typeface="+mj-lt"/>
            </a:endParaRPr>
          </a:p>
          <a:p>
            <a:pPr marL="182563" indent="-182563" algn="l" rtl="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  <a:latin typeface="+mj-lt"/>
              </a:rPr>
              <a:t>Costal cartilage.</a:t>
            </a:r>
          </a:p>
          <a:p>
            <a:pPr marL="182563" indent="-182563" algn="l" rtl="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  <a:latin typeface="+mj-lt"/>
              </a:rPr>
              <a:t>Nose , Trachea &amp; Bronchi.</a:t>
            </a:r>
          </a:p>
          <a:p>
            <a:pPr>
              <a:spcBef>
                <a:spcPts val="0"/>
              </a:spcBef>
            </a:pPr>
            <a:endParaRPr 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904152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7628351-3137-4156-A39A-628CB32DC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Elastic Cartilage </a:t>
            </a:r>
            <a:endParaRPr lang="ar-SA" dirty="0"/>
          </a:p>
        </p:txBody>
      </p:sp>
      <p:pic>
        <p:nvPicPr>
          <p:cNvPr id="4" name="Picture 4" descr="Elastic Cartilage-02.jpg">
            <a:extLst>
              <a:ext uri="{FF2B5EF4-FFF2-40B4-BE49-F238E27FC236}">
                <a16:creationId xmlns:a16="http://schemas.microsoft.com/office/drawing/2014/main" id="{8ADD6A19-6ED6-44A8-8E73-A1706875277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542" b="3"/>
          <a:stretch/>
        </p:blipFill>
        <p:spPr bwMode="auto">
          <a:xfrm>
            <a:off x="7682818" y="4031820"/>
            <a:ext cx="3151163" cy="2195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Elastic Cartilage-01.jpg">
            <a:extLst>
              <a:ext uri="{FF2B5EF4-FFF2-40B4-BE49-F238E27FC236}">
                <a16:creationId xmlns:a16="http://schemas.microsoft.com/office/drawing/2014/main" id="{819F7B0D-169F-44CE-A785-21022DF293E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05" b="6494"/>
          <a:stretch/>
        </p:blipFill>
        <p:spPr bwMode="auto">
          <a:xfrm>
            <a:off x="7738160" y="1504748"/>
            <a:ext cx="3040478" cy="2165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12">
            <a:extLst>
              <a:ext uri="{FF2B5EF4-FFF2-40B4-BE49-F238E27FC236}">
                <a16:creationId xmlns:a16="http://schemas.microsoft.com/office/drawing/2014/main" id="{B7A3B1D4-7BF6-4723-A9CD-CB9E06824D44}"/>
              </a:ext>
            </a:extLst>
          </p:cNvPr>
          <p:cNvSpPr txBox="1"/>
          <p:nvPr/>
        </p:nvSpPr>
        <p:spPr>
          <a:xfrm>
            <a:off x="5406986" y="3211639"/>
            <a:ext cx="26300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highlight>
                  <a:srgbClr val="FFFF00"/>
                </a:highlight>
              </a:rPr>
              <a:t>Perichondrium </a:t>
            </a:r>
          </a:p>
          <a:p>
            <a:pPr algn="ctr"/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highlight>
                  <a:srgbClr val="FFFF00"/>
                </a:highlight>
              </a:rPr>
              <a:t>( the outer fiber layer ) </a:t>
            </a:r>
            <a:endParaRPr lang="en-GB" sz="1600" b="1" dirty="0">
              <a:solidFill>
                <a:schemeClr val="accent1">
                  <a:lumMod val="50000"/>
                </a:schemeClr>
              </a:solidFill>
              <a:highlight>
                <a:srgbClr val="FFFF00"/>
              </a:highlight>
            </a:endParaRPr>
          </a:p>
        </p:txBody>
      </p:sp>
      <p:sp>
        <p:nvSpPr>
          <p:cNvPr id="7" name="TextBox 15">
            <a:extLst>
              <a:ext uri="{FF2B5EF4-FFF2-40B4-BE49-F238E27FC236}">
                <a16:creationId xmlns:a16="http://schemas.microsoft.com/office/drawing/2014/main" id="{1B070439-0D7A-4ED9-8010-38A3A6A5FF37}"/>
              </a:ext>
            </a:extLst>
          </p:cNvPr>
          <p:cNvSpPr txBox="1"/>
          <p:nvPr/>
        </p:nvSpPr>
        <p:spPr>
          <a:xfrm>
            <a:off x="6209633" y="5609214"/>
            <a:ext cx="15931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highlight>
                  <a:srgbClr val="FFFF00"/>
                </a:highlight>
              </a:rPr>
              <a:t>Chondrocytes </a:t>
            </a:r>
            <a:endParaRPr lang="en-GB" sz="1600" b="1" dirty="0">
              <a:solidFill>
                <a:schemeClr val="accent1">
                  <a:lumMod val="50000"/>
                </a:schemeClr>
              </a:solidFill>
              <a:highlight>
                <a:srgbClr val="FFFF00"/>
              </a:highlight>
            </a:endParaRPr>
          </a:p>
        </p:txBody>
      </p:sp>
      <p:sp>
        <p:nvSpPr>
          <p:cNvPr id="8" name="TextBox 2">
            <a:extLst>
              <a:ext uri="{FF2B5EF4-FFF2-40B4-BE49-F238E27FC236}">
                <a16:creationId xmlns:a16="http://schemas.microsoft.com/office/drawing/2014/main" id="{9613CFE0-A9B1-43BF-92AD-BDF36A0A3175}"/>
              </a:ext>
            </a:extLst>
          </p:cNvPr>
          <p:cNvSpPr txBox="1"/>
          <p:nvPr/>
        </p:nvSpPr>
        <p:spPr>
          <a:xfrm>
            <a:off x="6225629" y="4665815"/>
            <a:ext cx="14571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highlight>
                  <a:srgbClr val="FFFF00"/>
                </a:highlight>
              </a:rPr>
              <a:t>Elastic fibers</a:t>
            </a:r>
            <a:endParaRPr lang="en-GB" sz="1600" b="1" dirty="0">
              <a:solidFill>
                <a:schemeClr val="accent1">
                  <a:lumMod val="50000"/>
                </a:schemeClr>
              </a:solidFill>
              <a:highlight>
                <a:srgbClr val="FFFF00"/>
              </a:highlight>
            </a:endParaRPr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12DEBDBF-5D31-4693-926C-23B3A5BE693D}"/>
              </a:ext>
            </a:extLst>
          </p:cNvPr>
          <p:cNvSpPr/>
          <p:nvPr/>
        </p:nvSpPr>
        <p:spPr>
          <a:xfrm rot="13627486">
            <a:off x="7693327" y="2869721"/>
            <a:ext cx="90115" cy="619199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Arrow: Down 8">
            <a:extLst>
              <a:ext uri="{FF2B5EF4-FFF2-40B4-BE49-F238E27FC236}">
                <a16:creationId xmlns:a16="http://schemas.microsoft.com/office/drawing/2014/main" id="{688C7B24-0551-4271-9FEE-3F4DBFC350D9}"/>
              </a:ext>
            </a:extLst>
          </p:cNvPr>
          <p:cNvSpPr/>
          <p:nvPr/>
        </p:nvSpPr>
        <p:spPr>
          <a:xfrm rot="15959189">
            <a:off x="8036710" y="4333058"/>
            <a:ext cx="182075" cy="1313472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Arrow: Down 8">
            <a:extLst>
              <a:ext uri="{FF2B5EF4-FFF2-40B4-BE49-F238E27FC236}">
                <a16:creationId xmlns:a16="http://schemas.microsoft.com/office/drawing/2014/main" id="{362B9DDF-EC11-4353-B23B-D691749287DC}"/>
              </a:ext>
            </a:extLst>
          </p:cNvPr>
          <p:cNvSpPr/>
          <p:nvPr/>
        </p:nvSpPr>
        <p:spPr>
          <a:xfrm rot="15066869">
            <a:off x="7758784" y="5035489"/>
            <a:ext cx="190965" cy="821349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Content Placeholder 8">
            <a:extLst>
              <a:ext uri="{FF2B5EF4-FFF2-40B4-BE49-F238E27FC236}">
                <a16:creationId xmlns:a16="http://schemas.microsoft.com/office/drawing/2014/main" id="{D34A67DA-CE5E-49C8-A111-737D925B9018}"/>
              </a:ext>
            </a:extLst>
          </p:cNvPr>
          <p:cNvSpPr txBox="1">
            <a:spLocks/>
          </p:cNvSpPr>
          <p:nvPr/>
        </p:nvSpPr>
        <p:spPr>
          <a:xfrm>
            <a:off x="1549953" y="1494402"/>
            <a:ext cx="4719254" cy="435133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spcBef>
                <a:spcPts val="0"/>
              </a:spcBef>
              <a:buNone/>
            </a:pPr>
            <a:r>
              <a:rPr lang="en-US" sz="2000" kern="100" spc="-5" dirty="0">
                <a:solidFill>
                  <a:srgbClr val="FF0000"/>
                </a:solidFill>
                <a:cs typeface="Calibri"/>
              </a:rPr>
              <a:t>Q1- Identify the structure</a:t>
            </a:r>
            <a:r>
              <a:rPr lang="en-US" sz="2000" kern="100" spc="-60" dirty="0">
                <a:solidFill>
                  <a:srgbClr val="FF0000"/>
                </a:solidFill>
                <a:cs typeface="Calibri"/>
              </a:rPr>
              <a:t>?</a:t>
            </a:r>
            <a:endParaRPr lang="en-US" altLang="en-US" sz="2000" b="1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 algn="l" rtl="0">
              <a:spcBef>
                <a:spcPts val="0"/>
              </a:spcBef>
              <a:buNone/>
            </a:pPr>
            <a:r>
              <a:rPr lang="en-US" sz="2000" dirty="0">
                <a:solidFill>
                  <a:schemeClr val="tx1"/>
                </a:solidFill>
                <a:highlight>
                  <a:srgbClr val="00FFFF"/>
                </a:highlight>
              </a:rPr>
              <a:t>E</a:t>
            </a:r>
            <a:r>
              <a:rPr lang="en-US" sz="2000" dirty="0">
                <a:solidFill>
                  <a:schemeClr val="tx1"/>
                </a:solidFill>
              </a:rPr>
              <a:t>lastic Cartilage </a:t>
            </a:r>
            <a:endParaRPr lang="en-US" sz="2000" b="1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pPr marL="0" indent="0" algn="l" rtl="0">
              <a:spcBef>
                <a:spcPts val="0"/>
              </a:spcBef>
              <a:buFont typeface="Wingdings 3" charset="2"/>
              <a:buNone/>
            </a:pP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Features :  </a:t>
            </a:r>
          </a:p>
          <a:p>
            <a:pPr marL="174625" indent="-174625" algn="l" rtl="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  <a:latin typeface="+mj-lt"/>
              </a:rPr>
              <a:t>Perichondrium</a:t>
            </a:r>
          </a:p>
          <a:p>
            <a:pPr marL="174625" indent="-174625" algn="l" rtl="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  <a:latin typeface="+mj-lt"/>
              </a:rPr>
              <a:t>Chondrocytes</a:t>
            </a:r>
          </a:p>
          <a:p>
            <a:pPr marL="0" indent="0" algn="l" rtl="0">
              <a:spcBef>
                <a:spcPts val="0"/>
              </a:spcBef>
              <a:buFont typeface="Wingdings 3" charset="2"/>
              <a:buNone/>
            </a:pP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Matrix : </a:t>
            </a:r>
          </a:p>
          <a:p>
            <a:pPr marL="174625" indent="-174625" algn="l" rtl="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  <a:latin typeface="+mj-lt"/>
              </a:rPr>
              <a:t>Contains elastic fibers </a:t>
            </a:r>
          </a:p>
          <a:p>
            <a:pPr marL="0" indent="0" algn="l" rtl="0">
              <a:spcBef>
                <a:spcPts val="0"/>
              </a:spcBef>
              <a:buNone/>
            </a:pPr>
            <a:endParaRPr lang="en-US" sz="2000" b="1" dirty="0">
              <a:solidFill>
                <a:schemeClr val="tx1"/>
              </a:solidFill>
              <a:latin typeface="+mj-lt"/>
            </a:endParaRPr>
          </a:p>
          <a:p>
            <a:pPr marL="0" marR="12065" indent="0" algn="l" rtl="0">
              <a:spcBef>
                <a:spcPts val="0"/>
              </a:spcBef>
              <a:buNone/>
            </a:pPr>
            <a:r>
              <a:rPr lang="en-US" sz="2000" kern="100" spc="-5" dirty="0">
                <a:solidFill>
                  <a:srgbClr val="FF0000"/>
                </a:solidFill>
              </a:rPr>
              <a:t>Q2- mention the organs (distribution, site &amp; example)?</a:t>
            </a:r>
          </a:p>
          <a:p>
            <a:pPr marL="174625" indent="-174625" algn="l" rtl="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000" dirty="0">
                <a:highlight>
                  <a:srgbClr val="00FFFF"/>
                </a:highlight>
                <a:latin typeface="+mj-lt"/>
              </a:rPr>
              <a:t>E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xternal ear</a:t>
            </a:r>
          </a:p>
          <a:p>
            <a:pPr marL="174625" indent="-174625" algn="l" rtl="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  <a:highlight>
                  <a:srgbClr val="00FFFF"/>
                </a:highlight>
                <a:latin typeface="+mj-lt"/>
              </a:rPr>
              <a:t>E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piglottis</a:t>
            </a:r>
            <a:endParaRPr lang="en-US" sz="2000" b="1" dirty="0">
              <a:solidFill>
                <a:schemeClr val="tx1"/>
              </a:solidFill>
              <a:latin typeface="+mj-lt"/>
            </a:endParaRPr>
          </a:p>
          <a:p>
            <a:pPr marL="0" indent="0">
              <a:spcBef>
                <a:spcPts val="0"/>
              </a:spcBef>
              <a:buFont typeface="Wingdings 3" charset="2"/>
              <a:buNone/>
            </a:pP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8789073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A6B82-AF96-4B6E-A1C4-0A987B80C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Compact bone (cortical)</a:t>
            </a:r>
          </a:p>
        </p:txBody>
      </p:sp>
      <p:pic>
        <p:nvPicPr>
          <p:cNvPr id="3" name="Picture 3" descr="24212455.jpg">
            <a:extLst>
              <a:ext uri="{FF2B5EF4-FFF2-40B4-BE49-F238E27FC236}">
                <a16:creationId xmlns:a16="http://schemas.microsoft.com/office/drawing/2014/main" id="{D147CF59-FAA9-469F-A1AE-6E375E8D88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518" y="1774195"/>
            <a:ext cx="3795386" cy="410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9">
            <a:extLst>
              <a:ext uri="{FF2B5EF4-FFF2-40B4-BE49-F238E27FC236}">
                <a16:creationId xmlns:a16="http://schemas.microsoft.com/office/drawing/2014/main" id="{62C0BCA2-E5FF-4E35-96A0-A2AD8708CF23}"/>
              </a:ext>
            </a:extLst>
          </p:cNvPr>
          <p:cNvSpPr txBox="1"/>
          <p:nvPr/>
        </p:nvSpPr>
        <p:spPr>
          <a:xfrm>
            <a:off x="6609687" y="4668511"/>
            <a:ext cx="18727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chemeClr val="accent1">
                    <a:lumMod val="50000"/>
                  </a:schemeClr>
                </a:solidFill>
                <a:highlight>
                  <a:srgbClr val="FFFF00"/>
                </a:highlight>
              </a:rPr>
              <a:t>Haversian system </a:t>
            </a: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A28D22B3-272E-4573-9011-C2E231C73F56}"/>
              </a:ext>
            </a:extLst>
          </p:cNvPr>
          <p:cNvSpPr/>
          <p:nvPr/>
        </p:nvSpPr>
        <p:spPr>
          <a:xfrm>
            <a:off x="7086940" y="3116742"/>
            <a:ext cx="183473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1" dirty="0">
                <a:solidFill>
                  <a:schemeClr val="accent1">
                    <a:lumMod val="50000"/>
                  </a:schemeClr>
                </a:solidFill>
                <a:highlight>
                  <a:srgbClr val="FFFF00"/>
                </a:highlight>
              </a:rPr>
              <a:t>Volkmann’s canal</a:t>
            </a:r>
          </a:p>
        </p:txBody>
      </p:sp>
      <p:sp>
        <p:nvSpPr>
          <p:cNvPr id="6" name="Arrow: Down 8">
            <a:extLst>
              <a:ext uri="{FF2B5EF4-FFF2-40B4-BE49-F238E27FC236}">
                <a16:creationId xmlns:a16="http://schemas.microsoft.com/office/drawing/2014/main" id="{05EDD718-B3CF-4CFF-8ECF-D6C13743DA7C}"/>
              </a:ext>
            </a:extLst>
          </p:cNvPr>
          <p:cNvSpPr/>
          <p:nvPr/>
        </p:nvSpPr>
        <p:spPr>
          <a:xfrm rot="17514576" flipH="1">
            <a:off x="8836985" y="3057322"/>
            <a:ext cx="169377" cy="1520430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Arrow: Down 8">
            <a:extLst>
              <a:ext uri="{FF2B5EF4-FFF2-40B4-BE49-F238E27FC236}">
                <a16:creationId xmlns:a16="http://schemas.microsoft.com/office/drawing/2014/main" id="{771534AA-E1FE-47BA-B7D8-17F5F3E0E956}"/>
              </a:ext>
            </a:extLst>
          </p:cNvPr>
          <p:cNvSpPr/>
          <p:nvPr/>
        </p:nvSpPr>
        <p:spPr>
          <a:xfrm rot="14916888" flipH="1">
            <a:off x="7732970" y="4194972"/>
            <a:ext cx="309743" cy="612762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3">
            <a:extLst>
              <a:ext uri="{FF2B5EF4-FFF2-40B4-BE49-F238E27FC236}">
                <a16:creationId xmlns:a16="http://schemas.microsoft.com/office/drawing/2014/main" id="{86F67DC1-21D4-443B-B9DF-675298500560}"/>
              </a:ext>
            </a:extLst>
          </p:cNvPr>
          <p:cNvSpPr/>
          <p:nvPr/>
        </p:nvSpPr>
        <p:spPr>
          <a:xfrm>
            <a:off x="8229600" y="4046833"/>
            <a:ext cx="413360" cy="511854"/>
          </a:xfrm>
          <a:prstGeom prst="ellipse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A229019D-E0AB-4EC4-8FA8-D714EF3FED51}"/>
              </a:ext>
            </a:extLst>
          </p:cNvPr>
          <p:cNvSpPr/>
          <p:nvPr/>
        </p:nvSpPr>
        <p:spPr>
          <a:xfrm>
            <a:off x="1555217" y="1774195"/>
            <a:ext cx="5476837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1">
                  <a:lumMod val="75000"/>
                </a:schemeClr>
              </a:buClr>
              <a:buSzPct val="80000"/>
            </a:pPr>
            <a:r>
              <a:rPr lang="en-US" sz="2000" kern="100" spc="-5" dirty="0">
                <a:solidFill>
                  <a:srgbClr val="FF0000"/>
                </a:solidFill>
                <a:latin typeface="+mj-lt"/>
                <a:cs typeface="Calibri"/>
              </a:rPr>
              <a:t>Q1- Identify the structure</a:t>
            </a:r>
            <a:r>
              <a:rPr lang="en-US" sz="2000" kern="100" spc="-60" dirty="0">
                <a:solidFill>
                  <a:srgbClr val="FF0000"/>
                </a:solidFill>
                <a:latin typeface="+mj-lt"/>
                <a:cs typeface="Calibri"/>
              </a:rPr>
              <a:t>?</a:t>
            </a:r>
            <a:endParaRPr lang="en-US" altLang="en-US" sz="2000" b="1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pPr>
              <a:buClr>
                <a:schemeClr val="accent1">
                  <a:lumMod val="75000"/>
                </a:schemeClr>
              </a:buClr>
              <a:buSzPct val="80000"/>
            </a:pPr>
            <a:r>
              <a:rPr lang="en-US" sz="2000" dirty="0">
                <a:latin typeface="+mj-lt"/>
              </a:rPr>
              <a:t>Compact bone (cortical)</a:t>
            </a:r>
            <a:endParaRPr lang="en-US" altLang="en-US" sz="2000" b="1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pPr>
              <a:buClr>
                <a:schemeClr val="accent1">
                  <a:lumMod val="75000"/>
                </a:schemeClr>
              </a:buClr>
              <a:buSzPct val="80000"/>
            </a:pPr>
            <a:r>
              <a:rPr lang="en-US" altLang="en-US" sz="20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Features: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+mj-lt"/>
              </a:rPr>
              <a:t>Bone Lamellae.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+mj-lt"/>
              </a:rPr>
              <a:t>Haversian systems.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+mj-lt"/>
              </a:rPr>
              <a:t>Osteocyte inside lacunae </a:t>
            </a:r>
            <a:r>
              <a:rPr lang="en-US" altLang="en-US" sz="2000" b="1" u="sng" dirty="0">
                <a:solidFill>
                  <a:srgbClr val="C00000"/>
                </a:solidFill>
                <a:latin typeface="+mj-lt"/>
              </a:rPr>
              <a:t>that have canaliculi</a:t>
            </a:r>
            <a:r>
              <a:rPr lang="en-US" altLang="en-US" sz="2000" dirty="0">
                <a:solidFill>
                  <a:srgbClr val="C00000"/>
                </a:solidFill>
                <a:latin typeface="+mj-lt"/>
              </a:rPr>
              <a:t>.</a:t>
            </a:r>
          </a:p>
          <a:p>
            <a:endParaRPr lang="en-US" altLang="en-US" sz="2000" dirty="0">
              <a:latin typeface="+mj-lt"/>
            </a:endParaRPr>
          </a:p>
          <a:p>
            <a:pPr marR="12065"/>
            <a:r>
              <a:rPr lang="en-US" sz="2000" kern="100" spc="-5" dirty="0">
                <a:solidFill>
                  <a:srgbClr val="FF0000"/>
                </a:solidFill>
                <a:latin typeface="+mj-lt"/>
              </a:rPr>
              <a:t>Q2- mention the organs (distribution, site &amp; example)?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+mj-lt"/>
              </a:rPr>
              <a:t>Diaphysis of long bones.</a:t>
            </a:r>
          </a:p>
        </p:txBody>
      </p:sp>
    </p:spTree>
    <p:extLst>
      <p:ext uri="{BB962C8B-B14F-4D97-AF65-F5344CB8AC3E}">
        <p14:creationId xmlns:p14="http://schemas.microsoft.com/office/powerpoint/2010/main" val="32309999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82FA6B9-6DB9-47E0-B39B-6D9B9C0DC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100" dirty="0"/>
              <a:t>Haversian Systems (Osteons)</a:t>
            </a:r>
            <a:endParaRPr lang="ar-SA" sz="3100" dirty="0"/>
          </a:p>
        </p:txBody>
      </p:sp>
      <p:pic>
        <p:nvPicPr>
          <p:cNvPr id="3" name="Picture 4" descr="Compact Bone-02.jpg">
            <a:extLst>
              <a:ext uri="{FF2B5EF4-FFF2-40B4-BE49-F238E27FC236}">
                <a16:creationId xmlns:a16="http://schemas.microsoft.com/office/drawing/2014/main" id="{45D565A1-99A7-46A6-B00A-E994652C5D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679" y="1986451"/>
            <a:ext cx="4096011" cy="3750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8">
            <a:extLst>
              <a:ext uri="{FF2B5EF4-FFF2-40B4-BE49-F238E27FC236}">
                <a16:creationId xmlns:a16="http://schemas.microsoft.com/office/drawing/2014/main" id="{24E80334-214E-425F-8B3E-CF3F42DBE94B}"/>
              </a:ext>
            </a:extLst>
          </p:cNvPr>
          <p:cNvSpPr txBox="1">
            <a:spLocks/>
          </p:cNvSpPr>
          <p:nvPr/>
        </p:nvSpPr>
        <p:spPr>
          <a:xfrm>
            <a:off x="1714293" y="1686016"/>
            <a:ext cx="4999957" cy="435133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>
              <a:spcBef>
                <a:spcPts val="0"/>
              </a:spcBef>
              <a:buNone/>
            </a:pPr>
            <a:r>
              <a:rPr lang="en-US" sz="2000" kern="100" spc="-5" dirty="0">
                <a:solidFill>
                  <a:srgbClr val="FF0000"/>
                </a:solidFill>
                <a:cs typeface="Calibri"/>
              </a:rPr>
              <a:t>Q1- Identify the structure</a:t>
            </a:r>
            <a:r>
              <a:rPr lang="en-US" sz="2000" kern="100" spc="-60" dirty="0">
                <a:solidFill>
                  <a:srgbClr val="FF0000"/>
                </a:solidFill>
                <a:cs typeface="Calibri"/>
              </a:rPr>
              <a:t>?</a:t>
            </a:r>
            <a:endParaRPr lang="en-US" altLang="en-US" sz="2000" b="1" dirty="0">
              <a:solidFill>
                <a:schemeClr val="accent2">
                  <a:lumMod val="50000"/>
                </a:schemeClr>
              </a:solidFill>
            </a:endParaRPr>
          </a:p>
          <a:p>
            <a:pPr algn="l" rtl="0">
              <a:spcBef>
                <a:spcPts val="0"/>
              </a:spcBef>
              <a:buNone/>
            </a:pPr>
            <a:r>
              <a:rPr lang="en-GB" sz="2000" dirty="0">
                <a:solidFill>
                  <a:schemeClr val="tx1"/>
                </a:solidFill>
              </a:rPr>
              <a:t>Haversian Systems (Osteons)</a:t>
            </a:r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l" rtl="0">
              <a:spcBef>
                <a:spcPts val="0"/>
              </a:spcBef>
              <a:buFont typeface="Wingdings 3" charset="2"/>
              <a:buNone/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algn="l" rtl="0">
              <a:spcBef>
                <a:spcPts val="0"/>
              </a:spcBef>
              <a:buFont typeface="Wingdings 3" charset="2"/>
              <a:buNone/>
            </a:pPr>
            <a:r>
              <a:rPr lang="en-US" altLang="en-US" sz="20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Features:</a:t>
            </a:r>
          </a:p>
          <a:p>
            <a:pPr marL="174625" indent="-174625" algn="l" rtl="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chemeClr val="tx1"/>
                </a:solidFill>
                <a:latin typeface="+mj-lt"/>
              </a:rPr>
              <a:t>Concentric bone lamellae.</a:t>
            </a:r>
          </a:p>
          <a:p>
            <a:pPr marL="174625" indent="-174625" algn="l" rtl="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chemeClr val="tx1"/>
                </a:solidFill>
                <a:latin typeface="+mj-lt"/>
              </a:rPr>
              <a:t>Haversian canal.</a:t>
            </a:r>
          </a:p>
          <a:p>
            <a:pPr marL="174625" indent="-174625" algn="l" rtl="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chemeClr val="tx1"/>
                </a:solidFill>
                <a:latin typeface="+mj-lt"/>
              </a:rPr>
              <a:t>Osteocyte inside lacunae.</a:t>
            </a:r>
          </a:p>
          <a:p>
            <a:pPr marL="174625" indent="-174625" algn="l" rtl="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chemeClr val="tx1"/>
                </a:solidFill>
                <a:latin typeface="+mj-lt"/>
              </a:rPr>
              <a:t>Canaliculi (fine lines)</a:t>
            </a:r>
          </a:p>
          <a:p>
            <a:pPr marL="174625" indent="-174625" algn="l" rtl="0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altLang="en-US" sz="2000" dirty="0">
              <a:solidFill>
                <a:schemeClr val="tx1"/>
              </a:solidFill>
              <a:latin typeface="+mj-lt"/>
            </a:endParaRPr>
          </a:p>
          <a:p>
            <a:pPr marL="0" marR="12065" indent="0" algn="l">
              <a:spcBef>
                <a:spcPts val="0"/>
              </a:spcBef>
              <a:buNone/>
            </a:pPr>
            <a:r>
              <a:rPr lang="en-US" sz="2000" kern="100" spc="-5" dirty="0">
                <a:solidFill>
                  <a:srgbClr val="FF0000"/>
                </a:solidFill>
              </a:rPr>
              <a:t>Q2- mention the organs (distribution, site &amp; example)?</a:t>
            </a:r>
          </a:p>
          <a:p>
            <a:pPr marL="174625" indent="-174625" algn="l" rtl="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chemeClr val="tx1"/>
                </a:solidFill>
                <a:latin typeface="+mj-lt"/>
              </a:rPr>
              <a:t>Inside the compact bone in </a:t>
            </a:r>
            <a:r>
              <a:rPr lang="en-US" altLang="en-US" sz="2000" dirty="0" err="1">
                <a:solidFill>
                  <a:schemeClr val="tx1"/>
                </a:solidFill>
                <a:latin typeface="+mj-lt"/>
              </a:rPr>
              <a:t>diyaphysis</a:t>
            </a:r>
            <a:r>
              <a:rPr lang="en-US" altLang="en-US" sz="2000" dirty="0">
                <a:solidFill>
                  <a:schemeClr val="tx1"/>
                </a:solidFill>
                <a:latin typeface="+mj-lt"/>
              </a:rPr>
              <a:t> of long bone.</a:t>
            </a:r>
          </a:p>
          <a:p>
            <a:pPr marL="0" indent="0">
              <a:spcBef>
                <a:spcPts val="0"/>
              </a:spcBef>
              <a:buFont typeface="Wingdings 3" charset="2"/>
              <a:buNone/>
            </a:pPr>
            <a:endParaRPr lang="en-US" sz="2000" dirty="0">
              <a:latin typeface="+mj-lt"/>
            </a:endParaRPr>
          </a:p>
        </p:txBody>
      </p:sp>
      <p:sp>
        <p:nvSpPr>
          <p:cNvPr id="5" name="TextBox 9">
            <a:extLst>
              <a:ext uri="{FF2B5EF4-FFF2-40B4-BE49-F238E27FC236}">
                <a16:creationId xmlns:a16="http://schemas.microsoft.com/office/drawing/2014/main" id="{C38F95FB-BD3D-47EA-9B3B-D40FBC44C8CF}"/>
              </a:ext>
            </a:extLst>
          </p:cNvPr>
          <p:cNvSpPr txBox="1"/>
          <p:nvPr/>
        </p:nvSpPr>
        <p:spPr>
          <a:xfrm>
            <a:off x="7128187" y="4120747"/>
            <a:ext cx="18727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accent1">
                    <a:lumMod val="50000"/>
                  </a:schemeClr>
                </a:solidFill>
                <a:highlight>
                  <a:srgbClr val="FFFF00"/>
                </a:highlight>
              </a:rPr>
              <a:t>Canaliculi</a:t>
            </a:r>
          </a:p>
          <a:p>
            <a:pPr algn="ctr"/>
            <a:r>
              <a:rPr lang="en-GB" sz="1600" b="1" dirty="0">
                <a:solidFill>
                  <a:schemeClr val="accent1">
                    <a:lumMod val="50000"/>
                  </a:schemeClr>
                </a:solidFill>
                <a:highlight>
                  <a:srgbClr val="FFFF00"/>
                </a:highlight>
              </a:rPr>
              <a:t> (fine lines)</a:t>
            </a:r>
          </a:p>
        </p:txBody>
      </p:sp>
      <p:sp>
        <p:nvSpPr>
          <p:cNvPr id="6" name="TextBox 9">
            <a:extLst>
              <a:ext uri="{FF2B5EF4-FFF2-40B4-BE49-F238E27FC236}">
                <a16:creationId xmlns:a16="http://schemas.microsoft.com/office/drawing/2014/main" id="{B887096F-F97F-463E-9653-3FC6D79BC263}"/>
              </a:ext>
            </a:extLst>
          </p:cNvPr>
          <p:cNvSpPr txBox="1"/>
          <p:nvPr/>
        </p:nvSpPr>
        <p:spPr>
          <a:xfrm>
            <a:off x="7125691" y="2275746"/>
            <a:ext cx="18727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chemeClr val="accent1">
                    <a:lumMod val="50000"/>
                  </a:schemeClr>
                </a:solidFill>
                <a:highlight>
                  <a:srgbClr val="FFFF00"/>
                </a:highlight>
              </a:rPr>
              <a:t>Haversian canal </a:t>
            </a:r>
          </a:p>
        </p:txBody>
      </p:sp>
      <p:sp>
        <p:nvSpPr>
          <p:cNvPr id="8" name="Arrow: Down 8">
            <a:extLst>
              <a:ext uri="{FF2B5EF4-FFF2-40B4-BE49-F238E27FC236}">
                <a16:creationId xmlns:a16="http://schemas.microsoft.com/office/drawing/2014/main" id="{B4B70281-DF41-4FF4-8AC5-03836ACA3E81}"/>
              </a:ext>
            </a:extLst>
          </p:cNvPr>
          <p:cNvSpPr/>
          <p:nvPr/>
        </p:nvSpPr>
        <p:spPr>
          <a:xfrm rot="19212962" flipH="1">
            <a:off x="8259309" y="2623727"/>
            <a:ext cx="387902" cy="1047566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B70CB0D9-1E95-46B5-B24A-94DCDF1ACA4D}"/>
              </a:ext>
            </a:extLst>
          </p:cNvPr>
          <p:cNvSpPr/>
          <p:nvPr/>
        </p:nvSpPr>
        <p:spPr>
          <a:xfrm rot="17514576" flipH="1">
            <a:off x="8726894" y="4554841"/>
            <a:ext cx="421152" cy="504430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5534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745A11B-4F62-437D-BF3C-D6BCEE3EB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Spongy (Cancellous) Bone</a:t>
            </a:r>
            <a:endParaRPr lang="ar-SA" dirty="0"/>
          </a:p>
        </p:txBody>
      </p:sp>
      <p:pic>
        <p:nvPicPr>
          <p:cNvPr id="3" name="Picture 3" descr="Spomgy Bone-01.jpg">
            <a:extLst>
              <a:ext uri="{FF2B5EF4-FFF2-40B4-BE49-F238E27FC236}">
                <a16:creationId xmlns:a16="http://schemas.microsoft.com/office/drawing/2014/main" id="{373375BD-2D25-45FF-A155-6FBFAAE18C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7213" y="1466218"/>
            <a:ext cx="3436891" cy="2249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Spomgy Bone-02.jpg">
            <a:extLst>
              <a:ext uri="{FF2B5EF4-FFF2-40B4-BE49-F238E27FC236}">
                <a16:creationId xmlns:a16="http://schemas.microsoft.com/office/drawing/2014/main" id="{FB8EC489-8487-49B6-B44C-267D2DA041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3780" y="4014154"/>
            <a:ext cx="3223759" cy="2249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6">
            <a:extLst>
              <a:ext uri="{FF2B5EF4-FFF2-40B4-BE49-F238E27FC236}">
                <a16:creationId xmlns:a16="http://schemas.microsoft.com/office/drawing/2014/main" id="{05F11CC8-EA08-4846-A507-C928CA5AACFA}"/>
              </a:ext>
            </a:extLst>
          </p:cNvPr>
          <p:cNvSpPr txBox="1"/>
          <p:nvPr/>
        </p:nvSpPr>
        <p:spPr>
          <a:xfrm>
            <a:off x="1767920" y="1607572"/>
            <a:ext cx="4745615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kern="100" spc="-5" dirty="0">
                <a:solidFill>
                  <a:srgbClr val="FF0000"/>
                </a:solidFill>
                <a:cs typeface="Calibri"/>
              </a:rPr>
              <a:t>Q1- Identify the structure</a:t>
            </a:r>
            <a:r>
              <a:rPr lang="en-US" sz="2000" kern="100" spc="-60" dirty="0">
                <a:solidFill>
                  <a:srgbClr val="FF0000"/>
                </a:solidFill>
                <a:cs typeface="Calibri"/>
              </a:rPr>
              <a:t>?</a:t>
            </a:r>
            <a:endParaRPr lang="en-US" altLang="en-US" sz="2000" b="1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sz="2000" dirty="0"/>
              <a:t>Spongy (Cancellous) Bone</a:t>
            </a:r>
            <a:endParaRPr lang="en-GB" sz="2000" b="1" dirty="0">
              <a:solidFill>
                <a:srgbClr val="0070C0"/>
              </a:solidFill>
            </a:endParaRPr>
          </a:p>
          <a:p>
            <a:endParaRPr lang="en-GB" sz="2000" b="1" dirty="0">
              <a:solidFill>
                <a:srgbClr val="0070C0"/>
              </a:solidFill>
            </a:endParaRPr>
          </a:p>
          <a:p>
            <a:r>
              <a:rPr lang="en-GB" sz="2000" b="1" dirty="0">
                <a:solidFill>
                  <a:schemeClr val="accent2">
                    <a:lumMod val="50000"/>
                  </a:schemeClr>
                </a:solidFill>
              </a:rPr>
              <a:t>Features :</a:t>
            </a:r>
            <a:endParaRPr lang="en-GB" sz="2000" b="1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+mj-lt"/>
                <a:cs typeface="Times New Roman" pitchFamily="18" charset="0"/>
              </a:rPr>
              <a:t>Irregular bone trabeculae ( matrix 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+mj-lt"/>
                <a:cs typeface="Times New Roman" pitchFamily="18" charset="0"/>
              </a:rPr>
              <a:t>Irregular bone marrow spaces contains bone marrow 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+mj-lt"/>
                <a:cs typeface="Times New Roman" pitchFamily="18" charset="0"/>
              </a:rPr>
              <a:t>NO Haversian systems 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+mj-lt"/>
                <a:cs typeface="Times New Roman" pitchFamily="18" charset="0"/>
              </a:rPr>
              <a:t>Osteoclasts ( multinucleated 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latin typeface="+mj-lt"/>
              <a:cs typeface="Times New Roman" pitchFamily="18" charset="0"/>
            </a:endParaRPr>
          </a:p>
          <a:p>
            <a:pPr marR="12065"/>
            <a:r>
              <a:rPr lang="en-US" sz="2000" kern="100" spc="-5" dirty="0">
                <a:solidFill>
                  <a:srgbClr val="FF0000"/>
                </a:solidFill>
              </a:rPr>
              <a:t>Q2- mention the organs (distribution, site &amp; example)?</a:t>
            </a: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+mj-lt"/>
              </a:rPr>
              <a:t>Flat bones.</a:t>
            </a: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+mj-lt"/>
              </a:rPr>
              <a:t>Epiphysis of long bone.</a:t>
            </a:r>
          </a:p>
          <a:p>
            <a:endParaRPr lang="en-GB" sz="2000" dirty="0">
              <a:latin typeface="+mj-lt"/>
              <a:cs typeface="Times New Roman" pitchFamily="18" charset="0"/>
            </a:endParaRPr>
          </a:p>
          <a:p>
            <a:r>
              <a:rPr lang="en-GB" sz="2000" dirty="0">
                <a:latin typeface="+mj-lt"/>
                <a:cs typeface="Times New Roman" pitchFamily="18" charset="0"/>
              </a:rPr>
              <a:t> </a:t>
            </a:r>
          </a:p>
          <a:p>
            <a:r>
              <a:rPr lang="en-GB" sz="2000" b="1" dirty="0">
                <a:latin typeface="+mj-lt"/>
              </a:rPr>
              <a:t> </a:t>
            </a:r>
          </a:p>
        </p:txBody>
      </p:sp>
      <p:sp>
        <p:nvSpPr>
          <p:cNvPr id="6" name="TextBox 22">
            <a:extLst>
              <a:ext uri="{FF2B5EF4-FFF2-40B4-BE49-F238E27FC236}">
                <a16:creationId xmlns:a16="http://schemas.microsoft.com/office/drawing/2014/main" id="{19BCA125-D840-4830-ACFE-37C3956B3B75}"/>
              </a:ext>
            </a:extLst>
          </p:cNvPr>
          <p:cNvSpPr txBox="1"/>
          <p:nvPr/>
        </p:nvSpPr>
        <p:spPr>
          <a:xfrm>
            <a:off x="7015374" y="1388884"/>
            <a:ext cx="12666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chemeClr val="accent1">
                    <a:lumMod val="50000"/>
                  </a:schemeClr>
                </a:solidFill>
                <a:highlight>
                  <a:srgbClr val="FFFF00"/>
                </a:highlight>
              </a:rPr>
              <a:t>Osteoclasts</a:t>
            </a:r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BF588EF0-46FE-45EE-B83D-C0706AE39762}"/>
              </a:ext>
            </a:extLst>
          </p:cNvPr>
          <p:cNvSpPr/>
          <p:nvPr/>
        </p:nvSpPr>
        <p:spPr>
          <a:xfrm rot="17514576" flipH="1">
            <a:off x="8055071" y="1584802"/>
            <a:ext cx="282548" cy="570761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شكل بيضاوي 9">
            <a:extLst>
              <a:ext uri="{FF2B5EF4-FFF2-40B4-BE49-F238E27FC236}">
                <a16:creationId xmlns:a16="http://schemas.microsoft.com/office/drawing/2014/main" id="{4FD8E842-D483-4D2A-B161-8ED59769ECE5}"/>
              </a:ext>
            </a:extLst>
          </p:cNvPr>
          <p:cNvSpPr/>
          <p:nvPr/>
        </p:nvSpPr>
        <p:spPr>
          <a:xfrm>
            <a:off x="8461827" y="1903840"/>
            <a:ext cx="266143" cy="21848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Arrow: Down 8">
            <a:extLst>
              <a:ext uri="{FF2B5EF4-FFF2-40B4-BE49-F238E27FC236}">
                <a16:creationId xmlns:a16="http://schemas.microsoft.com/office/drawing/2014/main" id="{B258BAB7-53C4-4996-A268-CC824BE32870}"/>
              </a:ext>
            </a:extLst>
          </p:cNvPr>
          <p:cNvSpPr/>
          <p:nvPr/>
        </p:nvSpPr>
        <p:spPr>
          <a:xfrm rot="16378909" flipH="1">
            <a:off x="7334950" y="2027327"/>
            <a:ext cx="128693" cy="2165014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rrow: Down 8">
            <a:extLst>
              <a:ext uri="{FF2B5EF4-FFF2-40B4-BE49-F238E27FC236}">
                <a16:creationId xmlns:a16="http://schemas.microsoft.com/office/drawing/2014/main" id="{2609B9F9-4004-455A-AF51-E6159F0EF9D5}"/>
              </a:ext>
            </a:extLst>
          </p:cNvPr>
          <p:cNvSpPr/>
          <p:nvPr/>
        </p:nvSpPr>
        <p:spPr>
          <a:xfrm rot="16024176" flipH="1">
            <a:off x="7110108" y="1748390"/>
            <a:ext cx="125347" cy="3319314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85541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D176131-066A-4928-9107-E4ABE872D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Skeletal muscle ( L.S.)</a:t>
            </a:r>
            <a:endParaRPr lang="ar-SA" dirty="0"/>
          </a:p>
        </p:txBody>
      </p:sp>
      <p:pic>
        <p:nvPicPr>
          <p:cNvPr id="3" name="Picture 1" descr="Skeletal Muscle LS-01.jpg">
            <a:extLst>
              <a:ext uri="{FF2B5EF4-FFF2-40B4-BE49-F238E27FC236}">
                <a16:creationId xmlns:a16="http://schemas.microsoft.com/office/drawing/2014/main" id="{4E1404EF-CC54-4C50-BF6A-601080491F4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9285" y="1479885"/>
            <a:ext cx="3347421" cy="222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" descr="Skeletal Muscle LS-02.jpg">
            <a:extLst>
              <a:ext uri="{FF2B5EF4-FFF2-40B4-BE49-F238E27FC236}">
                <a16:creationId xmlns:a16="http://schemas.microsoft.com/office/drawing/2014/main" id="{D0991463-78F3-44DD-9FAD-6E69F4576D0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9285" y="4011869"/>
            <a:ext cx="3347421" cy="222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65B4350-70B4-43D4-B30E-024FA14881FC}"/>
              </a:ext>
            </a:extLst>
          </p:cNvPr>
          <p:cNvSpPr txBox="1">
            <a:spLocks/>
          </p:cNvSpPr>
          <p:nvPr/>
        </p:nvSpPr>
        <p:spPr>
          <a:xfrm>
            <a:off x="1676400" y="1445295"/>
            <a:ext cx="5446295" cy="435133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kern="100" spc="-5" dirty="0">
                <a:solidFill>
                  <a:srgbClr val="FF0000"/>
                </a:solidFill>
                <a:cs typeface="Calibri"/>
              </a:rPr>
              <a:t>Q1- Identify the structure</a:t>
            </a:r>
            <a:r>
              <a:rPr lang="en-US" sz="2000" kern="100" spc="-60" dirty="0">
                <a:solidFill>
                  <a:srgbClr val="FF0000"/>
                </a:solidFill>
                <a:cs typeface="Calibri"/>
              </a:rPr>
              <a:t>?</a:t>
            </a:r>
            <a:endParaRPr lang="en-US" altLang="en-US" sz="2000" b="1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 algn="l" rtl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chemeClr val="tx1"/>
                </a:solidFill>
                <a:latin typeface="+mj-lt"/>
              </a:rPr>
              <a:t>Skeletal muscle ( L.S.)</a:t>
            </a:r>
            <a:endParaRPr lang="en-US" altLang="en-US" sz="2000" dirty="0">
              <a:solidFill>
                <a:schemeClr val="tx1"/>
              </a:solidFill>
              <a:latin typeface="+mj-lt"/>
            </a:endParaRPr>
          </a:p>
          <a:p>
            <a:pPr marL="0" indent="0" algn="l" rtl="0">
              <a:lnSpc>
                <a:spcPct val="120000"/>
              </a:lnSpc>
              <a:spcBef>
                <a:spcPts val="0"/>
              </a:spcBef>
              <a:buFont typeface="Wingdings 3" charset="2"/>
              <a:buNone/>
            </a:pPr>
            <a:endParaRPr lang="en-US" altLang="en-US" sz="2000" b="1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 algn="l" rtl="0">
              <a:lnSpc>
                <a:spcPct val="120000"/>
              </a:lnSpc>
              <a:spcBef>
                <a:spcPts val="0"/>
              </a:spcBef>
              <a:buFont typeface="Wingdings 3" charset="2"/>
              <a:buNone/>
            </a:pPr>
            <a:r>
              <a:rPr lang="en-US" altLang="en-US" sz="2000" b="1" dirty="0">
                <a:solidFill>
                  <a:schemeClr val="accent2">
                    <a:lumMod val="50000"/>
                  </a:schemeClr>
                </a:solidFill>
              </a:rPr>
              <a:t>Features :</a:t>
            </a:r>
          </a:p>
          <a:p>
            <a:pPr marL="180975" indent="-180975" algn="l" rtl="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chemeClr val="tx1"/>
                </a:solidFill>
                <a:latin typeface="+mj-lt"/>
              </a:rPr>
              <a:t>Multinucleated, nuclei on periphery. </a:t>
            </a:r>
          </a:p>
          <a:p>
            <a:pPr marL="180975" indent="-180975" algn="l" rtl="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chemeClr val="tx1"/>
                </a:solidFill>
                <a:latin typeface="+mj-lt"/>
              </a:rPr>
              <a:t>Cylindrical in shape.</a:t>
            </a:r>
          </a:p>
          <a:p>
            <a:pPr marL="180975" indent="-180975" algn="l" rtl="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chemeClr val="tx1"/>
                </a:solidFill>
                <a:latin typeface="+mj-lt"/>
              </a:rPr>
              <a:t>Non-branched .</a:t>
            </a:r>
          </a:p>
          <a:p>
            <a:pPr marL="180975" indent="-180975" algn="l" rtl="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chemeClr val="tx1"/>
                </a:solidFill>
                <a:latin typeface="+mj-lt"/>
                <a:ea typeface="MS PGothic" pitchFamily="34" charset="-128"/>
              </a:rPr>
              <a:t>Cytoplasm </a:t>
            </a:r>
            <a:r>
              <a:rPr lang="en-GB" sz="2000" b="1" dirty="0">
                <a:solidFill>
                  <a:schemeClr val="tx1"/>
                </a:solidFill>
                <a:latin typeface="+mj-lt"/>
                <a:ea typeface="MS PGothic" pitchFamily="34" charset="-128"/>
              </a:rPr>
              <a:t>(sarcoplasm) </a:t>
            </a:r>
            <a:r>
              <a:rPr lang="en-GB" sz="2000" dirty="0">
                <a:solidFill>
                  <a:schemeClr val="tx1"/>
                </a:solidFill>
                <a:latin typeface="+mj-lt"/>
                <a:ea typeface="MS PGothic" pitchFamily="34" charset="-128"/>
              </a:rPr>
              <a:t>is acidophilic and </a:t>
            </a:r>
          </a:p>
          <a:p>
            <a:pPr marL="180975" indent="-180975" algn="l" rtl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2000" dirty="0">
                <a:solidFill>
                  <a:schemeClr val="tx1"/>
                </a:solidFill>
                <a:latin typeface="+mj-lt"/>
                <a:ea typeface="MS PGothic" pitchFamily="34" charset="-128"/>
              </a:rPr>
              <a:t>   shows clear </a:t>
            </a:r>
            <a:r>
              <a:rPr lang="en-GB" sz="2000" u="sng" dirty="0">
                <a:solidFill>
                  <a:srgbClr val="C00000"/>
                </a:solidFill>
                <a:latin typeface="+mj-lt"/>
                <a:ea typeface="MS PGothic" pitchFamily="34" charset="-128"/>
              </a:rPr>
              <a:t>transverse striations.</a:t>
            </a:r>
            <a:endParaRPr lang="en-US" altLang="en-US" sz="2000" dirty="0">
              <a:solidFill>
                <a:srgbClr val="C00000"/>
              </a:solidFill>
              <a:latin typeface="+mj-lt"/>
            </a:endParaRPr>
          </a:p>
          <a:p>
            <a:pPr marL="0" indent="0" algn="l" rtl="0">
              <a:lnSpc>
                <a:spcPct val="120000"/>
              </a:lnSpc>
              <a:spcBef>
                <a:spcPts val="0"/>
              </a:spcBef>
              <a:buFont typeface="Wingdings 3" charset="2"/>
              <a:buNone/>
            </a:pPr>
            <a:endParaRPr lang="en-US" altLang="en-US" sz="2000" dirty="0">
              <a:latin typeface="+mj-lt"/>
            </a:endParaRPr>
          </a:p>
          <a:p>
            <a:pPr marL="0" marR="12065" indent="0" algn="l" rtl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kern="100" spc="-5" dirty="0">
                <a:solidFill>
                  <a:srgbClr val="FF0000"/>
                </a:solidFill>
              </a:rPr>
              <a:t>Q2- mention the organs (distribution, site &amp; example)?</a:t>
            </a:r>
          </a:p>
          <a:p>
            <a:pPr marL="0" indent="0" algn="l" rtl="0">
              <a:lnSpc>
                <a:spcPct val="120000"/>
              </a:lnSpc>
              <a:spcBef>
                <a:spcPts val="0"/>
              </a:spcBef>
              <a:buFont typeface="Wingdings 3" charset="2"/>
              <a:buNone/>
            </a:pPr>
            <a:r>
              <a:rPr lang="en-GB" sz="2000" dirty="0">
                <a:solidFill>
                  <a:schemeClr val="tx1"/>
                </a:solidFill>
                <a:latin typeface="+mj-lt"/>
              </a:rPr>
              <a:t>Skeletal system ( all voluntary muscles ).</a:t>
            </a:r>
          </a:p>
        </p:txBody>
      </p:sp>
    </p:spTree>
    <p:extLst>
      <p:ext uri="{BB962C8B-B14F-4D97-AF65-F5344CB8AC3E}">
        <p14:creationId xmlns:p14="http://schemas.microsoft.com/office/powerpoint/2010/main" val="254778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FF01811-CE17-4901-908E-7E7D153F1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Skeletal muscle (T.S.) </a:t>
            </a:r>
            <a:endParaRPr lang="ar-SA" dirty="0"/>
          </a:p>
        </p:txBody>
      </p:sp>
      <p:pic>
        <p:nvPicPr>
          <p:cNvPr id="3" name="Picture 1" descr="Skeletal Muscle TS-01.jpg">
            <a:extLst>
              <a:ext uri="{FF2B5EF4-FFF2-40B4-BE49-F238E27FC236}">
                <a16:creationId xmlns:a16="http://schemas.microsoft.com/office/drawing/2014/main" id="{9049757A-779A-48C6-AC1C-2A08C7FF92E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6987" y="1443791"/>
            <a:ext cx="3249559" cy="2301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" descr="Skeletal Muscle TS-02.jpg">
            <a:extLst>
              <a:ext uri="{FF2B5EF4-FFF2-40B4-BE49-F238E27FC236}">
                <a16:creationId xmlns:a16="http://schemas.microsoft.com/office/drawing/2014/main" id="{EA660A9B-1807-4720-BD00-F3A58DB68D1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7223" y="3976740"/>
            <a:ext cx="3159323" cy="230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20">
            <a:extLst>
              <a:ext uri="{FF2B5EF4-FFF2-40B4-BE49-F238E27FC236}">
                <a16:creationId xmlns:a16="http://schemas.microsoft.com/office/drawing/2014/main" id="{EC1E45AD-648C-4445-88E8-C2848B3C93F2}"/>
              </a:ext>
            </a:extLst>
          </p:cNvPr>
          <p:cNvSpPr txBox="1"/>
          <p:nvPr/>
        </p:nvSpPr>
        <p:spPr>
          <a:xfrm>
            <a:off x="6814914" y="4172709"/>
            <a:ext cx="13462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chemeClr val="accent1">
                    <a:lumMod val="50000"/>
                  </a:schemeClr>
                </a:solidFill>
                <a:highlight>
                  <a:srgbClr val="FFFF00"/>
                </a:highlight>
              </a:rPr>
              <a:t>Perimysium</a:t>
            </a:r>
          </a:p>
        </p:txBody>
      </p:sp>
      <p:sp>
        <p:nvSpPr>
          <p:cNvPr id="6" name="TextBox 22">
            <a:extLst>
              <a:ext uri="{FF2B5EF4-FFF2-40B4-BE49-F238E27FC236}">
                <a16:creationId xmlns:a16="http://schemas.microsoft.com/office/drawing/2014/main" id="{D879B46C-61A6-467E-8FA3-BF649C5C7276}"/>
              </a:ext>
            </a:extLst>
          </p:cNvPr>
          <p:cNvSpPr txBox="1"/>
          <p:nvPr/>
        </p:nvSpPr>
        <p:spPr>
          <a:xfrm>
            <a:off x="6938847" y="6065438"/>
            <a:ext cx="14299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chemeClr val="accent1">
                    <a:lumMod val="50000"/>
                  </a:schemeClr>
                </a:solidFill>
                <a:highlight>
                  <a:srgbClr val="FFFF00"/>
                </a:highlight>
              </a:rPr>
              <a:t>Endomysium</a:t>
            </a:r>
          </a:p>
        </p:txBody>
      </p:sp>
      <p:sp>
        <p:nvSpPr>
          <p:cNvPr id="7" name="TextBox 15">
            <a:extLst>
              <a:ext uri="{FF2B5EF4-FFF2-40B4-BE49-F238E27FC236}">
                <a16:creationId xmlns:a16="http://schemas.microsoft.com/office/drawing/2014/main" id="{F047EB1B-4ADC-497A-965A-C8EF497B5B2A}"/>
              </a:ext>
            </a:extLst>
          </p:cNvPr>
          <p:cNvSpPr txBox="1"/>
          <p:nvPr/>
        </p:nvSpPr>
        <p:spPr>
          <a:xfrm>
            <a:off x="5919357" y="5390786"/>
            <a:ext cx="1605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accent1">
                    <a:lumMod val="50000"/>
                  </a:schemeClr>
                </a:solidFill>
                <a:highlight>
                  <a:srgbClr val="FFFF00"/>
                </a:highlight>
              </a:rPr>
              <a:t>Nucleus of muscle</a:t>
            </a:r>
          </a:p>
        </p:txBody>
      </p:sp>
      <p:sp>
        <p:nvSpPr>
          <p:cNvPr id="8" name="TextBox 16">
            <a:extLst>
              <a:ext uri="{FF2B5EF4-FFF2-40B4-BE49-F238E27FC236}">
                <a16:creationId xmlns:a16="http://schemas.microsoft.com/office/drawing/2014/main" id="{161AF37E-E5A9-4F89-AC48-7F1F34D72CB3}"/>
              </a:ext>
            </a:extLst>
          </p:cNvPr>
          <p:cNvSpPr txBox="1"/>
          <p:nvPr/>
        </p:nvSpPr>
        <p:spPr>
          <a:xfrm>
            <a:off x="6120801" y="4680729"/>
            <a:ext cx="16360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accent1">
                    <a:lumMod val="50000"/>
                  </a:schemeClr>
                </a:solidFill>
                <a:highlight>
                  <a:srgbClr val="FFFF00"/>
                </a:highlight>
              </a:rPr>
              <a:t>T.S of muscle fibre</a:t>
            </a:r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48187C3E-B940-4138-82AD-B4DD64F9C795}"/>
              </a:ext>
            </a:extLst>
          </p:cNvPr>
          <p:cNvSpPr/>
          <p:nvPr/>
        </p:nvSpPr>
        <p:spPr>
          <a:xfrm rot="17514576" flipH="1">
            <a:off x="7639731" y="4395349"/>
            <a:ext cx="282548" cy="570761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Arrow: Down 8">
            <a:extLst>
              <a:ext uri="{FF2B5EF4-FFF2-40B4-BE49-F238E27FC236}">
                <a16:creationId xmlns:a16="http://schemas.microsoft.com/office/drawing/2014/main" id="{04FB9B62-77E1-453A-BA04-9AA4F419E95B}"/>
              </a:ext>
            </a:extLst>
          </p:cNvPr>
          <p:cNvSpPr/>
          <p:nvPr/>
        </p:nvSpPr>
        <p:spPr>
          <a:xfrm rot="16200000" flipH="1">
            <a:off x="7855294" y="4487933"/>
            <a:ext cx="103837" cy="1195999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rrow: Down 8">
            <a:extLst>
              <a:ext uri="{FF2B5EF4-FFF2-40B4-BE49-F238E27FC236}">
                <a16:creationId xmlns:a16="http://schemas.microsoft.com/office/drawing/2014/main" id="{D1371DE1-A7C7-4F90-859F-59E877E4E920}"/>
              </a:ext>
            </a:extLst>
          </p:cNvPr>
          <p:cNvSpPr/>
          <p:nvPr/>
        </p:nvSpPr>
        <p:spPr>
          <a:xfrm rot="15799786" flipH="1">
            <a:off x="7909438" y="4866214"/>
            <a:ext cx="146952" cy="1246318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Arrow: Down 8">
            <a:extLst>
              <a:ext uri="{FF2B5EF4-FFF2-40B4-BE49-F238E27FC236}">
                <a16:creationId xmlns:a16="http://schemas.microsoft.com/office/drawing/2014/main" id="{B0E867A9-642D-4795-A790-CCCC94AD361F}"/>
              </a:ext>
            </a:extLst>
          </p:cNvPr>
          <p:cNvSpPr/>
          <p:nvPr/>
        </p:nvSpPr>
        <p:spPr>
          <a:xfrm rot="14878341" flipH="1">
            <a:off x="8429113" y="5176554"/>
            <a:ext cx="103837" cy="1195999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B7788A09-8D3A-44C5-BB3F-96F785198DAC}"/>
              </a:ext>
            </a:extLst>
          </p:cNvPr>
          <p:cNvSpPr txBox="1">
            <a:spLocks/>
          </p:cNvSpPr>
          <p:nvPr/>
        </p:nvSpPr>
        <p:spPr>
          <a:xfrm>
            <a:off x="1592377" y="2177271"/>
            <a:ext cx="4665204" cy="379253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spcBef>
                <a:spcPct val="0"/>
              </a:spcBef>
              <a:buNone/>
            </a:pPr>
            <a:r>
              <a:rPr lang="en-US" sz="2000" kern="100" spc="-5" dirty="0">
                <a:solidFill>
                  <a:srgbClr val="FF0000"/>
                </a:solidFill>
                <a:cs typeface="Calibri"/>
              </a:rPr>
              <a:t>Q1- Identify the structure</a:t>
            </a:r>
            <a:r>
              <a:rPr lang="en-US" sz="2000" kern="100" spc="-60" dirty="0">
                <a:solidFill>
                  <a:srgbClr val="FF0000"/>
                </a:solidFill>
                <a:cs typeface="Calibri"/>
              </a:rPr>
              <a:t>?</a:t>
            </a:r>
            <a:endParaRPr lang="en-US" altLang="en-US" sz="2000" b="1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 algn="l" rtl="0">
              <a:buNone/>
            </a:pPr>
            <a:r>
              <a:rPr lang="en-US" sz="2000" dirty="0">
                <a:solidFill>
                  <a:schemeClr val="tx1"/>
                </a:solidFill>
              </a:rPr>
              <a:t>Skeletal muscle (T.S.)</a:t>
            </a:r>
            <a:endParaRPr lang="en-GB" sz="2000" b="1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 algn="l" rtl="0">
              <a:spcBef>
                <a:spcPct val="0"/>
              </a:spcBef>
              <a:buNone/>
            </a:pPr>
            <a:endParaRPr lang="en-GB" sz="2000" b="1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 algn="l" rtl="0">
              <a:spcBef>
                <a:spcPct val="0"/>
              </a:spcBef>
              <a:buNone/>
            </a:pPr>
            <a:r>
              <a:rPr lang="en-GB" sz="2000" b="1" dirty="0">
                <a:solidFill>
                  <a:schemeClr val="accent2">
                    <a:lumMod val="50000"/>
                  </a:schemeClr>
                </a:solidFill>
              </a:rPr>
              <a:t>Features: </a:t>
            </a:r>
          </a:p>
          <a:p>
            <a:pPr marL="176213" indent="-176213" algn="l" rtl="0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chemeClr val="tx1"/>
                </a:solidFill>
                <a:latin typeface="+mj-lt"/>
              </a:rPr>
              <a:t>Endomysium: </a:t>
            </a:r>
            <a:r>
              <a:rPr lang="en-GB" sz="2000" dirty="0">
                <a:solidFill>
                  <a:srgbClr val="C00000"/>
                </a:solidFill>
                <a:latin typeface="+mj-lt"/>
              </a:rPr>
              <a:t>Loose C.T. separates the individual fibres. </a:t>
            </a:r>
          </a:p>
          <a:p>
            <a:pPr marL="176213" indent="-176213" algn="l" rtl="0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chemeClr val="tx1"/>
                </a:solidFill>
                <a:latin typeface="+mj-lt"/>
              </a:rPr>
              <a:t>Perimysium: </a:t>
            </a:r>
            <a:r>
              <a:rPr lang="en-GB" sz="2000" dirty="0">
                <a:solidFill>
                  <a:srgbClr val="C00000"/>
                </a:solidFill>
                <a:latin typeface="+mj-lt"/>
              </a:rPr>
              <a:t>Separates the parallel </a:t>
            </a:r>
            <a:r>
              <a:rPr lang="en-GB" sz="2000" u="sng" dirty="0">
                <a:solidFill>
                  <a:srgbClr val="C00000"/>
                </a:solidFill>
                <a:latin typeface="+mj-lt"/>
              </a:rPr>
              <a:t>bundles</a:t>
            </a:r>
            <a:r>
              <a:rPr lang="en-GB" sz="2000" dirty="0">
                <a:solidFill>
                  <a:srgbClr val="C00000"/>
                </a:solidFill>
                <a:latin typeface="+mj-lt"/>
              </a:rPr>
              <a:t> of muscle fibres.</a:t>
            </a:r>
          </a:p>
          <a:p>
            <a:pPr marL="176213" indent="-176213" algn="l" rtl="0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chemeClr val="tx1"/>
                </a:solidFill>
                <a:latin typeface="+mj-lt"/>
              </a:rPr>
              <a:t> Epimysium: </a:t>
            </a:r>
            <a:r>
              <a:rPr lang="en-GB" sz="2000" b="1" u="sng" dirty="0">
                <a:solidFill>
                  <a:srgbClr val="C00000"/>
                </a:solidFill>
                <a:latin typeface="+mj-lt"/>
              </a:rPr>
              <a:t>Thick</a:t>
            </a:r>
            <a:r>
              <a:rPr lang="en-GB" sz="2000" dirty="0">
                <a:solidFill>
                  <a:srgbClr val="C00000"/>
                </a:solidFill>
                <a:latin typeface="+mj-lt"/>
              </a:rPr>
              <a:t> CT covering the whole muscle. </a:t>
            </a:r>
          </a:p>
        </p:txBody>
      </p:sp>
    </p:spTree>
    <p:extLst>
      <p:ext uri="{BB962C8B-B14F-4D97-AF65-F5344CB8AC3E}">
        <p14:creationId xmlns:p14="http://schemas.microsoft.com/office/powerpoint/2010/main" val="1002309528"/>
      </p:ext>
    </p:extLst>
  </p:cSld>
  <p:clrMapOvr>
    <a:masterClrMapping/>
  </p:clrMapOvr>
</p:sld>
</file>

<file path=ppt/theme/theme1.xml><?xml version="1.0" encoding="utf-8"?>
<a:theme xmlns:a="http://schemas.openxmlformats.org/drawingml/2006/main" name="Histology team437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istology team437" id="{000AD7A5-8B25-4CCA-8170-5D29BF6B4F9C}" vid="{3E8A66D0-33B0-4BD4-8133-2A2667530472}"/>
    </a:ext>
  </a:extLst>
</a:theme>
</file>

<file path=ppt/theme/theme2.xml><?xml version="1.0" encoding="utf-8"?>
<a:theme xmlns:a="http://schemas.openxmlformats.org/drawingml/2006/main" name="Custom Design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Histology team437</Template>
  <TotalTime>160</TotalTime>
  <Words>525</Words>
  <Application>Microsoft Office PowerPoint</Application>
  <PresentationFormat>Widescreen</PresentationFormat>
  <Paragraphs>135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MS PGothic</vt:lpstr>
      <vt:lpstr>Aldhabi</vt:lpstr>
      <vt:lpstr>Arabic Typesetting</vt:lpstr>
      <vt:lpstr>Arial</vt:lpstr>
      <vt:lpstr>Calibri</vt:lpstr>
      <vt:lpstr>Tahoma</vt:lpstr>
      <vt:lpstr>Times New Roman</vt:lpstr>
      <vt:lpstr>Trebuchet MS</vt:lpstr>
      <vt:lpstr>Wingdings</vt:lpstr>
      <vt:lpstr>Wingdings 3</vt:lpstr>
      <vt:lpstr>Histology team437</vt:lpstr>
      <vt:lpstr>Custom Design</vt:lpstr>
      <vt:lpstr>PowerPoint Presentation</vt:lpstr>
      <vt:lpstr>PowerPoint Presentation</vt:lpstr>
      <vt:lpstr>Hyaline Cartilage </vt:lpstr>
      <vt:lpstr>Elastic Cartilage </vt:lpstr>
      <vt:lpstr>Compact bone (cortical)</vt:lpstr>
      <vt:lpstr>Haversian Systems (Osteons)</vt:lpstr>
      <vt:lpstr>Spongy (Cancellous) Bone</vt:lpstr>
      <vt:lpstr>Skeletal muscle ( L.S.)</vt:lpstr>
      <vt:lpstr>Skeletal muscle (T.S.) </vt:lpstr>
      <vt:lpstr>Cardiac muscle </vt:lpstr>
      <vt:lpstr>Smooth muscle ( T.S &amp; L.S )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rawan Alharbi.</dc:creator>
  <cp:lastModifiedBy>rawan Alharbi.</cp:lastModifiedBy>
  <cp:revision>17</cp:revision>
  <dcterms:created xsi:type="dcterms:W3CDTF">2017-12-13T17:07:20Z</dcterms:created>
  <dcterms:modified xsi:type="dcterms:W3CDTF">2017-12-18T12:12:35Z</dcterms:modified>
</cp:coreProperties>
</file>