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69"/>
  </p:notesMasterIdLst>
  <p:sldIdLst>
    <p:sldId id="261" r:id="rId2"/>
    <p:sldId id="260" r:id="rId3"/>
    <p:sldId id="256" r:id="rId4"/>
    <p:sldId id="257" r:id="rId5"/>
    <p:sldId id="258" r:id="rId6"/>
    <p:sldId id="259" r:id="rId7"/>
    <p:sldId id="265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02" r:id="rId6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113" d="100"/>
          <a:sy n="113" d="100"/>
        </p:scale>
        <p:origin x="-108" y="-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B38CB-43B6-4BC1-A7F2-024A3D6D7109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6FB3A-D9E9-43B8-B997-F89DFF827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39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6FB3A-D9E9-43B8-B997-F89DFF827C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4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6FB3A-D9E9-43B8-B997-F89DFF827C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9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6FB3A-D9E9-43B8-B997-F89DFF827C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03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8F566-9F2E-454F-83A2-8762CF9526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1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6FB3A-D9E9-43B8-B997-F89DFF827CE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48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32356A-3431-4AE3-B619-402D523CD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6E9F21D-EA46-4925-A0F6-2A1424445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2" indent="0" algn="ctr">
              <a:buNone/>
              <a:defRPr sz="1800"/>
            </a:lvl3pPr>
            <a:lvl4pPr marL="1371513" indent="0" algn="ctr">
              <a:buNone/>
              <a:defRPr sz="1600"/>
            </a:lvl4pPr>
            <a:lvl5pPr marL="1828683" indent="0" algn="ctr">
              <a:buNone/>
              <a:defRPr sz="1600"/>
            </a:lvl5pPr>
            <a:lvl6pPr marL="2285853" indent="0" algn="ctr">
              <a:buNone/>
              <a:defRPr sz="1600"/>
            </a:lvl6pPr>
            <a:lvl7pPr marL="2743024" indent="0" algn="ctr">
              <a:buNone/>
              <a:defRPr sz="1600"/>
            </a:lvl7pPr>
            <a:lvl8pPr marL="3200195" indent="0" algn="ctr">
              <a:buNone/>
              <a:defRPr sz="1600"/>
            </a:lvl8pPr>
            <a:lvl9pPr marL="365736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31088660-1360-4AAB-9A69-E9D35CB9C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4082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32356A-3431-4AE3-B619-402D523CD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6E9F21D-EA46-4925-A0F6-2A1424445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2" indent="0" algn="ctr">
              <a:buNone/>
              <a:defRPr sz="1800"/>
            </a:lvl3pPr>
            <a:lvl4pPr marL="1371513" indent="0" algn="ctr">
              <a:buNone/>
              <a:defRPr sz="1600"/>
            </a:lvl4pPr>
            <a:lvl5pPr marL="1828683" indent="0" algn="ctr">
              <a:buNone/>
              <a:defRPr sz="1600"/>
            </a:lvl5pPr>
            <a:lvl6pPr marL="2285853" indent="0" algn="ctr">
              <a:buNone/>
              <a:defRPr sz="1600"/>
            </a:lvl6pPr>
            <a:lvl7pPr marL="2743024" indent="0" algn="ctr">
              <a:buNone/>
              <a:defRPr sz="1600"/>
            </a:lvl7pPr>
            <a:lvl8pPr marL="3200195" indent="0" algn="ctr">
              <a:buNone/>
              <a:defRPr sz="1600"/>
            </a:lvl8pPr>
            <a:lvl9pPr marL="365736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31088660-1360-4AAB-9A69-E9D35CB9C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39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32356A-3431-4AE3-B619-402D523CD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6E9F21D-EA46-4925-A0F6-2A1424445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2" indent="0" algn="ctr">
              <a:buNone/>
              <a:defRPr sz="1800"/>
            </a:lvl3pPr>
            <a:lvl4pPr marL="1371513" indent="0" algn="ctr">
              <a:buNone/>
              <a:defRPr sz="1600"/>
            </a:lvl4pPr>
            <a:lvl5pPr marL="1828683" indent="0" algn="ctr">
              <a:buNone/>
              <a:defRPr sz="1600"/>
            </a:lvl5pPr>
            <a:lvl6pPr marL="2285853" indent="0" algn="ctr">
              <a:buNone/>
              <a:defRPr sz="1600"/>
            </a:lvl6pPr>
            <a:lvl7pPr marL="2743024" indent="0" algn="ctr">
              <a:buNone/>
              <a:defRPr sz="1600"/>
            </a:lvl7pPr>
            <a:lvl8pPr marL="3200195" indent="0" algn="ctr">
              <a:buNone/>
              <a:defRPr sz="1600"/>
            </a:lvl8pPr>
            <a:lvl9pPr marL="365736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31088660-1360-4AAB-9A69-E9D35CB9C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591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98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3806E3-6790-4D51-9C6D-A7484C14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B255670-2DD0-47EC-B172-4C4636FA8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3BFFAAA-901D-4685-ACB0-97A9AFA3F013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C818BD-2A84-41CA-A817-77CD7592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AC6CCC5-29E9-4B2F-B9CA-7BF41B9805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05475593-F649-411C-A3B1-827DD73B7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r>
              <a:rPr lang="en-US" dirty="0"/>
              <a:t>Radiology team 437 | MSK block | lecture one (Spine)</a:t>
            </a:r>
          </a:p>
        </p:txBody>
      </p:sp>
    </p:spTree>
    <p:extLst>
      <p:ext uri="{BB962C8B-B14F-4D97-AF65-F5344CB8AC3E}">
        <p14:creationId xmlns:p14="http://schemas.microsoft.com/office/powerpoint/2010/main" val="383857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8B9EA3-3083-430A-A207-1CC0B8DCBE90}" type="datetimeFigureOut">
              <a:rPr lang="en-US" smtClean="0"/>
              <a:pPr>
                <a:defRPr/>
              </a:pPr>
              <a:t>12/26/2017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54A6A-FB0B-48F9-B19D-A96B8FF198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4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16052BB-B789-41A8-8206-83C8104EB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23" tIns="45712" rIns="91423" bIns="4571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A8C0D0-BAA5-499F-98A0-3C9CC5D2C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23" tIns="45712" rIns="91423" bIns="45712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BA57CC-9F60-4D61-8278-D9041E9F3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endParaRPr lang="ar-SA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5086648-242B-40D3-AB63-9A962CCF5223}"/>
              </a:ext>
            </a:extLst>
          </p:cNvPr>
          <p:cNvGrpSpPr/>
          <p:nvPr/>
        </p:nvGrpSpPr>
        <p:grpSpPr>
          <a:xfrm>
            <a:off x="183695" y="5649613"/>
            <a:ext cx="1411922" cy="1052707"/>
            <a:chOff x="48406" y="-152634"/>
            <a:chExt cx="1883063" cy="1052707"/>
          </a:xfrm>
        </p:grpSpPr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xmlns="" id="{170CD0A3-F867-42E2-8DD8-C36DEBA450C6}"/>
                </a:ext>
              </a:extLst>
            </p:cNvPr>
            <p:cNvSpPr txBox="1"/>
            <p:nvPr userDrawn="1"/>
          </p:nvSpPr>
          <p:spPr>
            <a:xfrm>
              <a:off x="48406" y="3453"/>
              <a:ext cx="1883063" cy="89662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00" dirty="0">
                  <a:effectLst/>
                  <a:latin typeface="Agency FB" panose="020B0503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effectLst/>
                  <a:latin typeface="Agency FB" panose="020B0503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Radiology</a:t>
              </a:r>
              <a:br>
                <a:rPr lang="en-US" sz="1600" dirty="0">
                  <a:effectLst/>
                  <a:latin typeface="Agency FB" panose="020B0503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effectLst/>
                  <a:latin typeface="Agency FB" panose="020B0503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Team 437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320362A-A641-4262-BD34-1B4BAFDAD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6" y="-152634"/>
              <a:ext cx="448310" cy="8966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EBD8941-A1AE-4800-8D41-D2E061596586}"/>
              </a:ext>
            </a:extLst>
          </p:cNvPr>
          <p:cNvGrpSpPr/>
          <p:nvPr/>
        </p:nvGrpSpPr>
        <p:grpSpPr>
          <a:xfrm>
            <a:off x="8301849" y="99850"/>
            <a:ext cx="638325" cy="6618666"/>
            <a:chOff x="11149425" y="14901"/>
            <a:chExt cx="851100" cy="66186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CF2C718-0680-4F0E-ABA0-0C224AC47C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9425" y="3975955"/>
              <a:ext cx="836249" cy="1317442"/>
            </a:xfrm>
            <a:prstGeom prst="rect">
              <a:avLst/>
            </a:prstGeom>
            <a:ln w="28575">
              <a:solidFill>
                <a:schemeClr val="accent4"/>
              </a:solidFill>
              <a:prstDash val="lgDash"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CDE740C-31D8-4D04-B769-32F2B51C6E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9426" y="14901"/>
              <a:ext cx="836249" cy="1317442"/>
            </a:xfrm>
            <a:prstGeom prst="rect">
              <a:avLst/>
            </a:prstGeom>
            <a:ln w="28575">
              <a:solidFill>
                <a:schemeClr val="accent6"/>
              </a:solidFill>
              <a:prstDash val="lgDash"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A4803E0-E290-4135-ACDF-BBB45FD1D6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9425" y="2635785"/>
              <a:ext cx="836249" cy="1317442"/>
            </a:xfrm>
            <a:prstGeom prst="rect">
              <a:avLst/>
            </a:prstGeom>
            <a:ln w="28575">
              <a:solidFill>
                <a:schemeClr val="accent2">
                  <a:lumMod val="75000"/>
                </a:schemeClr>
              </a:solidFill>
              <a:prstDash val="lgDash"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9C3146A-12D6-43B8-AED0-00344AF821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9425" y="1325343"/>
              <a:ext cx="836249" cy="1317442"/>
            </a:xfrm>
            <a:prstGeom prst="rect">
              <a:avLst/>
            </a:prstGeom>
            <a:ln w="28575">
              <a:solidFill>
                <a:schemeClr val="accent5">
                  <a:lumMod val="75000"/>
                </a:schemeClr>
              </a:solidFill>
              <a:prstDash val="lgDash"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AA00F6B-0FC1-4A09-8A3E-0C3EA63F9A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4276" y="5316125"/>
              <a:ext cx="836249" cy="1317442"/>
            </a:xfrm>
            <a:prstGeom prst="rect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prstDash val="lgDash"/>
            </a:ln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88927" y="6368248"/>
            <a:ext cx="2133878" cy="365040"/>
          </a:xfrm>
          <a:prstGeom prst="rect">
            <a:avLst/>
          </a:prstGeom>
        </p:spPr>
        <p:txBody>
          <a:bodyPr vert="horz" lIns="76800" tIns="38400" rIns="76800" bIns="38400" rtlCol="1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79495-E6A0-450D-9D0E-EA3B25E2009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711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342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5" indent="-228585" algn="r" defTabSz="914342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5" algn="r" defTabSz="914342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r" defTabSz="914342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r" defTabSz="914342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8" indent="-228585" algn="r" defTabSz="914342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r" defTabSz="914342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r" defTabSz="914342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r" defTabSz="914342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r" defTabSz="914342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342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r" defTabSz="914342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r" defTabSz="914342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r" defTabSz="914342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r" defTabSz="914342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3" algn="r" defTabSz="914342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r" defTabSz="914342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r" defTabSz="914342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r" defTabSz="914342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96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Radiology</a:t>
            </a:r>
            <a:endParaRPr lang="ar-SA" sz="96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581400"/>
            <a:ext cx="6858000" cy="1655762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A complete revision for OSPE exam</a:t>
            </a:r>
            <a:endParaRPr lang="ar-SA" sz="36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pic>
        <p:nvPicPr>
          <p:cNvPr id="1026" name="Picture 2" descr="C:\Users\Assas\Desktop\Ksu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8828" cy="124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sas\Desktop\MED4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0867"/>
            <a:ext cx="1638301" cy="15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1128" y="1714148"/>
            <a:ext cx="1295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Team 437</a:t>
            </a:r>
            <a:endParaRPr lang="ar-SA" sz="24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55F5F3F6-240E-C94C-9FDE-F9393A44E4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685800"/>
            <a:ext cx="3589867" cy="359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51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13597"/>
            <a:ext cx="3844120" cy="3367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080" y="1295400"/>
            <a:ext cx="2661920" cy="175432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1- Vertebral body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2- Spinous process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3- Pedicle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4- Lamina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5- Transverse foramen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320" y="3789680"/>
            <a:ext cx="3771900" cy="2947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6920" y="4419600"/>
            <a:ext cx="2667000" cy="147732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1- C2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2- Disc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3- Spinal cord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4- Spinous process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5027" y="3962400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MRI</a:t>
            </a:r>
            <a:endParaRPr lang="ar-SA" dirty="0"/>
          </a:p>
        </p:txBody>
      </p:sp>
      <p:sp>
        <p:nvSpPr>
          <p:cNvPr id="10" name="TextBox 9"/>
          <p:cNvSpPr txBox="1"/>
          <p:nvPr/>
        </p:nvSpPr>
        <p:spPr>
          <a:xfrm>
            <a:off x="1566580" y="685800"/>
            <a:ext cx="976995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CT-SCAN</a:t>
            </a:r>
            <a:endParaRPr lang="ar-SA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0" y="3677920"/>
            <a:ext cx="8187520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338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THORACIC SPINE</a:t>
            </a:r>
          </a:p>
        </p:txBody>
      </p:sp>
    </p:spTree>
    <p:extLst>
      <p:ext uri="{BB962C8B-B14F-4D97-AF65-F5344CB8AC3E}">
        <p14:creationId xmlns:p14="http://schemas.microsoft.com/office/powerpoint/2010/main" val="4142764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1_11_2_1_1.jpg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 l="3126" r="6207"/>
          <a:stretch>
            <a:fillRect/>
          </a:stretch>
        </p:blipFill>
        <p:spPr>
          <a:xfrm>
            <a:off x="214315" y="142877"/>
            <a:ext cx="4643437" cy="65008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رابط كسهم مستقيم 7"/>
          <p:cNvCxnSpPr/>
          <p:nvPr/>
        </p:nvCxnSpPr>
        <p:spPr>
          <a:xfrm rot="5400000" flipH="1" flipV="1">
            <a:off x="35719" y="4893471"/>
            <a:ext cx="1000125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16200000" flipV="1">
            <a:off x="2035972" y="4321971"/>
            <a:ext cx="785813" cy="7143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>
            <a:off x="1143000" y="2786063"/>
            <a:ext cx="785813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10800000">
            <a:off x="2571751" y="1643063"/>
            <a:ext cx="1214439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rot="10800000" flipV="1">
            <a:off x="2571751" y="1857376"/>
            <a:ext cx="1214439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شكل بيضاوي 24"/>
          <p:cNvSpPr/>
          <p:nvPr/>
        </p:nvSpPr>
        <p:spPr>
          <a:xfrm>
            <a:off x="1857377" y="4000500"/>
            <a:ext cx="285751" cy="28575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3786190" y="1643291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9" name="مستطيل 28"/>
          <p:cNvSpPr/>
          <p:nvPr/>
        </p:nvSpPr>
        <p:spPr>
          <a:xfrm>
            <a:off x="1928815" y="2571752"/>
            <a:ext cx="1214437" cy="428625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3" name="شكل بيضاوي 32"/>
          <p:cNvSpPr/>
          <p:nvPr/>
        </p:nvSpPr>
        <p:spPr>
          <a:xfrm>
            <a:off x="714378" y="2571752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34" name="شكل بيضاوي 33"/>
          <p:cNvSpPr/>
          <p:nvPr/>
        </p:nvSpPr>
        <p:spPr>
          <a:xfrm>
            <a:off x="285753" y="5429252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35" name="شكل بيضاوي 34"/>
          <p:cNvSpPr/>
          <p:nvPr/>
        </p:nvSpPr>
        <p:spPr>
          <a:xfrm>
            <a:off x="2714628" y="5000627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38" name="شكل حر 37"/>
          <p:cNvSpPr/>
          <p:nvPr/>
        </p:nvSpPr>
        <p:spPr>
          <a:xfrm>
            <a:off x="3281364" y="3468690"/>
            <a:ext cx="554037" cy="377825"/>
          </a:xfrm>
          <a:custGeom>
            <a:avLst/>
            <a:gdLst>
              <a:gd name="connsiteX0" fmla="*/ 53789 w 553571"/>
              <a:gd name="connsiteY0" fmla="*/ 376518 h 376518"/>
              <a:gd name="connsiteX1" fmla="*/ 188259 w 553571"/>
              <a:gd name="connsiteY1" fmla="*/ 309283 h 376518"/>
              <a:gd name="connsiteX2" fmla="*/ 416859 w 553571"/>
              <a:gd name="connsiteY2" fmla="*/ 282388 h 376518"/>
              <a:gd name="connsiteX3" fmla="*/ 524436 w 553571"/>
              <a:gd name="connsiteY3" fmla="*/ 295835 h 376518"/>
              <a:gd name="connsiteX4" fmla="*/ 537883 w 553571"/>
              <a:gd name="connsiteY4" fmla="*/ 134471 h 376518"/>
              <a:gd name="connsiteX5" fmla="*/ 430306 w 553571"/>
              <a:gd name="connsiteY5" fmla="*/ 94130 h 376518"/>
              <a:gd name="connsiteX6" fmla="*/ 242047 w 553571"/>
              <a:gd name="connsiteY6" fmla="*/ 134471 h 376518"/>
              <a:gd name="connsiteX7" fmla="*/ 53789 w 553571"/>
              <a:gd name="connsiteY7" fmla="*/ 80683 h 376518"/>
              <a:gd name="connsiteX8" fmla="*/ 0 w 553571"/>
              <a:gd name="connsiteY8" fmla="*/ 0 h 37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571" h="376518">
                <a:moveTo>
                  <a:pt x="53789" y="376518"/>
                </a:moveTo>
                <a:cubicBezTo>
                  <a:pt x="90768" y="350744"/>
                  <a:pt x="127747" y="324971"/>
                  <a:pt x="188259" y="309283"/>
                </a:cubicBezTo>
                <a:cubicBezTo>
                  <a:pt x="248771" y="293595"/>
                  <a:pt x="360830" y="284629"/>
                  <a:pt x="416859" y="282388"/>
                </a:cubicBezTo>
                <a:cubicBezTo>
                  <a:pt x="472888" y="280147"/>
                  <a:pt x="504265" y="320488"/>
                  <a:pt x="524436" y="295835"/>
                </a:cubicBezTo>
                <a:cubicBezTo>
                  <a:pt x="544607" y="271182"/>
                  <a:pt x="553571" y="168088"/>
                  <a:pt x="537883" y="134471"/>
                </a:cubicBezTo>
                <a:cubicBezTo>
                  <a:pt x="522195" y="100854"/>
                  <a:pt x="479612" y="94130"/>
                  <a:pt x="430306" y="94130"/>
                </a:cubicBezTo>
                <a:cubicBezTo>
                  <a:pt x="381000" y="94130"/>
                  <a:pt x="304800" y="136712"/>
                  <a:pt x="242047" y="134471"/>
                </a:cubicBezTo>
                <a:cubicBezTo>
                  <a:pt x="179294" y="132230"/>
                  <a:pt x="94130" y="103095"/>
                  <a:pt x="53789" y="80683"/>
                </a:cubicBezTo>
                <a:cubicBezTo>
                  <a:pt x="13448" y="58271"/>
                  <a:pt x="6724" y="29135"/>
                  <a:pt x="0" y="0"/>
                </a:cubicBezTo>
              </a:path>
            </a:pathLst>
          </a:cu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39" name="رابط كسهم مستقيم 38"/>
          <p:cNvCxnSpPr/>
          <p:nvPr/>
        </p:nvCxnSpPr>
        <p:spPr>
          <a:xfrm rot="16200000" flipV="1">
            <a:off x="3571875" y="3929063"/>
            <a:ext cx="857250" cy="5715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شكل بيضاوي 40"/>
          <p:cNvSpPr/>
          <p:nvPr/>
        </p:nvSpPr>
        <p:spPr>
          <a:xfrm>
            <a:off x="4214816" y="4572002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5029199" y="1643063"/>
            <a:ext cx="3120013" cy="1938992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</a:rPr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</a:rPr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</a:rPr>
              <a:t>Transverse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</a:rPr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</a:rPr>
              <a:t>Rib 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9800" y="457200"/>
            <a:ext cx="1295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20" name="TextBox 19"/>
          <p:cNvSpPr txBox="1"/>
          <p:nvPr/>
        </p:nvSpPr>
        <p:spPr>
          <a:xfrm>
            <a:off x="6667502" y="471983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352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Xray-codfish-19yofemale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l="27180" r="29462" b="10073"/>
          <a:stretch>
            <a:fillRect/>
          </a:stretch>
        </p:blipFill>
        <p:spPr>
          <a:xfrm>
            <a:off x="285751" y="214315"/>
            <a:ext cx="4572000" cy="63579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رابط كسهم مستقيم 7"/>
          <p:cNvCxnSpPr/>
          <p:nvPr/>
        </p:nvCxnSpPr>
        <p:spPr>
          <a:xfrm rot="10800000">
            <a:off x="2571752" y="2571750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rot="5400000" flipH="1" flipV="1">
            <a:off x="571501" y="4929189"/>
            <a:ext cx="214312" cy="21431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/>
          <p:nvPr/>
        </p:nvCxnSpPr>
        <p:spPr>
          <a:xfrm rot="10800000">
            <a:off x="2500315" y="3429000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rot="5400000" flipH="1" flipV="1">
            <a:off x="856456" y="4215609"/>
            <a:ext cx="1000125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ستطيل 15"/>
          <p:cNvSpPr/>
          <p:nvPr/>
        </p:nvSpPr>
        <p:spPr>
          <a:xfrm>
            <a:off x="1643064" y="2428876"/>
            <a:ext cx="842963" cy="41433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7" name="شكل حر 16"/>
          <p:cNvSpPr/>
          <p:nvPr/>
        </p:nvSpPr>
        <p:spPr>
          <a:xfrm>
            <a:off x="1236664" y="3455990"/>
            <a:ext cx="390525" cy="66675"/>
          </a:xfrm>
          <a:custGeom>
            <a:avLst/>
            <a:gdLst>
              <a:gd name="connsiteX0" fmla="*/ 389965 w 389965"/>
              <a:gd name="connsiteY0" fmla="*/ 67235 h 67235"/>
              <a:gd name="connsiteX1" fmla="*/ 0 w 389965"/>
              <a:gd name="connsiteY1" fmla="*/ 0 h 67235"/>
              <a:gd name="connsiteX2" fmla="*/ 0 w 389965"/>
              <a:gd name="connsiteY2" fmla="*/ 0 h 6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965" h="67235">
                <a:moveTo>
                  <a:pt x="389965" y="67235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8" name="شكل حر 17"/>
          <p:cNvSpPr/>
          <p:nvPr/>
        </p:nvSpPr>
        <p:spPr>
          <a:xfrm>
            <a:off x="1103313" y="3708400"/>
            <a:ext cx="509587" cy="177800"/>
          </a:xfrm>
          <a:custGeom>
            <a:avLst/>
            <a:gdLst>
              <a:gd name="connsiteX0" fmla="*/ 510988 w 510988"/>
              <a:gd name="connsiteY0" fmla="*/ 177053 h 177053"/>
              <a:gd name="connsiteX1" fmla="*/ 443753 w 510988"/>
              <a:gd name="connsiteY1" fmla="*/ 82924 h 177053"/>
              <a:gd name="connsiteX2" fmla="*/ 336176 w 510988"/>
              <a:gd name="connsiteY2" fmla="*/ 15688 h 177053"/>
              <a:gd name="connsiteX3" fmla="*/ 174812 w 510988"/>
              <a:gd name="connsiteY3" fmla="*/ 2241 h 177053"/>
              <a:gd name="connsiteX4" fmla="*/ 0 w 510988"/>
              <a:gd name="connsiteY4" fmla="*/ 2241 h 17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988" h="177053">
                <a:moveTo>
                  <a:pt x="510988" y="177053"/>
                </a:moveTo>
                <a:cubicBezTo>
                  <a:pt x="491938" y="143435"/>
                  <a:pt x="472888" y="109818"/>
                  <a:pt x="443753" y="82924"/>
                </a:cubicBezTo>
                <a:cubicBezTo>
                  <a:pt x="414618" y="56030"/>
                  <a:pt x="380999" y="29135"/>
                  <a:pt x="336176" y="15688"/>
                </a:cubicBezTo>
                <a:cubicBezTo>
                  <a:pt x="291353" y="2241"/>
                  <a:pt x="230841" y="4482"/>
                  <a:pt x="174812" y="2241"/>
                </a:cubicBezTo>
                <a:cubicBezTo>
                  <a:pt x="118783" y="0"/>
                  <a:pt x="59391" y="1120"/>
                  <a:pt x="0" y="2241"/>
                </a:cubicBezTo>
              </a:path>
            </a:pathLst>
          </a:cu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3500441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4" name="شكل بيضاوي 23"/>
          <p:cNvSpPr/>
          <p:nvPr/>
        </p:nvSpPr>
        <p:spPr>
          <a:xfrm>
            <a:off x="3571878" y="235743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5" name="شكل بيضاوي 24"/>
          <p:cNvSpPr/>
          <p:nvPr/>
        </p:nvSpPr>
        <p:spPr>
          <a:xfrm>
            <a:off x="1143002" y="4714877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26" name="شكل بيضاوي 25"/>
          <p:cNvSpPr/>
          <p:nvPr/>
        </p:nvSpPr>
        <p:spPr>
          <a:xfrm>
            <a:off x="214316" y="5072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5029200" y="1643063"/>
            <a:ext cx="3124200" cy="1569660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</a:rPr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</a:rPr>
              <a:t>Intrvertebral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</a:rPr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</a:rPr>
              <a:t>Rib 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67502" y="471983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06449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ser002img00063.jpg"/>
          <p:cNvPicPr>
            <a:picLocks noGrp="1" noChangeAspect="1"/>
          </p:cNvPicPr>
          <p:nvPr isPhoto="1"/>
        </p:nvPicPr>
        <p:blipFill>
          <a:blip r:embed="rId2" cstate="print"/>
          <a:srcRect l="9375" t="27083" r="12500" b="16666"/>
          <a:stretch>
            <a:fillRect/>
          </a:stretch>
        </p:blipFill>
        <p:spPr>
          <a:xfrm>
            <a:off x="3929066" y="214313"/>
            <a:ext cx="4148137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 descr="ser002img00071.jpg"/>
          <p:cNvPicPr>
            <a:picLocks noGrp="1" noChangeAspect="1"/>
          </p:cNvPicPr>
          <p:nvPr isPhoto="1"/>
        </p:nvPicPr>
        <p:blipFill>
          <a:blip r:embed="rId3" cstate="print"/>
          <a:srcRect l="8333" t="23958" r="7291" b="15625"/>
          <a:stretch>
            <a:fillRect/>
          </a:stretch>
        </p:blipFill>
        <p:spPr>
          <a:xfrm>
            <a:off x="3929065" y="3919015"/>
            <a:ext cx="4148137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رابط كسهم مستقيم 7"/>
          <p:cNvCxnSpPr>
            <a:cxnSpLocks/>
          </p:cNvCxnSpPr>
          <p:nvPr/>
        </p:nvCxnSpPr>
        <p:spPr>
          <a:xfrm>
            <a:off x="5170005" y="4776156"/>
            <a:ext cx="468795" cy="47264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>
            <a:cxnSpLocks/>
          </p:cNvCxnSpPr>
          <p:nvPr/>
        </p:nvCxnSpPr>
        <p:spPr>
          <a:xfrm>
            <a:off x="5050989" y="5791202"/>
            <a:ext cx="616703" cy="6277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cxnSpLocks/>
          </p:cNvCxnSpPr>
          <p:nvPr/>
        </p:nvCxnSpPr>
        <p:spPr>
          <a:xfrm flipH="1" flipV="1">
            <a:off x="6172202" y="3124202"/>
            <a:ext cx="1042988" cy="2587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>
            <a:cxnSpLocks/>
          </p:cNvCxnSpPr>
          <p:nvPr/>
        </p:nvCxnSpPr>
        <p:spPr>
          <a:xfrm flipH="1" flipV="1">
            <a:off x="5710237" y="2786064"/>
            <a:ext cx="4763" cy="46751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>
            <a:cxnSpLocks/>
          </p:cNvCxnSpPr>
          <p:nvPr/>
        </p:nvCxnSpPr>
        <p:spPr>
          <a:xfrm flipH="1">
            <a:off x="6786564" y="2286002"/>
            <a:ext cx="785813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شكل بيضاوي 18"/>
          <p:cNvSpPr/>
          <p:nvPr/>
        </p:nvSpPr>
        <p:spPr>
          <a:xfrm>
            <a:off x="4622364" y="5432882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0" name="شكل بيضاوي 19"/>
          <p:cNvSpPr/>
          <p:nvPr/>
        </p:nvSpPr>
        <p:spPr>
          <a:xfrm>
            <a:off x="4807374" y="437462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1" name="شكل بيضاوي 20"/>
          <p:cNvSpPr/>
          <p:nvPr/>
        </p:nvSpPr>
        <p:spPr>
          <a:xfrm>
            <a:off x="7500941" y="19288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7</a:t>
            </a:r>
            <a:endParaRPr lang="ar-SA" dirty="0"/>
          </a:p>
        </p:txBody>
      </p:sp>
      <p:sp>
        <p:nvSpPr>
          <p:cNvPr id="22" name="شكل بيضاوي 21"/>
          <p:cNvSpPr/>
          <p:nvPr/>
        </p:nvSpPr>
        <p:spPr>
          <a:xfrm>
            <a:off x="7215190" y="3214688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23" name="شكل بيضاوي 22"/>
          <p:cNvSpPr/>
          <p:nvPr/>
        </p:nvSpPr>
        <p:spPr>
          <a:xfrm>
            <a:off x="5500690" y="325358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328613" y="1859469"/>
            <a:ext cx="3481387" cy="2677656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  <a:latin typeface="AR CENA" panose="02000000000000000000" pitchFamily="2" charset="0"/>
              </a:rPr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  <a:latin typeface="AR CENA" panose="02000000000000000000" pitchFamily="2" charset="0"/>
              </a:rPr>
              <a:t>Neural foramen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  <a:latin typeface="AR CENA" panose="02000000000000000000" pitchFamily="2" charset="0"/>
              </a:rPr>
              <a:t>Lamina </a:t>
            </a:r>
            <a:endParaRPr lang="ar-SA" sz="2400" b="1" dirty="0">
              <a:solidFill>
                <a:schemeClr val="bg1"/>
              </a:solidFill>
              <a:latin typeface="AR CENA" panose="02000000000000000000" pitchFamily="2" charset="0"/>
            </a:endParaRP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  <a:latin typeface="AR CENA" panose="02000000000000000000" pitchFamily="2" charset="0"/>
              </a:rPr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  <a:latin typeface="AR CENA" panose="02000000000000000000" pitchFamily="2" charset="0"/>
              </a:rPr>
              <a:t>Transverse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  <a:latin typeface="AR CENA" panose="02000000000000000000" pitchFamily="2" charset="0"/>
              </a:rPr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chemeClr val="bg1"/>
                </a:solidFill>
                <a:latin typeface="AR CENA" panose="02000000000000000000" pitchFamily="2" charset="0"/>
              </a:rPr>
              <a:t>Rib </a:t>
            </a:r>
          </a:p>
        </p:txBody>
      </p:sp>
      <p:cxnSp>
        <p:nvCxnSpPr>
          <p:cNvPr id="16" name="رابط كسهم مستقيم 15"/>
          <p:cNvCxnSpPr>
            <a:cxnSpLocks/>
          </p:cNvCxnSpPr>
          <p:nvPr/>
        </p:nvCxnSpPr>
        <p:spPr>
          <a:xfrm>
            <a:off x="5572127" y="2286002"/>
            <a:ext cx="285751" cy="1428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>
            <a:cxnSpLocks/>
          </p:cNvCxnSpPr>
          <p:nvPr/>
        </p:nvCxnSpPr>
        <p:spPr>
          <a:xfrm flipH="1" flipV="1">
            <a:off x="6123040" y="6009214"/>
            <a:ext cx="326920" cy="31792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شكل بيضاوي 24"/>
          <p:cNvSpPr/>
          <p:nvPr/>
        </p:nvSpPr>
        <p:spPr>
          <a:xfrm>
            <a:off x="6358490" y="632714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6" name="شكل بيضاوي 25"/>
          <p:cNvSpPr/>
          <p:nvPr/>
        </p:nvSpPr>
        <p:spPr>
          <a:xfrm>
            <a:off x="5143502" y="2000252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4" name="TextBox 23"/>
          <p:cNvSpPr txBox="1"/>
          <p:nvPr/>
        </p:nvSpPr>
        <p:spPr>
          <a:xfrm>
            <a:off x="1371600" y="457202"/>
            <a:ext cx="9906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r>
              <a:rPr lang="en-GB" dirty="0"/>
              <a:t>CT-SCAN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44829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Lumber Spine</a:t>
            </a:r>
          </a:p>
        </p:txBody>
      </p:sp>
    </p:spTree>
    <p:extLst>
      <p:ext uri="{BB962C8B-B14F-4D97-AF65-F5344CB8AC3E}">
        <p14:creationId xmlns:p14="http://schemas.microsoft.com/office/powerpoint/2010/main" val="2069258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71B5DC-7C62-4E98-AA57-90A1C05E2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3"/>
            <a:ext cx="3240360" cy="4176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7D811DE-5E3B-4DD5-9A4B-5D087287B1DE}"/>
              </a:ext>
            </a:extLst>
          </p:cNvPr>
          <p:cNvSpPr txBox="1"/>
          <p:nvPr/>
        </p:nvSpPr>
        <p:spPr>
          <a:xfrm>
            <a:off x="4887416" y="781818"/>
            <a:ext cx="2609528" cy="175432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chemeClr val="bg1"/>
                </a:solidFill>
              </a:rPr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Transverse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Pedicle </a:t>
            </a:r>
            <a:endParaRPr lang="ar-SA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Sacrum </a:t>
            </a:r>
          </a:p>
          <a:p>
            <a:endParaRPr lang="ar-S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A463D82-011D-4CAB-B3C1-8170EC5DA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830037"/>
            <a:ext cx="2736991" cy="3911801"/>
          </a:xfrm>
          <a:prstGeom prst="rect">
            <a:avLst/>
          </a:prstGeom>
        </p:spPr>
      </p:pic>
      <p:sp>
        <p:nvSpPr>
          <p:cNvPr id="14" name="Arrow: Left 13">
            <a:extLst>
              <a:ext uri="{FF2B5EF4-FFF2-40B4-BE49-F238E27FC236}">
                <a16:creationId xmlns:a16="http://schemas.microsoft.com/office/drawing/2014/main" xmlns="" id="{D9BCBF98-889B-4C29-BE60-1D12E61E1C61}"/>
              </a:ext>
            </a:extLst>
          </p:cNvPr>
          <p:cNvSpPr/>
          <p:nvPr/>
        </p:nvSpPr>
        <p:spPr>
          <a:xfrm>
            <a:off x="3851920" y="1600200"/>
            <a:ext cx="792088" cy="316632"/>
          </a:xfrm>
          <a:prstGeom prst="lef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8B9FE24-6C17-4749-9D18-F5D3EA7D3ECF}"/>
              </a:ext>
            </a:extLst>
          </p:cNvPr>
          <p:cNvSpPr txBox="1"/>
          <p:nvPr/>
        </p:nvSpPr>
        <p:spPr>
          <a:xfrm>
            <a:off x="1440088" y="4607527"/>
            <a:ext cx="3096344" cy="175432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>
                <a:solidFill>
                  <a:schemeClr val="bg1"/>
                </a:solidFill>
              </a:rPr>
              <a:t>Vertebral body L3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Intervertebral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Neural foramen</a:t>
            </a:r>
            <a:endParaRPr lang="ar-SA" b="1" dirty="0"/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Sacrum </a:t>
            </a:r>
          </a:p>
          <a:p>
            <a:endParaRPr lang="ar-SA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39B568C0-B5B0-4E90-9BB6-6A11AA8BDA21}"/>
              </a:ext>
            </a:extLst>
          </p:cNvPr>
          <p:cNvSpPr/>
          <p:nvPr/>
        </p:nvSpPr>
        <p:spPr>
          <a:xfrm>
            <a:off x="4644008" y="5298828"/>
            <a:ext cx="792088" cy="36242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TextBox 11"/>
          <p:cNvSpPr txBox="1"/>
          <p:nvPr/>
        </p:nvSpPr>
        <p:spPr>
          <a:xfrm>
            <a:off x="6004491" y="116633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92318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</a:t>
            </a:r>
            <a:endParaRPr lang="ar-S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ar-S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4E9CD6-08B3-4C48-8D99-B3EA3FB1D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155574"/>
            <a:ext cx="4464496" cy="3405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0D0369-6786-4552-B8B6-4DAF67041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561182"/>
            <a:ext cx="4464496" cy="3116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9C56B2-A5B2-469C-AF22-4279693BFADB}"/>
              </a:ext>
            </a:extLst>
          </p:cNvPr>
          <p:cNvSpPr txBox="1"/>
          <p:nvPr/>
        </p:nvSpPr>
        <p:spPr>
          <a:xfrm>
            <a:off x="310916" y="2852936"/>
            <a:ext cx="3024336" cy="175432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Neural foramen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Transverse process</a:t>
            </a:r>
          </a:p>
          <a:p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1772816"/>
            <a:ext cx="1048342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CT-SCAN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03082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704307-2036-4818-A148-E10E2B68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453" y="3323304"/>
            <a:ext cx="3780696" cy="3124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BFB286-A0EC-4A93-88F4-FAF7B02B6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453" y="282719"/>
            <a:ext cx="3829092" cy="2786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DE8B3F-9E83-4DEA-A929-C7C82B47CA45}"/>
              </a:ext>
            </a:extLst>
          </p:cNvPr>
          <p:cNvSpPr txBox="1"/>
          <p:nvPr/>
        </p:nvSpPr>
        <p:spPr>
          <a:xfrm>
            <a:off x="798072" y="872389"/>
            <a:ext cx="3168352" cy="20313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1. Vertebral body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2. Neural foramen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3. Spinous process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4. Thecal sac 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5. Para-spinal muscles</a:t>
            </a:r>
            <a:br>
              <a:rPr lang="en-US" b="1" dirty="0"/>
            </a:br>
            <a:r>
              <a:rPr lang="en-US" b="1" dirty="0"/>
              <a:t>6. Intervertebral disc</a:t>
            </a:r>
          </a:p>
          <a:p>
            <a:endParaRPr lang="ar-SA" dirty="0"/>
          </a:p>
        </p:txBody>
      </p:sp>
      <p:sp>
        <p:nvSpPr>
          <p:cNvPr id="14" name="TextBox 13"/>
          <p:cNvSpPr txBox="1"/>
          <p:nvPr/>
        </p:nvSpPr>
        <p:spPr>
          <a:xfrm>
            <a:off x="1347161" y="282719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MRI</a:t>
            </a:r>
            <a:endParaRPr lang="ar-SA" dirty="0"/>
          </a:p>
        </p:txBody>
      </p:sp>
      <p:pic>
        <p:nvPicPr>
          <p:cNvPr id="1026" name="Picture 2" descr="C:\Users\Assas\Desktop\Lumb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6701"/>
            <a:ext cx="3714904" cy="370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437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2743200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Dorsal and Lumbosacral spine</a:t>
            </a:r>
          </a:p>
        </p:txBody>
      </p:sp>
    </p:spTree>
    <p:extLst>
      <p:ext uri="{BB962C8B-B14F-4D97-AF65-F5344CB8AC3E}">
        <p14:creationId xmlns:p14="http://schemas.microsoft.com/office/powerpoint/2010/main" val="8351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Introduction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9400" y="3851870"/>
            <a:ext cx="39624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You can go directly to the lectures, we added this just to help you better understand radiology.</a:t>
            </a:r>
            <a:endParaRPr lang="ar-SA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92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" descr="ser300img00085.jpg">
            <a:extLst>
              <a:ext uri="{FF2B5EF4-FFF2-40B4-BE49-F238E27FC236}">
                <a16:creationId xmlns:a16="http://schemas.microsoft.com/office/drawing/2014/main" xmlns="" id="{834E285A-26D3-4C9A-9D94-901FE86D03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/>
          <a:srcRect l="22917" t="6250" r="20833" b="3125"/>
          <a:stretch>
            <a:fillRect/>
          </a:stretch>
        </p:blipFill>
        <p:spPr>
          <a:xfrm>
            <a:off x="4495800" y="152400"/>
            <a:ext cx="3656012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2" descr="ser300img00077.jpg">
            <a:extLst>
              <a:ext uri="{FF2B5EF4-FFF2-40B4-BE49-F238E27FC236}">
                <a16:creationId xmlns:a16="http://schemas.microsoft.com/office/drawing/2014/main" xmlns="" id="{FE4D33C3-D05D-4989-AB79-FAB2B001E1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/>
          <a:srcRect l="21875" t="11458" r="20833" b="11458"/>
          <a:stretch>
            <a:fillRect/>
          </a:stretch>
        </p:blipFill>
        <p:spPr>
          <a:xfrm>
            <a:off x="638176" y="1068957"/>
            <a:ext cx="3643312" cy="478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ربع نص 3">
            <a:extLst>
              <a:ext uri="{FF2B5EF4-FFF2-40B4-BE49-F238E27FC236}">
                <a16:creationId xmlns:a16="http://schemas.microsoft.com/office/drawing/2014/main" xmlns="" id="{088F0A35-B9A8-4482-8B18-D50A9F6AE3F9}"/>
              </a:ext>
            </a:extLst>
          </p:cNvPr>
          <p:cNvSpPr txBox="1"/>
          <p:nvPr/>
        </p:nvSpPr>
        <p:spPr>
          <a:xfrm>
            <a:off x="638176" y="233273"/>
            <a:ext cx="3143250" cy="5238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Dorsal spine</a:t>
            </a:r>
            <a:endParaRPr lang="ar-SA" sz="2800" b="1" dirty="0"/>
          </a:p>
        </p:txBody>
      </p:sp>
      <p:cxnSp>
        <p:nvCxnSpPr>
          <p:cNvPr id="15" name="رابط كسهم مستقيم 4">
            <a:extLst>
              <a:ext uri="{FF2B5EF4-FFF2-40B4-BE49-F238E27FC236}">
                <a16:creationId xmlns:a16="http://schemas.microsoft.com/office/drawing/2014/main" xmlns="" id="{FBCB2EAF-CFE7-48D1-B957-196FD5DC90BD}"/>
              </a:ext>
            </a:extLst>
          </p:cNvPr>
          <p:cNvCxnSpPr>
            <a:cxnSpLocks/>
          </p:cNvCxnSpPr>
          <p:nvPr/>
        </p:nvCxnSpPr>
        <p:spPr>
          <a:xfrm>
            <a:off x="6067425" y="2652712"/>
            <a:ext cx="642937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5">
            <a:extLst>
              <a:ext uri="{FF2B5EF4-FFF2-40B4-BE49-F238E27FC236}">
                <a16:creationId xmlns:a16="http://schemas.microsoft.com/office/drawing/2014/main" xmlns="" id="{E2DE29C2-5F37-44B0-99A0-7472A9C086B1}"/>
              </a:ext>
            </a:extLst>
          </p:cNvPr>
          <p:cNvCxnSpPr>
            <a:cxnSpLocks/>
          </p:cNvCxnSpPr>
          <p:nvPr/>
        </p:nvCxnSpPr>
        <p:spPr>
          <a:xfrm>
            <a:off x="6138862" y="3367087"/>
            <a:ext cx="500063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6">
            <a:extLst>
              <a:ext uri="{FF2B5EF4-FFF2-40B4-BE49-F238E27FC236}">
                <a16:creationId xmlns:a16="http://schemas.microsoft.com/office/drawing/2014/main" xmlns="" id="{F4DE8D76-120B-4B15-BFF7-073F0357D532}"/>
              </a:ext>
            </a:extLst>
          </p:cNvPr>
          <p:cNvCxnSpPr>
            <a:cxnSpLocks/>
          </p:cNvCxnSpPr>
          <p:nvPr/>
        </p:nvCxnSpPr>
        <p:spPr>
          <a:xfrm>
            <a:off x="2638426" y="2997769"/>
            <a:ext cx="714375" cy="6429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7">
            <a:extLst>
              <a:ext uri="{FF2B5EF4-FFF2-40B4-BE49-F238E27FC236}">
                <a16:creationId xmlns:a16="http://schemas.microsoft.com/office/drawing/2014/main" xmlns="" id="{E8EAE8D2-97C1-4109-85E4-ED7C501FE61A}"/>
              </a:ext>
            </a:extLst>
          </p:cNvPr>
          <p:cNvCxnSpPr>
            <a:cxnSpLocks/>
          </p:cNvCxnSpPr>
          <p:nvPr/>
        </p:nvCxnSpPr>
        <p:spPr>
          <a:xfrm rot="10800000">
            <a:off x="3352801" y="4497957"/>
            <a:ext cx="428625" cy="3571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8">
            <a:extLst>
              <a:ext uri="{FF2B5EF4-FFF2-40B4-BE49-F238E27FC236}">
                <a16:creationId xmlns:a16="http://schemas.microsoft.com/office/drawing/2014/main" xmlns="" id="{97543889-6DEC-4C78-9A95-01CBDC611101}"/>
              </a:ext>
            </a:extLst>
          </p:cNvPr>
          <p:cNvCxnSpPr>
            <a:cxnSpLocks/>
          </p:cNvCxnSpPr>
          <p:nvPr/>
        </p:nvCxnSpPr>
        <p:spPr>
          <a:xfrm rot="5400000">
            <a:off x="7531893" y="2688431"/>
            <a:ext cx="428625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شكل بيضاوي 14">
            <a:extLst>
              <a:ext uri="{FF2B5EF4-FFF2-40B4-BE49-F238E27FC236}">
                <a16:creationId xmlns:a16="http://schemas.microsoft.com/office/drawing/2014/main" xmlns="" id="{81FB99BE-C57D-4ECF-8D4C-370E0EF451C3}"/>
              </a:ext>
            </a:extLst>
          </p:cNvPr>
          <p:cNvSpPr/>
          <p:nvPr/>
        </p:nvSpPr>
        <p:spPr>
          <a:xfrm>
            <a:off x="5638800" y="243840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21" name="شكل بيضاوي 15">
            <a:extLst>
              <a:ext uri="{FF2B5EF4-FFF2-40B4-BE49-F238E27FC236}">
                <a16:creationId xmlns:a16="http://schemas.microsoft.com/office/drawing/2014/main" xmlns="" id="{D5D1BA00-6E2F-49F0-8D43-DABC3AB27BFF}"/>
              </a:ext>
            </a:extLst>
          </p:cNvPr>
          <p:cNvSpPr/>
          <p:nvPr/>
        </p:nvSpPr>
        <p:spPr>
          <a:xfrm>
            <a:off x="5710237" y="315277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22" name="شكل بيضاوي 16">
            <a:extLst>
              <a:ext uri="{FF2B5EF4-FFF2-40B4-BE49-F238E27FC236}">
                <a16:creationId xmlns:a16="http://schemas.microsoft.com/office/drawing/2014/main" xmlns="" id="{41CDDE37-332D-4524-9D55-2FF412400D6D}"/>
              </a:ext>
            </a:extLst>
          </p:cNvPr>
          <p:cNvSpPr/>
          <p:nvPr/>
        </p:nvSpPr>
        <p:spPr>
          <a:xfrm>
            <a:off x="7853362" y="22955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23" name="شكل بيضاوي 17">
            <a:extLst>
              <a:ext uri="{FF2B5EF4-FFF2-40B4-BE49-F238E27FC236}">
                <a16:creationId xmlns:a16="http://schemas.microsoft.com/office/drawing/2014/main" xmlns="" id="{99AF54C8-BDE9-4AC5-A5DF-62885814772B}"/>
              </a:ext>
            </a:extLst>
          </p:cNvPr>
          <p:cNvSpPr/>
          <p:nvPr/>
        </p:nvSpPr>
        <p:spPr>
          <a:xfrm>
            <a:off x="2281238" y="2640582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24" name="شكل بيضاوي 18">
            <a:extLst>
              <a:ext uri="{FF2B5EF4-FFF2-40B4-BE49-F238E27FC236}">
                <a16:creationId xmlns:a16="http://schemas.microsoft.com/office/drawing/2014/main" xmlns="" id="{DCE93DE0-227B-4E8F-A5A8-22486882BB88}"/>
              </a:ext>
            </a:extLst>
          </p:cNvPr>
          <p:cNvSpPr/>
          <p:nvPr/>
        </p:nvSpPr>
        <p:spPr>
          <a:xfrm>
            <a:off x="3709988" y="4783707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5" name="مربع نص 19">
            <a:extLst>
              <a:ext uri="{FF2B5EF4-FFF2-40B4-BE49-F238E27FC236}">
                <a16:creationId xmlns:a16="http://schemas.microsoft.com/office/drawing/2014/main" xmlns="" id="{FC35552B-DCF1-4EFC-B596-FDA9D745E281}"/>
              </a:ext>
            </a:extLst>
          </p:cNvPr>
          <p:cNvSpPr txBox="1"/>
          <p:nvPr/>
        </p:nvSpPr>
        <p:spPr>
          <a:xfrm>
            <a:off x="4638675" y="5010150"/>
            <a:ext cx="3571875" cy="163195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 algn="l" rtl="0">
              <a:buFont typeface="+mj-lt"/>
              <a:buAutoNum type="arabicPeriod"/>
              <a:defRPr/>
            </a:pPr>
            <a:r>
              <a:rPr lang="en-US" sz="20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Intrvertebral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dirty="0"/>
              <a:t>Neural foramen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64302" y="6172200"/>
            <a:ext cx="976995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CT-SCAN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37200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 descr="ser300img00078.jpg">
            <a:extLst>
              <a:ext uri="{FF2B5EF4-FFF2-40B4-BE49-F238E27FC236}">
                <a16:creationId xmlns:a16="http://schemas.microsoft.com/office/drawing/2014/main" xmlns="" id="{C565E278-B8D8-423B-AAF6-4801C2ECB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1008" r="20833" b="4166"/>
          <a:stretch>
            <a:fillRect/>
          </a:stretch>
        </p:blipFill>
        <p:spPr bwMode="auto">
          <a:xfrm>
            <a:off x="4429125" y="285750"/>
            <a:ext cx="378618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2" descr="ser300img00074.jpg">
            <a:extLst>
              <a:ext uri="{FF2B5EF4-FFF2-40B4-BE49-F238E27FC236}">
                <a16:creationId xmlns:a16="http://schemas.microsoft.com/office/drawing/2014/main" xmlns="" id="{9C97B586-EE4D-4F39-98BE-4A9E907361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4075" r="21875" b="9375"/>
          <a:stretch>
            <a:fillRect/>
          </a:stretch>
        </p:blipFill>
        <p:spPr bwMode="auto">
          <a:xfrm>
            <a:off x="539749" y="1161140"/>
            <a:ext cx="377825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xmlns="" id="{4041982C-F263-4EDA-9E98-F7E4E968F357}"/>
              </a:ext>
            </a:extLst>
          </p:cNvPr>
          <p:cNvCxnSpPr/>
          <p:nvPr/>
        </p:nvCxnSpPr>
        <p:spPr>
          <a:xfrm>
            <a:off x="6143625" y="1571625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xmlns="" id="{459C8BC3-E6AD-4DF2-B2CB-F7A4F98B42A7}"/>
              </a:ext>
            </a:extLst>
          </p:cNvPr>
          <p:cNvCxnSpPr/>
          <p:nvPr/>
        </p:nvCxnSpPr>
        <p:spPr>
          <a:xfrm>
            <a:off x="6000750" y="2357438"/>
            <a:ext cx="642938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xmlns="" id="{71A4E4A0-404F-4D87-A4E4-27E19BE77D7A}"/>
              </a:ext>
            </a:extLst>
          </p:cNvPr>
          <p:cNvCxnSpPr/>
          <p:nvPr/>
        </p:nvCxnSpPr>
        <p:spPr>
          <a:xfrm rot="10800000" flipV="1">
            <a:off x="7286625" y="2000250"/>
            <a:ext cx="428625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xmlns="" id="{2C90E36F-1740-45C7-9975-E16558F61025}"/>
              </a:ext>
            </a:extLst>
          </p:cNvPr>
          <p:cNvCxnSpPr/>
          <p:nvPr/>
        </p:nvCxnSpPr>
        <p:spPr>
          <a:xfrm>
            <a:off x="2611436" y="2947077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xmlns="" id="{90FC8EB0-8E5F-4FA9-AF71-0FD0C87CCF76}"/>
              </a:ext>
            </a:extLst>
          </p:cNvPr>
          <p:cNvCxnSpPr/>
          <p:nvPr/>
        </p:nvCxnSpPr>
        <p:spPr>
          <a:xfrm rot="5400000" flipH="1" flipV="1">
            <a:off x="6608763" y="3606800"/>
            <a:ext cx="569912" cy="3571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xmlns="" id="{7605E9C3-DB46-4E16-8A0B-BD4389AB810F}"/>
              </a:ext>
            </a:extLst>
          </p:cNvPr>
          <p:cNvCxnSpPr/>
          <p:nvPr/>
        </p:nvCxnSpPr>
        <p:spPr>
          <a:xfrm>
            <a:off x="6715125" y="4071938"/>
            <a:ext cx="1000125" cy="15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4">
            <a:extLst>
              <a:ext uri="{FF2B5EF4-FFF2-40B4-BE49-F238E27FC236}">
                <a16:creationId xmlns:a16="http://schemas.microsoft.com/office/drawing/2014/main" xmlns="" id="{23804C5B-2900-4807-8CBD-6C4249EC15C5}"/>
              </a:ext>
            </a:extLst>
          </p:cNvPr>
          <p:cNvCxnSpPr/>
          <p:nvPr/>
        </p:nvCxnSpPr>
        <p:spPr>
          <a:xfrm>
            <a:off x="2468561" y="3661452"/>
            <a:ext cx="642938" cy="15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شكل بيضاوي 15">
            <a:extLst>
              <a:ext uri="{FF2B5EF4-FFF2-40B4-BE49-F238E27FC236}">
                <a16:creationId xmlns:a16="http://schemas.microsoft.com/office/drawing/2014/main" xmlns="" id="{D601344B-0005-4A9E-AE8D-7DEF6277688C}"/>
              </a:ext>
            </a:extLst>
          </p:cNvPr>
          <p:cNvSpPr/>
          <p:nvPr/>
        </p:nvSpPr>
        <p:spPr>
          <a:xfrm>
            <a:off x="5715000" y="135731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4" name="شكل بيضاوي 16">
            <a:extLst>
              <a:ext uri="{FF2B5EF4-FFF2-40B4-BE49-F238E27FC236}">
                <a16:creationId xmlns:a16="http://schemas.microsoft.com/office/drawing/2014/main" xmlns="" id="{EE373269-D6B3-40A5-B8B1-9D447AC9E679}"/>
              </a:ext>
            </a:extLst>
          </p:cNvPr>
          <p:cNvSpPr/>
          <p:nvPr/>
        </p:nvSpPr>
        <p:spPr>
          <a:xfrm>
            <a:off x="5572125" y="21431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5" name="شكل بيضاوي 17">
            <a:extLst>
              <a:ext uri="{FF2B5EF4-FFF2-40B4-BE49-F238E27FC236}">
                <a16:creationId xmlns:a16="http://schemas.microsoft.com/office/drawing/2014/main" xmlns="" id="{AA8E5597-6723-4F37-89C4-BA090BBC038D}"/>
              </a:ext>
            </a:extLst>
          </p:cNvPr>
          <p:cNvSpPr/>
          <p:nvPr/>
        </p:nvSpPr>
        <p:spPr>
          <a:xfrm>
            <a:off x="7643813" y="1643063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6" name="شكل بيضاوي 18">
            <a:extLst>
              <a:ext uri="{FF2B5EF4-FFF2-40B4-BE49-F238E27FC236}">
                <a16:creationId xmlns:a16="http://schemas.microsoft.com/office/drawing/2014/main" xmlns="" id="{1149FECA-8193-4F9B-BC02-8DDD1A710E3C}"/>
              </a:ext>
            </a:extLst>
          </p:cNvPr>
          <p:cNvSpPr/>
          <p:nvPr/>
        </p:nvSpPr>
        <p:spPr>
          <a:xfrm>
            <a:off x="6286500" y="385762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7" name="شكل بيضاوي 19">
            <a:extLst>
              <a:ext uri="{FF2B5EF4-FFF2-40B4-BE49-F238E27FC236}">
                <a16:creationId xmlns:a16="http://schemas.microsoft.com/office/drawing/2014/main" xmlns="" id="{8D4737D9-E714-464B-849C-6978CE567E7E}"/>
              </a:ext>
            </a:extLst>
          </p:cNvPr>
          <p:cNvSpPr/>
          <p:nvPr/>
        </p:nvSpPr>
        <p:spPr>
          <a:xfrm>
            <a:off x="2182811" y="2732765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18" name="شكل بيضاوي 20">
            <a:extLst>
              <a:ext uri="{FF2B5EF4-FFF2-40B4-BE49-F238E27FC236}">
                <a16:creationId xmlns:a16="http://schemas.microsoft.com/office/drawing/2014/main" xmlns="" id="{7868E721-8B8C-410F-A539-F7D7AD080B18}"/>
              </a:ext>
            </a:extLst>
          </p:cNvPr>
          <p:cNvSpPr/>
          <p:nvPr/>
        </p:nvSpPr>
        <p:spPr>
          <a:xfrm>
            <a:off x="2039936" y="3447140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19" name="مربع نص 21">
            <a:extLst>
              <a:ext uri="{FF2B5EF4-FFF2-40B4-BE49-F238E27FC236}">
                <a16:creationId xmlns:a16="http://schemas.microsoft.com/office/drawing/2014/main" xmlns="" id="{7F66E66C-229C-480A-9393-AC468C4CA370}"/>
              </a:ext>
            </a:extLst>
          </p:cNvPr>
          <p:cNvSpPr txBox="1"/>
          <p:nvPr/>
        </p:nvSpPr>
        <p:spPr>
          <a:xfrm>
            <a:off x="4500562" y="5083654"/>
            <a:ext cx="3643313" cy="175432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Intrvertebral disc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Spinous process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Sacrum 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Pedicle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/>
              <a:t>Neural foramen</a:t>
            </a:r>
          </a:p>
        </p:txBody>
      </p:sp>
      <p:sp>
        <p:nvSpPr>
          <p:cNvPr id="20" name="مربع نص 3">
            <a:extLst>
              <a:ext uri="{FF2B5EF4-FFF2-40B4-BE49-F238E27FC236}">
                <a16:creationId xmlns:a16="http://schemas.microsoft.com/office/drawing/2014/main" xmlns="" id="{C34D7488-35F4-4549-A2A5-81DD04896A64}"/>
              </a:ext>
            </a:extLst>
          </p:cNvPr>
          <p:cNvSpPr txBox="1"/>
          <p:nvPr/>
        </p:nvSpPr>
        <p:spPr>
          <a:xfrm>
            <a:off x="247649" y="512359"/>
            <a:ext cx="4125913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/>
              <a:t>Lumbosacral  spine</a:t>
            </a:r>
            <a:endParaRPr lang="ar-SA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542584" y="6172200"/>
            <a:ext cx="976995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CT-SCAN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01974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 descr="ser800img00006.jpg">
            <a:extLst>
              <a:ext uri="{FF2B5EF4-FFF2-40B4-BE49-F238E27FC236}">
                <a16:creationId xmlns:a16="http://schemas.microsoft.com/office/drawing/2014/main" xmlns="" id="{734DFDC4-708B-4402-B981-C3D89198F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l="27238" t="8984" r="20703"/>
          <a:stretch>
            <a:fillRect/>
          </a:stretch>
        </p:blipFill>
        <p:spPr>
          <a:xfrm>
            <a:off x="4423837" y="5751"/>
            <a:ext cx="3536950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ربع نص 4">
            <a:extLst>
              <a:ext uri="{FF2B5EF4-FFF2-40B4-BE49-F238E27FC236}">
                <a16:creationId xmlns:a16="http://schemas.microsoft.com/office/drawing/2014/main" xmlns="" id="{1983B407-9D59-4E6F-B11A-CB9713369296}"/>
              </a:ext>
            </a:extLst>
          </p:cNvPr>
          <p:cNvSpPr txBox="1"/>
          <p:nvPr/>
        </p:nvSpPr>
        <p:spPr>
          <a:xfrm>
            <a:off x="655321" y="228600"/>
            <a:ext cx="3535363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/>
              <a:t>Lumbosacral spine</a:t>
            </a:r>
            <a:endParaRPr lang="ar-SA" sz="3200" b="1" dirty="0"/>
          </a:p>
        </p:txBody>
      </p:sp>
      <p:cxnSp>
        <p:nvCxnSpPr>
          <p:cNvPr id="7" name="رابط كسهم مستقيم 5">
            <a:extLst>
              <a:ext uri="{FF2B5EF4-FFF2-40B4-BE49-F238E27FC236}">
                <a16:creationId xmlns:a16="http://schemas.microsoft.com/office/drawing/2014/main" xmlns="" id="{B4CE7DFD-27EF-4D19-A566-94562885522C}"/>
              </a:ext>
            </a:extLst>
          </p:cNvPr>
          <p:cNvCxnSpPr/>
          <p:nvPr/>
        </p:nvCxnSpPr>
        <p:spPr>
          <a:xfrm>
            <a:off x="5495399" y="1005876"/>
            <a:ext cx="785813" cy="4286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6">
            <a:extLst>
              <a:ext uri="{FF2B5EF4-FFF2-40B4-BE49-F238E27FC236}">
                <a16:creationId xmlns:a16="http://schemas.microsoft.com/office/drawing/2014/main" xmlns="" id="{533B6905-3996-421C-BF90-E7A93DF51D26}"/>
              </a:ext>
            </a:extLst>
          </p:cNvPr>
          <p:cNvCxnSpPr/>
          <p:nvPr/>
        </p:nvCxnSpPr>
        <p:spPr>
          <a:xfrm>
            <a:off x="4995337" y="1648814"/>
            <a:ext cx="357187" cy="2857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7">
            <a:extLst>
              <a:ext uri="{FF2B5EF4-FFF2-40B4-BE49-F238E27FC236}">
                <a16:creationId xmlns:a16="http://schemas.microsoft.com/office/drawing/2014/main" xmlns="" id="{BBB059A3-677F-4B90-BDA7-CB5E284973C6}"/>
              </a:ext>
            </a:extLst>
          </p:cNvPr>
          <p:cNvCxnSpPr/>
          <p:nvPr/>
        </p:nvCxnSpPr>
        <p:spPr>
          <a:xfrm>
            <a:off x="4781024" y="2648939"/>
            <a:ext cx="214313" cy="714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xmlns="" id="{FCA6DAB6-4B56-4C57-8A8C-9049C822F6D4}"/>
              </a:ext>
            </a:extLst>
          </p:cNvPr>
          <p:cNvCxnSpPr/>
          <p:nvPr/>
        </p:nvCxnSpPr>
        <p:spPr>
          <a:xfrm rot="10800000" flipV="1">
            <a:off x="5995462" y="3506189"/>
            <a:ext cx="1357312" cy="6429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xmlns="" id="{5D72180B-D667-4ADC-86A0-D5B1724FF481}"/>
              </a:ext>
            </a:extLst>
          </p:cNvPr>
          <p:cNvCxnSpPr/>
          <p:nvPr/>
        </p:nvCxnSpPr>
        <p:spPr>
          <a:xfrm rot="5400000">
            <a:off x="6495525" y="3720501"/>
            <a:ext cx="1071562" cy="6429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شكل بيضاوي 20">
            <a:extLst>
              <a:ext uri="{FF2B5EF4-FFF2-40B4-BE49-F238E27FC236}">
                <a16:creationId xmlns:a16="http://schemas.microsoft.com/office/drawing/2014/main" xmlns="" id="{8C54DE7B-A1F2-4F15-BFF7-BBC4B6CEE01D}"/>
              </a:ext>
            </a:extLst>
          </p:cNvPr>
          <p:cNvSpPr/>
          <p:nvPr/>
        </p:nvSpPr>
        <p:spPr>
          <a:xfrm>
            <a:off x="4352399" y="2363189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14" name="شكل بيضاوي 21">
            <a:extLst>
              <a:ext uri="{FF2B5EF4-FFF2-40B4-BE49-F238E27FC236}">
                <a16:creationId xmlns:a16="http://schemas.microsoft.com/office/drawing/2014/main" xmlns="" id="{209D87BA-96C9-417D-99AD-37524BA9D119}"/>
              </a:ext>
            </a:extLst>
          </p:cNvPr>
          <p:cNvSpPr/>
          <p:nvPr/>
        </p:nvSpPr>
        <p:spPr>
          <a:xfrm>
            <a:off x="4638149" y="1291626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17" name="شكل بيضاوي 24">
            <a:extLst>
              <a:ext uri="{FF2B5EF4-FFF2-40B4-BE49-F238E27FC236}">
                <a16:creationId xmlns:a16="http://schemas.microsoft.com/office/drawing/2014/main" xmlns="" id="{946A48C3-E30E-427E-9037-CBB8E219748B}"/>
              </a:ext>
            </a:extLst>
          </p:cNvPr>
          <p:cNvSpPr/>
          <p:nvPr/>
        </p:nvSpPr>
        <p:spPr>
          <a:xfrm>
            <a:off x="7281337" y="3149001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8" name="شكل بيضاوي 25">
            <a:extLst>
              <a:ext uri="{FF2B5EF4-FFF2-40B4-BE49-F238E27FC236}">
                <a16:creationId xmlns:a16="http://schemas.microsoft.com/office/drawing/2014/main" xmlns="" id="{D7925A8F-254E-4B11-B607-770C9DF2F80C}"/>
              </a:ext>
            </a:extLst>
          </p:cNvPr>
          <p:cNvSpPr/>
          <p:nvPr/>
        </p:nvSpPr>
        <p:spPr>
          <a:xfrm>
            <a:off x="5066774" y="720126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19" name="مربع نص 17">
            <a:extLst>
              <a:ext uri="{FF2B5EF4-FFF2-40B4-BE49-F238E27FC236}">
                <a16:creationId xmlns:a16="http://schemas.microsoft.com/office/drawing/2014/main" xmlns="" id="{89DEFFB8-DB1E-4146-99DB-4662C400F3A8}"/>
              </a:ext>
            </a:extLst>
          </p:cNvPr>
          <p:cNvSpPr txBox="1"/>
          <p:nvPr/>
        </p:nvSpPr>
        <p:spPr>
          <a:xfrm>
            <a:off x="4995337" y="4805004"/>
            <a:ext cx="2714625" cy="157003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b="1" dirty="0"/>
              <a:t>Spinal cord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b="1" dirty="0"/>
              <a:t>Disc 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b="1" dirty="0"/>
              <a:t>Vertebral body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b="1" dirty="0"/>
              <a:t>Sacrum 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b="1" dirty="0"/>
              <a:t>Neural foramen</a:t>
            </a:r>
          </a:p>
          <a:p>
            <a:pPr marL="342900" indent="-34290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b="1" dirty="0"/>
              <a:t>Pedicle </a:t>
            </a:r>
          </a:p>
        </p:txBody>
      </p:sp>
      <p:pic>
        <p:nvPicPr>
          <p:cNvPr id="21" name="صورة 2" descr="ser800img00011.jpg">
            <a:extLst>
              <a:ext uri="{FF2B5EF4-FFF2-40B4-BE49-F238E27FC236}">
                <a16:creationId xmlns:a16="http://schemas.microsoft.com/office/drawing/2014/main" xmlns="" id="{71C82579-C983-493E-B40E-DE6659F3B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19238" t="7519" r="20703"/>
          <a:stretch>
            <a:fillRect/>
          </a:stretch>
        </p:blipFill>
        <p:spPr>
          <a:xfrm>
            <a:off x="691834" y="1071562"/>
            <a:ext cx="3498850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رابط كسهم مستقيم 8">
            <a:extLst>
              <a:ext uri="{FF2B5EF4-FFF2-40B4-BE49-F238E27FC236}">
                <a16:creationId xmlns:a16="http://schemas.microsoft.com/office/drawing/2014/main" xmlns="" id="{C63BD30B-A3E9-4DE7-A2AF-FBAE3632DDB6}"/>
              </a:ext>
            </a:extLst>
          </p:cNvPr>
          <p:cNvCxnSpPr/>
          <p:nvPr/>
        </p:nvCxnSpPr>
        <p:spPr>
          <a:xfrm rot="10800000" flipV="1">
            <a:off x="2477772" y="3357562"/>
            <a:ext cx="714375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9">
            <a:extLst>
              <a:ext uri="{FF2B5EF4-FFF2-40B4-BE49-F238E27FC236}">
                <a16:creationId xmlns:a16="http://schemas.microsoft.com/office/drawing/2014/main" xmlns="" id="{1C80761F-A6B7-4A97-9B30-F1FE58AECC12}"/>
              </a:ext>
            </a:extLst>
          </p:cNvPr>
          <p:cNvCxnSpPr/>
          <p:nvPr/>
        </p:nvCxnSpPr>
        <p:spPr>
          <a:xfrm rot="16200000" flipV="1">
            <a:off x="1870553" y="4607718"/>
            <a:ext cx="642937" cy="14287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شكل بيضاوي 22">
            <a:extLst>
              <a:ext uri="{FF2B5EF4-FFF2-40B4-BE49-F238E27FC236}">
                <a16:creationId xmlns:a16="http://schemas.microsoft.com/office/drawing/2014/main" xmlns="" id="{4B9D501F-42B7-4C07-97CE-5CB8B92AC559}"/>
              </a:ext>
            </a:extLst>
          </p:cNvPr>
          <p:cNvSpPr/>
          <p:nvPr/>
        </p:nvSpPr>
        <p:spPr>
          <a:xfrm>
            <a:off x="2120584" y="5000624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sp>
        <p:nvSpPr>
          <p:cNvPr id="25" name="شكل بيضاوي 23">
            <a:extLst>
              <a:ext uri="{FF2B5EF4-FFF2-40B4-BE49-F238E27FC236}">
                <a16:creationId xmlns:a16="http://schemas.microsoft.com/office/drawing/2014/main" xmlns="" id="{EFD86281-781A-4DB8-B5FE-E7887208F167}"/>
              </a:ext>
            </a:extLst>
          </p:cNvPr>
          <p:cNvSpPr/>
          <p:nvPr/>
        </p:nvSpPr>
        <p:spPr>
          <a:xfrm>
            <a:off x="3192147" y="3071812"/>
            <a:ext cx="428625" cy="4286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26" name="TextBox 25"/>
          <p:cNvSpPr txBox="1"/>
          <p:nvPr/>
        </p:nvSpPr>
        <p:spPr>
          <a:xfrm>
            <a:off x="2971800" y="6096000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MRI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3297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2743200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Ultrasound and Nuclear scan</a:t>
            </a:r>
          </a:p>
        </p:txBody>
      </p:sp>
    </p:spTree>
    <p:extLst>
      <p:ext uri="{BB962C8B-B14F-4D97-AF65-F5344CB8AC3E}">
        <p14:creationId xmlns:p14="http://schemas.microsoft.com/office/powerpoint/2010/main" val="159203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2" descr="bone_scan1.jpg">
            <a:extLst>
              <a:ext uri="{FF2B5EF4-FFF2-40B4-BE49-F238E27FC236}">
                <a16:creationId xmlns:a16="http://schemas.microsoft.com/office/drawing/2014/main" xmlns="" id="{669A5808-9D21-4E2F-98CC-34058E645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l="77312" t="3325" r="4140" b="47963"/>
          <a:stretch>
            <a:fillRect/>
          </a:stretch>
        </p:blipFill>
        <p:spPr>
          <a:xfrm>
            <a:off x="4429125" y="533400"/>
            <a:ext cx="3571875" cy="6143625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xmlns="" id="{B4AF4ED2-A8AD-4476-A05B-FDF6C5A0CCDF}"/>
              </a:ext>
            </a:extLst>
          </p:cNvPr>
          <p:cNvCxnSpPr/>
          <p:nvPr/>
        </p:nvCxnSpPr>
        <p:spPr>
          <a:xfrm>
            <a:off x="5214937" y="4533900"/>
            <a:ext cx="928688" cy="714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xmlns="" id="{76B84284-1775-4D9F-994B-A3D69D14BB9A}"/>
              </a:ext>
            </a:extLst>
          </p:cNvPr>
          <p:cNvCxnSpPr/>
          <p:nvPr/>
        </p:nvCxnSpPr>
        <p:spPr>
          <a:xfrm rot="10800000">
            <a:off x="6500812" y="4962525"/>
            <a:ext cx="571500" cy="15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xmlns="" id="{8282301E-173A-4858-81B9-092A49E4FA4F}"/>
              </a:ext>
            </a:extLst>
          </p:cNvPr>
          <p:cNvCxnSpPr/>
          <p:nvPr/>
        </p:nvCxnSpPr>
        <p:spPr>
          <a:xfrm>
            <a:off x="4643437" y="3533775"/>
            <a:ext cx="857250" cy="142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xmlns="" id="{47368DBA-E890-4D74-9E03-2E697F9F24D2}"/>
              </a:ext>
            </a:extLst>
          </p:cNvPr>
          <p:cNvCxnSpPr/>
          <p:nvPr/>
        </p:nvCxnSpPr>
        <p:spPr>
          <a:xfrm flipV="1">
            <a:off x="4643437" y="3462337"/>
            <a:ext cx="928688" cy="714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xmlns="" id="{3893C664-D2BC-4843-B1B8-2EEDA3DCB84F}"/>
              </a:ext>
            </a:extLst>
          </p:cNvPr>
          <p:cNvCxnSpPr/>
          <p:nvPr/>
        </p:nvCxnSpPr>
        <p:spPr>
          <a:xfrm flipV="1">
            <a:off x="4643437" y="3248025"/>
            <a:ext cx="857250" cy="2857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xmlns="" id="{9DC37DD6-8DD6-451A-9C7E-2BFEB71A3950}"/>
              </a:ext>
            </a:extLst>
          </p:cNvPr>
          <p:cNvCxnSpPr>
            <a:stCxn id="15" idx="7"/>
          </p:cNvCxnSpPr>
          <p:nvPr/>
        </p:nvCxnSpPr>
        <p:spPr>
          <a:xfrm rot="5400000" flipH="1" flipV="1">
            <a:off x="6371431" y="5825331"/>
            <a:ext cx="706438" cy="2667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xmlns="" id="{B92241E4-1453-4817-A7A3-A2C46903D451}"/>
              </a:ext>
            </a:extLst>
          </p:cNvPr>
          <p:cNvCxnSpPr>
            <a:stCxn id="15" idx="1"/>
          </p:cNvCxnSpPr>
          <p:nvPr/>
        </p:nvCxnSpPr>
        <p:spPr>
          <a:xfrm rot="16200000" flipV="1">
            <a:off x="5816600" y="5789612"/>
            <a:ext cx="635000" cy="4095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شكل بيضاوي 19">
            <a:extLst>
              <a:ext uri="{FF2B5EF4-FFF2-40B4-BE49-F238E27FC236}">
                <a16:creationId xmlns:a16="http://schemas.microsoft.com/office/drawing/2014/main" xmlns="" id="{6BF5C964-0331-4AB9-9E5A-81668153054D}"/>
              </a:ext>
            </a:extLst>
          </p:cNvPr>
          <p:cNvSpPr/>
          <p:nvPr/>
        </p:nvSpPr>
        <p:spPr>
          <a:xfrm>
            <a:off x="4857750" y="4319587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2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3" name="شكل بيضاوي 20">
            <a:extLst>
              <a:ext uri="{FF2B5EF4-FFF2-40B4-BE49-F238E27FC236}">
                <a16:creationId xmlns:a16="http://schemas.microsoft.com/office/drawing/2014/main" xmlns="" id="{D7672645-4426-4916-830D-C28E00A88EE9}"/>
              </a:ext>
            </a:extLst>
          </p:cNvPr>
          <p:cNvSpPr/>
          <p:nvPr/>
        </p:nvSpPr>
        <p:spPr>
          <a:xfrm>
            <a:off x="7072312" y="4676775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3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4" name="شكل بيضاوي 21">
            <a:extLst>
              <a:ext uri="{FF2B5EF4-FFF2-40B4-BE49-F238E27FC236}">
                <a16:creationId xmlns:a16="http://schemas.microsoft.com/office/drawing/2014/main" xmlns="" id="{0C6F4532-DC7D-4302-B295-5E925BA5AC7B}"/>
              </a:ext>
            </a:extLst>
          </p:cNvPr>
          <p:cNvSpPr/>
          <p:nvPr/>
        </p:nvSpPr>
        <p:spPr>
          <a:xfrm>
            <a:off x="4286250" y="3319462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1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5" name="شكل بيضاوي 22">
            <a:extLst>
              <a:ext uri="{FF2B5EF4-FFF2-40B4-BE49-F238E27FC236}">
                <a16:creationId xmlns:a16="http://schemas.microsoft.com/office/drawing/2014/main" xmlns="" id="{34F51CEB-693F-4F2E-8969-5157CD0BC75A}"/>
              </a:ext>
            </a:extLst>
          </p:cNvPr>
          <p:cNvSpPr/>
          <p:nvPr/>
        </p:nvSpPr>
        <p:spPr>
          <a:xfrm>
            <a:off x="6286500" y="6248400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4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A6A6F830-46F5-4B21-B26D-3719077B11CD}"/>
              </a:ext>
            </a:extLst>
          </p:cNvPr>
          <p:cNvSpPr txBox="1"/>
          <p:nvPr/>
        </p:nvSpPr>
        <p:spPr>
          <a:xfrm>
            <a:off x="714374" y="4054475"/>
            <a:ext cx="3643313" cy="18161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Ribs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Vertebral body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Disc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/>
              <a:t>sacrum</a:t>
            </a:r>
            <a:endParaRPr lang="ar-SA" sz="2800" dirty="0"/>
          </a:p>
        </p:txBody>
      </p:sp>
      <p:pic>
        <p:nvPicPr>
          <p:cNvPr id="17" name="صورة 1" descr="bone_scan1.jpg">
            <a:extLst>
              <a:ext uri="{FF2B5EF4-FFF2-40B4-BE49-F238E27FC236}">
                <a16:creationId xmlns:a16="http://schemas.microsoft.com/office/drawing/2014/main" xmlns="" id="{017908A5-E19C-4141-9BCB-D173C7F091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50000" b="5208"/>
          <a:stretch>
            <a:fillRect/>
          </a:stretch>
        </p:blipFill>
        <p:spPr>
          <a:xfrm>
            <a:off x="959643" y="127000"/>
            <a:ext cx="2366962" cy="312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مستطيل 3">
            <a:extLst>
              <a:ext uri="{FF2B5EF4-FFF2-40B4-BE49-F238E27FC236}">
                <a16:creationId xmlns:a16="http://schemas.microsoft.com/office/drawing/2014/main" xmlns="" id="{17E7A06B-0C28-48F9-BBFB-306199DEDEBB}"/>
              </a:ext>
            </a:extLst>
          </p:cNvPr>
          <p:cNvSpPr/>
          <p:nvPr/>
        </p:nvSpPr>
        <p:spPr>
          <a:xfrm>
            <a:off x="2388393" y="198437"/>
            <a:ext cx="714375" cy="1643063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4870" y="3462337"/>
            <a:ext cx="148142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Nuclear scan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7438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2" descr="untifrdtled.bmp">
            <a:extLst>
              <a:ext uri="{FF2B5EF4-FFF2-40B4-BE49-F238E27FC236}">
                <a16:creationId xmlns:a16="http://schemas.microsoft.com/office/drawing/2014/main" xmlns="" id="{D15FDE91-E00A-4B9B-966A-DB553933B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rcRect l="7000" t="2754" b="7749"/>
          <a:stretch>
            <a:fillRect/>
          </a:stretch>
        </p:blipFill>
        <p:spPr>
          <a:xfrm>
            <a:off x="76200" y="0"/>
            <a:ext cx="8140700" cy="421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رابط كسهم مستقيم 3">
            <a:extLst>
              <a:ext uri="{FF2B5EF4-FFF2-40B4-BE49-F238E27FC236}">
                <a16:creationId xmlns:a16="http://schemas.microsoft.com/office/drawing/2014/main" xmlns="" id="{2362DB98-4F71-4A54-A7E0-AEA521BAD694}"/>
              </a:ext>
            </a:extLst>
          </p:cNvPr>
          <p:cNvCxnSpPr/>
          <p:nvPr/>
        </p:nvCxnSpPr>
        <p:spPr>
          <a:xfrm rot="16200000" flipV="1">
            <a:off x="5364956" y="2664619"/>
            <a:ext cx="642937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كسهم مستقيم 4">
            <a:extLst>
              <a:ext uri="{FF2B5EF4-FFF2-40B4-BE49-F238E27FC236}">
                <a16:creationId xmlns:a16="http://schemas.microsoft.com/office/drawing/2014/main" xmlns="" id="{12D2D357-CD1A-4BCD-85FF-F57B67687127}"/>
              </a:ext>
            </a:extLst>
          </p:cNvPr>
          <p:cNvCxnSpPr/>
          <p:nvPr/>
        </p:nvCxnSpPr>
        <p:spPr>
          <a:xfrm rot="5400000">
            <a:off x="4307682" y="711993"/>
            <a:ext cx="428625" cy="3571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xmlns="" id="{C1497F47-BCDC-4301-9E34-24F3E3021087}"/>
              </a:ext>
            </a:extLst>
          </p:cNvPr>
          <p:cNvCxnSpPr/>
          <p:nvPr/>
        </p:nvCxnSpPr>
        <p:spPr>
          <a:xfrm rot="5400000">
            <a:off x="1193006" y="1164431"/>
            <a:ext cx="500063" cy="1428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xmlns="" id="{DF1474FA-0334-41DF-973B-E0C5FA0894B9}"/>
              </a:ext>
            </a:extLst>
          </p:cNvPr>
          <p:cNvCxnSpPr/>
          <p:nvPr/>
        </p:nvCxnSpPr>
        <p:spPr>
          <a:xfrm rot="5400000" flipH="1" flipV="1">
            <a:off x="2691606" y="3034506"/>
            <a:ext cx="714375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شكل بيضاوي 12">
            <a:extLst>
              <a:ext uri="{FF2B5EF4-FFF2-40B4-BE49-F238E27FC236}">
                <a16:creationId xmlns:a16="http://schemas.microsoft.com/office/drawing/2014/main" xmlns="" id="{032289BD-CF73-41B6-86F4-3D07986154B5}"/>
              </a:ext>
            </a:extLst>
          </p:cNvPr>
          <p:cNvSpPr/>
          <p:nvPr/>
        </p:nvSpPr>
        <p:spPr>
          <a:xfrm>
            <a:off x="2870994" y="3505200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1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0" name="شكل بيضاوي 13">
            <a:extLst>
              <a:ext uri="{FF2B5EF4-FFF2-40B4-BE49-F238E27FC236}">
                <a16:creationId xmlns:a16="http://schemas.microsoft.com/office/drawing/2014/main" xmlns="" id="{309E8E08-CADA-4277-AB04-47F418250D40}"/>
              </a:ext>
            </a:extLst>
          </p:cNvPr>
          <p:cNvSpPr/>
          <p:nvPr/>
        </p:nvSpPr>
        <p:spPr>
          <a:xfrm>
            <a:off x="5900738" y="3314700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2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1" name="شكل بيضاوي 14">
            <a:extLst>
              <a:ext uri="{FF2B5EF4-FFF2-40B4-BE49-F238E27FC236}">
                <a16:creationId xmlns:a16="http://schemas.microsoft.com/office/drawing/2014/main" xmlns="" id="{9DE229D2-0A9D-4817-BB3A-83FFE69FBEA2}"/>
              </a:ext>
            </a:extLst>
          </p:cNvPr>
          <p:cNvSpPr/>
          <p:nvPr/>
        </p:nvSpPr>
        <p:spPr>
          <a:xfrm>
            <a:off x="1447800" y="571500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4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2" name="شكل بيضاوي 15">
            <a:extLst>
              <a:ext uri="{FF2B5EF4-FFF2-40B4-BE49-F238E27FC236}">
                <a16:creationId xmlns:a16="http://schemas.microsoft.com/office/drawing/2014/main" xmlns="" id="{371DA18E-9C1E-4B8E-9573-42C5CE3780EA}"/>
              </a:ext>
            </a:extLst>
          </p:cNvPr>
          <p:cNvSpPr/>
          <p:nvPr/>
        </p:nvSpPr>
        <p:spPr>
          <a:xfrm>
            <a:off x="4648200" y="285750"/>
            <a:ext cx="357188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3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13" name="مربع نص 11">
            <a:extLst>
              <a:ext uri="{FF2B5EF4-FFF2-40B4-BE49-F238E27FC236}">
                <a16:creationId xmlns:a16="http://schemas.microsoft.com/office/drawing/2014/main" xmlns="" id="{6BDE0A4D-17BF-44CE-AD39-BF77933DFC8F}"/>
              </a:ext>
            </a:extLst>
          </p:cNvPr>
          <p:cNvSpPr txBox="1"/>
          <p:nvPr/>
        </p:nvSpPr>
        <p:spPr>
          <a:xfrm>
            <a:off x="3581400" y="4724400"/>
            <a:ext cx="3429000" cy="157003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Vertebral body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Intervertebral disc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Spinous process</a:t>
            </a:r>
          </a:p>
          <a:p>
            <a:pPr marL="514350" indent="-514350" algn="l" rtl="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/>
              <a:t>Spinal cord</a:t>
            </a:r>
            <a:endParaRPr lang="ar-S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626394" y="5154869"/>
            <a:ext cx="1304414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Ultrasound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30216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1200"/>
            <a:ext cx="7886700" cy="3276600"/>
          </a:xfrm>
        </p:spPr>
        <p:txBody>
          <a:bodyPr>
            <a:normAutofit/>
          </a:bodyPr>
          <a:lstStyle/>
          <a:p>
            <a:r>
              <a:rPr lang="en-GB" sz="6700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Practical (2)</a:t>
            </a:r>
            <a: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/>
            </a:r>
            <a:b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</a:br>
            <a: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/>
            </a:r>
            <a:b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</a:br>
            <a: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UPPER LIMB</a:t>
            </a:r>
            <a:endParaRPr lang="ar-SA" sz="67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72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 Shoulder region</a:t>
            </a:r>
          </a:p>
        </p:txBody>
      </p:sp>
    </p:spTree>
    <p:extLst>
      <p:ext uri="{BB962C8B-B14F-4D97-AF65-F5344CB8AC3E}">
        <p14:creationId xmlns:p14="http://schemas.microsoft.com/office/powerpoint/2010/main" val="3846879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houlder1"/>
          <p:cNvPicPr>
            <a:picLocks noChangeAspect="1" noChangeArrowheads="1"/>
          </p:cNvPicPr>
          <p:nvPr/>
        </p:nvPicPr>
        <p:blipFill>
          <a:blip r:embed="rId2" cstate="print">
            <a:lum bright="-2000" contrast="-6000"/>
          </a:blip>
          <a:srcRect l="27837" t="19144" r="25049" b="22906"/>
          <a:stretch>
            <a:fillRect/>
          </a:stretch>
        </p:blipFill>
        <p:spPr>
          <a:xfrm>
            <a:off x="3487093" y="81606"/>
            <a:ext cx="4782011" cy="390999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81000" y="721078"/>
            <a:ext cx="2497766" cy="224948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 defTabSz="914400" rtl="0" eaLnBrk="1" latinLnBrk="0" hangingPunct="1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lesser tuberosity</a:t>
            </a:r>
          </a:p>
          <a:p>
            <a:pPr marL="342900" indent="-342900" algn="l" defTabSz="914400" rtl="0" eaLnBrk="1" latinLnBrk="0" hangingPunct="1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greater tuberosity</a:t>
            </a:r>
          </a:p>
          <a:p>
            <a:pPr marL="342900" indent="-342900" algn="l" defTabSz="914400" rtl="0" eaLnBrk="1" latinLnBrk="0" hangingPunct="1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acromion</a:t>
            </a:r>
          </a:p>
          <a:p>
            <a:pPr marL="342900" indent="-342900" algn="l" defTabSz="914400" rtl="0" eaLnBrk="1" latinLnBrk="0" hangingPunct="1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clavicle</a:t>
            </a:r>
          </a:p>
          <a:p>
            <a:pPr marL="342900" indent="-342900" algn="l" defTabSz="914400" rtl="0" eaLnBrk="1" latinLnBrk="0" hangingPunct="1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coracoid</a:t>
            </a:r>
          </a:p>
          <a:p>
            <a:pPr marL="342900" indent="-342900" algn="l" defTabSz="914400" rtl="0" eaLnBrk="1" latinLnBrk="0" hangingPunct="1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glenoid</a:t>
            </a:r>
          </a:p>
          <a:p>
            <a:pPr marL="342900" indent="-342900" algn="l" defTabSz="914400" rtl="0" eaLnBrk="1" latinLnBrk="0" hangingPunct="1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scapula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5887" y="14024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19" y="10931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70314" y="3424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6120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47579" y="9026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43684" y="14765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6640" y="14443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14" name="عنصر نائب للمحتوى 17" descr="صورة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66276" y="3557471"/>
            <a:ext cx="4805362" cy="3399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98914" y="51368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>
                <a:solidFill>
                  <a:srgbClr val="FF0000"/>
                </a:solidFill>
              </a:rPr>
              <a:t>1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773365" y="46145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>
                <a:solidFill>
                  <a:srgbClr val="FF0000"/>
                </a:solidFill>
              </a:rPr>
              <a:t>2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929683" y="39099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98147" y="39167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23014" y="44299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36250" y="50285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8625" y="51687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US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669" y="3303424"/>
            <a:ext cx="3485824" cy="22961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81200" y="98171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57424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عنصر نائب للمحتوى 5" descr="صورة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3762392"/>
            <a:ext cx="2057400" cy="27001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08388" y="1143000"/>
            <a:ext cx="2401611" cy="23669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 defTabSz="914400" rtl="0" eaLnBrk="1" latinLnBrk="0" hangingPunct="1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acromion</a:t>
            </a:r>
          </a:p>
          <a:p>
            <a:pPr marL="342900" indent="-342900" algn="l" defTabSz="914400" rtl="0" eaLnBrk="1" latinLnBrk="0" hangingPunct="1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spine</a:t>
            </a:r>
          </a:p>
          <a:p>
            <a:pPr marL="342900" indent="-342900" algn="l" defTabSz="914400" rtl="0" eaLnBrk="1" latinLnBrk="0" hangingPunct="1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scapula</a:t>
            </a:r>
          </a:p>
          <a:p>
            <a:pPr marL="342900" indent="-342900" algn="l" defTabSz="914400" rtl="0" eaLnBrk="1" latinLnBrk="0" hangingPunct="1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Coracoid</a:t>
            </a:r>
          </a:p>
          <a:p>
            <a:pPr marL="342900" indent="-342900" algn="l" defTabSz="914400" rtl="0" eaLnBrk="1" latinLnBrk="0" hangingPunct="1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Humerus head</a:t>
            </a:r>
          </a:p>
          <a:p>
            <a:pPr marL="342900" indent="-342900" algn="l" defTabSz="914400" rtl="0" eaLnBrk="1" latinLnBrk="0" hangingPunct="1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Humeral shaft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61" y="987022"/>
            <a:ext cx="4000501" cy="5416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05511" y="331662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  <p:sp>
        <p:nvSpPr>
          <p:cNvPr id="13" name="TextBox 12"/>
          <p:cNvSpPr txBox="1"/>
          <p:nvPr/>
        </p:nvSpPr>
        <p:spPr>
          <a:xfrm>
            <a:off x="2052511" y="501605"/>
            <a:ext cx="800100" cy="35454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Y view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82015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0139"/>
            <a:ext cx="8534400" cy="88900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Introduction: diagnostic imaging tools</a:t>
            </a:r>
            <a:endParaRPr lang="ar-S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1779964"/>
            <a:ext cx="4317647" cy="3865482"/>
          </a:xfrm>
        </p:spPr>
        <p:txBody>
          <a:bodyPr>
            <a:noAutofit/>
          </a:bodyPr>
          <a:lstStyle/>
          <a:p>
            <a:pPr marL="228600" indent="-228600" algn="l" rtl="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FF0000"/>
                </a:solidFill>
              </a:rPr>
              <a:t>Radiography is the imaging of body structures, or parts of the body, using X-rays. X-rays are a form of radiation (X-radiation)</a:t>
            </a:r>
            <a:r>
              <a:rPr lang="en-US" sz="1400" dirty="0"/>
              <a:t>. X-radiation is special because it has a very high energy level that allows the X-ray beam to penetrate through the body and create an image or picture.</a:t>
            </a:r>
          </a:p>
          <a:p>
            <a:pPr marL="228600" indent="-228600" algn="l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 Plain X-rays are the simplest medical images created through X-radiation. Any image created using an X-ray is </a:t>
            </a:r>
            <a:r>
              <a:rPr lang="en-US" sz="1400" dirty="0">
                <a:solidFill>
                  <a:srgbClr val="FF0000"/>
                </a:solidFill>
              </a:rPr>
              <a:t>due to different X-radiation absorption by different structures or parts in the body</a:t>
            </a:r>
            <a:r>
              <a:rPr lang="en-US" sz="1400" dirty="0"/>
              <a:t>. </a:t>
            </a:r>
            <a:endParaRPr lang="ar-SA" sz="1400" dirty="0"/>
          </a:p>
          <a:p>
            <a:pPr marL="228600" indent="-228600" algn="l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i="1" u="sng" dirty="0"/>
              <a:t>A dense structure, such as bone, absorbs a high percentage of the X-ray beam (which appears light grey on the image), whereas low-density structures, such as soft tissues, absorb a small percentage (which appears dark grey on the image)</a:t>
            </a:r>
            <a:r>
              <a:rPr lang="en-US" sz="1400" dirty="0"/>
              <a:t>. </a:t>
            </a:r>
            <a:endParaRPr lang="ar-SA" sz="1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E9A6BE9-B336-42B1-848F-034410EBBA97}"/>
              </a:ext>
            </a:extLst>
          </p:cNvPr>
          <p:cNvCxnSpPr>
            <a:cxnSpLocks/>
          </p:cNvCxnSpPr>
          <p:nvPr/>
        </p:nvCxnSpPr>
        <p:spPr>
          <a:xfrm>
            <a:off x="152400" y="1241367"/>
            <a:ext cx="8077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C0CBA1-72C8-4CE7-A825-666580E2B2E0}"/>
              </a:ext>
            </a:extLst>
          </p:cNvPr>
          <p:cNvSpPr txBox="1"/>
          <p:nvPr/>
        </p:nvSpPr>
        <p:spPr>
          <a:xfrm>
            <a:off x="152400" y="1318567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u="sng" dirty="0"/>
              <a:t>X-rays (Radiography)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FEA4AD-388F-4203-87EF-EDC4FE22D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531546"/>
            <a:ext cx="1731931" cy="130499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BAB588E-C035-4FCC-8A8D-CF96E061DB23}"/>
              </a:ext>
            </a:extLst>
          </p:cNvPr>
          <p:cNvCxnSpPr>
            <a:cxnSpLocks/>
          </p:cNvCxnSpPr>
          <p:nvPr/>
        </p:nvCxnSpPr>
        <p:spPr>
          <a:xfrm>
            <a:off x="4343400" y="1398424"/>
            <a:ext cx="0" cy="52101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DEFD649-150B-4822-B200-7C693EA99286}"/>
              </a:ext>
            </a:extLst>
          </p:cNvPr>
          <p:cNvSpPr txBox="1"/>
          <p:nvPr/>
        </p:nvSpPr>
        <p:spPr>
          <a:xfrm>
            <a:off x="4348940" y="1368811"/>
            <a:ext cx="393664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b="1" u="sng" dirty="0"/>
          </a:p>
          <a:p>
            <a:pPr marL="228600" indent="-228600" algn="l" rt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FF0000"/>
                </a:solidFill>
              </a:rPr>
              <a:t>computed tomography (CT) is a diagnostic imaging test used to create detailed images of internal organs, bones, soft tissue and blood vessels</a:t>
            </a:r>
            <a:r>
              <a:rPr lang="en-US" sz="1400" dirty="0"/>
              <a:t>. </a:t>
            </a:r>
            <a:endParaRPr lang="ar-SA" sz="1400" dirty="0"/>
          </a:p>
          <a:p>
            <a:pPr marL="228600" indent="-228600" algn="l" rtl="0">
              <a:buFont typeface="Arial" panose="020B0604020202020204" pitchFamily="34" charset="0"/>
              <a:buChar char="•"/>
            </a:pPr>
            <a:r>
              <a:rPr lang="en-US" sz="1400" u="sng" dirty="0"/>
              <a:t>The cross-sectional images generated during a CT scan can be reformatted in multiple planes, and can even generate three-dimensional images </a:t>
            </a:r>
            <a:r>
              <a:rPr lang="en-US" sz="1400" dirty="0"/>
              <a:t>which can be viewed on a computer monitor, printed on film or transferred to electronic media.</a:t>
            </a:r>
          </a:p>
          <a:p>
            <a:pPr marL="228600" indent="-228600" algn="l" rtl="0">
              <a:buFont typeface="Arial" panose="020B0604020202020204" pitchFamily="34" charset="0"/>
              <a:buChar char="•"/>
            </a:pPr>
            <a:r>
              <a:rPr lang="en-US" sz="1400" dirty="0"/>
              <a:t> CT scanning is often </a:t>
            </a:r>
            <a:r>
              <a:rPr lang="en-US" sz="1400" dirty="0">
                <a:solidFill>
                  <a:srgbClr val="FF0000"/>
                </a:solidFill>
              </a:rPr>
              <a:t>the best method for detecting many different cancers since the images allow doctors to confirm the presence of a tumor and determine its size and location</a:t>
            </a:r>
            <a:r>
              <a:rPr lang="en-US" sz="1400" dirty="0"/>
              <a:t>. </a:t>
            </a:r>
            <a:r>
              <a:rPr lang="en-US" sz="1400" dirty="0">
                <a:solidFill>
                  <a:srgbClr val="FF0000"/>
                </a:solidFill>
              </a:rPr>
              <a:t>CT is fast, painless, noninvasive and accurate</a:t>
            </a:r>
            <a:r>
              <a:rPr lang="en-US" sz="1400" dirty="0"/>
              <a:t>. In emergency cases, it can reveal internal injuries and bleeding quickly enough to help save lives.</a:t>
            </a:r>
            <a:endParaRPr lang="en-US" sz="1400" b="1" u="sng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D2B327B-82B5-4C84-ABEB-57A7DFCEDA49}"/>
              </a:ext>
            </a:extLst>
          </p:cNvPr>
          <p:cNvSpPr txBox="1"/>
          <p:nvPr/>
        </p:nvSpPr>
        <p:spPr>
          <a:xfrm>
            <a:off x="4324006" y="1258752"/>
            <a:ext cx="2971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CT (Computed Tomography):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CA69B1-1A97-4194-B92D-09060F4BC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041" y="5474791"/>
            <a:ext cx="2673347" cy="14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07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342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ar-S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217" y="45244"/>
            <a:ext cx="5080000" cy="3949700"/>
          </a:xfrm>
          <a:prstGeom prst="rect">
            <a:avLst/>
          </a:prstGeom>
        </p:spPr>
      </p:pic>
      <p:pic>
        <p:nvPicPr>
          <p:cNvPr id="4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424" y="906098"/>
            <a:ext cx="2808311" cy="50836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96529" y="-9939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6400800" y="381000"/>
            <a:ext cx="1405461" cy="3665270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TextBox 9"/>
          <p:cNvSpPr txBox="1"/>
          <p:nvPr/>
        </p:nvSpPr>
        <p:spPr>
          <a:xfrm>
            <a:off x="915479" y="477185"/>
            <a:ext cx="236220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b="1" dirty="0"/>
              <a:t>Humerus fracture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FE83098-0CEC-429B-AABD-6DC016E1C653}"/>
              </a:ext>
            </a:extLst>
          </p:cNvPr>
          <p:cNvSpPr/>
          <p:nvPr/>
        </p:nvSpPr>
        <p:spPr>
          <a:xfrm>
            <a:off x="4419600" y="4191000"/>
            <a:ext cx="2765648" cy="227910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l"/>
            <a:r>
              <a:rPr lang="en-GB" sz="2000" b="1" dirty="0">
                <a:solidFill>
                  <a:srgbClr val="C00000"/>
                </a:solidFill>
              </a:rPr>
              <a:t>extra explanation:</a:t>
            </a:r>
          </a:p>
          <a:p>
            <a:pPr algn="l"/>
            <a:r>
              <a:rPr lang="en-GB" sz="1600" b="1" u="sng" dirty="0">
                <a:solidFill>
                  <a:schemeClr val="bg1">
                    <a:lumMod val="50000"/>
                  </a:schemeClr>
                </a:solidFill>
              </a:rPr>
              <a:t>Spiral Humeral fractures:</a:t>
            </a:r>
            <a:endParaRPr lang="ar-SA" sz="16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generally result from an indirect force, such as a fall on an elbow or outstretched arm.</a:t>
            </a:r>
            <a:endParaRPr lang="ar-SA" sz="16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526478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81000"/>
            <a:ext cx="5403850" cy="5981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1371600"/>
            <a:ext cx="2667000" cy="305624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 rtl="0">
              <a:buClr>
                <a:srgbClr val="4A86E8"/>
              </a:buClr>
              <a:buSzPct val="25000"/>
            </a:pP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1- supraspinatus muscle</a:t>
            </a:r>
          </a:p>
          <a:p>
            <a:pPr lvl="0" algn="l" rtl="0">
              <a:buClr>
                <a:srgbClr val="4A86E8"/>
              </a:buClr>
              <a:buSzPct val="25000"/>
            </a:pP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2- glenoid cavity</a:t>
            </a:r>
          </a:p>
          <a:p>
            <a:pPr lvl="0" algn="l" rtl="0">
              <a:buClr>
                <a:srgbClr val="4A86E8"/>
              </a:buClr>
              <a:buSzPct val="25000"/>
            </a:pP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3- humeral head</a:t>
            </a:r>
          </a:p>
          <a:p>
            <a:pPr lvl="0" algn="l" rtl="0">
              <a:buClr>
                <a:srgbClr val="4A86E8"/>
              </a:buClr>
              <a:buSzPct val="25000"/>
            </a:pP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4- deltoid muscle</a:t>
            </a:r>
          </a:p>
          <a:p>
            <a:pPr lvl="0" algn="l" rtl="0">
              <a:buClr>
                <a:srgbClr val="4A86E8"/>
              </a:buClr>
              <a:buSzPct val="25000"/>
            </a:pP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5- acromion</a:t>
            </a:r>
          </a:p>
          <a:p>
            <a:pPr lvl="0" algn="l" rtl="0">
              <a:buClr>
                <a:srgbClr val="4A86E8"/>
              </a:buClr>
              <a:buSzPct val="25000"/>
            </a:pP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6- clavicle</a:t>
            </a:r>
          </a:p>
          <a:p>
            <a:pPr lvl="0" algn="l" rtl="0">
              <a:buClr>
                <a:srgbClr val="4A86E8"/>
              </a:buClr>
              <a:buSzPct val="25000"/>
            </a:pP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7- su</a:t>
            </a:r>
            <a:r>
              <a:rPr lang="en-US" dirty="0">
                <a:solidFill>
                  <a:schemeClr val="bg1"/>
                </a:solidFill>
                <a:rtl val="0"/>
              </a:rPr>
              <a:t>b</a:t>
            </a: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scapularis muscle</a:t>
            </a:r>
          </a:p>
          <a:p>
            <a:pPr lvl="0" algn="l" rtl="0">
              <a:buClr>
                <a:srgbClr val="4A86E8"/>
              </a:buClr>
              <a:buSzPct val="25000"/>
            </a:pP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8- teres minor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359901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MRI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3271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83"/>
          <p:cNvPicPr preferRelativeResize="0"/>
          <p:nvPr/>
        </p:nvPicPr>
        <p:blipFill rotWithShape="1">
          <a:blip r:embed="rId2">
            <a:alphaModFix/>
          </a:blip>
          <a:srcRect t="5371" r="24017" b="5137"/>
          <a:stretch/>
        </p:blipFill>
        <p:spPr>
          <a:xfrm>
            <a:off x="3622031" y="990600"/>
            <a:ext cx="4378969" cy="5562600"/>
          </a:xfrm>
          <a:prstGeom prst="rect">
            <a:avLst/>
          </a:prstGeom>
          <a:noFill/>
          <a:ln w="38100" cap="sq">
            <a:solidFill>
              <a:srgbClr val="FABF8E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" name="Rectangle 7"/>
          <p:cNvSpPr/>
          <p:nvPr/>
        </p:nvSpPr>
        <p:spPr>
          <a:xfrm>
            <a:off x="381000" y="1371600"/>
            <a:ext cx="2819400" cy="237048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 rtl="0">
              <a:buClr>
                <a:srgbClr val="FF0000"/>
              </a:buClr>
              <a:buSzPct val="25000"/>
            </a:pP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1- Biceps brachii muscle</a:t>
            </a:r>
          </a:p>
          <a:p>
            <a:pPr lvl="0" algn="l" rtl="0">
              <a:buClr>
                <a:srgbClr val="FF0000"/>
              </a:buClr>
              <a:buSzPct val="25000"/>
            </a:pP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2- Brachialis muscle</a:t>
            </a:r>
          </a:p>
          <a:p>
            <a:pPr lvl="0" algn="l" rtl="0">
              <a:buClr>
                <a:srgbClr val="FF0000"/>
              </a:buClr>
              <a:buSzPct val="25000"/>
            </a:pP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3- Brachial artery</a:t>
            </a:r>
          </a:p>
          <a:p>
            <a:pPr lvl="0" algn="l" rtl="0">
              <a:buClr>
                <a:srgbClr val="FF0000"/>
              </a:buClr>
              <a:buSzPct val="25000"/>
            </a:pP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4- Humerus</a:t>
            </a:r>
          </a:p>
          <a:p>
            <a:pPr lvl="0" algn="l" rtl="0">
              <a:buClr>
                <a:srgbClr val="FF0000"/>
              </a:buClr>
              <a:buSzPct val="25000"/>
            </a:pP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rtl val="0"/>
              </a:rPr>
              <a:t>5- Triceps muscle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91000"/>
            <a:ext cx="2946400" cy="1682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7800" y="266694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MRI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67906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ELBOW JOINT</a:t>
            </a:r>
          </a:p>
        </p:txBody>
      </p:sp>
    </p:spTree>
    <p:extLst>
      <p:ext uri="{BB962C8B-B14F-4D97-AF65-F5344CB8AC3E}">
        <p14:creationId xmlns:p14="http://schemas.microsoft.com/office/powerpoint/2010/main" val="1587191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0AAEF1-D3CF-48F1-B0E9-2F0E2F60F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636554"/>
            <a:ext cx="3819771" cy="5884034"/>
          </a:xfrm>
          <a:prstGeom prst="rect">
            <a:avLst/>
          </a:prstGeom>
        </p:spPr>
      </p:pic>
      <p:graphicFrame>
        <p:nvGraphicFramePr>
          <p:cNvPr id="80" name="Table 79">
            <a:extLst>
              <a:ext uri="{FF2B5EF4-FFF2-40B4-BE49-F238E27FC236}">
                <a16:creationId xmlns:a16="http://schemas.microsoft.com/office/drawing/2014/main" xmlns="" id="{78E73BBC-DD68-49F2-838F-B1F200881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634390"/>
              </p:ext>
            </p:extLst>
          </p:nvPr>
        </p:nvGraphicFramePr>
        <p:xfrm>
          <a:off x="467544" y="1030216"/>
          <a:ext cx="3847809" cy="31259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99868">
                  <a:extLst>
                    <a:ext uri="{9D8B030D-6E8A-4147-A177-3AD203B41FA5}">
                      <a16:colId xmlns:a16="http://schemas.microsoft.com/office/drawing/2014/main" xmlns="" val="2834482526"/>
                    </a:ext>
                  </a:extLst>
                </a:gridCol>
                <a:gridCol w="2247941">
                  <a:extLst>
                    <a:ext uri="{9D8B030D-6E8A-4147-A177-3AD203B41FA5}">
                      <a16:colId xmlns:a16="http://schemas.microsoft.com/office/drawing/2014/main" xmlns="" val="2909159968"/>
                    </a:ext>
                  </a:extLst>
                </a:gridCol>
              </a:tblGrid>
              <a:tr h="1091270">
                <a:tc>
                  <a:txBody>
                    <a:bodyPr/>
                    <a:lstStyle/>
                    <a:p>
                      <a:pPr marL="0" marR="0" lvl="0" indent="0" algn="l" defTabSz="914342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0" marR="0" lvl="0" indent="0" algn="l" defTabSz="914342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0" marR="0" lvl="0" indent="0" algn="l" defTabSz="914342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0" marR="0" lvl="0" indent="0" algn="l" defTabSz="914342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A-</a:t>
                      </a:r>
                      <a:r>
                        <a:rPr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Humerus</a:t>
                      </a:r>
                    </a:p>
                    <a:p>
                      <a:pPr marL="0" marR="0" lvl="0" indent="0" algn="l" defTabSz="914342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42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1-Medial epicondyle</a:t>
                      </a:r>
                    </a:p>
                    <a:p>
                      <a:pPr algn="l"/>
                      <a:r>
                        <a:rPr lang="en-US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2-Olecranon fossa</a:t>
                      </a:r>
                    </a:p>
                    <a:p>
                      <a:pPr algn="l"/>
                      <a:r>
                        <a:rPr lang="en-US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3-Lateral epicondyle</a:t>
                      </a:r>
                    </a:p>
                    <a:p>
                      <a:pPr algn="l"/>
                      <a:r>
                        <a:rPr lang="en-US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4-Trochlea</a:t>
                      </a:r>
                    </a:p>
                    <a:p>
                      <a:pPr algn="l"/>
                      <a:r>
                        <a:rPr lang="en-US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5-Capitulum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7160676"/>
                  </a:ext>
                </a:extLst>
              </a:tr>
              <a:tr h="645971">
                <a:tc gridSpan="2">
                  <a:txBody>
                    <a:bodyPr/>
                    <a:lstStyle/>
                    <a:p>
                      <a:pPr marL="0" marR="0" lvl="0" indent="0" algn="l" defTabSz="914342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B-Ulna</a:t>
                      </a:r>
                    </a:p>
                    <a:p>
                      <a:pPr algn="l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4568120"/>
                  </a:ext>
                </a:extLst>
              </a:tr>
              <a:tr h="718000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C-Radius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Head</a:t>
                      </a:r>
                      <a:r>
                        <a:rPr lang="ar-SA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6-Radial</a:t>
                      </a:r>
                    </a:p>
                    <a:p>
                      <a:pPr algn="l"/>
                      <a:r>
                        <a:rPr lang="en-US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7-Radial tuberosity</a:t>
                      </a: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0193161"/>
                  </a:ext>
                </a:extLst>
              </a:tr>
            </a:tbl>
          </a:graphicData>
        </a:graphic>
      </p:graphicFrame>
      <p:pic>
        <p:nvPicPr>
          <p:cNvPr id="5" name="عنصر نائب للمحتوى 5" descr="صورة1.jpg">
            <a:extLst>
              <a:ext uri="{FF2B5EF4-FFF2-40B4-BE49-F238E27FC236}">
                <a16:creationId xmlns:a16="http://schemas.microsoft.com/office/drawing/2014/main" xmlns="" id="{AAA46AFD-D973-4BE8-91D9-7EC0214A7655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19672" y="4365104"/>
            <a:ext cx="2592288" cy="2175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493392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27358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E14D15-F26B-4C7A-A420-73E0B6897F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95936" y="739349"/>
            <a:ext cx="4272376" cy="568863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48B6728-E947-4719-B1D0-346FC781A0FB}"/>
              </a:ext>
            </a:extLst>
          </p:cNvPr>
          <p:cNvSpPr/>
          <p:nvPr/>
        </p:nvSpPr>
        <p:spPr>
          <a:xfrm>
            <a:off x="503222" y="764704"/>
            <a:ext cx="3240360" cy="3672408"/>
          </a:xfrm>
          <a:prstGeom prst="round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1- Humerus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2- Coronoid Process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3- Radial Head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4- Radial Tuberosity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5- Olecranon process</a:t>
            </a:r>
            <a:r>
              <a:rPr lang="ar-SA" sz="2400" b="1" dirty="0">
                <a:solidFill>
                  <a:schemeClr val="bg1"/>
                </a:solidFill>
              </a:rPr>
              <a:t>  </a:t>
            </a: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6- Olecranon Fossa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7- Ulna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عنصر نائب للمحتوى 5" descr="صورةrr1.jpg">
            <a:extLst>
              <a:ext uri="{FF2B5EF4-FFF2-40B4-BE49-F238E27FC236}">
                <a16:creationId xmlns:a16="http://schemas.microsoft.com/office/drawing/2014/main" xmlns="" id="{FA2D8BF2-5B21-41B5-9BBF-DA5B143B1E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03648" y="4653136"/>
            <a:ext cx="2339934" cy="1990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261174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96243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052736"/>
            <a:ext cx="1872208" cy="388640"/>
          </a:xfrm>
        </p:spPr>
        <p:txBody>
          <a:bodyPr>
            <a:noAutofit/>
          </a:bodyPr>
          <a:lstStyle/>
          <a:p>
            <a:r>
              <a:rPr lang="en-US" sz="4000" b="1" dirty="0"/>
              <a:t>    </a:t>
            </a:r>
            <a:r>
              <a:rPr lang="en-US" sz="4000" b="1" i="1" dirty="0"/>
              <a:t>CHILD</a:t>
            </a:r>
            <a:endParaRPr lang="ar-SA" sz="40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8184" y="853877"/>
            <a:ext cx="1440160" cy="475034"/>
          </a:xfrm>
        </p:spPr>
        <p:txBody>
          <a:bodyPr>
            <a:noAutofit/>
          </a:bodyPr>
          <a:lstStyle/>
          <a:p>
            <a:r>
              <a:rPr lang="en-US" sz="3600" dirty="0"/>
              <a:t>ADULT</a:t>
            </a:r>
            <a:endParaRPr lang="ar-SA" sz="3600" dirty="0"/>
          </a:p>
        </p:txBody>
      </p:sp>
      <p:pic>
        <p:nvPicPr>
          <p:cNvPr id="9" name="Picture 8" descr="http://www.hawaii.edu/medicine/pediatrics/pemxray/v2c18c.jpg">
            <a:extLst>
              <a:ext uri="{FF2B5EF4-FFF2-40B4-BE49-F238E27FC236}">
                <a16:creationId xmlns:a16="http://schemas.microsoft.com/office/drawing/2014/main" xmlns="" id="{7E50831B-2AFF-475A-B7CF-6257F8EC6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3401" r="51830"/>
          <a:stretch>
            <a:fillRect/>
          </a:stretch>
        </p:blipFill>
        <p:spPr bwMode="auto">
          <a:xfrm>
            <a:off x="2303748" y="1527556"/>
            <a:ext cx="2520279" cy="492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عنصر نائب للمحتوى 4" descr="ElbowAP.jpg">
            <a:extLst>
              <a:ext uri="{FF2B5EF4-FFF2-40B4-BE49-F238E27FC236}">
                <a16:creationId xmlns:a16="http://schemas.microsoft.com/office/drawing/2014/main" xmlns="" id="{28A0E8DC-9313-4F78-B5B4-4150D16850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47963" y="1527556"/>
            <a:ext cx="2480421" cy="478176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6061D6D1-45F8-4725-9B6E-505A0F94A028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367644" y="4077072"/>
            <a:ext cx="1476164" cy="50405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47A3160-0B3E-4EB9-85B5-677E26634B6C}"/>
              </a:ext>
            </a:extLst>
          </p:cNvPr>
          <p:cNvSpPr/>
          <p:nvPr/>
        </p:nvSpPr>
        <p:spPr>
          <a:xfrm>
            <a:off x="539552" y="2348880"/>
            <a:ext cx="1656184" cy="17281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a child scan you can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find more cartilage than in adults.</a:t>
            </a:r>
            <a:r>
              <a:rPr lang="ar-SA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292674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4458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HAND</a:t>
            </a:r>
          </a:p>
        </p:txBody>
      </p:sp>
    </p:spTree>
    <p:extLst>
      <p:ext uri="{BB962C8B-B14F-4D97-AF65-F5344CB8AC3E}">
        <p14:creationId xmlns:p14="http://schemas.microsoft.com/office/powerpoint/2010/main" val="3534342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sas\Desktop\H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4664"/>
            <a:ext cx="4961464" cy="55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2184947"/>
            <a:ext cx="3059833" cy="2031323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1" anchor="t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1- Metacarpophalangeal joint</a:t>
            </a:r>
            <a:endParaRPr lang="ar-SA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2- Proximal phalanx</a:t>
            </a:r>
            <a:endParaRPr lang="ar-SA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3- Middle phalanx</a:t>
            </a:r>
            <a:endParaRPr lang="ar-SA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4- Distal phalanx</a:t>
            </a:r>
            <a:endParaRPr lang="ar-SA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5- Proximal interphalanx joint</a:t>
            </a:r>
            <a:endParaRPr lang="ar-SA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6- Distal interphalanx joint</a:t>
            </a:r>
            <a:endParaRPr lang="ar-SA" dirty="0">
              <a:solidFill>
                <a:schemeClr val="bg1"/>
              </a:solidFill>
            </a:endParaRPr>
          </a:p>
          <a:p>
            <a:pPr marL="342900" marR="0" indent="-34290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968398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23486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296139DA-A6CC-475D-BC12-722B9B0F3268-L0-001.jpeg" descr="296139DA-A6CC-475D-BC12-722B9B0F326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1640" y="5308602"/>
            <a:ext cx="2016224" cy="1159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C:\Users\Assas\Desktop\Carpa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75695"/>
            <a:ext cx="7373700" cy="464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79912" y="188640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3629284" y="5287949"/>
            <a:ext cx="4355976" cy="12003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To help you memorize:</a:t>
            </a:r>
            <a:br>
              <a:rPr lang="en-GB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i="1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am </a:t>
            </a:r>
            <a:r>
              <a:rPr lang="en-GB" u="sng" dirty="0">
                <a:solidFill>
                  <a:srgbClr val="FF0000"/>
                </a:solidFill>
              </a:rPr>
              <a:t>L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ikes </a:t>
            </a:r>
            <a:r>
              <a:rPr lang="en-GB" u="sng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o </a:t>
            </a:r>
            <a:r>
              <a:rPr lang="en-GB" u="sng" dirty="0">
                <a:solidFill>
                  <a:srgbClr val="FF0000"/>
                </a:solidFill>
              </a:rPr>
              <a:t>P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ush </a:t>
            </a:r>
            <a:r>
              <a:rPr lang="en-GB" u="sng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he </a:t>
            </a:r>
            <a:r>
              <a:rPr lang="en-GB" u="sng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oy </a:t>
            </a:r>
            <a:r>
              <a:rPr lang="en-GB" u="sng" dirty="0">
                <a:solidFill>
                  <a:srgbClr val="FF0000"/>
                </a:solidFill>
              </a:rPr>
              <a:t>C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ar </a:t>
            </a:r>
            <a:r>
              <a:rPr lang="en-GB" u="sng" dirty="0">
                <a:solidFill>
                  <a:srgbClr val="FF0000"/>
                </a:solidFill>
              </a:rPr>
              <a:t>H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ard</a:t>
            </a:r>
          </a:p>
          <a:p>
            <a:pPr algn="l"/>
            <a:r>
              <a:rPr lang="en-GB" u="sng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he </a:t>
            </a:r>
            <a:r>
              <a:rPr lang="en-GB" u="sng" dirty="0">
                <a:solidFill>
                  <a:srgbClr val="FF0000"/>
                </a:solidFill>
              </a:rPr>
              <a:t>L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ooks </a:t>
            </a:r>
            <a:r>
              <a:rPr lang="en-GB" u="sng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oo </a:t>
            </a:r>
            <a:r>
              <a:rPr lang="en-GB" u="sng" dirty="0">
                <a:solidFill>
                  <a:srgbClr val="FF0000"/>
                </a:solidFill>
              </a:rPr>
              <a:t>P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retty </a:t>
            </a:r>
            <a:r>
              <a:rPr lang="en-GB" u="sng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ry </a:t>
            </a:r>
            <a:r>
              <a:rPr lang="en-GB" u="sng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o </a:t>
            </a:r>
            <a:r>
              <a:rPr lang="en-GB" u="sng" dirty="0">
                <a:solidFill>
                  <a:srgbClr val="FF0000"/>
                </a:solidFill>
              </a:rPr>
              <a:t>C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atch </a:t>
            </a:r>
            <a:r>
              <a:rPr lang="en-GB" u="sng" dirty="0">
                <a:solidFill>
                  <a:srgbClr val="FF0000"/>
                </a:solidFill>
              </a:rPr>
              <a:t>H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er</a:t>
            </a:r>
          </a:p>
          <a:p>
            <a:pPr algn="l"/>
            <a:r>
              <a:rPr lang="en-GB" u="sng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ally </a:t>
            </a:r>
            <a:r>
              <a:rPr lang="en-GB" u="sng" dirty="0">
                <a:solidFill>
                  <a:srgbClr val="FF0000"/>
                </a:solidFill>
              </a:rPr>
              <a:t>L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eft </a:t>
            </a:r>
            <a:r>
              <a:rPr lang="en-GB" u="sng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he </a:t>
            </a:r>
            <a:r>
              <a:rPr lang="en-GB" u="sng" dirty="0">
                <a:solidFill>
                  <a:srgbClr val="FF0000"/>
                </a:solidFill>
              </a:rPr>
              <a:t>P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arty </a:t>
            </a:r>
            <a:r>
              <a:rPr lang="en-GB" u="sng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o </a:t>
            </a:r>
            <a:r>
              <a:rPr lang="en-GB" u="sng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ake </a:t>
            </a:r>
            <a:r>
              <a:rPr lang="en-GB" u="sng" dirty="0">
                <a:solidFill>
                  <a:srgbClr val="FF0000"/>
                </a:solidFill>
              </a:rPr>
              <a:t>C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athy </a:t>
            </a:r>
            <a:r>
              <a:rPr lang="en-GB" dirty="0">
                <a:solidFill>
                  <a:srgbClr val="FF0000"/>
                </a:solidFill>
              </a:rPr>
              <a:t>H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ome</a:t>
            </a:r>
          </a:p>
        </p:txBody>
      </p:sp>
    </p:spTree>
    <p:extLst>
      <p:ext uri="{BB962C8B-B14F-4D97-AF65-F5344CB8AC3E}">
        <p14:creationId xmlns:p14="http://schemas.microsoft.com/office/powerpoint/2010/main" val="144059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568" y="1821996"/>
            <a:ext cx="3810000" cy="2189162"/>
          </a:xfrm>
        </p:spPr>
        <p:txBody>
          <a:bodyPr>
            <a:noAutofit/>
          </a:bodyPr>
          <a:lstStyle/>
          <a:p>
            <a:pPr marL="285750" indent="-285750" algn="l" rt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rgbClr val="FF0000"/>
                </a:solidFill>
              </a:rPr>
              <a:t>Ultrasound imaging uses sound waves to produce pictures of the inside of the body</a:t>
            </a:r>
            <a:r>
              <a:rPr lang="en-US" sz="1600" dirty="0"/>
              <a:t>. </a:t>
            </a:r>
            <a:endParaRPr lang="ar-SA" sz="1600" dirty="0"/>
          </a:p>
          <a:p>
            <a:pPr marL="285750" indent="-285750" algn="l" rt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It is used to help diagnose the causes of pain, swelling and infection in the body’s internal organs and to examine a baby in pregnant women and the brain and hips in infants.</a:t>
            </a:r>
            <a:endParaRPr lang="ar-SA" sz="1600" dirty="0"/>
          </a:p>
          <a:p>
            <a:pPr marL="285750" indent="-285750" algn="l" rt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 It’s also used to help guide biopsies, diagnose heart conditions, and assess damage after a heart attack. </a:t>
            </a:r>
            <a:r>
              <a:rPr lang="en-US" sz="1600" dirty="0">
                <a:solidFill>
                  <a:srgbClr val="FF0000"/>
                </a:solidFill>
              </a:rPr>
              <a:t>Ultrasound is safe, noninvasive, and does not use ionizing radiation.</a:t>
            </a:r>
            <a:endParaRPr lang="ar-SA" sz="1600" dirty="0">
              <a:solidFill>
                <a:srgbClr val="FF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7F60712F-C955-4D8C-B18B-677F1D50BCD9}"/>
              </a:ext>
            </a:extLst>
          </p:cNvPr>
          <p:cNvSpPr txBox="1">
            <a:spLocks/>
          </p:cNvSpPr>
          <p:nvPr/>
        </p:nvSpPr>
        <p:spPr>
          <a:xfrm>
            <a:off x="0" y="340139"/>
            <a:ext cx="8534400" cy="889000"/>
          </a:xfrm>
          <a:prstGeom prst="rect">
            <a:avLst/>
          </a:prstGeom>
        </p:spPr>
        <p:txBody>
          <a:bodyPr vert="horz" lIns="91423" tIns="45712" rIns="91423" bIns="45712" rtlCol="0" anchor="b">
            <a:normAutofit fontScale="97500"/>
          </a:bodyPr>
          <a:lstStyle>
            <a:lvl1pPr algn="ctr" defTabSz="914342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Introduction: CTD</a:t>
            </a:r>
            <a:endParaRPr lang="ar-SA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EABEA8D-1C44-4B8F-8F48-8662F0EE7934}"/>
              </a:ext>
            </a:extLst>
          </p:cNvPr>
          <p:cNvCxnSpPr>
            <a:cxnSpLocks/>
          </p:cNvCxnSpPr>
          <p:nvPr/>
        </p:nvCxnSpPr>
        <p:spPr>
          <a:xfrm>
            <a:off x="152400" y="1219200"/>
            <a:ext cx="8077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B119E7-0DB8-4E0A-BA66-E3F30218D6C7}"/>
              </a:ext>
            </a:extLst>
          </p:cNvPr>
          <p:cNvSpPr txBox="1"/>
          <p:nvPr/>
        </p:nvSpPr>
        <p:spPr>
          <a:xfrm>
            <a:off x="152400" y="1304071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u="sng" dirty="0"/>
              <a:t>Ultrasound: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7EA077-181B-4A77-8021-317D76360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851" y="5029200"/>
            <a:ext cx="2327262" cy="175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A84532-728F-415F-A920-2EA8765DC016}"/>
              </a:ext>
            </a:extLst>
          </p:cNvPr>
          <p:cNvSpPr txBox="1"/>
          <p:nvPr/>
        </p:nvSpPr>
        <p:spPr>
          <a:xfrm>
            <a:off x="3919664" y="1684785"/>
            <a:ext cx="3810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rgbClr val="FF0000"/>
                </a:solidFill>
              </a:rPr>
              <a:t>Nuclear medicine imaging uses small amounts of radioactive materials called radiotracers that are typically injected into the bloodstream, inhaled or swallowed</a:t>
            </a:r>
            <a:r>
              <a:rPr lang="en-US" sz="1600" dirty="0"/>
              <a:t>. </a:t>
            </a:r>
            <a:endParaRPr lang="ar-SA" sz="1600" dirty="0"/>
          </a:p>
          <a:p>
            <a:pPr marL="285750" indent="-285750" algn="l" rt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The radiotracer travels through the area being examined and gives off energy in the form of gamma rays which are detected by a special camera and a computer to create images of the inside of the body. </a:t>
            </a:r>
            <a:endParaRPr lang="ar-SA" sz="1600" dirty="0"/>
          </a:p>
          <a:p>
            <a:pPr marL="285750" indent="-285750" algn="l" rt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Nuclear medicine imaging provides unique information that often cannot be obtained using other imaging procedures and offers the </a:t>
            </a:r>
            <a:r>
              <a:rPr lang="en-US" sz="1600" dirty="0">
                <a:solidFill>
                  <a:srgbClr val="FF0000"/>
                </a:solidFill>
              </a:rPr>
              <a:t>potential to identify disease in its earliest stages</a:t>
            </a:r>
            <a:r>
              <a:rPr lang="en-US" sz="1600" dirty="0"/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3D55CD0-175F-4F37-AA03-86DE349B4ADF}"/>
              </a:ext>
            </a:extLst>
          </p:cNvPr>
          <p:cNvCxnSpPr>
            <a:cxnSpLocks/>
          </p:cNvCxnSpPr>
          <p:nvPr/>
        </p:nvCxnSpPr>
        <p:spPr>
          <a:xfrm>
            <a:off x="3972098" y="1447800"/>
            <a:ext cx="0" cy="52101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13DD32-5540-4661-A502-8B3062A1248A}"/>
              </a:ext>
            </a:extLst>
          </p:cNvPr>
          <p:cNvSpPr txBox="1"/>
          <p:nvPr/>
        </p:nvSpPr>
        <p:spPr>
          <a:xfrm>
            <a:off x="4192688" y="1304071"/>
            <a:ext cx="3331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u="sng" dirty="0"/>
              <a:t>Nuclear medicine imaging: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32F1F90-717E-4DD9-855D-1B49740EB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5679449"/>
            <a:ext cx="1828794" cy="10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67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697EE461-F889-4F09-8A01-FBA820FA7F26-L0-001.jpeg" descr="697EE461-F889-4F09-8A01-FBA820FA7F2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5616" y="1933181"/>
            <a:ext cx="3232457" cy="4041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4A344E2D-7BEF-4D98-8651-167923934256-L0-001.jpeg" descr="4A344E2D-7BEF-4D98-8651-167923934256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6016" y="1909190"/>
            <a:ext cx="3409751" cy="4054838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Child"/>
          <p:cNvSpPr txBox="1"/>
          <p:nvPr/>
        </p:nvSpPr>
        <p:spPr>
          <a:xfrm>
            <a:off x="2081254" y="1379501"/>
            <a:ext cx="796050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914341">
              <a:lnSpc>
                <a:spcPct val="90000"/>
              </a:lnSpc>
              <a:defRPr sz="1500" i="1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sz="2400"/>
              <a:t>Child</a:t>
            </a:r>
          </a:p>
        </p:txBody>
      </p:sp>
      <p:sp>
        <p:nvSpPr>
          <p:cNvPr id="73" name="Adult"/>
          <p:cNvSpPr txBox="1"/>
          <p:nvPr/>
        </p:nvSpPr>
        <p:spPr>
          <a:xfrm>
            <a:off x="6156176" y="1398880"/>
            <a:ext cx="794447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 defTabSz="914341">
              <a:lnSpc>
                <a:spcPct val="90000"/>
              </a:lnSpc>
              <a:defRPr sz="1500" i="1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rPr sz="2400" dirty="0"/>
              <a:t>Adult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xmlns="" id="{847A3160-0B3E-4EB9-85B5-677E26634B6C}"/>
              </a:ext>
            </a:extLst>
          </p:cNvPr>
          <p:cNvSpPr/>
          <p:nvPr/>
        </p:nvSpPr>
        <p:spPr>
          <a:xfrm>
            <a:off x="107504" y="404664"/>
            <a:ext cx="1656184" cy="17281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GB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 you can see there is no carpal bones they’re still cartilage.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6061D6D1-45F8-4725-9B6E-505A0F94A028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935596" y="2132856"/>
            <a:ext cx="1543683" cy="309634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195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tensor tendons :…"/>
          <p:cNvSpPr txBox="1"/>
          <p:nvPr/>
        </p:nvSpPr>
        <p:spPr>
          <a:xfrm>
            <a:off x="1331640" y="4941168"/>
            <a:ext cx="2880320" cy="1754326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algn="l" defTabSz="355600">
              <a:defRPr sz="800">
                <a:solidFill>
                  <a:srgbClr val="454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200" b="1" u="sng" dirty="0">
                <a:solidFill>
                  <a:srgbClr val="C00000"/>
                </a:solidFill>
              </a:rPr>
              <a:t>Shortcuts</a:t>
            </a:r>
            <a:r>
              <a:rPr lang="en-GB" sz="1200" b="1" u="sng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ar-SA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sz="1200" dirty="0">
                <a:solidFill>
                  <a:schemeClr val="bg1">
                    <a:lumMod val="50000"/>
                  </a:schemeClr>
                </a:solidFill>
              </a:rPr>
              <a:t>Extensor Carpi radialis longus (ECRL).</a:t>
            </a:r>
          </a:p>
          <a:p>
            <a:pPr algn="l" defTabSz="355600">
              <a:defRPr sz="800">
                <a:solidFill>
                  <a:srgbClr val="454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>
                <a:solidFill>
                  <a:schemeClr val="bg1">
                    <a:lumMod val="50000"/>
                  </a:schemeClr>
                </a:solidFill>
              </a:rPr>
              <a:t>Extensor Carpi radialis brevis (ECRB).</a:t>
            </a:r>
          </a:p>
          <a:p>
            <a:pPr algn="l" defTabSz="355600">
              <a:defRPr sz="800">
                <a:solidFill>
                  <a:srgbClr val="454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>
                <a:solidFill>
                  <a:schemeClr val="bg1">
                    <a:lumMod val="50000"/>
                  </a:schemeClr>
                </a:solidFill>
              </a:rPr>
              <a:t>Extensor Digitorum (ED).</a:t>
            </a:r>
          </a:p>
          <a:p>
            <a:pPr algn="l" defTabSz="355600">
              <a:defRPr sz="800">
                <a:solidFill>
                  <a:srgbClr val="454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>
                <a:solidFill>
                  <a:schemeClr val="bg1">
                    <a:lumMod val="50000"/>
                  </a:schemeClr>
                </a:solidFill>
              </a:rPr>
              <a:t>Extensor Digiti minimi (EDM).</a:t>
            </a:r>
          </a:p>
          <a:p>
            <a:pPr algn="l" defTabSz="355600">
              <a:defRPr sz="800">
                <a:solidFill>
                  <a:srgbClr val="454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>
                <a:solidFill>
                  <a:schemeClr val="bg1">
                    <a:lumMod val="50000"/>
                  </a:schemeClr>
                </a:solidFill>
              </a:rPr>
              <a:t>Extensor Carpi ulnaris (EU).</a:t>
            </a:r>
          </a:p>
          <a:p>
            <a:pPr algn="l" defTabSz="355600">
              <a:defRPr sz="800">
                <a:solidFill>
                  <a:srgbClr val="454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>
                <a:solidFill>
                  <a:schemeClr val="bg1">
                    <a:lumMod val="50000"/>
                  </a:schemeClr>
                </a:solidFill>
              </a:rPr>
              <a:t>Extensor pollicis longus, (EPL). 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ar-SA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Abductor pollicis longus, (APL).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Extensor pollicis brevis, (EPB).</a:t>
            </a:r>
            <a:endParaRPr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6" descr="http://www.imageinterpretation.co.uk/images/wrist/NORMAL%20WRIST.jpg"/>
          <p:cNvPicPr>
            <a:picLocks noChangeAspect="1" noChangeArrowheads="1"/>
          </p:cNvPicPr>
          <p:nvPr/>
        </p:nvPicPr>
        <p:blipFill>
          <a:blip r:embed="rId2" cstate="print"/>
          <a:srcRect l="9219" t="12360" r="58090" b="14607"/>
          <a:stretch>
            <a:fillRect/>
          </a:stretch>
        </p:blipFill>
        <p:spPr bwMode="auto">
          <a:xfrm>
            <a:off x="4938594" y="1052736"/>
            <a:ext cx="306754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رابط مستقيم 5"/>
          <p:cNvCxnSpPr/>
          <p:nvPr/>
        </p:nvCxnSpPr>
        <p:spPr>
          <a:xfrm rot="10800000">
            <a:off x="5608511" y="3789040"/>
            <a:ext cx="2428875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0522" y="4941168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MRI</a:t>
            </a:r>
            <a:endParaRPr lang="ar-SA" dirty="0"/>
          </a:p>
        </p:txBody>
      </p:sp>
      <p:pic>
        <p:nvPicPr>
          <p:cNvPr id="7" name="Picture 2" descr="http://www.mridoc.com/mskatlas/Wrist_Hand/Anatomy_Extensors/Wrist.jpg"/>
          <p:cNvPicPr>
            <a:picLocks noChangeAspect="1" noChangeArrowheads="1"/>
          </p:cNvPicPr>
          <p:nvPr/>
        </p:nvPicPr>
        <p:blipFill>
          <a:blip r:embed="rId3" cstate="print"/>
          <a:srcRect r="1234" b="320"/>
          <a:stretch>
            <a:fillRect/>
          </a:stretch>
        </p:blipFill>
        <p:spPr bwMode="auto">
          <a:xfrm>
            <a:off x="457200" y="228600"/>
            <a:ext cx="4337990" cy="455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7125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 descr="http://www.ahs.uwaterloo.ca/~wells/images/carpalm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4695688" cy="512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6" descr="http://www.imageinterpretation.co.uk/images/wrist/NORMAL%20WRIST.jpg"/>
          <p:cNvPicPr>
            <a:picLocks noChangeAspect="1" noChangeArrowheads="1"/>
          </p:cNvPicPr>
          <p:nvPr/>
        </p:nvPicPr>
        <p:blipFill>
          <a:blip r:embed="rId3" cstate="print"/>
          <a:srcRect l="58090" t="12360" r="9219" b="14607"/>
          <a:stretch>
            <a:fillRect/>
          </a:stretch>
        </p:blipFill>
        <p:spPr bwMode="auto">
          <a:xfrm>
            <a:off x="5508104" y="1160195"/>
            <a:ext cx="2643188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رابط مستقيم 5"/>
          <p:cNvCxnSpPr/>
          <p:nvPr/>
        </p:nvCxnSpPr>
        <p:spPr>
          <a:xfrm rot="10800000">
            <a:off x="5722417" y="3068960"/>
            <a:ext cx="2214562" cy="71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59354" y="293906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MRI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90568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Upper limb vessels</a:t>
            </a:r>
          </a:p>
        </p:txBody>
      </p:sp>
    </p:spTree>
    <p:extLst>
      <p:ext uri="{BB962C8B-B14F-4D97-AF65-F5344CB8AC3E}">
        <p14:creationId xmlns:p14="http://schemas.microsoft.com/office/powerpoint/2010/main" val="859036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2893" y="320794"/>
            <a:ext cx="6309320" cy="792088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C00000"/>
                </a:solidFill>
              </a:rPr>
              <a:t>UPPER LIMB VESSELS</a:t>
            </a:r>
            <a:endParaRPr lang="ar-SA" sz="44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126951-B06B-441C-B090-C7707E3BB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6862"/>
            <a:ext cx="1647053" cy="2214655"/>
          </a:xfrm>
          <a:prstGeom prst="rect">
            <a:avLst/>
          </a:prstGeom>
        </p:spPr>
      </p:pic>
      <p:pic>
        <p:nvPicPr>
          <p:cNvPr id="5" name="Picture 4" descr="http://www.med.umich.edu/lrc/coursepages/m1/anatomy2010/html/radiology/xray/images/axilla_angiogram.gif">
            <a:extLst>
              <a:ext uri="{FF2B5EF4-FFF2-40B4-BE49-F238E27FC236}">
                <a16:creationId xmlns:a16="http://schemas.microsoft.com/office/drawing/2014/main" xmlns="" id="{35FA629A-3685-4A0C-AEF4-6269C3D31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9144" t="-37"/>
          <a:stretch>
            <a:fillRect/>
          </a:stretch>
        </p:blipFill>
        <p:spPr bwMode="auto">
          <a:xfrm>
            <a:off x="5148064" y="1169343"/>
            <a:ext cx="3040087" cy="254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www.med.umich.edu/lrc/coursepages/m1/anatomy2010/html/radiology/xray/images/arm_and_hand_angiogram.gif">
            <a:extLst>
              <a:ext uri="{FF2B5EF4-FFF2-40B4-BE49-F238E27FC236}">
                <a16:creationId xmlns:a16="http://schemas.microsoft.com/office/drawing/2014/main" xmlns="" id="{FEC36A9C-BBD3-426A-8976-D6FCA509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349" y="1168917"/>
            <a:ext cx="3156684" cy="25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8AB7B13-D4F0-4853-B1F5-5A1C472FA6C0}"/>
              </a:ext>
            </a:extLst>
          </p:cNvPr>
          <p:cNvCxnSpPr>
            <a:cxnSpLocks/>
          </p:cNvCxnSpPr>
          <p:nvPr/>
        </p:nvCxnSpPr>
        <p:spPr>
          <a:xfrm>
            <a:off x="5004048" y="1168491"/>
            <a:ext cx="0" cy="568950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A149576-A59F-4256-8714-514612138EC9}"/>
              </a:ext>
            </a:extLst>
          </p:cNvPr>
          <p:cNvSpPr/>
          <p:nvPr/>
        </p:nvSpPr>
        <p:spPr>
          <a:xfrm>
            <a:off x="5105400" y="4149080"/>
            <a:ext cx="3082731" cy="19442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GB" sz="1400" b="1" dirty="0">
                <a:solidFill>
                  <a:schemeClr val="bg1"/>
                </a:solidFill>
              </a:rPr>
              <a:t>1- Vertebral Artery</a:t>
            </a:r>
          </a:p>
          <a:p>
            <a:pPr algn="l"/>
            <a:r>
              <a:rPr lang="en-GB" sz="1400" b="1" dirty="0">
                <a:solidFill>
                  <a:schemeClr val="bg1"/>
                </a:solidFill>
              </a:rPr>
              <a:t>2- Axillary Artery</a:t>
            </a:r>
          </a:p>
          <a:p>
            <a:pPr algn="l"/>
            <a:r>
              <a:rPr lang="en-GB" sz="1400" b="1" dirty="0">
                <a:solidFill>
                  <a:schemeClr val="bg1"/>
                </a:solidFill>
              </a:rPr>
              <a:t>3- Internal Thoracic Artery</a:t>
            </a:r>
          </a:p>
          <a:p>
            <a:pPr algn="l"/>
            <a:r>
              <a:rPr lang="en-GB" sz="1400" b="1" dirty="0">
                <a:solidFill>
                  <a:schemeClr val="bg1"/>
                </a:solidFill>
              </a:rPr>
              <a:t>4- Posterior Humeral Circumflex Artery</a:t>
            </a:r>
          </a:p>
          <a:p>
            <a:pPr algn="l"/>
            <a:r>
              <a:rPr lang="en-GB" sz="1400" b="1" dirty="0">
                <a:solidFill>
                  <a:schemeClr val="bg1"/>
                </a:solidFill>
              </a:rPr>
              <a:t>5- Circumflex Scapular Artery</a:t>
            </a:r>
          </a:p>
          <a:p>
            <a:pPr algn="l"/>
            <a:r>
              <a:rPr lang="en-GB" sz="1400" b="1" dirty="0">
                <a:solidFill>
                  <a:schemeClr val="bg1"/>
                </a:solidFill>
              </a:rPr>
              <a:t>6- Subscapular Artery</a:t>
            </a:r>
          </a:p>
          <a:p>
            <a:pPr algn="l"/>
            <a:r>
              <a:rPr lang="en-GB" sz="1400" b="1" dirty="0">
                <a:solidFill>
                  <a:schemeClr val="bg1"/>
                </a:solidFill>
              </a:rPr>
              <a:t>7- Brachial Artery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AF95C65-5A4D-466E-BA4D-28B33C006BA0}"/>
              </a:ext>
            </a:extLst>
          </p:cNvPr>
          <p:cNvSpPr/>
          <p:nvPr/>
        </p:nvSpPr>
        <p:spPr>
          <a:xfrm>
            <a:off x="1703349" y="4149080"/>
            <a:ext cx="3084675" cy="158417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GB" sz="1400" b="1" dirty="0">
                <a:solidFill>
                  <a:schemeClr val="bg1"/>
                </a:solidFill>
              </a:rPr>
              <a:t>1- Radial Artery</a:t>
            </a:r>
          </a:p>
          <a:p>
            <a:pPr algn="l"/>
            <a:r>
              <a:rPr lang="en-GB" sz="1400" b="1" dirty="0">
                <a:solidFill>
                  <a:schemeClr val="bg1"/>
                </a:solidFill>
              </a:rPr>
              <a:t>2- Ulnar Artery</a:t>
            </a:r>
          </a:p>
          <a:p>
            <a:pPr algn="l"/>
            <a:r>
              <a:rPr lang="en-GB" sz="1400" b="1" dirty="0">
                <a:solidFill>
                  <a:schemeClr val="bg1"/>
                </a:solidFill>
              </a:rPr>
              <a:t>3- Deep Palmar Arch</a:t>
            </a:r>
          </a:p>
          <a:p>
            <a:pPr algn="l"/>
            <a:r>
              <a:rPr lang="en-GB" sz="1400" b="1" dirty="0">
                <a:solidFill>
                  <a:schemeClr val="bg1"/>
                </a:solidFill>
              </a:rPr>
              <a:t>4- Common Palmar Digital Artery</a:t>
            </a:r>
          </a:p>
          <a:p>
            <a:pPr algn="l"/>
            <a:r>
              <a:rPr lang="en-GB" sz="1400" b="1" dirty="0">
                <a:solidFill>
                  <a:schemeClr val="bg1"/>
                </a:solidFill>
              </a:rPr>
              <a:t>5- Proper Palmar Digital Artery</a:t>
            </a:r>
          </a:p>
          <a:p>
            <a:pPr algn="l"/>
            <a:endParaRPr lang="ar-SA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656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8FAB3D-0FF5-43DD-A2F0-6A2D6CE8C6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11760" y="1052736"/>
            <a:ext cx="5688632" cy="2661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36F118-225C-49DA-88DE-417515C02A0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11760" y="4005064"/>
            <a:ext cx="5688632" cy="2661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E83098-0CEC-429B-AABD-6DC016E1C653}"/>
              </a:ext>
            </a:extLst>
          </p:cNvPr>
          <p:cNvSpPr/>
          <p:nvPr/>
        </p:nvSpPr>
        <p:spPr>
          <a:xfrm>
            <a:off x="107504" y="2276872"/>
            <a:ext cx="2232248" cy="2736304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l"/>
            <a:r>
              <a:rPr lang="en-GB" sz="2000" b="1" dirty="0">
                <a:solidFill>
                  <a:srgbClr val="C00000"/>
                </a:solidFill>
              </a:rPr>
              <a:t>extra explanation:</a:t>
            </a:r>
          </a:p>
          <a:p>
            <a:pPr algn="l"/>
            <a:r>
              <a:rPr lang="en-GB" sz="1600" b="1" u="sng" dirty="0">
                <a:solidFill>
                  <a:schemeClr val="bg1">
                    <a:lumMod val="50000"/>
                  </a:schemeClr>
                </a:solidFill>
              </a:rPr>
              <a:t>Extremity</a:t>
            </a:r>
            <a:r>
              <a:rPr lang="en-GB" sz="1600" u="sng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b="1" u="sng" dirty="0">
                <a:solidFill>
                  <a:schemeClr val="bg1">
                    <a:lumMod val="50000"/>
                  </a:schemeClr>
                </a:solidFill>
              </a:rPr>
              <a:t>angiography:</a:t>
            </a:r>
            <a:r>
              <a:rPr lang="en-GB" sz="1600" u="sng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is a test used to see the arteries in the hands, arms, feet, or legs. Use X-rays and a special dye to see inside the arteries.</a:t>
            </a:r>
            <a:endParaRPr lang="ar-SA" sz="16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endParaRPr lang="ar-SA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427984" y="188640"/>
            <a:ext cx="2524067" cy="631548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RT. UPPER EXTREMITY ANGIOGRAM</a:t>
            </a:r>
            <a:endParaRPr lang="ar-S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2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1200"/>
            <a:ext cx="7886700" cy="3276600"/>
          </a:xfrm>
        </p:spPr>
        <p:txBody>
          <a:bodyPr>
            <a:normAutofit/>
          </a:bodyPr>
          <a:lstStyle/>
          <a:p>
            <a:r>
              <a:rPr lang="en-GB" sz="6700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Practical (3)</a:t>
            </a:r>
            <a: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/>
            </a:r>
            <a:b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</a:br>
            <a: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/>
            </a:r>
            <a:b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</a:br>
            <a: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LOWER LIMB.</a:t>
            </a:r>
            <a:endParaRPr lang="ar-SA" sz="67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72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Pelvic</a:t>
            </a:r>
            <a:endParaRPr lang="en-US" sz="60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850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16CAAA-50B0-4641-BF87-BA62B3C0DE40}"/>
              </a:ext>
            </a:extLst>
          </p:cNvPr>
          <p:cNvGrpSpPr/>
          <p:nvPr/>
        </p:nvGrpSpPr>
        <p:grpSpPr>
          <a:xfrm>
            <a:off x="0" y="116633"/>
            <a:ext cx="8172400" cy="6513456"/>
            <a:chOff x="71437" y="348222"/>
            <a:chExt cx="8403273" cy="61571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71A74185-D9DD-4F89-9CBB-90F76BD35ED4}"/>
                </a:ext>
              </a:extLst>
            </p:cNvPr>
            <p:cNvGrpSpPr/>
            <p:nvPr/>
          </p:nvGrpSpPr>
          <p:grpSpPr>
            <a:xfrm>
              <a:off x="71437" y="348222"/>
              <a:ext cx="8403273" cy="6157120"/>
              <a:chOff x="71437" y="348222"/>
              <a:chExt cx="8403273" cy="615712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9F842290-3293-4E5B-938C-7588EDA4E86C}"/>
                  </a:ext>
                </a:extLst>
              </p:cNvPr>
              <p:cNvGrpSpPr/>
              <p:nvPr/>
            </p:nvGrpSpPr>
            <p:grpSpPr>
              <a:xfrm>
                <a:off x="71437" y="348222"/>
                <a:ext cx="8403273" cy="6157120"/>
                <a:chOff x="71437" y="348222"/>
                <a:chExt cx="8403273" cy="615712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xmlns="" id="{73799745-FF82-45E0-8C14-950CE47F8F5D}"/>
                    </a:ext>
                  </a:extLst>
                </p:cNvPr>
                <p:cNvGrpSpPr/>
                <p:nvPr/>
              </p:nvGrpSpPr>
              <p:grpSpPr>
                <a:xfrm>
                  <a:off x="71437" y="348222"/>
                  <a:ext cx="8358187" cy="6157120"/>
                  <a:chOff x="71437" y="348222"/>
                  <a:chExt cx="8358187" cy="6157120"/>
                </a:xfrm>
              </p:grpSpPr>
              <p:pic>
                <p:nvPicPr>
                  <p:cNvPr id="13" name="صورة 2" descr="PelvisAP.jpg">
                    <a:extLst>
                      <a:ext uri="{FF2B5EF4-FFF2-40B4-BE49-F238E27FC236}">
                        <a16:creationId xmlns:a16="http://schemas.microsoft.com/office/drawing/2014/main" xmlns="" id="{201FFCBB-4F12-4605-9F9F-038EC36553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t="1641" b="1710"/>
                  <a:stretch/>
                </p:blipFill>
                <p:spPr>
                  <a:xfrm>
                    <a:off x="214313" y="348222"/>
                    <a:ext cx="8215311" cy="615712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</p:pic>
              <p:sp>
                <p:nvSpPr>
                  <p:cNvPr id="14" name="شكل حر 8">
                    <a:extLst>
                      <a:ext uri="{FF2B5EF4-FFF2-40B4-BE49-F238E27FC236}">
                        <a16:creationId xmlns:a16="http://schemas.microsoft.com/office/drawing/2014/main" xmlns="" id="{160E829E-7CBC-48AF-92D1-ACD7ED9E1AE5}"/>
                      </a:ext>
                    </a:extLst>
                  </p:cNvPr>
                  <p:cNvSpPr/>
                  <p:nvPr/>
                </p:nvSpPr>
                <p:spPr>
                  <a:xfrm>
                    <a:off x="2875598" y="908050"/>
                    <a:ext cx="822325" cy="1689100"/>
                  </a:xfrm>
                  <a:custGeom>
                    <a:avLst/>
                    <a:gdLst>
                      <a:gd name="connsiteX0" fmla="*/ 499782 w 822511"/>
                      <a:gd name="connsiteY0" fmla="*/ 221877 h 1689847"/>
                      <a:gd name="connsiteX1" fmla="*/ 378758 w 822511"/>
                      <a:gd name="connsiteY1" fmla="*/ 100853 h 1689847"/>
                      <a:gd name="connsiteX2" fmla="*/ 338417 w 822511"/>
                      <a:gd name="connsiteY2" fmla="*/ 20171 h 1689847"/>
                      <a:gd name="connsiteX3" fmla="*/ 163605 w 822511"/>
                      <a:gd name="connsiteY3" fmla="*/ 221877 h 1689847"/>
                      <a:gd name="connsiteX4" fmla="*/ 123264 w 822511"/>
                      <a:gd name="connsiteY4" fmla="*/ 369795 h 1689847"/>
                      <a:gd name="connsiteX5" fmla="*/ 15688 w 822511"/>
                      <a:gd name="connsiteY5" fmla="*/ 571500 h 1689847"/>
                      <a:gd name="connsiteX6" fmla="*/ 29135 w 822511"/>
                      <a:gd name="connsiteY6" fmla="*/ 840442 h 1689847"/>
                      <a:gd name="connsiteX7" fmla="*/ 42582 w 822511"/>
                      <a:gd name="connsiteY7" fmla="*/ 1109383 h 1689847"/>
                      <a:gd name="connsiteX8" fmla="*/ 109817 w 822511"/>
                      <a:gd name="connsiteY8" fmla="*/ 1311089 h 1689847"/>
                      <a:gd name="connsiteX9" fmla="*/ 230841 w 822511"/>
                      <a:gd name="connsiteY9" fmla="*/ 1512795 h 1689847"/>
                      <a:gd name="connsiteX10" fmla="*/ 405652 w 822511"/>
                      <a:gd name="connsiteY10" fmla="*/ 1647265 h 1689847"/>
                      <a:gd name="connsiteX11" fmla="*/ 432547 w 822511"/>
                      <a:gd name="connsiteY11" fmla="*/ 1647265 h 1689847"/>
                      <a:gd name="connsiteX12" fmla="*/ 634252 w 822511"/>
                      <a:gd name="connsiteY12" fmla="*/ 1391771 h 1689847"/>
                      <a:gd name="connsiteX13" fmla="*/ 822511 w 822511"/>
                      <a:gd name="connsiteY13" fmla="*/ 1324536 h 1689847"/>
                      <a:gd name="connsiteX14" fmla="*/ 822511 w 822511"/>
                      <a:gd name="connsiteY14" fmla="*/ 1324536 h 1689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822511" h="1689847">
                        <a:moveTo>
                          <a:pt x="499782" y="221877"/>
                        </a:moveTo>
                        <a:cubicBezTo>
                          <a:pt x="452717" y="178174"/>
                          <a:pt x="405652" y="134471"/>
                          <a:pt x="378758" y="100853"/>
                        </a:cubicBezTo>
                        <a:cubicBezTo>
                          <a:pt x="351864" y="67235"/>
                          <a:pt x="374276" y="0"/>
                          <a:pt x="338417" y="20171"/>
                        </a:cubicBezTo>
                        <a:cubicBezTo>
                          <a:pt x="302558" y="40342"/>
                          <a:pt x="199464" y="163606"/>
                          <a:pt x="163605" y="221877"/>
                        </a:cubicBezTo>
                        <a:cubicBezTo>
                          <a:pt x="127746" y="280148"/>
                          <a:pt x="147917" y="311524"/>
                          <a:pt x="123264" y="369795"/>
                        </a:cubicBezTo>
                        <a:cubicBezTo>
                          <a:pt x="98611" y="428066"/>
                          <a:pt x="31376" y="493059"/>
                          <a:pt x="15688" y="571500"/>
                        </a:cubicBezTo>
                        <a:cubicBezTo>
                          <a:pt x="0" y="649941"/>
                          <a:pt x="29135" y="840442"/>
                          <a:pt x="29135" y="840442"/>
                        </a:cubicBezTo>
                        <a:cubicBezTo>
                          <a:pt x="33617" y="930089"/>
                          <a:pt x="29135" y="1030942"/>
                          <a:pt x="42582" y="1109383"/>
                        </a:cubicBezTo>
                        <a:cubicBezTo>
                          <a:pt x="56029" y="1187824"/>
                          <a:pt x="78441" y="1243854"/>
                          <a:pt x="109817" y="1311089"/>
                        </a:cubicBezTo>
                        <a:cubicBezTo>
                          <a:pt x="141193" y="1378324"/>
                          <a:pt x="181535" y="1456766"/>
                          <a:pt x="230841" y="1512795"/>
                        </a:cubicBezTo>
                        <a:cubicBezTo>
                          <a:pt x="280147" y="1568824"/>
                          <a:pt x="372034" y="1624853"/>
                          <a:pt x="405652" y="1647265"/>
                        </a:cubicBezTo>
                        <a:cubicBezTo>
                          <a:pt x="439270" y="1669677"/>
                          <a:pt x="394447" y="1689847"/>
                          <a:pt x="432547" y="1647265"/>
                        </a:cubicBezTo>
                        <a:cubicBezTo>
                          <a:pt x="470647" y="1604683"/>
                          <a:pt x="569258" y="1445559"/>
                          <a:pt x="634252" y="1391771"/>
                        </a:cubicBezTo>
                        <a:cubicBezTo>
                          <a:pt x="699246" y="1337983"/>
                          <a:pt x="822511" y="1324536"/>
                          <a:pt x="822511" y="1324536"/>
                        </a:cubicBezTo>
                        <a:lnTo>
                          <a:pt x="822511" y="1324536"/>
                        </a:ln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1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ar-SA"/>
                  </a:p>
                </p:txBody>
              </p:sp>
              <p:sp>
                <p:nvSpPr>
                  <p:cNvPr id="15" name="شكل حر 9">
                    <a:extLst>
                      <a:ext uri="{FF2B5EF4-FFF2-40B4-BE49-F238E27FC236}">
                        <a16:creationId xmlns:a16="http://schemas.microsoft.com/office/drawing/2014/main" xmlns="" id="{99B0F9D6-4684-412B-AA29-AEED63AD9179}"/>
                      </a:ext>
                    </a:extLst>
                  </p:cNvPr>
                  <p:cNvSpPr/>
                  <p:nvPr/>
                </p:nvSpPr>
                <p:spPr>
                  <a:xfrm>
                    <a:off x="2808923" y="673100"/>
                    <a:ext cx="392113" cy="2071688"/>
                  </a:xfrm>
                  <a:custGeom>
                    <a:avLst/>
                    <a:gdLst>
                      <a:gd name="connsiteX0" fmla="*/ 163606 w 392206"/>
                      <a:gd name="connsiteY0" fmla="*/ 0 h 2073088"/>
                      <a:gd name="connsiteX1" fmla="*/ 351865 w 392206"/>
                      <a:gd name="connsiteY1" fmla="*/ 161365 h 2073088"/>
                      <a:gd name="connsiteX2" fmla="*/ 365312 w 392206"/>
                      <a:gd name="connsiteY2" fmla="*/ 228600 h 2073088"/>
                      <a:gd name="connsiteX3" fmla="*/ 203947 w 392206"/>
                      <a:gd name="connsiteY3" fmla="*/ 389965 h 2073088"/>
                      <a:gd name="connsiteX4" fmla="*/ 123265 w 392206"/>
                      <a:gd name="connsiteY4" fmla="*/ 578223 h 2073088"/>
                      <a:gd name="connsiteX5" fmla="*/ 29136 w 392206"/>
                      <a:gd name="connsiteY5" fmla="*/ 766482 h 2073088"/>
                      <a:gd name="connsiteX6" fmla="*/ 2241 w 392206"/>
                      <a:gd name="connsiteY6" fmla="*/ 1008529 h 2073088"/>
                      <a:gd name="connsiteX7" fmla="*/ 42583 w 392206"/>
                      <a:gd name="connsiteY7" fmla="*/ 1277471 h 2073088"/>
                      <a:gd name="connsiteX8" fmla="*/ 109818 w 392206"/>
                      <a:gd name="connsiteY8" fmla="*/ 1573306 h 2073088"/>
                      <a:gd name="connsiteX9" fmla="*/ 298077 w 392206"/>
                      <a:gd name="connsiteY9" fmla="*/ 1855694 h 2073088"/>
                      <a:gd name="connsiteX10" fmla="*/ 378759 w 392206"/>
                      <a:gd name="connsiteY10" fmla="*/ 1922929 h 2073088"/>
                      <a:gd name="connsiteX11" fmla="*/ 217394 w 392206"/>
                      <a:gd name="connsiteY11" fmla="*/ 1976718 h 2073088"/>
                      <a:gd name="connsiteX12" fmla="*/ 123265 w 392206"/>
                      <a:gd name="connsiteY12" fmla="*/ 2057400 h 2073088"/>
                      <a:gd name="connsiteX13" fmla="*/ 109818 w 392206"/>
                      <a:gd name="connsiteY13" fmla="*/ 2070847 h 2073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92206" h="2073088">
                        <a:moveTo>
                          <a:pt x="163606" y="0"/>
                        </a:moveTo>
                        <a:cubicBezTo>
                          <a:pt x="240926" y="61632"/>
                          <a:pt x="318247" y="123265"/>
                          <a:pt x="351865" y="161365"/>
                        </a:cubicBezTo>
                        <a:cubicBezTo>
                          <a:pt x="385483" y="199465"/>
                          <a:pt x="389965" y="190500"/>
                          <a:pt x="365312" y="228600"/>
                        </a:cubicBezTo>
                        <a:cubicBezTo>
                          <a:pt x="340659" y="266700"/>
                          <a:pt x="244288" y="331695"/>
                          <a:pt x="203947" y="389965"/>
                        </a:cubicBezTo>
                        <a:cubicBezTo>
                          <a:pt x="163606" y="448236"/>
                          <a:pt x="152400" y="515470"/>
                          <a:pt x="123265" y="578223"/>
                        </a:cubicBezTo>
                        <a:cubicBezTo>
                          <a:pt x="94130" y="640976"/>
                          <a:pt x="49307" y="694764"/>
                          <a:pt x="29136" y="766482"/>
                        </a:cubicBezTo>
                        <a:cubicBezTo>
                          <a:pt x="8965" y="838200"/>
                          <a:pt x="0" y="923364"/>
                          <a:pt x="2241" y="1008529"/>
                        </a:cubicBezTo>
                        <a:cubicBezTo>
                          <a:pt x="4482" y="1093694"/>
                          <a:pt x="24654" y="1183342"/>
                          <a:pt x="42583" y="1277471"/>
                        </a:cubicBezTo>
                        <a:cubicBezTo>
                          <a:pt x="60512" y="1371600"/>
                          <a:pt x="67236" y="1476936"/>
                          <a:pt x="109818" y="1573306"/>
                        </a:cubicBezTo>
                        <a:cubicBezTo>
                          <a:pt x="152400" y="1669677"/>
                          <a:pt x="253254" y="1797424"/>
                          <a:pt x="298077" y="1855694"/>
                        </a:cubicBezTo>
                        <a:cubicBezTo>
                          <a:pt x="342900" y="1913964"/>
                          <a:pt x="392206" y="1902758"/>
                          <a:pt x="378759" y="1922929"/>
                        </a:cubicBezTo>
                        <a:cubicBezTo>
                          <a:pt x="365312" y="1943100"/>
                          <a:pt x="259976" y="1954306"/>
                          <a:pt x="217394" y="1976718"/>
                        </a:cubicBezTo>
                        <a:cubicBezTo>
                          <a:pt x="174812" y="1999130"/>
                          <a:pt x="141194" y="2041712"/>
                          <a:pt x="123265" y="2057400"/>
                        </a:cubicBezTo>
                        <a:cubicBezTo>
                          <a:pt x="105336" y="2073088"/>
                          <a:pt x="107577" y="2071967"/>
                          <a:pt x="109818" y="2070847"/>
                        </a:cubicBez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1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ar-SA"/>
                  </a:p>
                </p:txBody>
              </p:sp>
              <p:sp>
                <p:nvSpPr>
                  <p:cNvPr id="16" name="شكل حر 10">
                    <a:extLst>
                      <a:ext uri="{FF2B5EF4-FFF2-40B4-BE49-F238E27FC236}">
                        <a16:creationId xmlns:a16="http://schemas.microsoft.com/office/drawing/2014/main" xmlns="" id="{EAAA9723-8612-4EA2-8994-8BE392003AF3}"/>
                      </a:ext>
                    </a:extLst>
                  </p:cNvPr>
                  <p:cNvSpPr/>
                  <p:nvPr/>
                </p:nvSpPr>
                <p:spPr>
                  <a:xfrm>
                    <a:off x="4976176" y="4568814"/>
                    <a:ext cx="647700" cy="660400"/>
                  </a:xfrm>
                  <a:custGeom>
                    <a:avLst/>
                    <a:gdLst>
                      <a:gd name="connsiteX0" fmla="*/ 553570 w 647700"/>
                      <a:gd name="connsiteY0" fmla="*/ 0 h 661146"/>
                      <a:gd name="connsiteX1" fmla="*/ 271182 w 647700"/>
                      <a:gd name="connsiteY1" fmla="*/ 80682 h 661146"/>
                      <a:gd name="connsiteX2" fmla="*/ 82923 w 647700"/>
                      <a:gd name="connsiteY2" fmla="*/ 309282 h 661146"/>
                      <a:gd name="connsiteX3" fmla="*/ 15688 w 647700"/>
                      <a:gd name="connsiteY3" fmla="*/ 510988 h 661146"/>
                      <a:gd name="connsiteX4" fmla="*/ 177053 w 647700"/>
                      <a:gd name="connsiteY4" fmla="*/ 618564 h 661146"/>
                      <a:gd name="connsiteX5" fmla="*/ 419100 w 647700"/>
                      <a:gd name="connsiteY5" fmla="*/ 632011 h 661146"/>
                      <a:gd name="connsiteX6" fmla="*/ 540123 w 647700"/>
                      <a:gd name="connsiteY6" fmla="*/ 443753 h 661146"/>
                      <a:gd name="connsiteX7" fmla="*/ 620806 w 647700"/>
                      <a:gd name="connsiteY7" fmla="*/ 255494 h 661146"/>
                      <a:gd name="connsiteX8" fmla="*/ 647700 w 647700"/>
                      <a:gd name="connsiteY8" fmla="*/ 0 h 66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7700" h="661146">
                        <a:moveTo>
                          <a:pt x="553570" y="0"/>
                        </a:moveTo>
                        <a:cubicBezTo>
                          <a:pt x="451596" y="14567"/>
                          <a:pt x="349623" y="29135"/>
                          <a:pt x="271182" y="80682"/>
                        </a:cubicBezTo>
                        <a:cubicBezTo>
                          <a:pt x="192741" y="132229"/>
                          <a:pt x="125505" y="237564"/>
                          <a:pt x="82923" y="309282"/>
                        </a:cubicBezTo>
                        <a:cubicBezTo>
                          <a:pt x="40341" y="381000"/>
                          <a:pt x="0" y="459441"/>
                          <a:pt x="15688" y="510988"/>
                        </a:cubicBezTo>
                        <a:cubicBezTo>
                          <a:pt x="31376" y="562535"/>
                          <a:pt x="109818" y="598394"/>
                          <a:pt x="177053" y="618564"/>
                        </a:cubicBezTo>
                        <a:cubicBezTo>
                          <a:pt x="244288" y="638734"/>
                          <a:pt x="358588" y="661146"/>
                          <a:pt x="419100" y="632011"/>
                        </a:cubicBezTo>
                        <a:cubicBezTo>
                          <a:pt x="479612" y="602876"/>
                          <a:pt x="506505" y="506506"/>
                          <a:pt x="540123" y="443753"/>
                        </a:cubicBezTo>
                        <a:cubicBezTo>
                          <a:pt x="573741" y="381000"/>
                          <a:pt x="602877" y="329453"/>
                          <a:pt x="620806" y="255494"/>
                        </a:cubicBezTo>
                        <a:cubicBezTo>
                          <a:pt x="638735" y="181535"/>
                          <a:pt x="643217" y="90767"/>
                          <a:pt x="647700" y="0"/>
                        </a:cubicBez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3">
                    <a:schemeClr val="accent4"/>
                  </a:lnRef>
                  <a:fillRef idx="0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tx1"/>
                  </a:fontRef>
                </p:style>
                <p:txBody>
                  <a:bodyPr rtlCol="1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ar-SA"/>
                  </a:p>
                </p:txBody>
              </p:sp>
              <p:sp>
                <p:nvSpPr>
                  <p:cNvPr id="17" name="شكل حر 15">
                    <a:extLst>
                      <a:ext uri="{FF2B5EF4-FFF2-40B4-BE49-F238E27FC236}">
                        <a16:creationId xmlns:a16="http://schemas.microsoft.com/office/drawing/2014/main" xmlns="" id="{2254B631-EF8E-442A-A791-3920A0CDD650}"/>
                      </a:ext>
                    </a:extLst>
                  </p:cNvPr>
                  <p:cNvSpPr/>
                  <p:nvPr/>
                </p:nvSpPr>
                <p:spPr>
                  <a:xfrm>
                    <a:off x="4386185" y="4354511"/>
                    <a:ext cx="300038" cy="942975"/>
                  </a:xfrm>
                  <a:custGeom>
                    <a:avLst/>
                    <a:gdLst>
                      <a:gd name="connsiteX0" fmla="*/ 300318 w 300318"/>
                      <a:gd name="connsiteY0" fmla="*/ 56029 h 943535"/>
                      <a:gd name="connsiteX1" fmla="*/ 98613 w 300318"/>
                      <a:gd name="connsiteY1" fmla="*/ 42582 h 943535"/>
                      <a:gd name="connsiteX2" fmla="*/ 17930 w 300318"/>
                      <a:gd name="connsiteY2" fmla="*/ 42582 h 943535"/>
                      <a:gd name="connsiteX3" fmla="*/ 4483 w 300318"/>
                      <a:gd name="connsiteY3" fmla="*/ 298076 h 943535"/>
                      <a:gd name="connsiteX4" fmla="*/ 17930 w 300318"/>
                      <a:gd name="connsiteY4" fmla="*/ 553570 h 943535"/>
                      <a:gd name="connsiteX5" fmla="*/ 17930 w 300318"/>
                      <a:gd name="connsiteY5" fmla="*/ 688041 h 943535"/>
                      <a:gd name="connsiteX6" fmla="*/ 17930 w 300318"/>
                      <a:gd name="connsiteY6" fmla="*/ 755276 h 943535"/>
                      <a:gd name="connsiteX7" fmla="*/ 125507 w 300318"/>
                      <a:gd name="connsiteY7" fmla="*/ 862853 h 943535"/>
                      <a:gd name="connsiteX8" fmla="*/ 233083 w 300318"/>
                      <a:gd name="connsiteY8" fmla="*/ 943535 h 943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0318" h="943535">
                        <a:moveTo>
                          <a:pt x="300318" y="56029"/>
                        </a:moveTo>
                        <a:lnTo>
                          <a:pt x="98613" y="42582"/>
                        </a:lnTo>
                        <a:cubicBezTo>
                          <a:pt x="51548" y="40341"/>
                          <a:pt x="33618" y="0"/>
                          <a:pt x="17930" y="42582"/>
                        </a:cubicBezTo>
                        <a:cubicBezTo>
                          <a:pt x="2242" y="85164"/>
                          <a:pt x="4483" y="212911"/>
                          <a:pt x="4483" y="298076"/>
                        </a:cubicBezTo>
                        <a:cubicBezTo>
                          <a:pt x="4483" y="383241"/>
                          <a:pt x="15689" y="488576"/>
                          <a:pt x="17930" y="553570"/>
                        </a:cubicBezTo>
                        <a:cubicBezTo>
                          <a:pt x="20171" y="618564"/>
                          <a:pt x="17930" y="688041"/>
                          <a:pt x="17930" y="688041"/>
                        </a:cubicBezTo>
                        <a:cubicBezTo>
                          <a:pt x="17930" y="721659"/>
                          <a:pt x="0" y="726141"/>
                          <a:pt x="17930" y="755276"/>
                        </a:cubicBezTo>
                        <a:cubicBezTo>
                          <a:pt x="35860" y="784411"/>
                          <a:pt x="89648" y="831477"/>
                          <a:pt x="125507" y="862853"/>
                        </a:cubicBezTo>
                        <a:cubicBezTo>
                          <a:pt x="161366" y="894229"/>
                          <a:pt x="233083" y="943535"/>
                          <a:pt x="233083" y="943535"/>
                        </a:cubicBez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1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ar-SA" dirty="0"/>
                  </a:p>
                </p:txBody>
              </p:sp>
              <p:sp>
                <p:nvSpPr>
                  <p:cNvPr id="18" name="شكل حر 22">
                    <a:extLst>
                      <a:ext uri="{FF2B5EF4-FFF2-40B4-BE49-F238E27FC236}">
                        <a16:creationId xmlns:a16="http://schemas.microsoft.com/office/drawing/2014/main" xmlns="" id="{DFDF62B2-DFC0-45BD-8823-134CB22DBAF1}"/>
                      </a:ext>
                    </a:extLst>
                  </p:cNvPr>
                  <p:cNvSpPr/>
                  <p:nvPr/>
                </p:nvSpPr>
                <p:spPr>
                  <a:xfrm>
                    <a:off x="5738812" y="423466"/>
                    <a:ext cx="2355850" cy="1198563"/>
                  </a:xfrm>
                  <a:custGeom>
                    <a:avLst/>
                    <a:gdLst>
                      <a:gd name="connsiteX0" fmla="*/ 2330824 w 2355477"/>
                      <a:gd name="connsiteY0" fmla="*/ 1169894 h 1199029"/>
                      <a:gd name="connsiteX1" fmla="*/ 2330824 w 2355477"/>
                      <a:gd name="connsiteY1" fmla="*/ 1102659 h 1199029"/>
                      <a:gd name="connsiteX2" fmla="*/ 2182906 w 2355477"/>
                      <a:gd name="connsiteY2" fmla="*/ 591671 h 1199029"/>
                      <a:gd name="connsiteX3" fmla="*/ 1792942 w 2355477"/>
                      <a:gd name="connsiteY3" fmla="*/ 215153 h 1199029"/>
                      <a:gd name="connsiteX4" fmla="*/ 1456765 w 2355477"/>
                      <a:gd name="connsiteY4" fmla="*/ 26894 h 1199029"/>
                      <a:gd name="connsiteX5" fmla="*/ 945777 w 2355477"/>
                      <a:gd name="connsiteY5" fmla="*/ 53788 h 1199029"/>
                      <a:gd name="connsiteX6" fmla="*/ 475130 w 2355477"/>
                      <a:gd name="connsiteY6" fmla="*/ 147918 h 1199029"/>
                      <a:gd name="connsiteX7" fmla="*/ 71718 w 2355477"/>
                      <a:gd name="connsiteY7" fmla="*/ 457200 h 1199029"/>
                      <a:gd name="connsiteX8" fmla="*/ 44824 w 2355477"/>
                      <a:gd name="connsiteY8" fmla="*/ 497541 h 1199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55477" h="1199029">
                        <a:moveTo>
                          <a:pt x="2330824" y="1169894"/>
                        </a:moveTo>
                        <a:cubicBezTo>
                          <a:pt x="2343150" y="1184461"/>
                          <a:pt x="2355477" y="1199029"/>
                          <a:pt x="2330824" y="1102659"/>
                        </a:cubicBezTo>
                        <a:cubicBezTo>
                          <a:pt x="2306171" y="1006289"/>
                          <a:pt x="2272553" y="739589"/>
                          <a:pt x="2182906" y="591671"/>
                        </a:cubicBezTo>
                        <a:cubicBezTo>
                          <a:pt x="2093259" y="443753"/>
                          <a:pt x="1913965" y="309282"/>
                          <a:pt x="1792942" y="215153"/>
                        </a:cubicBezTo>
                        <a:cubicBezTo>
                          <a:pt x="1671919" y="121024"/>
                          <a:pt x="1597959" y="53788"/>
                          <a:pt x="1456765" y="26894"/>
                        </a:cubicBezTo>
                        <a:cubicBezTo>
                          <a:pt x="1315571" y="0"/>
                          <a:pt x="1109383" y="33617"/>
                          <a:pt x="945777" y="53788"/>
                        </a:cubicBezTo>
                        <a:cubicBezTo>
                          <a:pt x="782171" y="73959"/>
                          <a:pt x="620806" y="80683"/>
                          <a:pt x="475130" y="147918"/>
                        </a:cubicBezTo>
                        <a:cubicBezTo>
                          <a:pt x="329454" y="215153"/>
                          <a:pt x="143436" y="398930"/>
                          <a:pt x="71718" y="457200"/>
                        </a:cubicBezTo>
                        <a:cubicBezTo>
                          <a:pt x="0" y="515471"/>
                          <a:pt x="22412" y="506506"/>
                          <a:pt x="44824" y="497541"/>
                        </a:cubicBez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1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ar-SA" dirty="0"/>
                  </a:p>
                </p:txBody>
              </p:sp>
              <p:sp>
                <p:nvSpPr>
                  <p:cNvPr id="19" name="شكل حر 24">
                    <a:extLst>
                      <a:ext uri="{FF2B5EF4-FFF2-40B4-BE49-F238E27FC236}">
                        <a16:creationId xmlns:a16="http://schemas.microsoft.com/office/drawing/2014/main" xmlns="" id="{0A348806-5283-4F2F-AC59-D538ED1E7BEB}"/>
                      </a:ext>
                    </a:extLst>
                  </p:cNvPr>
                  <p:cNvSpPr/>
                  <p:nvPr/>
                </p:nvSpPr>
                <p:spPr>
                  <a:xfrm>
                    <a:off x="5987098" y="3383192"/>
                    <a:ext cx="1201737" cy="1322387"/>
                  </a:xfrm>
                  <a:custGeom>
                    <a:avLst/>
                    <a:gdLst>
                      <a:gd name="connsiteX0" fmla="*/ 1201270 w 1201270"/>
                      <a:gd name="connsiteY0" fmla="*/ 44823 h 1322294"/>
                      <a:gd name="connsiteX1" fmla="*/ 770964 w 1201270"/>
                      <a:gd name="connsiteY1" fmla="*/ 17929 h 1322294"/>
                      <a:gd name="connsiteX2" fmla="*/ 461682 w 1201270"/>
                      <a:gd name="connsiteY2" fmla="*/ 152399 h 1322294"/>
                      <a:gd name="connsiteX3" fmla="*/ 192741 w 1201270"/>
                      <a:gd name="connsiteY3" fmla="*/ 340658 h 1322294"/>
                      <a:gd name="connsiteX4" fmla="*/ 17929 w 1201270"/>
                      <a:gd name="connsiteY4" fmla="*/ 811305 h 1322294"/>
                      <a:gd name="connsiteX5" fmla="*/ 85164 w 1201270"/>
                      <a:gd name="connsiteY5" fmla="*/ 1093694 h 1322294"/>
                      <a:gd name="connsiteX6" fmla="*/ 286870 w 1201270"/>
                      <a:gd name="connsiteY6" fmla="*/ 1322294 h 1322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1270" h="1322294">
                        <a:moveTo>
                          <a:pt x="1201270" y="44823"/>
                        </a:moveTo>
                        <a:cubicBezTo>
                          <a:pt x="1047749" y="22411"/>
                          <a:pt x="894229" y="0"/>
                          <a:pt x="770964" y="17929"/>
                        </a:cubicBezTo>
                        <a:cubicBezTo>
                          <a:pt x="647699" y="35858"/>
                          <a:pt x="558053" y="98611"/>
                          <a:pt x="461682" y="152399"/>
                        </a:cubicBezTo>
                        <a:cubicBezTo>
                          <a:pt x="365311" y="206187"/>
                          <a:pt x="266700" y="230840"/>
                          <a:pt x="192741" y="340658"/>
                        </a:cubicBezTo>
                        <a:cubicBezTo>
                          <a:pt x="118782" y="450476"/>
                          <a:pt x="35859" y="685799"/>
                          <a:pt x="17929" y="811305"/>
                        </a:cubicBezTo>
                        <a:cubicBezTo>
                          <a:pt x="0" y="936811"/>
                          <a:pt x="40340" y="1008529"/>
                          <a:pt x="85164" y="1093694"/>
                        </a:cubicBezTo>
                        <a:cubicBezTo>
                          <a:pt x="129988" y="1178859"/>
                          <a:pt x="208429" y="1250576"/>
                          <a:pt x="286870" y="1322294"/>
                        </a:cubicBez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1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ar-SA"/>
                  </a:p>
                </p:txBody>
              </p:sp>
              <p:sp>
                <p:nvSpPr>
                  <p:cNvPr id="20" name="شكل حر 25">
                    <a:extLst>
                      <a:ext uri="{FF2B5EF4-FFF2-40B4-BE49-F238E27FC236}">
                        <a16:creationId xmlns:a16="http://schemas.microsoft.com/office/drawing/2014/main" xmlns="" id="{EFBA6E62-5EC3-4462-9087-F1EA7CFF2FC9}"/>
                      </a:ext>
                    </a:extLst>
                  </p:cNvPr>
                  <p:cNvSpPr/>
                  <p:nvPr/>
                </p:nvSpPr>
                <p:spPr>
                  <a:xfrm>
                    <a:off x="1580436" y="5221255"/>
                    <a:ext cx="190500" cy="954088"/>
                  </a:xfrm>
                  <a:custGeom>
                    <a:avLst/>
                    <a:gdLst>
                      <a:gd name="connsiteX0" fmla="*/ 190500 w 190500"/>
                      <a:gd name="connsiteY0" fmla="*/ 0 h 954741"/>
                      <a:gd name="connsiteX1" fmla="*/ 123264 w 190500"/>
                      <a:gd name="connsiteY1" fmla="*/ 67235 h 954741"/>
                      <a:gd name="connsiteX2" fmla="*/ 163606 w 190500"/>
                      <a:gd name="connsiteY2" fmla="*/ 215153 h 954741"/>
                      <a:gd name="connsiteX3" fmla="*/ 190500 w 190500"/>
                      <a:gd name="connsiteY3" fmla="*/ 295835 h 954741"/>
                      <a:gd name="connsiteX4" fmla="*/ 163606 w 190500"/>
                      <a:gd name="connsiteY4" fmla="*/ 430306 h 954741"/>
                      <a:gd name="connsiteX5" fmla="*/ 123264 w 190500"/>
                      <a:gd name="connsiteY5" fmla="*/ 578224 h 954741"/>
                      <a:gd name="connsiteX6" fmla="*/ 69476 w 190500"/>
                      <a:gd name="connsiteY6" fmla="*/ 685800 h 954741"/>
                      <a:gd name="connsiteX7" fmla="*/ 15688 w 190500"/>
                      <a:gd name="connsiteY7" fmla="*/ 766482 h 954741"/>
                      <a:gd name="connsiteX8" fmla="*/ 2241 w 190500"/>
                      <a:gd name="connsiteY8" fmla="*/ 860612 h 954741"/>
                      <a:gd name="connsiteX9" fmla="*/ 2241 w 190500"/>
                      <a:gd name="connsiteY9" fmla="*/ 954741 h 954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0500" h="954741">
                        <a:moveTo>
                          <a:pt x="190500" y="0"/>
                        </a:moveTo>
                        <a:cubicBezTo>
                          <a:pt x="159123" y="15688"/>
                          <a:pt x="127746" y="31376"/>
                          <a:pt x="123264" y="67235"/>
                        </a:cubicBezTo>
                        <a:cubicBezTo>
                          <a:pt x="118782" y="103094"/>
                          <a:pt x="152400" y="177053"/>
                          <a:pt x="163606" y="215153"/>
                        </a:cubicBezTo>
                        <a:cubicBezTo>
                          <a:pt x="174812" y="253253"/>
                          <a:pt x="190500" y="259976"/>
                          <a:pt x="190500" y="295835"/>
                        </a:cubicBezTo>
                        <a:cubicBezTo>
                          <a:pt x="190500" y="331694"/>
                          <a:pt x="174812" y="383241"/>
                          <a:pt x="163606" y="430306"/>
                        </a:cubicBezTo>
                        <a:cubicBezTo>
                          <a:pt x="152400" y="477371"/>
                          <a:pt x="138952" y="535642"/>
                          <a:pt x="123264" y="578224"/>
                        </a:cubicBezTo>
                        <a:cubicBezTo>
                          <a:pt x="107576" y="620806"/>
                          <a:pt x="87405" y="654424"/>
                          <a:pt x="69476" y="685800"/>
                        </a:cubicBezTo>
                        <a:cubicBezTo>
                          <a:pt x="51547" y="717176"/>
                          <a:pt x="26894" y="737347"/>
                          <a:pt x="15688" y="766482"/>
                        </a:cubicBezTo>
                        <a:cubicBezTo>
                          <a:pt x="4482" y="795617"/>
                          <a:pt x="4482" y="829236"/>
                          <a:pt x="2241" y="860612"/>
                        </a:cubicBezTo>
                        <a:cubicBezTo>
                          <a:pt x="0" y="891988"/>
                          <a:pt x="1120" y="923364"/>
                          <a:pt x="2241" y="954741"/>
                        </a:cubicBezTo>
                      </a:path>
                    </a:pathLst>
                  </a:custGeom>
                  <a:ln w="38100">
                    <a:solidFill>
                      <a:srgbClr val="00B0F0"/>
                    </a:solidFill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1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ar-SA"/>
                  </a:p>
                </p:txBody>
              </p:sp>
              <p:cxnSp>
                <p:nvCxnSpPr>
                  <p:cNvPr id="21" name="رابط كسهم مستقيم 37">
                    <a:extLst>
                      <a:ext uri="{FF2B5EF4-FFF2-40B4-BE49-F238E27FC236}">
                        <a16:creationId xmlns:a16="http://schemas.microsoft.com/office/drawing/2014/main" xmlns="" id="{1B7E25E9-835F-4ED1-915D-836DC2CCB0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797657" y="5865136"/>
                    <a:ext cx="324674" cy="396960"/>
                  </a:xfrm>
                  <a:prstGeom prst="straightConnector1">
                    <a:avLst/>
                  </a:prstGeom>
                  <a:ln w="38100">
                    <a:solidFill>
                      <a:srgbClr val="00B0F0"/>
                    </a:solidFill>
                    <a:tailEnd type="arrow"/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رابط كسهم مستقيم 62">
                    <a:extLst>
                      <a:ext uri="{FF2B5EF4-FFF2-40B4-BE49-F238E27FC236}">
                        <a16:creationId xmlns:a16="http://schemas.microsoft.com/office/drawing/2014/main" xmlns="" id="{D1C5B907-398A-46F1-80EC-993E8D7D02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869800" y="3092849"/>
                    <a:ext cx="319035" cy="220629"/>
                  </a:xfrm>
                  <a:prstGeom prst="straightConnector1">
                    <a:avLst/>
                  </a:prstGeom>
                  <a:ln w="38100">
                    <a:solidFill>
                      <a:srgbClr val="00B0F0"/>
                    </a:solidFill>
                    <a:tailEnd type="arrow"/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رابط كسهم مستقيم 69">
                    <a:extLst>
                      <a:ext uri="{FF2B5EF4-FFF2-40B4-BE49-F238E27FC236}">
                        <a16:creationId xmlns:a16="http://schemas.microsoft.com/office/drawing/2014/main" xmlns="" id="{488E2BBA-01CF-4357-91F2-016220FD72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41563" y="1652388"/>
                    <a:ext cx="422275" cy="38100"/>
                  </a:xfrm>
                  <a:prstGeom prst="straightConnector1">
                    <a:avLst/>
                  </a:prstGeom>
                  <a:ln w="38100">
                    <a:solidFill>
                      <a:srgbClr val="00B0F0"/>
                    </a:solidFill>
                    <a:tailEnd type="arrow"/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رابط كسهم مستقيم 76">
                    <a:extLst>
                      <a:ext uri="{FF2B5EF4-FFF2-40B4-BE49-F238E27FC236}">
                        <a16:creationId xmlns:a16="http://schemas.microsoft.com/office/drawing/2014/main" xmlns="" id="{A8544FC9-8EFC-40A8-8F27-495C1A5B0F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572376" y="644525"/>
                    <a:ext cx="343692" cy="0"/>
                  </a:xfrm>
                  <a:prstGeom prst="straightConnector1">
                    <a:avLst/>
                  </a:prstGeom>
                  <a:ln w="38100">
                    <a:solidFill>
                      <a:srgbClr val="00B0F0"/>
                    </a:solidFill>
                    <a:tailEnd type="arrow"/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مربع نص 36">
                    <a:extLst>
                      <a:ext uri="{FF2B5EF4-FFF2-40B4-BE49-F238E27FC236}">
                        <a16:creationId xmlns:a16="http://schemas.microsoft.com/office/drawing/2014/main" xmlns="" id="{1AE02DD4-BB99-4D33-9B3C-218BE43FBD5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33703" y="733221"/>
                    <a:ext cx="1094342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2800" b="1" dirty="0">
                        <a:solidFill>
                          <a:srgbClr val="00B0F0"/>
                        </a:solidFill>
                      </a:rPr>
                      <a:t>L5</a:t>
                    </a:r>
                    <a:endParaRPr lang="ar-SA" altLang="en-US" sz="2800" b="1" dirty="0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26" name="مربع نص 41">
                    <a:extLst>
                      <a:ext uri="{FF2B5EF4-FFF2-40B4-BE49-F238E27FC236}">
                        <a16:creationId xmlns:a16="http://schemas.microsoft.com/office/drawing/2014/main" xmlns="" id="{086F6F27-EDF3-4A54-B484-87F379ADEC2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14198" y="1482403"/>
                    <a:ext cx="1883938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2800" b="1" dirty="0">
                        <a:solidFill>
                          <a:srgbClr val="00B0F0"/>
                        </a:solidFill>
                      </a:rPr>
                      <a:t>sacrum</a:t>
                    </a:r>
                    <a:endParaRPr lang="ar-SA" altLang="en-US" sz="1050" b="1" dirty="0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27" name="مربع نص 43">
                    <a:extLst>
                      <a:ext uri="{FF2B5EF4-FFF2-40B4-BE49-F238E27FC236}">
                        <a16:creationId xmlns:a16="http://schemas.microsoft.com/office/drawing/2014/main" xmlns="" id="{D92EE9D5-56B8-432C-B10C-A84353AADB7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60148" y="1284843"/>
                    <a:ext cx="928688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>
                        <a:solidFill>
                          <a:srgbClr val="00B0F0"/>
                        </a:solidFill>
                      </a:rPr>
                      <a:t>Iliac bone</a:t>
                    </a:r>
                    <a:endParaRPr lang="ar-SA" altLang="en-US" sz="1400" b="1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28" name="مربع نص 47">
                    <a:extLst>
                      <a:ext uri="{FF2B5EF4-FFF2-40B4-BE49-F238E27FC236}">
                        <a16:creationId xmlns:a16="http://schemas.microsoft.com/office/drawing/2014/main" xmlns="" id="{C3801800-B093-4A74-9EA0-61FE60B8377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93720" y="2810783"/>
                    <a:ext cx="1357312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 dirty="0">
                        <a:solidFill>
                          <a:srgbClr val="00B0F0"/>
                        </a:solidFill>
                      </a:rPr>
                      <a:t>Acetabulum</a:t>
                    </a:r>
                    <a:endParaRPr lang="ar-SA" altLang="en-US" sz="1400" b="1" dirty="0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29" name="مربع نص 48">
                    <a:extLst>
                      <a:ext uri="{FF2B5EF4-FFF2-40B4-BE49-F238E27FC236}">
                        <a16:creationId xmlns:a16="http://schemas.microsoft.com/office/drawing/2014/main" xmlns="" id="{4373C2B0-C3E8-4589-9AA4-00007E019CE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82210" y="1360419"/>
                    <a:ext cx="1000125" cy="5232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 dirty="0">
                        <a:solidFill>
                          <a:srgbClr val="00B0F0"/>
                        </a:solidFill>
                      </a:rPr>
                      <a:t>Sacroiliac joint</a:t>
                    </a:r>
                    <a:endParaRPr lang="ar-SA" altLang="en-US" sz="1400" b="1" dirty="0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30" name="مربع نص 51">
                    <a:extLst>
                      <a:ext uri="{FF2B5EF4-FFF2-40B4-BE49-F238E27FC236}">
                        <a16:creationId xmlns:a16="http://schemas.microsoft.com/office/drawing/2014/main" xmlns="" id="{59A6A4CE-8FE9-41EE-9518-E0C5F0615C0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03293" y="5865136"/>
                    <a:ext cx="2071687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 dirty="0">
                        <a:solidFill>
                          <a:srgbClr val="00B0F0"/>
                        </a:solidFill>
                      </a:rPr>
                      <a:t>Inferior pubic </a:t>
                    </a: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 dirty="0">
                        <a:solidFill>
                          <a:srgbClr val="00B0F0"/>
                        </a:solidFill>
                      </a:rPr>
                      <a:t>ramus</a:t>
                    </a:r>
                    <a:endParaRPr lang="ar-SA" altLang="en-US" sz="1400" b="1" dirty="0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31" name="مربع نص 53">
                    <a:extLst>
                      <a:ext uri="{FF2B5EF4-FFF2-40B4-BE49-F238E27FC236}">
                        <a16:creationId xmlns:a16="http://schemas.microsoft.com/office/drawing/2014/main" xmlns="" id="{BFDE5407-5811-41B8-A584-98BFF62F81C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71810" y="5414483"/>
                    <a:ext cx="1428750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 dirty="0">
                        <a:solidFill>
                          <a:srgbClr val="00B0F0"/>
                        </a:solidFill>
                      </a:rPr>
                      <a:t>Symphysis</a:t>
                    </a:r>
                    <a:br>
                      <a:rPr lang="en-US" altLang="en-US" sz="1400" b="1" dirty="0">
                        <a:solidFill>
                          <a:srgbClr val="00B0F0"/>
                        </a:solidFill>
                      </a:rPr>
                    </a:br>
                    <a:r>
                      <a:rPr lang="en-US" altLang="en-US" sz="1400" b="1" dirty="0">
                        <a:solidFill>
                          <a:srgbClr val="00B0F0"/>
                        </a:solidFill>
                      </a:rPr>
                      <a:t> pubis</a:t>
                    </a:r>
                    <a:endParaRPr lang="ar-SA" altLang="en-US" sz="1400" b="1" dirty="0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32" name="مربع نص 55">
                    <a:extLst>
                      <a:ext uri="{FF2B5EF4-FFF2-40B4-BE49-F238E27FC236}">
                        <a16:creationId xmlns:a16="http://schemas.microsoft.com/office/drawing/2014/main" xmlns="" id="{276EED30-F1BF-49D2-AD3F-E470D111CD5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11728" y="5767877"/>
                    <a:ext cx="1714500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 dirty="0">
                        <a:solidFill>
                          <a:srgbClr val="00B0F0"/>
                        </a:solidFill>
                      </a:rPr>
                      <a:t>Obturator canal</a:t>
                    </a:r>
                    <a:endParaRPr lang="ar-SA" altLang="en-US" sz="1400" b="1" dirty="0">
                      <a:solidFill>
                        <a:srgbClr val="00B0F0"/>
                      </a:solidFill>
                    </a:endParaRPr>
                  </a:p>
                </p:txBody>
              </p:sp>
              <p:cxnSp>
                <p:nvCxnSpPr>
                  <p:cNvPr id="33" name="رابط كسهم مستقيم 57">
                    <a:extLst>
                      <a:ext uri="{FF2B5EF4-FFF2-40B4-BE49-F238E27FC236}">
                        <a16:creationId xmlns:a16="http://schemas.microsoft.com/office/drawing/2014/main" xmlns="" id="{20339714-9CC1-4127-B59D-C0C6659168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594054" y="5036346"/>
                    <a:ext cx="483237" cy="776028"/>
                  </a:xfrm>
                  <a:prstGeom prst="straightConnector1">
                    <a:avLst/>
                  </a:prstGeom>
                  <a:ln w="38100">
                    <a:solidFill>
                      <a:srgbClr val="00B0F0"/>
                    </a:solidFill>
                    <a:tailEnd type="arrow"/>
                  </a:ln>
                </p:spPr>
                <p:style>
                  <a:lnRef idx="3">
                    <a:schemeClr val="accent4"/>
                  </a:lnRef>
                  <a:fillRef idx="0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مربع نص 58">
                    <a:extLst>
                      <a:ext uri="{FF2B5EF4-FFF2-40B4-BE49-F238E27FC236}">
                        <a16:creationId xmlns:a16="http://schemas.microsoft.com/office/drawing/2014/main" xmlns="" id="{8A919D9D-4371-4535-96BF-439F399C18B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31927" y="6197057"/>
                    <a:ext cx="1907238" cy="2909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 dirty="0">
                        <a:solidFill>
                          <a:srgbClr val="00B0F0"/>
                        </a:solidFill>
                      </a:rPr>
                      <a:t>Lesser trochanter</a:t>
                    </a:r>
                    <a:endParaRPr lang="ar-SA" altLang="en-US" sz="1400" b="1" dirty="0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35" name="مربع نص 63">
                    <a:extLst>
                      <a:ext uri="{FF2B5EF4-FFF2-40B4-BE49-F238E27FC236}">
                        <a16:creationId xmlns:a16="http://schemas.microsoft.com/office/drawing/2014/main" xmlns="" id="{A3971576-3EAE-4353-A28A-46EA23E673E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437" y="3248243"/>
                    <a:ext cx="1214439" cy="7386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 dirty="0">
                        <a:solidFill>
                          <a:srgbClr val="00B0F0"/>
                        </a:solidFill>
                      </a:rPr>
                      <a:t>Greater trochanter</a:t>
                    </a:r>
                    <a:endParaRPr lang="ar-SA" altLang="en-US" sz="1400" b="1" dirty="0">
                      <a:solidFill>
                        <a:srgbClr val="00B0F0"/>
                      </a:solidFill>
                    </a:endParaRPr>
                  </a:p>
                </p:txBody>
              </p:sp>
              <p:cxnSp>
                <p:nvCxnSpPr>
                  <p:cNvPr id="36" name="رابط كسهم مستقيم 70">
                    <a:extLst>
                      <a:ext uri="{FF2B5EF4-FFF2-40B4-BE49-F238E27FC236}">
                        <a16:creationId xmlns:a16="http://schemas.microsoft.com/office/drawing/2014/main" xmlns="" id="{4B2E2194-1577-4485-9691-4A6D6C4B4F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2938" y="3786188"/>
                    <a:ext cx="0" cy="900838"/>
                  </a:xfrm>
                  <a:prstGeom prst="straightConnector1">
                    <a:avLst/>
                  </a:prstGeom>
                  <a:ln w="38100">
                    <a:solidFill>
                      <a:srgbClr val="00B0F0"/>
                    </a:solidFill>
                    <a:tailEnd type="arrow"/>
                  </a:ln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مربع نص 77">
                    <a:extLst>
                      <a:ext uri="{FF2B5EF4-FFF2-40B4-BE49-F238E27FC236}">
                        <a16:creationId xmlns:a16="http://schemas.microsoft.com/office/drawing/2014/main" xmlns="" id="{2792FD5F-546D-49DF-8487-E8EF9207EB5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56992" y="3707923"/>
                    <a:ext cx="1000125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 dirty="0">
                        <a:solidFill>
                          <a:srgbClr val="00B0F0"/>
                        </a:solidFill>
                      </a:rPr>
                      <a:t>Femur head</a:t>
                    </a:r>
                    <a:endParaRPr lang="ar-SA" altLang="en-US" sz="1400" b="1" dirty="0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38" name="مربع نص 78">
                    <a:extLst>
                      <a:ext uri="{FF2B5EF4-FFF2-40B4-BE49-F238E27FC236}">
                        <a16:creationId xmlns:a16="http://schemas.microsoft.com/office/drawing/2014/main" xmlns="" id="{89DDC877-F266-408D-A444-0A322818320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75822" y="4183604"/>
                    <a:ext cx="857250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 dirty="0">
                        <a:solidFill>
                          <a:srgbClr val="00B0F0"/>
                        </a:solidFill>
                      </a:rPr>
                      <a:t>Femur neck</a:t>
                    </a:r>
                    <a:endParaRPr lang="ar-SA" altLang="en-US" sz="1400" b="1" dirty="0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39" name="مربع نص 79">
                    <a:extLst>
                      <a:ext uri="{FF2B5EF4-FFF2-40B4-BE49-F238E27FC236}">
                        <a16:creationId xmlns:a16="http://schemas.microsoft.com/office/drawing/2014/main" xmlns="" id="{3DD8C1DE-A5E5-4422-8E44-D8ED3DEDD7A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87120" y="4667581"/>
                    <a:ext cx="597456" cy="9541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1400" b="1" dirty="0">
                        <a:solidFill>
                          <a:srgbClr val="00B0F0"/>
                        </a:solidFill>
                      </a:rPr>
                      <a:t>Pubic body</a:t>
                    </a:r>
                    <a:endParaRPr lang="ar-SA" altLang="en-US" sz="1400" b="1" dirty="0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xmlns="" id="{60D41404-BB4A-4247-9A97-80E4F4C8FA2C}"/>
                      </a:ext>
                    </a:extLst>
                  </p:cNvPr>
                  <p:cNvSpPr/>
                  <p:nvPr/>
                </p:nvSpPr>
                <p:spPr>
                  <a:xfrm rot="2513803">
                    <a:off x="1511284" y="3588810"/>
                    <a:ext cx="1214438" cy="852965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B0F0"/>
                    </a:solidFill>
                    <a:prstDash val="lg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" name="مربع نص 46">
                  <a:extLst>
                    <a:ext uri="{FF2B5EF4-FFF2-40B4-BE49-F238E27FC236}">
                      <a16:creationId xmlns:a16="http://schemas.microsoft.com/office/drawing/2014/main" xmlns="" id="{E1278177-48C4-4806-9F63-51D5A9C05D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818278" y="348222"/>
                  <a:ext cx="656432" cy="7386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 dirty="0">
                      <a:solidFill>
                        <a:srgbClr val="00B0F0"/>
                      </a:solidFill>
                    </a:rPr>
                    <a:t>Iliac crest</a:t>
                  </a:r>
                  <a:endParaRPr lang="ar-SA" altLang="en-US" sz="1400" b="1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12" name="مربع نص 49">
                  <a:extLst>
                    <a:ext uri="{FF2B5EF4-FFF2-40B4-BE49-F238E27FC236}">
                      <a16:creationId xmlns:a16="http://schemas.microsoft.com/office/drawing/2014/main" xmlns="" id="{A15021DB-AF0D-4467-8614-E943C032BC2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41712" y="3717969"/>
                  <a:ext cx="1428751" cy="7386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 dirty="0">
                      <a:solidFill>
                        <a:srgbClr val="00B0F0"/>
                      </a:solidFill>
                    </a:rPr>
                    <a:t>Superior pubic ramus</a:t>
                  </a:r>
                  <a:endParaRPr lang="ar-SA" altLang="en-US" sz="1400" b="1" dirty="0">
                    <a:solidFill>
                      <a:srgbClr val="00B0F0"/>
                    </a:solidFill>
                  </a:endParaRPr>
                </a:p>
              </p:txBody>
            </p:sp>
          </p:grpSp>
          <p:cxnSp>
            <p:nvCxnSpPr>
              <p:cNvPr id="9" name="رابط كسهم مستقيم 52">
                <a:extLst>
                  <a:ext uri="{FF2B5EF4-FFF2-40B4-BE49-F238E27FC236}">
                    <a16:creationId xmlns:a16="http://schemas.microsoft.com/office/drawing/2014/main" xmlns="" id="{54836C7C-7447-4D82-B71D-041F9C241A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45066" y="5134948"/>
                <a:ext cx="9762" cy="359649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29DF3F56-F08D-4BCD-82C1-56D26E106FCF}"/>
                </a:ext>
              </a:extLst>
            </p:cNvPr>
            <p:cNvGrpSpPr/>
            <p:nvPr/>
          </p:nvGrpSpPr>
          <p:grpSpPr>
            <a:xfrm>
              <a:off x="3651828" y="4017010"/>
              <a:ext cx="656091" cy="1912303"/>
              <a:chOff x="3651828" y="4017010"/>
              <a:chExt cx="656091" cy="1912303"/>
            </a:xfrm>
          </p:grpSpPr>
          <p:cxnSp>
            <p:nvCxnSpPr>
              <p:cNvPr id="5" name="رابط كسهم مستقيم 42">
                <a:extLst>
                  <a:ext uri="{FF2B5EF4-FFF2-40B4-BE49-F238E27FC236}">
                    <a16:creationId xmlns:a16="http://schemas.microsoft.com/office/drawing/2014/main" xmlns="" id="{CE1D38DC-93DC-46DA-82E6-A76B9C1BC35E}"/>
                  </a:ext>
                </a:extLst>
              </p:cNvPr>
              <p:cNvCxnSpPr/>
              <p:nvPr/>
            </p:nvCxnSpPr>
            <p:spPr>
              <a:xfrm rot="5400000">
                <a:off x="3575628" y="4093210"/>
                <a:ext cx="469900" cy="31750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6" name="شكل حر 18">
                <a:extLst>
                  <a:ext uri="{FF2B5EF4-FFF2-40B4-BE49-F238E27FC236}">
                    <a16:creationId xmlns:a16="http://schemas.microsoft.com/office/drawing/2014/main" xmlns="" id="{EADD2482-12C5-429A-8DAA-9C19378FEB51}"/>
                  </a:ext>
                </a:extLst>
              </p:cNvPr>
              <p:cNvSpPr/>
              <p:nvPr/>
            </p:nvSpPr>
            <p:spPr>
              <a:xfrm>
                <a:off x="4088844" y="4398120"/>
                <a:ext cx="219075" cy="928688"/>
              </a:xfrm>
              <a:custGeom>
                <a:avLst/>
                <a:gdLst>
                  <a:gd name="connsiteX0" fmla="*/ 13447 w 219635"/>
                  <a:gd name="connsiteY0" fmla="*/ 26894 h 927847"/>
                  <a:gd name="connsiteX1" fmla="*/ 174812 w 219635"/>
                  <a:gd name="connsiteY1" fmla="*/ 13447 h 927847"/>
                  <a:gd name="connsiteX2" fmla="*/ 215153 w 219635"/>
                  <a:gd name="connsiteY2" fmla="*/ 107577 h 927847"/>
                  <a:gd name="connsiteX3" fmla="*/ 201706 w 219635"/>
                  <a:gd name="connsiteY3" fmla="*/ 363071 h 927847"/>
                  <a:gd name="connsiteX4" fmla="*/ 201706 w 219635"/>
                  <a:gd name="connsiteY4" fmla="*/ 618565 h 927847"/>
                  <a:gd name="connsiteX5" fmla="*/ 188259 w 219635"/>
                  <a:gd name="connsiteY5" fmla="*/ 712694 h 927847"/>
                  <a:gd name="connsiteX6" fmla="*/ 94129 w 219635"/>
                  <a:gd name="connsiteY6" fmla="*/ 874059 h 927847"/>
                  <a:gd name="connsiteX7" fmla="*/ 0 w 219635"/>
                  <a:gd name="connsiteY7" fmla="*/ 927847 h 927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9635" h="927847">
                    <a:moveTo>
                      <a:pt x="13447" y="26894"/>
                    </a:moveTo>
                    <a:cubicBezTo>
                      <a:pt x="77320" y="13447"/>
                      <a:pt x="141194" y="0"/>
                      <a:pt x="174812" y="13447"/>
                    </a:cubicBezTo>
                    <a:cubicBezTo>
                      <a:pt x="208430" y="26894"/>
                      <a:pt x="210671" y="49306"/>
                      <a:pt x="215153" y="107577"/>
                    </a:cubicBezTo>
                    <a:cubicBezTo>
                      <a:pt x="219635" y="165848"/>
                      <a:pt x="203947" y="277906"/>
                      <a:pt x="201706" y="363071"/>
                    </a:cubicBezTo>
                    <a:cubicBezTo>
                      <a:pt x="199465" y="448236"/>
                      <a:pt x="203947" y="560295"/>
                      <a:pt x="201706" y="618565"/>
                    </a:cubicBezTo>
                    <a:cubicBezTo>
                      <a:pt x="199465" y="676835"/>
                      <a:pt x="206189" y="670112"/>
                      <a:pt x="188259" y="712694"/>
                    </a:cubicBezTo>
                    <a:cubicBezTo>
                      <a:pt x="170329" y="755276"/>
                      <a:pt x="125505" y="838200"/>
                      <a:pt x="94129" y="874059"/>
                    </a:cubicBezTo>
                    <a:cubicBezTo>
                      <a:pt x="62753" y="909918"/>
                      <a:pt x="31376" y="918882"/>
                      <a:pt x="0" y="927847"/>
                    </a:cubicBezTo>
                  </a:path>
                </a:pathLst>
              </a:custGeom>
              <a:ln w="38100">
                <a:solidFill>
                  <a:srgbClr val="00B0F0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/>
              </a:p>
            </p:txBody>
          </p:sp>
          <p:cxnSp>
            <p:nvCxnSpPr>
              <p:cNvPr id="7" name="رابط كسهم مستقيم 44">
                <a:extLst>
                  <a:ext uri="{FF2B5EF4-FFF2-40B4-BE49-F238E27FC236}">
                    <a16:creationId xmlns:a16="http://schemas.microsoft.com/office/drawing/2014/main" xmlns="" id="{153FE9AC-0DE5-427C-BD3D-E726520B872C}"/>
                  </a:ext>
                </a:extLst>
              </p:cNvPr>
              <p:cNvCxnSpPr/>
              <p:nvPr/>
            </p:nvCxnSpPr>
            <p:spPr>
              <a:xfrm rot="16200000" flipV="1">
                <a:off x="3536157" y="5536406"/>
                <a:ext cx="571500" cy="214313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618385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9A67E0C-083E-4475-8C41-60B747FD4C5B}"/>
              </a:ext>
            </a:extLst>
          </p:cNvPr>
          <p:cNvGrpSpPr/>
          <p:nvPr/>
        </p:nvGrpSpPr>
        <p:grpSpPr>
          <a:xfrm>
            <a:off x="125823" y="180739"/>
            <a:ext cx="4181169" cy="3176254"/>
            <a:chOff x="1066800" y="609600"/>
            <a:chExt cx="3352800" cy="2514600"/>
          </a:xfrm>
        </p:grpSpPr>
        <p:pic>
          <p:nvPicPr>
            <p:cNvPr id="14" name="Picture 3" descr="ser004img00081.jpg">
              <a:extLst>
                <a:ext uri="{FF2B5EF4-FFF2-40B4-BE49-F238E27FC236}">
                  <a16:creationId xmlns:a16="http://schemas.microsoft.com/office/drawing/2014/main" xmlns="" id="{B5F393A1-B0F1-4D7B-895C-F72498875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3" t="25000" r="23438" b="23438"/>
            <a:stretch>
              <a:fillRect/>
            </a:stretch>
          </p:blipFill>
          <p:spPr bwMode="auto">
            <a:xfrm>
              <a:off x="1066800" y="609600"/>
              <a:ext cx="33528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5C2C2768-C65B-4853-B5C1-D7F4CF025E0E}"/>
                </a:ext>
              </a:extLst>
            </p:cNvPr>
            <p:cNvCxnSpPr/>
            <p:nvPr/>
          </p:nvCxnSpPr>
          <p:spPr>
            <a:xfrm rot="5400000">
              <a:off x="3581400" y="1600200"/>
              <a:ext cx="457200" cy="152400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255104A1-7325-4D90-80CE-00CAA442FA50}"/>
                </a:ext>
              </a:extLst>
            </p:cNvPr>
            <p:cNvCxnSpPr/>
            <p:nvPr/>
          </p:nvCxnSpPr>
          <p:spPr>
            <a:xfrm rot="5400000" flipH="1" flipV="1">
              <a:off x="2592388" y="1600200"/>
              <a:ext cx="455612" cy="1588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D682A14D-F708-4EDF-8FBE-D86E8A016537}"/>
                </a:ext>
              </a:extLst>
            </p:cNvPr>
            <p:cNvCxnSpPr/>
            <p:nvPr/>
          </p:nvCxnSpPr>
          <p:spPr>
            <a:xfrm rot="16200000" flipV="1">
              <a:off x="2171700" y="2171700"/>
              <a:ext cx="381000" cy="304800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C9C2476B-DD81-4DD1-A758-F6E0395B719B}"/>
                </a:ext>
              </a:extLst>
            </p:cNvPr>
            <p:cNvCxnSpPr/>
            <p:nvPr/>
          </p:nvCxnSpPr>
          <p:spPr>
            <a:xfrm rot="5400000" flipH="1" flipV="1">
              <a:off x="1258888" y="2398712"/>
              <a:ext cx="381000" cy="3175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C47CD546-35DA-4343-A6B4-CE4C07D895B8}"/>
                </a:ext>
              </a:extLst>
            </p:cNvPr>
            <p:cNvCxnSpPr/>
            <p:nvPr/>
          </p:nvCxnSpPr>
          <p:spPr>
            <a:xfrm rot="5400000">
              <a:off x="1333501" y="1638300"/>
              <a:ext cx="533400" cy="3175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20" name="TextBox 37">
              <a:extLst>
                <a:ext uri="{FF2B5EF4-FFF2-40B4-BE49-F238E27FC236}">
                  <a16:creationId xmlns:a16="http://schemas.microsoft.com/office/drawing/2014/main" xmlns="" id="{3CAF3D16-4C74-4AD7-B09C-70D3C68B6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1" y="1066800"/>
              <a:ext cx="304800" cy="440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2AEE10"/>
                  </a:solidFill>
                </a:rPr>
                <a:t>5</a:t>
              </a:r>
            </a:p>
          </p:txBody>
        </p:sp>
        <p:sp>
          <p:nvSpPr>
            <p:cNvPr id="21" name="TextBox 38">
              <a:extLst>
                <a:ext uri="{FF2B5EF4-FFF2-40B4-BE49-F238E27FC236}">
                  <a16:creationId xmlns:a16="http://schemas.microsoft.com/office/drawing/2014/main" xmlns="" id="{E5FB5610-34A3-43FB-BFFD-926571044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1755745"/>
              <a:ext cx="228600" cy="440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2AEE10"/>
                  </a:solidFill>
                </a:rPr>
                <a:t>6</a:t>
              </a:r>
            </a:p>
          </p:txBody>
        </p:sp>
        <p:sp>
          <p:nvSpPr>
            <p:cNvPr id="22" name="TextBox 39">
              <a:extLst>
                <a:ext uri="{FF2B5EF4-FFF2-40B4-BE49-F238E27FC236}">
                  <a16:creationId xmlns:a16="http://schemas.microsoft.com/office/drawing/2014/main" xmlns="" id="{0BFC5C25-9C88-49A9-AFD1-5182C1C004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400" y="2438400"/>
              <a:ext cx="304800" cy="440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2AEE10"/>
                  </a:solidFill>
                </a:rPr>
                <a:t>7</a:t>
              </a:r>
            </a:p>
          </p:txBody>
        </p:sp>
        <p:sp>
          <p:nvSpPr>
            <p:cNvPr id="23" name="TextBox 40">
              <a:extLst>
                <a:ext uri="{FF2B5EF4-FFF2-40B4-BE49-F238E27FC236}">
                  <a16:creationId xmlns:a16="http://schemas.microsoft.com/office/drawing/2014/main" xmlns="" id="{94B74863-991C-42D3-8C3C-43F0CACC1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990600"/>
              <a:ext cx="304800" cy="440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2AEE10"/>
                  </a:solidFill>
                </a:rPr>
                <a:t>9</a:t>
              </a:r>
            </a:p>
          </p:txBody>
        </p:sp>
        <p:sp>
          <p:nvSpPr>
            <p:cNvPr id="24" name="TextBox 41">
              <a:extLst>
                <a:ext uri="{FF2B5EF4-FFF2-40B4-BE49-F238E27FC236}">
                  <a16:creationId xmlns:a16="http://schemas.microsoft.com/office/drawing/2014/main" xmlns="" id="{40FE3623-086A-43D1-9228-88252E1252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2538382"/>
              <a:ext cx="228600" cy="440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2AEE10"/>
                  </a:solidFill>
                </a:rPr>
                <a:t>8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4673507-45F5-464B-AD6A-FDE6113A1994}"/>
              </a:ext>
            </a:extLst>
          </p:cNvPr>
          <p:cNvGrpSpPr/>
          <p:nvPr/>
        </p:nvGrpSpPr>
        <p:grpSpPr>
          <a:xfrm>
            <a:off x="4499992" y="135786"/>
            <a:ext cx="3569397" cy="3221206"/>
            <a:chOff x="5029200" y="685800"/>
            <a:chExt cx="3276600" cy="2438400"/>
          </a:xfrm>
        </p:grpSpPr>
        <p:pic>
          <p:nvPicPr>
            <p:cNvPr id="4" name="Picture 1" descr="ser004img00065.jpg">
              <a:extLst>
                <a:ext uri="{FF2B5EF4-FFF2-40B4-BE49-F238E27FC236}">
                  <a16:creationId xmlns:a16="http://schemas.microsoft.com/office/drawing/2014/main" xmlns="" id="{DB6CE2F7-9F20-4B26-A9BF-ACF9A8C70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26563" r="20313" b="23438"/>
            <a:stretch>
              <a:fillRect/>
            </a:stretch>
          </p:blipFill>
          <p:spPr bwMode="auto">
            <a:xfrm>
              <a:off x="5029200" y="685800"/>
              <a:ext cx="32766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7EC4D399-9857-4B7A-BABE-86FF99357D0D}"/>
                </a:ext>
              </a:extLst>
            </p:cNvPr>
            <p:cNvCxnSpPr/>
            <p:nvPr/>
          </p:nvCxnSpPr>
          <p:spPr>
            <a:xfrm rot="16200000" flipH="1">
              <a:off x="5524500" y="1866900"/>
              <a:ext cx="914400" cy="76200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7E90032C-E820-48A5-AEB2-1593DD38CF4F}"/>
                </a:ext>
              </a:extLst>
            </p:cNvPr>
            <p:cNvCxnSpPr/>
            <p:nvPr/>
          </p:nvCxnSpPr>
          <p:spPr>
            <a:xfrm rot="5400000">
              <a:off x="6705600" y="1905000"/>
              <a:ext cx="533400" cy="381000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024A1309-4854-47F4-AFB1-A0E5FDCD0F7A}"/>
                </a:ext>
              </a:extLst>
            </p:cNvPr>
            <p:cNvCxnSpPr/>
            <p:nvPr/>
          </p:nvCxnSpPr>
          <p:spPr>
            <a:xfrm rot="16200000" flipV="1">
              <a:off x="7658100" y="2095500"/>
              <a:ext cx="381000" cy="304800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23D201BA-8D33-442E-AA8C-F2965B102C54}"/>
                </a:ext>
              </a:extLst>
            </p:cNvPr>
            <p:cNvCxnSpPr/>
            <p:nvPr/>
          </p:nvCxnSpPr>
          <p:spPr>
            <a:xfrm rot="16200000" flipH="1">
              <a:off x="6172200" y="1676400"/>
              <a:ext cx="762000" cy="152400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TextBox 33">
              <a:extLst>
                <a:ext uri="{FF2B5EF4-FFF2-40B4-BE49-F238E27FC236}">
                  <a16:creationId xmlns:a16="http://schemas.microsoft.com/office/drawing/2014/main" xmlns="" id="{3C6147F0-21E1-4D08-9A23-D0E410AFD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199" y="1143000"/>
              <a:ext cx="304800" cy="43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2AEE10"/>
                  </a:solidFill>
                </a:rPr>
                <a:t>1</a:t>
              </a:r>
            </a:p>
          </p:txBody>
        </p:sp>
        <p:sp>
          <p:nvSpPr>
            <p:cNvPr id="10" name="TextBox 34">
              <a:extLst>
                <a:ext uri="{FF2B5EF4-FFF2-40B4-BE49-F238E27FC236}">
                  <a16:creationId xmlns:a16="http://schemas.microsoft.com/office/drawing/2014/main" xmlns="" id="{F8F14DE7-586A-40E3-9964-F21505F41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4600" y="1066800"/>
              <a:ext cx="304800" cy="43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2AEE10"/>
                  </a:solidFill>
                </a:rPr>
                <a:t>2</a:t>
              </a:r>
            </a:p>
          </p:txBody>
        </p:sp>
        <p:sp>
          <p:nvSpPr>
            <p:cNvPr id="11" name="TextBox 35">
              <a:extLst>
                <a:ext uri="{FF2B5EF4-FFF2-40B4-BE49-F238E27FC236}">
                  <a16:creationId xmlns:a16="http://schemas.microsoft.com/office/drawing/2014/main" xmlns="" id="{D4AC6418-F879-4BD4-9416-288ABA134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6600" y="1523999"/>
              <a:ext cx="228600" cy="43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2AEE10"/>
                  </a:solidFill>
                </a:rPr>
                <a:t>3</a:t>
              </a:r>
            </a:p>
          </p:txBody>
        </p:sp>
        <p:sp>
          <p:nvSpPr>
            <p:cNvPr id="12" name="TextBox 36">
              <a:extLst>
                <a:ext uri="{FF2B5EF4-FFF2-40B4-BE49-F238E27FC236}">
                  <a16:creationId xmlns:a16="http://schemas.microsoft.com/office/drawing/2014/main" xmlns="" id="{50E5B72E-27A2-46FE-BF3B-07262605B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4800" y="2324099"/>
              <a:ext cx="228600" cy="43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2AEE10"/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386D307-F552-4504-9649-0A22A2C481D1}"/>
              </a:ext>
            </a:extLst>
          </p:cNvPr>
          <p:cNvGrpSpPr/>
          <p:nvPr/>
        </p:nvGrpSpPr>
        <p:grpSpPr>
          <a:xfrm>
            <a:off x="-8052" y="3492561"/>
            <a:ext cx="4211961" cy="3267588"/>
            <a:chOff x="4842935" y="3657600"/>
            <a:chExt cx="3462865" cy="2514600"/>
          </a:xfrm>
        </p:grpSpPr>
        <p:pic>
          <p:nvPicPr>
            <p:cNvPr id="26" name="Picture 4" descr="ser004img00089.jpg">
              <a:extLst>
                <a:ext uri="{FF2B5EF4-FFF2-40B4-BE49-F238E27FC236}">
                  <a16:creationId xmlns:a16="http://schemas.microsoft.com/office/drawing/2014/main" xmlns="" id="{C91050EA-7604-49B5-8BA4-9B830DBEF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5" t="26563" r="21875" b="21873"/>
            <a:stretch>
              <a:fillRect/>
            </a:stretch>
          </p:blipFill>
          <p:spPr bwMode="auto">
            <a:xfrm>
              <a:off x="4953000" y="3657600"/>
              <a:ext cx="33528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864E24DA-F901-4AC6-B695-F95D3A78C0B8}"/>
                </a:ext>
              </a:extLst>
            </p:cNvPr>
            <p:cNvCxnSpPr/>
            <p:nvPr/>
          </p:nvCxnSpPr>
          <p:spPr>
            <a:xfrm rot="16200000" flipV="1">
              <a:off x="6210300" y="5067300"/>
              <a:ext cx="381000" cy="304800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17C392AF-94CD-45AC-94B8-11483F12C613}"/>
                </a:ext>
              </a:extLst>
            </p:cNvPr>
            <p:cNvCxnSpPr/>
            <p:nvPr/>
          </p:nvCxnSpPr>
          <p:spPr>
            <a:xfrm rot="16200000" flipV="1">
              <a:off x="5067300" y="5143500"/>
              <a:ext cx="457200" cy="76200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29" name="TextBox 42">
              <a:extLst>
                <a:ext uri="{FF2B5EF4-FFF2-40B4-BE49-F238E27FC236}">
                  <a16:creationId xmlns:a16="http://schemas.microsoft.com/office/drawing/2014/main" xmlns="" id="{EE7D05D8-4BB0-40F2-9545-29989975A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4246" y="5362545"/>
              <a:ext cx="872567" cy="440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2AEE10"/>
                  </a:solidFill>
                </a:rPr>
                <a:t>10</a:t>
              </a:r>
            </a:p>
          </p:txBody>
        </p:sp>
        <p:sp>
          <p:nvSpPr>
            <p:cNvPr id="30" name="TextBox 43">
              <a:extLst>
                <a:ext uri="{FF2B5EF4-FFF2-40B4-BE49-F238E27FC236}">
                  <a16:creationId xmlns:a16="http://schemas.microsoft.com/office/drawing/2014/main" xmlns="" id="{888637F3-36F4-4CDE-A317-60530DC10B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2935" y="5362545"/>
              <a:ext cx="685799" cy="440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2AEE10"/>
                  </a:solidFill>
                </a:rPr>
                <a:t>11</a:t>
              </a:r>
              <a:endParaRPr lang="en-US" altLang="en-US" sz="1600" b="1" dirty="0">
                <a:solidFill>
                  <a:srgbClr val="2AEE1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4418806" y="3874498"/>
            <a:ext cx="3596410" cy="280076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altLang="en-US" sz="1600" dirty="0"/>
              <a:t>1- Sacroiliac joint</a:t>
            </a:r>
          </a:p>
          <a:p>
            <a:pPr algn="l"/>
            <a:r>
              <a:rPr lang="en-US" altLang="en-US" sz="1600" dirty="0"/>
              <a:t>2- Sacrum</a:t>
            </a:r>
          </a:p>
          <a:p>
            <a:pPr algn="l"/>
            <a:r>
              <a:rPr lang="en-US" altLang="en-US" sz="1600" dirty="0"/>
              <a:t>3- Sacral neural foramen</a:t>
            </a:r>
          </a:p>
          <a:p>
            <a:pPr algn="l"/>
            <a:r>
              <a:rPr lang="en-US" altLang="en-US" sz="1600" dirty="0"/>
              <a:t>4- Iliac bone</a:t>
            </a:r>
          </a:p>
          <a:p>
            <a:pPr algn="l"/>
            <a:r>
              <a:rPr lang="en-US" altLang="en-US" sz="1600" dirty="0"/>
              <a:t>5- Femur head</a:t>
            </a:r>
          </a:p>
          <a:p>
            <a:pPr algn="l"/>
            <a:r>
              <a:rPr lang="en-US" altLang="en-US" sz="1600" dirty="0"/>
              <a:t>6- Symphysis pubis</a:t>
            </a:r>
          </a:p>
          <a:p>
            <a:pPr algn="l"/>
            <a:r>
              <a:rPr lang="en-US" altLang="en-US" sz="1600" dirty="0"/>
              <a:t>7- Ischium</a:t>
            </a:r>
          </a:p>
          <a:p>
            <a:pPr algn="l"/>
            <a:r>
              <a:rPr lang="en-US" altLang="en-US" sz="1600" dirty="0"/>
              <a:t>8- Greater trochanter</a:t>
            </a:r>
          </a:p>
          <a:p>
            <a:pPr algn="l"/>
            <a:r>
              <a:rPr lang="en-US" altLang="en-US" sz="1600" dirty="0"/>
              <a:t>9- Femur neck</a:t>
            </a:r>
          </a:p>
          <a:p>
            <a:pPr algn="l"/>
            <a:r>
              <a:rPr lang="en-US" altLang="en-US" sz="1600" dirty="0"/>
              <a:t>10- Pubic bone (inferior ramus)</a:t>
            </a:r>
          </a:p>
          <a:p>
            <a:pPr algn="l"/>
            <a:r>
              <a:rPr lang="en-US" altLang="en-US" sz="1600" dirty="0"/>
              <a:t>11- Femur shaft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19552" y="3392180"/>
            <a:ext cx="1065971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CT-SCAN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89593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739" y="1907326"/>
            <a:ext cx="3886200" cy="3560762"/>
          </a:xfrm>
        </p:spPr>
        <p:txBody>
          <a:bodyPr>
            <a:normAutofit/>
          </a:bodyPr>
          <a:lstStyle/>
          <a:p>
            <a:pPr marL="285750" indent="-285750" algn="l" rt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rgbClr val="FF0000"/>
                </a:solidFill>
              </a:rPr>
              <a:t>Magnetic resonance imaging (MRI) of the body uses a powerful magnetic field, radio waves and a computer to produce detailed pictures of the inside of your body. </a:t>
            </a:r>
            <a:endParaRPr lang="ar-SA" sz="1600" u="sng" dirty="0">
              <a:solidFill>
                <a:srgbClr val="FF0000"/>
              </a:solidFill>
            </a:endParaRPr>
          </a:p>
          <a:p>
            <a:pPr marL="285750" indent="-285750" algn="l" rt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It may be used to help diagnose or monitor treatment for a variety of conditions within the chest, abdomen and pelvis. If the patient is pregnant, body MRI may be used to safely monitor their baby.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ar-S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DA13D179-2FEF-486C-92DF-28EB8B359D1E}"/>
              </a:ext>
            </a:extLst>
          </p:cNvPr>
          <p:cNvSpPr txBox="1">
            <a:spLocks/>
          </p:cNvSpPr>
          <p:nvPr/>
        </p:nvSpPr>
        <p:spPr>
          <a:xfrm>
            <a:off x="0" y="340139"/>
            <a:ext cx="8534400" cy="889000"/>
          </a:xfrm>
          <a:prstGeom prst="rect">
            <a:avLst/>
          </a:prstGeom>
        </p:spPr>
        <p:txBody>
          <a:bodyPr vert="horz" lIns="91423" tIns="45712" rIns="91423" bIns="45712" rtlCol="0" anchor="b">
            <a:normAutofit fontScale="97500"/>
          </a:bodyPr>
          <a:lstStyle>
            <a:lvl1pPr algn="ctr" defTabSz="914342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Introduction: CTD</a:t>
            </a:r>
            <a:endParaRPr lang="ar-SA" sz="4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47EC34F-2CE1-40F4-9A13-0B2BA12B7147}"/>
              </a:ext>
            </a:extLst>
          </p:cNvPr>
          <p:cNvCxnSpPr>
            <a:cxnSpLocks/>
          </p:cNvCxnSpPr>
          <p:nvPr/>
        </p:nvCxnSpPr>
        <p:spPr>
          <a:xfrm>
            <a:off x="152400" y="1219200"/>
            <a:ext cx="8077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7D5B24D-3674-4586-B714-EDFECD48C65C}"/>
              </a:ext>
            </a:extLst>
          </p:cNvPr>
          <p:cNvSpPr/>
          <p:nvPr/>
        </p:nvSpPr>
        <p:spPr>
          <a:xfrm>
            <a:off x="258739" y="1415534"/>
            <a:ext cx="303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u="sng" dirty="0"/>
              <a:t>Magnetic Resonance Imaging: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138296-13FF-4E13-8EF4-893710280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600454"/>
            <a:ext cx="2672435" cy="176852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FFB4BAD-2054-4410-B6D1-A5CBFEE90838}"/>
              </a:ext>
            </a:extLst>
          </p:cNvPr>
          <p:cNvCxnSpPr>
            <a:cxnSpLocks/>
          </p:cNvCxnSpPr>
          <p:nvPr/>
        </p:nvCxnSpPr>
        <p:spPr>
          <a:xfrm>
            <a:off x="4187888" y="1307745"/>
            <a:ext cx="0" cy="52101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968A6D-86E3-4A7F-B22B-5A524E49E747}"/>
              </a:ext>
            </a:extLst>
          </p:cNvPr>
          <p:cNvSpPr txBox="1"/>
          <p:nvPr/>
        </p:nvSpPr>
        <p:spPr>
          <a:xfrm>
            <a:off x="4495800" y="141969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sng" dirty="0"/>
              <a:t>Notes: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2D45D36-A460-4C46-A8CF-E9BE20783342}"/>
              </a:ext>
            </a:extLst>
          </p:cNvPr>
          <p:cNvSpPr txBox="1"/>
          <p:nvPr/>
        </p:nvSpPr>
        <p:spPr>
          <a:xfrm>
            <a:off x="4225296" y="1902260"/>
            <a:ext cx="3922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u="sng" dirty="0">
                <a:solidFill>
                  <a:srgbClr val="FF0000"/>
                </a:solidFill>
              </a:rPr>
              <a:t>كثير نتلخبط بين صور ال </a:t>
            </a:r>
            <a:r>
              <a:rPr lang="en-US" b="1" u="sng" dirty="0">
                <a:solidFill>
                  <a:srgbClr val="FF0000"/>
                </a:solidFill>
              </a:rPr>
              <a:t>MRI</a:t>
            </a:r>
            <a:r>
              <a:rPr lang="ar-SA" b="1" u="sng" dirty="0">
                <a:solidFill>
                  <a:srgbClr val="FF0000"/>
                </a:solidFill>
              </a:rPr>
              <a:t> وال</a:t>
            </a:r>
            <a:r>
              <a:rPr lang="en-US" b="1" u="sng" dirty="0">
                <a:solidFill>
                  <a:srgbClr val="FF0000"/>
                </a:solidFill>
              </a:rPr>
              <a:t> CT Scan </a:t>
            </a:r>
            <a:r>
              <a:rPr lang="ar-SA" b="1" u="sng" dirty="0">
                <a:solidFill>
                  <a:srgbClr val="FF0000"/>
                </a:solidFill>
              </a:rPr>
              <a:t>وعشان نفرق: </a:t>
            </a:r>
            <a:endParaRPr lang="en-US" b="1" u="sng" dirty="0">
              <a:solidFill>
                <a:srgbClr val="FF0000"/>
              </a:solidFill>
            </a:endParaRPr>
          </a:p>
          <a:p>
            <a:endParaRPr lang="ar-SA" u="sng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/>
              <a:t>صور ال</a:t>
            </a:r>
            <a:r>
              <a:rPr lang="en-US" dirty="0"/>
              <a:t>MRI </a:t>
            </a:r>
            <a:r>
              <a:rPr lang="ar-SA" dirty="0"/>
              <a:t> لل</a:t>
            </a:r>
            <a:r>
              <a:rPr lang="en-US" dirty="0"/>
              <a:t> Soft tissue</a:t>
            </a:r>
            <a:r>
              <a:rPr lang="ar-SA" dirty="0"/>
              <a:t>تكون واضحة جدا.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dirty="0"/>
              <a:t>بينما ال </a:t>
            </a:r>
            <a:r>
              <a:rPr lang="en-US" dirty="0"/>
              <a:t>CT scan  </a:t>
            </a:r>
            <a:r>
              <a:rPr lang="ar-SA" dirty="0"/>
              <a:t> يوضح العظم فقط لانها فعليا عبارة عن </a:t>
            </a:r>
            <a:r>
              <a:rPr lang="en-US" dirty="0"/>
              <a:t>X ray </a:t>
            </a:r>
            <a:r>
              <a:rPr lang="ar-SA" dirty="0"/>
              <a:t> بس ياخذ صور من جميع الجهات, موب بس جهة واحدة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3EC6537-86BD-47F2-BFC0-61EC6B0EF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96" y="4194308"/>
            <a:ext cx="2671125" cy="1371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811F7-B1AA-481A-AA5C-96E9D1505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96" y="5531137"/>
            <a:ext cx="2838466" cy="12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348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صورة 1" descr="untitled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4" t="14275" r="18031" b="12157"/>
          <a:stretch>
            <a:fillRect/>
          </a:stretch>
        </p:blipFill>
        <p:spPr bwMode="auto">
          <a:xfrm>
            <a:off x="4770053" y="48347"/>
            <a:ext cx="4175893" cy="666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xmlns="" id="{AF30FB07-35A1-4A6B-A67F-2E52973E32A5}"/>
              </a:ext>
            </a:extLst>
          </p:cNvPr>
          <p:cNvSpPr/>
          <p:nvPr/>
        </p:nvSpPr>
        <p:spPr>
          <a:xfrm>
            <a:off x="6286500" y="857250"/>
            <a:ext cx="357188" cy="35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xmlns="" id="{CFA6F028-03DF-4430-A546-CBBF601B0D0F}"/>
              </a:ext>
            </a:extLst>
          </p:cNvPr>
          <p:cNvSpPr/>
          <p:nvPr/>
        </p:nvSpPr>
        <p:spPr>
          <a:xfrm>
            <a:off x="5572125" y="3143250"/>
            <a:ext cx="357188" cy="35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  <a:endParaRPr lang="ar-SA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xmlns="" id="{7C9E9E9E-D34C-48A5-B1E6-1CCD87163F9C}"/>
              </a:ext>
            </a:extLst>
          </p:cNvPr>
          <p:cNvSpPr/>
          <p:nvPr/>
        </p:nvSpPr>
        <p:spPr>
          <a:xfrm>
            <a:off x="7572375" y="3143250"/>
            <a:ext cx="357188" cy="35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</a:t>
            </a:r>
            <a:endParaRPr lang="ar-SA" dirty="0"/>
          </a:p>
        </p:txBody>
      </p:sp>
      <p:sp>
        <p:nvSpPr>
          <p:cNvPr id="9" name="شكل حر 8">
            <a:extLst>
              <a:ext uri="{FF2B5EF4-FFF2-40B4-BE49-F238E27FC236}">
                <a16:creationId xmlns:a16="http://schemas.microsoft.com/office/drawing/2014/main" xmlns="" id="{BBEC5BC9-1162-4275-983F-634D7E7A4A71}"/>
              </a:ext>
            </a:extLst>
          </p:cNvPr>
          <p:cNvSpPr/>
          <p:nvPr/>
        </p:nvSpPr>
        <p:spPr>
          <a:xfrm>
            <a:off x="6286500" y="2214563"/>
            <a:ext cx="1462088" cy="1143000"/>
          </a:xfrm>
          <a:custGeom>
            <a:avLst/>
            <a:gdLst>
              <a:gd name="connsiteX0" fmla="*/ 347382 w 1710018"/>
              <a:gd name="connsiteY0" fmla="*/ 1017495 h 1252818"/>
              <a:gd name="connsiteX1" fmla="*/ 199464 w 1710018"/>
              <a:gd name="connsiteY1" fmla="*/ 856130 h 1252818"/>
              <a:gd name="connsiteX2" fmla="*/ 51547 w 1710018"/>
              <a:gd name="connsiteY2" fmla="*/ 654424 h 1252818"/>
              <a:gd name="connsiteX3" fmla="*/ 24653 w 1710018"/>
              <a:gd name="connsiteY3" fmla="*/ 439271 h 1252818"/>
              <a:gd name="connsiteX4" fmla="*/ 199464 w 1710018"/>
              <a:gd name="connsiteY4" fmla="*/ 170330 h 1252818"/>
              <a:gd name="connsiteX5" fmla="*/ 428064 w 1710018"/>
              <a:gd name="connsiteY5" fmla="*/ 35859 h 1252818"/>
              <a:gd name="connsiteX6" fmla="*/ 683559 w 1710018"/>
              <a:gd name="connsiteY6" fmla="*/ 8965 h 1252818"/>
              <a:gd name="connsiteX7" fmla="*/ 1033182 w 1710018"/>
              <a:gd name="connsiteY7" fmla="*/ 8965 h 1252818"/>
              <a:gd name="connsiteX8" fmla="*/ 1355911 w 1710018"/>
              <a:gd name="connsiteY8" fmla="*/ 62753 h 1252818"/>
              <a:gd name="connsiteX9" fmla="*/ 1651747 w 1710018"/>
              <a:gd name="connsiteY9" fmla="*/ 237565 h 1252818"/>
              <a:gd name="connsiteX10" fmla="*/ 1705535 w 1710018"/>
              <a:gd name="connsiteY10" fmla="*/ 506506 h 1252818"/>
              <a:gd name="connsiteX11" fmla="*/ 1651747 w 1710018"/>
              <a:gd name="connsiteY11" fmla="*/ 775448 h 1252818"/>
              <a:gd name="connsiteX12" fmla="*/ 1530723 w 1710018"/>
              <a:gd name="connsiteY12" fmla="*/ 990601 h 1252818"/>
              <a:gd name="connsiteX13" fmla="*/ 1329017 w 1710018"/>
              <a:gd name="connsiteY13" fmla="*/ 1111624 h 1252818"/>
              <a:gd name="connsiteX14" fmla="*/ 1140759 w 1710018"/>
              <a:gd name="connsiteY14" fmla="*/ 1178859 h 1252818"/>
              <a:gd name="connsiteX15" fmla="*/ 979394 w 1710018"/>
              <a:gd name="connsiteY15" fmla="*/ 1246095 h 1252818"/>
              <a:gd name="connsiteX16" fmla="*/ 750794 w 1710018"/>
              <a:gd name="connsiteY16" fmla="*/ 1138518 h 1252818"/>
              <a:gd name="connsiteX17" fmla="*/ 401170 w 1710018"/>
              <a:gd name="connsiteY17" fmla="*/ 1057836 h 125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10018" h="1252818">
                <a:moveTo>
                  <a:pt x="347382" y="1017495"/>
                </a:moveTo>
                <a:cubicBezTo>
                  <a:pt x="298076" y="967068"/>
                  <a:pt x="248770" y="916642"/>
                  <a:pt x="199464" y="856130"/>
                </a:cubicBezTo>
                <a:cubicBezTo>
                  <a:pt x="150158" y="795618"/>
                  <a:pt x="80682" y="723900"/>
                  <a:pt x="51547" y="654424"/>
                </a:cubicBezTo>
                <a:cubicBezTo>
                  <a:pt x="22412" y="584948"/>
                  <a:pt x="0" y="519953"/>
                  <a:pt x="24653" y="439271"/>
                </a:cubicBezTo>
                <a:cubicBezTo>
                  <a:pt x="49306" y="358589"/>
                  <a:pt x="132229" y="237565"/>
                  <a:pt x="199464" y="170330"/>
                </a:cubicBezTo>
                <a:cubicBezTo>
                  <a:pt x="266699" y="103095"/>
                  <a:pt x="347382" y="62753"/>
                  <a:pt x="428064" y="35859"/>
                </a:cubicBezTo>
                <a:cubicBezTo>
                  <a:pt x="508746" y="8965"/>
                  <a:pt x="582706" y="13447"/>
                  <a:pt x="683559" y="8965"/>
                </a:cubicBezTo>
                <a:cubicBezTo>
                  <a:pt x="784412" y="4483"/>
                  <a:pt x="921123" y="0"/>
                  <a:pt x="1033182" y="8965"/>
                </a:cubicBezTo>
                <a:cubicBezTo>
                  <a:pt x="1145241" y="17930"/>
                  <a:pt x="1252817" y="24653"/>
                  <a:pt x="1355911" y="62753"/>
                </a:cubicBezTo>
                <a:cubicBezTo>
                  <a:pt x="1459005" y="100853"/>
                  <a:pt x="1593476" y="163606"/>
                  <a:pt x="1651747" y="237565"/>
                </a:cubicBezTo>
                <a:cubicBezTo>
                  <a:pt x="1710018" y="311524"/>
                  <a:pt x="1705535" y="416859"/>
                  <a:pt x="1705535" y="506506"/>
                </a:cubicBezTo>
                <a:cubicBezTo>
                  <a:pt x="1705535" y="596153"/>
                  <a:pt x="1680882" y="694766"/>
                  <a:pt x="1651747" y="775448"/>
                </a:cubicBezTo>
                <a:cubicBezTo>
                  <a:pt x="1622612" y="856130"/>
                  <a:pt x="1584511" y="934572"/>
                  <a:pt x="1530723" y="990601"/>
                </a:cubicBezTo>
                <a:cubicBezTo>
                  <a:pt x="1476935" y="1046630"/>
                  <a:pt x="1394011" y="1080248"/>
                  <a:pt x="1329017" y="1111624"/>
                </a:cubicBezTo>
                <a:cubicBezTo>
                  <a:pt x="1264023" y="1143000"/>
                  <a:pt x="1199029" y="1156447"/>
                  <a:pt x="1140759" y="1178859"/>
                </a:cubicBezTo>
                <a:cubicBezTo>
                  <a:pt x="1082489" y="1201271"/>
                  <a:pt x="1044388" y="1252818"/>
                  <a:pt x="979394" y="1246095"/>
                </a:cubicBezTo>
                <a:cubicBezTo>
                  <a:pt x="914400" y="1239372"/>
                  <a:pt x="847165" y="1169895"/>
                  <a:pt x="750794" y="1138518"/>
                </a:cubicBezTo>
                <a:cubicBezTo>
                  <a:pt x="654423" y="1107142"/>
                  <a:pt x="527796" y="1082489"/>
                  <a:pt x="401170" y="1057836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xmlns="" id="{F38F5EAC-B57D-451C-895B-E3510C741E6F}"/>
              </a:ext>
            </a:extLst>
          </p:cNvPr>
          <p:cNvSpPr/>
          <p:nvPr/>
        </p:nvSpPr>
        <p:spPr>
          <a:xfrm>
            <a:off x="6500813" y="4429125"/>
            <a:ext cx="357187" cy="35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5</a:t>
            </a:r>
            <a:endParaRPr lang="ar-SA" dirty="0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xmlns="" id="{008E9935-62C5-4D72-BBB0-351BC095E7D9}"/>
              </a:ext>
            </a:extLst>
          </p:cNvPr>
          <p:cNvSpPr/>
          <p:nvPr/>
        </p:nvSpPr>
        <p:spPr>
          <a:xfrm>
            <a:off x="6858000" y="2571750"/>
            <a:ext cx="428625" cy="35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</a:t>
            </a:r>
            <a:endParaRPr lang="ar-SA" dirty="0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xmlns="" id="{45499E6B-54F4-4DB9-A632-078913FA5B1A}"/>
              </a:ext>
            </a:extLst>
          </p:cNvPr>
          <p:cNvSpPr/>
          <p:nvPr/>
        </p:nvSpPr>
        <p:spPr>
          <a:xfrm>
            <a:off x="5143500" y="5000625"/>
            <a:ext cx="357188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</a:t>
            </a:r>
            <a:endParaRPr lang="ar-SA" dirty="0"/>
          </a:p>
        </p:txBody>
      </p: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xmlns="" id="{94C9AEFE-9BD1-4E9A-B9DF-02C6F4E6323B}"/>
              </a:ext>
            </a:extLst>
          </p:cNvPr>
          <p:cNvCxnSpPr/>
          <p:nvPr/>
        </p:nvCxnSpPr>
        <p:spPr>
          <a:xfrm>
            <a:off x="5214938" y="3786188"/>
            <a:ext cx="1285875" cy="142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xmlns="" id="{931A0126-BBDA-43FE-A0EF-6A77C2071655}"/>
              </a:ext>
            </a:extLst>
          </p:cNvPr>
          <p:cNvCxnSpPr/>
          <p:nvPr/>
        </p:nvCxnSpPr>
        <p:spPr>
          <a:xfrm rot="10800000" flipV="1">
            <a:off x="7321972" y="3727269"/>
            <a:ext cx="1357312" cy="71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xmlns="" id="{32B4ED90-1022-4EEF-B031-262E42E72688}"/>
              </a:ext>
            </a:extLst>
          </p:cNvPr>
          <p:cNvSpPr/>
          <p:nvPr/>
        </p:nvSpPr>
        <p:spPr>
          <a:xfrm>
            <a:off x="4929188" y="3643313"/>
            <a:ext cx="285750" cy="357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7</a:t>
            </a:r>
            <a:endParaRPr lang="ar-SA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xmlns="" id="{19EB93AC-2C6F-47C3-897F-600D21C6FFE2}"/>
              </a:ext>
            </a:extLst>
          </p:cNvPr>
          <p:cNvSpPr/>
          <p:nvPr/>
        </p:nvSpPr>
        <p:spPr>
          <a:xfrm flipH="1">
            <a:off x="8515245" y="3643312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8</a:t>
            </a:r>
            <a:endParaRPr lang="ar-SA" dirty="0"/>
          </a:p>
        </p:txBody>
      </p:sp>
      <p:sp>
        <p:nvSpPr>
          <p:cNvPr id="22" name="شكل حر 21">
            <a:extLst>
              <a:ext uri="{FF2B5EF4-FFF2-40B4-BE49-F238E27FC236}">
                <a16:creationId xmlns:a16="http://schemas.microsoft.com/office/drawing/2014/main" xmlns="" id="{DFFD5EB8-6AD9-4FD2-966E-5F2E722E6771}"/>
              </a:ext>
            </a:extLst>
          </p:cNvPr>
          <p:cNvSpPr/>
          <p:nvPr/>
        </p:nvSpPr>
        <p:spPr>
          <a:xfrm>
            <a:off x="6429375" y="3643313"/>
            <a:ext cx="777875" cy="200025"/>
          </a:xfrm>
          <a:custGeom>
            <a:avLst/>
            <a:gdLst>
              <a:gd name="connsiteX0" fmla="*/ 0 w 777688"/>
              <a:gd name="connsiteY0" fmla="*/ 145677 h 199465"/>
              <a:gd name="connsiteX1" fmla="*/ 174812 w 777688"/>
              <a:gd name="connsiteY1" fmla="*/ 64994 h 199465"/>
              <a:gd name="connsiteX2" fmla="*/ 416859 w 777688"/>
              <a:gd name="connsiteY2" fmla="*/ 11206 h 199465"/>
              <a:gd name="connsiteX3" fmla="*/ 726141 w 777688"/>
              <a:gd name="connsiteY3" fmla="*/ 132229 h 199465"/>
              <a:gd name="connsiteX4" fmla="*/ 726141 w 777688"/>
              <a:gd name="connsiteY4" fmla="*/ 199465 h 199465"/>
              <a:gd name="connsiteX5" fmla="*/ 726141 w 777688"/>
              <a:gd name="connsiteY5" fmla="*/ 199465 h 19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688" h="199465">
                <a:moveTo>
                  <a:pt x="0" y="145677"/>
                </a:moveTo>
                <a:cubicBezTo>
                  <a:pt x="52668" y="116541"/>
                  <a:pt x="105336" y="87406"/>
                  <a:pt x="174812" y="64994"/>
                </a:cubicBezTo>
                <a:cubicBezTo>
                  <a:pt x="244289" y="42582"/>
                  <a:pt x="324971" y="0"/>
                  <a:pt x="416859" y="11206"/>
                </a:cubicBezTo>
                <a:cubicBezTo>
                  <a:pt x="508747" y="22412"/>
                  <a:pt x="674594" y="100853"/>
                  <a:pt x="726141" y="132229"/>
                </a:cubicBezTo>
                <a:cubicBezTo>
                  <a:pt x="777688" y="163605"/>
                  <a:pt x="726141" y="199465"/>
                  <a:pt x="726141" y="199465"/>
                </a:cubicBezTo>
                <a:lnTo>
                  <a:pt x="726141" y="199465"/>
                </a:ln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xmlns="" id="{2F69666D-066C-47BE-A6E1-92AB4C8244D4}"/>
              </a:ext>
            </a:extLst>
          </p:cNvPr>
          <p:cNvCxnSpPr/>
          <p:nvPr/>
        </p:nvCxnSpPr>
        <p:spPr>
          <a:xfrm rot="16200000" flipH="1">
            <a:off x="5179218" y="2107407"/>
            <a:ext cx="1643063" cy="1428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xmlns="" id="{CC621739-BA47-4CA1-A4B5-FC83475AFB5A}"/>
              </a:ext>
            </a:extLst>
          </p:cNvPr>
          <p:cNvSpPr/>
          <p:nvPr/>
        </p:nvSpPr>
        <p:spPr>
          <a:xfrm>
            <a:off x="5000625" y="1714500"/>
            <a:ext cx="357188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9</a:t>
            </a:r>
            <a:endParaRPr lang="ar-SA" dirty="0"/>
          </a:p>
        </p:txBody>
      </p:sp>
      <p:sp>
        <p:nvSpPr>
          <p:cNvPr id="9233" name="مربع نص 18"/>
          <p:cNvSpPr txBox="1">
            <a:spLocks noChangeArrowheads="1"/>
          </p:cNvSpPr>
          <p:nvPr/>
        </p:nvSpPr>
        <p:spPr bwMode="auto">
          <a:xfrm>
            <a:off x="899592" y="1709082"/>
            <a:ext cx="3643313" cy="3970337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bg1"/>
                </a:solidFill>
              </a:rPr>
              <a:t>1- Femur</a:t>
            </a:r>
          </a:p>
          <a:p>
            <a:pPr algn="l" eaLnBrk="1" hangingPunct="1"/>
            <a:r>
              <a:rPr lang="en-US" altLang="en-US" sz="2800" dirty="0">
                <a:solidFill>
                  <a:schemeClr val="bg1"/>
                </a:solidFill>
              </a:rPr>
              <a:t>2- Lateral condyle</a:t>
            </a:r>
          </a:p>
          <a:p>
            <a:pPr algn="l" eaLnBrk="1" hangingPunct="1"/>
            <a:r>
              <a:rPr lang="en-US" altLang="en-US" sz="2800" dirty="0">
                <a:solidFill>
                  <a:schemeClr val="bg1"/>
                </a:solidFill>
              </a:rPr>
              <a:t>3- Medial condyle</a:t>
            </a:r>
          </a:p>
          <a:p>
            <a:pPr algn="l" eaLnBrk="1" hangingPunct="1"/>
            <a:r>
              <a:rPr lang="en-US" altLang="en-US" sz="2800" dirty="0">
                <a:solidFill>
                  <a:schemeClr val="bg1"/>
                </a:solidFill>
              </a:rPr>
              <a:t>4- Patella</a:t>
            </a:r>
          </a:p>
          <a:p>
            <a:pPr algn="l" eaLnBrk="1" hangingPunct="1"/>
            <a:r>
              <a:rPr lang="en-US" altLang="en-US" sz="2800" dirty="0">
                <a:solidFill>
                  <a:schemeClr val="bg1"/>
                </a:solidFill>
              </a:rPr>
              <a:t>5- Tibia</a:t>
            </a:r>
          </a:p>
          <a:p>
            <a:pPr algn="l" eaLnBrk="1" hangingPunct="1"/>
            <a:r>
              <a:rPr lang="en-US" altLang="en-US" sz="2800" dirty="0">
                <a:solidFill>
                  <a:schemeClr val="bg1"/>
                </a:solidFill>
              </a:rPr>
              <a:t>6- Fibula</a:t>
            </a:r>
          </a:p>
          <a:p>
            <a:pPr algn="l" eaLnBrk="1" hangingPunct="1"/>
            <a:r>
              <a:rPr lang="en-US" altLang="en-US" sz="2800" dirty="0">
                <a:solidFill>
                  <a:schemeClr val="bg1"/>
                </a:solidFill>
              </a:rPr>
              <a:t>7- Lateral tibial spine</a:t>
            </a:r>
          </a:p>
          <a:p>
            <a:pPr algn="l" eaLnBrk="1" hangingPunct="1"/>
            <a:r>
              <a:rPr lang="en-US" altLang="en-US" sz="2800" dirty="0">
                <a:solidFill>
                  <a:schemeClr val="bg1"/>
                </a:solidFill>
              </a:rPr>
              <a:t>8- Medial tibial spine</a:t>
            </a:r>
          </a:p>
          <a:p>
            <a:pPr algn="l" eaLnBrk="1" hangingPunct="1"/>
            <a:r>
              <a:rPr lang="en-US" altLang="en-US" sz="2800" dirty="0">
                <a:solidFill>
                  <a:schemeClr val="bg1"/>
                </a:solidFill>
              </a:rPr>
              <a:t>9- Intercondyle </a:t>
            </a:r>
            <a:r>
              <a:rPr lang="en-US" altLang="en-US" sz="2800" dirty="0"/>
              <a:t>notch</a:t>
            </a:r>
            <a:endParaRPr lang="ar-SA" alt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2267744" y="1037163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5402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ser35121img00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t="16667" r="5106" b="22221"/>
          <a:stretch>
            <a:fillRect/>
          </a:stretch>
        </p:blipFill>
        <p:spPr bwMode="auto">
          <a:xfrm>
            <a:off x="4058478" y="36852"/>
            <a:ext cx="4976999" cy="6676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9587BA6E-A7B2-45EA-82A4-A970A3092424}"/>
              </a:ext>
            </a:extLst>
          </p:cNvPr>
          <p:cNvSpPr/>
          <p:nvPr/>
        </p:nvSpPr>
        <p:spPr>
          <a:xfrm>
            <a:off x="6400800" y="4983163"/>
            <a:ext cx="603250" cy="603250"/>
          </a:xfrm>
          <a:custGeom>
            <a:avLst/>
            <a:gdLst>
              <a:gd name="connsiteX0" fmla="*/ 0 w 603504"/>
              <a:gd name="connsiteY0" fmla="*/ 0 h 603504"/>
              <a:gd name="connsiteX1" fmla="*/ 109728 w 603504"/>
              <a:gd name="connsiteY1" fmla="*/ 109728 h 603504"/>
              <a:gd name="connsiteX2" fmla="*/ 118872 w 603504"/>
              <a:gd name="connsiteY2" fmla="*/ 219456 h 603504"/>
              <a:gd name="connsiteX3" fmla="*/ 173736 w 603504"/>
              <a:gd name="connsiteY3" fmla="*/ 329184 h 603504"/>
              <a:gd name="connsiteX4" fmla="*/ 301752 w 603504"/>
              <a:gd name="connsiteY4" fmla="*/ 438912 h 603504"/>
              <a:gd name="connsiteX5" fmla="*/ 420624 w 603504"/>
              <a:gd name="connsiteY5" fmla="*/ 484632 h 603504"/>
              <a:gd name="connsiteX6" fmla="*/ 603504 w 603504"/>
              <a:gd name="connsiteY6" fmla="*/ 603504 h 60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3504" h="603504">
                <a:moveTo>
                  <a:pt x="0" y="0"/>
                </a:moveTo>
                <a:cubicBezTo>
                  <a:pt x="44958" y="36576"/>
                  <a:pt x="89916" y="73152"/>
                  <a:pt x="109728" y="109728"/>
                </a:cubicBezTo>
                <a:cubicBezTo>
                  <a:pt x="129540" y="146304"/>
                  <a:pt x="108204" y="182880"/>
                  <a:pt x="118872" y="219456"/>
                </a:cubicBezTo>
                <a:cubicBezTo>
                  <a:pt x="129540" y="256032"/>
                  <a:pt x="143256" y="292608"/>
                  <a:pt x="173736" y="329184"/>
                </a:cubicBezTo>
                <a:cubicBezTo>
                  <a:pt x="204216" y="365760"/>
                  <a:pt x="260604" y="413004"/>
                  <a:pt x="301752" y="438912"/>
                </a:cubicBezTo>
                <a:cubicBezTo>
                  <a:pt x="342900" y="464820"/>
                  <a:pt x="370332" y="457200"/>
                  <a:pt x="420624" y="484632"/>
                </a:cubicBezTo>
                <a:cubicBezTo>
                  <a:pt x="470916" y="512064"/>
                  <a:pt x="537210" y="557784"/>
                  <a:pt x="603504" y="603504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5943600" y="20574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6019800" y="36576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5334000" y="39624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6934200" y="48006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44CFE354-C01A-449B-8829-6D800917F263}"/>
              </a:ext>
            </a:extLst>
          </p:cNvPr>
          <p:cNvSpPr/>
          <p:nvPr/>
        </p:nvSpPr>
        <p:spPr>
          <a:xfrm>
            <a:off x="6519863" y="4067175"/>
            <a:ext cx="457200" cy="376238"/>
          </a:xfrm>
          <a:custGeom>
            <a:avLst/>
            <a:gdLst>
              <a:gd name="connsiteX0" fmla="*/ 0 w 457200"/>
              <a:gd name="connsiteY0" fmla="*/ 376428 h 376428"/>
              <a:gd name="connsiteX1" fmla="*/ 36576 w 457200"/>
              <a:gd name="connsiteY1" fmla="*/ 284988 h 376428"/>
              <a:gd name="connsiteX2" fmla="*/ 36576 w 457200"/>
              <a:gd name="connsiteY2" fmla="*/ 138684 h 376428"/>
              <a:gd name="connsiteX3" fmla="*/ 73152 w 457200"/>
              <a:gd name="connsiteY3" fmla="*/ 19812 h 376428"/>
              <a:gd name="connsiteX4" fmla="*/ 274320 w 457200"/>
              <a:gd name="connsiteY4" fmla="*/ 19812 h 376428"/>
              <a:gd name="connsiteX5" fmla="*/ 457200 w 457200"/>
              <a:gd name="connsiteY5" fmla="*/ 19812 h 376428"/>
              <a:gd name="connsiteX6" fmla="*/ 457200 w 457200"/>
              <a:gd name="connsiteY6" fmla="*/ 19812 h 37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" h="376428">
                <a:moveTo>
                  <a:pt x="0" y="376428"/>
                </a:moveTo>
                <a:cubicBezTo>
                  <a:pt x="15240" y="350520"/>
                  <a:pt x="30480" y="324612"/>
                  <a:pt x="36576" y="284988"/>
                </a:cubicBezTo>
                <a:cubicBezTo>
                  <a:pt x="42672" y="245364"/>
                  <a:pt x="30480" y="182880"/>
                  <a:pt x="36576" y="138684"/>
                </a:cubicBezTo>
                <a:cubicBezTo>
                  <a:pt x="42672" y="94488"/>
                  <a:pt x="33528" y="39624"/>
                  <a:pt x="73152" y="19812"/>
                </a:cubicBezTo>
                <a:cubicBezTo>
                  <a:pt x="112776" y="0"/>
                  <a:pt x="274320" y="19812"/>
                  <a:pt x="274320" y="19812"/>
                </a:cubicBezTo>
                <a:lnTo>
                  <a:pt x="457200" y="19812"/>
                </a:lnTo>
                <a:lnTo>
                  <a:pt x="457200" y="19812"/>
                </a:ln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11962603-16A2-4251-9E9C-A4FD8EB26ADA}"/>
              </a:ext>
            </a:extLst>
          </p:cNvPr>
          <p:cNvSpPr/>
          <p:nvPr/>
        </p:nvSpPr>
        <p:spPr>
          <a:xfrm>
            <a:off x="6932613" y="4168775"/>
            <a:ext cx="995362" cy="850900"/>
          </a:xfrm>
          <a:custGeom>
            <a:avLst/>
            <a:gdLst>
              <a:gd name="connsiteX0" fmla="*/ 903732 w 995172"/>
              <a:gd name="connsiteY0" fmla="*/ 851916 h 851916"/>
              <a:gd name="connsiteX1" fmla="*/ 684276 w 995172"/>
              <a:gd name="connsiteY1" fmla="*/ 742188 h 851916"/>
              <a:gd name="connsiteX2" fmla="*/ 455676 w 995172"/>
              <a:gd name="connsiteY2" fmla="*/ 641604 h 851916"/>
              <a:gd name="connsiteX3" fmla="*/ 217932 w 995172"/>
              <a:gd name="connsiteY3" fmla="*/ 595884 h 851916"/>
              <a:gd name="connsiteX4" fmla="*/ 62484 w 995172"/>
              <a:gd name="connsiteY4" fmla="*/ 477012 h 851916"/>
              <a:gd name="connsiteX5" fmla="*/ 7620 w 995172"/>
              <a:gd name="connsiteY5" fmla="*/ 257556 h 851916"/>
              <a:gd name="connsiteX6" fmla="*/ 35052 w 995172"/>
              <a:gd name="connsiteY6" fmla="*/ 83820 h 851916"/>
              <a:gd name="connsiteX7" fmla="*/ 217932 w 995172"/>
              <a:gd name="connsiteY7" fmla="*/ 1524 h 851916"/>
              <a:gd name="connsiteX8" fmla="*/ 492252 w 995172"/>
              <a:gd name="connsiteY8" fmla="*/ 92964 h 851916"/>
              <a:gd name="connsiteX9" fmla="*/ 684276 w 995172"/>
              <a:gd name="connsiteY9" fmla="*/ 367284 h 851916"/>
              <a:gd name="connsiteX10" fmla="*/ 876300 w 995172"/>
              <a:gd name="connsiteY10" fmla="*/ 550164 h 851916"/>
              <a:gd name="connsiteX11" fmla="*/ 995172 w 995172"/>
              <a:gd name="connsiteY11" fmla="*/ 641604 h 85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5172" h="851916">
                <a:moveTo>
                  <a:pt x="903732" y="851916"/>
                </a:moveTo>
                <a:cubicBezTo>
                  <a:pt x="831342" y="814578"/>
                  <a:pt x="758952" y="777240"/>
                  <a:pt x="684276" y="742188"/>
                </a:cubicBezTo>
                <a:cubicBezTo>
                  <a:pt x="609600" y="707136"/>
                  <a:pt x="533400" y="665988"/>
                  <a:pt x="455676" y="641604"/>
                </a:cubicBezTo>
                <a:cubicBezTo>
                  <a:pt x="377952" y="617220"/>
                  <a:pt x="283464" y="623316"/>
                  <a:pt x="217932" y="595884"/>
                </a:cubicBezTo>
                <a:cubicBezTo>
                  <a:pt x="152400" y="568452"/>
                  <a:pt x="97536" y="533400"/>
                  <a:pt x="62484" y="477012"/>
                </a:cubicBezTo>
                <a:cubicBezTo>
                  <a:pt x="27432" y="420624"/>
                  <a:pt x="12192" y="323088"/>
                  <a:pt x="7620" y="257556"/>
                </a:cubicBezTo>
                <a:cubicBezTo>
                  <a:pt x="3048" y="192024"/>
                  <a:pt x="0" y="126492"/>
                  <a:pt x="35052" y="83820"/>
                </a:cubicBezTo>
                <a:cubicBezTo>
                  <a:pt x="70104" y="41148"/>
                  <a:pt x="141732" y="0"/>
                  <a:pt x="217932" y="1524"/>
                </a:cubicBezTo>
                <a:cubicBezTo>
                  <a:pt x="294132" y="3048"/>
                  <a:pt x="414528" y="32004"/>
                  <a:pt x="492252" y="92964"/>
                </a:cubicBezTo>
                <a:cubicBezTo>
                  <a:pt x="569976" y="153924"/>
                  <a:pt x="620268" y="291084"/>
                  <a:pt x="684276" y="367284"/>
                </a:cubicBezTo>
                <a:cubicBezTo>
                  <a:pt x="748284" y="443484"/>
                  <a:pt x="824484" y="504444"/>
                  <a:pt x="876300" y="550164"/>
                </a:cubicBezTo>
                <a:cubicBezTo>
                  <a:pt x="928116" y="595884"/>
                  <a:pt x="961644" y="618744"/>
                  <a:pt x="995172" y="641604"/>
                </a:cubicBezTo>
              </a:path>
            </a:pathLst>
          </a:cu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50" name="TextBox 11"/>
          <p:cNvSpPr txBox="1">
            <a:spLocks noChangeArrowheads="1"/>
          </p:cNvSpPr>
          <p:nvPr/>
        </p:nvSpPr>
        <p:spPr bwMode="auto">
          <a:xfrm>
            <a:off x="7696200" y="38862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accent2"/>
                </a:solidFill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5F9B706E-6F8B-4189-95DB-E186244E4B2F}"/>
              </a:ext>
            </a:extLst>
          </p:cNvPr>
          <p:cNvCxnSpPr/>
          <p:nvPr/>
        </p:nvCxnSpPr>
        <p:spPr>
          <a:xfrm rot="5400000">
            <a:off x="7543800" y="4191000"/>
            <a:ext cx="2286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8979651-26C7-4F5D-837E-BFFF5920E5BC}"/>
              </a:ext>
            </a:extLst>
          </p:cNvPr>
          <p:cNvSpPr txBox="1"/>
          <p:nvPr/>
        </p:nvSpPr>
        <p:spPr>
          <a:xfrm>
            <a:off x="5638800" y="5410200"/>
            <a:ext cx="304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6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1D8A6268-57D8-4AFF-B35E-77EBE729D259}"/>
              </a:ext>
            </a:extLst>
          </p:cNvPr>
          <p:cNvCxnSpPr>
            <a:stCxn id="15" idx="3"/>
          </p:cNvCxnSpPr>
          <p:nvPr/>
        </p:nvCxnSpPr>
        <p:spPr>
          <a:xfrm flipV="1">
            <a:off x="5943600" y="5334000"/>
            <a:ext cx="533400" cy="2603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54" name="TextBox 17"/>
          <p:cNvSpPr txBox="1">
            <a:spLocks noChangeArrowheads="1"/>
          </p:cNvSpPr>
          <p:nvPr/>
        </p:nvSpPr>
        <p:spPr bwMode="auto">
          <a:xfrm>
            <a:off x="7056967" y="3211512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accent4"/>
                </a:solidFill>
              </a:rPr>
              <a:t>7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49A01486-529D-4C0E-8AAF-237C9B255F57}"/>
              </a:ext>
            </a:extLst>
          </p:cNvPr>
          <p:cNvCxnSpPr/>
          <p:nvPr/>
        </p:nvCxnSpPr>
        <p:spPr>
          <a:xfrm rot="5400000">
            <a:off x="6819900" y="36195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256" name="TextBox 18"/>
          <p:cNvSpPr txBox="1">
            <a:spLocks noChangeArrowheads="1"/>
          </p:cNvSpPr>
          <p:nvPr/>
        </p:nvSpPr>
        <p:spPr bwMode="auto">
          <a:xfrm>
            <a:off x="395536" y="2503487"/>
            <a:ext cx="3352800" cy="2678113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sz="2400" dirty="0">
                <a:solidFill>
                  <a:schemeClr val="bg1"/>
                </a:solidFill>
              </a:rPr>
              <a:t>1- Femur</a:t>
            </a:r>
          </a:p>
          <a:p>
            <a:pPr algn="l" eaLnBrk="1" hangingPunct="1"/>
            <a:r>
              <a:rPr lang="en-US" altLang="en-US" sz="2400" dirty="0">
                <a:solidFill>
                  <a:schemeClr val="bg1"/>
                </a:solidFill>
              </a:rPr>
              <a:t>2- Femur condoyle</a:t>
            </a:r>
          </a:p>
          <a:p>
            <a:pPr algn="l" eaLnBrk="1" hangingPunct="1"/>
            <a:r>
              <a:rPr lang="en-US" altLang="en-US" sz="2400" dirty="0">
                <a:solidFill>
                  <a:schemeClr val="bg1"/>
                </a:solidFill>
              </a:rPr>
              <a:t>3- Patella</a:t>
            </a:r>
          </a:p>
          <a:p>
            <a:pPr algn="l" eaLnBrk="1" hangingPunct="1"/>
            <a:r>
              <a:rPr lang="en-US" altLang="en-US" sz="2400" dirty="0">
                <a:solidFill>
                  <a:schemeClr val="bg1"/>
                </a:solidFill>
              </a:rPr>
              <a:t>4- Tibia</a:t>
            </a:r>
          </a:p>
          <a:p>
            <a:pPr algn="l" eaLnBrk="1" hangingPunct="1"/>
            <a:r>
              <a:rPr lang="en-US" altLang="en-US" sz="2400" dirty="0">
                <a:solidFill>
                  <a:schemeClr val="bg1"/>
                </a:solidFill>
              </a:rPr>
              <a:t>5- Fibula</a:t>
            </a:r>
          </a:p>
          <a:p>
            <a:pPr algn="l" eaLnBrk="1" hangingPunct="1"/>
            <a:r>
              <a:rPr lang="en-US" altLang="en-US" sz="2400" dirty="0">
                <a:solidFill>
                  <a:schemeClr val="bg1"/>
                </a:solidFill>
              </a:rPr>
              <a:t>6- Tibial teberosity</a:t>
            </a:r>
          </a:p>
          <a:p>
            <a:pPr algn="l" eaLnBrk="1" hangingPunct="1"/>
            <a:r>
              <a:rPr lang="en-US" altLang="en-US" sz="2400" dirty="0">
                <a:solidFill>
                  <a:schemeClr val="bg1"/>
                </a:solidFill>
              </a:rPr>
              <a:t>7- Tibial spine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3252" y="1484784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6892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 descr="JBJA0780710480G01.jpg">
            <a:extLst>
              <a:ext uri="{FF2B5EF4-FFF2-40B4-BE49-F238E27FC236}">
                <a16:creationId xmlns:a16="http://schemas.microsoft.com/office/drawing/2014/main" xmlns="" id="{7AC85F30-4E30-4440-A4B9-25BBC99CC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19" y="642939"/>
            <a:ext cx="419012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529965-6303-48BA-864A-D4D41DF06256}"/>
              </a:ext>
            </a:extLst>
          </p:cNvPr>
          <p:cNvSpPr/>
          <p:nvPr/>
        </p:nvSpPr>
        <p:spPr>
          <a:xfrm>
            <a:off x="2207419" y="4857751"/>
            <a:ext cx="4190120" cy="65722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Congenital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hip dislocation</a:t>
            </a:r>
            <a:endParaRPr lang="ar-S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522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Knee</a:t>
            </a:r>
            <a:endParaRPr lang="en-US" sz="60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72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4B48E1C-81C1-427C-A4E0-C319313C91D9}"/>
              </a:ext>
            </a:extLst>
          </p:cNvPr>
          <p:cNvGrpSpPr/>
          <p:nvPr/>
        </p:nvGrpSpPr>
        <p:grpSpPr>
          <a:xfrm>
            <a:off x="1654542" y="407417"/>
            <a:ext cx="2677018" cy="5698447"/>
            <a:chOff x="4500563" y="214313"/>
            <a:chExt cx="4071937" cy="6500812"/>
          </a:xfrm>
        </p:grpSpPr>
        <p:pic>
          <p:nvPicPr>
            <p:cNvPr id="4" name="صورة 1" descr="untitled.bmp">
              <a:extLst>
                <a:ext uri="{FF2B5EF4-FFF2-40B4-BE49-F238E27FC236}">
                  <a16:creationId xmlns:a16="http://schemas.microsoft.com/office/drawing/2014/main" xmlns="" id="{3F97A508-D14F-401C-ACB3-0A95D4251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4" t="14275" r="18031" b="12157"/>
            <a:stretch>
              <a:fillRect/>
            </a:stretch>
          </p:blipFill>
          <p:spPr bwMode="auto">
            <a:xfrm>
              <a:off x="4500563" y="214313"/>
              <a:ext cx="4071937" cy="650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شكل بيضاوي 5">
              <a:extLst>
                <a:ext uri="{FF2B5EF4-FFF2-40B4-BE49-F238E27FC236}">
                  <a16:creationId xmlns:a16="http://schemas.microsoft.com/office/drawing/2014/main" xmlns="" id="{ACDBC9FF-D2DA-4CD6-9EB4-D5825C559BCE}"/>
                </a:ext>
              </a:extLst>
            </p:cNvPr>
            <p:cNvSpPr/>
            <p:nvPr/>
          </p:nvSpPr>
          <p:spPr>
            <a:xfrm>
              <a:off x="6286500" y="857250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B0F0"/>
                  </a:solidFill>
                </a:rPr>
                <a:t>1</a:t>
              </a:r>
              <a:endParaRPr lang="ar-SA" b="1" dirty="0">
                <a:solidFill>
                  <a:srgbClr val="00B0F0"/>
                </a:solidFill>
              </a:endParaRPr>
            </a:p>
          </p:txBody>
        </p:sp>
        <p:sp>
          <p:nvSpPr>
            <p:cNvPr id="6" name="شكل بيضاوي 6">
              <a:extLst>
                <a:ext uri="{FF2B5EF4-FFF2-40B4-BE49-F238E27FC236}">
                  <a16:creationId xmlns:a16="http://schemas.microsoft.com/office/drawing/2014/main" xmlns="" id="{E6EE5A95-5D39-42F3-BFBC-53B20405873A}"/>
                </a:ext>
              </a:extLst>
            </p:cNvPr>
            <p:cNvSpPr/>
            <p:nvPr/>
          </p:nvSpPr>
          <p:spPr>
            <a:xfrm>
              <a:off x="5572125" y="3143250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B0F0"/>
                  </a:solidFill>
                </a:rPr>
                <a:t>2</a:t>
              </a:r>
              <a:endParaRPr lang="ar-SA" b="1" dirty="0">
                <a:solidFill>
                  <a:srgbClr val="00B0F0"/>
                </a:solidFill>
              </a:endParaRPr>
            </a:p>
          </p:txBody>
        </p:sp>
        <p:sp>
          <p:nvSpPr>
            <p:cNvPr id="7" name="شكل بيضاوي 7">
              <a:extLst>
                <a:ext uri="{FF2B5EF4-FFF2-40B4-BE49-F238E27FC236}">
                  <a16:creationId xmlns:a16="http://schemas.microsoft.com/office/drawing/2014/main" xmlns="" id="{4C0DD5A9-7138-46A0-A5EE-68A3C49BB1BA}"/>
                </a:ext>
              </a:extLst>
            </p:cNvPr>
            <p:cNvSpPr/>
            <p:nvPr/>
          </p:nvSpPr>
          <p:spPr>
            <a:xfrm>
              <a:off x="7572375" y="3143250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B0F0"/>
                  </a:solidFill>
                </a:rPr>
                <a:t>3</a:t>
              </a:r>
              <a:endParaRPr lang="ar-SA" b="1" dirty="0">
                <a:solidFill>
                  <a:srgbClr val="00B0F0"/>
                </a:solidFill>
              </a:endParaRPr>
            </a:p>
          </p:txBody>
        </p:sp>
        <p:sp>
          <p:nvSpPr>
            <p:cNvPr id="8" name="شكل حر 8">
              <a:extLst>
                <a:ext uri="{FF2B5EF4-FFF2-40B4-BE49-F238E27FC236}">
                  <a16:creationId xmlns:a16="http://schemas.microsoft.com/office/drawing/2014/main" xmlns="" id="{5DD94988-EC87-4D9F-A992-168BF1399324}"/>
                </a:ext>
              </a:extLst>
            </p:cNvPr>
            <p:cNvSpPr/>
            <p:nvPr/>
          </p:nvSpPr>
          <p:spPr>
            <a:xfrm>
              <a:off x="6286500" y="2214563"/>
              <a:ext cx="1462088" cy="1143000"/>
            </a:xfrm>
            <a:custGeom>
              <a:avLst/>
              <a:gdLst>
                <a:gd name="connsiteX0" fmla="*/ 347382 w 1710018"/>
                <a:gd name="connsiteY0" fmla="*/ 1017495 h 1252818"/>
                <a:gd name="connsiteX1" fmla="*/ 199464 w 1710018"/>
                <a:gd name="connsiteY1" fmla="*/ 856130 h 1252818"/>
                <a:gd name="connsiteX2" fmla="*/ 51547 w 1710018"/>
                <a:gd name="connsiteY2" fmla="*/ 654424 h 1252818"/>
                <a:gd name="connsiteX3" fmla="*/ 24653 w 1710018"/>
                <a:gd name="connsiteY3" fmla="*/ 439271 h 1252818"/>
                <a:gd name="connsiteX4" fmla="*/ 199464 w 1710018"/>
                <a:gd name="connsiteY4" fmla="*/ 170330 h 1252818"/>
                <a:gd name="connsiteX5" fmla="*/ 428064 w 1710018"/>
                <a:gd name="connsiteY5" fmla="*/ 35859 h 1252818"/>
                <a:gd name="connsiteX6" fmla="*/ 683559 w 1710018"/>
                <a:gd name="connsiteY6" fmla="*/ 8965 h 1252818"/>
                <a:gd name="connsiteX7" fmla="*/ 1033182 w 1710018"/>
                <a:gd name="connsiteY7" fmla="*/ 8965 h 1252818"/>
                <a:gd name="connsiteX8" fmla="*/ 1355911 w 1710018"/>
                <a:gd name="connsiteY8" fmla="*/ 62753 h 1252818"/>
                <a:gd name="connsiteX9" fmla="*/ 1651747 w 1710018"/>
                <a:gd name="connsiteY9" fmla="*/ 237565 h 1252818"/>
                <a:gd name="connsiteX10" fmla="*/ 1705535 w 1710018"/>
                <a:gd name="connsiteY10" fmla="*/ 506506 h 1252818"/>
                <a:gd name="connsiteX11" fmla="*/ 1651747 w 1710018"/>
                <a:gd name="connsiteY11" fmla="*/ 775448 h 1252818"/>
                <a:gd name="connsiteX12" fmla="*/ 1530723 w 1710018"/>
                <a:gd name="connsiteY12" fmla="*/ 990601 h 1252818"/>
                <a:gd name="connsiteX13" fmla="*/ 1329017 w 1710018"/>
                <a:gd name="connsiteY13" fmla="*/ 1111624 h 1252818"/>
                <a:gd name="connsiteX14" fmla="*/ 1140759 w 1710018"/>
                <a:gd name="connsiteY14" fmla="*/ 1178859 h 1252818"/>
                <a:gd name="connsiteX15" fmla="*/ 979394 w 1710018"/>
                <a:gd name="connsiteY15" fmla="*/ 1246095 h 1252818"/>
                <a:gd name="connsiteX16" fmla="*/ 750794 w 1710018"/>
                <a:gd name="connsiteY16" fmla="*/ 1138518 h 1252818"/>
                <a:gd name="connsiteX17" fmla="*/ 401170 w 1710018"/>
                <a:gd name="connsiteY17" fmla="*/ 1057836 h 125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18" h="1252818">
                  <a:moveTo>
                    <a:pt x="347382" y="1017495"/>
                  </a:moveTo>
                  <a:cubicBezTo>
                    <a:pt x="298076" y="967068"/>
                    <a:pt x="248770" y="916642"/>
                    <a:pt x="199464" y="856130"/>
                  </a:cubicBezTo>
                  <a:cubicBezTo>
                    <a:pt x="150158" y="795618"/>
                    <a:pt x="80682" y="723900"/>
                    <a:pt x="51547" y="654424"/>
                  </a:cubicBezTo>
                  <a:cubicBezTo>
                    <a:pt x="22412" y="584948"/>
                    <a:pt x="0" y="519953"/>
                    <a:pt x="24653" y="439271"/>
                  </a:cubicBezTo>
                  <a:cubicBezTo>
                    <a:pt x="49306" y="358589"/>
                    <a:pt x="132229" y="237565"/>
                    <a:pt x="199464" y="170330"/>
                  </a:cubicBezTo>
                  <a:cubicBezTo>
                    <a:pt x="266699" y="103095"/>
                    <a:pt x="347382" y="62753"/>
                    <a:pt x="428064" y="35859"/>
                  </a:cubicBezTo>
                  <a:cubicBezTo>
                    <a:pt x="508746" y="8965"/>
                    <a:pt x="582706" y="13447"/>
                    <a:pt x="683559" y="8965"/>
                  </a:cubicBezTo>
                  <a:cubicBezTo>
                    <a:pt x="784412" y="4483"/>
                    <a:pt x="921123" y="0"/>
                    <a:pt x="1033182" y="8965"/>
                  </a:cubicBezTo>
                  <a:cubicBezTo>
                    <a:pt x="1145241" y="17930"/>
                    <a:pt x="1252817" y="24653"/>
                    <a:pt x="1355911" y="62753"/>
                  </a:cubicBezTo>
                  <a:cubicBezTo>
                    <a:pt x="1459005" y="100853"/>
                    <a:pt x="1593476" y="163606"/>
                    <a:pt x="1651747" y="237565"/>
                  </a:cubicBezTo>
                  <a:cubicBezTo>
                    <a:pt x="1710018" y="311524"/>
                    <a:pt x="1705535" y="416859"/>
                    <a:pt x="1705535" y="506506"/>
                  </a:cubicBezTo>
                  <a:cubicBezTo>
                    <a:pt x="1705535" y="596153"/>
                    <a:pt x="1680882" y="694766"/>
                    <a:pt x="1651747" y="775448"/>
                  </a:cubicBezTo>
                  <a:cubicBezTo>
                    <a:pt x="1622612" y="856130"/>
                    <a:pt x="1584511" y="934572"/>
                    <a:pt x="1530723" y="990601"/>
                  </a:cubicBezTo>
                  <a:cubicBezTo>
                    <a:pt x="1476935" y="1046630"/>
                    <a:pt x="1394011" y="1080248"/>
                    <a:pt x="1329017" y="1111624"/>
                  </a:cubicBezTo>
                  <a:cubicBezTo>
                    <a:pt x="1264023" y="1143000"/>
                    <a:pt x="1199029" y="1156447"/>
                    <a:pt x="1140759" y="1178859"/>
                  </a:cubicBezTo>
                  <a:cubicBezTo>
                    <a:pt x="1082489" y="1201271"/>
                    <a:pt x="1044388" y="1252818"/>
                    <a:pt x="979394" y="1246095"/>
                  </a:cubicBezTo>
                  <a:cubicBezTo>
                    <a:pt x="914400" y="1239372"/>
                    <a:pt x="847165" y="1169895"/>
                    <a:pt x="750794" y="1138518"/>
                  </a:cubicBezTo>
                  <a:cubicBezTo>
                    <a:pt x="654423" y="1107142"/>
                    <a:pt x="527796" y="1082489"/>
                    <a:pt x="401170" y="1057836"/>
                  </a:cubicBezTo>
                </a:path>
              </a:pathLst>
            </a:custGeom>
            <a:ln w="38100">
              <a:solidFill>
                <a:srgbClr val="00B0F0"/>
              </a:solidFill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sp>
          <p:nvSpPr>
            <p:cNvPr id="9" name="شكل بيضاوي 9">
              <a:extLst>
                <a:ext uri="{FF2B5EF4-FFF2-40B4-BE49-F238E27FC236}">
                  <a16:creationId xmlns:a16="http://schemas.microsoft.com/office/drawing/2014/main" xmlns="" id="{08163825-357C-4D4B-AB73-C7AA87F3D478}"/>
                </a:ext>
              </a:extLst>
            </p:cNvPr>
            <p:cNvSpPr/>
            <p:nvPr/>
          </p:nvSpPr>
          <p:spPr>
            <a:xfrm>
              <a:off x="6500813" y="4429125"/>
              <a:ext cx="357187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B0F0"/>
                  </a:solidFill>
                </a:rPr>
                <a:t>5</a:t>
              </a:r>
              <a:endParaRPr lang="ar-SA" b="1" dirty="0">
                <a:solidFill>
                  <a:srgbClr val="00B0F0"/>
                </a:solidFill>
              </a:endParaRPr>
            </a:p>
          </p:txBody>
        </p:sp>
        <p:cxnSp>
          <p:nvCxnSpPr>
            <p:cNvPr id="10" name="رابط كسهم مستقيم 13">
              <a:extLst>
                <a:ext uri="{FF2B5EF4-FFF2-40B4-BE49-F238E27FC236}">
                  <a16:creationId xmlns:a16="http://schemas.microsoft.com/office/drawing/2014/main" xmlns="" id="{A658E4E6-7D6C-44FE-9469-7A25784C8DE2}"/>
                </a:ext>
              </a:extLst>
            </p:cNvPr>
            <p:cNvCxnSpPr/>
            <p:nvPr/>
          </p:nvCxnSpPr>
          <p:spPr>
            <a:xfrm>
              <a:off x="5214938" y="3786188"/>
              <a:ext cx="1285875" cy="14287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رابط كسهم مستقيم 15">
              <a:extLst>
                <a:ext uri="{FF2B5EF4-FFF2-40B4-BE49-F238E27FC236}">
                  <a16:creationId xmlns:a16="http://schemas.microsoft.com/office/drawing/2014/main" xmlns="" id="{5A017F57-45C6-462C-8F0D-5E71388779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86563" y="3821906"/>
              <a:ext cx="1224943" cy="35719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2" name="شكل حر 21">
              <a:extLst>
                <a:ext uri="{FF2B5EF4-FFF2-40B4-BE49-F238E27FC236}">
                  <a16:creationId xmlns:a16="http://schemas.microsoft.com/office/drawing/2014/main" xmlns="" id="{B2121855-85C7-48D5-9EDB-2D277526F92C}"/>
                </a:ext>
              </a:extLst>
            </p:cNvPr>
            <p:cNvSpPr/>
            <p:nvPr/>
          </p:nvSpPr>
          <p:spPr>
            <a:xfrm>
              <a:off x="6429375" y="3643313"/>
              <a:ext cx="777875" cy="200025"/>
            </a:xfrm>
            <a:custGeom>
              <a:avLst/>
              <a:gdLst>
                <a:gd name="connsiteX0" fmla="*/ 0 w 777688"/>
                <a:gd name="connsiteY0" fmla="*/ 145677 h 199465"/>
                <a:gd name="connsiteX1" fmla="*/ 174812 w 777688"/>
                <a:gd name="connsiteY1" fmla="*/ 64994 h 199465"/>
                <a:gd name="connsiteX2" fmla="*/ 416859 w 777688"/>
                <a:gd name="connsiteY2" fmla="*/ 11206 h 199465"/>
                <a:gd name="connsiteX3" fmla="*/ 726141 w 777688"/>
                <a:gd name="connsiteY3" fmla="*/ 132229 h 199465"/>
                <a:gd name="connsiteX4" fmla="*/ 726141 w 777688"/>
                <a:gd name="connsiteY4" fmla="*/ 199465 h 199465"/>
                <a:gd name="connsiteX5" fmla="*/ 726141 w 777688"/>
                <a:gd name="connsiteY5" fmla="*/ 199465 h 19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688" h="199465">
                  <a:moveTo>
                    <a:pt x="0" y="145677"/>
                  </a:moveTo>
                  <a:cubicBezTo>
                    <a:pt x="52668" y="116541"/>
                    <a:pt x="105336" y="87406"/>
                    <a:pt x="174812" y="64994"/>
                  </a:cubicBezTo>
                  <a:cubicBezTo>
                    <a:pt x="244289" y="42582"/>
                    <a:pt x="324971" y="0"/>
                    <a:pt x="416859" y="11206"/>
                  </a:cubicBezTo>
                  <a:cubicBezTo>
                    <a:pt x="508747" y="22412"/>
                    <a:pt x="674594" y="100853"/>
                    <a:pt x="726141" y="132229"/>
                  </a:cubicBezTo>
                  <a:cubicBezTo>
                    <a:pt x="777688" y="163605"/>
                    <a:pt x="726141" y="199465"/>
                    <a:pt x="726141" y="199465"/>
                  </a:cubicBezTo>
                  <a:lnTo>
                    <a:pt x="726141" y="199465"/>
                  </a:lnTo>
                </a:path>
              </a:pathLst>
            </a:custGeom>
            <a:ln w="38100">
              <a:solidFill>
                <a:srgbClr val="00B0F0"/>
              </a:solidFill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  <p:cxnSp>
          <p:nvCxnSpPr>
            <p:cNvPr id="13" name="رابط كسهم مستقيم 23">
              <a:extLst>
                <a:ext uri="{FF2B5EF4-FFF2-40B4-BE49-F238E27FC236}">
                  <a16:creationId xmlns:a16="http://schemas.microsoft.com/office/drawing/2014/main" xmlns="" id="{B419EA92-2EA5-4168-AEF6-5E36B56C6960}"/>
                </a:ext>
              </a:extLst>
            </p:cNvPr>
            <p:cNvCxnSpPr/>
            <p:nvPr/>
          </p:nvCxnSpPr>
          <p:spPr>
            <a:xfrm rot="16200000" flipH="1">
              <a:off x="5179218" y="2107407"/>
              <a:ext cx="1643063" cy="142875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شكل بيضاوي 5">
              <a:extLst>
                <a:ext uri="{FF2B5EF4-FFF2-40B4-BE49-F238E27FC236}">
                  <a16:creationId xmlns:a16="http://schemas.microsoft.com/office/drawing/2014/main" xmlns="" id="{E79269CC-C5A7-4563-B45A-DBF2E5CB2B00}"/>
                </a:ext>
              </a:extLst>
            </p:cNvPr>
            <p:cNvSpPr/>
            <p:nvPr/>
          </p:nvSpPr>
          <p:spPr>
            <a:xfrm>
              <a:off x="4964906" y="1629196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B0F0"/>
                  </a:solidFill>
                </a:rPr>
                <a:t>9</a:t>
              </a:r>
              <a:endParaRPr lang="ar-SA" b="1" dirty="0">
                <a:solidFill>
                  <a:srgbClr val="00B0F0"/>
                </a:solidFill>
              </a:endParaRPr>
            </a:p>
          </p:txBody>
        </p:sp>
        <p:sp>
          <p:nvSpPr>
            <p:cNvPr id="15" name="شكل بيضاوي 5">
              <a:extLst>
                <a:ext uri="{FF2B5EF4-FFF2-40B4-BE49-F238E27FC236}">
                  <a16:creationId xmlns:a16="http://schemas.microsoft.com/office/drawing/2014/main" xmlns="" id="{557F4FF5-A150-4BC9-92EE-28115AA5910A}"/>
                </a:ext>
              </a:extLst>
            </p:cNvPr>
            <p:cNvSpPr/>
            <p:nvPr/>
          </p:nvSpPr>
          <p:spPr>
            <a:xfrm>
              <a:off x="6838950" y="2607469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B0F0"/>
                  </a:solidFill>
                </a:rPr>
                <a:t>4</a:t>
              </a:r>
              <a:endParaRPr lang="ar-SA" b="1" dirty="0">
                <a:solidFill>
                  <a:srgbClr val="00B0F0"/>
                </a:solidFill>
              </a:endParaRPr>
            </a:p>
          </p:txBody>
        </p:sp>
        <p:sp>
          <p:nvSpPr>
            <p:cNvPr id="16" name="شكل بيضاوي 5">
              <a:extLst>
                <a:ext uri="{FF2B5EF4-FFF2-40B4-BE49-F238E27FC236}">
                  <a16:creationId xmlns:a16="http://schemas.microsoft.com/office/drawing/2014/main" xmlns="" id="{2A96F399-C306-4516-BAD4-A602767A8322}"/>
                </a:ext>
              </a:extLst>
            </p:cNvPr>
            <p:cNvSpPr/>
            <p:nvPr/>
          </p:nvSpPr>
          <p:spPr>
            <a:xfrm>
              <a:off x="8098631" y="3643312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B0F0"/>
                  </a:solidFill>
                </a:rPr>
                <a:t>8</a:t>
              </a:r>
              <a:endParaRPr lang="ar-SA" b="1" dirty="0">
                <a:solidFill>
                  <a:srgbClr val="00B0F0"/>
                </a:solidFill>
              </a:endParaRPr>
            </a:p>
          </p:txBody>
        </p:sp>
        <p:sp>
          <p:nvSpPr>
            <p:cNvPr id="17" name="شكل بيضاوي 5">
              <a:extLst>
                <a:ext uri="{FF2B5EF4-FFF2-40B4-BE49-F238E27FC236}">
                  <a16:creationId xmlns:a16="http://schemas.microsoft.com/office/drawing/2014/main" xmlns="" id="{B921BBDB-4F83-4EB5-B220-3BD15E5A2216}"/>
                </a:ext>
              </a:extLst>
            </p:cNvPr>
            <p:cNvSpPr/>
            <p:nvPr/>
          </p:nvSpPr>
          <p:spPr>
            <a:xfrm>
              <a:off x="5154006" y="4964906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B0F0"/>
                  </a:solidFill>
                </a:rPr>
                <a:t>6</a:t>
              </a:r>
              <a:endParaRPr lang="ar-SA" b="1" dirty="0">
                <a:solidFill>
                  <a:srgbClr val="00B0F0"/>
                </a:solidFill>
              </a:endParaRPr>
            </a:p>
          </p:txBody>
        </p:sp>
        <p:sp>
          <p:nvSpPr>
            <p:cNvPr id="18" name="شكل بيضاوي 5">
              <a:extLst>
                <a:ext uri="{FF2B5EF4-FFF2-40B4-BE49-F238E27FC236}">
                  <a16:creationId xmlns:a16="http://schemas.microsoft.com/office/drawing/2014/main" xmlns="" id="{FFA268AE-90C0-4889-B45A-025A09491F70}"/>
                </a:ext>
              </a:extLst>
            </p:cNvPr>
            <p:cNvSpPr/>
            <p:nvPr/>
          </p:nvSpPr>
          <p:spPr>
            <a:xfrm>
              <a:off x="4832537" y="3607594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B0F0"/>
                  </a:solidFill>
                </a:rPr>
                <a:t>7</a:t>
              </a:r>
              <a:endParaRPr lang="ar-SA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88024" y="2094012"/>
            <a:ext cx="2880320" cy="313932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>
              <a:spcBef>
                <a:spcPct val="0"/>
              </a:spcBef>
            </a:pPr>
            <a:endParaRPr lang="en-US" altLang="en-US" b="1" dirty="0"/>
          </a:p>
          <a:p>
            <a:pPr algn="l">
              <a:spcBef>
                <a:spcPct val="0"/>
              </a:spcBef>
            </a:pPr>
            <a:r>
              <a:rPr lang="en-US" altLang="en-US" b="1" dirty="0"/>
              <a:t>1) Femur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2) Lateral condyle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3) Medial condyle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4) Patella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5) Tibia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6) Fibula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7) Lateral tibial spine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8) Medial tibial spine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9) Intercondylar notch</a:t>
            </a:r>
            <a:endParaRPr lang="ar-SA" altLang="en-US" b="1" dirty="0"/>
          </a:p>
          <a:p>
            <a:endParaRPr lang="ar-SA" dirty="0"/>
          </a:p>
        </p:txBody>
      </p:sp>
      <p:sp>
        <p:nvSpPr>
          <p:cNvPr id="23" name="TextBox 22"/>
          <p:cNvSpPr txBox="1"/>
          <p:nvPr/>
        </p:nvSpPr>
        <p:spPr>
          <a:xfrm>
            <a:off x="5828134" y="1268076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260507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01A4D01-782C-42E9-957D-53E248D69385}"/>
              </a:ext>
            </a:extLst>
          </p:cNvPr>
          <p:cNvGrpSpPr/>
          <p:nvPr/>
        </p:nvGrpSpPr>
        <p:grpSpPr>
          <a:xfrm>
            <a:off x="1461660" y="665840"/>
            <a:ext cx="2896790" cy="5181600"/>
            <a:chOff x="4595813" y="914400"/>
            <a:chExt cx="3862387" cy="5181600"/>
          </a:xfrm>
        </p:grpSpPr>
        <p:pic>
          <p:nvPicPr>
            <p:cNvPr id="4" name="Picture 1" descr="ser35121img00002.jpg">
              <a:extLst>
                <a:ext uri="{FF2B5EF4-FFF2-40B4-BE49-F238E27FC236}">
                  <a16:creationId xmlns:a16="http://schemas.microsoft.com/office/drawing/2014/main" xmlns="" id="{0927339A-1956-4BCB-9051-9E6696AE0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5" t="16667" r="5106" b="22221"/>
            <a:stretch>
              <a:fillRect/>
            </a:stretch>
          </p:blipFill>
          <p:spPr bwMode="auto">
            <a:xfrm>
              <a:off x="4595813" y="914400"/>
              <a:ext cx="3862387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ACCA3F6D-6DA9-4F7E-9A1D-45EEFFAA0E8C}"/>
                </a:ext>
              </a:extLst>
            </p:cNvPr>
            <p:cNvSpPr/>
            <p:nvPr/>
          </p:nvSpPr>
          <p:spPr>
            <a:xfrm>
              <a:off x="6400800" y="4983163"/>
              <a:ext cx="603250" cy="603250"/>
            </a:xfrm>
            <a:custGeom>
              <a:avLst/>
              <a:gdLst>
                <a:gd name="connsiteX0" fmla="*/ 0 w 603504"/>
                <a:gd name="connsiteY0" fmla="*/ 0 h 603504"/>
                <a:gd name="connsiteX1" fmla="*/ 109728 w 603504"/>
                <a:gd name="connsiteY1" fmla="*/ 109728 h 603504"/>
                <a:gd name="connsiteX2" fmla="*/ 118872 w 603504"/>
                <a:gd name="connsiteY2" fmla="*/ 219456 h 603504"/>
                <a:gd name="connsiteX3" fmla="*/ 173736 w 603504"/>
                <a:gd name="connsiteY3" fmla="*/ 329184 h 603504"/>
                <a:gd name="connsiteX4" fmla="*/ 301752 w 603504"/>
                <a:gd name="connsiteY4" fmla="*/ 438912 h 603504"/>
                <a:gd name="connsiteX5" fmla="*/ 420624 w 603504"/>
                <a:gd name="connsiteY5" fmla="*/ 484632 h 603504"/>
                <a:gd name="connsiteX6" fmla="*/ 603504 w 603504"/>
                <a:gd name="connsiteY6" fmla="*/ 603504 h 603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504" h="603504">
                  <a:moveTo>
                    <a:pt x="0" y="0"/>
                  </a:moveTo>
                  <a:cubicBezTo>
                    <a:pt x="44958" y="36576"/>
                    <a:pt x="89916" y="73152"/>
                    <a:pt x="109728" y="109728"/>
                  </a:cubicBezTo>
                  <a:cubicBezTo>
                    <a:pt x="129540" y="146304"/>
                    <a:pt x="108204" y="182880"/>
                    <a:pt x="118872" y="219456"/>
                  </a:cubicBezTo>
                  <a:cubicBezTo>
                    <a:pt x="129540" y="256032"/>
                    <a:pt x="143256" y="292608"/>
                    <a:pt x="173736" y="329184"/>
                  </a:cubicBezTo>
                  <a:cubicBezTo>
                    <a:pt x="204216" y="365760"/>
                    <a:pt x="260604" y="413004"/>
                    <a:pt x="301752" y="438912"/>
                  </a:cubicBezTo>
                  <a:cubicBezTo>
                    <a:pt x="342900" y="464820"/>
                    <a:pt x="370332" y="457200"/>
                    <a:pt x="420624" y="484632"/>
                  </a:cubicBezTo>
                  <a:cubicBezTo>
                    <a:pt x="470916" y="512064"/>
                    <a:pt x="537210" y="557784"/>
                    <a:pt x="603504" y="603504"/>
                  </a:cubicBezTo>
                </a:path>
              </a:pathLst>
            </a:custGeom>
            <a:ln w="38100">
              <a:solidFill>
                <a:srgbClr val="2AEE1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xmlns="" id="{C2841BFB-F276-4368-BE2A-CB47D8673770}"/>
                </a:ext>
              </a:extLst>
            </p:cNvPr>
            <p:cNvSpPr/>
            <p:nvPr/>
          </p:nvSpPr>
          <p:spPr>
            <a:xfrm>
              <a:off x="6519863" y="4067175"/>
              <a:ext cx="457200" cy="376238"/>
            </a:xfrm>
            <a:custGeom>
              <a:avLst/>
              <a:gdLst>
                <a:gd name="connsiteX0" fmla="*/ 0 w 457200"/>
                <a:gd name="connsiteY0" fmla="*/ 376428 h 376428"/>
                <a:gd name="connsiteX1" fmla="*/ 36576 w 457200"/>
                <a:gd name="connsiteY1" fmla="*/ 284988 h 376428"/>
                <a:gd name="connsiteX2" fmla="*/ 36576 w 457200"/>
                <a:gd name="connsiteY2" fmla="*/ 138684 h 376428"/>
                <a:gd name="connsiteX3" fmla="*/ 73152 w 457200"/>
                <a:gd name="connsiteY3" fmla="*/ 19812 h 376428"/>
                <a:gd name="connsiteX4" fmla="*/ 274320 w 457200"/>
                <a:gd name="connsiteY4" fmla="*/ 19812 h 376428"/>
                <a:gd name="connsiteX5" fmla="*/ 457200 w 457200"/>
                <a:gd name="connsiteY5" fmla="*/ 19812 h 376428"/>
                <a:gd name="connsiteX6" fmla="*/ 457200 w 457200"/>
                <a:gd name="connsiteY6" fmla="*/ 19812 h 37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200" h="376428">
                  <a:moveTo>
                    <a:pt x="0" y="376428"/>
                  </a:moveTo>
                  <a:cubicBezTo>
                    <a:pt x="15240" y="350520"/>
                    <a:pt x="30480" y="324612"/>
                    <a:pt x="36576" y="284988"/>
                  </a:cubicBezTo>
                  <a:cubicBezTo>
                    <a:pt x="42672" y="245364"/>
                    <a:pt x="30480" y="182880"/>
                    <a:pt x="36576" y="138684"/>
                  </a:cubicBezTo>
                  <a:cubicBezTo>
                    <a:pt x="42672" y="94488"/>
                    <a:pt x="33528" y="39624"/>
                    <a:pt x="73152" y="19812"/>
                  </a:cubicBezTo>
                  <a:cubicBezTo>
                    <a:pt x="112776" y="0"/>
                    <a:pt x="274320" y="19812"/>
                    <a:pt x="274320" y="19812"/>
                  </a:cubicBezTo>
                  <a:lnTo>
                    <a:pt x="457200" y="19812"/>
                  </a:lnTo>
                  <a:lnTo>
                    <a:pt x="457200" y="19812"/>
                  </a:lnTo>
                </a:path>
              </a:pathLst>
            </a:custGeom>
            <a:ln w="38100">
              <a:solidFill>
                <a:srgbClr val="2AEE1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xmlns="" id="{552B64C2-3758-4710-AD11-53862A95E6B5}"/>
                </a:ext>
              </a:extLst>
            </p:cNvPr>
            <p:cNvSpPr/>
            <p:nvPr/>
          </p:nvSpPr>
          <p:spPr>
            <a:xfrm>
              <a:off x="6932613" y="4168775"/>
              <a:ext cx="995362" cy="850900"/>
            </a:xfrm>
            <a:custGeom>
              <a:avLst/>
              <a:gdLst>
                <a:gd name="connsiteX0" fmla="*/ 903732 w 995172"/>
                <a:gd name="connsiteY0" fmla="*/ 851916 h 851916"/>
                <a:gd name="connsiteX1" fmla="*/ 684276 w 995172"/>
                <a:gd name="connsiteY1" fmla="*/ 742188 h 851916"/>
                <a:gd name="connsiteX2" fmla="*/ 455676 w 995172"/>
                <a:gd name="connsiteY2" fmla="*/ 641604 h 851916"/>
                <a:gd name="connsiteX3" fmla="*/ 217932 w 995172"/>
                <a:gd name="connsiteY3" fmla="*/ 595884 h 851916"/>
                <a:gd name="connsiteX4" fmla="*/ 62484 w 995172"/>
                <a:gd name="connsiteY4" fmla="*/ 477012 h 851916"/>
                <a:gd name="connsiteX5" fmla="*/ 7620 w 995172"/>
                <a:gd name="connsiteY5" fmla="*/ 257556 h 851916"/>
                <a:gd name="connsiteX6" fmla="*/ 35052 w 995172"/>
                <a:gd name="connsiteY6" fmla="*/ 83820 h 851916"/>
                <a:gd name="connsiteX7" fmla="*/ 217932 w 995172"/>
                <a:gd name="connsiteY7" fmla="*/ 1524 h 851916"/>
                <a:gd name="connsiteX8" fmla="*/ 492252 w 995172"/>
                <a:gd name="connsiteY8" fmla="*/ 92964 h 851916"/>
                <a:gd name="connsiteX9" fmla="*/ 684276 w 995172"/>
                <a:gd name="connsiteY9" fmla="*/ 367284 h 851916"/>
                <a:gd name="connsiteX10" fmla="*/ 876300 w 995172"/>
                <a:gd name="connsiteY10" fmla="*/ 550164 h 851916"/>
                <a:gd name="connsiteX11" fmla="*/ 995172 w 995172"/>
                <a:gd name="connsiteY11" fmla="*/ 641604 h 85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5172" h="851916">
                  <a:moveTo>
                    <a:pt x="903732" y="851916"/>
                  </a:moveTo>
                  <a:cubicBezTo>
                    <a:pt x="831342" y="814578"/>
                    <a:pt x="758952" y="777240"/>
                    <a:pt x="684276" y="742188"/>
                  </a:cubicBezTo>
                  <a:cubicBezTo>
                    <a:pt x="609600" y="707136"/>
                    <a:pt x="533400" y="665988"/>
                    <a:pt x="455676" y="641604"/>
                  </a:cubicBezTo>
                  <a:cubicBezTo>
                    <a:pt x="377952" y="617220"/>
                    <a:pt x="283464" y="623316"/>
                    <a:pt x="217932" y="595884"/>
                  </a:cubicBezTo>
                  <a:cubicBezTo>
                    <a:pt x="152400" y="568452"/>
                    <a:pt x="97536" y="533400"/>
                    <a:pt x="62484" y="477012"/>
                  </a:cubicBezTo>
                  <a:cubicBezTo>
                    <a:pt x="27432" y="420624"/>
                    <a:pt x="12192" y="323088"/>
                    <a:pt x="7620" y="257556"/>
                  </a:cubicBezTo>
                  <a:cubicBezTo>
                    <a:pt x="3048" y="192024"/>
                    <a:pt x="0" y="126492"/>
                    <a:pt x="35052" y="83820"/>
                  </a:cubicBezTo>
                  <a:cubicBezTo>
                    <a:pt x="70104" y="41148"/>
                    <a:pt x="141732" y="0"/>
                    <a:pt x="217932" y="1524"/>
                  </a:cubicBezTo>
                  <a:cubicBezTo>
                    <a:pt x="294132" y="3048"/>
                    <a:pt x="414528" y="32004"/>
                    <a:pt x="492252" y="92964"/>
                  </a:cubicBezTo>
                  <a:cubicBezTo>
                    <a:pt x="569976" y="153924"/>
                    <a:pt x="620268" y="291084"/>
                    <a:pt x="684276" y="367284"/>
                  </a:cubicBezTo>
                  <a:cubicBezTo>
                    <a:pt x="748284" y="443484"/>
                    <a:pt x="824484" y="504444"/>
                    <a:pt x="876300" y="550164"/>
                  </a:cubicBezTo>
                  <a:cubicBezTo>
                    <a:pt x="928116" y="595884"/>
                    <a:pt x="961644" y="618744"/>
                    <a:pt x="995172" y="641604"/>
                  </a:cubicBezTo>
                </a:path>
              </a:pathLst>
            </a:custGeom>
            <a:ln w="38100">
              <a:solidFill>
                <a:srgbClr val="2AEE1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CB21BA7A-8673-47B6-BE7C-66FFD9A359EA}"/>
                </a:ext>
              </a:extLst>
            </p:cNvPr>
            <p:cNvCxnSpPr/>
            <p:nvPr/>
          </p:nvCxnSpPr>
          <p:spPr>
            <a:xfrm rot="5400000">
              <a:off x="7543800" y="4191000"/>
              <a:ext cx="228600" cy="228600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873A8FEA-5467-4676-98BA-5466E6338CA3}"/>
                </a:ext>
              </a:extLst>
            </p:cNvPr>
            <p:cNvCxnSpPr/>
            <p:nvPr/>
          </p:nvCxnSpPr>
          <p:spPr>
            <a:xfrm flipV="1">
              <a:off x="5943600" y="5334000"/>
              <a:ext cx="533400" cy="260350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127F9074-9854-4E22-A27A-B3FE267305A5}"/>
                </a:ext>
              </a:extLst>
            </p:cNvPr>
            <p:cNvCxnSpPr/>
            <p:nvPr/>
          </p:nvCxnSpPr>
          <p:spPr>
            <a:xfrm rot="5400000">
              <a:off x="6819900" y="3619500"/>
              <a:ext cx="457200" cy="381000"/>
            </a:xfrm>
            <a:prstGeom prst="straightConnector1">
              <a:avLst/>
            </a:prstGeom>
            <a:ln w="38100">
              <a:solidFill>
                <a:srgbClr val="2AEE10"/>
              </a:solidFill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شكل بيضاوي 5">
              <a:extLst>
                <a:ext uri="{FF2B5EF4-FFF2-40B4-BE49-F238E27FC236}">
                  <a16:creationId xmlns:a16="http://schemas.microsoft.com/office/drawing/2014/main" xmlns="" id="{4052E9AD-10F7-4CF1-898B-A02A8D54B5FD}"/>
                </a:ext>
              </a:extLst>
            </p:cNvPr>
            <p:cNvSpPr/>
            <p:nvPr/>
          </p:nvSpPr>
          <p:spPr>
            <a:xfrm>
              <a:off x="5879306" y="2070100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AE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2AEE10"/>
                  </a:solidFill>
                </a:rPr>
                <a:t>1</a:t>
              </a:r>
              <a:endParaRPr lang="ar-SA" b="1" dirty="0">
                <a:solidFill>
                  <a:srgbClr val="2AEE10"/>
                </a:solidFill>
              </a:endParaRPr>
            </a:p>
          </p:txBody>
        </p:sp>
        <p:sp>
          <p:nvSpPr>
            <p:cNvPr id="12" name="شكل بيضاوي 6">
              <a:extLst>
                <a:ext uri="{FF2B5EF4-FFF2-40B4-BE49-F238E27FC236}">
                  <a16:creationId xmlns:a16="http://schemas.microsoft.com/office/drawing/2014/main" xmlns="" id="{81E6217D-D81C-465E-B2FF-CDBC26801138}"/>
                </a:ext>
              </a:extLst>
            </p:cNvPr>
            <p:cNvSpPr/>
            <p:nvPr/>
          </p:nvSpPr>
          <p:spPr>
            <a:xfrm>
              <a:off x="6002571" y="3620900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AE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2AEE10"/>
                  </a:solidFill>
                </a:rPr>
                <a:t>2</a:t>
              </a:r>
              <a:endParaRPr lang="ar-SA" b="1" dirty="0">
                <a:solidFill>
                  <a:srgbClr val="2AEE10"/>
                </a:solidFill>
              </a:endParaRPr>
            </a:p>
          </p:txBody>
        </p:sp>
        <p:sp>
          <p:nvSpPr>
            <p:cNvPr id="13" name="شكل بيضاوي 7">
              <a:extLst>
                <a:ext uri="{FF2B5EF4-FFF2-40B4-BE49-F238E27FC236}">
                  <a16:creationId xmlns:a16="http://schemas.microsoft.com/office/drawing/2014/main" xmlns="" id="{BCDA19B1-D750-4947-9DE2-256CFA2CA260}"/>
                </a:ext>
              </a:extLst>
            </p:cNvPr>
            <p:cNvSpPr/>
            <p:nvPr/>
          </p:nvSpPr>
          <p:spPr>
            <a:xfrm>
              <a:off x="5312008" y="3936906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AE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2AEE10"/>
                  </a:solidFill>
                </a:rPr>
                <a:t>3</a:t>
              </a:r>
              <a:endParaRPr lang="ar-SA" b="1" dirty="0">
                <a:solidFill>
                  <a:srgbClr val="2AEE10"/>
                </a:solidFill>
              </a:endParaRPr>
            </a:p>
          </p:txBody>
        </p:sp>
        <p:sp>
          <p:nvSpPr>
            <p:cNvPr id="14" name="شكل بيضاوي 9">
              <a:extLst>
                <a:ext uri="{FF2B5EF4-FFF2-40B4-BE49-F238E27FC236}">
                  <a16:creationId xmlns:a16="http://schemas.microsoft.com/office/drawing/2014/main" xmlns="" id="{B0703D7B-C2CA-456F-9212-FEB11FF4AA91}"/>
                </a:ext>
              </a:extLst>
            </p:cNvPr>
            <p:cNvSpPr/>
            <p:nvPr/>
          </p:nvSpPr>
          <p:spPr>
            <a:xfrm>
              <a:off x="7761287" y="3859679"/>
              <a:ext cx="357187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AE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2AEE10"/>
                  </a:solidFill>
                </a:rPr>
                <a:t>5</a:t>
              </a:r>
              <a:endParaRPr lang="ar-SA" b="1" dirty="0">
                <a:solidFill>
                  <a:srgbClr val="2AEE10"/>
                </a:solidFill>
              </a:endParaRPr>
            </a:p>
          </p:txBody>
        </p:sp>
        <p:sp>
          <p:nvSpPr>
            <p:cNvPr id="15" name="شكل بيضاوي 5">
              <a:extLst>
                <a:ext uri="{FF2B5EF4-FFF2-40B4-BE49-F238E27FC236}">
                  <a16:creationId xmlns:a16="http://schemas.microsoft.com/office/drawing/2014/main" xmlns="" id="{12852842-2540-4CD6-98C0-3B43B0642ACC}"/>
                </a:ext>
              </a:extLst>
            </p:cNvPr>
            <p:cNvSpPr/>
            <p:nvPr/>
          </p:nvSpPr>
          <p:spPr>
            <a:xfrm>
              <a:off x="6905230" y="4850091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AE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2AEE10"/>
                  </a:solidFill>
                </a:rPr>
                <a:t>4</a:t>
              </a:r>
              <a:endParaRPr lang="ar-SA" b="1" dirty="0">
                <a:solidFill>
                  <a:srgbClr val="2AEE10"/>
                </a:solidFill>
              </a:endParaRPr>
            </a:p>
          </p:txBody>
        </p:sp>
        <p:sp>
          <p:nvSpPr>
            <p:cNvPr id="16" name="شكل بيضاوي 5">
              <a:extLst>
                <a:ext uri="{FF2B5EF4-FFF2-40B4-BE49-F238E27FC236}">
                  <a16:creationId xmlns:a16="http://schemas.microsoft.com/office/drawing/2014/main" xmlns="" id="{229E8022-D95D-4AE4-8BF8-41A800E29E1B}"/>
                </a:ext>
              </a:extLst>
            </p:cNvPr>
            <p:cNvSpPr/>
            <p:nvPr/>
          </p:nvSpPr>
          <p:spPr>
            <a:xfrm>
              <a:off x="5537002" y="5464175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AE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2AEE10"/>
                  </a:solidFill>
                </a:rPr>
                <a:t>6</a:t>
              </a:r>
              <a:endParaRPr lang="ar-SA" b="1" dirty="0">
                <a:solidFill>
                  <a:srgbClr val="2AEE10"/>
                </a:solidFill>
              </a:endParaRPr>
            </a:p>
          </p:txBody>
        </p:sp>
        <p:sp>
          <p:nvSpPr>
            <p:cNvPr id="17" name="شكل بيضاوي 5">
              <a:extLst>
                <a:ext uri="{FF2B5EF4-FFF2-40B4-BE49-F238E27FC236}">
                  <a16:creationId xmlns:a16="http://schemas.microsoft.com/office/drawing/2014/main" xmlns="" id="{5B860C4E-D5C8-4205-A806-3CF1622D6C79}"/>
                </a:ext>
              </a:extLst>
            </p:cNvPr>
            <p:cNvSpPr/>
            <p:nvPr/>
          </p:nvSpPr>
          <p:spPr>
            <a:xfrm>
              <a:off x="7239000" y="3204415"/>
              <a:ext cx="357188" cy="35718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AEE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2AEE10"/>
                  </a:solidFill>
                </a:rPr>
                <a:t>7</a:t>
              </a:r>
              <a:endParaRPr lang="ar-SA" b="1" dirty="0">
                <a:solidFill>
                  <a:srgbClr val="2AEE1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148064" y="2476269"/>
            <a:ext cx="2304256" cy="258532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>
              <a:spcBef>
                <a:spcPct val="0"/>
              </a:spcBef>
            </a:pPr>
            <a:endParaRPr lang="en-US" altLang="en-US" b="1" dirty="0"/>
          </a:p>
          <a:p>
            <a:pPr algn="l">
              <a:spcBef>
                <a:spcPct val="0"/>
              </a:spcBef>
            </a:pPr>
            <a:r>
              <a:rPr lang="en-US" altLang="en-US" b="1" dirty="0"/>
              <a:t>1) Femur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2) Femur condoyle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3) Patella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4) Tibia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5) Fibula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6) Tibial tuberosity</a:t>
            </a:r>
          </a:p>
          <a:p>
            <a:pPr algn="l">
              <a:spcBef>
                <a:spcPct val="0"/>
              </a:spcBef>
            </a:pPr>
            <a:r>
              <a:rPr lang="en-US" altLang="en-US" b="1" dirty="0"/>
              <a:t>7) Tibial spine</a:t>
            </a:r>
          </a:p>
          <a:p>
            <a:endParaRPr lang="ar-SA" dirty="0"/>
          </a:p>
        </p:txBody>
      </p:sp>
      <p:sp>
        <p:nvSpPr>
          <p:cNvPr id="23" name="TextBox 22"/>
          <p:cNvSpPr txBox="1"/>
          <p:nvPr/>
        </p:nvSpPr>
        <p:spPr>
          <a:xfrm>
            <a:off x="5900142" y="1622625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667976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1" descr="stacks_image_3773_1.png">
            <a:extLst>
              <a:ext uri="{FF2B5EF4-FFF2-40B4-BE49-F238E27FC236}">
                <a16:creationId xmlns:a16="http://schemas.microsoft.com/office/drawing/2014/main" xmlns="" id="{5D21AEFE-85A1-42E7-8A31-162563A95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19" y="642939"/>
            <a:ext cx="419012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529965-6303-48BA-864A-D4D41DF06256}"/>
              </a:ext>
            </a:extLst>
          </p:cNvPr>
          <p:cNvSpPr/>
          <p:nvPr/>
        </p:nvSpPr>
        <p:spPr>
          <a:xfrm>
            <a:off x="2226283" y="4857751"/>
            <a:ext cx="4092773" cy="65722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</a:rPr>
              <a:t>Severe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osteoarthritis</a:t>
            </a:r>
            <a:endParaRPr lang="ar-S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142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Thigh</a:t>
            </a:r>
          </a:p>
        </p:txBody>
      </p:sp>
    </p:spTree>
    <p:extLst>
      <p:ext uri="{BB962C8B-B14F-4D97-AF65-F5344CB8AC3E}">
        <p14:creationId xmlns:p14="http://schemas.microsoft.com/office/powerpoint/2010/main" val="2837776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ser004img00015.jpg">
            <a:extLst>
              <a:ext uri="{FF2B5EF4-FFF2-40B4-BE49-F238E27FC236}">
                <a16:creationId xmlns:a16="http://schemas.microsoft.com/office/drawing/2014/main" xmlns="" id="{19D46368-8912-4FD1-893E-7E93DD9F2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31250" r="53094" b="36557"/>
          <a:stretch>
            <a:fillRect/>
          </a:stretch>
        </p:blipFill>
        <p:spPr bwMode="auto">
          <a:xfrm>
            <a:off x="6199020" y="4920127"/>
            <a:ext cx="1872208" cy="165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Arrow: Notched Right 97">
            <a:extLst>
              <a:ext uri="{FF2B5EF4-FFF2-40B4-BE49-F238E27FC236}">
                <a16:creationId xmlns:a16="http://schemas.microsoft.com/office/drawing/2014/main" xmlns="" id="{8BFB5AE7-65CE-409C-8415-5D7273440C25}"/>
              </a:ext>
            </a:extLst>
          </p:cNvPr>
          <p:cNvSpPr/>
          <p:nvPr/>
        </p:nvSpPr>
        <p:spPr>
          <a:xfrm>
            <a:off x="5761143" y="5818319"/>
            <a:ext cx="391578" cy="231043"/>
          </a:xfrm>
          <a:prstGeom prst="notch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58860" y="486712"/>
            <a:ext cx="3312368" cy="424731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>
              <a:spcBef>
                <a:spcPts val="0"/>
              </a:spcBef>
              <a:defRPr/>
            </a:pPr>
            <a:endParaRPr lang="en-US" b="1" dirty="0"/>
          </a:p>
          <a:p>
            <a:pPr algn="l">
              <a:spcBef>
                <a:spcPts val="0"/>
              </a:spcBef>
              <a:defRPr/>
            </a:pPr>
            <a:r>
              <a:rPr lang="en-US" b="1" dirty="0"/>
              <a:t>1) Vastus lateralis muscle</a:t>
            </a:r>
          </a:p>
          <a:p>
            <a:pPr algn="l">
              <a:spcBef>
                <a:spcPts val="0"/>
              </a:spcBef>
              <a:defRPr/>
            </a:pPr>
            <a:r>
              <a:rPr lang="en-US" b="1" dirty="0"/>
              <a:t>2) Vastus intermedius muscle</a:t>
            </a:r>
          </a:p>
          <a:p>
            <a:pPr algn="l">
              <a:spcBef>
                <a:spcPts val="0"/>
              </a:spcBef>
              <a:defRPr/>
            </a:pPr>
            <a:r>
              <a:rPr lang="en-US" b="1" dirty="0"/>
              <a:t>3) Vastus medialis muscle</a:t>
            </a:r>
          </a:p>
          <a:p>
            <a:pPr algn="l">
              <a:spcBef>
                <a:spcPts val="0"/>
              </a:spcBef>
              <a:defRPr/>
            </a:pPr>
            <a:r>
              <a:rPr lang="en-US" b="1" dirty="0"/>
              <a:t>4) Rectus femoris muscle</a:t>
            </a:r>
          </a:p>
          <a:p>
            <a:pPr algn="l">
              <a:spcBef>
                <a:spcPts val="0"/>
              </a:spcBef>
              <a:defRPr/>
            </a:pPr>
            <a:r>
              <a:rPr lang="en-US" b="1" dirty="0"/>
              <a:t>5) Sartorius muscle</a:t>
            </a:r>
          </a:p>
          <a:p>
            <a:pPr algn="l">
              <a:spcBef>
                <a:spcPts val="0"/>
              </a:spcBef>
              <a:defRPr/>
            </a:pPr>
            <a:r>
              <a:rPr lang="en-US" b="1" dirty="0"/>
              <a:t>6) Gracilie muscle</a:t>
            </a:r>
          </a:p>
          <a:p>
            <a:pPr algn="l">
              <a:spcBef>
                <a:spcPts val="0"/>
              </a:spcBef>
              <a:defRPr/>
            </a:pPr>
            <a:r>
              <a:rPr lang="en-US" b="1" dirty="0"/>
              <a:t>7) Adductor magnus muscle</a:t>
            </a:r>
          </a:p>
          <a:p>
            <a:pPr algn="l">
              <a:spcBef>
                <a:spcPts val="0"/>
              </a:spcBef>
              <a:defRPr/>
            </a:pPr>
            <a:r>
              <a:rPr lang="en-US" b="1" dirty="0"/>
              <a:t>8) Adductor longus muscle</a:t>
            </a:r>
          </a:p>
          <a:p>
            <a:pPr algn="l">
              <a:spcBef>
                <a:spcPts val="0"/>
              </a:spcBef>
              <a:defRPr/>
            </a:pPr>
            <a:r>
              <a:rPr lang="en-US" b="1" dirty="0"/>
              <a:t>9) Semimemranous muscle</a:t>
            </a:r>
          </a:p>
          <a:p>
            <a:pPr algn="l">
              <a:spcBef>
                <a:spcPts val="0"/>
              </a:spcBef>
              <a:defRPr/>
            </a:pPr>
            <a:r>
              <a:rPr lang="en-US" b="1" dirty="0"/>
              <a:t>10) Semitendinousus Muscle</a:t>
            </a:r>
          </a:p>
          <a:p>
            <a:pPr algn="l">
              <a:spcBef>
                <a:spcPts val="0"/>
              </a:spcBef>
              <a:defRPr/>
            </a:pPr>
            <a:r>
              <a:rPr lang="en-US" b="1" dirty="0"/>
              <a:t>11) Biceps femoris muscle</a:t>
            </a:r>
          </a:p>
          <a:p>
            <a:pPr algn="l">
              <a:spcBef>
                <a:spcPts val="0"/>
              </a:spcBef>
              <a:defRPr/>
            </a:pPr>
            <a:r>
              <a:rPr lang="en-US" b="1" dirty="0"/>
              <a:t>12) Femur</a:t>
            </a:r>
          </a:p>
          <a:p>
            <a:pPr algn="l">
              <a:spcBef>
                <a:spcPts val="0"/>
              </a:spcBef>
              <a:defRPr/>
            </a:pPr>
            <a:r>
              <a:rPr lang="en-US" b="1" dirty="0"/>
              <a:t>13) Femoral artery</a:t>
            </a:r>
          </a:p>
          <a:p>
            <a:endParaRPr lang="ar-SA" dirty="0"/>
          </a:p>
        </p:txBody>
      </p:sp>
      <p:sp>
        <p:nvSpPr>
          <p:cNvPr id="42" name="TextBox 41"/>
          <p:cNvSpPr txBox="1"/>
          <p:nvPr/>
        </p:nvSpPr>
        <p:spPr>
          <a:xfrm>
            <a:off x="1835696" y="132163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MRI</a:t>
            </a:r>
            <a:endParaRPr lang="ar-SA" dirty="0"/>
          </a:p>
        </p:txBody>
      </p:sp>
      <p:sp>
        <p:nvSpPr>
          <p:cNvPr id="43" name="TextBox 42"/>
          <p:cNvSpPr txBox="1"/>
          <p:nvPr/>
        </p:nvSpPr>
        <p:spPr>
          <a:xfrm>
            <a:off x="4644008" y="5756565"/>
            <a:ext cx="1065971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CT-SCAN</a:t>
            </a:r>
            <a:endParaRPr lang="ar-SA" dirty="0"/>
          </a:p>
        </p:txBody>
      </p:sp>
      <p:pic>
        <p:nvPicPr>
          <p:cNvPr id="2" name="Picture 2" descr="C:\Users\Assas\Desktop\thig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8067"/>
            <a:ext cx="4203398" cy="500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0813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Ankle</a:t>
            </a:r>
          </a:p>
        </p:txBody>
      </p:sp>
    </p:spTree>
    <p:extLst>
      <p:ext uri="{BB962C8B-B14F-4D97-AF65-F5344CB8AC3E}">
        <p14:creationId xmlns:p14="http://schemas.microsoft.com/office/powerpoint/2010/main" val="3299340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A82D02-F660-44A9-B27F-B8BC76046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17" y="1341138"/>
            <a:ext cx="3800383" cy="1579562"/>
          </a:xfrm>
        </p:spPr>
        <p:txBody>
          <a:bodyPr>
            <a:normAutofit/>
          </a:bodyPr>
          <a:lstStyle/>
          <a:p>
            <a:pPr algn="l"/>
            <a:r>
              <a:rPr lang="en-US" sz="1800" b="1" u="sng" dirty="0"/>
              <a:t>Coronal Plane (Frontal Plane):</a:t>
            </a:r>
            <a:r>
              <a:rPr lang="en-US" sz="1800" b="1" dirty="0"/>
              <a:t>             </a:t>
            </a:r>
            <a:r>
              <a:rPr lang="en-US" sz="1600" dirty="0"/>
              <a:t>A vertical plane running from side to side; divides the body or any of its parts into anterior and posterior portions.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28F3672D-F54D-4870-A20E-B3788E0AD95C}"/>
              </a:ext>
            </a:extLst>
          </p:cNvPr>
          <p:cNvSpPr txBox="1">
            <a:spLocks/>
          </p:cNvSpPr>
          <p:nvPr/>
        </p:nvSpPr>
        <p:spPr>
          <a:xfrm>
            <a:off x="0" y="685799"/>
            <a:ext cx="6629400" cy="609601"/>
          </a:xfrm>
          <a:prstGeom prst="rect">
            <a:avLst/>
          </a:prstGeom>
        </p:spPr>
        <p:txBody>
          <a:bodyPr vert="horz" lIns="91423" tIns="45712" rIns="91423" bIns="45712" rtlCol="0" anchor="b">
            <a:normAutofit fontScale="97500" lnSpcReduction="10000"/>
          </a:bodyPr>
          <a:lstStyle>
            <a:lvl1pPr algn="ctr" defTabSz="914342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Introduction: Planes of the Body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31904C8-7C06-4C14-83E9-815540BE901C}"/>
              </a:ext>
            </a:extLst>
          </p:cNvPr>
          <p:cNvCxnSpPr>
            <a:cxnSpLocks/>
          </p:cNvCxnSpPr>
          <p:nvPr/>
        </p:nvCxnSpPr>
        <p:spPr>
          <a:xfrm>
            <a:off x="152400" y="1219200"/>
            <a:ext cx="8077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6CBD71B-2D57-4EDE-9D1D-0B22C86C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979" y="2362200"/>
            <a:ext cx="1295400" cy="1575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9D7FCE-CC36-40AB-A0D6-3992686B765B}"/>
              </a:ext>
            </a:extLst>
          </p:cNvPr>
          <p:cNvSpPr txBox="1"/>
          <p:nvPr/>
        </p:nvSpPr>
        <p:spPr>
          <a:xfrm>
            <a:off x="3886200" y="1295400"/>
            <a:ext cx="4105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u="sng" dirty="0"/>
              <a:t>Sagittal Plane (Lateral Plane):</a:t>
            </a:r>
            <a:endParaRPr lang="en-US" sz="1600" b="1" u="sng" dirty="0"/>
          </a:p>
          <a:p>
            <a:pPr algn="l"/>
            <a:r>
              <a:rPr lang="en-US" sz="1600" dirty="0"/>
              <a:t>A vertical plane running from front to back; divides the body or any of its parts into right and left sides.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6EED2C1-CAFA-435B-A069-F959FEC73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130" y="2182591"/>
            <a:ext cx="1407066" cy="1520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49131B-2B02-438A-AAE5-F40C8D4C5986}"/>
              </a:ext>
            </a:extLst>
          </p:cNvPr>
          <p:cNvSpPr txBox="1"/>
          <p:nvPr/>
        </p:nvSpPr>
        <p:spPr>
          <a:xfrm>
            <a:off x="2781300" y="4114800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Axial Plane (Transverse Plane)</a:t>
            </a:r>
            <a:r>
              <a:rPr lang="en-US" dirty="0"/>
              <a:t> : </a:t>
            </a:r>
          </a:p>
          <a:p>
            <a:pPr algn="l"/>
            <a:r>
              <a:rPr lang="en-US" sz="1600" dirty="0"/>
              <a:t>A horizontal plane; divides the body or any of its parts into upper and lower parts.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BF2AA92-925D-487C-A53E-35D71EE00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975" y="5105400"/>
            <a:ext cx="1283763" cy="1551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8876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16" y="361495"/>
            <a:ext cx="3161799" cy="6329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0072" y="2348880"/>
            <a:ext cx="2304256" cy="203132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endParaRPr lang="en-US" dirty="0"/>
          </a:p>
          <a:p>
            <a:pPr algn="l"/>
            <a:r>
              <a:rPr lang="en-US" b="1" dirty="0"/>
              <a:t>1- Tibia</a:t>
            </a:r>
          </a:p>
          <a:p>
            <a:pPr algn="l"/>
            <a:r>
              <a:rPr lang="en-US" b="1" dirty="0"/>
              <a:t>2- Medial malleolus </a:t>
            </a:r>
          </a:p>
          <a:p>
            <a:pPr algn="l"/>
            <a:r>
              <a:rPr lang="en-US" b="1" dirty="0"/>
              <a:t>3- Fibula </a:t>
            </a:r>
          </a:p>
          <a:p>
            <a:pPr algn="l"/>
            <a:r>
              <a:rPr lang="en-US" b="1" dirty="0"/>
              <a:t>4- Lateral melleolus </a:t>
            </a:r>
          </a:p>
          <a:p>
            <a:pPr algn="l"/>
            <a:r>
              <a:rPr lang="en-US" b="1" dirty="0"/>
              <a:t>5- Dome of talus</a:t>
            </a:r>
          </a:p>
          <a:p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6008154" y="1431278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36631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38" y="368299"/>
            <a:ext cx="3220177" cy="6070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2310537"/>
            <a:ext cx="1944216" cy="175432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US" b="1" dirty="0"/>
              <a:t>1- Fibula </a:t>
            </a:r>
          </a:p>
          <a:p>
            <a:pPr algn="l"/>
            <a:r>
              <a:rPr lang="en-US" b="1" dirty="0"/>
              <a:t>2- Tibia </a:t>
            </a:r>
          </a:p>
          <a:p>
            <a:pPr algn="l"/>
            <a:r>
              <a:rPr lang="en-US" b="1" dirty="0"/>
              <a:t>3- Talus </a:t>
            </a:r>
          </a:p>
          <a:p>
            <a:pPr algn="l"/>
            <a:r>
              <a:rPr lang="en-US" b="1" dirty="0"/>
              <a:t>4- Calcenous   </a:t>
            </a:r>
          </a:p>
          <a:p>
            <a:pPr algn="l"/>
            <a:r>
              <a:rPr lang="en-US" b="1" dirty="0"/>
              <a:t>5- Navicular</a:t>
            </a:r>
          </a:p>
          <a:p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6008154" y="1431278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154503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Feet</a:t>
            </a:r>
          </a:p>
        </p:txBody>
      </p:sp>
    </p:spTree>
    <p:extLst>
      <p:ext uri="{BB962C8B-B14F-4D97-AF65-F5344CB8AC3E}">
        <p14:creationId xmlns:p14="http://schemas.microsoft.com/office/powerpoint/2010/main" val="15632272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1" y="332920"/>
            <a:ext cx="2440254" cy="5847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1796" y="1916832"/>
            <a:ext cx="3381604" cy="34163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endParaRPr lang="en-US" b="1" dirty="0"/>
          </a:p>
          <a:p>
            <a:pPr algn="l"/>
            <a:r>
              <a:rPr lang="en-US" b="1" dirty="0" smtClean="0"/>
              <a:t>1- Medial </a:t>
            </a:r>
            <a:r>
              <a:rPr lang="en-US" b="1" dirty="0"/>
              <a:t>cuneiform bone </a:t>
            </a:r>
          </a:p>
          <a:p>
            <a:pPr algn="l"/>
            <a:r>
              <a:rPr lang="en-US" b="1" dirty="0"/>
              <a:t>2- Intermediate cuneiform bone </a:t>
            </a:r>
          </a:p>
          <a:p>
            <a:pPr algn="l"/>
            <a:r>
              <a:rPr lang="en-US" b="1" dirty="0"/>
              <a:t>3- Lateral cuneiform bone </a:t>
            </a:r>
          </a:p>
          <a:p>
            <a:pPr algn="l"/>
            <a:r>
              <a:rPr lang="en-US" b="1" dirty="0"/>
              <a:t>4- Cuboid bone </a:t>
            </a:r>
          </a:p>
          <a:p>
            <a:pPr algn="l"/>
            <a:r>
              <a:rPr lang="en-US" b="1" dirty="0"/>
              <a:t>5- Navicular bone </a:t>
            </a:r>
          </a:p>
          <a:p>
            <a:pPr algn="l"/>
            <a:r>
              <a:rPr lang="en-US" b="1" dirty="0"/>
              <a:t>6- Calceneal bone </a:t>
            </a:r>
          </a:p>
          <a:p>
            <a:pPr algn="l"/>
            <a:r>
              <a:rPr lang="en-US" b="1" dirty="0"/>
              <a:t>7- Talus </a:t>
            </a:r>
          </a:p>
          <a:p>
            <a:pPr algn="l"/>
            <a:r>
              <a:rPr lang="en-US" b="1" dirty="0"/>
              <a:t>8- Metatarsal bone (1st toe) </a:t>
            </a:r>
          </a:p>
          <a:p>
            <a:pPr algn="l"/>
            <a:r>
              <a:rPr lang="en-US" b="1" dirty="0"/>
              <a:t>9- Proximal phalanx (1st toe) </a:t>
            </a:r>
          </a:p>
          <a:p>
            <a:pPr algn="l"/>
            <a:r>
              <a:rPr lang="en-US" b="1" dirty="0"/>
              <a:t>10- Distal phalanx (1st toe)</a:t>
            </a:r>
          </a:p>
          <a:p>
            <a:pPr algn="l"/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5883915" y="1244107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791933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Lower limb vessels</a:t>
            </a:r>
            <a:endParaRPr lang="en-US" sz="60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1026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2.bp.blogspot.com/-eWqbFryaRjw/TnXT2jYBR-I/AAAAAAAAd0c/YZ3SXDdYxk4/s1600/Lower+extremity+mr+angio.jpg">
            <a:extLst>
              <a:ext uri="{FF2B5EF4-FFF2-40B4-BE49-F238E27FC236}">
                <a16:creationId xmlns:a16="http://schemas.microsoft.com/office/drawing/2014/main" xmlns="" id="{1884D753-9F41-40A5-B9E5-EF1EBBA69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r="16879" b="3999"/>
          <a:stretch>
            <a:fillRect/>
          </a:stretch>
        </p:blipFill>
        <p:spPr bwMode="auto">
          <a:xfrm>
            <a:off x="3419872" y="188640"/>
            <a:ext cx="2592288" cy="638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www.sthscan.com/images/ct_img/ct_iliac_01.jpg">
            <a:extLst>
              <a:ext uri="{FF2B5EF4-FFF2-40B4-BE49-F238E27FC236}">
                <a16:creationId xmlns:a16="http://schemas.microsoft.com/office/drawing/2014/main" xmlns="" id="{5CAA9B85-EC74-4F86-8EAB-CE6682A21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3" t="1354" r="27037" b="3788"/>
          <a:stretch/>
        </p:blipFill>
        <p:spPr bwMode="auto">
          <a:xfrm>
            <a:off x="1043608" y="404664"/>
            <a:ext cx="1971227" cy="539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my.clevelandclinic.org/PublishingImages/HIC/legs%20lower%20extremity.GIF">
            <a:extLst>
              <a:ext uri="{FF2B5EF4-FFF2-40B4-BE49-F238E27FC236}">
                <a16:creationId xmlns:a16="http://schemas.microsoft.com/office/drawing/2014/main" xmlns="" id="{077E5BEC-9BF1-478C-8392-7F235E148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"/>
          <a:stretch/>
        </p:blipFill>
        <p:spPr bwMode="auto">
          <a:xfrm>
            <a:off x="6371875" y="1678243"/>
            <a:ext cx="1670945" cy="426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6218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26352"/>
            <a:ext cx="3624263" cy="5684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60438" y="2852936"/>
            <a:ext cx="2736303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b="1" dirty="0"/>
              <a:t>1- Popliteal artery </a:t>
            </a:r>
          </a:p>
          <a:p>
            <a:pPr algn="l"/>
            <a:r>
              <a:rPr lang="en-US" b="1" dirty="0"/>
              <a:t>2- Anterior tibial artery </a:t>
            </a:r>
          </a:p>
          <a:p>
            <a:pPr algn="l"/>
            <a:r>
              <a:rPr lang="en-US" b="1" dirty="0"/>
              <a:t>3- Peroneal artery </a:t>
            </a:r>
          </a:p>
          <a:p>
            <a:pPr algn="l"/>
            <a:r>
              <a:rPr lang="en-US" b="1" dirty="0"/>
              <a:t>4- Posterior tibial artery</a:t>
            </a:r>
          </a:p>
        </p:txBody>
      </p:sp>
    </p:spTree>
    <p:extLst>
      <p:ext uri="{BB962C8B-B14F-4D97-AF65-F5344CB8AC3E}">
        <p14:creationId xmlns:p14="http://schemas.microsoft.com/office/powerpoint/2010/main" val="14577108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0"/>
            <a:ext cx="7886700" cy="1325563"/>
          </a:xfrm>
        </p:spPr>
        <p:txBody>
          <a:bodyPr>
            <a:normAutofit/>
          </a:bodyPr>
          <a:lstStyle/>
          <a:p>
            <a: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THANK YOU</a:t>
            </a:r>
            <a:endParaRPr lang="ar-SA" sz="67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1026" name="Picture 2" descr="C:\Users\Assas\Desktop\twit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16" y="1934632"/>
            <a:ext cx="37461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sas\Desktop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90698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8416" y="1083733"/>
            <a:ext cx="1752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24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Contact us on:</a:t>
            </a:r>
            <a:endParaRPr lang="ar-SA" sz="24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1934632"/>
            <a:ext cx="1752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@Radiology437</a:t>
            </a:r>
            <a:endParaRPr lang="ar-SA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3100" y="1902366"/>
            <a:ext cx="27336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Radiology437@gmail.com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25152" y="2438400"/>
            <a:ext cx="1752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Team Leaders:</a:t>
            </a:r>
            <a:endParaRPr lang="ar-SA" sz="24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5152" y="3509665"/>
            <a:ext cx="172296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Team members:</a:t>
            </a:r>
            <a:endParaRPr lang="ar-SA" sz="24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5954" y="5254599"/>
            <a:ext cx="19478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/>
          </a:p>
        </p:txBody>
      </p:sp>
      <p:sp>
        <p:nvSpPr>
          <p:cNvPr id="10" name="TextBox 9"/>
          <p:cNvSpPr txBox="1"/>
          <p:nvPr/>
        </p:nvSpPr>
        <p:spPr>
          <a:xfrm>
            <a:off x="4712047" y="3048000"/>
            <a:ext cx="2057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Faisal Al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q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usaiyer</a:t>
            </a:r>
            <a:endParaRPr lang="ar-SA" sz="24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2377" y="3048000"/>
            <a:ext cx="1676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Rawan Alharbi</a:t>
            </a:r>
            <a:endParaRPr lang="ar-SA" sz="24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60151" y="4100436"/>
            <a:ext cx="20468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Homoud al zaid</a:t>
            </a:r>
            <a:endParaRPr lang="ar-SA" sz="24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6446" y="4499801"/>
            <a:ext cx="234370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Abdullah alsergani</a:t>
            </a:r>
            <a:endParaRPr lang="ar-SA" sz="24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2417" y="4562101"/>
            <a:ext cx="228599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Mohammad alasqah</a:t>
            </a:r>
            <a:endParaRPr lang="ar-SA" sz="24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5877" y="4111472"/>
            <a:ext cx="23590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Abdullah Almeaither</a:t>
            </a:r>
            <a:endParaRPr lang="ar-SA" sz="24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24765" y="5393098"/>
            <a:ext cx="17039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Adel alzahrani</a:t>
            </a:r>
            <a:endParaRPr lang="ar-SA" sz="24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5652" y="5393097"/>
            <a:ext cx="203356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Mohannad alamri</a:t>
            </a:r>
            <a:endParaRPr lang="ar-SA" sz="24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6446" y="4077223"/>
            <a:ext cx="21611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Abdullah Alomar</a:t>
            </a:r>
            <a:endParaRPr lang="ar-SA" sz="24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5652" y="4977600"/>
            <a:ext cx="2514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Abdulrahaman Altalasi</a:t>
            </a:r>
            <a:endParaRPr lang="ar-SA" sz="24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49044" y="4961466"/>
            <a:ext cx="24109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Saad alhaddab</a:t>
            </a:r>
            <a:endParaRPr lang="ar-SA" sz="24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33607" y="4648200"/>
            <a:ext cx="25241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Afnan almustafa</a:t>
            </a:r>
            <a:endParaRPr lang="ar-SA" sz="2400" b="1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55047" y="541867"/>
            <a:ext cx="18288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  <a:ea typeface="+mj-ea"/>
                <a:cs typeface="+mj-cs"/>
              </a:rPr>
              <a:t>For checking our work.</a:t>
            </a:r>
            <a:endParaRPr lang="ar-SA" sz="16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9656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1200"/>
            <a:ext cx="7886700" cy="3276600"/>
          </a:xfrm>
        </p:spPr>
        <p:txBody>
          <a:bodyPr>
            <a:normAutofit fontScale="90000"/>
          </a:bodyPr>
          <a:lstStyle/>
          <a:p>
            <a:r>
              <a:rPr lang="en-GB" sz="6700" dirty="0">
                <a:solidFill>
                  <a:schemeClr val="tx1">
                    <a:lumMod val="95000"/>
                    <a:lumOff val="5000"/>
                  </a:schemeClr>
                </a:solidFill>
                <a:latin typeface="Agency FB" panose="020B0503020202020204" pitchFamily="34" charset="0"/>
              </a:rPr>
              <a:t>Practical (1)</a:t>
            </a:r>
            <a: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/>
            </a:r>
            <a:b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</a:br>
            <a: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/>
            </a:r>
            <a:b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</a:br>
            <a:r>
              <a:rPr lang="en-GB" sz="67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A radiological anatomy of the vertebrae.</a:t>
            </a:r>
            <a:endParaRPr lang="ar-SA" sz="6700" dirty="0">
              <a:solidFill>
                <a:schemeClr val="accent3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65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8F6D7-44C9-4AB2-BEE4-C6E4C5A0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766219"/>
            <a:ext cx="890451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Agency FB" panose="020B0503020202020204" pitchFamily="34" charset="0"/>
              </a:rPr>
              <a:t>Cervical Spine</a:t>
            </a:r>
          </a:p>
        </p:txBody>
      </p:sp>
    </p:spTree>
    <p:extLst>
      <p:ext uri="{BB962C8B-B14F-4D97-AF65-F5344CB8AC3E}">
        <p14:creationId xmlns:p14="http://schemas.microsoft.com/office/powerpoint/2010/main" val="202184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" y="3838950"/>
            <a:ext cx="2656376" cy="2910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498" y="5162348"/>
            <a:ext cx="1864302" cy="14925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17649" y="619761"/>
            <a:ext cx="2411951" cy="286232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r>
              <a:rPr lang="en-GB" dirty="0"/>
              <a:t>1- C1 (Atlas)</a:t>
            </a:r>
            <a:br>
              <a:rPr lang="en-GB" dirty="0"/>
            </a:br>
            <a:r>
              <a:rPr lang="en-GB" dirty="0"/>
              <a:t>2- C2 (Axis)</a:t>
            </a:r>
            <a:br>
              <a:rPr lang="en-GB" dirty="0"/>
            </a:br>
            <a:r>
              <a:rPr lang="en-GB" dirty="0"/>
              <a:t>3- C3</a:t>
            </a:r>
            <a:br>
              <a:rPr lang="en-GB" dirty="0"/>
            </a:br>
            <a:r>
              <a:rPr lang="en-GB" dirty="0"/>
              <a:t>4- Vertebral Body of C5</a:t>
            </a:r>
            <a:br>
              <a:rPr lang="en-GB" dirty="0"/>
            </a:br>
            <a:r>
              <a:rPr lang="en-GB" dirty="0"/>
              <a:t>5- Intervertebral disc</a:t>
            </a:r>
          </a:p>
          <a:p>
            <a:pPr algn="l"/>
            <a:r>
              <a:rPr lang="en-GB" dirty="0"/>
              <a:t>6- Spinous process</a:t>
            </a:r>
            <a:br>
              <a:rPr lang="en-GB" dirty="0"/>
            </a:br>
            <a:r>
              <a:rPr lang="en-GB" dirty="0"/>
              <a:t>7- Transverse process</a:t>
            </a:r>
            <a:br>
              <a:rPr lang="en-GB" dirty="0"/>
            </a:br>
            <a:r>
              <a:rPr lang="en-GB" dirty="0"/>
              <a:t>8- First rib</a:t>
            </a:r>
            <a:br>
              <a:rPr lang="en-GB" dirty="0"/>
            </a:br>
            <a:r>
              <a:rPr lang="en-GB" dirty="0"/>
              <a:t>9- Facet Joint </a:t>
            </a:r>
            <a:br>
              <a:rPr lang="en-GB" dirty="0"/>
            </a:br>
            <a:endParaRPr lang="en-GB" dirty="0"/>
          </a:p>
        </p:txBody>
      </p:sp>
      <p:pic>
        <p:nvPicPr>
          <p:cNvPr id="1028" name="Picture 4" descr="C:\Users\Assas\Desktop\Picture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49" y="3683000"/>
            <a:ext cx="20383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980043" y="98172"/>
            <a:ext cx="800100" cy="3545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76800" tIns="38400" rIns="76800" bIns="38400" rtlCol="1">
            <a:spAutoFit/>
          </a:bodyPr>
          <a:lstStyle/>
          <a:p>
            <a:pPr algn="ctr"/>
            <a:r>
              <a:rPr lang="en-GB" dirty="0"/>
              <a:t>X-ray</a:t>
            </a:r>
            <a:endParaRPr lang="ar-SA" dirty="0"/>
          </a:p>
        </p:txBody>
      </p:sp>
      <p:sp>
        <p:nvSpPr>
          <p:cNvPr id="40" name="TextBox 39"/>
          <p:cNvSpPr txBox="1"/>
          <p:nvPr/>
        </p:nvSpPr>
        <p:spPr>
          <a:xfrm>
            <a:off x="3242313" y="83389"/>
            <a:ext cx="172819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b="1" dirty="0"/>
              <a:t>Sagittal View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1000" y="63028"/>
            <a:ext cx="172819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b="1" dirty="0"/>
              <a:t>Frontal View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43804" y="3189785"/>
            <a:ext cx="215943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b="1" dirty="0"/>
              <a:t>Open mouth view</a:t>
            </a:r>
          </a:p>
        </p:txBody>
      </p:sp>
      <p:pic>
        <p:nvPicPr>
          <p:cNvPr id="1029" name="Picture 5" descr="C:\Users\Assas\Desktop\Frontal 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1" y="495401"/>
            <a:ext cx="2262850" cy="31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ssas\Desktop\Sagittal 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212" y="495400"/>
            <a:ext cx="3276395" cy="260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ssas\Desktop\Face 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55" y="3614594"/>
            <a:ext cx="2990768" cy="304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4438639" y="4910667"/>
            <a:ext cx="1834585" cy="1140205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76389" y="4916127"/>
            <a:ext cx="347133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</a:rPr>
              <a:t>C2</a:t>
            </a:r>
            <a:endParaRPr lang="ar-SA" sz="10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06476" y="5896745"/>
            <a:ext cx="347133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C2</a:t>
            </a:r>
            <a:endParaRPr lang="ar-SA" sz="11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47783" y="5452574"/>
            <a:ext cx="347133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C1</a:t>
            </a:r>
            <a:endParaRPr lang="ar-SA" sz="11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59343" y="5421543"/>
            <a:ext cx="347133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C1</a:t>
            </a:r>
            <a:endParaRPr lang="ar-SA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42056"/>
      </p:ext>
    </p:extLst>
  </p:cSld>
  <p:clrMapOvr>
    <a:masterClrMapping/>
  </p:clrMapOvr>
</p:sld>
</file>

<file path=ppt/theme/theme1.xml><?xml version="1.0" encoding="utf-8"?>
<a:theme xmlns:a="http://schemas.openxmlformats.org/drawingml/2006/main" name="Radiology Templat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Radiology Template</Template>
  <TotalTime>312</TotalTime>
  <Words>1621</Words>
  <Application>Microsoft Office PowerPoint</Application>
  <PresentationFormat>On-screen Show (4:3)</PresentationFormat>
  <Paragraphs>494</Paragraphs>
  <Slides>67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Radiology Template</vt:lpstr>
      <vt:lpstr>Radiology</vt:lpstr>
      <vt:lpstr>Introduction</vt:lpstr>
      <vt:lpstr>Introduction: diagnostic imaging tools</vt:lpstr>
      <vt:lpstr>PowerPoint Presentation</vt:lpstr>
      <vt:lpstr>PowerPoint Presentation</vt:lpstr>
      <vt:lpstr>PowerPoint Presentation</vt:lpstr>
      <vt:lpstr>Practical (1)  A radiological anatomy of the vertebrae.</vt:lpstr>
      <vt:lpstr>Cervical Spine</vt:lpstr>
      <vt:lpstr>PowerPoint Presentation</vt:lpstr>
      <vt:lpstr>PowerPoint Presentation</vt:lpstr>
      <vt:lpstr>THORACIC SPINE</vt:lpstr>
      <vt:lpstr>PowerPoint Presentation</vt:lpstr>
      <vt:lpstr>PowerPoint Presentation</vt:lpstr>
      <vt:lpstr>PowerPoint Presentation</vt:lpstr>
      <vt:lpstr>Lumber Spine</vt:lpstr>
      <vt:lpstr>PowerPoint Presentation</vt:lpstr>
      <vt:lpstr>  </vt:lpstr>
      <vt:lpstr>PowerPoint Presentation</vt:lpstr>
      <vt:lpstr>Dorsal and Lumbosacral spine</vt:lpstr>
      <vt:lpstr>PowerPoint Presentation</vt:lpstr>
      <vt:lpstr>PowerPoint Presentation</vt:lpstr>
      <vt:lpstr>PowerPoint Presentation</vt:lpstr>
      <vt:lpstr>Ultrasound and Nuclear scan</vt:lpstr>
      <vt:lpstr>PowerPoint Presentation</vt:lpstr>
      <vt:lpstr>PowerPoint Presentation</vt:lpstr>
      <vt:lpstr>Practical (2)  UPPER LIMB</vt:lpstr>
      <vt:lpstr> Shoulder 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ELBOW JOINT</vt:lpstr>
      <vt:lpstr>PowerPoint Presentation</vt:lpstr>
      <vt:lpstr>PowerPoint Presentation</vt:lpstr>
      <vt:lpstr>    CHILD</vt:lpstr>
      <vt:lpstr>HAND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Upper limb vessels</vt:lpstr>
      <vt:lpstr>UPPER LIMB VESSELS</vt:lpstr>
      <vt:lpstr>PowerPoint Presentation</vt:lpstr>
      <vt:lpstr>Practical (3)  LOWER LIMB.</vt:lpstr>
      <vt:lpstr>Pelvic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Knee</vt:lpstr>
      <vt:lpstr>PowerPoint Presentation</vt:lpstr>
      <vt:lpstr>PowerPoint Presentation</vt:lpstr>
      <vt:lpstr>PowerPoint Presentation</vt:lpstr>
      <vt:lpstr>Thigh</vt:lpstr>
      <vt:lpstr>PowerPoint Presentation</vt:lpstr>
      <vt:lpstr>Ankle</vt:lpstr>
      <vt:lpstr>PowerPoint Presentation</vt:lpstr>
      <vt:lpstr>PowerPoint Presentation</vt:lpstr>
      <vt:lpstr>Feet</vt:lpstr>
      <vt:lpstr>PowerPoint Presentation</vt:lpstr>
      <vt:lpstr>Lower limb vessels</vt:lpstr>
      <vt:lpstr>PowerPoint Presentation</vt:lpstr>
      <vt:lpstr>PowerPoint Presentation</vt:lpstr>
      <vt:lpstr>THANK YOU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Diagnostic imaging techniques</dc:title>
  <dc:creator>عبدالجبار اليماني</dc:creator>
  <cp:lastModifiedBy>فيصل القصير</cp:lastModifiedBy>
  <cp:revision>49</cp:revision>
  <dcterms:created xsi:type="dcterms:W3CDTF">2017-12-17T11:50:21Z</dcterms:created>
  <dcterms:modified xsi:type="dcterms:W3CDTF">2017-12-26T06:00:08Z</dcterms:modified>
</cp:coreProperties>
</file>