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</p:embeddedFont>
    <p:embeddedFont>
      <p:font typeface="Roboto" panose="020B0604020202020204" charset="0"/>
      <p:regular r:id="rId24"/>
      <p:bold r:id="rId25"/>
      <p:italic r:id="rId26"/>
      <p:boldItalic r:id="rId27"/>
    </p:embeddedFont>
    <p:embeddedFont>
      <p:font typeface="Economica" panose="020B0604020202020204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  <p:embeddedFont>
      <p:font typeface="Bree Serif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A7BD94E4-3DC9-4951-BF9F-A479238261AE}">
  <a:tblStyle styleId="{A7BD94E4-3DC9-4951-BF9F-A479238261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7" name="Shape 17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docs.google.com/presentation/d/1-3EbmgOo9FKQuOSaCbwutr5E4DCLSkt4zxmuddW-lE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Arm &amp; Elbow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Lecture 10</a:t>
            </a:r>
          </a:p>
        </p:txBody>
      </p:sp>
      <p:sp>
        <p:nvSpPr>
          <p:cNvPr id="84" name="Shape 84"/>
          <p:cNvSpPr/>
          <p:nvPr/>
        </p:nvSpPr>
        <p:spPr>
          <a:xfrm>
            <a:off x="35800" y="4068250"/>
            <a:ext cx="2781300" cy="39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 txBox="1"/>
          <p:nvPr/>
        </p:nvSpPr>
        <p:spPr>
          <a:xfrm>
            <a:off x="0" y="4189400"/>
            <a:ext cx="3000000" cy="67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Please check our</a:t>
            </a:r>
            <a:r>
              <a:rPr lang="en">
                <a:solidFill>
                  <a:srgbClr val="000000"/>
                </a:solidFill>
                <a:hlinkClick r:id="rId3"/>
              </a:rPr>
              <a:t> </a:t>
            </a:r>
            <a:r>
              <a:rPr lang="en" u="sng">
                <a:solidFill>
                  <a:srgbClr val="57BB8A"/>
                </a:solidFill>
                <a:hlinkClick r:id="rId3"/>
              </a:rPr>
              <a:t>Editing File</a:t>
            </a:r>
            <a:r>
              <a:rPr lang="en">
                <a:solidFill>
                  <a:srgbClr val="000000"/>
                </a:solidFill>
              </a:rPr>
              <a:t>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1715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2375" y="0"/>
            <a:ext cx="1571625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562475"/>
            <a:ext cx="3381375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38750" y="4462150"/>
            <a:ext cx="390525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2336" y="2981450"/>
            <a:ext cx="1875300" cy="18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 descr="http://teachmeanatomy.info/wp-content/uploads/Articulations-of-the-Elbow-Jo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50" y="3055031"/>
            <a:ext cx="3276600" cy="2056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535700" cy="584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-69850" algn="l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3000"/>
              <a:t>Elbow Joint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body" idx="4294967295"/>
          </p:nvPr>
        </p:nvSpPr>
        <p:spPr>
          <a:xfrm>
            <a:off x="-5050" y="474450"/>
            <a:ext cx="2491800" cy="540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400"/>
              <a:buChar char="❏"/>
            </a:pPr>
            <a:r>
              <a:rPr lang="en" sz="1400">
                <a:solidFill>
                  <a:srgbClr val="FF0000"/>
                </a:solidFill>
              </a:rPr>
              <a:t>Joint Type</a:t>
            </a:r>
            <a:r>
              <a:rPr lang="en" sz="1400"/>
              <a:t>: Uniaxial, Synovial Hinge joint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33" name="Shape 233"/>
          <p:cNvSpPr txBox="1"/>
          <p:nvPr/>
        </p:nvSpPr>
        <p:spPr>
          <a:xfrm>
            <a:off x="-5062" y="978230"/>
            <a:ext cx="32766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80000"/>
              </a:lnSpc>
              <a:spcBef>
                <a:spcPts val="700"/>
              </a:spcBef>
              <a:buSzPts val="1400"/>
              <a:buFont typeface="Open Sans"/>
              <a:buChar char="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articular surfaces are covered with 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articular (hyaline) cartilage.</a:t>
            </a:r>
          </a:p>
          <a:p>
            <a:pPr marL="0" lvl="0" indent="0" rtl="0">
              <a:spcBef>
                <a:spcPts val="0"/>
              </a:spcBef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167450" y="1716700"/>
            <a:ext cx="2931600" cy="12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80000"/>
              </a:lnSpc>
              <a:spcBef>
                <a:spcPts val="4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Articulation:</a:t>
            </a:r>
          </a:p>
          <a:p>
            <a:pPr marL="0" lvl="0" indent="0" rtl="0">
              <a:lnSpc>
                <a:spcPct val="80000"/>
              </a:lnSpc>
              <a:spcBef>
                <a:spcPts val="40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Above: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Trochlea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capitulum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of the humerus </a:t>
            </a:r>
          </a:p>
          <a:p>
            <a:pPr marL="0" lvl="0" indent="-69850" rtl="0">
              <a:lnSpc>
                <a:spcPct val="80000"/>
              </a:lnSpc>
              <a:spcBef>
                <a:spcPts val="4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Below: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Trochlear notch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of ulna and the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head of radius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lvl="0" indent="0" rtl="0">
              <a:spcBef>
                <a:spcPts val="0"/>
              </a:spcBef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5" name="Shape 235"/>
          <p:cNvCxnSpPr/>
          <p:nvPr/>
        </p:nvCxnSpPr>
        <p:spPr>
          <a:xfrm flipH="1">
            <a:off x="3481754" y="32400"/>
            <a:ext cx="11700" cy="5078700"/>
          </a:xfrm>
          <a:prstGeom prst="straightConnector1">
            <a:avLst/>
          </a:prstGeom>
          <a:noFill/>
          <a:ln w="19050" cap="flat" cmpd="sng">
            <a:solidFill>
              <a:srgbClr val="CCA677"/>
            </a:solidFill>
            <a:prstDash val="solid"/>
            <a:round/>
            <a:headEnd type="diamond" w="lg" len="lg"/>
            <a:tailEnd type="diamond" w="lg" len="lg"/>
          </a:ln>
        </p:spPr>
      </p:cxnSp>
      <p:sp>
        <p:nvSpPr>
          <p:cNvPr id="236" name="Shape 236"/>
          <p:cNvSpPr txBox="1">
            <a:spLocks noGrp="1"/>
          </p:cNvSpPr>
          <p:nvPr>
            <p:ph type="title" idx="4294967295"/>
          </p:nvPr>
        </p:nvSpPr>
        <p:spPr>
          <a:xfrm>
            <a:off x="4135978" y="32400"/>
            <a:ext cx="4220400" cy="575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sz="3000"/>
              <a:t>Synovial Membrane </a:t>
            </a:r>
            <a:r>
              <a:rPr lang="en" sz="1800">
                <a:solidFill>
                  <a:srgbClr val="999999"/>
                </a:solidFill>
              </a:rPr>
              <a:t>(inner side of capsule)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body" idx="4294967295"/>
          </p:nvPr>
        </p:nvSpPr>
        <p:spPr>
          <a:xfrm>
            <a:off x="4016315" y="688564"/>
            <a:ext cx="3972900" cy="185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❏"/>
            </a:pPr>
            <a:r>
              <a:rPr lang="en" sz="1400">
                <a:solidFill>
                  <a:srgbClr val="000000"/>
                </a:solidFill>
              </a:rPr>
              <a:t>This lines the inner surface of the capsule and covers fatty pads in the floors of the coronoid, radial, and olecranon fossa.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❏"/>
            </a:pPr>
            <a:r>
              <a:rPr lang="en" sz="1400">
                <a:solidFill>
                  <a:srgbClr val="FF0000"/>
                </a:solidFill>
              </a:rPr>
              <a:t>Is continuous below with synovial membrane of the superior radioulnar joint.</a:t>
            </a: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238" name="Shape 238" descr="C:\Documents and Settings\Free User\My Documents\My Pictures\Picture3.png"/>
          <p:cNvPicPr preferRelativeResize="0"/>
          <p:nvPr/>
        </p:nvPicPr>
        <p:blipFill rotWithShape="1">
          <a:blip r:embed="rId4">
            <a:alphaModFix/>
          </a:blip>
          <a:srcRect t="7819" b="7182"/>
          <a:stretch/>
        </p:blipFill>
        <p:spPr>
          <a:xfrm>
            <a:off x="4267063" y="2705025"/>
            <a:ext cx="3722175" cy="20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x="4135963" y="4761088"/>
            <a:ext cx="4220400" cy="39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Synovial membrane produces fluid called Synovial fluid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 descr="C:\Users\user\Desktop\ElbowJoint.jpg"/>
          <p:cNvPicPr preferRelativeResize="0"/>
          <p:nvPr/>
        </p:nvPicPr>
        <p:blipFill rotWithShape="1">
          <a:blip r:embed="rId3">
            <a:alphaModFix/>
          </a:blip>
          <a:srcRect t="9014" r="14828" b="4390"/>
          <a:stretch/>
        </p:blipFill>
        <p:spPr>
          <a:xfrm>
            <a:off x="428000" y="3116525"/>
            <a:ext cx="2192650" cy="19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 descr="C:\Users\user\Desktop\ElbowJoint[1].jpg"/>
          <p:cNvPicPr preferRelativeResize="0"/>
          <p:nvPr/>
        </p:nvPicPr>
        <p:blipFill rotWithShape="1">
          <a:blip r:embed="rId4">
            <a:alphaModFix/>
          </a:blip>
          <a:srcRect l="46160" t="9771" r="8270"/>
          <a:stretch/>
        </p:blipFill>
        <p:spPr>
          <a:xfrm>
            <a:off x="7032400" y="3178125"/>
            <a:ext cx="1849975" cy="187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6" name="Shape 246"/>
          <p:cNvGraphicFramePr/>
          <p:nvPr/>
        </p:nvGraphicFramePr>
        <p:xfrm>
          <a:off x="137976" y="132040"/>
          <a:ext cx="8845050" cy="2929230"/>
        </p:xfrm>
        <a:graphic>
          <a:graphicData uri="http://schemas.openxmlformats.org/drawingml/2006/table">
            <a:tbl>
              <a:tblPr>
                <a:noFill/>
                <a:tableStyleId>{A7BD94E4-3DC9-4951-BF9F-A479238261AE}</a:tableStyleId>
              </a:tblPr>
              <a:tblGrid>
                <a:gridCol w="17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1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3000">
                          <a:solidFill>
                            <a:schemeClr val="dk1"/>
                          </a:solidFill>
                          <a:latin typeface="Economica"/>
                          <a:ea typeface="Economica"/>
                          <a:cs typeface="Economica"/>
                          <a:sym typeface="Economica"/>
                        </a:rPr>
                        <a:t>Capsule </a:t>
                      </a:r>
                    </a:p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dk2"/>
                          </a:solidFill>
                          <a:latin typeface="Economica"/>
                          <a:ea typeface="Economica"/>
                          <a:cs typeface="Economica"/>
                          <a:sym typeface="Economica"/>
                        </a:rPr>
                        <a:t>(covers articular surface)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Anteriorly: attached</a:t>
                      </a: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Posteriorly: attached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Above</a:t>
                      </a: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50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 the humerus along the upper margins of the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coronoid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and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radial fossa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and to the front of the medial and lateral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epicondyles.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60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 the margins of the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olecranon fossa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of the humerus.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Below</a:t>
                      </a: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50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 the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margin of the coronoid process of the ulna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and to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annular ligament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which surrounds the head of the radius.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50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 the upper margin and sides of the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olecranon process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of the ulna and to the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annular ligament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47" name="Shape 247"/>
          <p:cNvCxnSpPr/>
          <p:nvPr/>
        </p:nvCxnSpPr>
        <p:spPr>
          <a:xfrm flipH="1">
            <a:off x="4970649" y="3114220"/>
            <a:ext cx="6300" cy="200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48" name="Shape 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0648" y="3114225"/>
            <a:ext cx="2051001" cy="18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 descr="C:\Users\user\Pictures\ffffff.jpg"/>
          <p:cNvPicPr preferRelativeResize="0"/>
          <p:nvPr/>
        </p:nvPicPr>
        <p:blipFill rotWithShape="1">
          <a:blip r:embed="rId6">
            <a:alphaModFix/>
          </a:blip>
          <a:srcRect l="54965" t="4220" r="7766" b="8588"/>
          <a:stretch/>
        </p:blipFill>
        <p:spPr>
          <a:xfrm>
            <a:off x="5017380" y="3181275"/>
            <a:ext cx="1974600" cy="18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" name="Shape 254"/>
          <p:cNvGraphicFramePr/>
          <p:nvPr/>
        </p:nvGraphicFramePr>
        <p:xfrm>
          <a:off x="2178028" y="831301"/>
          <a:ext cx="3950150" cy="4011345"/>
        </p:xfrm>
        <a:graphic>
          <a:graphicData uri="http://schemas.openxmlformats.org/drawingml/2006/table">
            <a:tbl>
              <a:tblPr>
                <a:noFill/>
                <a:tableStyleId>{A7BD94E4-3DC9-4951-BF9F-A479238261AE}</a:tableStyleId>
              </a:tblPr>
              <a:tblGrid>
                <a:gridCol w="197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9075">
                <a:tc>
                  <a:txBody>
                    <a:bodyPr/>
                    <a:lstStyle/>
                    <a:p>
                      <a:pPr marL="0" lvl="0" indent="-69850" rtl="0">
                        <a:lnSpc>
                          <a:spcPct val="115000"/>
                        </a:lnSpc>
                        <a:spcBef>
                          <a:spcPts val="6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u="sng">
                          <a:solidFill>
                            <a:srgbClr val="0000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 (radial collateral) ligament: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b="1" u="sng">
                          <a:solidFill>
                            <a:srgbClr val="9900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Medial (ulnar collateral) ligament: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6100">
                <a:tc>
                  <a:txBody>
                    <a:bodyPr/>
                    <a:lstStyle/>
                    <a:p>
                      <a:pPr marL="0" lvl="0" indent="-69850" rtl="0">
                        <a:lnSpc>
                          <a:spcPct val="115000"/>
                        </a:lnSpc>
                        <a:spcBef>
                          <a:spcPts val="6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Shape: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</a:p>
                    <a:p>
                      <a:pPr marL="0" lvl="0" indent="-69850" rtl="0">
                        <a:lnSpc>
                          <a:spcPct val="115000"/>
                        </a:lnSpc>
                        <a:spcBef>
                          <a:spcPts val="6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</a:t>
                      </a:r>
                      <a:r>
                        <a:rPr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Triangular</a:t>
                      </a:r>
                    </a:p>
                    <a:p>
                      <a:pPr marL="0" lvl="0" indent="-69850" rtl="0">
                        <a:lnSpc>
                          <a:spcPct val="115000"/>
                        </a:lnSpc>
                        <a:spcBef>
                          <a:spcPts val="6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Apex:</a:t>
                      </a:r>
                    </a:p>
                    <a:p>
                      <a:pPr marL="0" lvl="0" indent="-6985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Attached to the </a:t>
                      </a:r>
                      <a:r>
                        <a:rPr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 epicondyle</a:t>
                      </a: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</a:p>
                    <a:p>
                      <a:pPr marL="0" lvl="0" indent="-6985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of humerus</a:t>
                      </a:r>
                    </a:p>
                    <a:p>
                      <a:pPr marL="0" lvl="0" indent="-69850" rtl="0">
                        <a:lnSpc>
                          <a:spcPct val="115000"/>
                        </a:lnSpc>
                        <a:spcBef>
                          <a:spcPts val="6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Base:</a:t>
                      </a:r>
                    </a:p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Attached to the upper margin of </a:t>
                      </a:r>
                      <a:r>
                        <a:rPr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annular ligament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*.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9850" rtl="0"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 b="1"/>
                        <a:t>- Anterior strong cord-like band:</a:t>
                      </a:r>
                    </a:p>
                    <a:p>
                      <a:pPr marL="0" lvl="0" indent="-69850" rtl="0">
                        <a:spcBef>
                          <a:spcPts val="5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/>
                        <a:t>Between medial epicondyle and the coronoid process of ulna</a:t>
                      </a:r>
                    </a:p>
                    <a:p>
                      <a:pPr marL="0" lvl="0" indent="-69850" rtl="0">
                        <a:spcBef>
                          <a:spcPts val="60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 b="1"/>
                        <a:t>- Posterior weaker fan-like band:</a:t>
                      </a:r>
                    </a:p>
                    <a:p>
                      <a:pPr marL="0" lvl="0" indent="0" rtl="0">
                        <a:spcBef>
                          <a:spcPts val="500"/>
                        </a:spcBef>
                        <a:buNone/>
                      </a:pPr>
                      <a:r>
                        <a:rPr lang="en" sz="1200"/>
                        <a:t>Between medial epicondyle and the olecranon process of ulna.</a:t>
                      </a:r>
                    </a:p>
                    <a:p>
                      <a:pPr marL="0" lvl="0" indent="0" rtl="0">
                        <a:spcBef>
                          <a:spcPts val="600"/>
                        </a:spcBef>
                        <a:buNone/>
                      </a:pPr>
                      <a:r>
                        <a:rPr lang="en" sz="1300" b="1"/>
                        <a:t>- Transverse band:</a:t>
                      </a:r>
                    </a:p>
                    <a:p>
                      <a:pPr marL="0" lvl="0" indent="0" rtl="0">
                        <a:spcBef>
                          <a:spcPts val="500"/>
                        </a:spcBef>
                        <a:buNone/>
                      </a:pPr>
                      <a:r>
                        <a:rPr lang="en" sz="1200"/>
                        <a:t>Passes between the anterior and posterior bands.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5" name="Shape 255"/>
          <p:cNvSpPr/>
          <p:nvPr/>
        </p:nvSpPr>
        <p:spPr>
          <a:xfrm>
            <a:off x="3248391" y="2119773"/>
            <a:ext cx="275100" cy="2379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256" name="Shape 256" descr="C:\Users\user\Pictures\...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377025"/>
            <a:ext cx="2093025" cy="1526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/>
          <p:nvPr/>
        </p:nvSpPr>
        <p:spPr>
          <a:xfrm rot="-4888951">
            <a:off x="321115" y="4026728"/>
            <a:ext cx="640059" cy="535537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 txBox="1"/>
          <p:nvPr/>
        </p:nvSpPr>
        <p:spPr>
          <a:xfrm>
            <a:off x="196601" y="2734326"/>
            <a:ext cx="1699800" cy="4329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*Annular ligament: Circular ligament around the radius</a:t>
            </a:r>
          </a:p>
        </p:txBody>
      </p:sp>
      <p:pic>
        <p:nvPicPr>
          <p:cNvPr id="259" name="Shape 259" descr="C:\Users\user\Pictures\fff.jpg"/>
          <p:cNvPicPr preferRelativeResize="0"/>
          <p:nvPr/>
        </p:nvPicPr>
        <p:blipFill rotWithShape="1">
          <a:blip r:embed="rId4">
            <a:alphaModFix/>
          </a:blip>
          <a:srcRect t="2339" r="1234" b="2945"/>
          <a:stretch/>
        </p:blipFill>
        <p:spPr>
          <a:xfrm>
            <a:off x="6213165" y="2103250"/>
            <a:ext cx="2881011" cy="15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 descr="https://classconnection.s3.amazonaws.com/694/flashcards/597694/jpg/elbow_joint_capsule131122216436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2376" y="858473"/>
            <a:ext cx="1830562" cy="166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/>
          <p:nvPr/>
        </p:nvSpPr>
        <p:spPr>
          <a:xfrm>
            <a:off x="270216" y="1412991"/>
            <a:ext cx="398100" cy="2490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1645099" y="1566915"/>
            <a:ext cx="398100" cy="297000"/>
          </a:xfrm>
          <a:prstGeom prst="ellipse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70575" y="0"/>
            <a:ext cx="3206700" cy="78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700"/>
              <a:t>Ligaments</a:t>
            </a:r>
          </a:p>
        </p:txBody>
      </p:sp>
      <p:sp>
        <p:nvSpPr>
          <p:cNvPr id="264" name="Shape 264"/>
          <p:cNvSpPr/>
          <p:nvPr/>
        </p:nvSpPr>
        <p:spPr>
          <a:xfrm>
            <a:off x="8203525" y="2804575"/>
            <a:ext cx="890700" cy="609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 idx="4294967295"/>
          </p:nvPr>
        </p:nvSpPr>
        <p:spPr>
          <a:xfrm>
            <a:off x="1254350" y="-45850"/>
            <a:ext cx="7153800" cy="64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Relations</a:t>
            </a:r>
            <a:r>
              <a:rPr lang="en" sz="3600">
                <a:solidFill>
                  <a:srgbClr val="000000"/>
                </a:solidFill>
              </a:rPr>
              <a:t> of Elbow Joint</a:t>
            </a:r>
          </a:p>
        </p:txBody>
      </p:sp>
      <p:graphicFrame>
        <p:nvGraphicFramePr>
          <p:cNvPr id="270" name="Shape 270"/>
          <p:cNvGraphicFramePr/>
          <p:nvPr/>
        </p:nvGraphicFramePr>
        <p:xfrm>
          <a:off x="185400" y="517247"/>
          <a:ext cx="4621050" cy="3254525"/>
        </p:xfrm>
        <a:graphic>
          <a:graphicData uri="http://schemas.openxmlformats.org/drawingml/2006/table">
            <a:tbl>
              <a:tblPr>
                <a:noFill/>
                <a:tableStyleId>{A7BD94E4-3DC9-4951-BF9F-A479238261AE}</a:tableStyleId>
              </a:tblPr>
              <a:tblGrid>
                <a:gridCol w="9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575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Anterior 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1-Brachialis. 2-tendons of biceps.</a:t>
                      </a:r>
                    </a:p>
                    <a:p>
                      <a:pPr marL="0" lvl="0" indent="-6985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3-Median nerve. 4-</a:t>
                      </a:r>
                      <a:r>
                        <a:rPr lang="en" sz="1500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Brachial artery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85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Posterior 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1-Triceps muscle. </a:t>
                      </a:r>
                    </a:p>
                    <a:p>
                      <a:pPr marL="0" lvl="0" indent="-6985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2-small bursa intervening.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375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Lateral 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" sz="1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1- Common extensor tendon</a:t>
                      </a:r>
                    </a:p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B7B7B7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(attached to lateral epicondyles of the humerus)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r>
                        <a:rPr lang="en" sz="1200">
                          <a:solidFill>
                            <a:srgbClr val="D9D9D9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</a:p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2- Supinator.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88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Medial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Ulnar nerve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:</a:t>
                      </a:r>
                    </a:p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100">
                          <a:solidFill>
                            <a:srgbClr val="999999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(between the medial epicondyle and the skin)</a:t>
                      </a:r>
                    </a:p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Considered the </a:t>
                      </a:r>
                      <a:r>
                        <a:rPr lang="en" sz="1300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largest unprotected nerve</a:t>
                      </a:r>
                      <a:r>
                        <a:rPr lang="en" sz="1200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by muscle or bone. </a:t>
                      </a:r>
                    </a:p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999999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هذا هو سبب شعورنا بألم (كهرباء) عند ضرب</a:t>
                      </a: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 sz="1200">
                          <a:solidFill>
                            <a:srgbClr val="999999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الكوع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lt2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71" name="Shape 271"/>
          <p:cNvCxnSpPr/>
          <p:nvPr/>
        </p:nvCxnSpPr>
        <p:spPr>
          <a:xfrm flipH="1">
            <a:off x="4903307" y="641827"/>
            <a:ext cx="25200" cy="4057500"/>
          </a:xfrm>
          <a:prstGeom prst="straightConnector1">
            <a:avLst/>
          </a:prstGeom>
          <a:noFill/>
          <a:ln w="19050" cap="flat" cmpd="sng">
            <a:solidFill>
              <a:srgbClr val="CCA677"/>
            </a:solidFill>
            <a:prstDash val="solid"/>
            <a:round/>
            <a:headEnd type="diamond" w="lg" len="lg"/>
            <a:tailEnd type="diamond" w="lg" len="lg"/>
          </a:ln>
        </p:spPr>
      </p:cxnSp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 t="7800"/>
          <a:stretch/>
        </p:blipFill>
        <p:spPr>
          <a:xfrm>
            <a:off x="928100" y="3762250"/>
            <a:ext cx="3095750" cy="13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/>
          <p:nvPr/>
        </p:nvSpPr>
        <p:spPr>
          <a:xfrm>
            <a:off x="5025350" y="892825"/>
            <a:ext cx="4116000" cy="15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None/>
            </a:pPr>
            <a:r>
              <a:rPr lang="en" sz="1200" b="1" i="0" u="none" strike="noStrike" cap="none">
                <a:latin typeface="Open Sans"/>
                <a:ea typeface="Open Sans"/>
                <a:cs typeface="Open Sans"/>
                <a:sym typeface="Open Sans"/>
              </a:rPr>
              <a:t>Bursae</a:t>
            </a:r>
            <a:r>
              <a:rPr lang="en" sz="1200" i="0" u="none" strike="noStrike" cap="none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around the elbow joint:</a:t>
            </a:r>
          </a:p>
          <a:p>
            <a:pPr marL="0" marR="0" lvl="0" indent="-127000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None/>
            </a:pPr>
            <a:r>
              <a:rPr lang="en" sz="1200" i="0" u="none" strike="noStrike" cap="none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(a</a:t>
            </a:r>
            <a:r>
              <a:rPr lang="en"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i="0" u="none" strike="noStrike" cap="none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sac containing </a:t>
            </a:r>
            <a:r>
              <a:rPr lang="en" sz="1200" i="0" strike="noStrike" cap="none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synovial fluid</a:t>
            </a:r>
            <a:r>
              <a:rPr lang="en" sz="1200" i="0" u="none" strike="noStrike" cap="none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which prote</a:t>
            </a:r>
            <a:r>
              <a:rPr lang="en"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cts the joint)</a:t>
            </a:r>
          </a:p>
          <a:p>
            <a:pPr marL="0" marR="0" lvl="0" indent="-127000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None/>
            </a:pPr>
            <a:r>
              <a:rPr lang="en" sz="1200" i="0" u="none" strike="noStrike" cap="none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1- </a:t>
            </a:r>
            <a:r>
              <a:rPr lang="en" sz="1200" b="1" i="0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Subcutaneous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(under the skin)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olecranon bursa.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2- </a:t>
            </a:r>
            <a:r>
              <a:rPr lang="en" sz="1200" b="1" i="0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Subtendinous</a:t>
            </a:r>
            <a:r>
              <a:rPr lang="en" sz="12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i="0" u="none" strike="noStrike" cap="none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(under the tendon)</a:t>
            </a:r>
            <a:r>
              <a:rPr lang="en" sz="12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olecranon bursa.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4" name="Shape 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7975" y="2283175"/>
            <a:ext cx="2550751" cy="241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264000" y="103925"/>
            <a:ext cx="8616000" cy="58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Movements of Elbow Joint </a:t>
            </a:r>
            <a:r>
              <a:rPr lang="en" sz="1800">
                <a:solidFill>
                  <a:srgbClr val="FF0000"/>
                </a:solidFill>
                <a:latin typeface="Economica"/>
                <a:ea typeface="Economica"/>
                <a:cs typeface="Economica"/>
                <a:sym typeface="Economica"/>
              </a:rPr>
              <a:t>(Very Important)</a:t>
            </a:r>
            <a:r>
              <a:rPr lang="en" sz="4200">
                <a:solidFill>
                  <a:srgbClr val="FF0000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</a:p>
        </p:txBody>
      </p:sp>
      <p:pic>
        <p:nvPicPr>
          <p:cNvPr id="280" name="Shape 280" descr="C:\Documents and Settings\Free User\My Documents\My Pictures\img24.png"/>
          <p:cNvPicPr preferRelativeResize="0"/>
          <p:nvPr/>
        </p:nvPicPr>
        <p:blipFill rotWithShape="1">
          <a:blip r:embed="rId3">
            <a:alphaModFix/>
          </a:blip>
          <a:srcRect l="30190" t="25155" r="24525" b="2390"/>
          <a:stretch/>
        </p:blipFill>
        <p:spPr>
          <a:xfrm>
            <a:off x="3419550" y="900625"/>
            <a:ext cx="2667900" cy="268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/>
          <p:nvPr/>
        </p:nvSpPr>
        <p:spPr>
          <a:xfrm>
            <a:off x="796471" y="3390021"/>
            <a:ext cx="2770500" cy="159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480"/>
              </a:spcBef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The joint is supplied by branches from the nerves:</a:t>
            </a:r>
          </a:p>
          <a:p>
            <a:pPr marL="457200" lvl="0" indent="-317500" algn="just" rtl="0">
              <a:spcBef>
                <a:spcPts val="440"/>
              </a:spcBef>
              <a:spcAft>
                <a:spcPts val="0"/>
              </a:spcAft>
              <a:buSzPts val="1400"/>
              <a:buFont typeface="Open Sans"/>
              <a:buAutoNum type="arabicPeriod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Median Nerve.</a:t>
            </a: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Ulnar Nerve.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Musculocutaneous Nerve.</a:t>
            </a:r>
          </a:p>
          <a:p>
            <a:pPr marL="457200" lvl="0" indent="-317500" algn="just" rtl="0">
              <a:spcBef>
                <a:spcPts val="0"/>
              </a:spcBef>
              <a:buSzPts val="1400"/>
              <a:buFont typeface="Open Sans"/>
              <a:buAutoNum type="arabicPeriod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Radial Nerve.</a:t>
            </a:r>
          </a:p>
        </p:txBody>
      </p:sp>
      <p:pic>
        <p:nvPicPr>
          <p:cNvPr id="282" name="Shape 282" descr="http://resources.yesican-science.ca/red_rover/images/arm6.png"/>
          <p:cNvPicPr preferRelativeResize="0"/>
          <p:nvPr/>
        </p:nvPicPr>
        <p:blipFill rotWithShape="1">
          <a:blip r:embed="rId4">
            <a:alphaModFix/>
          </a:blip>
          <a:srcRect t="21054"/>
          <a:stretch/>
        </p:blipFill>
        <p:spPr>
          <a:xfrm>
            <a:off x="6087451" y="2469901"/>
            <a:ext cx="3008100" cy="118975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3" name="Shape 283"/>
          <p:cNvSpPr/>
          <p:nvPr/>
        </p:nvSpPr>
        <p:spPr>
          <a:xfrm>
            <a:off x="286775" y="1047350"/>
            <a:ext cx="3008100" cy="13485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ash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Flexion: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Is limited by the </a:t>
            </a:r>
            <a:r>
              <a:rPr lang="en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anterior surfaces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of the forearm and arm coming into contact.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6087450" y="1047350"/>
            <a:ext cx="3008100" cy="13485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ash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Extension: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Is limited by the </a:t>
            </a:r>
            <a:r>
              <a:rPr lang="en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tension of anterior ligament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the brachialis muscle.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4715500" y="2469900"/>
            <a:ext cx="1306200" cy="58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4781250" y="1365500"/>
            <a:ext cx="1240500" cy="58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3790200" y="4017825"/>
            <a:ext cx="1771500" cy="514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</a:rPr>
              <a:t>All the nerves in the arm supply the elbow joint.</a:t>
            </a:r>
          </a:p>
        </p:txBody>
      </p:sp>
      <p:cxnSp>
        <p:nvCxnSpPr>
          <p:cNvPr id="288" name="Shape 288"/>
          <p:cNvCxnSpPr>
            <a:endCxn id="287" idx="1"/>
          </p:cNvCxnSpPr>
          <p:nvPr/>
        </p:nvCxnSpPr>
        <p:spPr>
          <a:xfrm>
            <a:off x="3567000" y="4260975"/>
            <a:ext cx="223200" cy="141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/>
        </p:nvSpPr>
        <p:spPr>
          <a:xfrm>
            <a:off x="1904553" y="1438451"/>
            <a:ext cx="1538100" cy="442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Opens</a:t>
            </a:r>
          </a:p>
        </p:txBody>
      </p:sp>
      <p:sp>
        <p:nvSpPr>
          <p:cNvPr id="294" name="Shape 294"/>
          <p:cNvSpPr/>
          <p:nvPr/>
        </p:nvSpPr>
        <p:spPr>
          <a:xfrm>
            <a:off x="33747" y="1438451"/>
            <a:ext cx="1538100" cy="442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Angle</a:t>
            </a:r>
          </a:p>
        </p:txBody>
      </p:sp>
      <p:cxnSp>
        <p:nvCxnSpPr>
          <p:cNvPr id="295" name="Shape 295"/>
          <p:cNvCxnSpPr/>
          <p:nvPr/>
        </p:nvCxnSpPr>
        <p:spPr>
          <a:xfrm>
            <a:off x="1814090" y="974751"/>
            <a:ext cx="2529300" cy="8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6" name="Shape 296"/>
          <p:cNvCxnSpPr>
            <a:stCxn id="294" idx="0"/>
          </p:cNvCxnSpPr>
          <p:nvPr/>
        </p:nvCxnSpPr>
        <p:spPr>
          <a:xfrm rot="-5400000">
            <a:off x="1459347" y="324701"/>
            <a:ext cx="457200" cy="1770300"/>
          </a:xfrm>
          <a:prstGeom prst="bentConnector2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297" name="Shape 297"/>
          <p:cNvCxnSpPr/>
          <p:nvPr/>
        </p:nvCxnSpPr>
        <p:spPr>
          <a:xfrm>
            <a:off x="6882740" y="981251"/>
            <a:ext cx="1770300" cy="457200"/>
          </a:xfrm>
          <a:prstGeom prst="bentConnector2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98" name="Shape 298"/>
          <p:cNvSpPr/>
          <p:nvPr/>
        </p:nvSpPr>
        <p:spPr>
          <a:xfrm>
            <a:off x="3859475" y="1438450"/>
            <a:ext cx="1863300" cy="442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The Degree (About)</a:t>
            </a:r>
          </a:p>
        </p:txBody>
      </p:sp>
      <p:sp>
        <p:nvSpPr>
          <p:cNvPr id="299" name="Shape 299"/>
          <p:cNvSpPr/>
          <p:nvPr/>
        </p:nvSpPr>
        <p:spPr>
          <a:xfrm>
            <a:off x="5878390" y="1438451"/>
            <a:ext cx="1538100" cy="442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Disappears</a:t>
            </a:r>
          </a:p>
        </p:txBody>
      </p:sp>
      <p:cxnSp>
        <p:nvCxnSpPr>
          <p:cNvPr id="300" name="Shape 300"/>
          <p:cNvCxnSpPr/>
          <p:nvPr/>
        </p:nvCxnSpPr>
        <p:spPr>
          <a:xfrm>
            <a:off x="2779240" y="985301"/>
            <a:ext cx="12000" cy="449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1" name="Shape 301"/>
          <p:cNvCxnSpPr/>
          <p:nvPr/>
        </p:nvCxnSpPr>
        <p:spPr>
          <a:xfrm>
            <a:off x="5555500" y="984475"/>
            <a:ext cx="6669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02" name="Shape 302"/>
          <p:cNvSpPr/>
          <p:nvPr/>
        </p:nvSpPr>
        <p:spPr>
          <a:xfrm>
            <a:off x="7572140" y="1438451"/>
            <a:ext cx="1538100" cy="442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Permits</a:t>
            </a:r>
          </a:p>
        </p:txBody>
      </p:sp>
      <p:cxnSp>
        <p:nvCxnSpPr>
          <p:cNvPr id="303" name="Shape 303"/>
          <p:cNvCxnSpPr/>
          <p:nvPr/>
        </p:nvCxnSpPr>
        <p:spPr>
          <a:xfrm>
            <a:off x="4343400" y="974750"/>
            <a:ext cx="2704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4" name="Shape 304"/>
          <p:cNvCxnSpPr/>
          <p:nvPr/>
        </p:nvCxnSpPr>
        <p:spPr>
          <a:xfrm>
            <a:off x="6546565" y="982051"/>
            <a:ext cx="12000" cy="449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5" name="Shape 305"/>
          <p:cNvCxnSpPr/>
          <p:nvPr/>
        </p:nvCxnSpPr>
        <p:spPr>
          <a:xfrm>
            <a:off x="4772165" y="974751"/>
            <a:ext cx="12000" cy="449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06" name="Shape 306"/>
          <p:cNvSpPr txBox="1"/>
          <p:nvPr/>
        </p:nvSpPr>
        <p:spPr>
          <a:xfrm>
            <a:off x="33750" y="2015000"/>
            <a:ext cx="1538100" cy="14253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ash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Between the long axis of the extended forearm and the long axis of the arm.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2162838" y="2033025"/>
            <a:ext cx="1041600" cy="4572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ash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Laterally.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3960825" y="2008225"/>
            <a:ext cx="1634700" cy="6273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ash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170 in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male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167 in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females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5952500" y="2005375"/>
            <a:ext cx="1464000" cy="809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ash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When the elbow joint is </a:t>
            </a: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flexed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7523850" y="2005375"/>
            <a:ext cx="1634700" cy="1895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ash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forearms to clear the hips in swinging movements during walking, and is important when 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carrying objects.</a:t>
            </a:r>
          </a:p>
        </p:txBody>
      </p:sp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457200" y="67278"/>
            <a:ext cx="8229600" cy="857400"/>
          </a:xfrm>
          <a:prstGeom prst="rect">
            <a:avLst/>
          </a:prstGeom>
          <a:noFill/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4200" b="1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Carrying Angle</a:t>
            </a:r>
          </a:p>
        </p:txBody>
      </p:sp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2825" y="2642306"/>
            <a:ext cx="1538100" cy="236651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2188550" y="3302600"/>
            <a:ext cx="10416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165°-170°</a:t>
            </a:r>
          </a:p>
        </p:txBody>
      </p:sp>
      <p:sp>
        <p:nvSpPr>
          <p:cNvPr id="314" name="Shape 314"/>
          <p:cNvSpPr/>
          <p:nvPr/>
        </p:nvSpPr>
        <p:spPr>
          <a:xfrm>
            <a:off x="4343400" y="2097137"/>
            <a:ext cx="46500" cy="465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4343400" y="2295162"/>
            <a:ext cx="46500" cy="465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4">
            <a:alphaModFix/>
          </a:blip>
          <a:srcRect l="54116" t="13859" r="2776"/>
          <a:stretch/>
        </p:blipFill>
        <p:spPr>
          <a:xfrm>
            <a:off x="4445350" y="3042475"/>
            <a:ext cx="1863301" cy="2101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/>
        </p:nvSpPr>
        <p:spPr>
          <a:xfrm>
            <a:off x="-53775" y="2661525"/>
            <a:ext cx="4751100" cy="182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44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Elbow dislocations are common and most are posterior dislocations:</a:t>
            </a:r>
          </a:p>
          <a:p>
            <a:pPr marL="457200" lvl="0" indent="-317500" rtl="0">
              <a:spcBef>
                <a:spcPts val="440"/>
              </a:spcBef>
              <a:spcAft>
                <a:spcPts val="0"/>
              </a:spcAft>
              <a:buSzPts val="1400"/>
              <a:buFont typeface="Open Sans"/>
              <a:buChar char="-"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Posterior dislocation </a:t>
            </a: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usually follows falling on the outstretched hand. </a:t>
            </a:r>
          </a:p>
          <a:p>
            <a:pPr marL="457200" lvl="0" indent="-317500" rtl="0">
              <a:spcBef>
                <a:spcPts val="0"/>
              </a:spcBef>
              <a:buSzPts val="1400"/>
              <a:buFont typeface="Open Sans"/>
              <a:buChar char="-"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Posterior dislocations</a:t>
            </a: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of the joint are 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common in children</a:t>
            </a:r>
            <a:r>
              <a:rPr lang="en">
                <a:solidFill>
                  <a:srgbClr val="0033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because the parts of the bones that stabilize the joint are incompletely developed.</a:t>
            </a:r>
          </a:p>
          <a:p>
            <a:pPr marL="800100" lvl="1" indent="-342900" algn="just" rtl="0">
              <a:spcBef>
                <a:spcPts val="440"/>
              </a:spcBef>
              <a:buNone/>
            </a:pPr>
            <a:endParaRPr b="1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2" name="Shape 322" descr="C:\Users\user\Documents\Downloads\n5550403.jpg"/>
          <p:cNvPicPr preferRelativeResize="0"/>
          <p:nvPr/>
        </p:nvPicPr>
        <p:blipFill rotWithShape="1">
          <a:blip r:embed="rId3">
            <a:alphaModFix/>
          </a:blip>
          <a:srcRect l="10870" r="60433"/>
          <a:stretch/>
        </p:blipFill>
        <p:spPr>
          <a:xfrm>
            <a:off x="8025731" y="2157351"/>
            <a:ext cx="927475" cy="20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 descr="http://s3.beckshome.com/20060625-Nursemaids-Elbow.jpg"/>
          <p:cNvPicPr preferRelativeResize="0"/>
          <p:nvPr/>
        </p:nvPicPr>
        <p:blipFill rotWithShape="1">
          <a:blip r:embed="rId4">
            <a:alphaModFix/>
          </a:blip>
          <a:srcRect b="6244"/>
          <a:stretch/>
        </p:blipFill>
        <p:spPr>
          <a:xfrm>
            <a:off x="4697338" y="3153283"/>
            <a:ext cx="3328375" cy="16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 descr="http://www.eorthopod.com/sites/default/files/images/elbow_dislocation_causes0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4302" y="188400"/>
            <a:ext cx="2024000" cy="182160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-53775" y="0"/>
            <a:ext cx="4913400" cy="857400"/>
          </a:xfrm>
          <a:prstGeom prst="rect">
            <a:avLst/>
          </a:prstGeom>
          <a:noFill/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sz="3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Articulations and Applied Anatomy</a:t>
            </a:r>
            <a:r>
              <a:rPr lang="en" sz="30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</a:p>
        </p:txBody>
      </p:sp>
      <p:sp>
        <p:nvSpPr>
          <p:cNvPr id="326" name="Shape 326"/>
          <p:cNvSpPr/>
          <p:nvPr/>
        </p:nvSpPr>
        <p:spPr>
          <a:xfrm>
            <a:off x="193045" y="1544499"/>
            <a:ext cx="1851300" cy="384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elbow joint is stable because of </a:t>
            </a:r>
          </a:p>
        </p:txBody>
      </p:sp>
      <p:cxnSp>
        <p:nvCxnSpPr>
          <p:cNvPr id="327" name="Shape 327"/>
          <p:cNvCxnSpPr>
            <a:stCxn id="326" idx="3"/>
            <a:endCxn id="326" idx="3"/>
          </p:cNvCxnSpPr>
          <p:nvPr/>
        </p:nvCxnSpPr>
        <p:spPr>
          <a:xfrm>
            <a:off x="2044345" y="173679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28" name="Shape 328"/>
          <p:cNvCxnSpPr>
            <a:stCxn id="326" idx="3"/>
            <a:endCxn id="326" idx="3"/>
          </p:cNvCxnSpPr>
          <p:nvPr/>
        </p:nvCxnSpPr>
        <p:spPr>
          <a:xfrm>
            <a:off x="2044345" y="1736799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29" name="Shape 329"/>
          <p:cNvCxnSpPr/>
          <p:nvPr/>
        </p:nvCxnSpPr>
        <p:spPr>
          <a:xfrm rot="10800000">
            <a:off x="1801811" y="1775771"/>
            <a:ext cx="631800" cy="248400"/>
          </a:xfrm>
          <a:prstGeom prst="bentConnector3">
            <a:avLst>
              <a:gd name="adj1" fmla="val 5893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330" name="Shape 330"/>
          <p:cNvCxnSpPr/>
          <p:nvPr/>
        </p:nvCxnSpPr>
        <p:spPr>
          <a:xfrm flipH="1">
            <a:off x="1808291" y="1544500"/>
            <a:ext cx="615300" cy="233100"/>
          </a:xfrm>
          <a:prstGeom prst="bentConnector3">
            <a:avLst>
              <a:gd name="adj1" fmla="val 5874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331" name="Shape 331"/>
          <p:cNvSpPr txBox="1"/>
          <p:nvPr/>
        </p:nvSpPr>
        <p:spPr>
          <a:xfrm>
            <a:off x="2423588" y="1254575"/>
            <a:ext cx="3055500" cy="5229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rtl="0">
              <a:spcBef>
                <a:spcPts val="44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Wrench-shaped articular surface of the olecranon and the pulley-shaped trochlea of  humerus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2433613" y="1879750"/>
            <a:ext cx="3055500" cy="3846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rtl="0">
              <a:spcBef>
                <a:spcPts val="44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Strong medial and lateral ligaments.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cxnSp>
        <p:nvCxnSpPr>
          <p:cNvPr id="333" name="Shape 333"/>
          <p:cNvCxnSpPr/>
          <p:nvPr/>
        </p:nvCxnSpPr>
        <p:spPr>
          <a:xfrm>
            <a:off x="431134" y="2477781"/>
            <a:ext cx="5476200" cy="12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diamond" w="lg" len="lg"/>
            <a:tailEnd type="diamond" w="lg" len="lg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230350" y="2450150"/>
            <a:ext cx="5768100" cy="18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444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They are usually a result from an avulsion (pull off) injury </a:t>
            </a:r>
            <a:r>
              <a:rPr lang="en" sz="1600" u="sng">
                <a:latin typeface="Open Sans"/>
                <a:ea typeface="Open Sans"/>
                <a:cs typeface="Open Sans"/>
                <a:sym typeface="Open Sans"/>
              </a:rPr>
              <a:t>caused by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" sz="1600" b="1">
                <a:latin typeface="Open Sans"/>
                <a:ea typeface="Open Sans"/>
                <a:cs typeface="Open Sans"/>
                <a:sym typeface="Open Sans"/>
              </a:rPr>
              <a:t>valgus stress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at the elbow and contraction of the </a:t>
            </a:r>
            <a:r>
              <a:rPr lang="en" sz="1600" b="1">
                <a:latin typeface="Open Sans"/>
                <a:ea typeface="Open Sans"/>
                <a:cs typeface="Open Sans"/>
                <a:sym typeface="Open Sans"/>
              </a:rPr>
              <a:t>flexor muscles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as in:</a:t>
            </a:r>
          </a:p>
          <a:p>
            <a:pPr marL="457200" lvl="0" indent="-330200" rtl="0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F</a:t>
            </a:r>
            <a:r>
              <a:rPr lang="en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all on an outstretched hand with the elbow in full extension.</a:t>
            </a: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osterior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elbow dislocation </a:t>
            </a:r>
            <a:r>
              <a:rPr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(common in children).</a:t>
            </a: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Direct blow.</a:t>
            </a:r>
          </a:p>
        </p:txBody>
      </p:sp>
      <p:pic>
        <p:nvPicPr>
          <p:cNvPr id="339" name="Shape 339" descr="Medial_epicondyle_ED_Section1_lessthan5mm.JPG"/>
          <p:cNvPicPr preferRelativeResize="0"/>
          <p:nvPr/>
        </p:nvPicPr>
        <p:blipFill rotWithShape="1">
          <a:blip r:embed="rId3">
            <a:alphaModFix/>
          </a:blip>
          <a:srcRect b="15002"/>
          <a:stretch/>
        </p:blipFill>
        <p:spPr>
          <a:xfrm>
            <a:off x="6970119" y="2450150"/>
            <a:ext cx="1680000" cy="23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4">
            <a:alphaModFix/>
          </a:blip>
          <a:srcRect l="9789" t="60453" r="14555"/>
          <a:stretch/>
        </p:blipFill>
        <p:spPr>
          <a:xfrm>
            <a:off x="2384942" y="4156509"/>
            <a:ext cx="2803850" cy="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3880559" y="-50400"/>
            <a:ext cx="2803800" cy="857400"/>
          </a:xfrm>
          <a:prstGeom prst="rect">
            <a:avLst/>
          </a:prstGeom>
          <a:noFill/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sz="42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Elbow Joint 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x="6007800" y="3935300"/>
            <a:ext cx="1314000" cy="66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1- Dislocation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8140800" y="4413950"/>
            <a:ext cx="1096500" cy="50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2- More Contraction</a:t>
            </a:r>
          </a:p>
        </p:txBody>
      </p:sp>
      <p:cxnSp>
        <p:nvCxnSpPr>
          <p:cNvPr id="344" name="Shape 344"/>
          <p:cNvCxnSpPr/>
          <p:nvPr/>
        </p:nvCxnSpPr>
        <p:spPr>
          <a:xfrm rot="10800000" flipH="1">
            <a:off x="6776926" y="3685305"/>
            <a:ext cx="290400" cy="35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45" name="Shape 345"/>
          <p:cNvCxnSpPr/>
          <p:nvPr/>
        </p:nvCxnSpPr>
        <p:spPr>
          <a:xfrm flipH="1">
            <a:off x="8154300" y="2881730"/>
            <a:ext cx="162600" cy="38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46" name="Shape 346"/>
          <p:cNvCxnSpPr/>
          <p:nvPr/>
        </p:nvCxnSpPr>
        <p:spPr>
          <a:xfrm rot="10800000">
            <a:off x="7924788" y="4596796"/>
            <a:ext cx="229500" cy="12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47" name="Shape 347"/>
          <p:cNvSpPr txBox="1"/>
          <p:nvPr/>
        </p:nvSpPr>
        <p:spPr>
          <a:xfrm>
            <a:off x="0" y="806999"/>
            <a:ext cx="6316200" cy="96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en" sz="1600" b="1">
                <a:latin typeface="Open Sans"/>
                <a:ea typeface="Open Sans"/>
                <a:cs typeface="Open Sans"/>
                <a:sym typeface="Open Sans"/>
              </a:rPr>
              <a:t>—</a:t>
            </a:r>
            <a:r>
              <a:rPr lang="en" sz="16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Avulsion</a:t>
            </a:r>
            <a:r>
              <a:rPr lang="en"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(نزع/تمزيق)</a:t>
            </a:r>
            <a:r>
              <a:rPr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of the epiphysis</a:t>
            </a:r>
            <a:r>
              <a:rPr lang="en" sz="160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the medial epicondyle,</a:t>
            </a: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is also common in </a:t>
            </a:r>
            <a:r>
              <a:rPr lang="en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childhood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because the medial ligament is much stronger than the bond of union between the epiphysis and the diaphysis.</a:t>
            </a:r>
          </a:p>
          <a:p>
            <a:pPr marL="0" lvl="0" indent="-69850" rtl="1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8" name="Shape 348" descr="https://secure.childrensmemorial.org/depts/sportsmedicine/images/medialepicondyleavulsionfracture.gif"/>
          <p:cNvPicPr preferRelativeResize="0"/>
          <p:nvPr/>
        </p:nvPicPr>
        <p:blipFill rotWithShape="1">
          <a:blip r:embed="rId5">
            <a:alphaModFix/>
          </a:blip>
          <a:srcRect t="18972" b="17783"/>
          <a:stretch/>
        </p:blipFill>
        <p:spPr>
          <a:xfrm>
            <a:off x="6415644" y="657633"/>
            <a:ext cx="2410621" cy="136001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/>
          <p:nvPr/>
        </p:nvSpPr>
        <p:spPr>
          <a:xfrm>
            <a:off x="7924800" y="2536800"/>
            <a:ext cx="1219200" cy="12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3- Avulsion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80975" y="1518000"/>
            <a:ext cx="5213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-69850" rtl="1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(بمعنى انه منطقة الepiphysis of the medial epicondyle عند الأطفال أكثر عرضة للخلع لان الاربطة الي في ال medial اقوى من التي بينepiphysis and the diaphysis)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title"/>
          </p:nvPr>
        </p:nvSpPr>
        <p:spPr>
          <a:xfrm>
            <a:off x="0" y="3"/>
            <a:ext cx="8229600" cy="8574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MCQ:</a:t>
            </a:r>
          </a:p>
        </p:txBody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76200" y="705000"/>
            <a:ext cx="4286100" cy="42759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Q1 : The brachialis muscle lies in which fascial compartment?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A) Posterior      B) Anterior 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Q2: What is the origin of the long head of the biceps brachii?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A) Coracoid process         B) Supraglenoid tubercle.                    C) Infraglenoid tubercle  D) Medial border of scapula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Q3: In males what is the degree of the carrying angle?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A) 170   B) 180   C) 167  D) 200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Q4: Which of the following is in the medial boundary of the cubital fossa?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A) Pronator teres    B) Brachioradialis    C) Brachialis                 D) Supinator</a:t>
            </a:r>
          </a:p>
        </p:txBody>
      </p:sp>
      <p:sp>
        <p:nvSpPr>
          <p:cNvPr id="357" name="Shape 357"/>
          <p:cNvSpPr txBox="1">
            <a:spLocks noGrp="1"/>
          </p:cNvSpPr>
          <p:nvPr>
            <p:ph type="body" idx="2"/>
          </p:nvPr>
        </p:nvSpPr>
        <p:spPr>
          <a:xfrm>
            <a:off x="4474650" y="705000"/>
            <a:ext cx="4023600" cy="42759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lvl="0" indent="-16510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Q5: What type of nerve supplies the biceps brachii?</a:t>
            </a:r>
          </a:p>
          <a:p>
            <a:pPr marL="342900" lvl="0" indent="-16510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A) Radial   B) Median  </a:t>
            </a:r>
          </a:p>
          <a:p>
            <a:pPr marL="342900" lvl="0" indent="-165100" rtl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C) Ulnar   D) Musculocutaneous </a:t>
            </a:r>
          </a:p>
          <a:p>
            <a:pPr marL="342900" lvl="0" indent="-165100">
              <a:spcBef>
                <a:spcPts val="0"/>
              </a:spcBef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16510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Q6: What nerve supplies the lateral part of brachialis?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    A) Median  B) Ulnar  C) Axillary  D) Radial </a:t>
            </a:r>
          </a:p>
          <a:p>
            <a:pPr marL="342900" lvl="0" indent="-165100">
              <a:spcBef>
                <a:spcPts val="0"/>
              </a:spcBef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16510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Q7: What is the shape of the lateral ligaments of the elbow?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    A) Squared   B) Triangular </a:t>
            </a:r>
          </a:p>
          <a:p>
            <a:pPr marL="342900" lvl="0" indent="-165100">
              <a:spcBef>
                <a:spcPts val="0"/>
              </a:spcBef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16510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Q8: The lateral epicondyle of the humerus is attached to which part of the elbow ligaments?</a:t>
            </a:r>
          </a:p>
          <a:p>
            <a:pPr marL="342900" lvl="0" indent="-16510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A) Apex   B) Base</a:t>
            </a:r>
            <a:r>
              <a:rPr lang="en" sz="1200"/>
              <a:t> </a:t>
            </a:r>
          </a:p>
        </p:txBody>
      </p:sp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8479650" y="2551498"/>
            <a:ext cx="736200" cy="5829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200">
                <a:latin typeface="Economica"/>
                <a:ea typeface="Economica"/>
                <a:cs typeface="Economica"/>
                <a:sym typeface="Economica"/>
              </a:rPr>
              <a:t>Answers: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x="8484000" y="2972225"/>
            <a:ext cx="736200" cy="277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lvl="0" indent="-234950" rtl="0">
              <a:lnSpc>
                <a:spcPct val="115000"/>
              </a:lnSpc>
              <a:spcBef>
                <a:spcPts val="56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1)B</a:t>
            </a:r>
          </a:p>
          <a:p>
            <a:pPr marL="342900" lvl="0" indent="-234950" rtl="0">
              <a:lnSpc>
                <a:spcPct val="115000"/>
              </a:lnSpc>
              <a:spcBef>
                <a:spcPts val="56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2)B</a:t>
            </a:r>
          </a:p>
          <a:p>
            <a:pPr marL="342900" lvl="0" indent="-234950" rtl="0">
              <a:lnSpc>
                <a:spcPct val="115000"/>
              </a:lnSpc>
              <a:spcBef>
                <a:spcPts val="56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3)A</a:t>
            </a:r>
          </a:p>
          <a:p>
            <a:pPr marL="342900" lvl="0" indent="-234950" rtl="0">
              <a:lnSpc>
                <a:spcPct val="115000"/>
              </a:lnSpc>
              <a:spcBef>
                <a:spcPts val="56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4)A</a:t>
            </a:r>
          </a:p>
          <a:p>
            <a:pPr marL="342900" lvl="0" indent="-234950" rtl="0">
              <a:lnSpc>
                <a:spcPct val="115000"/>
              </a:lnSpc>
              <a:spcBef>
                <a:spcPts val="56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5)D</a:t>
            </a:r>
          </a:p>
          <a:p>
            <a:pPr marL="342900" lvl="0" indent="-234950" rtl="0">
              <a:lnSpc>
                <a:spcPct val="115000"/>
              </a:lnSpc>
              <a:spcBef>
                <a:spcPts val="56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6)D</a:t>
            </a:r>
          </a:p>
          <a:p>
            <a:pPr marL="342900" lvl="0" indent="-234950" rtl="0">
              <a:lnSpc>
                <a:spcPct val="115000"/>
              </a:lnSpc>
              <a:spcBef>
                <a:spcPts val="56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7)B</a:t>
            </a:r>
          </a:p>
          <a:p>
            <a:pPr marL="342900" lvl="0" indent="-234950" rtl="0">
              <a:lnSpc>
                <a:spcPct val="115000"/>
              </a:lnSpc>
              <a:spcBef>
                <a:spcPts val="56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8)A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title"/>
          </p:nvPr>
        </p:nvSpPr>
        <p:spPr>
          <a:xfrm>
            <a:off x="773700" y="0"/>
            <a:ext cx="7596600" cy="817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Team Members</a:t>
            </a:r>
          </a:p>
        </p:txBody>
      </p:sp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649875" y="817200"/>
            <a:ext cx="2788500" cy="4186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>
                <a:solidFill>
                  <a:srgbClr val="CCA677"/>
                </a:solidFill>
                <a:latin typeface="Arial"/>
                <a:ea typeface="Arial"/>
                <a:cs typeface="Arial"/>
                <a:sym typeface="Arial"/>
              </a:rPr>
              <a:t>Lamia Abdullah Alkuwaiz (Team Leader)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>
                <a:solidFill>
                  <a:srgbClr val="CCA677"/>
                </a:solidFill>
                <a:latin typeface="Arial"/>
                <a:ea typeface="Arial"/>
                <a:cs typeface="Arial"/>
                <a:sym typeface="Arial"/>
              </a:rPr>
              <a:t>Rawan Mohammad Alharbi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Alanoud Almufarrej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Abeer Alabduljabbar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Afnan Abdulaziz Almustafa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Ahad Algrain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Alanoud Almansour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Albandari Alshaye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AlFhadah abdullah alsaleem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Arwa Alzahrani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Dana Abdulaziz Alrasheed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Dimah Khalid Alaraifi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Ghada Alhaidari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Ghada Almuhanna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Ghaida Alsanad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Hadeel Khalid Awartani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Haifa Alessa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Khulood Alwehabi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Layan Hassan Alwatban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Lojain Azizalrahman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Lujain Tariq AlZaid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 txBox="1"/>
          <p:nvPr/>
        </p:nvSpPr>
        <p:spPr>
          <a:xfrm>
            <a:off x="2600325" y="1150625"/>
            <a:ext cx="2038200" cy="164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Maha Barakah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Majd Khalid AlBarrak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Norah Alharbi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Nouf Alotaibi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Noura Mohammed Alothaim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Rahaf Turki Alshammari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Reham Alhalabi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Rinad Musaed Alghoraiby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Sara Alsultan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Shahad Alzahrani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Wafa Alotaibi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Wejdan Fahad Albadrani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Wjdan AlShamry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 txBox="1"/>
          <p:nvPr/>
        </p:nvSpPr>
        <p:spPr>
          <a:xfrm>
            <a:off x="4392350" y="694500"/>
            <a:ext cx="3248100" cy="267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>
                <a:solidFill>
                  <a:srgbClr val="CCA677"/>
                </a:solidFill>
              </a:rPr>
              <a:t>Faisal Fahad Alsaif (Team Leader)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Abdulaziz Al dukhayel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600">
                <a:solidFill>
                  <a:schemeClr val="dk1"/>
                </a:solidFill>
              </a:rPr>
              <a:t>‏</a:t>
            </a:r>
            <a:r>
              <a:rPr lang="en" sz="1000">
                <a:solidFill>
                  <a:schemeClr val="dk1"/>
                </a:solidFill>
              </a:rPr>
              <a:t>Fahad Alfaiz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‏Akram Alfandi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‏Saad Aloqile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‏Saleh Almoaiqel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‏Abdulaziz Alabdulkareem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‏Abdullah Almeaither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‏Yazeed Aldossari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‏Muath Alhumood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Abdulrahman Almotairi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Abdulelah Aldossari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‏Abdulrahman Alduhayyim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‏Hamdan Aldossari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‏Abdullah Alqarni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‏Mohammed Alomar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‏Abdulrahman Aldawood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‏Saud Alghufaily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‏Hassan Aloraini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Khalid Almutairi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600">
                <a:solidFill>
                  <a:schemeClr val="dk1"/>
                </a:solidFill>
              </a:rPr>
              <a:t>‏‏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 txBox="1"/>
          <p:nvPr/>
        </p:nvSpPr>
        <p:spPr>
          <a:xfrm>
            <a:off x="6705600" y="1275450"/>
            <a:ext cx="2438400" cy="19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Abdulmajeed Alwardi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‏Abdulrahman Alageel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‏Rayyan Almousa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‏Sultan Alfuhaid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‏Ali Alammari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‏Fahad Alshughaithry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Fayez Ghiyath Aldarsouni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‏Mohammed Alquwayfili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‏‏Abduljabbar Al-yamani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‏Sultan Al-nasser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‏Majed Aljohani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‏Zeyad Al-khenaizan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‏Mohammed Nouri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‏Abdulaziz Al-drgam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‏Fahad Aldhowaihy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</a:rPr>
              <a:t>‏Omar alyabis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Objectives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878925"/>
            <a:ext cx="8520600" cy="2421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Describe the attachments, actions and innervations of: Biceps brachii, Coracobrachialis, Brachialis, Triceps brachii.</a:t>
            </a: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Demonstrate the following features of the elbow joint: Articulating bones, Capsule, Lateral &amp; medial collateral ligaments, Synovial membrane.</a:t>
            </a: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Demonstrate the movements : flexion and extension of the elbow.</a:t>
            </a: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List the main muscles producing the above movements.</a:t>
            </a: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Define the boundaries of the cubital fossa and enumerate its contents.</a:t>
            </a:r>
          </a:p>
          <a:p>
            <a:pPr marL="0" lvl="0" indent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0" y="3785250"/>
            <a:ext cx="4364100" cy="135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6FA8DC"/>
                </a:solidFill>
                <a:latin typeface="Bree Serif"/>
                <a:ea typeface="Bree Serif"/>
                <a:cs typeface="Bree Serif"/>
                <a:sym typeface="Bree Serif"/>
              </a:rPr>
              <a:t>BLUE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boys’ slides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PINK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girls’ slides</a:t>
            </a:r>
          </a:p>
          <a:p>
            <a:pPr marL="457200" lvl="0" indent="-317500" rtl="0">
              <a:spcBef>
                <a:spcPts val="0"/>
              </a:spcBef>
              <a:buClr>
                <a:srgbClr val="FF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Text in RED is considered important </a:t>
            </a:r>
          </a:p>
          <a:p>
            <a:pPr marL="457200" lvl="0" indent="-317500" rtl="0">
              <a:spcBef>
                <a:spcPts val="0"/>
              </a:spcBef>
              <a:buClr>
                <a:srgbClr val="999999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Text in GREY is considered extra notes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l="15870" t="30194" r="24242" b="13983"/>
          <a:stretch/>
        </p:blipFill>
        <p:spPr>
          <a:xfrm>
            <a:off x="5639276" y="2131998"/>
            <a:ext cx="3164800" cy="17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4">
            <a:alphaModFix/>
          </a:blip>
          <a:srcRect t="13361" r="3892" b="4865"/>
          <a:stretch/>
        </p:blipFill>
        <p:spPr>
          <a:xfrm>
            <a:off x="5182788" y="0"/>
            <a:ext cx="3961226" cy="205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74900" y="74050"/>
            <a:ext cx="1414800" cy="665700"/>
          </a:xfrm>
          <a:prstGeom prst="rect">
            <a:avLst/>
          </a:prstGeom>
          <a:noFill/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</a:rPr>
              <a:t>The ARM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3927575" y="156900"/>
            <a:ext cx="1414800" cy="5829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000">
                <a:solidFill>
                  <a:srgbClr val="666666"/>
                </a:solidFill>
              </a:rPr>
              <a:t>*Arm: is the region between the axilla and the elbow.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216450" y="660725"/>
            <a:ext cx="4369200" cy="2683500"/>
          </a:xfrm>
          <a:prstGeom prst="rect">
            <a:avLst/>
          </a:prstGeom>
          <a:noFill/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</a:rPr>
              <a:t>Deep fascia form the </a:t>
            </a:r>
            <a:r>
              <a:rPr lang="en" sz="1400">
                <a:solidFill>
                  <a:srgbClr val="FF0000"/>
                </a:solidFill>
              </a:rPr>
              <a:t>lateral</a:t>
            </a:r>
            <a:r>
              <a:rPr lang="en" sz="1400">
                <a:solidFill>
                  <a:srgbClr val="000000"/>
                </a:solidFill>
              </a:rPr>
              <a:t> and </a:t>
            </a:r>
            <a:r>
              <a:rPr lang="en" sz="1400">
                <a:solidFill>
                  <a:srgbClr val="FF0000"/>
                </a:solidFill>
              </a:rPr>
              <a:t>medial</a:t>
            </a:r>
            <a:r>
              <a:rPr lang="en" sz="1400">
                <a:solidFill>
                  <a:srgbClr val="000000"/>
                </a:solidFill>
              </a:rPr>
              <a:t> </a:t>
            </a:r>
            <a:r>
              <a:rPr lang="en" sz="1400">
                <a:solidFill>
                  <a:srgbClr val="FF0000"/>
                </a:solidFill>
              </a:rPr>
              <a:t>intermuscular septa</a:t>
            </a:r>
            <a:r>
              <a:rPr lang="en" sz="1400">
                <a:solidFill>
                  <a:srgbClr val="000000"/>
                </a:solidFill>
              </a:rPr>
              <a:t> which divide the distal part of the arm into two compartments: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400">
                <a:solidFill>
                  <a:srgbClr val="FF0000"/>
                </a:solidFill>
              </a:rPr>
              <a:t>Anterior (Flexor) compartment.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400">
                <a:solidFill>
                  <a:srgbClr val="FF0000"/>
                </a:solidFill>
              </a:rPr>
              <a:t>Posterior (Extensor) compartment.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6D9EEB"/>
                </a:solidFill>
              </a:rPr>
              <a:t>Clinical importance</a:t>
            </a:r>
            <a:r>
              <a:rPr lang="en" sz="1400">
                <a:solidFill>
                  <a:srgbClr val="6D9EEB"/>
                </a:solidFill>
              </a:rPr>
              <a:t>: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D9EEB"/>
                </a:solidFill>
              </a:rPr>
              <a:t>this process of </a:t>
            </a:r>
            <a:r>
              <a:rPr lang="en" sz="1400">
                <a:solidFill>
                  <a:srgbClr val="6D9EEB"/>
                </a:solidFill>
                <a:highlight>
                  <a:srgbClr val="FFFFFF"/>
                </a:highlight>
              </a:rPr>
              <a:t>compartmentalizing </a:t>
            </a:r>
            <a:r>
              <a:rPr lang="en" sz="1400">
                <a:solidFill>
                  <a:srgbClr val="6D9EEB"/>
                </a:solidFill>
              </a:rPr>
              <a:t>is important because an infection in one part cannot spread to the next.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07" name="Shape 107"/>
          <p:cNvSpPr txBox="1"/>
          <p:nvPr/>
        </p:nvSpPr>
        <p:spPr>
          <a:xfrm>
            <a:off x="310825" y="3607900"/>
            <a:ext cx="4343400" cy="9453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Open Sans"/>
              <a:buChar char="●"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Skin is only supplied by sensory nerves (no motor nerves).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Open Sans"/>
              <a:buChar char="●"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The skin does not attach to the muscle directly except in the face.</a:t>
            </a:r>
          </a:p>
          <a:p>
            <a:pPr marL="457200" lvl="0" indent="-292100" rtl="0">
              <a:spcBef>
                <a:spcPts val="0"/>
              </a:spcBef>
              <a:buClr>
                <a:srgbClr val="999999"/>
              </a:buClr>
              <a:buSzPts val="1000"/>
              <a:buFont typeface="Open Sans"/>
              <a:buChar char="●"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The general arrangement of the body is:              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                 skin =&gt; fascia =&gt; muscle =&gt; bone.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8" name="Shape 108"/>
          <p:cNvCxnSpPr/>
          <p:nvPr/>
        </p:nvCxnSpPr>
        <p:spPr>
          <a:xfrm rot="10800000">
            <a:off x="7412250" y="3427325"/>
            <a:ext cx="557700" cy="324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" name="Shape 109"/>
          <p:cNvSpPr txBox="1"/>
          <p:nvPr/>
        </p:nvSpPr>
        <p:spPr>
          <a:xfrm>
            <a:off x="7969950" y="3654700"/>
            <a:ext cx="1098600" cy="66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Superficial Fascia (contains fat)</a:t>
            </a:r>
          </a:p>
        </p:txBody>
      </p:sp>
      <p:cxnSp>
        <p:nvCxnSpPr>
          <p:cNvPr id="110" name="Shape 110"/>
          <p:cNvCxnSpPr/>
          <p:nvPr/>
        </p:nvCxnSpPr>
        <p:spPr>
          <a:xfrm rot="10800000" flipH="1">
            <a:off x="6661575" y="3456425"/>
            <a:ext cx="166500" cy="26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" name="Shape 111"/>
          <p:cNvSpPr txBox="1"/>
          <p:nvPr/>
        </p:nvSpPr>
        <p:spPr>
          <a:xfrm>
            <a:off x="5804375" y="3654700"/>
            <a:ext cx="1161900" cy="133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Deep Fascia (does not contain fat)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9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*The function of the deep fascia is: protection, compartmenting, and allowing neurovascular bundles to pass.</a:t>
            </a:r>
          </a:p>
        </p:txBody>
      </p:sp>
      <p:sp>
        <p:nvSpPr>
          <p:cNvPr id="112" name="Shape 112"/>
          <p:cNvSpPr/>
          <p:nvPr/>
        </p:nvSpPr>
        <p:spPr>
          <a:xfrm>
            <a:off x="116525" y="1721825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16525" y="2168450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6966250" y="3307325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6966250" y="2847975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2460600" y="4320400"/>
            <a:ext cx="166500" cy="128100"/>
          </a:xfrm>
          <a:prstGeom prst="rightArrow">
            <a:avLst>
              <a:gd name="adj1" fmla="val 34348"/>
              <a:gd name="adj2" fmla="val 50000"/>
            </a:avLst>
          </a:prstGeom>
          <a:solidFill>
            <a:srgbClr val="999999"/>
          </a:solid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1797320" y="4333300"/>
            <a:ext cx="166500" cy="128100"/>
          </a:xfrm>
          <a:prstGeom prst="rightArrow">
            <a:avLst>
              <a:gd name="adj1" fmla="val 34348"/>
              <a:gd name="adj2" fmla="val 50000"/>
            </a:avLst>
          </a:prstGeom>
          <a:solidFill>
            <a:srgbClr val="999999"/>
          </a:solid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1262182" y="4320400"/>
            <a:ext cx="166500" cy="128100"/>
          </a:xfrm>
          <a:prstGeom prst="rightArrow">
            <a:avLst>
              <a:gd name="adj1" fmla="val 34348"/>
              <a:gd name="adj2" fmla="val 50000"/>
            </a:avLst>
          </a:prstGeom>
          <a:solidFill>
            <a:srgbClr val="999999"/>
          </a:solid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2750" y="3139350"/>
            <a:ext cx="3405051" cy="19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143050" y="969269"/>
            <a:ext cx="4617600" cy="566700"/>
          </a:xfrm>
          <a:prstGeom prst="rect">
            <a:avLst/>
          </a:prstGeom>
          <a:noFill/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900">
                <a:solidFill>
                  <a:srgbClr val="000000"/>
                </a:solidFill>
              </a:rPr>
              <a:t>Anterior Fascial Compartment Content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143050" y="2047500"/>
            <a:ext cx="5358300" cy="1522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</a:rPr>
              <a:t>Muscles: </a:t>
            </a:r>
            <a:r>
              <a:rPr lang="en" sz="1400">
                <a:solidFill>
                  <a:srgbClr val="0B5394"/>
                </a:solidFill>
              </a:rPr>
              <a:t>Biceps brachii, Coracobrachialis and Brachialis</a:t>
            </a:r>
            <a:r>
              <a:rPr lang="en" sz="1400">
                <a:solidFill>
                  <a:srgbClr val="000000"/>
                </a:solidFill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</a:rPr>
              <a:t>Blood vessels: </a:t>
            </a:r>
            <a:r>
              <a:rPr lang="en" sz="1400" u="sng">
                <a:solidFill>
                  <a:srgbClr val="FF0000"/>
                </a:solidFill>
              </a:rPr>
              <a:t>B</a:t>
            </a:r>
            <a:r>
              <a:rPr lang="en" sz="1400">
                <a:solidFill>
                  <a:srgbClr val="FF0000"/>
                </a:solidFill>
              </a:rPr>
              <a:t>rachial artery</a:t>
            </a:r>
            <a:r>
              <a:rPr lang="en" sz="1400">
                <a:solidFill>
                  <a:srgbClr val="000000"/>
                </a:solidFill>
              </a:rPr>
              <a:t> and </a:t>
            </a:r>
            <a:r>
              <a:rPr lang="en" sz="1400" u="sng">
                <a:solidFill>
                  <a:srgbClr val="4A86E8"/>
                </a:solidFill>
              </a:rPr>
              <a:t>B</a:t>
            </a:r>
            <a:r>
              <a:rPr lang="en" sz="1400">
                <a:solidFill>
                  <a:srgbClr val="4A86E8"/>
                </a:solidFill>
              </a:rPr>
              <a:t>asilic vein</a:t>
            </a:r>
            <a:r>
              <a:rPr lang="en" sz="1400">
                <a:solidFill>
                  <a:srgbClr val="000000"/>
                </a:solidFill>
              </a:rPr>
              <a:t>.</a:t>
            </a:r>
            <a:r>
              <a:rPr lang="en" sz="1000">
                <a:solidFill>
                  <a:srgbClr val="999999"/>
                </a:solidFill>
              </a:rPr>
              <a:t>(the brachial artery is a continuation of the axillary artery)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</a:rPr>
              <a:t>Nerves: </a:t>
            </a:r>
            <a:r>
              <a:rPr lang="en" sz="1400">
                <a:solidFill>
                  <a:srgbClr val="F1C232"/>
                </a:solidFill>
              </a:rPr>
              <a:t>Musculocutaneous, Median, Radial and Ulnar</a:t>
            </a:r>
            <a:r>
              <a:rPr lang="en" sz="1400">
                <a:solidFill>
                  <a:schemeClr val="dk2"/>
                </a:solidFill>
              </a:rPr>
              <a:t>*</a:t>
            </a:r>
            <a:r>
              <a:rPr lang="en" sz="14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 l="18581" t="32526" r="23440" b="13416"/>
          <a:stretch/>
        </p:blipFill>
        <p:spPr>
          <a:xfrm>
            <a:off x="5552550" y="90575"/>
            <a:ext cx="3445299" cy="23240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7" name="Shape 127"/>
          <p:cNvSpPr txBox="1"/>
          <p:nvPr/>
        </p:nvSpPr>
        <p:spPr>
          <a:xfrm>
            <a:off x="143050" y="3880149"/>
            <a:ext cx="4118100" cy="8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Open Sans"/>
              <a:buChar char="●"/>
            </a:pPr>
            <a:r>
              <a:rPr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 = Two, Ceps = Head (Biceps = Two Headed)</a:t>
            </a:r>
          </a:p>
          <a:p>
            <a: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Open Sans"/>
              <a:buChar char="●"/>
            </a:pPr>
            <a:r>
              <a:rPr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Brachii = Arm</a:t>
            </a:r>
          </a:p>
          <a:p>
            <a:pPr marL="457200" lvl="0" indent="-285750" rtl="0">
              <a:spcBef>
                <a:spcPts val="0"/>
              </a:spcBef>
              <a:buSzPts val="900"/>
              <a:buFont typeface="Open Sans"/>
              <a:buChar char="●"/>
            </a:pP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Cora</a:t>
            </a:r>
            <a:r>
              <a:rPr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 = under the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Cora</a:t>
            </a:r>
            <a:r>
              <a:rPr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coid process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5552550" y="2477850"/>
            <a:ext cx="3445200" cy="6615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</a:rPr>
              <a:t>*the radial and ulnar nerves begin in the anterior compartment then pierce the intermuscular septum and enter the posterior compartment.</a:t>
            </a:r>
            <a:br>
              <a:rPr lang="en" sz="1000">
                <a:solidFill>
                  <a:srgbClr val="999999"/>
                </a:solidFill>
              </a:rPr>
            </a:br>
            <a:endParaRPr lang="en" sz="1000">
              <a:solidFill>
                <a:srgbClr val="999999"/>
              </a:solidFill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8314660" y="2410050"/>
            <a:ext cx="781053" cy="3234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000"/>
              <a:t>Team436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132" y="984022"/>
            <a:ext cx="1720200" cy="26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0" y="36675"/>
            <a:ext cx="3348300" cy="549900"/>
          </a:xfrm>
          <a:prstGeom prst="rect">
            <a:avLst/>
          </a:prstGeom>
          <a:noFill/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Biceps Brachii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16000" y="407800"/>
            <a:ext cx="5045100" cy="421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600" u="sng">
                <a:solidFill>
                  <a:srgbClr val="1C4587"/>
                </a:solidFill>
              </a:rPr>
              <a:t>Origin:</a:t>
            </a:r>
            <a:r>
              <a:rPr lang="en" sz="1600">
                <a:solidFill>
                  <a:srgbClr val="FF0000"/>
                </a:solidFill>
              </a:rPr>
              <a:t> </a:t>
            </a:r>
            <a:r>
              <a:rPr lang="en" sz="1600"/>
              <a:t>Two heads:</a:t>
            </a:r>
          </a:p>
          <a:p>
            <a: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 b="1">
                <a:solidFill>
                  <a:srgbClr val="FF0000"/>
                </a:solidFill>
              </a:rPr>
              <a:t>Long Head (Lateral head): </a:t>
            </a:r>
            <a:r>
              <a:rPr lang="en" sz="1200">
                <a:solidFill>
                  <a:srgbClr val="000000"/>
                </a:solidFill>
              </a:rPr>
              <a:t>from </a:t>
            </a:r>
            <a:r>
              <a:rPr lang="en" sz="1200">
                <a:solidFill>
                  <a:srgbClr val="FF0000"/>
                </a:solidFill>
              </a:rPr>
              <a:t>supraglenoid tubercle</a:t>
            </a:r>
            <a:r>
              <a:rPr lang="en" sz="1200">
                <a:solidFill>
                  <a:srgbClr val="00FF00"/>
                </a:solidFill>
              </a:rPr>
              <a:t> </a:t>
            </a:r>
            <a:r>
              <a:rPr lang="en" sz="1200">
                <a:solidFill>
                  <a:srgbClr val="000000"/>
                </a:solidFill>
              </a:rPr>
              <a:t>of scapula (intracapsular*).</a:t>
            </a:r>
          </a:p>
          <a:p>
            <a: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 b="1">
                <a:solidFill>
                  <a:srgbClr val="FF0000"/>
                </a:solidFill>
              </a:rPr>
              <a:t>Short head (medial head)</a:t>
            </a:r>
            <a:r>
              <a:rPr lang="en" sz="1200">
                <a:solidFill>
                  <a:srgbClr val="FF0000"/>
                </a:solidFill>
              </a:rPr>
              <a:t>: </a:t>
            </a:r>
            <a:r>
              <a:rPr lang="en" sz="1200">
                <a:solidFill>
                  <a:srgbClr val="000000"/>
                </a:solidFill>
              </a:rPr>
              <a:t>from the tip of </a:t>
            </a:r>
            <a:r>
              <a:rPr lang="en" sz="1200">
                <a:solidFill>
                  <a:srgbClr val="FF0000"/>
                </a:solidFill>
              </a:rPr>
              <a:t>coracoid</a:t>
            </a:r>
            <a:r>
              <a:rPr lang="en" sz="1200">
                <a:solidFill>
                  <a:srgbClr val="000000"/>
                </a:solidFill>
              </a:rPr>
              <a:t> process</a:t>
            </a:r>
            <a:r>
              <a:rPr lang="en" sz="1200">
                <a:solidFill>
                  <a:srgbClr val="00FF00"/>
                </a:solidFill>
              </a:rPr>
              <a:t> </a:t>
            </a:r>
            <a:r>
              <a:rPr lang="en" sz="1200">
                <a:solidFill>
                  <a:srgbClr val="000000"/>
                </a:solidFill>
              </a:rPr>
              <a:t>of scapula.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                  </a:t>
            </a:r>
            <a:r>
              <a:rPr lang="en" sz="1200" u="sng">
                <a:solidFill>
                  <a:srgbClr val="000000"/>
                </a:solidFill>
              </a:rPr>
              <a:t>The two heads join in the middle of the arm.</a:t>
            </a:r>
          </a:p>
          <a:p>
            <a:pPr marL="0" lvl="0" indent="-6985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u="sng">
                <a:solidFill>
                  <a:srgbClr val="1C4587"/>
                </a:solidFill>
              </a:rPr>
              <a:t>Insertion: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Into the posterior part of </a:t>
            </a:r>
            <a:r>
              <a:rPr lang="en" sz="1200">
                <a:solidFill>
                  <a:srgbClr val="FF0000"/>
                </a:solidFill>
              </a:rPr>
              <a:t>radial tuberosity.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Into the deep fascia of the medial aspect of forearm through bicipital aponeurosis.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</a:rPr>
              <a:t>Clinical importance: the median cubital vein passes above the bicipital aponeurosis, which makes it a safe and easy access point to draw blood.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1C4587"/>
                </a:solidFill>
              </a:rPr>
              <a:t>Nerve supply:</a:t>
            </a:r>
            <a:r>
              <a:rPr lang="en">
                <a:solidFill>
                  <a:srgbClr val="FF0000"/>
                </a:solidFill>
              </a:rPr>
              <a:t> </a:t>
            </a:r>
            <a:r>
              <a:rPr lang="en" sz="1200">
                <a:solidFill>
                  <a:srgbClr val="FF0000"/>
                </a:solidFill>
              </a:rPr>
              <a:t>Musculocutaneous.</a:t>
            </a:r>
          </a:p>
          <a:p>
            <a:pPr marL="0" lvl="0" indent="-6985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>
                <a:solidFill>
                  <a:srgbClr val="1C4587"/>
                </a:solidFill>
              </a:rPr>
              <a:t>Action: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Strong </a:t>
            </a:r>
            <a:r>
              <a:rPr lang="en" sz="1200">
                <a:solidFill>
                  <a:srgbClr val="FF0000"/>
                </a:solidFill>
              </a:rPr>
              <a:t>supinator</a:t>
            </a:r>
            <a:r>
              <a:rPr lang="en" sz="1200"/>
              <a:t> of the forearm (used in screwing).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Powerful flexor of </a:t>
            </a:r>
            <a:r>
              <a:rPr lang="en" sz="1200">
                <a:solidFill>
                  <a:srgbClr val="FF0000"/>
                </a:solidFill>
              </a:rPr>
              <a:t>elbow</a:t>
            </a:r>
            <a:r>
              <a:rPr lang="en" sz="1200"/>
              <a:t>.</a:t>
            </a:r>
          </a:p>
          <a:p>
            <a:pPr marL="457200" lvl="0" indent="-304800" rtl="0">
              <a:spcBef>
                <a:spcPts val="0"/>
              </a:spcBef>
              <a:buSzPts val="1200"/>
              <a:buChar char="-"/>
            </a:pPr>
            <a:r>
              <a:rPr lang="en" sz="1200"/>
              <a:t>Weak flexor of shoulder.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6606293" y="1077088"/>
            <a:ext cx="2487300" cy="34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*Intracapsular = inside shoulder joint.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8486700" y="4185300"/>
            <a:ext cx="657300" cy="7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 l="43889" t="70185" r="32864" b="11552"/>
          <a:stretch/>
        </p:blipFill>
        <p:spPr>
          <a:xfrm>
            <a:off x="4427367" y="4185301"/>
            <a:ext cx="1410918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6050" y="3226175"/>
            <a:ext cx="2260325" cy="17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155875" y="2673300"/>
            <a:ext cx="4922100" cy="6135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42" name="Shape 142"/>
          <p:cNvCxnSpPr>
            <a:stCxn id="139" idx="0"/>
          </p:cNvCxnSpPr>
          <p:nvPr/>
        </p:nvCxnSpPr>
        <p:spPr>
          <a:xfrm rot="5400000" flipH="1">
            <a:off x="4694376" y="3746851"/>
            <a:ext cx="113100" cy="7638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lg" len="lg"/>
            <a:tailEnd type="none" w="lg" len="lg"/>
          </a:ln>
        </p:spPr>
      </p:cxnSp>
      <p:pic>
        <p:nvPicPr>
          <p:cNvPr id="143" name="Shape 1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2225" y="1664975"/>
            <a:ext cx="2045524" cy="150687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6045900" y="99450"/>
            <a:ext cx="2440800" cy="7812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9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Question: what are the primary and secondary actions of the biceps brachii?</a:t>
            </a:r>
          </a:p>
          <a:p>
            <a: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900"/>
              <a:buChar char="●"/>
            </a:pPr>
            <a:r>
              <a:rPr lang="en" sz="900">
                <a:solidFill>
                  <a:srgbClr val="999999"/>
                </a:solidFill>
              </a:rPr>
              <a:t>Strong supinator (primary action)</a:t>
            </a:r>
          </a:p>
          <a:p>
            <a:pPr marL="457200" lvl="0" indent="-285750" rtl="0">
              <a:spcBef>
                <a:spcPts val="0"/>
              </a:spcBef>
              <a:buClr>
                <a:srgbClr val="999999"/>
              </a:buClr>
              <a:buSzPts val="900"/>
              <a:buChar char="●"/>
            </a:pPr>
            <a:r>
              <a:rPr lang="en" sz="900">
                <a:solidFill>
                  <a:srgbClr val="999999"/>
                </a:solidFill>
              </a:rPr>
              <a:t>Powerful flexor (secondary action)</a:t>
            </a:r>
          </a:p>
          <a:p>
            <a:pPr marL="0" lvl="0" indent="0" rtl="0">
              <a:spcBef>
                <a:spcPts val="0"/>
              </a:spcBef>
              <a:buNone/>
            </a:pPr>
            <a:endParaRPr sz="9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>
              <a:spcBef>
                <a:spcPts val="0"/>
              </a:spcBef>
              <a:buNone/>
            </a:pPr>
            <a:endParaRPr sz="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350" y="3083125"/>
            <a:ext cx="2261400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739650" y="125400"/>
            <a:ext cx="2442900" cy="580500"/>
          </a:xfrm>
          <a:prstGeom prst="rect">
            <a:avLst/>
          </a:prstGeom>
          <a:noFill/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</a:rPr>
              <a:t>Coracobrachialis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145050" y="831300"/>
            <a:ext cx="1860600" cy="4026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400" u="sng">
                <a:solidFill>
                  <a:srgbClr val="1C4587"/>
                </a:solidFill>
              </a:rPr>
              <a:t>Origin:</a:t>
            </a:r>
            <a:r>
              <a:rPr lang="en" sz="1400">
                <a:solidFill>
                  <a:srgbClr val="000000"/>
                </a:solidFill>
              </a:rPr>
              <a:t> Tip of the </a:t>
            </a:r>
            <a:r>
              <a:rPr lang="en" sz="1400">
                <a:solidFill>
                  <a:srgbClr val="FF0000"/>
                </a:solidFill>
              </a:rPr>
              <a:t>coracoid process</a:t>
            </a:r>
            <a:r>
              <a:rPr lang="en" sz="1400">
                <a:solidFill>
                  <a:srgbClr val="000000"/>
                </a:solidFill>
              </a:rPr>
              <a:t> of </a:t>
            </a:r>
            <a:r>
              <a:rPr lang="en" sz="1400">
                <a:solidFill>
                  <a:srgbClr val="FF0000"/>
                </a:solidFill>
              </a:rPr>
              <a:t>scapula</a:t>
            </a:r>
            <a:r>
              <a:rPr lang="en" sz="1400">
                <a:solidFill>
                  <a:srgbClr val="000000"/>
                </a:solidFill>
              </a:rPr>
              <a:t>. (with short head of biceps brachii).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400" u="sng">
                <a:solidFill>
                  <a:srgbClr val="1C4587"/>
                </a:solidFill>
              </a:rPr>
              <a:t>Insertion:</a:t>
            </a:r>
            <a:r>
              <a:rPr lang="en" sz="1400">
                <a:solidFill>
                  <a:srgbClr val="FF0000"/>
                </a:solidFill>
              </a:rPr>
              <a:t> </a:t>
            </a:r>
            <a:r>
              <a:rPr lang="en" sz="1400">
                <a:solidFill>
                  <a:srgbClr val="000000"/>
                </a:solidFill>
              </a:rPr>
              <a:t>Middle of the </a:t>
            </a:r>
            <a:r>
              <a:rPr lang="en" sz="1400">
                <a:solidFill>
                  <a:srgbClr val="FF0000"/>
                </a:solidFill>
              </a:rPr>
              <a:t>medial side</a:t>
            </a:r>
            <a:r>
              <a:rPr lang="en" sz="1400">
                <a:solidFill>
                  <a:srgbClr val="000000"/>
                </a:solidFill>
              </a:rPr>
              <a:t> of the </a:t>
            </a:r>
            <a:r>
              <a:rPr lang="en" sz="1400">
                <a:solidFill>
                  <a:srgbClr val="FF0000"/>
                </a:solidFill>
              </a:rPr>
              <a:t>shaft</a:t>
            </a:r>
            <a:r>
              <a:rPr lang="en" sz="1400">
                <a:solidFill>
                  <a:srgbClr val="000000"/>
                </a:solidFill>
              </a:rPr>
              <a:t> of the humerus.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400" u="sng">
                <a:solidFill>
                  <a:srgbClr val="1C4587"/>
                </a:solidFill>
              </a:rPr>
              <a:t>Nerve supply:</a:t>
            </a:r>
            <a:r>
              <a:rPr lang="en" sz="1400">
                <a:solidFill>
                  <a:srgbClr val="000000"/>
                </a:solidFill>
              </a:rPr>
              <a:t> </a:t>
            </a:r>
            <a:r>
              <a:rPr lang="en" sz="1400">
                <a:solidFill>
                  <a:srgbClr val="FF0000"/>
                </a:solidFill>
              </a:rPr>
              <a:t>Musculocutaneous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400" u="sng">
                <a:solidFill>
                  <a:srgbClr val="0B5394"/>
                </a:solidFill>
              </a:rPr>
              <a:t>Action:</a:t>
            </a:r>
            <a:r>
              <a:rPr lang="en" sz="1400">
                <a:solidFill>
                  <a:srgbClr val="0B5394"/>
                </a:solidFill>
              </a:rPr>
              <a:t> </a:t>
            </a:r>
            <a:r>
              <a:rPr lang="en" sz="1400">
                <a:solidFill>
                  <a:srgbClr val="FF0000"/>
                </a:solidFill>
              </a:rPr>
              <a:t>Flexor</a:t>
            </a:r>
            <a:r>
              <a:rPr lang="en" sz="1400">
                <a:solidFill>
                  <a:srgbClr val="000000"/>
                </a:solidFill>
              </a:rPr>
              <a:t> and a weak adductor of the arm.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6170900" y="153600"/>
            <a:ext cx="1469700" cy="524100"/>
          </a:xfrm>
          <a:prstGeom prst="rect">
            <a:avLst/>
          </a:prstGeom>
          <a:noFill/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3300">
                <a:solidFill>
                  <a:srgbClr val="000000"/>
                </a:solidFill>
              </a:rPr>
              <a:t>Brachialis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648300" y="1021246"/>
            <a:ext cx="2261400" cy="3528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" sz="1400" u="sng">
                <a:solidFill>
                  <a:srgbClr val="1C4587"/>
                </a:solidFill>
              </a:rPr>
              <a:t>Origin</a:t>
            </a:r>
            <a:r>
              <a:rPr lang="en" sz="1400">
                <a:solidFill>
                  <a:srgbClr val="1C4587"/>
                </a:solidFill>
              </a:rPr>
              <a:t>:</a:t>
            </a:r>
            <a:r>
              <a:rPr lang="en" sz="1400">
                <a:solidFill>
                  <a:srgbClr val="FF0000"/>
                </a:solidFill>
              </a:rPr>
              <a:t> </a:t>
            </a:r>
            <a:r>
              <a:rPr lang="en" sz="1400">
                <a:solidFill>
                  <a:srgbClr val="000000"/>
                </a:solidFill>
              </a:rPr>
              <a:t>Front of the </a:t>
            </a:r>
            <a:r>
              <a:rPr lang="en" sz="1400">
                <a:solidFill>
                  <a:srgbClr val="FF0000"/>
                </a:solidFill>
              </a:rPr>
              <a:t>lower half of humerus</a:t>
            </a:r>
            <a:r>
              <a:rPr lang="en" sz="1400">
                <a:solidFill>
                  <a:srgbClr val="000000"/>
                </a:solidFill>
              </a:rPr>
              <a:t>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400" u="sng">
                <a:solidFill>
                  <a:srgbClr val="1C4587"/>
                </a:solidFill>
              </a:rPr>
              <a:t>Insertion</a:t>
            </a:r>
            <a:r>
              <a:rPr lang="en" sz="1400">
                <a:solidFill>
                  <a:srgbClr val="1C4587"/>
                </a:solidFill>
              </a:rPr>
              <a:t>:</a:t>
            </a:r>
            <a:r>
              <a:rPr lang="en" sz="1400">
                <a:solidFill>
                  <a:srgbClr val="FF0000"/>
                </a:solidFill>
              </a:rPr>
              <a:t> </a:t>
            </a:r>
            <a:r>
              <a:rPr lang="en" sz="1400">
                <a:solidFill>
                  <a:srgbClr val="000000"/>
                </a:solidFill>
              </a:rPr>
              <a:t>Anterior surface of </a:t>
            </a:r>
            <a:r>
              <a:rPr lang="en" sz="1400">
                <a:solidFill>
                  <a:srgbClr val="FF0000"/>
                </a:solidFill>
              </a:rPr>
              <a:t>coronoid process of ulna.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400" u="sng">
                <a:solidFill>
                  <a:srgbClr val="1C4587"/>
                </a:solidFill>
              </a:rPr>
              <a:t>Nerve supply</a:t>
            </a:r>
            <a:r>
              <a:rPr lang="en" sz="1400">
                <a:solidFill>
                  <a:srgbClr val="1C4587"/>
                </a:solidFill>
              </a:rPr>
              <a:t>:</a:t>
            </a:r>
            <a:r>
              <a:rPr lang="en" sz="1400">
                <a:solidFill>
                  <a:srgbClr val="000000"/>
                </a:solidFill>
              </a:rPr>
              <a:t>        </a:t>
            </a:r>
            <a:r>
              <a:rPr lang="en" sz="1400">
                <a:solidFill>
                  <a:srgbClr val="FF0000"/>
                </a:solidFill>
              </a:rPr>
              <a:t>Double nerve supply</a:t>
            </a:r>
            <a:r>
              <a:rPr lang="en" sz="1400">
                <a:solidFill>
                  <a:srgbClr val="000000"/>
                </a:solidFill>
              </a:rPr>
              <a:t> by: the </a:t>
            </a:r>
            <a:r>
              <a:rPr lang="en" sz="1400">
                <a:solidFill>
                  <a:srgbClr val="0000FF"/>
                </a:solidFill>
              </a:rPr>
              <a:t>M</a:t>
            </a:r>
            <a:r>
              <a:rPr lang="en" sz="1400">
                <a:solidFill>
                  <a:srgbClr val="000000"/>
                </a:solidFill>
              </a:rPr>
              <a:t>usculocutaneous (</a:t>
            </a:r>
            <a:r>
              <a:rPr lang="en" sz="1400">
                <a:solidFill>
                  <a:srgbClr val="0000FF"/>
                </a:solidFill>
              </a:rPr>
              <a:t>m</a:t>
            </a:r>
            <a:r>
              <a:rPr lang="en" sz="1400">
                <a:solidFill>
                  <a:srgbClr val="000000"/>
                </a:solidFill>
              </a:rPr>
              <a:t>edial part) and.   Radial (lateral part).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400" u="sng">
                <a:solidFill>
                  <a:srgbClr val="1C4587"/>
                </a:solidFill>
              </a:rPr>
              <a:t>Action</a:t>
            </a:r>
            <a:r>
              <a:rPr lang="en" sz="1400">
                <a:solidFill>
                  <a:srgbClr val="1C4587"/>
                </a:solidFill>
              </a:rPr>
              <a:t>:</a:t>
            </a:r>
            <a:r>
              <a:rPr lang="en" sz="1400">
                <a:solidFill>
                  <a:srgbClr val="FF0000"/>
                </a:solidFill>
              </a:rPr>
              <a:t> </a:t>
            </a:r>
            <a:r>
              <a:rPr lang="en" sz="1400">
                <a:solidFill>
                  <a:srgbClr val="000000"/>
                </a:solidFill>
              </a:rPr>
              <a:t>Strong </a:t>
            </a:r>
            <a:r>
              <a:rPr lang="en" sz="1400">
                <a:solidFill>
                  <a:srgbClr val="FF0000"/>
                </a:solidFill>
              </a:rPr>
              <a:t>flexor</a:t>
            </a:r>
            <a:r>
              <a:rPr lang="en" sz="1400">
                <a:solidFill>
                  <a:srgbClr val="000000"/>
                </a:solidFill>
              </a:rPr>
              <a:t> of the forearm.</a:t>
            </a:r>
          </a:p>
        </p:txBody>
      </p:sp>
      <p:cxnSp>
        <p:nvCxnSpPr>
          <p:cNvPr id="154" name="Shape 154"/>
          <p:cNvCxnSpPr/>
          <p:nvPr/>
        </p:nvCxnSpPr>
        <p:spPr>
          <a:xfrm>
            <a:off x="4452638" y="15300"/>
            <a:ext cx="600" cy="49278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diamond" w="lg" len="lg"/>
            <a:tailEnd type="diamond" w="lg" len="lg"/>
          </a:ln>
        </p:spPr>
      </p:cxnSp>
      <p:pic>
        <p:nvPicPr>
          <p:cNvPr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3353" y="891630"/>
            <a:ext cx="2261401" cy="219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5">
            <a:alphaModFix/>
          </a:blip>
          <a:srcRect r="33984" b="12242"/>
          <a:stretch/>
        </p:blipFill>
        <p:spPr>
          <a:xfrm>
            <a:off x="4510375" y="2830950"/>
            <a:ext cx="2080801" cy="21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1150" y="635300"/>
            <a:ext cx="2100027" cy="2100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29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buNone/>
            </a:pPr>
            <a:r>
              <a:rPr lang="en"/>
              <a:t>Posterior fascial compartment contents 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5875900" y="981390"/>
            <a:ext cx="3096000" cy="37869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0000"/>
                </a:solidFill>
              </a:rPr>
              <a:t>Muscles: </a:t>
            </a:r>
            <a:r>
              <a:rPr lang="en" sz="1400" dirty="0">
                <a:solidFill>
                  <a:srgbClr val="0B5394"/>
                </a:solidFill>
              </a:rPr>
              <a:t>Triceps brachii </a:t>
            </a:r>
          </a:p>
          <a:p>
            <a:pPr marL="0" lvl="0" indent="-6985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999999"/>
                </a:solidFill>
              </a:rPr>
              <a:t>(tri- = three / -ceps = heads) </a:t>
            </a:r>
          </a:p>
          <a:p>
            <a:pPr marL="0" lvl="0" indent="-6985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999999"/>
              </a:solidFill>
            </a:endParaRPr>
          </a:p>
          <a:p>
            <a:pPr marL="0" lvl="0" indent="-6985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0000"/>
                </a:solidFill>
              </a:rPr>
              <a:t>Vessels: </a:t>
            </a:r>
            <a:r>
              <a:rPr lang="en" sz="1400" dirty="0">
                <a:solidFill>
                  <a:srgbClr val="FF0000"/>
                </a:solidFill>
              </a:rPr>
              <a:t>Profunda </a:t>
            </a:r>
            <a:r>
              <a:rPr lang="en" sz="1400" dirty="0">
                <a:solidFill>
                  <a:srgbClr val="999999"/>
                </a:solidFill>
              </a:rPr>
              <a:t>(deep)</a:t>
            </a:r>
            <a:r>
              <a:rPr lang="en" sz="1400" dirty="0">
                <a:solidFill>
                  <a:srgbClr val="FF0000"/>
                </a:solidFill>
              </a:rPr>
              <a:t> brachii artery </a:t>
            </a:r>
            <a:r>
              <a:rPr lang="en" sz="1400" dirty="0">
                <a:solidFill>
                  <a:srgbClr val="000000"/>
                </a:solidFill>
              </a:rPr>
              <a:t>and </a:t>
            </a:r>
            <a:r>
              <a:rPr lang="en" sz="1400" dirty="0">
                <a:solidFill>
                  <a:srgbClr val="FF0000"/>
                </a:solidFill>
              </a:rPr>
              <a:t>superior ulnar collateral arteries </a:t>
            </a:r>
            <a:r>
              <a:rPr lang="en" sz="1400" dirty="0">
                <a:solidFill>
                  <a:srgbClr val="999999"/>
                </a:solidFill>
              </a:rPr>
              <a:t>(which enters the forearm behind the medial epicondyle)</a:t>
            </a:r>
          </a:p>
          <a:p>
            <a:pPr marL="0" lvl="0" indent="-6985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000000"/>
              </a:solidFill>
            </a:endParaRPr>
          </a:p>
          <a:p>
            <a:pPr marL="0" lvl="0" indent="-698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0000"/>
                </a:solidFill>
              </a:rPr>
              <a:t>Nerves: </a:t>
            </a:r>
            <a:r>
              <a:rPr lang="en" sz="1400" dirty="0">
                <a:solidFill>
                  <a:srgbClr val="E69138"/>
                </a:solidFill>
              </a:rPr>
              <a:t>Radial &amp; Ulnar (from the medial cord)</a:t>
            </a:r>
            <a:r>
              <a:rPr lang="en" sz="1400" dirty="0">
                <a:solidFill>
                  <a:srgbClr val="000000"/>
                </a:solidFill>
              </a:rPr>
              <a:t>. </a:t>
            </a:r>
            <a:r>
              <a:rPr lang="en" sz="1400" dirty="0">
                <a:solidFill>
                  <a:srgbClr val="999999"/>
                </a:solidFill>
              </a:rPr>
              <a:t>The posterior compartment is only supplied by the radial nerve, the ulnar nerve only passes through it.</a:t>
            </a:r>
          </a:p>
          <a:p>
            <a:pPr marL="0" lvl="0" indent="0">
              <a:spcBef>
                <a:spcPts val="0"/>
              </a:spcBef>
              <a:buNone/>
            </a:pPr>
            <a:endParaRPr sz="1400" dirty="0"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00" y="1097050"/>
            <a:ext cx="5541625" cy="34492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65" name="Shape 165"/>
          <p:cNvSpPr/>
          <p:nvPr/>
        </p:nvSpPr>
        <p:spPr>
          <a:xfrm>
            <a:off x="590023" y="2414165"/>
            <a:ext cx="624000" cy="198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367826" y="2656105"/>
            <a:ext cx="846300" cy="331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136986" y="3740962"/>
            <a:ext cx="1155000" cy="1986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308775" y="3939573"/>
            <a:ext cx="1248900" cy="265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1973953" y="4227747"/>
            <a:ext cx="1155000" cy="198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rgbClr val="0B5394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3128954" y="4227747"/>
            <a:ext cx="655500" cy="198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3610946" y="4005838"/>
            <a:ext cx="846300" cy="198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5875900" y="1097050"/>
            <a:ext cx="3096000" cy="557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5875900" y="2062425"/>
            <a:ext cx="3096000" cy="1046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5875900" y="3382475"/>
            <a:ext cx="3096000" cy="1163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139800" y="-54347"/>
            <a:ext cx="8520600" cy="1125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Triceps brachii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202825" y="780025"/>
            <a:ext cx="4954500" cy="3995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1C4587"/>
                </a:solidFill>
              </a:rPr>
              <a:t>Origin</a:t>
            </a:r>
            <a:r>
              <a:rPr lang="en" sz="1600">
                <a:solidFill>
                  <a:srgbClr val="1C4587"/>
                </a:solidFill>
              </a:rPr>
              <a:t>: </a:t>
            </a:r>
            <a:r>
              <a:rPr lang="en" sz="1600">
                <a:solidFill>
                  <a:srgbClr val="000000"/>
                </a:solidFill>
              </a:rPr>
              <a:t>Three heads </a:t>
            </a:r>
            <a:r>
              <a:rPr lang="en" sz="1000">
                <a:solidFill>
                  <a:srgbClr val="999999"/>
                </a:solidFill>
              </a:rPr>
              <a:t>(tri)</a:t>
            </a:r>
            <a:r>
              <a:rPr lang="en" sz="1600">
                <a:solidFill>
                  <a:srgbClr val="000000"/>
                </a:solidFill>
              </a:rPr>
              <a:t>:</a:t>
            </a:r>
          </a:p>
          <a:p>
            <a:pPr marL="0" lvl="0" indent="-6985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1- </a:t>
            </a:r>
            <a:r>
              <a:rPr lang="en" sz="1400">
                <a:solidFill>
                  <a:srgbClr val="0000FF"/>
                </a:solidFill>
              </a:rPr>
              <a:t>Long Head</a:t>
            </a:r>
            <a:r>
              <a:rPr lang="en" sz="1400">
                <a:solidFill>
                  <a:srgbClr val="000000"/>
                </a:solidFill>
              </a:rPr>
              <a:t> from </a:t>
            </a:r>
            <a:r>
              <a:rPr lang="en" sz="1400">
                <a:solidFill>
                  <a:srgbClr val="FF0000"/>
                </a:solidFill>
              </a:rPr>
              <a:t>infraglenoid tubercle</a:t>
            </a:r>
            <a:r>
              <a:rPr lang="en" sz="1400">
                <a:solidFill>
                  <a:srgbClr val="000000"/>
                </a:solidFill>
              </a:rPr>
              <a:t> of the scapula.</a:t>
            </a:r>
          </a:p>
          <a:p>
            <a:pPr marL="0" lvl="0" indent="-6985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2- </a:t>
            </a:r>
            <a:r>
              <a:rPr lang="en" sz="1400">
                <a:solidFill>
                  <a:srgbClr val="9900FF"/>
                </a:solidFill>
              </a:rPr>
              <a:t>Lateral Head</a:t>
            </a:r>
            <a:r>
              <a:rPr lang="en" sz="1400">
                <a:solidFill>
                  <a:srgbClr val="000000"/>
                </a:solidFill>
              </a:rPr>
              <a:t> from the upper half of the posterior surface of the </a:t>
            </a:r>
            <a:r>
              <a:rPr lang="en" sz="1400">
                <a:solidFill>
                  <a:srgbClr val="FF0000"/>
                </a:solidFill>
              </a:rPr>
              <a:t>shaft of humerus above the spiral groove</a:t>
            </a:r>
            <a:r>
              <a:rPr lang="en" sz="1400">
                <a:solidFill>
                  <a:srgbClr val="000000"/>
                </a:solidFill>
              </a:rPr>
              <a:t>.</a:t>
            </a:r>
          </a:p>
          <a:p>
            <a:pPr marL="0" lvl="0" indent="-6985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3- </a:t>
            </a:r>
            <a:r>
              <a:rPr lang="en" sz="1400">
                <a:solidFill>
                  <a:schemeClr val="accent5"/>
                </a:solidFill>
              </a:rPr>
              <a:t>Medial Head </a:t>
            </a:r>
            <a:r>
              <a:rPr lang="en" sz="1400">
                <a:solidFill>
                  <a:srgbClr val="000000"/>
                </a:solidFill>
              </a:rPr>
              <a:t>from the lower half of the posterior surface of the </a:t>
            </a:r>
            <a:r>
              <a:rPr lang="en" sz="1400">
                <a:solidFill>
                  <a:srgbClr val="FF0000"/>
                </a:solidFill>
              </a:rPr>
              <a:t>shaft of humerus below the spiral groove</a:t>
            </a:r>
            <a:r>
              <a:rPr lang="en" sz="1400">
                <a:solidFill>
                  <a:srgbClr val="000000"/>
                </a:solidFill>
              </a:rPr>
              <a:t>.</a:t>
            </a: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1C4587"/>
                </a:solidFill>
              </a:rPr>
              <a:t>Insertion</a:t>
            </a:r>
            <a:r>
              <a:rPr lang="en" sz="1400">
                <a:solidFill>
                  <a:srgbClr val="1C4587"/>
                </a:solidFill>
              </a:rPr>
              <a:t>:</a:t>
            </a:r>
          </a:p>
          <a:p>
            <a:pPr marL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Common tendon inserted into the </a:t>
            </a:r>
            <a:r>
              <a:rPr lang="en" sz="1400">
                <a:solidFill>
                  <a:srgbClr val="E69138"/>
                </a:solidFill>
              </a:rPr>
              <a:t>upper surface of the olecranon process of ulna.</a:t>
            </a:r>
          </a:p>
          <a:p>
            <a:pPr marL="0" lvl="0" indent="-698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rgbClr val="1C4587"/>
                </a:solidFill>
              </a:rPr>
              <a:t>Nerve supply</a:t>
            </a:r>
            <a:r>
              <a:rPr lang="en" sz="1400">
                <a:solidFill>
                  <a:srgbClr val="1C4587"/>
                </a:solidFill>
              </a:rPr>
              <a:t>:</a:t>
            </a:r>
          </a:p>
          <a:p>
            <a:pPr marL="0" lvl="0" indent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0000"/>
                </a:solidFill>
              </a:rPr>
              <a:t>Radial nerve</a:t>
            </a:r>
            <a:r>
              <a:rPr lang="en" sz="1400"/>
              <a:t> </a:t>
            </a:r>
            <a:r>
              <a:rPr lang="en" sz="1200">
                <a:solidFill>
                  <a:srgbClr val="999999"/>
                </a:solidFill>
              </a:rPr>
              <a:t>(the main nerve of the posterior compartment of the arm)</a:t>
            </a:r>
            <a:r>
              <a:rPr lang="en" sz="1400">
                <a:solidFill>
                  <a:srgbClr val="000000"/>
                </a:solidFill>
              </a:rPr>
              <a:t>.</a:t>
            </a: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1C4587"/>
                </a:solidFill>
              </a:rPr>
              <a:t>Action</a:t>
            </a:r>
            <a:r>
              <a:rPr lang="en" sz="1400">
                <a:solidFill>
                  <a:srgbClr val="1C4587"/>
                </a:solidFill>
              </a:rPr>
              <a:t>:</a:t>
            </a:r>
          </a:p>
          <a:p>
            <a:pPr marL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 Strong extensor of the elbow joint</a:t>
            </a: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6475" y="1381800"/>
            <a:ext cx="3035825" cy="362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/>
          <p:nvPr/>
        </p:nvSpPr>
        <p:spPr>
          <a:xfrm>
            <a:off x="7512269" y="3307396"/>
            <a:ext cx="837000" cy="2463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7143876" y="2689574"/>
            <a:ext cx="837000" cy="246300"/>
          </a:xfrm>
          <a:prstGeom prst="ellipse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7338161" y="2982695"/>
            <a:ext cx="837000" cy="246300"/>
          </a:xfrm>
          <a:prstGeom prst="ellipse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85" name="Shape 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0875" y="45400"/>
            <a:ext cx="1163125" cy="268913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/>
          <p:nvPr/>
        </p:nvSpPr>
        <p:spPr>
          <a:xfrm>
            <a:off x="7800700" y="3925225"/>
            <a:ext cx="777300" cy="741600"/>
          </a:xfrm>
          <a:prstGeom prst="rect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75" y="2894675"/>
            <a:ext cx="2863049" cy="214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0" y="131475"/>
            <a:ext cx="1764300" cy="54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</a:rPr>
              <a:t>Cubital Fossa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0" y="406125"/>
            <a:ext cx="3995100" cy="2713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Is a </a:t>
            </a:r>
            <a:r>
              <a:rPr lang="en" sz="1400" u="sng"/>
              <a:t>triangular depression</a:t>
            </a:r>
            <a:r>
              <a:rPr lang="en" sz="1400"/>
              <a:t> that lies in front of the elbow:</a:t>
            </a:r>
          </a:p>
          <a:p>
            <a:pPr marL="457200" lvl="0" indent="-3175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❏"/>
            </a:pPr>
            <a:r>
              <a:rPr lang="en" sz="1400">
                <a:solidFill>
                  <a:srgbClr val="0000FF"/>
                </a:solidFill>
              </a:rPr>
              <a:t>Base:</a:t>
            </a:r>
            <a:r>
              <a:rPr lang="en" sz="1400">
                <a:solidFill>
                  <a:srgbClr val="000000"/>
                </a:solidFill>
              </a:rPr>
              <a:t> Line drawn through the two epicondyles of humerus</a:t>
            </a:r>
          </a:p>
          <a:p>
            <a:pPr marL="457200" lvl="0" indent="-3175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❏"/>
            </a:pPr>
            <a:r>
              <a:rPr lang="en" sz="1400">
                <a:solidFill>
                  <a:srgbClr val="9900FF"/>
                </a:solidFill>
              </a:rPr>
              <a:t>Laterally:</a:t>
            </a:r>
            <a:r>
              <a:rPr lang="en" sz="1400">
                <a:solidFill>
                  <a:srgbClr val="000000"/>
                </a:solidFill>
              </a:rPr>
              <a:t> Brachioradialis</a:t>
            </a:r>
          </a:p>
          <a:p>
            <a:pPr marL="457200" lvl="0" indent="-3175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❏"/>
            </a:pPr>
            <a:r>
              <a:rPr lang="en" sz="1400">
                <a:solidFill>
                  <a:schemeClr val="accent5"/>
                </a:solidFill>
              </a:rPr>
              <a:t>Medially:</a:t>
            </a:r>
            <a:r>
              <a:rPr lang="en" sz="1400">
                <a:solidFill>
                  <a:srgbClr val="000000"/>
                </a:solidFill>
              </a:rPr>
              <a:t> Pronator teres</a:t>
            </a:r>
          </a:p>
          <a:p>
            <a:pPr marL="457200" lvl="0" indent="-3175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❏"/>
            </a:pPr>
            <a:r>
              <a:rPr lang="en" sz="1400" b="1">
                <a:solidFill>
                  <a:srgbClr val="000000"/>
                </a:solidFill>
              </a:rPr>
              <a:t>Roof</a:t>
            </a:r>
            <a:r>
              <a:rPr lang="en" sz="1400">
                <a:solidFill>
                  <a:srgbClr val="000000"/>
                </a:solidFill>
              </a:rPr>
              <a:t>: Skin, superficial &amp; deep fascia and bicipital aponeurosis</a:t>
            </a:r>
          </a:p>
          <a:p>
            <a:pPr marL="457200" lvl="0" indent="-3175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❏"/>
            </a:pPr>
            <a:r>
              <a:rPr lang="en" sz="1400" b="1">
                <a:solidFill>
                  <a:srgbClr val="000000"/>
                </a:solidFill>
              </a:rPr>
              <a:t>Floor</a:t>
            </a:r>
            <a:r>
              <a:rPr lang="en" sz="1400">
                <a:solidFill>
                  <a:srgbClr val="000000"/>
                </a:solidFill>
              </a:rPr>
              <a:t>: Brachialis medially and supinator laterally.</a:t>
            </a:r>
          </a:p>
          <a:p>
            <a:pPr marL="0" lvl="0" indent="-6985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  <a:p>
            <a:pPr marL="0" lvl="0" indent="0">
              <a:spcBef>
                <a:spcPts val="0"/>
              </a:spcBef>
              <a:buNone/>
            </a:pPr>
            <a:endParaRPr sz="1400"/>
          </a:p>
        </p:txBody>
      </p:sp>
      <p:cxnSp>
        <p:nvCxnSpPr>
          <p:cNvPr id="194" name="Shape 194"/>
          <p:cNvCxnSpPr/>
          <p:nvPr/>
        </p:nvCxnSpPr>
        <p:spPr>
          <a:xfrm>
            <a:off x="1913609" y="3365072"/>
            <a:ext cx="160500" cy="4575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95" name="Shape 195"/>
          <p:cNvCxnSpPr/>
          <p:nvPr/>
        </p:nvCxnSpPr>
        <p:spPr>
          <a:xfrm flipH="1">
            <a:off x="2084452" y="3365072"/>
            <a:ext cx="31500" cy="4575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96" name="Shape 196"/>
          <p:cNvCxnSpPr/>
          <p:nvPr/>
        </p:nvCxnSpPr>
        <p:spPr>
          <a:xfrm rot="10800000">
            <a:off x="1923652" y="3365072"/>
            <a:ext cx="1923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128100" y="131475"/>
            <a:ext cx="4856700" cy="549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sz="3000"/>
              <a:t>Contents of Cubital Fossa </a:t>
            </a:r>
            <a:r>
              <a:rPr lang="en" sz="1400">
                <a:solidFill>
                  <a:srgbClr val="FF0000"/>
                </a:solidFill>
              </a:rPr>
              <a:t>(Very important)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967" y="2505482"/>
            <a:ext cx="1881865" cy="25381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Shape 199"/>
          <p:cNvCxnSpPr/>
          <p:nvPr/>
        </p:nvCxnSpPr>
        <p:spPr>
          <a:xfrm flipH="1">
            <a:off x="6886982" y="2721915"/>
            <a:ext cx="969300" cy="476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0" name="Shape 200"/>
          <p:cNvSpPr txBox="1"/>
          <p:nvPr/>
        </p:nvSpPr>
        <p:spPr>
          <a:xfrm>
            <a:off x="7938450" y="2505475"/>
            <a:ext cx="1058400" cy="47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 Median nerve</a:t>
            </a:r>
          </a:p>
        </p:txBody>
      </p:sp>
      <p:cxnSp>
        <p:nvCxnSpPr>
          <p:cNvPr id="201" name="Shape 201"/>
          <p:cNvCxnSpPr/>
          <p:nvPr/>
        </p:nvCxnSpPr>
        <p:spPr>
          <a:xfrm rot="10800000">
            <a:off x="6595152" y="3624482"/>
            <a:ext cx="1027200" cy="13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2" name="Shape 202"/>
          <p:cNvSpPr txBox="1"/>
          <p:nvPr/>
        </p:nvSpPr>
        <p:spPr>
          <a:xfrm>
            <a:off x="7742550" y="3493750"/>
            <a:ext cx="1242300" cy="41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2. Brachial artery</a:t>
            </a:r>
          </a:p>
        </p:txBody>
      </p:sp>
      <p:cxnSp>
        <p:nvCxnSpPr>
          <p:cNvPr id="203" name="Shape 203"/>
          <p:cNvCxnSpPr/>
          <p:nvPr/>
        </p:nvCxnSpPr>
        <p:spPr>
          <a:xfrm rot="10800000">
            <a:off x="6437558" y="3996655"/>
            <a:ext cx="895200" cy="386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4" name="Shape 204"/>
          <p:cNvSpPr txBox="1"/>
          <p:nvPr/>
        </p:nvSpPr>
        <p:spPr>
          <a:xfrm>
            <a:off x="7332725" y="4285828"/>
            <a:ext cx="895200" cy="45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Ulnar artery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5" name="Shape 205"/>
          <p:cNvCxnSpPr/>
          <p:nvPr/>
        </p:nvCxnSpPr>
        <p:spPr>
          <a:xfrm rot="10800000">
            <a:off x="6168022" y="4063085"/>
            <a:ext cx="1053300" cy="788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6" name="Shape 206"/>
          <p:cNvSpPr txBox="1"/>
          <p:nvPr/>
        </p:nvSpPr>
        <p:spPr>
          <a:xfrm>
            <a:off x="7139826" y="4762075"/>
            <a:ext cx="1125300" cy="22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Radial artery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000"/>
          </a:p>
        </p:txBody>
      </p:sp>
      <p:cxnSp>
        <p:nvCxnSpPr>
          <p:cNvPr id="207" name="Shape 207"/>
          <p:cNvCxnSpPr/>
          <p:nvPr/>
        </p:nvCxnSpPr>
        <p:spPr>
          <a:xfrm>
            <a:off x="5461287" y="3176676"/>
            <a:ext cx="857400" cy="410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8" name="Shape 208"/>
          <p:cNvSpPr txBox="1"/>
          <p:nvPr/>
        </p:nvSpPr>
        <p:spPr>
          <a:xfrm>
            <a:off x="4336175" y="2943858"/>
            <a:ext cx="1381200" cy="54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3. Biceps brachii tendon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000"/>
          </a:p>
        </p:txBody>
      </p:sp>
      <p:cxnSp>
        <p:nvCxnSpPr>
          <p:cNvPr id="209" name="Shape 209"/>
          <p:cNvCxnSpPr>
            <a:stCxn id="198" idx="1"/>
          </p:cNvCxnSpPr>
          <p:nvPr/>
        </p:nvCxnSpPr>
        <p:spPr>
          <a:xfrm rot="10800000" flipH="1">
            <a:off x="5257967" y="3719966"/>
            <a:ext cx="916500" cy="54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0" name="Shape 210"/>
          <p:cNvSpPr txBox="1"/>
          <p:nvPr/>
        </p:nvSpPr>
        <p:spPr>
          <a:xfrm>
            <a:off x="4555475" y="3587365"/>
            <a:ext cx="1027200" cy="10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4. Deep branch of radial nerve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4219450" y="556900"/>
            <a:ext cx="4645200" cy="1869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 u="sng">
                <a:solidFill>
                  <a:srgbClr val="FF0000"/>
                </a:solidFill>
              </a:rPr>
              <a:t>From medial to lateral: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1- Median nerve. </a:t>
            </a:r>
            <a:r>
              <a:rPr lang="en" sz="1200">
                <a:solidFill>
                  <a:srgbClr val="FF0000"/>
                </a:solidFill>
              </a:rPr>
              <a:t>(Most medial)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2- Brachial artery.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3- Biceps brachii tendon.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/>
              <a:t>4- Deep branch of radial nerve. </a:t>
            </a:r>
            <a:r>
              <a:rPr lang="en" sz="1200">
                <a:solidFill>
                  <a:srgbClr val="FF0000"/>
                </a:solidFill>
              </a:rPr>
              <a:t>(Most lateral)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200"/>
          </a:p>
          <a:p>
            <a:pPr marL="0" lvl="0" indent="0" rtl="0">
              <a:spcBef>
                <a:spcPts val="0"/>
              </a:spcBef>
              <a:buNone/>
            </a:pPr>
            <a:endParaRPr sz="12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4128100" y="1072650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4130750" y="1466400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4128100" y="1860150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4128100" y="2253900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4255000" y="3041400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7619225" y="3556525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7856275" y="2572825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4488750" y="3672725"/>
            <a:ext cx="166500" cy="149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20" name="Shape 220"/>
          <p:cNvCxnSpPr/>
          <p:nvPr/>
        </p:nvCxnSpPr>
        <p:spPr>
          <a:xfrm flipH="1">
            <a:off x="4036125" y="-7775"/>
            <a:ext cx="11700" cy="5078700"/>
          </a:xfrm>
          <a:prstGeom prst="straightConnector1">
            <a:avLst/>
          </a:prstGeom>
          <a:noFill/>
          <a:ln w="19050" cap="flat" cmpd="sng">
            <a:solidFill>
              <a:srgbClr val="CCA677"/>
            </a:solidFill>
            <a:prstDash val="solid"/>
            <a:round/>
            <a:headEnd type="diamond" w="lg" len="lg"/>
            <a:tailEnd type="diamond" w="lg" len="lg"/>
          </a:ln>
        </p:spPr>
      </p:cxnSp>
      <p:cxnSp>
        <p:nvCxnSpPr>
          <p:cNvPr id="221" name="Shape 221"/>
          <p:cNvCxnSpPr/>
          <p:nvPr/>
        </p:nvCxnSpPr>
        <p:spPr>
          <a:xfrm flipH="1">
            <a:off x="5568476" y="1397257"/>
            <a:ext cx="261900" cy="191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222" name="Shape 222"/>
          <p:cNvCxnSpPr/>
          <p:nvPr/>
        </p:nvCxnSpPr>
        <p:spPr>
          <a:xfrm rot="10800000">
            <a:off x="5568319" y="1588455"/>
            <a:ext cx="266100" cy="154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223" name="Shape 223"/>
          <p:cNvSpPr txBox="1"/>
          <p:nvPr/>
        </p:nvSpPr>
        <p:spPr>
          <a:xfrm>
            <a:off x="5834425" y="1221747"/>
            <a:ext cx="1782300" cy="28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000"/>
              <a:t>Radial Artery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5834425" y="1572472"/>
            <a:ext cx="1782300" cy="28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000"/>
              <a:t>Ulnar Artery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7139825" y="1131250"/>
            <a:ext cx="1943700" cy="611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Possible Question: Which of the following is from the contents of the cubital fossa?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2080</Words>
  <Application>Microsoft Office PowerPoint</Application>
  <PresentationFormat>On-screen Show (16:9)</PresentationFormat>
  <Paragraphs>314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Roboto</vt:lpstr>
      <vt:lpstr>Economica</vt:lpstr>
      <vt:lpstr>Noto Sans Symbols</vt:lpstr>
      <vt:lpstr>Open Sans</vt:lpstr>
      <vt:lpstr>Bree Serif</vt:lpstr>
      <vt:lpstr>Luxe</vt:lpstr>
      <vt:lpstr>Arm &amp; Elbow</vt:lpstr>
      <vt:lpstr>Objectives</vt:lpstr>
      <vt:lpstr>The ARM</vt:lpstr>
      <vt:lpstr>Anterior Fascial Compartment Content</vt:lpstr>
      <vt:lpstr>Biceps Brachii</vt:lpstr>
      <vt:lpstr>Coracobrachialis</vt:lpstr>
      <vt:lpstr>Posterior fascial compartment contents </vt:lpstr>
      <vt:lpstr>Triceps brachii</vt:lpstr>
      <vt:lpstr>Cubital Fossa</vt:lpstr>
      <vt:lpstr>Elbow Joint</vt:lpstr>
      <vt:lpstr>PowerPoint Presentation</vt:lpstr>
      <vt:lpstr>Ligaments</vt:lpstr>
      <vt:lpstr>Relations of Elbow Joint</vt:lpstr>
      <vt:lpstr>Movements of Elbow Joint (Very Important) </vt:lpstr>
      <vt:lpstr>Carrying Angle</vt:lpstr>
      <vt:lpstr>Articulations and Applied Anatomy </vt:lpstr>
      <vt:lpstr>Elbow Joint </vt:lpstr>
      <vt:lpstr>MCQ:</vt:lpstr>
      <vt:lpstr>Team Members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 &amp; Elbow</dc:title>
  <cp:lastModifiedBy>هيفاء</cp:lastModifiedBy>
  <cp:revision>1</cp:revision>
  <dcterms:modified xsi:type="dcterms:W3CDTF">2017-12-13T14:45:32Z</dcterms:modified>
</cp:coreProperties>
</file>