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Economica"/>
      <p:regular r:id="rId27"/>
      <p:bold r:id="rId28"/>
      <p:italic r:id="rId29"/>
      <p:boldItalic r:id="rId30"/>
    </p:embeddedFont>
    <p:embeddedFont>
      <p:font typeface="Bree Serif"/>
      <p:regular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Economica-bold.fntdata"/><Relationship Id="rId27" Type="http://schemas.openxmlformats.org/officeDocument/2006/relationships/font" Target="fonts/Economica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Economica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BreeSerif-regular.fntdata"/><Relationship Id="rId30" Type="http://schemas.openxmlformats.org/officeDocument/2006/relationships/font" Target="fonts/Economica-boldItalic.fntdata"/><Relationship Id="rId11" Type="http://schemas.openxmlformats.org/officeDocument/2006/relationships/slide" Target="slides/slide7.xml"/><Relationship Id="rId33" Type="http://schemas.openxmlformats.org/officeDocument/2006/relationships/font" Target="fonts/OpenSans-bold.fntdata"/><Relationship Id="rId10" Type="http://schemas.openxmlformats.org/officeDocument/2006/relationships/slide" Target="slides/slide6.xml"/><Relationship Id="rId32" Type="http://schemas.openxmlformats.org/officeDocument/2006/relationships/font" Target="fonts/OpenSans-regular.fntdata"/><Relationship Id="rId13" Type="http://schemas.openxmlformats.org/officeDocument/2006/relationships/slide" Target="slides/slide9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8.xml"/><Relationship Id="rId34" Type="http://schemas.openxmlformats.org/officeDocument/2006/relationships/font" Target="fonts/OpenSans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3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/>
            </a:lvl1pPr>
            <a:lvl2pPr lvl="1" algn="ctr">
              <a:spcBef>
                <a:spcPts val="0"/>
              </a:spcBef>
              <a:buSzPts val="4200"/>
              <a:buNone/>
              <a:defRPr/>
            </a:lvl2pPr>
            <a:lvl3pPr lvl="2" algn="ctr">
              <a:spcBef>
                <a:spcPts val="0"/>
              </a:spcBef>
              <a:buSzPts val="4200"/>
              <a:buNone/>
              <a:defRPr/>
            </a:lvl3pPr>
            <a:lvl4pPr lvl="3" algn="ctr">
              <a:spcBef>
                <a:spcPts val="0"/>
              </a:spcBef>
              <a:buSzPts val="4200"/>
              <a:buNone/>
              <a:defRPr/>
            </a:lvl4pPr>
            <a:lvl5pPr lvl="4" algn="ctr">
              <a:spcBef>
                <a:spcPts val="0"/>
              </a:spcBef>
              <a:buSzPts val="4200"/>
              <a:buNone/>
              <a:defRPr/>
            </a:lvl5pPr>
            <a:lvl6pPr lvl="5" algn="ctr">
              <a:spcBef>
                <a:spcPts val="0"/>
              </a:spcBef>
              <a:buSzPts val="4200"/>
              <a:buNone/>
              <a:defRPr/>
            </a:lvl6pPr>
            <a:lvl7pPr lvl="6" algn="ctr">
              <a:spcBef>
                <a:spcPts val="0"/>
              </a:spcBef>
              <a:buSzPts val="4200"/>
              <a:buNone/>
              <a:defRPr/>
            </a:lvl7pPr>
            <a:lvl8pPr lvl="7" algn="ctr">
              <a:spcBef>
                <a:spcPts val="0"/>
              </a:spcBef>
              <a:buSzPts val="4200"/>
              <a:buNone/>
              <a:defRPr/>
            </a:lvl8pPr>
            <a:lvl9pPr lvl="8" algn="ctr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8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/>
            </a:lvl1pPr>
            <a:lvl2pPr lvl="1" algn="ctr">
              <a:spcBef>
                <a:spcPts val="0"/>
              </a:spcBef>
              <a:buSzPts val="4200"/>
              <a:buNone/>
              <a:defRPr/>
            </a:lvl2pPr>
            <a:lvl3pPr lvl="2" algn="ctr">
              <a:spcBef>
                <a:spcPts val="0"/>
              </a:spcBef>
              <a:buSzPts val="4200"/>
              <a:buNone/>
              <a:defRPr/>
            </a:lvl3pPr>
            <a:lvl4pPr lvl="3" algn="ctr">
              <a:spcBef>
                <a:spcPts val="0"/>
              </a:spcBef>
              <a:buSzPts val="4200"/>
              <a:buNone/>
              <a:defRPr/>
            </a:lvl4pPr>
            <a:lvl5pPr lvl="4" algn="ctr">
              <a:spcBef>
                <a:spcPts val="0"/>
              </a:spcBef>
              <a:buSzPts val="4200"/>
              <a:buNone/>
              <a:defRPr/>
            </a:lvl5pPr>
            <a:lvl6pPr lvl="5" algn="ctr">
              <a:spcBef>
                <a:spcPts val="0"/>
              </a:spcBef>
              <a:buSzPts val="4200"/>
              <a:buNone/>
              <a:defRPr/>
            </a:lvl6pPr>
            <a:lvl7pPr lvl="6" algn="ctr">
              <a:spcBef>
                <a:spcPts val="0"/>
              </a:spcBef>
              <a:buSzPts val="4200"/>
              <a:buNone/>
              <a:defRPr/>
            </a:lvl7pPr>
            <a:lvl8pPr lvl="7" algn="ctr">
              <a:spcBef>
                <a:spcPts val="0"/>
              </a:spcBef>
              <a:buSzPts val="4200"/>
              <a:buNone/>
              <a:defRPr/>
            </a:lvl8pPr>
            <a:lvl9pPr lvl="8" algn="ctr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a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ar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-3EbmgOo9FKQuOSaCbwutr5E4DCLSkt4zxmuddW-lEg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21.jpg"/><Relationship Id="rId5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jpg"/><Relationship Id="rId4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Relationship Id="rId4" Type="http://schemas.openxmlformats.org/officeDocument/2006/relationships/image" Target="../media/image32.jpg"/><Relationship Id="rId5" Type="http://schemas.openxmlformats.org/officeDocument/2006/relationships/image" Target="../media/image3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jpg"/><Relationship Id="rId4" Type="http://schemas.openxmlformats.org/officeDocument/2006/relationships/image" Target="../media/image3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0.jpg"/><Relationship Id="rId4" Type="http://schemas.openxmlformats.org/officeDocument/2006/relationships/image" Target="../media/image3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hyperlink" Target="https://youtu.be/5YYmYx7HZpU" TargetMode="External"/><Relationship Id="rId7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youtu.be/0cYal_hitz4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/>
        </p:nvSpPr>
        <p:spPr>
          <a:xfrm>
            <a:off x="12" y="4339038"/>
            <a:ext cx="65523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/>
              <a:t>Please check our </a:t>
            </a:r>
            <a:r>
              <a:rPr lang="ar" u="sng">
                <a:solidFill>
                  <a:srgbClr val="57BB8A"/>
                </a:solidFill>
                <a:hlinkClick r:id="rId3"/>
              </a:rPr>
              <a:t>Editing File</a:t>
            </a:r>
            <a:r>
              <a:rPr lang="ar"/>
              <a:t>.</a:t>
            </a:r>
          </a:p>
        </p:txBody>
      </p:sp>
      <p:sp>
        <p:nvSpPr>
          <p:cNvPr id="63" name="Shape 63"/>
          <p:cNvSpPr txBox="1"/>
          <p:nvPr>
            <p:ph type="ctrTitle"/>
          </p:nvPr>
        </p:nvSpPr>
        <p:spPr>
          <a:xfrm>
            <a:off x="3044700" y="1447805"/>
            <a:ext cx="3054600" cy="1537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/>
              <a:t>Joints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/>
              <a:t>Lecture 11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171575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72375" y="0"/>
            <a:ext cx="157162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5216075" y="4494975"/>
            <a:ext cx="3982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ar" sz="1700">
                <a:latin typeface="Courier New"/>
                <a:ea typeface="Courier New"/>
                <a:cs typeface="Courier New"/>
                <a:sym typeface="Courier New"/>
              </a:rPr>
              <a:t>{وَمَنْ يَتَوَكَّلْ عَلَى اللَّهِ فَهُوَ حَسْبُهُ}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0" y="4675900"/>
            <a:ext cx="3562500" cy="467700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ar">
                <a:latin typeface="Bree Serif"/>
                <a:ea typeface="Bree Serif"/>
                <a:cs typeface="Bree Serif"/>
                <a:sym typeface="Bree Serif"/>
              </a:rPr>
              <a:t>هذا العمل لا يغني عن المصدر الأساسي للمذاكرة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68250" y="2743375"/>
            <a:ext cx="14478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/>
              <a:t>Plane </a:t>
            </a:r>
            <a:r>
              <a:rPr lang="ar"/>
              <a:t>synovial joints</a:t>
            </a:r>
            <a:r>
              <a:rPr lang="ar">
                <a:solidFill>
                  <a:schemeClr val="dk2"/>
                </a:solidFill>
              </a:rPr>
              <a:t> (gliding joints) 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0325" y="640548"/>
            <a:ext cx="1683417" cy="150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257850" y="1223425"/>
            <a:ext cx="7064700" cy="7926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ar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articulating surfaces</a:t>
            </a:r>
            <a:r>
              <a:rPr lang="a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are </a:t>
            </a:r>
            <a:r>
              <a:rPr lang="ar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flat</a:t>
            </a:r>
            <a:r>
              <a:rPr lang="a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the bones slide on one another, producing a </a:t>
            </a:r>
            <a:r>
              <a:rPr lang="ar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gliding movement</a:t>
            </a:r>
            <a:r>
              <a:rPr lang="a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cxnSp>
        <p:nvCxnSpPr>
          <p:cNvPr id="164" name="Shape 164"/>
          <p:cNvCxnSpPr/>
          <p:nvPr/>
        </p:nvCxnSpPr>
        <p:spPr>
          <a:xfrm flipH="1" rot="10800000">
            <a:off x="97250" y="2217100"/>
            <a:ext cx="4705800" cy="3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lg" w="lg" type="diamond"/>
            <a:tailEnd len="lg" w="lg" type="diamond"/>
          </a:ln>
        </p:spPr>
      </p:cxnSp>
      <p:pic>
        <p:nvPicPr>
          <p:cNvPr id="165" name="Shape 165"/>
          <p:cNvPicPr preferRelativeResize="0"/>
          <p:nvPr/>
        </p:nvPicPr>
        <p:blipFill rotWithShape="1">
          <a:blip r:embed="rId4">
            <a:alphaModFix/>
          </a:blip>
          <a:srcRect b="0" l="0" r="34840" t="0"/>
          <a:stretch/>
        </p:blipFill>
        <p:spPr>
          <a:xfrm>
            <a:off x="6347050" y="2092220"/>
            <a:ext cx="1572336" cy="162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8031671" y="2601175"/>
            <a:ext cx="12153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ar"/>
              <a:t>Intercarpal joint</a:t>
            </a:r>
          </a:p>
        </p:txBody>
      </p:sp>
      <p:sp>
        <p:nvSpPr>
          <p:cNvPr id="167" name="Shape 167"/>
          <p:cNvSpPr/>
          <p:nvPr/>
        </p:nvSpPr>
        <p:spPr>
          <a:xfrm>
            <a:off x="257850" y="2771350"/>
            <a:ext cx="1980600" cy="1314600"/>
          </a:xfrm>
          <a:prstGeom prst="wave">
            <a:avLst>
              <a:gd fmla="val 12500" name="adj1"/>
              <a:gd fmla="val 0" name="adj2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/>
              <a:t>     </a:t>
            </a:r>
            <a:r>
              <a:rPr b="1" i="1" lang="ar" sz="2100">
                <a:solidFill>
                  <a:srgbClr val="FFFFFF"/>
                </a:solidFill>
              </a:rPr>
              <a:t>Examples </a:t>
            </a:r>
          </a:p>
        </p:txBody>
      </p:sp>
      <p:sp>
        <p:nvSpPr>
          <p:cNvPr id="168" name="Shape 168"/>
          <p:cNvSpPr/>
          <p:nvPr/>
        </p:nvSpPr>
        <p:spPr>
          <a:xfrm>
            <a:off x="2790825" y="2422075"/>
            <a:ext cx="2288400" cy="3582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>
                <a:solidFill>
                  <a:srgbClr val="FFFFFF"/>
                </a:solidFill>
              </a:rPr>
              <a:t>         </a:t>
            </a:r>
            <a:r>
              <a:rPr lang="ar">
                <a:solidFill>
                  <a:srgbClr val="FFFFFF"/>
                </a:solidFill>
              </a:rPr>
              <a:t>Intercarpal joint</a:t>
            </a:r>
          </a:p>
        </p:txBody>
      </p:sp>
      <p:sp>
        <p:nvSpPr>
          <p:cNvPr id="169" name="Shape 169"/>
          <p:cNvSpPr/>
          <p:nvPr/>
        </p:nvSpPr>
        <p:spPr>
          <a:xfrm>
            <a:off x="2806025" y="2969900"/>
            <a:ext cx="2273400" cy="3381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>
                <a:solidFill>
                  <a:srgbClr val="FFFFFF"/>
                </a:solidFill>
              </a:rPr>
              <a:t>    </a:t>
            </a:r>
            <a:r>
              <a:rPr lang="ar">
                <a:solidFill>
                  <a:srgbClr val="FFFFFF"/>
                </a:solidFill>
              </a:rPr>
              <a:t>sternoclavicular joint</a:t>
            </a:r>
          </a:p>
        </p:txBody>
      </p:sp>
      <p:sp>
        <p:nvSpPr>
          <p:cNvPr id="170" name="Shape 170"/>
          <p:cNvSpPr/>
          <p:nvPr/>
        </p:nvSpPr>
        <p:spPr>
          <a:xfrm>
            <a:off x="2809875" y="3503300"/>
            <a:ext cx="2273400" cy="3381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>
                <a:solidFill>
                  <a:srgbClr val="FFFFFF"/>
                </a:solidFill>
              </a:rPr>
              <a:t>   acromioclavicular joint</a:t>
            </a:r>
          </a:p>
        </p:txBody>
      </p:sp>
      <p:sp>
        <p:nvSpPr>
          <p:cNvPr id="171" name="Shape 171"/>
          <p:cNvSpPr/>
          <p:nvPr/>
        </p:nvSpPr>
        <p:spPr>
          <a:xfrm>
            <a:off x="2800350" y="4112900"/>
            <a:ext cx="2288400" cy="4572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ar">
                <a:solidFill>
                  <a:srgbClr val="FF00FF"/>
                </a:solidFill>
              </a:rPr>
              <a:t>between the 2nd-7th  sternocostals</a:t>
            </a:r>
          </a:p>
        </p:txBody>
      </p:sp>
      <p:cxnSp>
        <p:nvCxnSpPr>
          <p:cNvPr id="172" name="Shape 172"/>
          <p:cNvCxnSpPr>
            <a:endCxn id="168" idx="1"/>
          </p:cNvCxnSpPr>
          <p:nvPr/>
        </p:nvCxnSpPr>
        <p:spPr>
          <a:xfrm flipH="1" rot="10800000">
            <a:off x="2267025" y="2601175"/>
            <a:ext cx="523800" cy="57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73" name="Shape 173"/>
          <p:cNvCxnSpPr>
            <a:stCxn id="167" idx="3"/>
            <a:endCxn id="169" idx="1"/>
          </p:cNvCxnSpPr>
          <p:nvPr/>
        </p:nvCxnSpPr>
        <p:spPr>
          <a:xfrm flipH="1" rot="10800000">
            <a:off x="2238450" y="3138850"/>
            <a:ext cx="567600" cy="28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74" name="Shape 174"/>
          <p:cNvCxnSpPr>
            <a:endCxn id="170" idx="1"/>
          </p:cNvCxnSpPr>
          <p:nvPr/>
        </p:nvCxnSpPr>
        <p:spPr>
          <a:xfrm flipH="1" rot="10800000">
            <a:off x="2266875" y="3672350"/>
            <a:ext cx="543000" cy="5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75" name="Shape 175"/>
          <p:cNvCxnSpPr>
            <a:endCxn id="171" idx="1"/>
          </p:cNvCxnSpPr>
          <p:nvPr/>
        </p:nvCxnSpPr>
        <p:spPr>
          <a:xfrm>
            <a:off x="2190750" y="3960500"/>
            <a:ext cx="609600" cy="38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76" name="Shape 176"/>
          <p:cNvCxnSpPr/>
          <p:nvPr/>
        </p:nvCxnSpPr>
        <p:spPr>
          <a:xfrm>
            <a:off x="7430621" y="2852275"/>
            <a:ext cx="733500" cy="11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77" name="Shape 1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1124" y="3436625"/>
            <a:ext cx="1572325" cy="157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700" y="470825"/>
            <a:ext cx="3810000" cy="42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7625" y="565675"/>
            <a:ext cx="3668525" cy="40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/>
          <p:nvPr/>
        </p:nvSpPr>
        <p:spPr>
          <a:xfrm>
            <a:off x="4691075" y="835950"/>
            <a:ext cx="209400" cy="2094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240950" y="835950"/>
            <a:ext cx="293400" cy="2829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 b="0" l="1224" r="5282" t="0"/>
          <a:stretch/>
        </p:blipFill>
        <p:spPr>
          <a:xfrm>
            <a:off x="6137175" y="3509250"/>
            <a:ext cx="3006825" cy="128201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>
            <p:ph type="title"/>
          </p:nvPr>
        </p:nvSpPr>
        <p:spPr>
          <a:xfrm>
            <a:off x="159300" y="0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/>
              <a:t>Axial </a:t>
            </a:r>
            <a:r>
              <a:rPr lang="ar"/>
              <a:t>synovial joints </a:t>
            </a:r>
          </a:p>
        </p:txBody>
      </p:sp>
      <p:sp>
        <p:nvSpPr>
          <p:cNvPr id="192" name="Shape 192"/>
          <p:cNvSpPr/>
          <p:nvPr/>
        </p:nvSpPr>
        <p:spPr>
          <a:xfrm>
            <a:off x="3057525" y="776450"/>
            <a:ext cx="5143500" cy="7458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1- </a:t>
            </a:r>
            <a:r>
              <a:rPr lang="ar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Transverse</a:t>
            </a:r>
            <a:r>
              <a:rPr lang="a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(x-axis): flexion &amp; extension occur. </a:t>
            </a:r>
            <a:r>
              <a:rPr lang="ar" sz="1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ex: elbow.</a:t>
            </a:r>
          </a:p>
        </p:txBody>
      </p:sp>
      <p:cxnSp>
        <p:nvCxnSpPr>
          <p:cNvPr id="193" name="Shape 193"/>
          <p:cNvCxnSpPr>
            <a:stCxn id="194" idx="3"/>
            <a:endCxn id="192" idx="1"/>
          </p:cNvCxnSpPr>
          <p:nvPr/>
        </p:nvCxnSpPr>
        <p:spPr>
          <a:xfrm flipH="1" rot="10800000">
            <a:off x="2533725" y="1149350"/>
            <a:ext cx="523800" cy="90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95" name="Shape 195"/>
          <p:cNvSpPr/>
          <p:nvPr/>
        </p:nvSpPr>
        <p:spPr>
          <a:xfrm>
            <a:off x="3057525" y="1684025"/>
            <a:ext cx="5143500" cy="7458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2- </a:t>
            </a:r>
            <a:r>
              <a:rPr lang="ar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Longitudinal</a:t>
            </a:r>
            <a:r>
              <a:rPr lang="a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(y-axis): rotation occurs. </a:t>
            </a:r>
            <a:r>
              <a:rPr lang="ar" sz="1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(supination + pronation)</a:t>
            </a:r>
          </a:p>
        </p:txBody>
      </p:sp>
      <p:cxnSp>
        <p:nvCxnSpPr>
          <p:cNvPr id="196" name="Shape 196"/>
          <p:cNvCxnSpPr>
            <a:stCxn id="194" idx="3"/>
            <a:endCxn id="195" idx="1"/>
          </p:cNvCxnSpPr>
          <p:nvPr/>
        </p:nvCxnSpPr>
        <p:spPr>
          <a:xfrm>
            <a:off x="2533725" y="2056925"/>
            <a:ext cx="523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97" name="Shape 197"/>
          <p:cNvSpPr/>
          <p:nvPr/>
        </p:nvSpPr>
        <p:spPr>
          <a:xfrm>
            <a:off x="3057525" y="2617500"/>
            <a:ext cx="5143500" cy="7458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3- </a:t>
            </a:r>
            <a:r>
              <a:rPr lang="ar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Antero-posterior</a:t>
            </a:r>
            <a:r>
              <a:rPr lang="a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(z-axis): abduction &amp; adduction occur.</a:t>
            </a:r>
          </a:p>
        </p:txBody>
      </p:sp>
      <p:cxnSp>
        <p:nvCxnSpPr>
          <p:cNvPr id="198" name="Shape 198"/>
          <p:cNvCxnSpPr>
            <a:stCxn id="194" idx="3"/>
            <a:endCxn id="197" idx="1"/>
          </p:cNvCxnSpPr>
          <p:nvPr/>
        </p:nvCxnSpPr>
        <p:spPr>
          <a:xfrm>
            <a:off x="2533725" y="2056800"/>
            <a:ext cx="523800" cy="93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99" name="Shape 199"/>
          <p:cNvSpPr/>
          <p:nvPr/>
        </p:nvSpPr>
        <p:spPr>
          <a:xfrm>
            <a:off x="323850" y="3865250"/>
            <a:ext cx="2266800" cy="990600"/>
          </a:xfrm>
          <a:prstGeom prst="roundRect">
            <a:avLst>
              <a:gd fmla="val 16667" name="adj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Axial joints are divided into: </a:t>
            </a:r>
          </a:p>
        </p:txBody>
      </p:sp>
      <p:sp>
        <p:nvSpPr>
          <p:cNvPr id="200" name="Shape 200"/>
          <p:cNvSpPr/>
          <p:nvPr/>
        </p:nvSpPr>
        <p:spPr>
          <a:xfrm>
            <a:off x="3433875" y="3506425"/>
            <a:ext cx="2703300" cy="4824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1. </a:t>
            </a:r>
            <a:r>
              <a:rPr lang="ar" sz="16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Uniaxial</a:t>
            </a:r>
          </a:p>
        </p:txBody>
      </p:sp>
      <p:sp>
        <p:nvSpPr>
          <p:cNvPr id="201" name="Shape 201"/>
          <p:cNvSpPr/>
          <p:nvPr/>
        </p:nvSpPr>
        <p:spPr>
          <a:xfrm>
            <a:off x="3433875" y="4065275"/>
            <a:ext cx="2703300" cy="4158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2. </a:t>
            </a:r>
            <a:r>
              <a:rPr lang="ar" sz="16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Biaxial</a:t>
            </a:r>
          </a:p>
        </p:txBody>
      </p:sp>
      <p:sp>
        <p:nvSpPr>
          <p:cNvPr id="202" name="Shape 202"/>
          <p:cNvSpPr/>
          <p:nvPr/>
        </p:nvSpPr>
        <p:spPr>
          <a:xfrm>
            <a:off x="3433875" y="4557525"/>
            <a:ext cx="2703300" cy="4158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3. </a:t>
            </a:r>
            <a:r>
              <a:rPr lang="ar" sz="16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Multi-axial (polyaxial)</a:t>
            </a:r>
            <a:r>
              <a:rPr lang="ar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cxnSp>
        <p:nvCxnSpPr>
          <p:cNvPr id="203" name="Shape 203"/>
          <p:cNvCxnSpPr>
            <a:stCxn id="199" idx="3"/>
            <a:endCxn id="200" idx="1"/>
          </p:cNvCxnSpPr>
          <p:nvPr/>
        </p:nvCxnSpPr>
        <p:spPr>
          <a:xfrm flipH="1" rot="10800000">
            <a:off x="2590650" y="3747650"/>
            <a:ext cx="843300" cy="61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04" name="Shape 204"/>
          <p:cNvCxnSpPr>
            <a:stCxn id="199" idx="3"/>
            <a:endCxn id="201" idx="1"/>
          </p:cNvCxnSpPr>
          <p:nvPr/>
        </p:nvCxnSpPr>
        <p:spPr>
          <a:xfrm flipH="1" rot="10800000">
            <a:off x="2590650" y="4273250"/>
            <a:ext cx="843300" cy="8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05" name="Shape 205"/>
          <p:cNvCxnSpPr>
            <a:stCxn id="199" idx="3"/>
            <a:endCxn id="202" idx="1"/>
          </p:cNvCxnSpPr>
          <p:nvPr/>
        </p:nvCxnSpPr>
        <p:spPr>
          <a:xfrm>
            <a:off x="2590650" y="4360550"/>
            <a:ext cx="843300" cy="40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06" name="Shape 206"/>
          <p:cNvSpPr/>
          <p:nvPr/>
        </p:nvSpPr>
        <p:spPr>
          <a:xfrm>
            <a:off x="381000" y="1426850"/>
            <a:ext cx="2152800" cy="1371600"/>
          </a:xfrm>
          <a:prstGeom prst="roundRect">
            <a:avLst>
              <a:gd fmla="val 16667" name="adj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Movements occur </a:t>
            </a:r>
            <a:r>
              <a:rPr lang="ar" sz="1800" u="sng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ALONG an AXIS*</a:t>
            </a:r>
          </a:p>
        </p:txBody>
      </p:sp>
      <p:sp>
        <p:nvSpPr>
          <p:cNvPr id="207" name="Shape 207"/>
          <p:cNvSpPr/>
          <p:nvPr/>
        </p:nvSpPr>
        <p:spPr>
          <a:xfrm>
            <a:off x="758550" y="2880900"/>
            <a:ext cx="1397700" cy="482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 sz="1000">
                <a:solidFill>
                  <a:schemeClr val="dk2"/>
                </a:solidFill>
              </a:rPr>
              <a:t>*an imaginary line about which a body rotates.</a:t>
            </a:r>
          </a:p>
        </p:txBody>
      </p:sp>
      <p:pic>
        <p:nvPicPr>
          <p:cNvPr id="208" name="Shape 2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1013" y="1642302"/>
            <a:ext cx="843300" cy="829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93400" y="315900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ar"/>
              <a:t>Uniaxial </a:t>
            </a:r>
            <a:r>
              <a:rPr lang="ar"/>
              <a:t>Synovial</a:t>
            </a:r>
            <a:r>
              <a:rPr lang="ar"/>
              <a:t> Joints</a:t>
            </a:r>
          </a:p>
        </p:txBody>
      </p:sp>
      <p:sp>
        <p:nvSpPr>
          <p:cNvPr id="214" name="Shape 214"/>
          <p:cNvSpPr/>
          <p:nvPr/>
        </p:nvSpPr>
        <p:spPr>
          <a:xfrm>
            <a:off x="406675" y="1261588"/>
            <a:ext cx="1773600" cy="1444200"/>
          </a:xfrm>
          <a:prstGeom prst="roundRect">
            <a:avLst>
              <a:gd fmla="val 16667" name="adj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rtl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ar" sz="280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Hinge</a:t>
            </a:r>
            <a:r>
              <a:rPr b="1" lang="ar" sz="2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Joint</a:t>
            </a:r>
          </a:p>
        </p:txBody>
      </p:sp>
      <p:sp>
        <p:nvSpPr>
          <p:cNvPr id="215" name="Shape 215"/>
          <p:cNvSpPr/>
          <p:nvPr/>
        </p:nvSpPr>
        <p:spPr>
          <a:xfrm>
            <a:off x="406675" y="2860575"/>
            <a:ext cx="1795200" cy="1444200"/>
          </a:xfrm>
          <a:prstGeom prst="roundRect">
            <a:avLst>
              <a:gd fmla="val 16667" name="adj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rtl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ar" sz="280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Pivot</a:t>
            </a:r>
            <a:r>
              <a:rPr b="1" lang="ar" sz="2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Joint</a:t>
            </a:r>
          </a:p>
        </p:txBody>
      </p:sp>
      <p:sp>
        <p:nvSpPr>
          <p:cNvPr id="216" name="Shape 216"/>
          <p:cNvSpPr/>
          <p:nvPr/>
        </p:nvSpPr>
        <p:spPr>
          <a:xfrm>
            <a:off x="2523400" y="1352050"/>
            <a:ext cx="3267300" cy="1263300"/>
          </a:xfrm>
          <a:prstGeom prst="homePlate">
            <a:avLst>
              <a:gd fmla="val 50000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Axis:</a:t>
            </a:r>
            <a:r>
              <a:rPr lang="a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Transverse*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Movements:</a:t>
            </a:r>
            <a:r>
              <a:rPr lang="a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Flexion &amp; Extension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Dorsiflexion &amp; Plantarflexion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Examples:</a:t>
            </a:r>
            <a:r>
              <a:rPr lang="a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Elbow</a:t>
            </a:r>
            <a:r>
              <a:rPr lang="a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ankle joints</a:t>
            </a:r>
          </a:p>
        </p:txBody>
      </p:sp>
      <p:sp>
        <p:nvSpPr>
          <p:cNvPr id="217" name="Shape 217"/>
          <p:cNvSpPr/>
          <p:nvPr/>
        </p:nvSpPr>
        <p:spPr>
          <a:xfrm>
            <a:off x="2544250" y="2951025"/>
            <a:ext cx="3316500" cy="1263300"/>
          </a:xfrm>
          <a:prstGeom prst="homePlate">
            <a:avLst>
              <a:gd fmla="val 50000" name="adj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Axis:</a:t>
            </a:r>
            <a:r>
              <a:rPr lang="a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Longitudinal*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Movements:</a:t>
            </a:r>
            <a:r>
              <a:rPr lang="a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Rotation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Examples:</a:t>
            </a:r>
            <a:r>
              <a:rPr lang="a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Radio-ulnar</a:t>
            </a:r>
            <a:r>
              <a:rPr lang="a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&amp; atlanto-axial joints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5825" y="1195488"/>
            <a:ext cx="2128112" cy="15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5825" y="2752825"/>
            <a:ext cx="2128100" cy="164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502525" y="467100"/>
            <a:ext cx="17736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Important!!!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4668125" y="4479050"/>
            <a:ext cx="4303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 sz="11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Remember: The atlanto-axial joints allows you to say NO (Extensive Rotation)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1012800" y="4263350"/>
            <a:ext cx="2995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 sz="11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*Transverse: محور بالعرض يعني راح تكون الموفمنت على فوق وتحت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ar" sz="11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*Longitudinal: محور طولي يعني راح تكون الموفمنت يمين ويسار (دوران) </a:t>
            </a:r>
          </a:p>
        </p:txBody>
      </p:sp>
      <p:cxnSp>
        <p:nvCxnSpPr>
          <p:cNvPr id="223" name="Shape 223"/>
          <p:cNvCxnSpPr>
            <a:stCxn id="214" idx="3"/>
            <a:endCxn id="216" idx="1"/>
          </p:cNvCxnSpPr>
          <p:nvPr/>
        </p:nvCxnSpPr>
        <p:spPr>
          <a:xfrm>
            <a:off x="2180275" y="1983688"/>
            <a:ext cx="3432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24" name="Shape 224"/>
          <p:cNvCxnSpPr>
            <a:stCxn id="215" idx="3"/>
            <a:endCxn id="217" idx="1"/>
          </p:cNvCxnSpPr>
          <p:nvPr/>
        </p:nvCxnSpPr>
        <p:spPr>
          <a:xfrm>
            <a:off x="2201875" y="3582675"/>
            <a:ext cx="342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ar">
                <a:solidFill>
                  <a:srgbClr val="000000"/>
                </a:solidFill>
              </a:rPr>
              <a:t>Biaxial Synovial Joints</a:t>
            </a:r>
          </a:p>
        </p:txBody>
      </p:sp>
      <p:sp>
        <p:nvSpPr>
          <p:cNvPr id="230" name="Shape 230"/>
          <p:cNvSpPr/>
          <p:nvPr/>
        </p:nvSpPr>
        <p:spPr>
          <a:xfrm>
            <a:off x="83250" y="1142700"/>
            <a:ext cx="2021400" cy="1854600"/>
          </a:xfrm>
          <a:prstGeom prst="roundRect">
            <a:avLst>
              <a:gd fmla="val 16667" name="adj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rtl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ar" sz="27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b="1" lang="ar" sz="270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Ellipsoid</a:t>
            </a:r>
            <a:r>
              <a:rPr b="1" lang="ar" sz="27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Joint</a:t>
            </a:r>
          </a:p>
        </p:txBody>
      </p:sp>
      <p:sp>
        <p:nvSpPr>
          <p:cNvPr id="231" name="Shape 231"/>
          <p:cNvSpPr/>
          <p:nvPr/>
        </p:nvSpPr>
        <p:spPr>
          <a:xfrm>
            <a:off x="111750" y="3165100"/>
            <a:ext cx="1964400" cy="1736400"/>
          </a:xfrm>
          <a:prstGeom prst="roundRect">
            <a:avLst>
              <a:gd fmla="val 16667" name="adj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rtl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ar" sz="270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Saddle</a:t>
            </a:r>
            <a:r>
              <a:rPr b="1" lang="ar" sz="27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Joint</a:t>
            </a:r>
          </a:p>
        </p:txBody>
      </p:sp>
      <p:sp>
        <p:nvSpPr>
          <p:cNvPr id="232" name="Shape 232"/>
          <p:cNvSpPr/>
          <p:nvPr/>
        </p:nvSpPr>
        <p:spPr>
          <a:xfrm>
            <a:off x="2474025" y="1141350"/>
            <a:ext cx="4671000" cy="1860600"/>
          </a:xfrm>
          <a:prstGeom prst="homePlate">
            <a:avLst>
              <a:gd fmla="val 50000" name="adj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 An elliptical </a:t>
            </a:r>
            <a:r>
              <a:rPr lang="ar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convex</a:t>
            </a:r>
            <a:r>
              <a:rPr lang="a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fits into an elliptical </a:t>
            </a:r>
            <a:r>
              <a:rPr lang="ar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concave</a:t>
            </a:r>
            <a:r>
              <a:rPr lang="a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articular surfaces.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Axises</a:t>
            </a:r>
            <a:r>
              <a:rPr lang="a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Transverse &amp; Antero-posterior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Movement:</a:t>
            </a:r>
            <a:r>
              <a:rPr lang="a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Flexion &amp; extension + abduction &amp; adduction </a:t>
            </a:r>
            <a:r>
              <a:rPr b="1" lang="ar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but rotation is </a:t>
            </a:r>
            <a:r>
              <a:rPr b="1" lang="ar" sz="1200" u="sng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impossible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Example</a:t>
            </a:r>
            <a:r>
              <a:rPr lang="a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ar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Wrist </a:t>
            </a:r>
            <a:r>
              <a:rPr lang="a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Joint</a:t>
            </a:r>
          </a:p>
        </p:txBody>
      </p:sp>
      <p:sp>
        <p:nvSpPr>
          <p:cNvPr id="233" name="Shape 233"/>
          <p:cNvSpPr/>
          <p:nvPr/>
        </p:nvSpPr>
        <p:spPr>
          <a:xfrm>
            <a:off x="2434450" y="3199750"/>
            <a:ext cx="4710600" cy="1736400"/>
          </a:xfrm>
          <a:prstGeom prst="homePlate">
            <a:avLst>
              <a:gd fmla="val 50000" name="adj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 The articular surfaces are reciprocally concavoconvex  (</a:t>
            </a:r>
            <a:r>
              <a:rPr lang="ar"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resemble a saddle on a horse’s back</a:t>
            </a:r>
            <a:r>
              <a:rPr lang="a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.)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Axis:</a:t>
            </a:r>
            <a:r>
              <a:rPr lang="ar"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Transverse &amp; antero-posterior + Longitudinal (limited)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Movement:</a:t>
            </a:r>
            <a:r>
              <a:rPr lang="a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Like Ellipsoid + </a:t>
            </a:r>
            <a:r>
              <a:rPr b="1" lang="ar" sz="1200" u="sng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small range of rotation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Example: </a:t>
            </a:r>
            <a:r>
              <a:rPr lang="ar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Carpometacarpal joint of the thumb</a:t>
            </a:r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4263" y="1035650"/>
            <a:ext cx="1694150" cy="1966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975" y="3001950"/>
            <a:ext cx="1614725" cy="1916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Shape 236"/>
          <p:cNvCxnSpPr>
            <a:stCxn id="230" idx="3"/>
            <a:endCxn id="237" idx="1"/>
          </p:cNvCxnSpPr>
          <p:nvPr/>
        </p:nvCxnSpPr>
        <p:spPr>
          <a:xfrm>
            <a:off x="2104650" y="2070000"/>
            <a:ext cx="405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38" name="Shape 238"/>
          <p:cNvCxnSpPr>
            <a:stCxn id="231" idx="3"/>
            <a:endCxn id="239" idx="1"/>
          </p:cNvCxnSpPr>
          <p:nvPr/>
        </p:nvCxnSpPr>
        <p:spPr>
          <a:xfrm>
            <a:off x="2076150" y="4033300"/>
            <a:ext cx="397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ar"/>
              <a:t>Polyaxial Synovial Joints</a:t>
            </a:r>
          </a:p>
        </p:txBody>
      </p:sp>
      <p:sp>
        <p:nvSpPr>
          <p:cNvPr id="245" name="Shape 245"/>
          <p:cNvSpPr/>
          <p:nvPr/>
        </p:nvSpPr>
        <p:spPr>
          <a:xfrm>
            <a:off x="311700" y="2087425"/>
            <a:ext cx="1901400" cy="2176500"/>
          </a:xfrm>
          <a:prstGeom prst="roundRect">
            <a:avLst>
              <a:gd fmla="val 16667" name="adj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rtl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ar" sz="270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Ball and Socket</a:t>
            </a:r>
            <a:r>
              <a:rPr b="1" lang="ar" sz="27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joint</a:t>
            </a:r>
          </a:p>
        </p:txBody>
      </p:sp>
      <p:sp>
        <p:nvSpPr>
          <p:cNvPr id="246" name="Shape 246"/>
          <p:cNvSpPr/>
          <p:nvPr/>
        </p:nvSpPr>
        <p:spPr>
          <a:xfrm>
            <a:off x="2504850" y="2099575"/>
            <a:ext cx="4134300" cy="2249400"/>
          </a:xfrm>
          <a:prstGeom prst="homePlate">
            <a:avLst>
              <a:gd fmla="val 50000" name="adj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 txBox="1"/>
          <p:nvPr/>
        </p:nvSpPr>
        <p:spPr>
          <a:xfrm>
            <a:off x="2504850" y="2063125"/>
            <a:ext cx="33561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 sz="1200">
                <a:latin typeface="Open Sans"/>
                <a:ea typeface="Open Sans"/>
                <a:cs typeface="Open Sans"/>
                <a:sym typeface="Open Sans"/>
              </a:rPr>
              <a:t>- A ball–shaped head of a bone fits into a socket-like concavity of another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b="1" lang="ar" sz="1200">
                <a:latin typeface="Open Sans"/>
                <a:ea typeface="Open Sans"/>
                <a:cs typeface="Open Sans"/>
                <a:sym typeface="Open Sans"/>
              </a:rPr>
              <a:t>Axis</a:t>
            </a:r>
            <a:r>
              <a:rPr lang="ar" sz="1200">
                <a:latin typeface="Open Sans"/>
                <a:ea typeface="Open Sans"/>
                <a:cs typeface="Open Sans"/>
                <a:sym typeface="Open Sans"/>
              </a:rPr>
              <a:t>: All axes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b="1" lang="ar" sz="1200">
                <a:latin typeface="Open Sans"/>
                <a:ea typeface="Open Sans"/>
                <a:cs typeface="Open Sans"/>
                <a:sym typeface="Open Sans"/>
              </a:rPr>
              <a:t>Movement</a:t>
            </a:r>
            <a:r>
              <a:rPr lang="ar" sz="1200">
                <a:latin typeface="Open Sans"/>
                <a:ea typeface="Open Sans"/>
                <a:cs typeface="Open Sans"/>
                <a:sym typeface="Open Sans"/>
              </a:rPr>
              <a:t>: Flexion &amp; extension + abduction &amp; adduction + rotation along a separate axis (</a:t>
            </a:r>
            <a:r>
              <a:rPr lang="ar" sz="1200" u="sng">
                <a:latin typeface="Open Sans"/>
                <a:ea typeface="Open Sans"/>
                <a:cs typeface="Open Sans"/>
                <a:sym typeface="Open Sans"/>
              </a:rPr>
              <a:t>all types of movements</a:t>
            </a:r>
            <a:r>
              <a:rPr lang="ar" sz="1200"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b="1" lang="ar" sz="1200">
                <a:latin typeface="Open Sans"/>
                <a:ea typeface="Open Sans"/>
                <a:cs typeface="Open Sans"/>
                <a:sym typeface="Open Sans"/>
              </a:rPr>
              <a:t>Examples:</a:t>
            </a:r>
            <a:r>
              <a:rPr lang="ar" sz="12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the only 2 examples</a:t>
            </a: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-"/>
            </a:pPr>
            <a:r>
              <a:rPr lang="ar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Shoulder</a:t>
            </a:r>
            <a:r>
              <a:rPr lang="ar" sz="1200">
                <a:latin typeface="Open Sans"/>
                <a:ea typeface="Open Sans"/>
                <a:cs typeface="Open Sans"/>
                <a:sym typeface="Open Sans"/>
              </a:rPr>
              <a:t> joint</a:t>
            </a:r>
          </a:p>
          <a:p>
            <a:pPr indent="-304800" lvl="0" marL="457200">
              <a:spcBef>
                <a:spcPts val="0"/>
              </a:spcBef>
              <a:buSzPts val="1200"/>
              <a:buFont typeface="Open Sans"/>
              <a:buChar char="-"/>
            </a:pPr>
            <a:r>
              <a:rPr lang="ar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Hip</a:t>
            </a:r>
            <a:r>
              <a:rPr lang="ar" sz="1200">
                <a:latin typeface="Open Sans"/>
                <a:ea typeface="Open Sans"/>
                <a:cs typeface="Open Sans"/>
                <a:sym typeface="Open Sans"/>
              </a:rPr>
              <a:t> joint</a:t>
            </a:r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5875" y="2164838"/>
            <a:ext cx="2200050" cy="20216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Shape 249"/>
          <p:cNvCxnSpPr>
            <a:stCxn id="245" idx="3"/>
          </p:cNvCxnSpPr>
          <p:nvPr/>
        </p:nvCxnSpPr>
        <p:spPr>
          <a:xfrm>
            <a:off x="2213100" y="3175675"/>
            <a:ext cx="330000" cy="2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5944997" y="930698"/>
            <a:ext cx="2854200" cy="37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108612" y="871757"/>
            <a:ext cx="2790600" cy="37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3308750" y="930700"/>
            <a:ext cx="2322300" cy="37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 txBox="1"/>
          <p:nvPr>
            <p:ph type="title"/>
          </p:nvPr>
        </p:nvSpPr>
        <p:spPr>
          <a:xfrm>
            <a:off x="393125" y="1"/>
            <a:ext cx="8520600" cy="598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ar" sz="3500"/>
              <a:t>Stability of synovial joint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2914050" y="502704"/>
            <a:ext cx="3315900" cy="2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ar" sz="1700"/>
              <a:t>It </a:t>
            </a:r>
            <a:r>
              <a:rPr lang="ar" sz="1700"/>
              <a:t>depends on :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153150" y="864135"/>
            <a:ext cx="30078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/>
              <a:t>1-The shape of </a:t>
            </a:r>
            <a:r>
              <a:rPr lang="ar"/>
              <a:t>articular surface 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3306975" y="930700"/>
            <a:ext cx="23223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/>
              <a:t>2-Strength of the ligaments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5851464" y="897400"/>
            <a:ext cx="32691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/>
              <a:t>3-Tone of the </a:t>
            </a:r>
            <a:r>
              <a:rPr lang="ar"/>
              <a:t>surroundings muscles </a:t>
            </a:r>
          </a:p>
        </p:txBody>
      </p:sp>
      <p:cxnSp>
        <p:nvCxnSpPr>
          <p:cNvPr id="262" name="Shape 262"/>
          <p:cNvCxnSpPr/>
          <p:nvPr/>
        </p:nvCxnSpPr>
        <p:spPr>
          <a:xfrm flipH="1">
            <a:off x="3129999" y="1032050"/>
            <a:ext cx="34500" cy="2508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lg" w="lg" type="diamond"/>
            <a:tailEnd len="lg" w="lg" type="diamond"/>
          </a:ln>
        </p:spPr>
      </p:cxnSp>
      <p:sp>
        <p:nvSpPr>
          <p:cNvPr id="263" name="Shape 263"/>
          <p:cNvSpPr txBox="1"/>
          <p:nvPr/>
        </p:nvSpPr>
        <p:spPr>
          <a:xfrm>
            <a:off x="20500" y="1419355"/>
            <a:ext cx="3144000" cy="21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 sz="1100"/>
              <a:t>-ex:The </a:t>
            </a:r>
            <a:r>
              <a:rPr lang="ar" sz="1100">
                <a:solidFill>
                  <a:srgbClr val="FF0000"/>
                </a:solidFill>
              </a:rPr>
              <a:t>ball and </a:t>
            </a:r>
            <a:r>
              <a:rPr lang="ar" sz="1100">
                <a:solidFill>
                  <a:srgbClr val="FF0000"/>
                </a:solidFill>
              </a:rPr>
              <a:t>socket shape of the hip joint</a:t>
            </a:r>
            <a:r>
              <a:rPr lang="ar" sz="1100"/>
              <a:t> is a good examples of the importance of bone shape to maintain joint stability.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100"/>
          </a:p>
          <a:p>
            <a:pPr indent="0" lvl="0" marL="0">
              <a:spcBef>
                <a:spcPts val="0"/>
              </a:spcBef>
              <a:buNone/>
            </a:pPr>
            <a:r>
              <a:rPr lang="ar" sz="1100">
                <a:solidFill>
                  <a:srgbClr val="B7B7B7"/>
                </a:solidFill>
              </a:rPr>
              <a:t>-The hip joint is more stable than the shoulder joint because the hip has deep concavity that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ar" sz="1100">
                <a:solidFill>
                  <a:srgbClr val="B7B7B7"/>
                </a:solidFill>
              </a:rPr>
              <a:t>gives more support than the shoulder which is shallowly concave and needs more support into it.-Team436-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ar"/>
              <a:t>-</a:t>
            </a:r>
            <a:r>
              <a:rPr lang="ar" sz="1100" u="sng"/>
              <a:t>The shape of the bones forming the knee joint has nothing to do for stability.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00" y="3567263"/>
            <a:ext cx="3115576" cy="145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x="3227125" y="1419350"/>
            <a:ext cx="24153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/>
              <a:t>-</a:t>
            </a:r>
            <a:r>
              <a:rPr lang="ar" sz="1100"/>
              <a:t>ex: cruciate ligaments of the knee joint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100"/>
          </a:p>
          <a:p>
            <a:pPr indent="0" lvl="0" marL="0">
              <a:spcBef>
                <a:spcPts val="0"/>
              </a:spcBef>
              <a:buNone/>
            </a:pPr>
            <a:r>
              <a:rPr lang="ar" sz="1100"/>
              <a:t>-They </a:t>
            </a:r>
            <a:r>
              <a:rPr lang="ar" sz="1100"/>
              <a:t>prevent excessive movement in a joint.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100"/>
          </a:p>
          <a:p>
            <a:pPr indent="0" lvl="0" marL="0">
              <a:spcBef>
                <a:spcPts val="0"/>
              </a:spcBef>
              <a:buNone/>
            </a:pPr>
            <a:r>
              <a:rPr lang="ar" sz="1100"/>
              <a:t>-</a:t>
            </a:r>
            <a:r>
              <a:rPr lang="ar" sz="1100">
                <a:solidFill>
                  <a:srgbClr val="D9D9D9"/>
                </a:solidFill>
              </a:rPr>
              <a:t>Iliofemoral ligament prevents hyperextension in hip joint.</a:t>
            </a:r>
          </a:p>
        </p:txBody>
      </p:sp>
      <p:pic>
        <p:nvPicPr>
          <p:cNvPr id="266" name="Shape 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1725" y="3658450"/>
            <a:ext cx="2583575" cy="1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/>
          <p:nvPr/>
        </p:nvSpPr>
        <p:spPr>
          <a:xfrm>
            <a:off x="5802525" y="1419350"/>
            <a:ext cx="3341400" cy="3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 sz="1100"/>
              <a:t>-In most joints, </a:t>
            </a:r>
            <a:r>
              <a:rPr lang="ar" sz="1100"/>
              <a:t>it’s the </a:t>
            </a:r>
            <a:r>
              <a:rPr lang="ar" sz="1100">
                <a:solidFill>
                  <a:srgbClr val="FF0000"/>
                </a:solidFill>
              </a:rPr>
              <a:t>major factor</a:t>
            </a:r>
            <a:r>
              <a:rPr lang="ar" sz="1100"/>
              <a:t> controlling stability.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100"/>
          </a:p>
          <a:p>
            <a:pPr indent="0" lvl="0" marL="0">
              <a:spcBef>
                <a:spcPts val="0"/>
              </a:spcBef>
              <a:buNone/>
            </a:pPr>
            <a:r>
              <a:rPr lang="ar" sz="1100"/>
              <a:t>-ex:The short muscles </a:t>
            </a:r>
            <a:r>
              <a:rPr lang="ar" sz="1100">
                <a:solidFill>
                  <a:srgbClr val="B7B7B7"/>
                </a:solidFill>
              </a:rPr>
              <a:t>(rotator cuff muscles)</a:t>
            </a:r>
            <a:r>
              <a:rPr lang="ar" sz="1100"/>
              <a:t> around the shoulder joint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100"/>
          </a:p>
          <a:p>
            <a:pPr indent="0" lvl="0" marL="0">
              <a:spcBef>
                <a:spcPts val="0"/>
              </a:spcBef>
              <a:buNone/>
            </a:pPr>
            <a:r>
              <a:rPr lang="ar" sz="1100"/>
              <a:t>-keeps the head of the humerus in the shallow glenoid cavity.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ar" sz="900">
                <a:solidFill>
                  <a:srgbClr val="B7B7B7"/>
                </a:solidFill>
              </a:rPr>
              <a:t>Note:the muscle does not have to be contracted the tone is enough to stabilize the joint. -team436-</a:t>
            </a:r>
          </a:p>
        </p:txBody>
      </p:sp>
      <p:sp>
        <p:nvSpPr>
          <p:cNvPr id="268" name="Shape 268"/>
          <p:cNvSpPr/>
          <p:nvPr/>
        </p:nvSpPr>
        <p:spPr>
          <a:xfrm>
            <a:off x="3596143" y="1485900"/>
            <a:ext cx="1136100" cy="2499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3191725" y="4243050"/>
            <a:ext cx="732300" cy="175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/>
        </p:nvSpPr>
        <p:spPr>
          <a:xfrm flipH="1" rot="10800000">
            <a:off x="5000550" y="4473775"/>
            <a:ext cx="734700" cy="198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1" name="Shape 2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8125" y="3581300"/>
            <a:ext cx="3315800" cy="1429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Shape 272"/>
          <p:cNvCxnSpPr/>
          <p:nvPr/>
        </p:nvCxnSpPr>
        <p:spPr>
          <a:xfrm flipH="1">
            <a:off x="5705237" y="1032050"/>
            <a:ext cx="34500" cy="2508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lg" w="lg" type="diamond"/>
            <a:tailEnd len="lg" w="lg" type="diamon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54900" y="0"/>
            <a:ext cx="9034200" cy="5043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1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1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1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100"/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/>
          </a:p>
        </p:txBody>
      </p:sp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3200" y="1703475"/>
            <a:ext cx="4222198" cy="284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/>
          <p:nvPr/>
        </p:nvSpPr>
        <p:spPr>
          <a:xfrm>
            <a:off x="2355300" y="0"/>
            <a:ext cx="4323600" cy="9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b="1" lang="ar" sz="3100">
                <a:latin typeface="Economica"/>
                <a:ea typeface="Economica"/>
                <a:cs typeface="Economica"/>
                <a:sym typeface="Economica"/>
              </a:rPr>
              <a:t>Nerve </a:t>
            </a:r>
            <a:r>
              <a:rPr b="1" lang="ar" sz="3100">
                <a:latin typeface="Economica"/>
                <a:ea typeface="Economica"/>
                <a:cs typeface="Economica"/>
                <a:sym typeface="Economica"/>
              </a:rPr>
              <a:t>supply of joints</a:t>
            </a:r>
            <a:r>
              <a:rPr lang="ar">
                <a:latin typeface="Economica"/>
                <a:ea typeface="Economica"/>
                <a:cs typeface="Economica"/>
                <a:sym typeface="Economica"/>
              </a:rPr>
              <a:t> 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76200" y="777325"/>
            <a:ext cx="8062500" cy="5541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ar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capsule</a:t>
            </a:r>
            <a:r>
              <a:rPr lang="a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ar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ligaments</a:t>
            </a:r>
            <a:r>
              <a:rPr lang="a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receive an abundant</a:t>
            </a:r>
            <a:r>
              <a:rPr lang="ar" sz="18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sensory nerve supply.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 txBox="1"/>
          <p:nvPr/>
        </p:nvSpPr>
        <p:spPr>
          <a:xfrm>
            <a:off x="64325" y="2252848"/>
            <a:ext cx="4105200" cy="17448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ar" sz="210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HILTON’S LAW</a:t>
            </a:r>
            <a:r>
              <a:rPr b="1" lang="ar" sz="21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:</a:t>
            </a:r>
            <a:r>
              <a:rPr lang="ar" sz="21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ar" sz="19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A sensory nerve supplying a joint also supplies the muscles moving that joint and the skin overlying the insertions of these muscles</a:t>
            </a:r>
          </a:p>
        </p:txBody>
      </p:sp>
      <p:cxnSp>
        <p:nvCxnSpPr>
          <p:cNvPr id="282" name="Shape 282"/>
          <p:cNvCxnSpPr/>
          <p:nvPr/>
        </p:nvCxnSpPr>
        <p:spPr>
          <a:xfrm flipH="1" rot="10800000">
            <a:off x="64325" y="1488650"/>
            <a:ext cx="4440900" cy="8100"/>
          </a:xfrm>
          <a:prstGeom prst="straightConnector1">
            <a:avLst/>
          </a:prstGeom>
          <a:noFill/>
          <a:ln cap="flat" cmpd="sng" w="9525">
            <a:solidFill>
              <a:srgbClr val="BF9000"/>
            </a:solidFill>
            <a:prstDash val="solid"/>
            <a:round/>
            <a:headEnd len="lg" w="lg" type="diamond"/>
            <a:tailEnd len="lg" w="lg" type="diamon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573974" y="-405740"/>
            <a:ext cx="7596600" cy="1530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/>
              <a:t>Summary </a:t>
            </a:r>
          </a:p>
        </p:txBody>
      </p:sp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188" y="663712"/>
            <a:ext cx="8035626" cy="34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x="575778" y="-454810"/>
            <a:ext cx="7596600" cy="1530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/>
              <a:t>Summary </a:t>
            </a:r>
          </a:p>
        </p:txBody>
      </p:sp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050" y="847200"/>
            <a:ext cx="4178074" cy="377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8125" y="667550"/>
            <a:ext cx="3961174" cy="403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/>
          <p:nvPr/>
        </p:nvSpPr>
        <p:spPr>
          <a:xfrm>
            <a:off x="121493" y="188588"/>
            <a:ext cx="1079700" cy="679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/>
              <a:t>Team 436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/>
              <a:t>Objectives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77850" y="1101175"/>
            <a:ext cx="8520600" cy="2727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ar" sz="1400"/>
              <a:t>Define the term “Joint”.</a:t>
            </a:r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ar" sz="1400"/>
              <a:t>Describe the classification of 3 types of joints &amp; give an example of each.</a:t>
            </a:r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ar" sz="1400"/>
              <a:t>Describe the characteristics of synovial joints.</a:t>
            </a:r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ar" sz="1400"/>
              <a:t>Describe the classification of synovial joints &amp; give an example of each.</a:t>
            </a:r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ar" sz="1400"/>
              <a:t>List factors maintaining stability of joints.</a:t>
            </a:r>
          </a:p>
          <a:p>
            <a:pPr indent="-317500" lvl="0" marL="457200" rtl="0">
              <a:spcBef>
                <a:spcPts val="0"/>
              </a:spcBef>
              <a:buSzPts val="1400"/>
              <a:buChar char="●"/>
            </a:pPr>
            <a:r>
              <a:rPr lang="ar" sz="1400"/>
              <a:t>Recite “Hilton’s law” for nerve supply of joints.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662363"/>
            <a:ext cx="4362450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695382" y="3662363"/>
            <a:ext cx="7315200" cy="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78" name="Shape 78"/>
          <p:cNvCxnSpPr/>
          <p:nvPr/>
        </p:nvCxnSpPr>
        <p:spPr>
          <a:xfrm>
            <a:off x="350800" y="3764300"/>
            <a:ext cx="46887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lg" w="lg" type="diamond"/>
            <a:tailEnd len="lg" w="lg" type="diamon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x="773700" y="-454810"/>
            <a:ext cx="7596600" cy="1530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/>
              <a:t>Summary </a:t>
            </a:r>
          </a:p>
        </p:txBody>
      </p:sp>
      <p:pic>
        <p:nvPicPr>
          <p:cNvPr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200" y="733375"/>
            <a:ext cx="3706551" cy="38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6250" y="733375"/>
            <a:ext cx="4293049" cy="3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/>
          <p:nvPr/>
        </p:nvSpPr>
        <p:spPr>
          <a:xfrm>
            <a:off x="121493" y="188588"/>
            <a:ext cx="1079700" cy="679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/>
              <a:t>Team 436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x="311700" y="1254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/>
              <a:t>Questions</a:t>
            </a:r>
          </a:p>
        </p:txBody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0" y="1122125"/>
            <a:ext cx="4416300" cy="3538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 sz="1400"/>
              <a:t>1- the intercarpal </a:t>
            </a:r>
            <a:r>
              <a:rPr lang="ar" sz="1400"/>
              <a:t>joints is an example for: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ar" sz="1400"/>
              <a:t>A- axial.  B-biaxial. C- poly-axis. D- plane synovial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ar" sz="1400"/>
              <a:t>2- Wrist is an example of a synovial joint known as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ar" sz="1400"/>
              <a:t>A- Hinge synovial joint  B- Pivot synovial joint          C- Ellipsoid synovial joint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ar" sz="1400"/>
              <a:t>3- hilton’s law: a sensory nerve supplying a joint also supplies …… related to that joint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ar" sz="1400"/>
              <a:t>A- the muscles                            B- the skin.                           C- the muscles and the skin     D- none of these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ar" sz="1400"/>
              <a:t> </a:t>
            </a:r>
          </a:p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4635000" y="1122125"/>
            <a:ext cx="4197300" cy="3689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 sz="1400"/>
              <a:t>4. The type of the 1st sternocostal joint is: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ar" sz="1400"/>
              <a:t>A- Synchondrosis   B- Secondary Cartilaginous  C- Synovial joint     D- Fibrous joint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ar" sz="1400"/>
              <a:t>5- which one ot the following is an example of a fibrous joint: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ar" sz="1400"/>
              <a:t>A- syndesmosis         B- epiphyseal plate                       C- symphsis pubis.    D- intervertbral discs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ar" sz="1400"/>
              <a:t>6- </a:t>
            </a:r>
            <a:r>
              <a:rPr lang="ar" sz="1400">
                <a:solidFill>
                  <a:srgbClr val="000000"/>
                </a:solidFill>
              </a:rPr>
              <a:t>Antero-posterior axis is responsible for: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ar" sz="1400">
                <a:solidFill>
                  <a:srgbClr val="000000"/>
                </a:solidFill>
              </a:rPr>
              <a:t>A- flexion.          B- rotation.                                     C- abduction.    D- extension.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6820497" y="4660325"/>
            <a:ext cx="2323500" cy="3435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 sz="1000">
                <a:solidFill>
                  <a:schemeClr val="dk2"/>
                </a:solidFill>
              </a:rPr>
              <a:t>Answers: 1)D 2)C 3)C 4)A  5)A 6)C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/>
        </p:nvSpPr>
        <p:spPr>
          <a:xfrm>
            <a:off x="914400" y="507793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ar" sz="4200">
                <a:latin typeface="Economica"/>
                <a:ea typeface="Economica"/>
                <a:cs typeface="Economica"/>
                <a:sym typeface="Economica"/>
              </a:rPr>
              <a:t>Team Members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549350" y="1361300"/>
            <a:ext cx="2696700" cy="305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 sz="1100">
                <a:solidFill>
                  <a:schemeClr val="lt2"/>
                </a:solidFill>
              </a:rPr>
              <a:t>Lamia Abdullah Alkuwaiz (Team Leader)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ar" sz="1100">
                <a:solidFill>
                  <a:schemeClr val="lt2"/>
                </a:solidFill>
              </a:rPr>
              <a:t>Rawan Mohammad Alharbi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ar" sz="1000"/>
              <a:t>Abeer Alabduljabbar</a:t>
            </a:r>
            <a:br>
              <a:rPr lang="ar" sz="1000"/>
            </a:br>
            <a:r>
              <a:rPr lang="ar" sz="1000"/>
              <a:t>Afnan Abdulaziz Almustafa</a:t>
            </a:r>
            <a:br>
              <a:rPr lang="ar" sz="1000"/>
            </a:br>
            <a:r>
              <a:rPr lang="ar" sz="1000"/>
              <a:t>Ahad Algrain</a:t>
            </a:r>
            <a:br>
              <a:rPr lang="ar" sz="1000"/>
            </a:br>
            <a:r>
              <a:rPr lang="ar" sz="1000"/>
              <a:t>Alanoud Almansour</a:t>
            </a:r>
            <a:br>
              <a:rPr lang="ar" sz="1000"/>
            </a:br>
            <a:r>
              <a:rPr lang="ar" sz="1000"/>
              <a:t>Albandari Alshaye</a:t>
            </a:r>
            <a:br>
              <a:rPr lang="ar" sz="1000"/>
            </a:br>
            <a:r>
              <a:rPr lang="ar" sz="1000"/>
              <a:t>AlFhadah abdullah alsaleem</a:t>
            </a:r>
            <a:br>
              <a:rPr lang="ar" sz="1000"/>
            </a:br>
            <a:r>
              <a:rPr lang="ar" sz="1000"/>
              <a:t>Arwa Alzahrani</a:t>
            </a:r>
            <a:br>
              <a:rPr lang="ar" sz="1000"/>
            </a:br>
            <a:r>
              <a:rPr lang="ar" sz="1000"/>
              <a:t>Dana Abdulaziz Alrasheed</a:t>
            </a:r>
            <a:br>
              <a:rPr lang="ar" sz="1000"/>
            </a:br>
            <a:r>
              <a:rPr lang="ar" sz="1000"/>
              <a:t>Dimah Khalid Alaraifi</a:t>
            </a:r>
            <a:br>
              <a:rPr lang="ar" sz="1000"/>
            </a:br>
            <a:r>
              <a:rPr lang="ar" sz="1000"/>
              <a:t>Ghada Alhaidari</a:t>
            </a:r>
            <a:br>
              <a:rPr lang="ar" sz="1000"/>
            </a:br>
            <a:r>
              <a:rPr lang="ar" sz="1000"/>
              <a:t>Ghada Almuhanna</a:t>
            </a:r>
            <a:br>
              <a:rPr lang="ar" sz="1000"/>
            </a:br>
            <a:r>
              <a:rPr lang="ar" sz="1000"/>
              <a:t>Ghaida Alsanad</a:t>
            </a:r>
            <a:br>
              <a:rPr lang="ar" sz="1000"/>
            </a:br>
            <a:r>
              <a:rPr lang="ar" sz="1000"/>
              <a:t>Hadeel Khalid Awartani</a:t>
            </a:r>
            <a:br>
              <a:rPr lang="ar" sz="1000"/>
            </a:br>
            <a:r>
              <a:rPr lang="ar" sz="1000"/>
              <a:t>Haifa Alessa</a:t>
            </a:r>
            <a:br>
              <a:rPr lang="ar" sz="1000"/>
            </a:br>
            <a:r>
              <a:rPr lang="ar" sz="1000">
                <a:solidFill>
                  <a:schemeClr val="dk1"/>
                </a:solidFill>
              </a:rPr>
              <a:t>Khulood Alwehabi</a:t>
            </a:r>
            <a:br>
              <a:rPr lang="ar" sz="1000">
                <a:solidFill>
                  <a:schemeClr val="dk1"/>
                </a:solidFill>
              </a:rPr>
            </a:br>
            <a:r>
              <a:rPr lang="ar" sz="1000">
                <a:solidFill>
                  <a:schemeClr val="dk1"/>
                </a:solidFill>
              </a:rPr>
              <a:t>Layan Hassan Alwatban</a:t>
            </a:r>
            <a:br>
              <a:rPr lang="ar" sz="1000">
                <a:solidFill>
                  <a:schemeClr val="dk1"/>
                </a:solidFill>
              </a:rPr>
            </a:br>
            <a:r>
              <a:rPr lang="ar" sz="1000">
                <a:solidFill>
                  <a:schemeClr val="dk1"/>
                </a:solidFill>
              </a:rPr>
              <a:t>Lojain Azizalrahman</a:t>
            </a:r>
            <a:br>
              <a:rPr lang="ar" sz="1000">
                <a:solidFill>
                  <a:schemeClr val="dk1"/>
                </a:solidFill>
              </a:rPr>
            </a:br>
            <a:r>
              <a:rPr lang="ar" sz="1000">
                <a:solidFill>
                  <a:schemeClr val="dk1"/>
                </a:solidFill>
              </a:rPr>
              <a:t>Lujain Tariq AlZaid</a:t>
            </a:r>
            <a:br>
              <a:rPr lang="ar" sz="1000">
                <a:solidFill>
                  <a:schemeClr val="dk1"/>
                </a:solidFill>
              </a:rPr>
            </a:br>
          </a:p>
        </p:txBody>
      </p:sp>
      <p:sp>
        <p:nvSpPr>
          <p:cNvPr id="319" name="Shape 319"/>
          <p:cNvSpPr txBox="1"/>
          <p:nvPr/>
        </p:nvSpPr>
        <p:spPr>
          <a:xfrm>
            <a:off x="2304804" y="1636700"/>
            <a:ext cx="28749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 sz="1000">
                <a:solidFill>
                  <a:schemeClr val="dk1"/>
                </a:solidFill>
              </a:rPr>
              <a:t>Maha Barakah</a:t>
            </a:r>
            <a:br>
              <a:rPr lang="ar" sz="1000">
                <a:solidFill>
                  <a:schemeClr val="dk1"/>
                </a:solidFill>
              </a:rPr>
            </a:br>
            <a:r>
              <a:rPr lang="ar" sz="1000">
                <a:solidFill>
                  <a:schemeClr val="dk1"/>
                </a:solidFill>
              </a:rPr>
              <a:t>Majd Khalid AlBarrak</a:t>
            </a:r>
            <a:br>
              <a:rPr lang="ar" sz="1000">
                <a:solidFill>
                  <a:schemeClr val="dk1"/>
                </a:solidFill>
              </a:rPr>
            </a:br>
            <a:r>
              <a:rPr lang="ar" sz="1000">
                <a:solidFill>
                  <a:schemeClr val="dk1"/>
                </a:solidFill>
              </a:rPr>
              <a:t>Norah Alharbi</a:t>
            </a:r>
            <a:br>
              <a:rPr lang="ar" sz="1000">
                <a:solidFill>
                  <a:schemeClr val="dk1"/>
                </a:solidFill>
              </a:rPr>
            </a:br>
            <a:r>
              <a:rPr lang="ar" sz="1000">
                <a:solidFill>
                  <a:schemeClr val="dk1"/>
                </a:solidFill>
              </a:rPr>
              <a:t>Nouf Alotaibi</a:t>
            </a:r>
            <a:br>
              <a:rPr lang="ar" sz="1000">
                <a:solidFill>
                  <a:schemeClr val="dk1"/>
                </a:solidFill>
              </a:rPr>
            </a:br>
            <a:r>
              <a:rPr lang="ar" sz="1000">
                <a:solidFill>
                  <a:schemeClr val="dk1"/>
                </a:solidFill>
              </a:rPr>
              <a:t>Noura Mohammed Alothaim</a:t>
            </a:r>
            <a:br>
              <a:rPr lang="ar" sz="1000">
                <a:solidFill>
                  <a:schemeClr val="dk1"/>
                </a:solidFill>
              </a:rPr>
            </a:br>
            <a:r>
              <a:rPr lang="ar" sz="1000">
                <a:solidFill>
                  <a:schemeClr val="dk1"/>
                </a:solidFill>
              </a:rPr>
              <a:t>Rahaf Turki Alshammari</a:t>
            </a:r>
            <a:br>
              <a:rPr lang="ar" sz="1000">
                <a:solidFill>
                  <a:schemeClr val="dk1"/>
                </a:solidFill>
              </a:rPr>
            </a:br>
            <a:r>
              <a:rPr lang="ar" sz="1000">
                <a:solidFill>
                  <a:schemeClr val="dk1"/>
                </a:solidFill>
              </a:rPr>
              <a:t>Reham Alhalabi</a:t>
            </a:r>
            <a:br>
              <a:rPr lang="ar" sz="1000">
                <a:solidFill>
                  <a:schemeClr val="dk1"/>
                </a:solidFill>
              </a:rPr>
            </a:br>
            <a:r>
              <a:rPr lang="ar" sz="1000">
                <a:solidFill>
                  <a:schemeClr val="dk1"/>
                </a:solidFill>
              </a:rPr>
              <a:t>Rinad Musaed Alghoraiby</a:t>
            </a:r>
            <a:br>
              <a:rPr lang="ar" sz="1000">
                <a:solidFill>
                  <a:schemeClr val="dk1"/>
                </a:solidFill>
              </a:rPr>
            </a:br>
            <a:r>
              <a:rPr lang="ar" sz="1000">
                <a:solidFill>
                  <a:schemeClr val="dk1"/>
                </a:solidFill>
              </a:rPr>
              <a:t>Sara Alsultan</a:t>
            </a:r>
            <a:br>
              <a:rPr lang="ar" sz="1000">
                <a:solidFill>
                  <a:schemeClr val="dk1"/>
                </a:solidFill>
              </a:rPr>
            </a:br>
            <a:r>
              <a:rPr lang="ar" sz="1000">
                <a:solidFill>
                  <a:schemeClr val="dk1"/>
                </a:solidFill>
              </a:rPr>
              <a:t>Shahad Alzahrani</a:t>
            </a:r>
            <a:br>
              <a:rPr lang="ar" sz="1000">
                <a:solidFill>
                  <a:schemeClr val="dk1"/>
                </a:solidFill>
              </a:rPr>
            </a:br>
            <a:r>
              <a:rPr lang="ar" sz="1000">
                <a:solidFill>
                  <a:schemeClr val="dk1"/>
                </a:solidFill>
              </a:rPr>
              <a:t>Wafa Alotaibi</a:t>
            </a:r>
            <a:br>
              <a:rPr lang="ar" sz="1000">
                <a:solidFill>
                  <a:schemeClr val="dk1"/>
                </a:solidFill>
              </a:rPr>
            </a:br>
            <a:r>
              <a:rPr lang="ar" sz="1000">
                <a:solidFill>
                  <a:schemeClr val="dk1"/>
                </a:solidFill>
              </a:rPr>
              <a:t>Wejdan Fahad Albadrani</a:t>
            </a:r>
            <a:br>
              <a:rPr lang="ar" sz="1000">
                <a:solidFill>
                  <a:schemeClr val="dk1"/>
                </a:solidFill>
              </a:rPr>
            </a:br>
            <a:r>
              <a:rPr lang="ar" sz="1000">
                <a:solidFill>
                  <a:schemeClr val="dk1"/>
                </a:solidFill>
              </a:rPr>
              <a:t>Wjdan AlShamry</a:t>
            </a:r>
            <a:br>
              <a:rPr lang="ar" sz="1000">
                <a:solidFill>
                  <a:schemeClr val="dk1"/>
                </a:solidFill>
              </a:rPr>
            </a:br>
          </a:p>
        </p:txBody>
      </p:sp>
      <p:sp>
        <p:nvSpPr>
          <p:cNvPr id="320" name="Shape 320"/>
          <p:cNvSpPr txBox="1"/>
          <p:nvPr/>
        </p:nvSpPr>
        <p:spPr>
          <a:xfrm>
            <a:off x="4379004" y="1217807"/>
            <a:ext cx="3191400" cy="3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 sz="1100">
                <a:solidFill>
                  <a:schemeClr val="lt2"/>
                </a:solidFill>
              </a:rPr>
              <a:t>Faisal Fahad Alsaif (Team Leader)</a:t>
            </a:r>
            <a:br>
              <a:rPr lang="ar" sz="1100">
                <a:solidFill>
                  <a:schemeClr val="lt2"/>
                </a:solidFill>
              </a:rPr>
            </a:br>
            <a:r>
              <a:rPr lang="ar" sz="1100"/>
              <a:t>Abdulaziz Al dukhayel </a:t>
            </a:r>
            <a:br>
              <a:rPr lang="ar" sz="1100"/>
            </a:br>
            <a:br>
              <a:rPr lang="ar" sz="600"/>
            </a:br>
            <a:r>
              <a:rPr lang="ar" sz="600"/>
              <a:t>‏</a:t>
            </a:r>
            <a:r>
              <a:rPr lang="ar" sz="1000"/>
              <a:t>Fahad Alfaiz </a:t>
            </a:r>
            <a:br>
              <a:rPr lang="ar" sz="1000"/>
            </a:br>
            <a:r>
              <a:rPr lang="ar" sz="1000"/>
              <a:t>‏Akram Alfandi </a:t>
            </a:r>
            <a:br>
              <a:rPr lang="ar" sz="1000"/>
            </a:br>
            <a:r>
              <a:rPr lang="ar" sz="1000"/>
              <a:t>‏Saad Aloqile </a:t>
            </a:r>
            <a:br>
              <a:rPr lang="ar" sz="1000"/>
            </a:br>
            <a:r>
              <a:rPr lang="ar" sz="1000"/>
              <a:t>‏Saleh Almoaiqel </a:t>
            </a:r>
            <a:br>
              <a:rPr lang="ar" sz="1000"/>
            </a:br>
            <a:r>
              <a:rPr lang="ar" sz="1000"/>
              <a:t>‏Abdulaziz Alabdulkareem </a:t>
            </a:r>
            <a:br>
              <a:rPr lang="ar" sz="1000"/>
            </a:br>
            <a:r>
              <a:rPr lang="ar" sz="1000"/>
              <a:t>‏Abdullah Almeaither </a:t>
            </a:r>
            <a:br>
              <a:rPr lang="ar" sz="1000"/>
            </a:br>
            <a:r>
              <a:rPr lang="ar" sz="1000"/>
              <a:t>‏Yazeed Aldossari </a:t>
            </a:r>
            <a:br>
              <a:rPr lang="ar" sz="1000"/>
            </a:br>
            <a:r>
              <a:rPr lang="ar" sz="1000"/>
              <a:t>‏Muath Alhumood </a:t>
            </a:r>
            <a:br>
              <a:rPr lang="ar" sz="1000"/>
            </a:br>
            <a:r>
              <a:rPr lang="ar" sz="1000"/>
              <a:t>Abdulrahman Almotairi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ar" sz="1000"/>
              <a:t>‏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ar" sz="1000"/>
              <a:t>Abdulelah Aldossari </a:t>
            </a:r>
            <a:br>
              <a:rPr lang="ar" sz="1000"/>
            </a:br>
            <a:r>
              <a:rPr lang="ar" sz="1000"/>
              <a:t>‏Abdulrahman Alduhayyim </a:t>
            </a:r>
            <a:br>
              <a:rPr lang="ar" sz="1000"/>
            </a:br>
            <a:r>
              <a:rPr lang="ar" sz="1000"/>
              <a:t>‏Abdullah AlOmar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ar" sz="1000"/>
              <a:t>Hamdan Aldossari </a:t>
            </a:r>
            <a:br>
              <a:rPr lang="ar" sz="1000"/>
            </a:br>
            <a:r>
              <a:rPr lang="ar" sz="1000"/>
              <a:t>‏Mohammed Alomar </a:t>
            </a:r>
            <a:br>
              <a:rPr lang="ar" sz="1000"/>
            </a:br>
            <a:r>
              <a:rPr lang="ar" sz="1000"/>
              <a:t>‏Abdulrahman Aldawood </a:t>
            </a:r>
            <a:br>
              <a:rPr lang="ar" sz="1000"/>
            </a:br>
            <a:r>
              <a:rPr lang="ar" sz="1000"/>
              <a:t>‏Saud Alghufaily </a:t>
            </a:r>
            <a:br>
              <a:rPr lang="ar" sz="1000"/>
            </a:br>
            <a:r>
              <a:rPr lang="ar" sz="1000"/>
              <a:t>‏Hassan Aloraini </a:t>
            </a:r>
            <a:br>
              <a:rPr lang="ar" sz="1000"/>
            </a:br>
            <a:r>
              <a:rPr lang="ar" sz="1000"/>
              <a:t>Khalid Almutairi</a:t>
            </a:r>
            <a:r>
              <a:rPr lang="ar" sz="600"/>
              <a:t>‏‏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6006925" y="1636700"/>
            <a:ext cx="21525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 sz="1000"/>
              <a:t>Abdulmajeed Alwardi </a:t>
            </a:r>
            <a:br>
              <a:rPr lang="ar" sz="1000"/>
            </a:br>
            <a:r>
              <a:rPr lang="ar" sz="1000"/>
              <a:t>‏Abdulrahman Alageel </a:t>
            </a:r>
            <a:br>
              <a:rPr lang="ar" sz="1000"/>
            </a:br>
            <a:r>
              <a:rPr lang="ar" sz="1000"/>
              <a:t>‏Rayyan Almousa </a:t>
            </a:r>
            <a:br>
              <a:rPr lang="ar" sz="1000"/>
            </a:br>
            <a:r>
              <a:rPr lang="ar" sz="1000"/>
              <a:t>‏Sultan Alfuhaid </a:t>
            </a:r>
            <a:br>
              <a:rPr lang="ar" sz="1000"/>
            </a:br>
            <a:r>
              <a:rPr lang="ar" sz="1000"/>
              <a:t>‏Ali Alammari </a:t>
            </a:r>
            <a:br>
              <a:rPr lang="ar" sz="1000"/>
            </a:br>
            <a:r>
              <a:rPr lang="ar" sz="1000"/>
              <a:t>‏Fahad alshughaithry </a:t>
            </a:r>
            <a:br>
              <a:rPr lang="ar" sz="1000"/>
            </a:br>
            <a:r>
              <a:rPr lang="ar" sz="1000"/>
              <a:t>Fayez Ghiyath Aldarsouni </a:t>
            </a:r>
            <a:br>
              <a:rPr lang="ar" sz="1000"/>
            </a:br>
            <a:r>
              <a:rPr lang="ar" sz="1000"/>
              <a:t>‏Mohammed Alquwayfili </a:t>
            </a:r>
            <a:br>
              <a:rPr lang="ar" sz="1000"/>
            </a:br>
            <a:br>
              <a:rPr lang="ar" sz="1000"/>
            </a:br>
            <a:r>
              <a:rPr lang="ar" sz="1000"/>
              <a:t>‏‏Abduljabbar Al-yamani </a:t>
            </a:r>
            <a:br>
              <a:rPr lang="ar" sz="1000"/>
            </a:br>
            <a:r>
              <a:rPr lang="ar" sz="1000"/>
              <a:t>‏Sultan Al-nasser </a:t>
            </a:r>
            <a:br>
              <a:rPr lang="ar" sz="1000"/>
            </a:br>
            <a:r>
              <a:rPr lang="ar" sz="1000"/>
              <a:t>‏Majed Aljohani </a:t>
            </a:r>
            <a:br>
              <a:rPr lang="ar" sz="1000"/>
            </a:br>
            <a:r>
              <a:rPr lang="ar" sz="1000"/>
              <a:t>‏Zeyad Al-khenaizan </a:t>
            </a:r>
            <a:br>
              <a:rPr lang="ar" sz="1000"/>
            </a:br>
            <a:r>
              <a:rPr lang="ar" sz="1000"/>
              <a:t>‏Mohammed Nouri </a:t>
            </a:r>
            <a:br>
              <a:rPr lang="ar" sz="1000"/>
            </a:br>
            <a:r>
              <a:rPr lang="ar" sz="1000"/>
              <a:t>‏Abdulaziz Al-drgam </a:t>
            </a:r>
            <a:br>
              <a:rPr lang="ar" sz="1000"/>
            </a:br>
            <a:r>
              <a:rPr lang="ar" sz="1000"/>
              <a:t>‏Fahad Aldhowaihy </a:t>
            </a:r>
            <a:br>
              <a:rPr lang="ar" sz="1000"/>
            </a:br>
            <a:r>
              <a:rPr lang="ar" sz="1000"/>
              <a:t>‏Omar alyabis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111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/>
              <a:t>Definition and </a:t>
            </a:r>
            <a:r>
              <a:rPr lang="ar"/>
              <a:t>classification </a:t>
            </a:r>
            <a:r>
              <a:rPr lang="ar"/>
              <a:t>of joints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74800"/>
            <a:ext cx="6816651" cy="282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6900" y="500825"/>
            <a:ext cx="2344351" cy="312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5">
            <a:alphaModFix/>
          </a:blip>
          <a:srcRect b="8416" l="0" r="0" t="0"/>
          <a:stretch/>
        </p:blipFill>
        <p:spPr>
          <a:xfrm>
            <a:off x="2098575" y="3083750"/>
            <a:ext cx="2604800" cy="19542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6150525" y="4085025"/>
            <a:ext cx="9180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1">
              <a:spcBef>
                <a:spcPts val="0"/>
              </a:spcBef>
              <a:buNone/>
            </a:pPr>
            <a:r>
              <a:rPr lang="ar">
                <a:solidFill>
                  <a:schemeClr val="dk2"/>
                </a:solidFill>
              </a:rPr>
              <a:t>فيديو توضيحي</a:t>
            </a:r>
          </a:p>
        </p:txBody>
      </p:sp>
      <p:pic>
        <p:nvPicPr>
          <p:cNvPr id="88" name="Shape 88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68525" y="3923775"/>
            <a:ext cx="918000" cy="9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-32750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/>
              <a:t>Fibrous Joints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159300" y="1167925"/>
            <a:ext cx="2622000" cy="1837800"/>
          </a:xfrm>
          <a:prstGeom prst="rect">
            <a:avLst/>
          </a:prstGeom>
          <a:ln cap="flat" cmpd="sng" w="19050">
            <a:solidFill>
              <a:schemeClr val="lt2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/>
              <a:t>The articulating surfaces are joined by fibrous connective tissue, where</a:t>
            </a:r>
            <a:r>
              <a:rPr lang="ar" u="sng"/>
              <a:t> </a:t>
            </a:r>
            <a:r>
              <a:rPr lang="ar" u="sng">
                <a:solidFill>
                  <a:srgbClr val="FF0000"/>
                </a:solidFill>
              </a:rPr>
              <a:t>no</a:t>
            </a:r>
            <a:r>
              <a:rPr lang="ar" u="sng"/>
              <a:t> or </a:t>
            </a:r>
            <a:r>
              <a:rPr lang="ar" u="sng">
                <a:solidFill>
                  <a:srgbClr val="FF0000"/>
                </a:solidFill>
              </a:rPr>
              <a:t>very mild movement.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b="0" l="0" r="3993" t="8650"/>
          <a:stretch/>
        </p:blipFill>
        <p:spPr>
          <a:xfrm>
            <a:off x="6992225" y="2548525"/>
            <a:ext cx="1141300" cy="123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9325" y="982025"/>
            <a:ext cx="1901000" cy="149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0962" y="1069825"/>
            <a:ext cx="3562075" cy="377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6">
            <a:alphaModFix/>
          </a:blip>
          <a:srcRect b="0" l="5767" r="0" t="4988"/>
          <a:stretch/>
        </p:blipFill>
        <p:spPr>
          <a:xfrm>
            <a:off x="6115875" y="3529300"/>
            <a:ext cx="792600" cy="1490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Shape 99"/>
          <p:cNvCxnSpPr/>
          <p:nvPr/>
        </p:nvCxnSpPr>
        <p:spPr>
          <a:xfrm>
            <a:off x="5901225" y="1271425"/>
            <a:ext cx="858600" cy="99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100" name="Shape 100"/>
          <p:cNvCxnSpPr/>
          <p:nvPr/>
        </p:nvCxnSpPr>
        <p:spPr>
          <a:xfrm>
            <a:off x="5934250" y="2906125"/>
            <a:ext cx="1263300" cy="470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101" name="Shape 101"/>
          <p:cNvCxnSpPr/>
          <p:nvPr/>
        </p:nvCxnSpPr>
        <p:spPr>
          <a:xfrm>
            <a:off x="4671075" y="4408725"/>
            <a:ext cx="1923600" cy="2313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stealth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703525" y="972677"/>
            <a:ext cx="8520600" cy="185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 sz="3600"/>
              <a:t>CAR</a:t>
            </a:r>
            <a:r>
              <a:rPr lang="ar" sz="3600"/>
              <a:t>T</a:t>
            </a:r>
            <a:r>
              <a:rPr lang="ar" sz="3600"/>
              <a:t>ILAGINOUS JOINTS</a:t>
            </a:r>
            <a:br>
              <a:rPr lang="ar" sz="3600"/>
            </a:br>
          </a:p>
        </p:txBody>
      </p:sp>
      <p:sp>
        <p:nvSpPr>
          <p:cNvPr id="107" name="Shape 107"/>
          <p:cNvSpPr txBox="1"/>
          <p:nvPr/>
        </p:nvSpPr>
        <p:spPr>
          <a:xfrm>
            <a:off x="643175" y="574275"/>
            <a:ext cx="6267900" cy="3984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ar" sz="1800"/>
              <a:t>The two bones are joined by cartilage and is of </a:t>
            </a:r>
            <a:r>
              <a:rPr lang="ar" sz="1800" u="sng"/>
              <a:t>two types: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0" l="0" r="47930" t="0"/>
          <a:stretch/>
        </p:blipFill>
        <p:spPr>
          <a:xfrm>
            <a:off x="5355700" y="1352925"/>
            <a:ext cx="3788299" cy="349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326" y="972675"/>
            <a:ext cx="4023973" cy="417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b="5714" l="0" r="0" t="5420"/>
          <a:stretch/>
        </p:blipFill>
        <p:spPr>
          <a:xfrm>
            <a:off x="178375" y="1231700"/>
            <a:ext cx="7762049" cy="381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>
            <p:ph type="title"/>
          </p:nvPr>
        </p:nvSpPr>
        <p:spPr>
          <a:xfrm>
            <a:off x="2167257" y="577681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/>
              <a:t>CARTILAGINOUS JOINTS</a:t>
            </a:r>
            <a:br>
              <a:rPr lang="ar"/>
            </a:b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4">
            <a:alphaModFix/>
          </a:blip>
          <a:srcRect b="0" l="0" r="0" t="1009"/>
          <a:stretch/>
        </p:blipFill>
        <p:spPr>
          <a:xfrm>
            <a:off x="6241475" y="661150"/>
            <a:ext cx="2757226" cy="29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873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/>
              <a:t>Synovial </a:t>
            </a:r>
            <a:r>
              <a:rPr lang="ar"/>
              <a:t>joints</a:t>
            </a:r>
          </a:p>
        </p:txBody>
      </p:sp>
      <p:sp>
        <p:nvSpPr>
          <p:cNvPr id="122" name="Shape 122"/>
          <p:cNvSpPr/>
          <p:nvPr/>
        </p:nvSpPr>
        <p:spPr>
          <a:xfrm>
            <a:off x="1966250" y="2103325"/>
            <a:ext cx="1898100" cy="1725300"/>
          </a:xfrm>
          <a:prstGeom prst="quadArrow">
            <a:avLst>
              <a:gd fmla="val 22500" name="adj1"/>
              <a:gd fmla="val 22500" name="adj2"/>
              <a:gd fmla="val 225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ar" sz="1500">
                <a:latin typeface="Economica"/>
                <a:ea typeface="Economica"/>
                <a:cs typeface="Economica"/>
                <a:sym typeface="Economica"/>
              </a:rPr>
              <a:t>Characteristic features</a:t>
            </a:r>
          </a:p>
        </p:txBody>
      </p:sp>
      <p:sp>
        <p:nvSpPr>
          <p:cNvPr id="123" name="Shape 123"/>
          <p:cNvSpPr/>
          <p:nvPr/>
        </p:nvSpPr>
        <p:spPr>
          <a:xfrm>
            <a:off x="83573" y="2334350"/>
            <a:ext cx="2000100" cy="1435800"/>
          </a:xfrm>
          <a:prstGeom prst="parallelogram">
            <a:avLst>
              <a:gd fmla="val 25000" name="adj"/>
            </a:avLst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ar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Freely movable</a:t>
            </a:r>
            <a:r>
              <a:rPr lang="ar">
                <a:latin typeface="Open Sans"/>
                <a:ea typeface="Open Sans"/>
                <a:cs typeface="Open Sans"/>
                <a:sym typeface="Open Sans"/>
              </a:rPr>
              <a:t> joints </a:t>
            </a:r>
          </a:p>
        </p:txBody>
      </p:sp>
      <p:sp>
        <p:nvSpPr>
          <p:cNvPr id="124" name="Shape 124"/>
          <p:cNvSpPr/>
          <p:nvPr/>
        </p:nvSpPr>
        <p:spPr>
          <a:xfrm>
            <a:off x="1325248" y="3864163"/>
            <a:ext cx="3229200" cy="1124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bones are joined by a </a:t>
            </a:r>
            <a:r>
              <a:rPr lang="ar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fibrous capsule</a:t>
            </a:r>
            <a:r>
              <a:rPr lang="ar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which is attached to the margins of </a:t>
            </a:r>
            <a:r>
              <a:rPr lang="ar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articular surfaces</a:t>
            </a:r>
            <a:r>
              <a:rPr lang="ar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enclosing the joints.</a:t>
            </a:r>
          </a:p>
        </p:txBody>
      </p:sp>
      <p:sp>
        <p:nvSpPr>
          <p:cNvPr id="125" name="Shape 125"/>
          <p:cNvSpPr/>
          <p:nvPr/>
        </p:nvSpPr>
        <p:spPr>
          <a:xfrm>
            <a:off x="1325248" y="1147225"/>
            <a:ext cx="3229200" cy="956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articular surfaces are covered by a thin layer of </a:t>
            </a:r>
            <a:r>
              <a:rPr lang="ar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hyaline cartilage</a:t>
            </a:r>
            <a:r>
              <a:rPr lang="ar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(articular cartilage).</a:t>
            </a:r>
          </a:p>
        </p:txBody>
      </p:sp>
      <p:sp>
        <p:nvSpPr>
          <p:cNvPr id="126" name="Shape 126"/>
          <p:cNvSpPr/>
          <p:nvPr/>
        </p:nvSpPr>
        <p:spPr>
          <a:xfrm>
            <a:off x="3655525" y="2334350"/>
            <a:ext cx="2000100" cy="1435800"/>
          </a:xfrm>
          <a:prstGeom prst="parallelogram">
            <a:avLst>
              <a:gd fmla="val 25000" name="adj"/>
            </a:avLst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ar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joint cavity</a:t>
            </a:r>
            <a:r>
              <a:rPr lang="ar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enclosed within the capsule.</a:t>
            </a:r>
            <a:br>
              <a:rPr lang="ar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1399" y="1090988"/>
            <a:ext cx="3030895" cy="369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-6507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/>
              <a:t>Synovial </a:t>
            </a:r>
            <a:r>
              <a:rPr lang="ar"/>
              <a:t>joints 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51975"/>
            <a:ext cx="7957875" cy="329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250" y="2695050"/>
            <a:ext cx="1681525" cy="232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/>
              <a:t>CLASSIFICATION OF SYNOVIAL JOINTS</a:t>
            </a:r>
          </a:p>
        </p:txBody>
      </p:sp>
      <p:sp>
        <p:nvSpPr>
          <p:cNvPr id="140" name="Shape 140"/>
          <p:cNvSpPr/>
          <p:nvPr/>
        </p:nvSpPr>
        <p:spPr>
          <a:xfrm>
            <a:off x="3513325" y="1270704"/>
            <a:ext cx="2124075" cy="1258400"/>
          </a:xfrm>
          <a:prstGeom prst="flowChartPunchedTape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ar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arrangement</a:t>
            </a:r>
            <a:r>
              <a:rPr lang="ar">
                <a:latin typeface="Open Sans"/>
                <a:ea typeface="Open Sans"/>
                <a:cs typeface="Open Sans"/>
                <a:sym typeface="Open Sans"/>
              </a:rPr>
              <a:t> of the </a:t>
            </a:r>
            <a:r>
              <a:rPr lang="ar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articular surfaces</a:t>
            </a:r>
          </a:p>
        </p:txBody>
      </p:sp>
      <p:sp>
        <p:nvSpPr>
          <p:cNvPr id="141" name="Shape 141"/>
          <p:cNvSpPr/>
          <p:nvPr/>
        </p:nvSpPr>
        <p:spPr>
          <a:xfrm>
            <a:off x="3513325" y="2840379"/>
            <a:ext cx="2192600" cy="1258400"/>
          </a:xfrm>
          <a:prstGeom prst="flowChartPunchedTape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ar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range of movement</a:t>
            </a:r>
            <a:r>
              <a:rPr lang="ar">
                <a:latin typeface="Open Sans"/>
                <a:ea typeface="Open Sans"/>
                <a:cs typeface="Open Sans"/>
                <a:sym typeface="Open Sans"/>
              </a:rPr>
              <a:t> that are possible</a:t>
            </a:r>
            <a:br>
              <a:rPr lang="ar">
                <a:latin typeface="Open Sans"/>
                <a:ea typeface="Open Sans"/>
                <a:cs typeface="Open Sans"/>
                <a:sym typeface="Open Sans"/>
              </a:rPr>
            </a:br>
          </a:p>
        </p:txBody>
      </p:sp>
      <p:sp>
        <p:nvSpPr>
          <p:cNvPr id="142" name="Shape 142"/>
          <p:cNvSpPr/>
          <p:nvPr/>
        </p:nvSpPr>
        <p:spPr>
          <a:xfrm>
            <a:off x="311700" y="1753954"/>
            <a:ext cx="1806300" cy="17028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ar">
                <a:latin typeface="Open Sans"/>
                <a:ea typeface="Open Sans"/>
                <a:cs typeface="Open Sans"/>
                <a:sym typeface="Open Sans"/>
              </a:rPr>
              <a:t>Classification according to </a:t>
            </a:r>
          </a:p>
        </p:txBody>
      </p:sp>
      <p:cxnSp>
        <p:nvCxnSpPr>
          <p:cNvPr id="143" name="Shape 143"/>
          <p:cNvCxnSpPr>
            <a:stCxn id="142" idx="6"/>
            <a:endCxn id="140" idx="1"/>
          </p:cNvCxnSpPr>
          <p:nvPr/>
        </p:nvCxnSpPr>
        <p:spPr>
          <a:xfrm flipH="1" rot="10800000">
            <a:off x="2118000" y="1900054"/>
            <a:ext cx="1395300" cy="705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4" name="Shape 144"/>
          <p:cNvCxnSpPr>
            <a:stCxn id="142" idx="6"/>
            <a:endCxn id="141" idx="1"/>
          </p:cNvCxnSpPr>
          <p:nvPr/>
        </p:nvCxnSpPr>
        <p:spPr>
          <a:xfrm>
            <a:off x="2118000" y="2605354"/>
            <a:ext cx="1395300" cy="864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5" name="Shape 145"/>
          <p:cNvCxnSpPr>
            <a:endCxn id="146" idx="2"/>
          </p:cNvCxnSpPr>
          <p:nvPr/>
        </p:nvCxnSpPr>
        <p:spPr>
          <a:xfrm flipH="1" rot="10800000">
            <a:off x="5705875" y="2807004"/>
            <a:ext cx="872100" cy="649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7" name="Shape 147"/>
          <p:cNvCxnSpPr>
            <a:endCxn id="148" idx="2"/>
          </p:cNvCxnSpPr>
          <p:nvPr/>
        </p:nvCxnSpPr>
        <p:spPr>
          <a:xfrm>
            <a:off x="5705875" y="3469670"/>
            <a:ext cx="872100" cy="517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46" name="Shape 146"/>
          <p:cNvSpPr/>
          <p:nvPr/>
        </p:nvSpPr>
        <p:spPr>
          <a:xfrm>
            <a:off x="6577975" y="2454354"/>
            <a:ext cx="2124000" cy="705300"/>
          </a:xfrm>
          <a:prstGeom prst="round2DiagRect">
            <a:avLst>
              <a:gd fmla="val 0" name="adj1"/>
              <a:gd fmla="val 50000" name="adj2"/>
            </a:avLst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>
                <a:solidFill>
                  <a:srgbClr val="FF0000"/>
                </a:solidFill>
              </a:rPr>
              <a:t>Plane synovial joints.</a:t>
            </a:r>
          </a:p>
        </p:txBody>
      </p:sp>
      <p:sp>
        <p:nvSpPr>
          <p:cNvPr id="148" name="Shape 148"/>
          <p:cNvSpPr/>
          <p:nvPr/>
        </p:nvSpPr>
        <p:spPr>
          <a:xfrm>
            <a:off x="6577975" y="3634520"/>
            <a:ext cx="2124000" cy="705300"/>
          </a:xfrm>
          <a:prstGeom prst="round2DiagRect">
            <a:avLst>
              <a:gd fmla="val 0" name="adj1"/>
              <a:gd fmla="val 50000" name="adj2"/>
            </a:avLst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>
                <a:solidFill>
                  <a:srgbClr val="FF0000"/>
                </a:solidFill>
              </a:rPr>
              <a:t>Axial synovial joints</a:t>
            </a:r>
            <a:r>
              <a:rPr lang="ar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49" name="Shape 149"/>
          <p:cNvSpPr/>
          <p:nvPr/>
        </p:nvSpPr>
        <p:spPr>
          <a:xfrm>
            <a:off x="5705925" y="4622325"/>
            <a:ext cx="1073034" cy="373194"/>
          </a:xfrm>
          <a:prstGeom prst="flowChartTerminator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ar">
                <a:solidFill>
                  <a:srgbClr val="FF0000"/>
                </a:solidFill>
              </a:rPr>
              <a:t>Uniaxial</a:t>
            </a:r>
          </a:p>
        </p:txBody>
      </p:sp>
      <p:sp>
        <p:nvSpPr>
          <p:cNvPr id="150" name="Shape 150"/>
          <p:cNvSpPr/>
          <p:nvPr/>
        </p:nvSpPr>
        <p:spPr>
          <a:xfrm>
            <a:off x="6831975" y="4622300"/>
            <a:ext cx="1129734" cy="373194"/>
          </a:xfrm>
          <a:prstGeom prst="flowChartTerminator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ar">
                <a:solidFill>
                  <a:srgbClr val="FF0000"/>
                </a:solidFill>
              </a:rPr>
              <a:t>Biaxial</a:t>
            </a:r>
          </a:p>
        </p:txBody>
      </p:sp>
      <p:sp>
        <p:nvSpPr>
          <p:cNvPr id="151" name="Shape 151"/>
          <p:cNvSpPr/>
          <p:nvPr/>
        </p:nvSpPr>
        <p:spPr>
          <a:xfrm>
            <a:off x="8014750" y="4622300"/>
            <a:ext cx="1129734" cy="373194"/>
          </a:xfrm>
          <a:prstGeom prst="flowChartTerminator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>
                <a:solidFill>
                  <a:srgbClr val="FF0000"/>
                </a:solidFill>
              </a:rPr>
              <a:t>Multi-axial</a:t>
            </a:r>
          </a:p>
        </p:txBody>
      </p:sp>
      <p:cxnSp>
        <p:nvCxnSpPr>
          <p:cNvPr id="152" name="Shape 152"/>
          <p:cNvCxnSpPr>
            <a:endCxn id="149" idx="0"/>
          </p:cNvCxnSpPr>
          <p:nvPr/>
        </p:nvCxnSpPr>
        <p:spPr>
          <a:xfrm flipH="1">
            <a:off x="6242442" y="4297125"/>
            <a:ext cx="536400" cy="325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53" name="Shape 153"/>
          <p:cNvCxnSpPr>
            <a:stCxn id="148" idx="1"/>
            <a:endCxn id="150" idx="0"/>
          </p:cNvCxnSpPr>
          <p:nvPr/>
        </p:nvCxnSpPr>
        <p:spPr>
          <a:xfrm flipH="1">
            <a:off x="7396975" y="4339820"/>
            <a:ext cx="243000" cy="282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54" name="Shape 154"/>
          <p:cNvCxnSpPr>
            <a:stCxn id="148" idx="1"/>
            <a:endCxn id="151" idx="0"/>
          </p:cNvCxnSpPr>
          <p:nvPr/>
        </p:nvCxnSpPr>
        <p:spPr>
          <a:xfrm>
            <a:off x="7639975" y="4339820"/>
            <a:ext cx="939600" cy="282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55" name="Shape 155"/>
          <p:cNvSpPr txBox="1"/>
          <p:nvPr/>
        </p:nvSpPr>
        <p:spPr>
          <a:xfrm>
            <a:off x="277975" y="3888475"/>
            <a:ext cx="842100" cy="9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1">
              <a:spcBef>
                <a:spcPts val="0"/>
              </a:spcBef>
              <a:buNone/>
            </a:pPr>
            <a:r>
              <a:rPr lang="ar">
                <a:solidFill>
                  <a:schemeClr val="dk2"/>
                </a:solidFill>
              </a:rPr>
              <a:t>فيديو توضيحي</a:t>
            </a:r>
          </a:p>
        </p:txBody>
      </p:sp>
      <p:pic>
        <p:nvPicPr>
          <p:cNvPr id="156" name="Shape 15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0076" y="3888475"/>
            <a:ext cx="842100" cy="84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