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Economica"/>
      <p:regular r:id="rId37"/>
      <p:bold r:id="rId38"/>
      <p:italic r:id="rId39"/>
      <p:boldItalic r:id="rId40"/>
    </p:embeddedFont>
    <p:embeddedFont>
      <p:font typeface="Bree Serif"/>
      <p:regular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boldItalic.fntdata"/><Relationship Id="rId20" Type="http://schemas.openxmlformats.org/officeDocument/2006/relationships/slide" Target="slides/slide16.xml"/><Relationship Id="rId42" Type="http://schemas.openxmlformats.org/officeDocument/2006/relationships/font" Target="fonts/OpenSans-regular.fntdata"/><Relationship Id="rId41" Type="http://schemas.openxmlformats.org/officeDocument/2006/relationships/font" Target="fonts/BreeSerif-regular.fntdata"/><Relationship Id="rId22" Type="http://schemas.openxmlformats.org/officeDocument/2006/relationships/slide" Target="slides/slide18.xml"/><Relationship Id="rId44" Type="http://schemas.openxmlformats.org/officeDocument/2006/relationships/font" Target="fonts/OpenSans-italic.fntdata"/><Relationship Id="rId21" Type="http://schemas.openxmlformats.org/officeDocument/2006/relationships/slide" Target="slides/slide17.xml"/><Relationship Id="rId43" Type="http://schemas.openxmlformats.org/officeDocument/2006/relationships/font" Target="fonts/OpenSans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Economica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Economica-italic.fntdata"/><Relationship Id="rId16" Type="http://schemas.openxmlformats.org/officeDocument/2006/relationships/slide" Target="slides/slide12.xml"/><Relationship Id="rId38" Type="http://schemas.openxmlformats.org/officeDocument/2006/relationships/font" Target="fonts/Economica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محتويين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1" algn="ctr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SzPts val="4200"/>
              <a:buNone/>
              <a:defRPr sz="1800"/>
            </a:lvl2pPr>
            <a:lvl3pPr indent="0" lvl="2" rtl="0">
              <a:spcBef>
                <a:spcPts val="0"/>
              </a:spcBef>
              <a:buSzPts val="4200"/>
              <a:buNone/>
              <a:defRPr sz="1800"/>
            </a:lvl3pPr>
            <a:lvl4pPr indent="0" lvl="3" rtl="0">
              <a:spcBef>
                <a:spcPts val="0"/>
              </a:spcBef>
              <a:buSzPts val="4200"/>
              <a:buNone/>
              <a:defRPr sz="1800"/>
            </a:lvl4pPr>
            <a:lvl5pPr indent="0" lvl="4" rtl="0">
              <a:spcBef>
                <a:spcPts val="0"/>
              </a:spcBef>
              <a:buSzPts val="4200"/>
              <a:buNone/>
              <a:defRPr sz="1800"/>
            </a:lvl5pPr>
            <a:lvl6pPr indent="0" lvl="5" rtl="0">
              <a:spcBef>
                <a:spcPts val="0"/>
              </a:spcBef>
              <a:buSzPts val="4200"/>
              <a:buNone/>
              <a:defRPr sz="1800"/>
            </a:lvl6pPr>
            <a:lvl7pPr indent="0" lvl="6" rtl="0">
              <a:spcBef>
                <a:spcPts val="0"/>
              </a:spcBef>
              <a:buSzPts val="4200"/>
              <a:buNone/>
              <a:defRPr sz="1800"/>
            </a:lvl7pPr>
            <a:lvl8pPr indent="0" lvl="7" rtl="0">
              <a:spcBef>
                <a:spcPts val="0"/>
              </a:spcBef>
              <a:buSzPts val="4200"/>
              <a:buNone/>
              <a:defRPr sz="1800"/>
            </a:lvl8pPr>
            <a:lvl9pPr indent="0" lvl="8" rtl="0">
              <a:spcBef>
                <a:spcPts val="0"/>
              </a:spcBef>
              <a:buSzPts val="42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1" algn="r">
              <a:spcBef>
                <a:spcPts val="56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1" algn="r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1" algn="r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1" algn="r">
              <a:spcBef>
                <a:spcPts val="560"/>
              </a:spcBef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1" algn="r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1" algn="r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1" algn="r">
              <a:spcBef>
                <a:spcPts val="360"/>
              </a:spcBef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1" algn="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1" algn="ctr">
              <a:spcBef>
                <a:spcPts val="0"/>
              </a:spcBef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1" algn="r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7" name="Shape 17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8" name="Shape 18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s://docs.google.com/presentation/d/1-3EbmgOo9FKQuOSaCbwutr5E4DCLSkt4zxmuddW-lEg" TargetMode="External"/><Relationship Id="rId6" Type="http://schemas.openxmlformats.org/officeDocument/2006/relationships/hyperlink" Target="https://docs.google.com/presentation/d/1-3EbmgOo9FKQuOSaCbwutr5E4DCLSkt4zxmuddW-lEg" TargetMode="External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jpg"/><Relationship Id="rId5" Type="http://schemas.openxmlformats.org/officeDocument/2006/relationships/image" Target="../media/image3.jpg"/><Relationship Id="rId6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ctrTitle"/>
          </p:nvPr>
        </p:nvSpPr>
        <p:spPr>
          <a:xfrm>
            <a:off x="3044708" y="2590570"/>
            <a:ext cx="3054600" cy="1040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Vascular Anatomy of the Upper Limbs</a:t>
            </a:r>
          </a:p>
        </p:txBody>
      </p:sp>
      <p:sp>
        <p:nvSpPr>
          <p:cNvPr id="70" name="Shape 70"/>
          <p:cNvSpPr txBox="1"/>
          <p:nvPr>
            <p:ph idx="1" type="subTitle"/>
          </p:nvPr>
        </p:nvSpPr>
        <p:spPr>
          <a:xfrm>
            <a:off x="3194193" y="3488011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Lecture 12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62100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8500" y="0"/>
            <a:ext cx="2095500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0" y="4189400"/>
            <a:ext cx="3000000" cy="6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Please check our</a:t>
            </a:r>
            <a:r>
              <a:rPr lang="en">
                <a:solidFill>
                  <a:srgbClr val="000000"/>
                </a:solidFill>
                <a:hlinkClick r:id="rId5"/>
              </a:rPr>
              <a:t> </a:t>
            </a:r>
            <a:r>
              <a:rPr lang="en" u="sng">
                <a:solidFill>
                  <a:srgbClr val="57BB8A"/>
                </a:solidFill>
                <a:hlinkClick r:id="rId6"/>
              </a:rPr>
              <a:t>Editing File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0" y="4772400"/>
            <a:ext cx="3000000" cy="371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هذا العمل لا يغني عن المصدر الأساسي للمذاكرة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6665400" y="4864100"/>
            <a:ext cx="24786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" sz="1700">
                <a:solidFill>
                  <a:srgbClr val="000000"/>
                </a:solidFill>
              </a:rPr>
              <a:t>{وَمَنْ يَتَوَكَّلْ عَلَى اللَّهِ فَهُوَ حَسْبُهُ}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76" name="Shape 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3367" y="2958084"/>
            <a:ext cx="1342650" cy="13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/>
        </p:nvSpPr>
        <p:spPr>
          <a:xfrm>
            <a:off x="190500" y="59525"/>
            <a:ext cx="30123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The Brachial Artery: 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0" y="523900"/>
            <a:ext cx="6084000" cy="20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Provides main arterial supply to the arm.</a:t>
            </a:r>
          </a:p>
          <a:p>
            <a:pPr indent="-342900" lvl="0" marL="45720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Is a continuation of the </a:t>
            </a:r>
            <a:r>
              <a:rPr b="1" lang="en" sz="1800">
                <a:solidFill>
                  <a:srgbClr val="FF0000"/>
                </a:solidFill>
              </a:rPr>
              <a:t>axillary artery </a:t>
            </a:r>
            <a:r>
              <a:rPr lang="en" sz="1800">
                <a:solidFill>
                  <a:schemeClr val="dk1"/>
                </a:solidFill>
              </a:rPr>
              <a:t>at the lower border of teres major muscle.</a:t>
            </a:r>
          </a:p>
          <a:p>
            <a:pPr indent="-342900" lvl="0" marL="45720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Terminates</a:t>
            </a:r>
            <a:r>
              <a:rPr lang="en" sz="1800">
                <a:solidFill>
                  <a:schemeClr val="dk1"/>
                </a:solidFill>
              </a:rPr>
              <a:t> opposite </a:t>
            </a:r>
            <a:r>
              <a:rPr b="1" lang="en" sz="1800">
                <a:solidFill>
                  <a:srgbClr val="FF0000"/>
                </a:solidFill>
              </a:rPr>
              <a:t>Neck of Radius</a:t>
            </a:r>
            <a:r>
              <a:rPr b="1" lang="en" sz="18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by dividing into </a:t>
            </a:r>
            <a:r>
              <a:rPr b="1" lang="en" sz="1800">
                <a:solidFill>
                  <a:srgbClr val="FF0000"/>
                </a:solidFill>
              </a:rPr>
              <a:t>Radial &amp; Ulnar arteries. </a:t>
            </a:r>
            <a:r>
              <a:rPr lang="en" sz="1200">
                <a:solidFill>
                  <a:schemeClr val="dk2"/>
                </a:solidFill>
              </a:rPr>
              <a:t>(In the cubital fossa)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900" y="11875"/>
            <a:ext cx="2519099" cy="490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90500" y="2285975"/>
            <a:ext cx="43578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Relations of brachial artery: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321475" y="2726525"/>
            <a:ext cx="5941200" cy="22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0000"/>
                </a:solidFill>
              </a:rPr>
              <a:t>Anteriorly</a:t>
            </a:r>
            <a:r>
              <a:rPr lang="en" sz="1800">
                <a:solidFill>
                  <a:srgbClr val="FF0000"/>
                </a:solidFill>
              </a:rPr>
              <a:t>:</a:t>
            </a:r>
            <a:r>
              <a:rPr lang="en" sz="1800">
                <a:solidFill>
                  <a:schemeClr val="dk1"/>
                </a:solidFill>
              </a:rPr>
              <a:t> crossed from above downward by medial cutaneous nerve of the forearm,</a:t>
            </a:r>
            <a:r>
              <a:rPr lang="en" sz="1800">
                <a:solidFill>
                  <a:srgbClr val="7F7F7F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median nerve, and bicipital aponeurosis.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0000"/>
                </a:solidFill>
              </a:rPr>
              <a:t>Posteriorly:</a:t>
            </a:r>
            <a:r>
              <a:rPr lang="en" sz="1800">
                <a:solidFill>
                  <a:srgbClr val="FF0000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triceps, coracobrachialis and brachialis.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0000"/>
                </a:solidFill>
              </a:rPr>
              <a:t>Medially:</a:t>
            </a:r>
            <a:r>
              <a:rPr lang="en" sz="1800">
                <a:solidFill>
                  <a:srgbClr val="FF0000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basilic vein, ulnar and median nerves.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0000"/>
                </a:solidFill>
              </a:rPr>
              <a:t>Laterally:</a:t>
            </a:r>
            <a:r>
              <a:rPr lang="en" sz="1800">
                <a:solidFill>
                  <a:srgbClr val="FF0000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coracobrachialis and biceps muscles.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b="1" sz="1800" u="sng">
              <a:solidFill>
                <a:srgbClr val="FF0000"/>
              </a:solidFill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5619775" y="125050"/>
            <a:ext cx="1559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coracobrachialis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5810300" y="583450"/>
            <a:ext cx="81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Biceps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5810300" y="1193625"/>
            <a:ext cx="13215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Brachialis</a:t>
            </a:r>
            <a:r>
              <a:rPr lang="en" sz="1600">
                <a:solidFill>
                  <a:schemeClr val="dk1"/>
                </a:solidFill>
              </a:rPr>
              <a:t>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8036700" y="3107525"/>
            <a:ext cx="8931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Ulnar N.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/>
        </p:nvSpPr>
        <p:spPr>
          <a:xfrm>
            <a:off x="8310550" y="1619325"/>
            <a:ext cx="12621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Median N.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13" name="Shape 213"/>
          <p:cNvCxnSpPr>
            <a:stCxn id="208" idx="2"/>
          </p:cNvCxnSpPr>
          <p:nvPr/>
        </p:nvCxnSpPr>
        <p:spPr>
          <a:xfrm>
            <a:off x="6399625" y="452050"/>
            <a:ext cx="1339500" cy="1314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4" name="Shape 214"/>
          <p:cNvCxnSpPr>
            <a:stCxn id="209" idx="3"/>
          </p:cNvCxnSpPr>
          <p:nvPr/>
        </p:nvCxnSpPr>
        <p:spPr>
          <a:xfrm>
            <a:off x="6624800" y="785800"/>
            <a:ext cx="959400" cy="1578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5" name="Shape 215"/>
          <p:cNvCxnSpPr>
            <a:stCxn id="210" idx="2"/>
          </p:cNvCxnSpPr>
          <p:nvPr/>
        </p:nvCxnSpPr>
        <p:spPr>
          <a:xfrm>
            <a:off x="6471050" y="1520625"/>
            <a:ext cx="994200" cy="987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6" name="Shape 216"/>
          <p:cNvCxnSpPr>
            <a:stCxn id="212" idx="1"/>
          </p:cNvCxnSpPr>
          <p:nvPr/>
        </p:nvCxnSpPr>
        <p:spPr>
          <a:xfrm rot="10800000">
            <a:off x="7643950" y="1512075"/>
            <a:ext cx="666600" cy="3096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7" name="Shape 217"/>
          <p:cNvCxnSpPr>
            <a:stCxn id="211" idx="1"/>
          </p:cNvCxnSpPr>
          <p:nvPr/>
        </p:nvCxnSpPr>
        <p:spPr>
          <a:xfrm rot="10800000">
            <a:off x="7131900" y="3131225"/>
            <a:ext cx="904800" cy="1398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375" y="0"/>
            <a:ext cx="4618350" cy="49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-59525" y="107150"/>
            <a:ext cx="6155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chemeClr val="dk1"/>
                </a:solidFill>
              </a:rPr>
              <a:t> </a:t>
            </a:r>
            <a:r>
              <a:rPr b="1" lang="en" sz="3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Branches of</a:t>
            </a:r>
            <a:r>
              <a:rPr b="1" lang="en" sz="4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b="1" lang="en" sz="3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Brachial Artery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321375" y="869150"/>
            <a:ext cx="4560300" cy="3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en" sz="1800">
                <a:solidFill>
                  <a:schemeClr val="dk1"/>
                </a:solidFill>
              </a:rPr>
              <a:t>Muscular.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en" sz="1800">
                <a:solidFill>
                  <a:schemeClr val="dk1"/>
                </a:solidFill>
              </a:rPr>
              <a:t>Nutrient to humerus.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b="1" lang="en" sz="1800">
                <a:solidFill>
                  <a:schemeClr val="dk1"/>
                </a:solidFill>
              </a:rPr>
              <a:t>Profunda brachii</a:t>
            </a:r>
            <a:r>
              <a:rPr b="1" lang="en" sz="1800">
                <a:solidFill>
                  <a:srgbClr val="92D050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(</a:t>
            </a:r>
            <a:r>
              <a:rPr lang="en" sz="1800">
                <a:solidFill>
                  <a:srgbClr val="CCCCCC"/>
                </a:solidFill>
              </a:rPr>
              <a:t>along with the radial nerve in the spiral groove)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b="1" lang="en" sz="1800">
                <a:solidFill>
                  <a:schemeClr val="dk1"/>
                </a:solidFill>
              </a:rPr>
              <a:t>Superior</a:t>
            </a:r>
            <a:r>
              <a:rPr b="1" lang="en" sz="1800">
                <a:solidFill>
                  <a:srgbClr val="FF0000"/>
                </a:solidFill>
              </a:rPr>
              <a:t> ulnar collateral. </a:t>
            </a:r>
            <a:r>
              <a:rPr lang="en" sz="1800">
                <a:solidFill>
                  <a:srgbClr val="CCCCCC"/>
                </a:solidFill>
              </a:rPr>
              <a:t>(front of medial epicondyle)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b="1" lang="en" sz="1800">
                <a:solidFill>
                  <a:schemeClr val="dk1"/>
                </a:solidFill>
              </a:rPr>
              <a:t>Inferior</a:t>
            </a:r>
            <a:r>
              <a:rPr b="1" lang="en" sz="1800">
                <a:solidFill>
                  <a:srgbClr val="FF0000"/>
                </a:solidFill>
              </a:rPr>
              <a:t> ulnar collateral.</a:t>
            </a:r>
            <a:r>
              <a:rPr lang="en" sz="1800">
                <a:solidFill>
                  <a:srgbClr val="CCCCCC"/>
                </a:solidFill>
              </a:rPr>
              <a:t>(back of medial epicondyle)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CCCCC"/>
                </a:solidFill>
              </a:rPr>
              <a:t>-Collateral means it branches towards the lateral side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0" y="0"/>
            <a:ext cx="4167300" cy="1476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Ulnar Artery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71450" y="750100"/>
            <a:ext cx="5738700" cy="426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•The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larger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of the two terminal branches of the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brachial artery. </a:t>
            </a:r>
            <a:r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(Larger than the radial artery)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•Begins in the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cubital fossa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at the level of the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neck of the radius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•Descends through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anterior compartment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of the forearm </a:t>
            </a:r>
            <a:r>
              <a:rPr lang="en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(lateral to the ulnar nerve)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•Enters the palm,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 front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of the flexor retinaculum, with the </a:t>
            </a:r>
            <a:r>
              <a:rPr b="1" lang="en" sz="2000">
                <a:latin typeface="Arial"/>
                <a:ea typeface="Arial"/>
                <a:cs typeface="Arial"/>
                <a:sym typeface="Arial"/>
              </a:rPr>
              <a:t>ulnar nerve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9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(doesn't enter the carpal tunnel)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•Ends by forming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superficial palmar arch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, by anastomosing with superficial palmar branch of radial artery.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650" y="152400"/>
            <a:ext cx="3266950" cy="352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/>
          <p:nvPr/>
        </p:nvSpPr>
        <p:spPr>
          <a:xfrm>
            <a:off x="7727150" y="1714500"/>
            <a:ext cx="512100" cy="249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7727150" y="2738450"/>
            <a:ext cx="1178700" cy="42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5655475" y="3726650"/>
            <a:ext cx="3336000" cy="12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</a:rPr>
              <a:t>•The radial artery is small but </a:t>
            </a:r>
            <a:r>
              <a:rPr b="1" lang="en">
                <a:solidFill>
                  <a:srgbClr val="B7B7B7"/>
                </a:solidFill>
              </a:rPr>
              <a:t>superficial</a:t>
            </a:r>
            <a:r>
              <a:rPr lang="en">
                <a:solidFill>
                  <a:srgbClr val="B7B7B7"/>
                </a:solidFill>
              </a:rPr>
              <a:t> so we can feel its pulse, while the ulnar artery is big but </a:t>
            </a:r>
            <a:r>
              <a:rPr b="1" lang="en">
                <a:solidFill>
                  <a:srgbClr val="B7B7B7"/>
                </a:solidFill>
              </a:rPr>
              <a:t>deep</a:t>
            </a:r>
            <a:r>
              <a:rPr lang="en">
                <a:solidFill>
                  <a:srgbClr val="B7B7B7"/>
                </a:solidFill>
              </a:rPr>
              <a:t> so we can’t feel its pulse. (Team 436)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0" y="0"/>
            <a:ext cx="8520600" cy="1434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Branches of Ulnar Artery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3810000" y="573900"/>
            <a:ext cx="5274600" cy="4186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•Muscular.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Recurrent </a:t>
            </a:r>
            <a:r>
              <a:rPr lang="en" sz="20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branch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(for anastomosis around the elbow joint). </a:t>
            </a:r>
            <a:r>
              <a:rPr lang="en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Around the medial epicondyle, to anastomose with the inferior and superior </a:t>
            </a:r>
            <a:r>
              <a:rPr lang="en" u="sng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ulnar collateral </a:t>
            </a:r>
            <a:r>
              <a:rPr lang="en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arteries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Common Interosseous artery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, which gives:</a:t>
            </a: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Anterior Interosseous artery</a:t>
            </a: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Posterior Interosseous artery 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3- 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Branch to anastomoses around the wrist joint.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25" y="573900"/>
            <a:ext cx="2371725" cy="44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1971225" y="1595300"/>
            <a:ext cx="788400" cy="321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3810000" y="4435250"/>
            <a:ext cx="25800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000">
                <a:solidFill>
                  <a:schemeClr val="dk2"/>
                </a:solidFill>
              </a:rPr>
              <a:t>Ulnar Recurrent : branch of Ulnar Artery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000">
                <a:solidFill>
                  <a:schemeClr val="dk2"/>
                </a:solidFill>
              </a:rPr>
              <a:t>ulnar collateral : branch of brachial Artery</a:t>
            </a:r>
            <a:br>
              <a:rPr lang="en" sz="1000">
                <a:solidFill>
                  <a:schemeClr val="dk2"/>
                </a:solidFill>
              </a:rPr>
            </a:b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1" y="514351"/>
            <a:ext cx="4114801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Radial Artery </a:t>
            </a:r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The </a:t>
            </a:r>
            <a:r>
              <a:rPr lang="en">
                <a:solidFill>
                  <a:srgbClr val="FF0000"/>
                </a:solidFill>
              </a:rPr>
              <a:t>smaller </a:t>
            </a:r>
            <a:r>
              <a:rPr lang="en">
                <a:solidFill>
                  <a:srgbClr val="000000"/>
                </a:solidFill>
              </a:rPr>
              <a:t>of the two terminal branches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of the </a:t>
            </a:r>
            <a:r>
              <a:rPr lang="en">
                <a:solidFill>
                  <a:srgbClr val="FF0000"/>
                </a:solidFill>
              </a:rPr>
              <a:t>brachial artery.</a:t>
            </a:r>
            <a:r>
              <a:rPr lang="en" sz="1200">
                <a:solidFill>
                  <a:schemeClr val="dk2"/>
                </a:solidFill>
              </a:rPr>
              <a:t>(smaller than the ulnar artery)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Begins in the cubital fossa at the level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(In front) </a:t>
            </a:r>
            <a:r>
              <a:rPr lang="en"/>
              <a:t>of </a:t>
            </a:r>
            <a:r>
              <a:rPr lang="en">
                <a:solidFill>
                  <a:srgbClr val="FF0000"/>
                </a:solidFill>
              </a:rPr>
              <a:t>neck of radius.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•Descends downward and laterally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•Leaves the forearm by </a:t>
            </a:r>
            <a:r>
              <a:rPr lang="en">
                <a:solidFill>
                  <a:srgbClr val="FF0000"/>
                </a:solidFill>
              </a:rPr>
              <a:t>winding </a:t>
            </a:r>
            <a:r>
              <a:rPr lang="en">
                <a:solidFill>
                  <a:srgbClr val="000000"/>
                </a:solidFill>
              </a:rPr>
              <a:t>around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the lateral aspect of the wrist to reach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the </a:t>
            </a:r>
            <a:r>
              <a:rPr lang="en">
                <a:solidFill>
                  <a:srgbClr val="FF0000"/>
                </a:solidFill>
              </a:rPr>
              <a:t>dorsum </a:t>
            </a:r>
            <a:r>
              <a:rPr lang="en">
                <a:solidFill>
                  <a:srgbClr val="000000"/>
                </a:solidFill>
              </a:rPr>
              <a:t>of the hand </a:t>
            </a:r>
            <a:r>
              <a:rPr lang="en">
                <a:solidFill>
                  <a:schemeClr val="dk2"/>
                </a:solidFill>
              </a:rPr>
              <a:t>through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anatomical snuff box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indent="-6985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7325600" y="4006600"/>
            <a:ext cx="1677900" cy="63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311700" y="30485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Branches of Radial Artery</a:t>
            </a:r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Muscular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Recurrent branch for anastomosis around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>
                <a:solidFill>
                  <a:srgbClr val="FF0000"/>
                </a:solidFill>
              </a:rPr>
              <a:t>elbow joint</a:t>
            </a:r>
            <a:r>
              <a:rPr lang="en"/>
              <a:t>. </a:t>
            </a:r>
            <a:r>
              <a:rPr lang="en">
                <a:solidFill>
                  <a:srgbClr val="999999"/>
                </a:solidFill>
              </a:rPr>
              <a:t>(Lateral epicondyle)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Superficial palmar branch, joins the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ulnar artery to form the </a:t>
            </a:r>
            <a:r>
              <a:rPr lang="en">
                <a:solidFill>
                  <a:srgbClr val="FF0000"/>
                </a:solidFill>
              </a:rPr>
              <a:t>Superficial</a:t>
            </a:r>
            <a:r>
              <a:rPr lang="en"/>
              <a:t> 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Palmar arch. </a:t>
            </a:r>
            <a:r>
              <a:rPr lang="en" sz="1400">
                <a:solidFill>
                  <a:schemeClr val="dk2"/>
                </a:solidFill>
              </a:rPr>
              <a:t>(90% ulnar , 10% radial)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Deep arch is the opposite, most of it  is radial.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399" y="253150"/>
            <a:ext cx="2054575" cy="4503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Shape 259"/>
          <p:cNvCxnSpPr/>
          <p:nvPr/>
        </p:nvCxnSpPr>
        <p:spPr>
          <a:xfrm flipH="1" rot="10800000">
            <a:off x="5088200" y="1028625"/>
            <a:ext cx="2278500" cy="113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60" name="Shape 260"/>
          <p:cNvCxnSpPr/>
          <p:nvPr/>
        </p:nvCxnSpPr>
        <p:spPr>
          <a:xfrm>
            <a:off x="4380275" y="3218825"/>
            <a:ext cx="2455500" cy="4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Anastomosis around elbow joint 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44250" y="1225225"/>
            <a:ext cx="8787900" cy="3807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Anastomosis occurs between branches of </a:t>
            </a:r>
          </a:p>
          <a:p>
            <a:pPr indent="0" lvl="0" marL="0">
              <a:spcBef>
                <a:spcPts val="0"/>
              </a:spcBef>
              <a:buNone/>
            </a:pPr>
            <a:br>
              <a:rPr lang="en"/>
            </a:b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Branches from Brachial Artery: </a:t>
            </a:r>
            <a:br>
              <a:rPr lang="en"/>
            </a:br>
            <a:r>
              <a:rPr lang="en"/>
              <a:t>1-Profunda Brachii artery </a:t>
            </a:r>
            <a:br>
              <a:rPr lang="en"/>
            </a:br>
            <a:r>
              <a:rPr lang="en"/>
              <a:t>2-Superior ulnar collateral artery </a:t>
            </a:r>
            <a:br>
              <a:rPr lang="en"/>
            </a:br>
            <a:r>
              <a:rPr lang="en"/>
              <a:t>3-Inferior ulnar collateral artery </a:t>
            </a:r>
            <a:br>
              <a:rPr lang="en"/>
            </a:br>
            <a:br>
              <a:rPr lang="en"/>
            </a:b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Branches from Ulnar and Radial Arteries: </a:t>
            </a:r>
            <a:br>
              <a:rPr lang="en"/>
            </a:br>
            <a:r>
              <a:rPr lang="en"/>
              <a:t>1-Radial &amp; ulnar recurrent arteries </a:t>
            </a:r>
            <a:br>
              <a:rPr lang="en"/>
            </a:br>
            <a:r>
              <a:rPr lang="en"/>
              <a:t>2-posterior Interosseous recurrent artery (from ulnar)</a:t>
            </a:r>
            <a:br>
              <a:rPr lang="en"/>
            </a:br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475" y="249474"/>
            <a:ext cx="3166725" cy="478334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44250" y="1581750"/>
            <a:ext cx="47121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brachial, radial and ulnar arteries.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6808175" y="0"/>
            <a:ext cx="25002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D5A6BD"/>
                </a:solidFill>
              </a:rPr>
              <a:t>From Girls’ lecture only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Arteries of the palm</a:t>
            </a: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Ulnar artery: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Enters the hand: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 anterior to the flexor retinaculum,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- on the lateral side of the ulnar nerve and pisiform 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bone.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Gives a </a:t>
            </a:r>
            <a:r>
              <a:rPr lang="en">
                <a:solidFill>
                  <a:srgbClr val="FF0000"/>
                </a:solidFill>
              </a:rPr>
              <a:t>deep branch</a:t>
            </a:r>
            <a:r>
              <a:rPr lang="en"/>
              <a:t>.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Continue as the </a:t>
            </a:r>
            <a:r>
              <a:rPr lang="en">
                <a:solidFill>
                  <a:srgbClr val="FF0000"/>
                </a:solidFill>
              </a:rPr>
              <a:t>superficial palmar arch</a:t>
            </a:r>
            <a:r>
              <a:rPr lang="en"/>
              <a:t>.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550" y="217125"/>
            <a:ext cx="3270450" cy="463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Arteries of the palm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0" y="723150"/>
            <a:ext cx="8520600" cy="36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Radial artery</a:t>
            </a:r>
            <a:r>
              <a:rPr b="1" lang="en"/>
              <a:t>: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Leaves dorsum of the hand by </a:t>
            </a:r>
            <a:r>
              <a:rPr lang="en">
                <a:solidFill>
                  <a:srgbClr val="FF0000"/>
                </a:solidFill>
              </a:rPr>
              <a:t>turning forward</a:t>
            </a:r>
            <a:r>
              <a:rPr lang="en"/>
              <a:t> 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 between the proximal ends of the </a:t>
            </a:r>
            <a:r>
              <a:rPr lang="en">
                <a:solidFill>
                  <a:srgbClr val="FF0000"/>
                </a:solidFill>
              </a:rPr>
              <a:t>1st and 2nd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 metacarpal</a:t>
            </a:r>
            <a:r>
              <a:rPr lang="en"/>
              <a:t> bones, </a:t>
            </a:r>
            <a:r>
              <a:rPr lang="en">
                <a:solidFill>
                  <a:srgbClr val="000000"/>
                </a:solidFill>
              </a:rPr>
              <a:t>and between</a:t>
            </a:r>
            <a:r>
              <a:rPr lang="en">
                <a:solidFill>
                  <a:srgbClr val="767171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two heads of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 the 1st dorsal interosseous muscle</a:t>
            </a:r>
            <a:r>
              <a:rPr lang="en"/>
              <a:t>. 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On entering the palm it continues as the </a:t>
            </a:r>
            <a:r>
              <a:rPr lang="en">
                <a:solidFill>
                  <a:srgbClr val="FF0000"/>
                </a:solidFill>
              </a:rPr>
              <a:t>deep palmar arch</a:t>
            </a:r>
            <a:r>
              <a:rPr lang="en"/>
              <a:t>.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It gives; arteria </a:t>
            </a:r>
            <a:r>
              <a:rPr lang="en">
                <a:solidFill>
                  <a:srgbClr val="FF0000"/>
                </a:solidFill>
              </a:rPr>
              <a:t>radialis indicis</a:t>
            </a:r>
            <a:r>
              <a:rPr lang="en"/>
              <a:t> and arteria </a:t>
            </a:r>
            <a:r>
              <a:rPr lang="en">
                <a:solidFill>
                  <a:srgbClr val="FF0000"/>
                </a:solidFill>
              </a:rPr>
              <a:t>princeps pollicis</a:t>
            </a:r>
            <a:r>
              <a:rPr lang="en"/>
              <a:t>.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                             </a:t>
            </a:r>
            <a:r>
              <a:rPr lang="en" sz="1400">
                <a:solidFill>
                  <a:srgbClr val="666666"/>
                </a:solidFill>
              </a:rPr>
              <a:t>(lateral side of the index)                     (to the thumb)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107700" y="2670300"/>
            <a:ext cx="43692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67171"/>
                </a:solidFill>
                <a:latin typeface="Open Sans"/>
                <a:ea typeface="Open Sans"/>
                <a:cs typeface="Open Sans"/>
                <a:sym typeface="Open Sans"/>
              </a:rPr>
              <a:t>(This place is called the</a:t>
            </a:r>
            <a:r>
              <a:rPr b="1" lang="en">
                <a:solidFill>
                  <a:srgbClr val="76717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767171"/>
                </a:solidFill>
                <a:latin typeface="Open Sans"/>
                <a:ea typeface="Open Sans"/>
                <a:cs typeface="Open Sans"/>
                <a:sym typeface="Open Sans"/>
              </a:rPr>
              <a:t>anatomical snuff box)</a:t>
            </a: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b="12884" l="0" r="11870" t="0"/>
          <a:stretch/>
        </p:blipFill>
        <p:spPr>
          <a:xfrm>
            <a:off x="6766325" y="723158"/>
            <a:ext cx="2292001" cy="273057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311725" y="4448025"/>
            <a:ext cx="88749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The digits have arterial supply from the superficial palmar arch except the thumb and the lateral side of the index which are supplied by the radial artery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6766325" y="3401500"/>
            <a:ext cx="2292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/>
              <a:t>1st dorsal interosseous muscle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chemeClr val="dk2"/>
                </a:solidFill>
              </a:rPr>
              <a:t>  </a:t>
            </a:r>
            <a:r>
              <a:rPr lang="en" sz="1200">
                <a:solidFill>
                  <a:schemeClr val="dk2"/>
                </a:solidFill>
              </a:rPr>
              <a:t>(between thumb and index)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superficial palmar arch 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0" y="794300"/>
            <a:ext cx="6048300" cy="3817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Is the direct continuation of the </a:t>
            </a:r>
            <a:r>
              <a:rPr lang="en">
                <a:solidFill>
                  <a:srgbClr val="FF0000"/>
                </a:solidFill>
              </a:rPr>
              <a:t>ulnar artery, </a:t>
            </a:r>
            <a:r>
              <a:rPr lang="en">
                <a:solidFill>
                  <a:srgbClr val="000000"/>
                </a:solidFill>
              </a:rPr>
              <a:t>as it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curves </a:t>
            </a:r>
            <a:r>
              <a:rPr lang="en">
                <a:solidFill>
                  <a:srgbClr val="FF0000"/>
                </a:solidFill>
              </a:rPr>
              <a:t>laterally </a:t>
            </a:r>
            <a:r>
              <a:rPr lang="en">
                <a:solidFill>
                  <a:srgbClr val="000000"/>
                </a:solidFill>
              </a:rPr>
              <a:t>behind the palmar aponeurosis. </a:t>
            </a:r>
            <a:r>
              <a:rPr lang="en">
                <a:solidFill>
                  <a:schemeClr val="dk2"/>
                </a:solidFill>
              </a:rPr>
              <a:t>It comes from the medial side and curves laterally</a:t>
            </a:r>
            <a:r>
              <a:rPr lang="en">
                <a:solidFill>
                  <a:srgbClr val="000000"/>
                </a:solidFill>
              </a:rPr>
              <a:t> 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/>
              <a:t> Is completed by a </a:t>
            </a:r>
            <a:r>
              <a:rPr lang="en">
                <a:solidFill>
                  <a:srgbClr val="FF0000"/>
                </a:solidFill>
              </a:rPr>
              <a:t>branch from the radial artery.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Lies approximately at the level of the </a:t>
            </a:r>
            <a:r>
              <a:rPr lang="en">
                <a:solidFill>
                  <a:srgbClr val="FF0000"/>
                </a:solidFill>
              </a:rPr>
              <a:t>distal border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of the extended thumb.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Gives </a:t>
            </a:r>
            <a:r>
              <a:rPr lang="en">
                <a:solidFill>
                  <a:srgbClr val="FF0000"/>
                </a:solidFill>
              </a:rPr>
              <a:t>digital arteries </a:t>
            </a:r>
            <a:r>
              <a:rPr lang="en">
                <a:solidFill>
                  <a:srgbClr val="000000"/>
                </a:solidFill>
              </a:rPr>
              <a:t>from its convexity to supply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the finger</a:t>
            </a:r>
          </a:p>
          <a:p>
            <a:pPr indent="-6985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1"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superficial palmar arch is more distal than </a:t>
            </a:r>
            <a:br>
              <a:rPr b="1"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deep palmar arch </a:t>
            </a:r>
            <a:r>
              <a:rPr b="1" lang="en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(very important, had its own slide)</a:t>
            </a:r>
            <a:br>
              <a:rPr lang="en" sz="2000">
                <a:latin typeface="Arial"/>
                <a:ea typeface="Arial"/>
                <a:cs typeface="Arial"/>
                <a:sym typeface="Arial"/>
              </a:rPr>
            </a:b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143" y="315925"/>
            <a:ext cx="3037982" cy="42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8398300" y="2723025"/>
            <a:ext cx="687900" cy="275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Objectives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the origin of the vascular supply for the upper limb.</a:t>
            </a:r>
          </a:p>
          <a:p>
            <a: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Describe the main arteries and their branches of the arm, forearm &amp; hand.</a:t>
            </a:r>
          </a:p>
          <a:p>
            <a: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Describe the vascular arches for the hand.</a:t>
            </a:r>
          </a:p>
          <a:p>
            <a:pPr indent="-342900" lvl="0" marL="457200">
              <a:lnSpc>
                <a:spcPct val="100000"/>
              </a:lnSpc>
              <a:spcBef>
                <a:spcPts val="0"/>
              </a:spcBef>
              <a:buSzPts val="1800"/>
              <a:buChar char="●"/>
            </a:pPr>
            <a:r>
              <a:rPr lang="en"/>
              <a:t>Describe the superficial and deep veins of the upper limb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0" y="3797975"/>
            <a:ext cx="44115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BLUE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boys’ slides</a:t>
            </a:r>
          </a:p>
          <a:p>
            <a:pPr indent="-3302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PINK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girls’ slides</a:t>
            </a:r>
          </a:p>
          <a:p>
            <a:pPr indent="-330200" lvl="0" marL="457200" rtl="0">
              <a:spcBef>
                <a:spcPts val="0"/>
              </a:spcBef>
              <a:buClr>
                <a:srgbClr val="FF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Text in RED is considered important </a:t>
            </a:r>
          </a:p>
          <a:p>
            <a:pPr indent="-330200" lvl="0" marL="457200" rtl="0">
              <a:spcBef>
                <a:spcPts val="0"/>
              </a:spcBef>
              <a:buClr>
                <a:srgbClr val="999999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Text in GREY is considered extra notes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deep palmar arch </a:t>
            </a:r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0" y="1188550"/>
            <a:ext cx="8520600" cy="3816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Is a continuation of the </a:t>
            </a:r>
            <a:r>
              <a:rPr lang="en">
                <a:solidFill>
                  <a:srgbClr val="FF0000"/>
                </a:solidFill>
              </a:rPr>
              <a:t>radial artery </a:t>
            </a:r>
            <a:r>
              <a:rPr lang="en">
                <a:solidFill>
                  <a:srgbClr val="000000"/>
                </a:solidFill>
              </a:rPr>
              <a:t>as it curves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medially beneath long flexor tendons, in front of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the metacarpal bones and interosseous muscles.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Is completed on the medial side by the </a:t>
            </a:r>
            <a:r>
              <a:rPr lang="en">
                <a:solidFill>
                  <a:srgbClr val="FF0000"/>
                </a:solidFill>
              </a:rPr>
              <a:t>deep branch of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the ulnar artery 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Lies at the level of the</a:t>
            </a:r>
            <a:r>
              <a:rPr lang="en">
                <a:solidFill>
                  <a:srgbClr val="FF0000"/>
                </a:solidFill>
              </a:rPr>
              <a:t> proximal border of extended thumb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/>
              <a:t>It sends branch: -</a:t>
            </a:r>
            <a:r>
              <a:rPr lang="en">
                <a:solidFill>
                  <a:srgbClr val="FF0000"/>
                </a:solidFill>
              </a:rPr>
              <a:t>Superiorly </a:t>
            </a:r>
            <a:r>
              <a:rPr lang="en">
                <a:solidFill>
                  <a:srgbClr val="000000"/>
                </a:solidFill>
              </a:rPr>
              <a:t>to share in anastomosis around the wrist joints.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                           </a:t>
            </a:r>
            <a:r>
              <a:rPr lang="en"/>
              <a:t>-</a:t>
            </a:r>
            <a:r>
              <a:rPr lang="en">
                <a:solidFill>
                  <a:srgbClr val="FF0000"/>
                </a:solidFill>
              </a:rPr>
              <a:t>Inferiorly </a:t>
            </a:r>
            <a:r>
              <a:rPr lang="en">
                <a:solidFill>
                  <a:srgbClr val="000000"/>
                </a:solidFill>
              </a:rPr>
              <a:t>to join branches of the superficial palmar arch.</a:t>
            </a: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250" y="0"/>
            <a:ext cx="2762750" cy="38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8434975" y="2741375"/>
            <a:ext cx="623400" cy="35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700" y="881050"/>
            <a:ext cx="3663600" cy="398203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>
            <p:ph type="title"/>
          </p:nvPr>
        </p:nvSpPr>
        <p:spPr>
          <a:xfrm>
            <a:off x="311700" y="19230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/>
              <a:t>Veins of the Upper Limb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311700" y="1213425"/>
            <a:ext cx="5588700" cy="3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veins of the upper limb are divided into two sets: </a:t>
            </a:r>
            <a:r>
              <a:rPr b="1"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Superficial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Deep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• The two sets anastomose frequently with each other.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• The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 superficial veins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are placed immediately beneath the skin, in the superficial fascia.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• The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deep veins </a:t>
            </a:r>
            <a:r>
              <a:rPr b="1"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(الأوردة المصاحبة )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accompany the arteries, and constitute the venæ comitantes          of those vessels.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600"/>
          </a:p>
        </p:txBody>
      </p:sp>
      <p:sp>
        <p:nvSpPr>
          <p:cNvPr id="310" name="Shape 310"/>
          <p:cNvSpPr/>
          <p:nvPr/>
        </p:nvSpPr>
        <p:spPr>
          <a:xfrm>
            <a:off x="952050" y="2819025"/>
            <a:ext cx="1965900" cy="432600"/>
          </a:xfrm>
          <a:prstGeom prst="rect">
            <a:avLst/>
          </a:prstGeom>
          <a:noFill/>
          <a:ln cap="flat" cmpd="sng" w="28575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952050" y="3676200"/>
            <a:ext cx="1349700" cy="4326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114000" y="482200"/>
            <a:ext cx="9030000" cy="1545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-69850" lvl="0" marL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Superficial Veins of the Upper Limb</a:t>
            </a:r>
          </a:p>
          <a:p>
            <a:pPr indent="-69850" lvl="0" marL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Dorsal Venous Arch (network)</a:t>
            </a:r>
          </a:p>
          <a:p>
            <a:pPr indent="0" lvl="0" mar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339725" y="1538300"/>
            <a:ext cx="50544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</a:t>
            </a:r>
            <a:r>
              <a:rPr b="1" lang="en">
                <a:solidFill>
                  <a:srgbClr val="FF0000"/>
                </a:solidFill>
              </a:rPr>
              <a:t>dorsal digital veins</a:t>
            </a:r>
            <a:r>
              <a:rPr b="1" lang="en"/>
              <a:t> </a:t>
            </a:r>
            <a:r>
              <a:rPr lang="en"/>
              <a:t>drain into </a:t>
            </a:r>
            <a:r>
              <a:rPr b="1" lang="en">
                <a:solidFill>
                  <a:srgbClr val="FF0000"/>
                </a:solidFill>
              </a:rPr>
              <a:t>dorsal metacarpal veins</a:t>
            </a:r>
            <a:r>
              <a:rPr lang="en"/>
              <a:t>, which unite to form a </a:t>
            </a:r>
            <a:r>
              <a:rPr b="1" lang="en">
                <a:solidFill>
                  <a:srgbClr val="FF0000"/>
                </a:solidFill>
              </a:rPr>
              <a:t>dorsal venous arch or network</a:t>
            </a:r>
            <a:r>
              <a:rPr b="1" lang="en"/>
              <a:t>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▪ Dorsal venous network lies on the dorsum  of the hand</a:t>
            </a:r>
            <a:r>
              <a:rPr lang="en">
                <a:solidFill>
                  <a:srgbClr val="999999"/>
                </a:solidFill>
              </a:rPr>
              <a:t>(ظاهر الكف )</a:t>
            </a:r>
            <a:r>
              <a:rPr lang="en"/>
              <a:t>, </a:t>
            </a:r>
            <a:r>
              <a:rPr lang="en">
                <a:solidFill>
                  <a:srgbClr val="FF0000"/>
                </a:solidFill>
              </a:rPr>
              <a:t>in the subcutaneous tissue, proximal to the metacarpophalangeal joints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▪ Drains into the </a:t>
            </a:r>
            <a:r>
              <a:rPr b="1" lang="en">
                <a:solidFill>
                  <a:srgbClr val="FF0000"/>
                </a:solidFill>
              </a:rPr>
              <a:t>cephalic</a:t>
            </a:r>
            <a:r>
              <a:rPr b="1" lang="en"/>
              <a:t> </a:t>
            </a:r>
            <a:r>
              <a:rPr lang="en"/>
              <a:t>vein laterally, and </a:t>
            </a:r>
            <a:r>
              <a:rPr b="1" lang="en">
                <a:solidFill>
                  <a:srgbClr val="FF0000"/>
                </a:solidFill>
              </a:rPr>
              <a:t>basilic </a:t>
            </a:r>
            <a:r>
              <a:rPr lang="en"/>
              <a:t>vein medially</a:t>
            </a:r>
          </a:p>
        </p:txBody>
      </p:sp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425" y="1324150"/>
            <a:ext cx="3499050" cy="3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6958850" y="4263325"/>
            <a:ext cx="1705500" cy="39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 txBox="1"/>
          <p:nvPr/>
        </p:nvSpPr>
        <p:spPr>
          <a:xfrm>
            <a:off x="7151400" y="1512800"/>
            <a:ext cx="13020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Dorsal view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6500" y="19175"/>
            <a:ext cx="2354975" cy="415242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6509175" y="114250"/>
            <a:ext cx="17253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Basilic Vein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803700" y="114250"/>
            <a:ext cx="1595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Cephalic Vein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1512800" y="4302825"/>
            <a:ext cx="18531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Median Cubital Vein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90125" y="505300"/>
            <a:ext cx="2355000" cy="31404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50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90000"/>
              </a:lnSpc>
              <a:spcBef>
                <a:spcPts val="50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69850" lvl="0" marL="0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Arises from the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lateral end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 dorsal venous arch of hand.</a:t>
            </a:r>
          </a:p>
          <a:p>
            <a:pPr indent="-69850" lvl="0" marL="0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Ascends on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radial side</a:t>
            </a:r>
            <a:r>
              <a:rPr b="1" lang="en">
                <a:solidFill>
                  <a:srgbClr val="0000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 forearm to the elbow and continues up the arm in the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deltopectoral groove</a:t>
            </a:r>
            <a:r>
              <a:rPr b="1" lang="en">
                <a:solidFill>
                  <a:srgbClr val="0000C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69850" lvl="0" marL="0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Pierces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clavipectoral fascia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drain into the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axillary vein</a:t>
            </a:r>
            <a:r>
              <a:rPr lang="en">
                <a:solidFill>
                  <a:srgbClr val="4F81B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69850" lvl="0" marL="0" rtl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(يخترق fascia عشان يفرغ الدم في axillary vein ) 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5904425" y="505300"/>
            <a:ext cx="2490600" cy="299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50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Arises from the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medial side</a:t>
            </a:r>
            <a:r>
              <a:rPr b="1" lang="en">
                <a:solidFill>
                  <a:srgbClr val="4F81B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 dorsal venous arch of hand.</a:t>
            </a:r>
          </a:p>
          <a:p>
            <a:pPr indent="0" lvl="0" mar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Ascends on the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ulnar side</a:t>
            </a:r>
            <a:r>
              <a:rPr lang="en">
                <a:solidFill>
                  <a:srgbClr val="4F81B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forearm to the elbow ,</a:t>
            </a:r>
          </a:p>
          <a:p>
            <a:pPr indent="0" lvl="0" mar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the  middle of the arm, it pierces the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deep fascia</a:t>
            </a:r>
            <a:r>
              <a:rPr lang="en">
                <a:solidFill>
                  <a:srgbClr val="0000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joins the </a:t>
            </a: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brachial vein or axillary vein.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3276500" y="3930550"/>
            <a:ext cx="5736900" cy="1087800"/>
          </a:xfrm>
          <a:prstGeom prst="round2DiagRect">
            <a:avLst>
              <a:gd fmla="val 16667" name="adj1"/>
              <a:gd fmla="val 28337" name="adj2"/>
            </a:avLst>
          </a:prstGeom>
          <a:solidFill>
            <a:srgbClr val="A2C4C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-Links cephalic vein and basilic vein in the cubital fossa.</a:t>
            </a:r>
          </a:p>
          <a:p>
            <a:pPr indent="-69850" lvl="0" marL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-Is a frequent site for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venipuncture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Vein of choice for IV injection)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-Carries most of cephalic blood to basilic vein</a:t>
            </a:r>
            <a:r>
              <a:rPr lang="en"/>
              <a:t> </a:t>
            </a:r>
          </a:p>
        </p:txBody>
      </p:sp>
      <p:sp>
        <p:nvSpPr>
          <p:cNvPr id="332" name="Shape 332"/>
          <p:cNvSpPr/>
          <p:nvPr/>
        </p:nvSpPr>
        <p:spPr>
          <a:xfrm>
            <a:off x="6321275" y="1475"/>
            <a:ext cx="1656900" cy="454500"/>
          </a:xfrm>
          <a:prstGeom prst="snip1Rect">
            <a:avLst>
              <a:gd fmla="val 16667" name="adj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691650" y="1475"/>
            <a:ext cx="1656900" cy="454500"/>
          </a:xfrm>
          <a:prstGeom prst="snip1Rect">
            <a:avLst>
              <a:gd fmla="val 16667" name="adj"/>
            </a:avLst>
          </a:prstGeom>
          <a:noFill/>
          <a:ln cap="flat" cmpd="sng" w="9525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1551200" y="4171600"/>
            <a:ext cx="1725300" cy="605700"/>
          </a:xfrm>
          <a:prstGeom prst="snip1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35" name="Shape 335"/>
          <p:cNvCxnSpPr/>
          <p:nvPr/>
        </p:nvCxnSpPr>
        <p:spPr>
          <a:xfrm>
            <a:off x="3806150" y="556400"/>
            <a:ext cx="853200" cy="49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36" name="Shape 336"/>
          <p:cNvSpPr txBox="1"/>
          <p:nvPr/>
        </p:nvSpPr>
        <p:spPr>
          <a:xfrm>
            <a:off x="3110550" y="111275"/>
            <a:ext cx="14124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/>
              <a:t>Deltopectoral groove</a:t>
            </a:r>
          </a:p>
        </p:txBody>
      </p:sp>
      <p:sp>
        <p:nvSpPr>
          <p:cNvPr id="337" name="Shape 337"/>
          <p:cNvSpPr/>
          <p:nvPr/>
        </p:nvSpPr>
        <p:spPr>
          <a:xfrm>
            <a:off x="80525" y="3695025"/>
            <a:ext cx="2974200" cy="39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Blood is always drained from superficial veins into deep veins</a:t>
            </a:r>
            <a:r>
              <a:rPr b="1" lang="en"/>
              <a:t> 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5853250" y="3476050"/>
            <a:ext cx="33261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000" u="sng">
                <a:solidFill>
                  <a:schemeClr val="dk2"/>
                </a:solidFill>
              </a:rPr>
              <a:t>B</a:t>
            </a:r>
            <a:r>
              <a:rPr lang="en" sz="1000">
                <a:solidFill>
                  <a:schemeClr val="dk2"/>
                </a:solidFill>
              </a:rPr>
              <a:t>asilic vein is nearer to the </a:t>
            </a:r>
            <a:r>
              <a:rPr lang="en" sz="1000" u="sng">
                <a:solidFill>
                  <a:schemeClr val="dk2"/>
                </a:solidFill>
              </a:rPr>
              <a:t>B</a:t>
            </a:r>
            <a:r>
              <a:rPr lang="en" sz="1000">
                <a:solidFill>
                  <a:schemeClr val="dk2"/>
                </a:solidFill>
              </a:rPr>
              <a:t>ody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b="38893" l="53362" r="5959" t="41667"/>
          <a:stretch/>
        </p:blipFill>
        <p:spPr>
          <a:xfrm>
            <a:off x="5417800" y="3686362"/>
            <a:ext cx="3435852" cy="1317674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dot"/>
            <a:round/>
            <a:headEnd len="med" w="med" type="none"/>
            <a:tailEnd len="med" w="med" type="none"/>
          </a:ln>
        </p:spPr>
      </p:pic>
      <p:sp>
        <p:nvSpPr>
          <p:cNvPr id="344" name="Shape 344"/>
          <p:cNvSpPr txBox="1"/>
          <p:nvPr>
            <p:ph type="title"/>
          </p:nvPr>
        </p:nvSpPr>
        <p:spPr>
          <a:xfrm>
            <a:off x="398250" y="-12015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/>
              <a:t>Deep Veins of the Upper Limb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651" y="656075"/>
            <a:ext cx="2450400" cy="28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222575" y="550400"/>
            <a:ext cx="5390700" cy="3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Accompany the arteries of the same region and bear similar names.</a:t>
            </a: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 مالها اسم خاص )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indent="-330200" lvl="0" marL="45720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-"/>
            </a:pP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Venae comitantes</a:t>
            </a: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They are generally arranged in 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pairs, and are situated one on either side of the corresponding artery,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connected at intervals by short transverse branches.</a:t>
            </a:r>
          </a:p>
          <a:p>
            <a:pPr indent="-3302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superficial and deep palmar arterial arches are each accompanied by a pair of venæ comitantes which constitute the </a:t>
            </a: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superficial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deep palmar venous arches,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receive the veins corresponding to the branches of the arterial arches.</a:t>
            </a:r>
          </a:p>
          <a:p>
            <a:pPr indent="-3302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deep veins of the forearm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are the venæ comitantes of the radial and ulnar veins.</a:t>
            </a:r>
          </a:p>
          <a:p>
            <a:pPr indent="-330200" lvl="0" marL="457200" rtl="0">
              <a:lnSpc>
                <a:spcPct val="90000"/>
              </a:lnSpc>
              <a:spcBef>
                <a:spcPts val="0"/>
              </a:spcBef>
              <a:buSzPts val="1600"/>
              <a:buChar char="-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</a:t>
            </a:r>
            <a:r>
              <a:rPr b="1"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brachial veins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are placed one on either side of the brachial artery.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 txBox="1"/>
          <p:nvPr/>
        </p:nvSpPr>
        <p:spPr>
          <a:xfrm>
            <a:off x="5417812" y="3551995"/>
            <a:ext cx="60141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Recall what we took in </a:t>
            </a:r>
            <a:r>
              <a:rPr lang="en">
                <a:solidFill>
                  <a:srgbClr val="999999"/>
                </a:solidFill>
              </a:rPr>
              <a:t>foundation: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/>
        </p:nvSpPr>
        <p:spPr>
          <a:xfrm>
            <a:off x="3128175" y="0"/>
            <a:ext cx="5366100" cy="20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The </a:t>
            </a:r>
            <a:r>
              <a:rPr b="1" lang="en" sz="24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axillary vein:</a:t>
            </a:r>
          </a:p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Begins at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lower border of the Teres major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as the continuation of the basilic vein.</a:t>
            </a:r>
          </a:p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Ends at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outer border of the first rib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as the subclavian vein.</a:t>
            </a:r>
          </a:p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Receives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brachial veins</a:t>
            </a:r>
            <a:r>
              <a:rPr lang="en" sz="180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and, close to its termination,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cephalic vein</a:t>
            </a:r>
            <a:r>
              <a:rPr lang="en" sz="180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75" y="119075"/>
            <a:ext cx="2992100" cy="21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609925" y="2563375"/>
            <a:ext cx="4500600" cy="16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The </a:t>
            </a:r>
            <a:r>
              <a:rPr b="1" lang="en" sz="24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subclavian vein:</a:t>
            </a:r>
          </a:p>
          <a:p>
            <a:pPr indent="-69850" lvl="0" marL="0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the continuation of the axillary vein.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Extends from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outer border of the first rib to the sternal end of the clavicle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where it unites with the internal jugular to form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brachiocephalic (innominate) vein.</a:t>
            </a:r>
          </a:p>
        </p:txBody>
      </p:sp>
      <p:pic>
        <p:nvPicPr>
          <p:cNvPr id="355" name="Shape 355"/>
          <p:cNvPicPr preferRelativeResize="0"/>
          <p:nvPr/>
        </p:nvPicPr>
        <p:blipFill rotWithShape="1">
          <a:blip r:embed="rId4">
            <a:alphaModFix/>
          </a:blip>
          <a:srcRect b="30089" l="0" r="38717" t="0"/>
          <a:stretch/>
        </p:blipFill>
        <p:spPr>
          <a:xfrm>
            <a:off x="5465025" y="2398650"/>
            <a:ext cx="3288801" cy="25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/>
          <p:nvPr/>
        </p:nvSpPr>
        <p:spPr>
          <a:xfrm>
            <a:off x="5860625" y="2762726"/>
            <a:ext cx="766500" cy="2226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5465025" y="2996175"/>
            <a:ext cx="692400" cy="222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1047825" y="2762725"/>
            <a:ext cx="1716600" cy="332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3585625" y="119075"/>
            <a:ext cx="1323000" cy="406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 txBox="1"/>
          <p:nvPr/>
        </p:nvSpPr>
        <p:spPr>
          <a:xfrm>
            <a:off x="4996800" y="238375"/>
            <a:ext cx="23103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Opposite of axillary artery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-91075" y="58675"/>
            <a:ext cx="67887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200">
                <a:latin typeface="Economica"/>
                <a:ea typeface="Economica"/>
                <a:cs typeface="Economica"/>
                <a:sym typeface="Economica"/>
              </a:rPr>
              <a:t>Anatomy of basilic and cephalic vein catheterization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 txBox="1"/>
          <p:nvPr/>
        </p:nvSpPr>
        <p:spPr>
          <a:xfrm>
            <a:off x="0" y="689700"/>
            <a:ext cx="5917800" cy="3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b="1" lang="en" sz="1600" u="sng">
                <a:latin typeface="Open Sans"/>
                <a:ea typeface="Open Sans"/>
                <a:cs typeface="Open Sans"/>
                <a:sym typeface="Open Sans"/>
              </a:rPr>
              <a:t>basilic vein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is the vein of choice for </a:t>
            </a:r>
            <a:r>
              <a:rPr lang="en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central venous catheterization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>
                <a:solidFill>
                  <a:schemeClr val="dk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 flexible tube inserted through a narrow opening into a body cavity for removing fluid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From the cubital fossa until reaching the axillary vein it: </a:t>
            </a:r>
            <a:r>
              <a:rPr lang="en" sz="1600" u="sng">
                <a:latin typeface="Open Sans"/>
                <a:ea typeface="Open Sans"/>
                <a:cs typeface="Open Sans"/>
                <a:sym typeface="Open Sans"/>
              </a:rPr>
              <a:t>1-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increases in diameter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(because it receives blood from the cephalic)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u="sng">
                <a:latin typeface="Open Sans"/>
                <a:ea typeface="Open Sans"/>
                <a:cs typeface="Open Sans"/>
                <a:sym typeface="Open Sans"/>
              </a:rPr>
              <a:t>2-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lies in direct line with the axillary vein.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Abduction of the arm</a:t>
            </a:r>
            <a:r>
              <a:rPr lang="en">
                <a:solidFill>
                  <a:srgbClr val="EA4ED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(الوضعية المناسبة)</a:t>
            </a:r>
            <a:r>
              <a:rPr lang="en">
                <a:solidFill>
                  <a:srgbClr val="EA4ED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will overcome the trouble caused by the valves in the axillary vein, and allows the catheter</a:t>
            </a:r>
            <a:r>
              <a:rPr lang="en" sz="1600">
                <a:solidFill>
                  <a:srgbClr val="EA4ED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(أنبوب القسطرة)</a:t>
            </a:r>
            <a:r>
              <a:rPr lang="en" sz="1600">
                <a:solidFill>
                  <a:srgbClr val="EA4ED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to move past</a:t>
            </a:r>
            <a:r>
              <a:rPr lang="en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(skip)</a:t>
            </a:r>
            <a:r>
              <a:rPr lang="en" sz="1600">
                <a:solidFill>
                  <a:srgbClr val="EA4ED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the obstruction.</a:t>
            </a:r>
          </a:p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*The </a:t>
            </a:r>
            <a:r>
              <a:rPr b="1" lang="en" sz="1600" u="sng">
                <a:latin typeface="Open Sans"/>
                <a:ea typeface="Open Sans"/>
                <a:cs typeface="Open Sans"/>
                <a:sym typeface="Open Sans"/>
              </a:rPr>
              <a:t>cephalic vein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600" u="sng">
                <a:latin typeface="Open Sans"/>
                <a:ea typeface="Open Sans"/>
                <a:cs typeface="Open Sans"/>
                <a:sym typeface="Open Sans"/>
              </a:rPr>
              <a:t>1-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does not increase in size as it ascends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(go up)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in the arm </a:t>
            </a:r>
            <a:r>
              <a:rPr lang="en" sz="1600" u="sng">
                <a:latin typeface="Open Sans"/>
                <a:ea typeface="Open Sans"/>
                <a:cs typeface="Open Sans"/>
                <a:sym typeface="Open Sans"/>
              </a:rPr>
              <a:t>2-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frequently divides into small branches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(↓diameter=↓amount of blood )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u="sng">
                <a:latin typeface="Open Sans"/>
                <a:ea typeface="Open Sans"/>
                <a:cs typeface="Open Sans"/>
                <a:sym typeface="Open Sans"/>
              </a:rPr>
              <a:t>3- </a:t>
            </a:r>
            <a:r>
              <a:rPr lang="en" sz="16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At it's termination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it joins the axillary vein at right angle ,so it is difficult to maneuver the catheter around this angle.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1242025" y="4386425"/>
            <a:ext cx="3679800" cy="352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*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that’s why we don’t choose the cephalic.</a:t>
            </a:r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275" y="689700"/>
            <a:ext cx="3128075" cy="40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/>
          <p:nvPr/>
        </p:nvSpPr>
        <p:spPr>
          <a:xfrm>
            <a:off x="7756075" y="1842800"/>
            <a:ext cx="256500" cy="21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74E1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0" name="Shape 370"/>
          <p:cNvSpPr/>
          <p:nvPr/>
        </p:nvSpPr>
        <p:spPr>
          <a:xfrm rot="-5400000">
            <a:off x="7274325" y="2762350"/>
            <a:ext cx="221700" cy="251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274E1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/>
        </p:nvSpPr>
        <p:spPr>
          <a:xfrm rot="-2176953">
            <a:off x="5945951" y="2114550"/>
            <a:ext cx="450684" cy="243373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6566425" y="2929075"/>
            <a:ext cx="450600" cy="2433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 txBox="1"/>
          <p:nvPr/>
        </p:nvSpPr>
        <p:spPr>
          <a:xfrm>
            <a:off x="6634225" y="165025"/>
            <a:ext cx="25002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D5A6BD"/>
                </a:solidFill>
              </a:rPr>
              <a:t>Entire Slide from girls’ slides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title"/>
          </p:nvPr>
        </p:nvSpPr>
        <p:spPr>
          <a:xfrm>
            <a:off x="324950" y="225375"/>
            <a:ext cx="6458700" cy="572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Palpation and compression of arteries</a:t>
            </a:r>
          </a:p>
        </p:txBody>
      </p:sp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575" y="3474900"/>
            <a:ext cx="4225425" cy="15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29875"/>
            <a:ext cx="8520600" cy="2625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>
            <p:ph idx="1" type="body"/>
          </p:nvPr>
        </p:nvSpPr>
        <p:spPr>
          <a:xfrm>
            <a:off x="311700" y="736238"/>
            <a:ext cx="8520600" cy="498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Arteries of the upper limb can be palpated or compressed in an emergency.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3930500" y="4816950"/>
            <a:ext cx="303600" cy="164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5597313" y="3860550"/>
            <a:ext cx="551400" cy="164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4443700" y="3947400"/>
            <a:ext cx="361500" cy="2226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6200475" y="4899400"/>
            <a:ext cx="408300" cy="164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5057900" y="4816950"/>
            <a:ext cx="408300" cy="164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87" name="Shape 387"/>
          <p:cNvPicPr preferRelativeResize="0"/>
          <p:nvPr/>
        </p:nvPicPr>
        <p:blipFill rotWithShape="1">
          <a:blip r:embed="rId5">
            <a:alphaModFix/>
          </a:blip>
          <a:srcRect b="7944" l="24096" r="14681" t="0"/>
          <a:stretch/>
        </p:blipFill>
        <p:spPr>
          <a:xfrm>
            <a:off x="383500" y="3779677"/>
            <a:ext cx="2166249" cy="126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0825" y="3838038"/>
            <a:ext cx="1994400" cy="11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/>
          <p:nvPr/>
        </p:nvSpPr>
        <p:spPr>
          <a:xfrm>
            <a:off x="6608775" y="110025"/>
            <a:ext cx="25002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D5A6BD"/>
                </a:solidFill>
              </a:rPr>
              <a:t>Entire Slide from girls’ slides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type="title"/>
          </p:nvPr>
        </p:nvSpPr>
        <p:spPr>
          <a:xfrm>
            <a:off x="311700" y="118100"/>
            <a:ext cx="8520600" cy="572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100">
                <a:latin typeface="Economica"/>
                <a:ea typeface="Economica"/>
                <a:cs typeface="Economica"/>
                <a:sym typeface="Economica"/>
              </a:rPr>
              <a:t>ARTERIAL INNERVATION AND RAYNAUD’S DISEASE</a:t>
            </a:r>
          </a:p>
        </p:txBody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311700" y="1152475"/>
            <a:ext cx="58029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•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Sympathetic innervation of the upper limb arteries is carried on by; preganglionic fibers from cell bodies from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2nd to 8th</a:t>
            </a:r>
            <a:r>
              <a:rPr lang="en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thoracic segments.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• They ascend in the sympathetic trunk to synapse in middle and inferior cervical and 1st thoracic.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• Postganglionic fibers are distributed along branches of the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brachial plexus</a:t>
            </a:r>
            <a:r>
              <a:rPr lang="en">
                <a:solidFill>
                  <a:srgbClr val="EA4ED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Raynaud’s disease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is a vasospastic diseases involves digital arteries.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• It may require cervicodorsal </a:t>
            </a: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ganglionic (</a:t>
            </a: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or </a:t>
            </a:r>
            <a:r>
              <a:rPr lang="en" sz="1400" u="sng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post</a:t>
            </a: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...)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sympathectomy* to prevent necrosis of the fingers</a:t>
            </a:r>
            <a:r>
              <a:rPr lang="en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396" name="Shape 396"/>
          <p:cNvSpPr/>
          <p:nvPr/>
        </p:nvSpPr>
        <p:spPr>
          <a:xfrm>
            <a:off x="1898338" y="733300"/>
            <a:ext cx="5079900" cy="498600"/>
          </a:xfrm>
          <a:prstGeom prst="horizont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5A6BD"/>
                </a:solidFill>
              </a:rPr>
              <a:t>from girls’ slides</a:t>
            </a:r>
            <a:r>
              <a:rPr lang="en" sz="1800">
                <a:solidFill>
                  <a:srgbClr val="EA4ED6"/>
                </a:solidFill>
              </a:rPr>
              <a:t> </a:t>
            </a:r>
            <a:r>
              <a:rPr lang="en" sz="1800">
                <a:solidFill>
                  <a:srgbClr val="0000FF"/>
                </a:solidFill>
              </a:rPr>
              <a:t>and boys’ slides from last year</a:t>
            </a:r>
          </a:p>
        </p:txBody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311700" y="4568875"/>
            <a:ext cx="4318500" cy="498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*prevents any sympathetic supply to the arteries</a:t>
            </a: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 b="14500" l="0" r="0" t="0"/>
          <a:stretch/>
        </p:blipFill>
        <p:spPr>
          <a:xfrm>
            <a:off x="6422625" y="1274425"/>
            <a:ext cx="2721376" cy="19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8500" y="3313550"/>
            <a:ext cx="2655500" cy="16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/>
        </p:nvSpPr>
        <p:spPr>
          <a:xfrm>
            <a:off x="7872700" y="3464000"/>
            <a:ext cx="9597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blue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7872700" y="4689925"/>
            <a:ext cx="12129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always cold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5166825" y="2717550"/>
            <a:ext cx="1212900" cy="1329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Overstimulation of sympathetic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↓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permanent vasoconstriction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↓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Raynaud’s disease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0" l="700" r="631" t="1361"/>
          <a:stretch/>
        </p:blipFill>
        <p:spPr>
          <a:xfrm>
            <a:off x="0" y="4051"/>
            <a:ext cx="9144001" cy="51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2640525" y="339225"/>
            <a:ext cx="20445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From team 436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0"/>
            <a:ext cx="8520600" cy="810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/>
              <a:t>Arteries Of The Upper Limb 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200" y="810600"/>
            <a:ext cx="5109099" cy="40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type="title"/>
          </p:nvPr>
        </p:nvSpPr>
        <p:spPr>
          <a:xfrm>
            <a:off x="457200" y="-73047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Questions</a:t>
            </a:r>
          </a:p>
        </p:txBody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238500" y="731750"/>
            <a:ext cx="4257300" cy="4170000"/>
          </a:xfrm>
          <a:prstGeom prst="rect">
            <a:avLst/>
          </a:prstGeom>
          <a:ln cap="flat" cmpd="sng" w="9525">
            <a:solidFill>
              <a:schemeClr val="lt2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1. 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left subclavian artery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originates from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A-  left common carotid artery       B- aorta artery                             C-suprascapular artery                    D- the arch of aorta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2. The 3rd part of the axillary artery ends at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A-lower end of pectoralis maj.         B-lower end of teres maj.  C-lower end of pectoralis min.        D- lower end of teres min.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3. Which of the following are branches of axillary artery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A-subscapular artery.    B-posterior circumflex humeral artery C- anterior circumflex humeral artery    D-all of the above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4. A branch of brachial artery is :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/>
              <a:t>A-submuscular.                           B-lateral ulnar collateral           C-medial radial unilateral.         D- profunda brachii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418" name="Shape 418"/>
          <p:cNvSpPr txBox="1"/>
          <p:nvPr/>
        </p:nvSpPr>
        <p:spPr>
          <a:xfrm>
            <a:off x="4616527" y="731750"/>
            <a:ext cx="4257300" cy="4170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5.The deep palmar arch is more proximal than: 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A- superficial palmar arch               B- ulnar artery.                        C- radial artery.                                 D- brachial artery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Which is the vein of choice for injection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A-basilic                   B-cephalic                                                                          C-median cubital   D-axillary 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7.Which is the vein of choice for central venous catheterization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A-basilic    B-cephalic.   C-median cubital.     D-axillary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>
            <p:ph idx="4294967295" type="body"/>
          </p:nvPr>
        </p:nvSpPr>
        <p:spPr>
          <a:xfrm>
            <a:off x="117525" y="405750"/>
            <a:ext cx="4983900" cy="3737100"/>
          </a:xfrm>
          <a:prstGeom prst="rect">
            <a:avLst/>
          </a:prstGeom>
          <a:ln cap="flat" cmpd="sng" w="9525">
            <a:solidFill>
              <a:schemeClr val="lt2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</a:rPr>
              <a:t>8.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Dorsal venous network lies on the dorsum  of the hand, in the subcutaneous tissue, proximal to the</a:t>
            </a:r>
            <a:r>
              <a:rPr lang="en" sz="1100">
                <a:solidFill>
                  <a:srgbClr val="000000"/>
                </a:solidFill>
              </a:rPr>
              <a:t>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</a:rPr>
              <a:t>A-deltopectoral groove.               B-clavipectoral groove.                                  C-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metacarpophalangeal joints   </a:t>
            </a:r>
            <a:r>
              <a:rPr lang="en" sz="1100">
                <a:solidFill>
                  <a:srgbClr val="000000"/>
                </a:solidFill>
              </a:rPr>
              <a:t>D- wrist joint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</a:rPr>
              <a:t>9.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is the correct for the basilic vein: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</a:rPr>
              <a:t>A-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lies in indirect line with the axillary vein</a:t>
            </a:r>
            <a:r>
              <a:rPr lang="en" sz="1100">
                <a:solidFill>
                  <a:srgbClr val="000000"/>
                </a:solidFill>
              </a:rPr>
              <a:t>     B-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↓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diameter</a:t>
            </a:r>
            <a:r>
              <a:rPr lang="en" sz="1100"/>
              <a:t>.                        </a:t>
            </a:r>
            <a:r>
              <a:rPr lang="en" sz="1100">
                <a:solidFill>
                  <a:srgbClr val="000000"/>
                </a:solidFill>
              </a:rPr>
              <a:t>  C-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↓amount of blood</a:t>
            </a:r>
            <a:r>
              <a:rPr lang="en" sz="1100"/>
              <a:t>. </a:t>
            </a:r>
            <a:r>
              <a:rPr lang="en" sz="1100">
                <a:solidFill>
                  <a:srgbClr val="000000"/>
                </a:solidFill>
              </a:rPr>
              <a:t>D-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vein of choice for central venous catheterization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</a:rPr>
              <a:t>10.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Sympathetic innervation of the upper limb arteries is carried on by; preganglionic fibers from cell bodies from: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000000"/>
                </a:solidFill>
              </a:rPr>
              <a:t>A-1st 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thoracic segment</a:t>
            </a:r>
            <a:r>
              <a:rPr lang="en" sz="1100">
                <a:solidFill>
                  <a:srgbClr val="000000"/>
                </a:solidFill>
              </a:rPr>
              <a:t>              B-8</a:t>
            </a:r>
            <a:r>
              <a:rPr lang="en" sz="1100"/>
              <a:t>th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thoracic segment</a:t>
            </a:r>
            <a:r>
              <a:rPr lang="en" sz="1100">
                <a:solidFill>
                  <a:srgbClr val="000000"/>
                </a:solidFill>
              </a:rPr>
              <a:t>                                     C-</a:t>
            </a:r>
            <a:r>
              <a:rPr lang="en" sz="1100"/>
              <a:t>1st-8th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thoracic segments</a:t>
            </a:r>
            <a:r>
              <a:rPr lang="en" sz="1100"/>
              <a:t>.   </a:t>
            </a:r>
            <a:r>
              <a:rPr lang="en" sz="1100">
                <a:solidFill>
                  <a:srgbClr val="000000"/>
                </a:solidFill>
              </a:rPr>
              <a:t> D-</a:t>
            </a:r>
            <a:r>
              <a:rPr lang="en" sz="1100"/>
              <a:t>2nd-8th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thoracic segments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5230100" y="2602675"/>
            <a:ext cx="455100" cy="15402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1-D  2-B 3-D 4-D 5-A 6-C 7-B 8-C 9-D 10-D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/>
        </p:nvSpPr>
        <p:spPr>
          <a:xfrm>
            <a:off x="914400" y="29871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1" anchor="t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42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Team Members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1078035" y="1394185"/>
            <a:ext cx="26967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100" u="none" cap="none" strike="noStrike">
                <a:solidFill>
                  <a:srgbClr val="CCA677"/>
                </a:solidFill>
                <a:latin typeface="Arial"/>
                <a:ea typeface="Arial"/>
                <a:cs typeface="Arial"/>
                <a:sym typeface="Arial"/>
              </a:rPr>
              <a:t>Lamia Abdullah Alkuwaiz (Team Leader)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100" u="none" cap="none" strike="noStrike">
                <a:solidFill>
                  <a:srgbClr val="CCA677"/>
                </a:solidFill>
                <a:latin typeface="Arial"/>
                <a:ea typeface="Arial"/>
                <a:cs typeface="Arial"/>
                <a:sym typeface="Arial"/>
              </a:rPr>
              <a:t>Rawan Mohammad Alharbi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Abeer Alabduljabbar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Afnan Abdulaziz Almustafa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Ahad Algrain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Alanoud Almansour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Albandari Alshaye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AlFhadah abdullah alsaleem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Arwa Alzahrani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Dana Abdulaziz Alrasheed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Dimah Khalid Alaraifi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Ghada Alhaidari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Ghada Almuhanna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Ghaida Alsanad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Hadeel Khalid Awartani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Haifa Alessa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Khulood Alwehabi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Layan Hassan Alwatban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Lojain Azizalrahman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Lujain Tariq AlZaid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2833395" y="1669585"/>
            <a:ext cx="28749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Maha Barakah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Majd Khalid AlBarrak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Norah Alharbi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Nouf Alotaibi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Noura Mohammed Alothaim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Rahaf Turki Alshammari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Reham Alhalabi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Rinad Musaed Alghoraiby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Sara Alsultan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Shahad Alzahrani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Wafa Alotaibi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Wejdan Fahad Albadrani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Wjdan AlShamry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  <p:sp>
        <p:nvSpPr>
          <p:cNvPr id="432" name="Shape 432"/>
          <p:cNvSpPr txBox="1"/>
          <p:nvPr/>
        </p:nvSpPr>
        <p:spPr>
          <a:xfrm>
            <a:off x="4907715" y="1250905"/>
            <a:ext cx="31914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100" u="none" cap="none" strike="noStrike">
                <a:solidFill>
                  <a:srgbClr val="CCA677"/>
                </a:solidFill>
                <a:latin typeface="Arial"/>
                <a:ea typeface="Arial"/>
                <a:cs typeface="Arial"/>
                <a:sym typeface="Arial"/>
              </a:rPr>
              <a:t>Faisal Fahad Alsaif (Team Leader)</a:t>
            </a:r>
            <a:br>
              <a:rPr b="0" i="0" lang="en" sz="1100" u="none" cap="none" strike="noStrike">
                <a:solidFill>
                  <a:srgbClr val="CCA67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Abdulaziz Al dukhayel </a:t>
            </a:r>
            <a:b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</a:t>
            </a: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Fahad Alfaiz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‏Akram Alfandi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‏Saad Aloqile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‏Saleh Almoaiqel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‏Abdulaziz Alabdulkareem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‏Abdullah Almeaither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‏Yazeed Aldossari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‏Muath Alhumood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/>
              <a:t>Abdulrahman Almotairi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Abdulelah Aldossari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‏Abdulrahman Alduhayyim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‏Hamdan Aldossari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‏Abdullah Alqarni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‏Mohammed Alomar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‏Abdulrahman Aldawood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‏Saud Alghufaily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‏Hassan Aloraini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/>
              <a:t>Khalid Almutairi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‏‏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6535635" y="1669585"/>
            <a:ext cx="21525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Abdulmajeed Alwardi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‏Abdulrahman Alageel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‏Rayyan Almousa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‏Sultan Alfuhaid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‏Ali Alammari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‏Fahad </a:t>
            </a:r>
            <a:r>
              <a:rPr lang="en" sz="1000"/>
              <a:t>A</a:t>
            </a: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lshughaithry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Fayez Ghiyath Aldarsouni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‏Mohammed Alquwayfili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‏‏Abduljabbar Al-yamani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‏Sultan Al-nasser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‏Majed Aljohani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‏Zeyad Al-khenizan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‏Mohammed Nouri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‏Abdulaziz Al-drgam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‏Fahad Aldhowaihy </a:t>
            </a:r>
            <a:b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‏Omar alyabis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Subclavian Artery</a:t>
            </a:r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0" y="1225225"/>
            <a:ext cx="30648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The right subclavian artery</a:t>
            </a:r>
            <a:r>
              <a:rPr lang="en"/>
              <a:t> originates from the </a:t>
            </a:r>
            <a:r>
              <a:rPr lang="en">
                <a:solidFill>
                  <a:srgbClr val="FF0000"/>
                </a:solidFill>
              </a:rPr>
              <a:t>brachiocephalic artery </a:t>
            </a:r>
            <a:r>
              <a:rPr lang="en">
                <a:solidFill>
                  <a:srgbClr val="000000"/>
                </a:solidFill>
              </a:rPr>
              <a:t>(AKA Innominate artery).</a:t>
            </a:r>
            <a:r>
              <a:rPr lang="en"/>
              <a:t> </a:t>
            </a:r>
            <a:r>
              <a:rPr lang="en">
                <a:solidFill>
                  <a:schemeClr val="dk2"/>
                </a:solidFill>
              </a:rPr>
              <a:t>(originates from a branch of the aorta)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100" y="744200"/>
            <a:ext cx="2895526" cy="33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69525" y="1137475"/>
            <a:ext cx="3064800" cy="3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left subclavian artery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originates from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arch of the aorta.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(originates directly from the aorta) 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439350" y="4136000"/>
            <a:ext cx="84765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1800"/>
              <a:t>Continues as the </a:t>
            </a:r>
            <a:r>
              <a:rPr lang="en" sz="1800">
                <a:solidFill>
                  <a:srgbClr val="FF0000"/>
                </a:solidFill>
              </a:rPr>
              <a:t>Axillary artery</a:t>
            </a:r>
            <a:r>
              <a:rPr lang="en" sz="1800"/>
              <a:t> at the lateral border of the 1st rib (بدايته)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/>
        </p:nvSpPr>
        <p:spPr>
          <a:xfrm>
            <a:off x="3108100" y="2246275"/>
            <a:ext cx="733500" cy="291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3419825" y="2961400"/>
            <a:ext cx="586800" cy="18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/>
        </p:nvSpPr>
        <p:spPr>
          <a:xfrm>
            <a:off x="5235175" y="2292100"/>
            <a:ext cx="733500" cy="183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 txBox="1"/>
          <p:nvPr/>
        </p:nvSpPr>
        <p:spPr>
          <a:xfrm>
            <a:off x="650950" y="2273775"/>
            <a:ext cx="2044500" cy="291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638" y="3346600"/>
            <a:ext cx="2505368" cy="163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2502975" y="2750525"/>
            <a:ext cx="751800" cy="3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247525" y="0"/>
            <a:ext cx="8520600" cy="6201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Axillary Artery 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000" y="0"/>
            <a:ext cx="3310000" cy="36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5425" y="3552725"/>
            <a:ext cx="2698575" cy="148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Shape 112"/>
          <p:cNvCxnSpPr/>
          <p:nvPr/>
        </p:nvCxnSpPr>
        <p:spPr>
          <a:xfrm>
            <a:off x="4483375" y="2255450"/>
            <a:ext cx="2759700" cy="2723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113" name="Shape 113"/>
          <p:cNvSpPr txBox="1"/>
          <p:nvPr/>
        </p:nvSpPr>
        <p:spPr>
          <a:xfrm>
            <a:off x="311700" y="3511525"/>
            <a:ext cx="21915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Diagram from team 436: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640525" y="3025600"/>
            <a:ext cx="531600" cy="3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0" y="436700"/>
            <a:ext cx="5834100" cy="2910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Begins at the lateral border of the</a:t>
            </a:r>
            <a:r>
              <a:rPr lang="en">
                <a:solidFill>
                  <a:srgbClr val="FF0000"/>
                </a:solidFill>
              </a:rPr>
              <a:t> 1st rib</a:t>
            </a:r>
            <a:r>
              <a:rPr lang="en"/>
              <a:t> as continuation of the </a:t>
            </a:r>
            <a:r>
              <a:rPr lang="en">
                <a:solidFill>
                  <a:srgbClr val="FF0000"/>
                </a:solidFill>
              </a:rPr>
              <a:t>subclavian artery</a:t>
            </a:r>
          </a:p>
          <a:p>
            <a: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Continues as brachial artery at lower border of teres major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is closely related to the cords of </a:t>
            </a:r>
            <a:r>
              <a:rPr lang="en">
                <a:solidFill>
                  <a:srgbClr val="FF0000"/>
                </a:solidFill>
              </a:rPr>
              <a:t>brachial plexus </a:t>
            </a:r>
            <a:r>
              <a:rPr lang="en">
                <a:solidFill>
                  <a:srgbClr val="000000"/>
                </a:solidFill>
              </a:rPr>
              <a:t>and their branches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Is enclosed within the </a:t>
            </a:r>
            <a:r>
              <a:rPr lang="en">
                <a:solidFill>
                  <a:srgbClr val="FF0000"/>
                </a:solidFill>
              </a:rPr>
              <a:t>axillary sheath.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is crossed anteriorly by the pectoralis minor and is divided into three parts; 1st </a:t>
            </a:r>
            <a:r>
              <a:rPr lang="en">
                <a:solidFill>
                  <a:schemeClr val="dk2"/>
                </a:solidFill>
              </a:rPr>
              <a:t>(above)</a:t>
            </a:r>
            <a:r>
              <a:rPr lang="en">
                <a:solidFill>
                  <a:srgbClr val="000000"/>
                </a:solidFill>
              </a:rPr>
              <a:t>, 2nd </a:t>
            </a:r>
            <a:r>
              <a:rPr lang="en">
                <a:solidFill>
                  <a:schemeClr val="dk2"/>
                </a:solidFill>
              </a:rPr>
              <a:t>(behind)</a:t>
            </a:r>
            <a:r>
              <a:rPr lang="en">
                <a:solidFill>
                  <a:srgbClr val="000000"/>
                </a:solidFill>
              </a:rPr>
              <a:t> &amp; 3rd </a:t>
            </a:r>
            <a:r>
              <a:rPr lang="en">
                <a:solidFill>
                  <a:schemeClr val="dk2"/>
                </a:solidFill>
              </a:rPr>
              <a:t>(below)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234475" y="3276125"/>
            <a:ext cx="1083600" cy="32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6">
            <a:alphaModFix/>
          </a:blip>
          <a:srcRect b="23529" l="51735" r="0" t="19897"/>
          <a:stretch/>
        </p:blipFill>
        <p:spPr>
          <a:xfrm>
            <a:off x="4206275" y="3447175"/>
            <a:ext cx="1627823" cy="143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1st part of the axillary artery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311700" y="1225225"/>
            <a:ext cx="54552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"/>
              <a:t>Extends from the </a:t>
            </a:r>
            <a:r>
              <a:rPr lang="en">
                <a:solidFill>
                  <a:srgbClr val="FF0000"/>
                </a:solidFill>
              </a:rPr>
              <a:t>lateral border of 1st rib</a:t>
            </a:r>
            <a:r>
              <a:rPr lang="en"/>
              <a:t> to the upper border of </a:t>
            </a:r>
            <a:r>
              <a:rPr lang="en">
                <a:solidFill>
                  <a:srgbClr val="FF0000"/>
                </a:solidFill>
              </a:rPr>
              <a:t>the pectoralis minor muscle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u="sng">
                <a:solidFill>
                  <a:srgbClr val="000000"/>
                </a:solidFill>
              </a:rPr>
              <a:t>Related: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Anteriorly: to </a:t>
            </a:r>
            <a:r>
              <a:rPr lang="en">
                <a:solidFill>
                  <a:srgbClr val="FF0000"/>
                </a:solidFill>
              </a:rPr>
              <a:t>the pectoralis major muscle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Laterally: to </a:t>
            </a:r>
            <a:r>
              <a:rPr lang="en">
                <a:solidFill>
                  <a:srgbClr val="FF0000"/>
                </a:solidFill>
              </a:rPr>
              <a:t>the cords of the brachial plexus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It gives </a:t>
            </a:r>
            <a:r>
              <a:rPr lang="en">
                <a:solidFill>
                  <a:srgbClr val="FF0000"/>
                </a:solidFill>
              </a:rPr>
              <a:t>ONE branch</a:t>
            </a:r>
            <a:r>
              <a:rPr lang="en">
                <a:solidFill>
                  <a:srgbClr val="000000"/>
                </a:solidFill>
              </a:rPr>
              <a:t>: Highest thoracic artery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5767025" y="3393650"/>
            <a:ext cx="3353400" cy="17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1st part                                 1 branch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2nd part                                2 </a:t>
            </a:r>
            <a:r>
              <a:rPr lang="en"/>
              <a:t>branches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3rd part</a:t>
            </a:r>
            <a:r>
              <a:rPr lang="en"/>
              <a:t>                                 3 branches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5" name="Shape 125"/>
          <p:cNvCxnSpPr/>
          <p:nvPr/>
        </p:nvCxnSpPr>
        <p:spPr>
          <a:xfrm flipH="1" rot="10800000">
            <a:off x="6514600" y="3582875"/>
            <a:ext cx="1507500" cy="1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6" name="Shape 126"/>
          <p:cNvCxnSpPr/>
          <p:nvPr/>
        </p:nvCxnSpPr>
        <p:spPr>
          <a:xfrm flipH="1">
            <a:off x="10802025" y="1492300"/>
            <a:ext cx="53100" cy="30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7" name="Shape 127"/>
          <p:cNvCxnSpPr/>
          <p:nvPr/>
        </p:nvCxnSpPr>
        <p:spPr>
          <a:xfrm flipH="1" rot="10800000">
            <a:off x="6537325" y="3810350"/>
            <a:ext cx="1484700" cy="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8" name="Shape 128"/>
          <p:cNvCxnSpPr/>
          <p:nvPr/>
        </p:nvCxnSpPr>
        <p:spPr>
          <a:xfrm flipH="1" rot="10800000">
            <a:off x="6522175" y="4007150"/>
            <a:ext cx="1507500" cy="2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250" y="0"/>
            <a:ext cx="3135747" cy="324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2603850" y="3768225"/>
            <a:ext cx="2484600" cy="394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8104900" y="1256075"/>
            <a:ext cx="1039200" cy="348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2nd part of the axillary artery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225225"/>
            <a:ext cx="49380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Lies behind the </a:t>
            </a:r>
            <a:r>
              <a:rPr lang="en">
                <a:solidFill>
                  <a:srgbClr val="FF0000"/>
                </a:solidFill>
              </a:rPr>
              <a:t>pectoralis minor muscle.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is surrounded medially, laterally, and posteriorly by </a:t>
            </a:r>
            <a:r>
              <a:rPr lang="en">
                <a:solidFill>
                  <a:srgbClr val="FF0000"/>
                </a:solidFill>
              </a:rPr>
              <a:t>the corresponding cord of the brachial plexus</a:t>
            </a:r>
            <a:r>
              <a:rPr lang="en">
                <a:solidFill>
                  <a:srgbClr val="000000"/>
                </a:solidFill>
              </a:rPr>
              <a:t>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gives; TWO branches: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Thoracoacromial </a:t>
            </a:r>
          </a:p>
          <a:p>
            <a:pPr indent="-342900" lvl="0" marL="457200" rtl="0">
              <a:spcBef>
                <a:spcPts val="0"/>
              </a:spcBef>
              <a:buClr>
                <a:srgbClr val="FF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Lateral thoracic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 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500" y="0"/>
            <a:ext cx="3589500" cy="395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8022400" y="1696175"/>
            <a:ext cx="870900" cy="440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 txBox="1"/>
          <p:nvPr/>
        </p:nvSpPr>
        <p:spPr>
          <a:xfrm>
            <a:off x="825150" y="3190625"/>
            <a:ext cx="1851900" cy="284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861825" y="3539025"/>
            <a:ext cx="1815300" cy="284100"/>
          </a:xfrm>
          <a:prstGeom prst="rect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8269950" y="2851400"/>
            <a:ext cx="870900" cy="440100"/>
          </a:xfrm>
          <a:prstGeom prst="rect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650" y="2668101"/>
            <a:ext cx="2622725" cy="23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4158250" y="2668100"/>
            <a:ext cx="641400" cy="183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4913100" y="2668100"/>
            <a:ext cx="505800" cy="284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5152800" y="3007325"/>
            <a:ext cx="641400" cy="183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3rd part of the axillary artery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0" y="1225225"/>
            <a:ext cx="57669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/>
              <a:t>Extends from the</a:t>
            </a:r>
            <a:r>
              <a:rPr lang="en">
                <a:solidFill>
                  <a:srgbClr val="FF0000"/>
                </a:solidFill>
              </a:rPr>
              <a:t> lower border of pectoralis minor</a:t>
            </a:r>
            <a:r>
              <a:rPr lang="en"/>
              <a:t> muscle to the</a:t>
            </a:r>
            <a:r>
              <a:rPr lang="en">
                <a:solidFill>
                  <a:srgbClr val="FF0000"/>
                </a:solidFill>
              </a:rPr>
              <a:t> lower border of the teres major muscle</a:t>
            </a:r>
            <a:r>
              <a:rPr lang="en">
                <a:solidFill>
                  <a:srgbClr val="000000"/>
                </a:solidFill>
              </a:rPr>
              <a:t>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/>
              <a:t>It is surrounded medially, laterally, and posteriorly by </a:t>
            </a:r>
            <a:r>
              <a:rPr lang="en">
                <a:solidFill>
                  <a:srgbClr val="FF0000"/>
                </a:solidFill>
              </a:rPr>
              <a:t>the</a:t>
            </a:r>
            <a:r>
              <a:rPr lang="en">
                <a:solidFill>
                  <a:srgbClr val="00FF00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branches </a:t>
            </a:r>
            <a:r>
              <a:rPr lang="en">
                <a:solidFill>
                  <a:schemeClr val="dk2"/>
                </a:solidFill>
              </a:rPr>
              <a:t>(not cords themselves)</a:t>
            </a:r>
            <a:r>
              <a:rPr lang="en">
                <a:solidFill>
                  <a:srgbClr val="FF0000"/>
                </a:solidFill>
              </a:rPr>
              <a:t> of the cords of the brachial plexus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It gives; THREE Branches: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Subscapular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Anterior circumflex humeral </a:t>
            </a:r>
            <a:r>
              <a:rPr lang="en"/>
              <a:t>(الاصغر)</a:t>
            </a:r>
          </a:p>
          <a:p>
            <a:pPr indent="-342900" lvl="0" marL="457200">
              <a:spcBef>
                <a:spcPts val="0"/>
              </a:spcBef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Posterior circumflex humeral.</a:t>
            </a:r>
            <a:r>
              <a:rPr lang="en">
                <a:solidFill>
                  <a:srgbClr val="000000"/>
                </a:solidFill>
              </a:rPr>
              <a:t> (الاكبر)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6273300" y="3968800"/>
            <a:ext cx="164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Around the </a:t>
            </a:r>
            <a:r>
              <a:rPr lang="en">
                <a:solidFill>
                  <a:srgbClr val="B7B7B7"/>
                </a:solidFill>
              </a:rPr>
              <a:t>surgical</a:t>
            </a:r>
            <a:r>
              <a:rPr lang="en">
                <a:solidFill>
                  <a:srgbClr val="B7B7B7"/>
                </a:solidFill>
              </a:rPr>
              <a:t> neck of </a:t>
            </a:r>
            <a:r>
              <a:rPr lang="en">
                <a:solidFill>
                  <a:srgbClr val="B7B7B7"/>
                </a:solidFill>
              </a:rPr>
              <a:t>humerus </a:t>
            </a:r>
            <a:r>
              <a:rPr lang="en"/>
              <a:t> 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4931" y="0"/>
            <a:ext cx="3099076" cy="387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495100" y="3871200"/>
            <a:ext cx="3942300" cy="61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6273334" y="3442350"/>
            <a:ext cx="1549500" cy="450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 txBox="1"/>
          <p:nvPr/>
        </p:nvSpPr>
        <p:spPr>
          <a:xfrm>
            <a:off x="8114075" y="3383150"/>
            <a:ext cx="962700" cy="1440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540950" y="3502350"/>
            <a:ext cx="1393800" cy="3300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287" y="3223030"/>
            <a:ext cx="1644150" cy="14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4533275" y="3968809"/>
            <a:ext cx="317100" cy="114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5581268" y="4251407"/>
            <a:ext cx="402300" cy="114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4653700" y="3549876"/>
            <a:ext cx="402300" cy="17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4726192" y="4543896"/>
            <a:ext cx="670500" cy="114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164" name="Shape 164"/>
          <p:cNvCxnSpPr>
            <a:stCxn id="156" idx="3"/>
            <a:endCxn id="153" idx="3"/>
          </p:cNvCxnSpPr>
          <p:nvPr/>
        </p:nvCxnSpPr>
        <p:spPr>
          <a:xfrm>
            <a:off x="7822834" y="3667350"/>
            <a:ext cx="94800" cy="717000"/>
          </a:xfrm>
          <a:prstGeom prst="curvedConnector3">
            <a:avLst>
              <a:gd fmla="val 35115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stealth"/>
            <a:tailEnd len="lg" w="lg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0" y="250025"/>
            <a:ext cx="7893900" cy="1762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/>
              <a:t>Anastomosis</a:t>
            </a:r>
          </a:p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Anastomosis occurs between branches of </a:t>
            </a:r>
            <a:r>
              <a:rPr b="1" lang="en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Subclavian and Axillary arteries: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1675" y="1260950"/>
            <a:ext cx="4212600" cy="529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around Shoulder joint (SCAPULA) </a:t>
            </a:r>
          </a:p>
          <a:p>
            <a:pPr indent="-6985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775" y="1028625"/>
            <a:ext cx="4048226" cy="405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61675" y="2089488"/>
            <a:ext cx="25716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Branches from </a:t>
            </a:r>
            <a:r>
              <a:rPr b="1" lang="en" sz="1800" u="sng">
                <a:solidFill>
                  <a:srgbClr val="C00000"/>
                </a:solidFill>
              </a:rPr>
              <a:t>Subclavian </a:t>
            </a:r>
            <a:r>
              <a:rPr b="1" lang="en" sz="1800">
                <a:solidFill>
                  <a:schemeClr val="dk1"/>
                </a:solidFill>
              </a:rPr>
              <a:t>Artery: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2502550" y="2097300"/>
            <a:ext cx="37794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1-Suprascapular artery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2-Transverse cervical artery</a:t>
            </a:r>
          </a:p>
          <a:p>
            <a:pPr indent="-69850" lvl="0" mar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14125" y="3100625"/>
            <a:ext cx="211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Branches from </a:t>
            </a:r>
            <a:r>
              <a:rPr b="1" lang="en" sz="1800" u="sng">
                <a:solidFill>
                  <a:srgbClr val="C00000"/>
                </a:solidFill>
              </a:rPr>
              <a:t>Axillary</a:t>
            </a:r>
            <a:r>
              <a:rPr b="1" lang="en" sz="1800">
                <a:solidFill>
                  <a:schemeClr val="dk1"/>
                </a:solidFill>
              </a:rPr>
              <a:t> Artery: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2333500" y="4155300"/>
            <a:ext cx="34647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2595575" y="2888675"/>
            <a:ext cx="42126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1-Subscapular artery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2-Posterior circumflex humeral artery 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3-Anterior circumflex humeral artery</a:t>
            </a:r>
          </a:p>
          <a:p>
            <a:pPr indent="-69850" lvl="0" mar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71450" y="2155025"/>
            <a:ext cx="2119200" cy="714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61675" y="3069075"/>
            <a:ext cx="2024100" cy="89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619375" y="2202650"/>
            <a:ext cx="2119200" cy="27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595575" y="2536025"/>
            <a:ext cx="2500200" cy="3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2666925" y="2999913"/>
            <a:ext cx="2024100" cy="3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2659900" y="3377775"/>
            <a:ext cx="3464700" cy="27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2666925" y="3696225"/>
            <a:ext cx="3321900" cy="27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84" name="Shape 184"/>
          <p:cNvCxnSpPr>
            <a:stCxn id="177" idx="3"/>
            <a:endCxn id="179" idx="1"/>
          </p:cNvCxnSpPr>
          <p:nvPr/>
        </p:nvCxnSpPr>
        <p:spPr>
          <a:xfrm flipH="1" rot="10800000">
            <a:off x="2190650" y="2339675"/>
            <a:ext cx="428700" cy="172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5" name="Shape 185"/>
          <p:cNvCxnSpPr>
            <a:stCxn id="177" idx="3"/>
            <a:endCxn id="180" idx="1"/>
          </p:cNvCxnSpPr>
          <p:nvPr/>
        </p:nvCxnSpPr>
        <p:spPr>
          <a:xfrm>
            <a:off x="2190650" y="2512175"/>
            <a:ext cx="405000" cy="190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6" name="Shape 186"/>
          <p:cNvCxnSpPr>
            <a:stCxn id="178" idx="3"/>
            <a:endCxn id="181" idx="1"/>
          </p:cNvCxnSpPr>
          <p:nvPr/>
        </p:nvCxnSpPr>
        <p:spPr>
          <a:xfrm flipH="1" rot="10800000">
            <a:off x="2085775" y="3166425"/>
            <a:ext cx="581100" cy="348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7" name="Shape 187"/>
          <p:cNvCxnSpPr>
            <a:stCxn id="178" idx="3"/>
            <a:endCxn id="182" idx="1"/>
          </p:cNvCxnSpPr>
          <p:nvPr/>
        </p:nvCxnSpPr>
        <p:spPr>
          <a:xfrm>
            <a:off x="2085775" y="3514725"/>
            <a:ext cx="5742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8" name="Shape 188"/>
          <p:cNvCxnSpPr>
            <a:stCxn id="178" idx="3"/>
            <a:endCxn id="183" idx="1"/>
          </p:cNvCxnSpPr>
          <p:nvPr/>
        </p:nvCxnSpPr>
        <p:spPr>
          <a:xfrm>
            <a:off x="2085775" y="3514725"/>
            <a:ext cx="581100" cy="31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9" name="Shape 189"/>
          <p:cNvSpPr/>
          <p:nvPr/>
        </p:nvSpPr>
        <p:spPr>
          <a:xfrm>
            <a:off x="6808175" y="1320550"/>
            <a:ext cx="1621500" cy="190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6667500" y="1107275"/>
            <a:ext cx="1690800" cy="190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5158000" y="2712480"/>
            <a:ext cx="966600" cy="348300"/>
          </a:xfrm>
          <a:prstGeom prst="roundRect">
            <a:avLst>
              <a:gd fmla="val 14001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8203400" y="2360050"/>
            <a:ext cx="866700" cy="59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8203400" y="1899050"/>
            <a:ext cx="866700" cy="46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3143250" y="4214825"/>
            <a:ext cx="27621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>
                <a:solidFill>
                  <a:srgbClr val="CCCCCC"/>
                </a:solidFill>
              </a:rPr>
              <a:t>Anastomosis around the surgical neck of humerus</a:t>
            </a:r>
          </a:p>
        </p:txBody>
      </p:sp>
      <p:cxnSp>
        <p:nvCxnSpPr>
          <p:cNvPr id="195" name="Shape 195"/>
          <p:cNvCxnSpPr>
            <a:stCxn id="182" idx="3"/>
          </p:cNvCxnSpPr>
          <p:nvPr/>
        </p:nvCxnSpPr>
        <p:spPr>
          <a:xfrm flipH="1">
            <a:off x="5512600" y="3514725"/>
            <a:ext cx="612000" cy="831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96" name="Shape 196"/>
          <p:cNvCxnSpPr>
            <a:stCxn id="183" idx="3"/>
          </p:cNvCxnSpPr>
          <p:nvPr/>
        </p:nvCxnSpPr>
        <p:spPr>
          <a:xfrm flipH="1">
            <a:off x="5477025" y="3833175"/>
            <a:ext cx="511800" cy="54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7" name="Shape 197"/>
          <p:cNvSpPr txBox="1"/>
          <p:nvPr/>
        </p:nvSpPr>
        <p:spPr>
          <a:xfrm>
            <a:off x="6808175" y="0"/>
            <a:ext cx="25002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D5A6BD"/>
                </a:solidFill>
              </a:rPr>
              <a:t>From Girls’ lecture only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0" y="1625375"/>
            <a:ext cx="45384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The scapula moves all the time so it needs rich supply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