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5143500" cx="9144000"/>
  <p:notesSz cx="6858000" cy="9144000"/>
  <p:embeddedFontLst>
    <p:embeddedFont>
      <p:font typeface="Economica"/>
      <p:regular r:id="rId26"/>
      <p:bold r:id="rId27"/>
      <p:italic r:id="rId28"/>
      <p:boldItalic r:id="rId29"/>
    </p:embeddedFont>
    <p:embeddedFont>
      <p:font typeface="Bree Serif"/>
      <p:regular r:id="rId30"/>
    </p:embeddedFont>
    <p:embeddedFont>
      <p:font typeface="Open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Economica-regular.fntdata"/><Relationship Id="rId25" Type="http://schemas.openxmlformats.org/officeDocument/2006/relationships/slide" Target="slides/slide21.xml"/><Relationship Id="rId28" Type="http://schemas.openxmlformats.org/officeDocument/2006/relationships/font" Target="fonts/Economica-italic.fntdata"/><Relationship Id="rId27" Type="http://schemas.openxmlformats.org/officeDocument/2006/relationships/font" Target="fonts/Economica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Economica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OpenSans-regular.fntdata"/><Relationship Id="rId30" Type="http://schemas.openxmlformats.org/officeDocument/2006/relationships/font" Target="fonts/BreeSerif-regular.fntdata"/><Relationship Id="rId11" Type="http://schemas.openxmlformats.org/officeDocument/2006/relationships/slide" Target="slides/slide7.xml"/><Relationship Id="rId33" Type="http://schemas.openxmlformats.org/officeDocument/2006/relationships/font" Target="fonts/OpenSans-italic.fntdata"/><Relationship Id="rId10" Type="http://schemas.openxmlformats.org/officeDocument/2006/relationships/slide" Target="slides/slide6.xml"/><Relationship Id="rId32" Type="http://schemas.openxmlformats.org/officeDocument/2006/relationships/font" Target="fonts/OpenSans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schemas.openxmlformats.org/officeDocument/2006/relationships/font" Target="fonts/OpenSans-bold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Shape 3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ff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3" y="756700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/>
            </a:lvl1pPr>
            <a:lvl2pPr lvl="1" algn="ctr">
              <a:spcBef>
                <a:spcPts val="0"/>
              </a:spcBef>
              <a:buSzPts val="4200"/>
              <a:buNone/>
              <a:defRPr/>
            </a:lvl2pPr>
            <a:lvl3pPr lvl="2" algn="ctr">
              <a:spcBef>
                <a:spcPts val="0"/>
              </a:spcBef>
              <a:buSzPts val="4200"/>
              <a:buNone/>
              <a:defRPr/>
            </a:lvl3pPr>
            <a:lvl4pPr lvl="3" algn="ctr">
              <a:spcBef>
                <a:spcPts val="0"/>
              </a:spcBef>
              <a:buSzPts val="4200"/>
              <a:buNone/>
              <a:defRPr/>
            </a:lvl4pPr>
            <a:lvl5pPr lvl="4" algn="ctr">
              <a:spcBef>
                <a:spcPts val="0"/>
              </a:spcBef>
              <a:buSzPts val="4200"/>
              <a:buNone/>
              <a:defRPr/>
            </a:lvl5pPr>
            <a:lvl6pPr lvl="5" algn="ctr">
              <a:spcBef>
                <a:spcPts val="0"/>
              </a:spcBef>
              <a:buSzPts val="4200"/>
              <a:buNone/>
              <a:defRPr/>
            </a:lvl6pPr>
            <a:lvl7pPr lvl="6" algn="ctr">
              <a:spcBef>
                <a:spcPts val="0"/>
              </a:spcBef>
              <a:buSzPts val="4200"/>
              <a:buNone/>
              <a:defRPr/>
            </a:lvl7pPr>
            <a:lvl8pPr lvl="7" algn="ctr">
              <a:spcBef>
                <a:spcPts val="0"/>
              </a:spcBef>
              <a:buSzPts val="4200"/>
              <a:buNone/>
              <a:defRPr/>
            </a:lvl8pPr>
            <a:lvl9pPr lvl="8" algn="ctr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8" y="4602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7" name="Shape 17"/>
          <p:cNvSpPr/>
          <p:nvPr/>
        </p:nvSpPr>
        <p:spPr>
          <a:xfrm flipH="1" rot="10800000">
            <a:off x="466425" y="35583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8" name="Shape 18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/>
            </a:lvl1pPr>
            <a:lvl2pPr lvl="1" algn="ctr">
              <a:spcBef>
                <a:spcPts val="0"/>
              </a:spcBef>
              <a:buSzPts val="4200"/>
              <a:buNone/>
              <a:defRPr/>
            </a:lvl2pPr>
            <a:lvl3pPr lvl="2" algn="ctr">
              <a:spcBef>
                <a:spcPts val="0"/>
              </a:spcBef>
              <a:buSzPts val="4200"/>
              <a:buNone/>
              <a:defRPr/>
            </a:lvl3pPr>
            <a:lvl4pPr lvl="3" algn="ctr">
              <a:spcBef>
                <a:spcPts val="0"/>
              </a:spcBef>
              <a:buSzPts val="4200"/>
              <a:buNone/>
              <a:defRPr/>
            </a:lvl4pPr>
            <a:lvl5pPr lvl="4" algn="ctr">
              <a:spcBef>
                <a:spcPts val="0"/>
              </a:spcBef>
              <a:buSzPts val="4200"/>
              <a:buNone/>
              <a:defRPr/>
            </a:lvl5pPr>
            <a:lvl6pPr lvl="5" algn="ctr">
              <a:spcBef>
                <a:spcPts val="0"/>
              </a:spcBef>
              <a:buSzPts val="4200"/>
              <a:buNone/>
              <a:defRPr/>
            </a:lvl6pPr>
            <a:lvl7pPr lvl="6" algn="ctr">
              <a:spcBef>
                <a:spcPts val="0"/>
              </a:spcBef>
              <a:buSzPts val="4200"/>
              <a:buNone/>
              <a:defRPr/>
            </a:lvl7pPr>
            <a:lvl8pPr lvl="7" algn="ctr">
              <a:spcBef>
                <a:spcPts val="0"/>
              </a:spcBef>
              <a:buSzPts val="4200"/>
              <a:buNone/>
              <a:defRPr/>
            </a:lvl8pPr>
            <a:lvl9pPr lvl="8" algn="ctr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4200"/>
              <a:buNone/>
              <a:defRPr/>
            </a:lvl1pPr>
            <a:lvl2pPr lvl="1">
              <a:spcBef>
                <a:spcPts val="0"/>
              </a:spcBef>
              <a:buSzPts val="4200"/>
              <a:buNone/>
              <a:defRPr/>
            </a:lvl2pPr>
            <a:lvl3pPr lvl="2">
              <a:spcBef>
                <a:spcPts val="0"/>
              </a:spcBef>
              <a:buSzPts val="4200"/>
              <a:buNone/>
              <a:defRPr/>
            </a:lvl3pPr>
            <a:lvl4pPr lvl="3">
              <a:spcBef>
                <a:spcPts val="0"/>
              </a:spcBef>
              <a:buSzPts val="4200"/>
              <a:buNone/>
              <a:defRPr/>
            </a:lvl4pPr>
            <a:lvl5pPr lvl="4">
              <a:spcBef>
                <a:spcPts val="0"/>
              </a:spcBef>
              <a:buSzPts val="4200"/>
              <a:buNone/>
              <a:defRPr/>
            </a:lvl5pPr>
            <a:lvl6pPr lvl="5">
              <a:spcBef>
                <a:spcPts val="0"/>
              </a:spcBef>
              <a:buSzPts val="4200"/>
              <a:buNone/>
              <a:defRPr/>
            </a:lvl6pPr>
            <a:lvl7pPr lvl="6">
              <a:spcBef>
                <a:spcPts val="0"/>
              </a:spcBef>
              <a:buSzPts val="4200"/>
              <a:buNone/>
              <a:defRPr/>
            </a:lvl7pPr>
            <a:lvl8pPr lvl="7">
              <a:spcBef>
                <a:spcPts val="0"/>
              </a:spcBef>
              <a:buSzPts val="4200"/>
              <a:buNone/>
              <a:defRPr/>
            </a:lvl8pPr>
            <a:lvl9pPr lvl="8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4200"/>
              <a:buNone/>
              <a:defRPr/>
            </a:lvl1pPr>
            <a:lvl2pPr lvl="1">
              <a:spcBef>
                <a:spcPts val="0"/>
              </a:spcBef>
              <a:buSzPts val="4200"/>
              <a:buNone/>
              <a:defRPr/>
            </a:lvl2pPr>
            <a:lvl3pPr lvl="2">
              <a:spcBef>
                <a:spcPts val="0"/>
              </a:spcBef>
              <a:buSzPts val="4200"/>
              <a:buNone/>
              <a:defRPr/>
            </a:lvl3pPr>
            <a:lvl4pPr lvl="3">
              <a:spcBef>
                <a:spcPts val="0"/>
              </a:spcBef>
              <a:buSzPts val="4200"/>
              <a:buNone/>
              <a:defRPr/>
            </a:lvl4pPr>
            <a:lvl5pPr lvl="4">
              <a:spcBef>
                <a:spcPts val="0"/>
              </a:spcBef>
              <a:buSzPts val="4200"/>
              <a:buNone/>
              <a:defRPr/>
            </a:lvl5pPr>
            <a:lvl6pPr lvl="5">
              <a:spcBef>
                <a:spcPts val="0"/>
              </a:spcBef>
              <a:buSzPts val="4200"/>
              <a:buNone/>
              <a:defRPr/>
            </a:lvl6pPr>
            <a:lvl7pPr lvl="6">
              <a:spcBef>
                <a:spcPts val="0"/>
              </a:spcBef>
              <a:buSzPts val="4200"/>
              <a:buNone/>
              <a:defRPr/>
            </a:lvl7pPr>
            <a:lvl8pPr lvl="7">
              <a:spcBef>
                <a:spcPts val="0"/>
              </a:spcBef>
              <a:buSzPts val="4200"/>
              <a:buNone/>
              <a:defRPr/>
            </a:lvl8pPr>
            <a:lvl9pPr lvl="8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4200"/>
              <a:buNone/>
              <a:defRPr/>
            </a:lvl1pPr>
            <a:lvl2pPr lvl="1">
              <a:spcBef>
                <a:spcPts val="0"/>
              </a:spcBef>
              <a:buSzPts val="4200"/>
              <a:buNone/>
              <a:defRPr/>
            </a:lvl2pPr>
            <a:lvl3pPr lvl="2">
              <a:spcBef>
                <a:spcPts val="0"/>
              </a:spcBef>
              <a:buSzPts val="4200"/>
              <a:buNone/>
              <a:defRPr/>
            </a:lvl3pPr>
            <a:lvl4pPr lvl="3">
              <a:spcBef>
                <a:spcPts val="0"/>
              </a:spcBef>
              <a:buSzPts val="4200"/>
              <a:buNone/>
              <a:defRPr/>
            </a:lvl4pPr>
            <a:lvl5pPr lvl="4">
              <a:spcBef>
                <a:spcPts val="0"/>
              </a:spcBef>
              <a:buSzPts val="4200"/>
              <a:buNone/>
              <a:defRPr/>
            </a:lvl5pPr>
            <a:lvl6pPr lvl="5">
              <a:spcBef>
                <a:spcPts val="0"/>
              </a:spcBef>
              <a:buSzPts val="4200"/>
              <a:buNone/>
              <a:defRPr/>
            </a:lvl6pPr>
            <a:lvl7pPr lvl="6">
              <a:spcBef>
                <a:spcPts val="0"/>
              </a:spcBef>
              <a:buSzPts val="4200"/>
              <a:buNone/>
              <a:defRPr/>
            </a:lvl7pPr>
            <a:lvl8pPr lvl="7">
              <a:spcBef>
                <a:spcPts val="0"/>
              </a:spcBef>
              <a:buSzPts val="4200"/>
              <a:buNone/>
              <a:defRPr/>
            </a:lvl8pPr>
            <a:lvl9pPr lvl="8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hyperlink" Target="https://docs.google.com/presentation/d/1-3EbmgOo9FKQuOSaCbwutr5E4DCLSkt4zxmuddW-lEg" TargetMode="External"/><Relationship Id="rId6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png"/><Relationship Id="rId4" Type="http://schemas.openxmlformats.org/officeDocument/2006/relationships/hyperlink" Target="https://www.youtube.com/watch?v=7F4dHDwwvhQ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hyperlink" Target="http://teachmeanatomy.info/upper-limb/muscles/posterior-forearm/#Deep_Muscles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7.jpg"/><Relationship Id="rId4" Type="http://schemas.openxmlformats.org/officeDocument/2006/relationships/image" Target="../media/image3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0.png"/><Relationship Id="rId4" Type="http://schemas.openxmlformats.org/officeDocument/2006/relationships/hyperlink" Target="http://teachmeanatomy.info/upper-limb/muscles/posterior-forearm/#Deep_Muscles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tiny.cards/decks/4d2af0b9-7a3d-4472-a4ef-59bfcd232400" TargetMode="External"/><Relationship Id="rId4" Type="http://schemas.openxmlformats.org/officeDocument/2006/relationships/hyperlink" Target="https://tiny.cards/decks/4d2af0b9-7a3d-4472-a4ef-59bfcd232400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4.jp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22.png"/><Relationship Id="rId6" Type="http://schemas.openxmlformats.org/officeDocument/2006/relationships/hyperlink" Target="https://www.youtube.com/watch?v=BjIab-huqgU" TargetMode="External"/><Relationship Id="rId7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17.png"/><Relationship Id="rId11" Type="http://schemas.openxmlformats.org/officeDocument/2006/relationships/image" Target="../media/image18.png"/><Relationship Id="rId10" Type="http://schemas.openxmlformats.org/officeDocument/2006/relationships/image" Target="../media/image24.png"/><Relationship Id="rId12" Type="http://schemas.openxmlformats.org/officeDocument/2006/relationships/image" Target="../media/image20.png"/><Relationship Id="rId9" Type="http://schemas.openxmlformats.org/officeDocument/2006/relationships/image" Target="../media/image15.png"/><Relationship Id="rId5" Type="http://schemas.openxmlformats.org/officeDocument/2006/relationships/image" Target="../media/image11.png"/><Relationship Id="rId6" Type="http://schemas.openxmlformats.org/officeDocument/2006/relationships/image" Target="../media/image16.png"/><Relationship Id="rId7" Type="http://schemas.openxmlformats.org/officeDocument/2006/relationships/image" Target="../media/image12.png"/><Relationship Id="rId8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Relationship Id="rId5" Type="http://schemas.openxmlformats.org/officeDocument/2006/relationships/image" Target="../media/image25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Muscles of the Forearm</a:t>
            </a:r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Lecture 13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2375" y="0"/>
            <a:ext cx="1571625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171575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/>
        </p:nvSpPr>
        <p:spPr>
          <a:xfrm>
            <a:off x="0" y="4195440"/>
            <a:ext cx="65523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Please check our </a:t>
            </a:r>
            <a:r>
              <a:rPr b="0" i="0" lang="en" sz="1400" u="sng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Editing File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0" y="4572000"/>
            <a:ext cx="3375600" cy="571800"/>
          </a:xfrm>
          <a:prstGeom prst="rect">
            <a:avLst/>
          </a:prstGeom>
          <a:noFill/>
          <a:ln cap="flat" cmpd="sng" w="9525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1" anchor="t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هذا العمل لا يغني عن المصدر الأساسي للمذاكرة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5295600" y="4507200"/>
            <a:ext cx="38484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{وَمَنْ يَتَوَكَّلْ عَلَى اللَّهِ فَهُوَ حَسْبُهُ}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78375" y="2062700"/>
            <a:ext cx="2826200" cy="308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x="-84200" y="2309925"/>
            <a:ext cx="4524000" cy="1639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048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All are supplied by the </a:t>
            </a:r>
            <a:r>
              <a:rPr b="1" lang="en" sz="1200">
                <a:solidFill>
                  <a:srgbClr val="000000"/>
                </a:solidFill>
              </a:rPr>
              <a:t>anterior interosseous </a:t>
            </a:r>
            <a:r>
              <a:rPr lang="en" sz="1200">
                <a:solidFill>
                  <a:srgbClr val="000000"/>
                </a:solidFill>
              </a:rPr>
              <a:t>nerve (branch of the median nerve).</a:t>
            </a:r>
          </a:p>
          <a:p>
            <a:pPr indent="-304800" lvl="0" marL="457200">
              <a:spcBef>
                <a:spcPts val="0"/>
              </a:spcBef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Except </a:t>
            </a:r>
            <a:r>
              <a:rPr lang="en" sz="1200">
                <a:solidFill>
                  <a:srgbClr val="FF0000"/>
                </a:solidFill>
              </a:rPr>
              <a:t>the medial half of the Flexor Digitorum Profundus </a:t>
            </a:r>
            <a:r>
              <a:rPr lang="en" sz="1200">
                <a:solidFill>
                  <a:srgbClr val="000000"/>
                </a:solidFill>
              </a:rPr>
              <a:t>by the </a:t>
            </a:r>
            <a:r>
              <a:rPr lang="en" sz="1200">
                <a:solidFill>
                  <a:srgbClr val="FF0000"/>
                </a:solidFill>
              </a:rPr>
              <a:t>Ulnar Nerve.</a:t>
            </a:r>
          </a:p>
        </p:txBody>
      </p:sp>
      <p:sp>
        <p:nvSpPr>
          <p:cNvPr id="213" name="Shape 213"/>
          <p:cNvSpPr txBox="1"/>
          <p:nvPr>
            <p:ph type="title"/>
          </p:nvPr>
        </p:nvSpPr>
        <p:spPr>
          <a:xfrm>
            <a:off x="115575" y="132900"/>
            <a:ext cx="58575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Nerve Supply of the Deep Flexors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6935250" y="0"/>
            <a:ext cx="2208900" cy="321300"/>
          </a:xfrm>
          <a:prstGeom prst="rect">
            <a:avLst/>
          </a:prstGeom>
          <a:noFill/>
          <a:ln cap="flat" cmpd="sng" w="9525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FA8DC"/>
                </a:solidFill>
                <a:latin typeface="Economica"/>
                <a:ea typeface="Economica"/>
                <a:cs typeface="Economica"/>
                <a:sym typeface="Economica"/>
              </a:rPr>
              <a:t>This Slide was in males’ slides only</a:t>
            </a:r>
          </a:p>
        </p:txBody>
      </p:sp>
      <p:pic>
        <p:nvPicPr>
          <p:cNvPr descr="صورة ذات صلة"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9350" y="1501099"/>
            <a:ext cx="4342874" cy="3257175"/>
          </a:xfrm>
          <a:prstGeom prst="rect">
            <a:avLst/>
          </a:prstGeom>
          <a:noFill/>
          <a:ln cap="flat" cmpd="sng" w="19050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Shape 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3300" y="1066938"/>
            <a:ext cx="4281100" cy="3264331"/>
          </a:xfrm>
          <a:prstGeom prst="rect">
            <a:avLst/>
          </a:prstGeom>
          <a:noFill/>
          <a:ln cap="flat" cmpd="sng" w="19050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21" name="Shape 221"/>
          <p:cNvSpPr txBox="1"/>
          <p:nvPr>
            <p:ph idx="1" type="body"/>
          </p:nvPr>
        </p:nvSpPr>
        <p:spPr>
          <a:xfrm>
            <a:off x="-194825" y="1554850"/>
            <a:ext cx="4929000" cy="18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It occurs in the </a:t>
            </a:r>
            <a:r>
              <a:rPr lang="en" sz="1200" u="sng">
                <a:solidFill>
                  <a:srgbClr val="000000"/>
                </a:solidFill>
              </a:rPr>
              <a:t>Superior and Inferior Radioulnar joints </a:t>
            </a:r>
            <a:r>
              <a:rPr lang="en" sz="1200">
                <a:solidFill>
                  <a:srgbClr val="000000"/>
                </a:solidFill>
              </a:rPr>
              <a:t> </a:t>
            </a:r>
            <a:r>
              <a:rPr lang="en" sz="1200">
                <a:solidFill>
                  <a:srgbClr val="999999"/>
                </a:solidFill>
              </a:rPr>
              <a:t>(pivot uniaxial synovial joint)</a:t>
            </a:r>
          </a:p>
          <a:p>
            <a: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b="1" lang="en">
                <a:solidFill>
                  <a:srgbClr val="000000"/>
                </a:solidFill>
              </a:rPr>
              <a:t>Muscles produce supination***:</a:t>
            </a:r>
          </a:p>
          <a:p>
            <a: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</a:pPr>
            <a:r>
              <a:rPr lang="en" sz="1200" u="sng">
                <a:solidFill>
                  <a:srgbClr val="FF0000"/>
                </a:solidFill>
              </a:rPr>
              <a:t>Biceps brachii</a:t>
            </a:r>
          </a:p>
          <a:p>
            <a: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</a:pPr>
            <a:r>
              <a:rPr lang="en" sz="1200" u="sng">
                <a:solidFill>
                  <a:srgbClr val="FF0000"/>
                </a:solidFill>
              </a:rPr>
              <a:t>Supinator</a:t>
            </a:r>
            <a:r>
              <a:rPr lang="en" sz="1200">
                <a:solidFill>
                  <a:srgbClr val="000000"/>
                </a:solidFill>
              </a:rPr>
              <a:t> </a:t>
            </a:r>
          </a:p>
          <a:p>
            <a: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b="1" lang="en" sz="1200">
                <a:solidFill>
                  <a:srgbClr val="000000"/>
                </a:solidFill>
              </a:rPr>
              <a:t>Muscles produce pronation:</a:t>
            </a:r>
          </a:p>
          <a:p>
            <a: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</a:pPr>
            <a:r>
              <a:rPr lang="en" sz="1200" u="sng">
                <a:solidFill>
                  <a:srgbClr val="FF0000"/>
                </a:solidFill>
              </a:rPr>
              <a:t>Pronator teres</a:t>
            </a:r>
          </a:p>
          <a:p>
            <a:pPr indent="-304800" lvl="2" marL="1371600" rtl="0">
              <a:spcBef>
                <a:spcPts val="0"/>
              </a:spcBef>
              <a:buClr>
                <a:srgbClr val="000000"/>
              </a:buClr>
              <a:buSzPts val="1200"/>
              <a:buChar char="■"/>
            </a:pPr>
            <a:r>
              <a:rPr lang="en" sz="1200" u="sng">
                <a:solidFill>
                  <a:srgbClr val="FF0000"/>
                </a:solidFill>
              </a:rPr>
              <a:t>Pronator quadratus</a:t>
            </a:r>
          </a:p>
        </p:txBody>
      </p:sp>
      <p:sp>
        <p:nvSpPr>
          <p:cNvPr id="222" name="Shape 222"/>
          <p:cNvSpPr txBox="1"/>
          <p:nvPr>
            <p:ph type="title"/>
          </p:nvPr>
        </p:nvSpPr>
        <p:spPr>
          <a:xfrm>
            <a:off x="115575" y="132900"/>
            <a:ext cx="58575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Supination and Pronation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115575" y="4331275"/>
            <a:ext cx="2403900" cy="545700"/>
          </a:xfrm>
          <a:prstGeom prst="rect">
            <a:avLst/>
          </a:prstGeom>
          <a:noFill/>
          <a:ln cap="flat" cmpd="sng" w="9525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*Put the forearm in a position between Supine and Prone </a:t>
            </a:r>
            <a:r>
              <a:rPr b="1" lang="en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(مثل ما تمد يدك عشان تسلّم)</a:t>
            </a:r>
          </a:p>
          <a:p>
            <a:pPr indent="-6985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4" name="Shape 224"/>
          <p:cNvSpPr txBox="1"/>
          <p:nvPr/>
        </p:nvSpPr>
        <p:spPr>
          <a:xfrm>
            <a:off x="2664700" y="4331275"/>
            <a:ext cx="1853400" cy="545700"/>
          </a:xfrm>
          <a:prstGeom prst="rect">
            <a:avLst/>
          </a:prstGeom>
          <a:noFill/>
          <a:ln cap="flat" cmpd="sng" w="9525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62E221"/>
                </a:solidFill>
                <a:latin typeface="Open Sans"/>
                <a:ea typeface="Open Sans"/>
                <a:cs typeface="Open Sans"/>
                <a:sym typeface="Open Sans"/>
              </a:rPr>
              <a:t>**Brachioradialis initiates  Supination and Pronation.</a:t>
            </a:r>
          </a:p>
        </p:txBody>
      </p:sp>
      <p:sp>
        <p:nvSpPr>
          <p:cNvPr id="225" name="Shape 225"/>
          <p:cNvSpPr/>
          <p:nvPr/>
        </p:nvSpPr>
        <p:spPr>
          <a:xfrm>
            <a:off x="4663300" y="2581325"/>
            <a:ext cx="756600" cy="137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4833775" y="1959450"/>
            <a:ext cx="586200" cy="137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5021825" y="1680448"/>
            <a:ext cx="398100" cy="137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4833725" y="1158100"/>
            <a:ext cx="586200" cy="137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 txBox="1"/>
          <p:nvPr/>
        </p:nvSpPr>
        <p:spPr>
          <a:xfrm>
            <a:off x="4663300" y="4434025"/>
            <a:ext cx="4324800" cy="549900"/>
          </a:xfrm>
          <a:prstGeom prst="rect">
            <a:avLst/>
          </a:prstGeom>
          <a:noFill/>
          <a:ln cap="flat" cmpd="sng" w="9525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999999"/>
                </a:solidFill>
              </a:rPr>
              <a:t>***When the elbow is flexed both muscles are acting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999999"/>
                </a:solidFill>
              </a:rPr>
              <a:t>    When it is extended only the supinator is active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115575" y="3577263"/>
            <a:ext cx="4324800" cy="545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NB. </a:t>
            </a:r>
            <a:r>
              <a:rPr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Brachioradialis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puts the forearm in mid-prone* position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**.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 b="0" l="17897" r="3708" t="0"/>
          <a:stretch/>
        </p:blipFill>
        <p:spPr>
          <a:xfrm>
            <a:off x="6944325" y="440625"/>
            <a:ext cx="2199674" cy="280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/>
          <p:nvPr>
            <p:ph type="title"/>
          </p:nvPr>
        </p:nvSpPr>
        <p:spPr>
          <a:xfrm>
            <a:off x="115575" y="132900"/>
            <a:ext cx="62115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Posterior Compartment (3 Groups)</a:t>
            </a:r>
          </a:p>
        </p:txBody>
      </p:sp>
      <p:pic>
        <p:nvPicPr>
          <p:cNvPr id="237" name="Shape 23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8025" y="115150"/>
            <a:ext cx="876300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صورة ذات صلة" id="238" name="Shape 238"/>
          <p:cNvPicPr preferRelativeResize="0"/>
          <p:nvPr/>
        </p:nvPicPr>
        <p:blipFill rotWithShape="1">
          <a:blip r:embed="rId6">
            <a:alphaModFix/>
          </a:blip>
          <a:srcRect b="0" l="0" r="41065" t="0"/>
          <a:stretch/>
        </p:blipFill>
        <p:spPr>
          <a:xfrm>
            <a:off x="4839075" y="2895275"/>
            <a:ext cx="2552174" cy="209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/>
          <p:nvPr/>
        </p:nvSpPr>
        <p:spPr>
          <a:xfrm>
            <a:off x="6824825" y="3598975"/>
            <a:ext cx="525900" cy="137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6774575" y="3770450"/>
            <a:ext cx="525900" cy="275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6774575" y="4279875"/>
            <a:ext cx="372000" cy="87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6692075" y="4499750"/>
            <a:ext cx="608400" cy="197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6320175" y="4697150"/>
            <a:ext cx="372000" cy="164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5838800" y="4683650"/>
            <a:ext cx="420600" cy="164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5306900" y="4623950"/>
            <a:ext cx="499800" cy="197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/>
          <p:nvPr/>
        </p:nvSpPr>
        <p:spPr>
          <a:xfrm>
            <a:off x="4908625" y="4462900"/>
            <a:ext cx="525900" cy="164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7" name="Shape 2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1116600"/>
            <a:ext cx="3990958" cy="3874499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>
            <a:hlinkClick r:id="rId8"/>
          </p:cNvPr>
          <p:cNvSpPr txBox="1"/>
          <p:nvPr/>
        </p:nvSpPr>
        <p:spPr>
          <a:xfrm>
            <a:off x="3079150" y="3701925"/>
            <a:ext cx="1026300" cy="12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9" name="Shape 249"/>
          <p:cNvSpPr/>
          <p:nvPr/>
        </p:nvSpPr>
        <p:spPr>
          <a:xfrm>
            <a:off x="8086977" y="2782725"/>
            <a:ext cx="1026300" cy="87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/>
        </p:nvSpPr>
        <p:spPr>
          <a:xfrm>
            <a:off x="-228225" y="774700"/>
            <a:ext cx="4526400" cy="18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Superficial Group:</a:t>
            </a:r>
          </a:p>
          <a:p>
            <a: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</a:pP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7 muscles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 (from lateral to medial):</a:t>
            </a:r>
          </a:p>
          <a:p>
            <a: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</a:pPr>
            <a:r>
              <a:rPr b="1" lang="en" sz="120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Brachioradialis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, (BR).</a:t>
            </a:r>
          </a:p>
          <a:p>
            <a: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</a:pPr>
            <a:r>
              <a:rPr b="1" lang="en" sz="120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Extensor carpi radialis longus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, (ECRL).</a:t>
            </a:r>
          </a:p>
          <a:p>
            <a: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</a:pPr>
            <a:r>
              <a:rPr b="1" lang="en" sz="12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Extensor carpi radialis brevis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, (ECRB).</a:t>
            </a:r>
          </a:p>
          <a:p>
            <a: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</a:pPr>
            <a:r>
              <a:rPr b="1" lang="en" sz="1200">
                <a:solidFill>
                  <a:srgbClr val="FFD966"/>
                </a:solidFill>
                <a:latin typeface="Open Sans"/>
                <a:ea typeface="Open Sans"/>
                <a:cs typeface="Open Sans"/>
                <a:sym typeface="Open Sans"/>
              </a:rPr>
              <a:t>Extensor digitorum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b="1" lang="en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(و بس)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 (ED).</a:t>
            </a:r>
          </a:p>
          <a:p>
            <a: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</a:pPr>
            <a:r>
              <a:rPr b="1" lang="en" sz="1200">
                <a:solidFill>
                  <a:srgbClr val="0CD1E6"/>
                </a:solidFill>
                <a:latin typeface="Open Sans"/>
                <a:ea typeface="Open Sans"/>
                <a:cs typeface="Open Sans"/>
                <a:sym typeface="Open Sans"/>
              </a:rPr>
              <a:t>Extensor digiti minimi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, (EDM).</a:t>
            </a:r>
          </a:p>
          <a:p>
            <a: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</a:pPr>
            <a:r>
              <a:rPr b="1" lang="en" sz="1200">
                <a:solidFill>
                  <a:srgbClr val="A64D79"/>
                </a:solidFill>
                <a:latin typeface="Open Sans"/>
                <a:ea typeface="Open Sans"/>
                <a:cs typeface="Open Sans"/>
                <a:sym typeface="Open Sans"/>
              </a:rPr>
              <a:t>Extensor carpi ulnaris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, (ECU).</a:t>
            </a:r>
          </a:p>
          <a:p>
            <a:pPr indent="-304800" lvl="2" marL="1371600" rtl="0">
              <a:spcBef>
                <a:spcPts val="0"/>
              </a:spcBef>
              <a:buSzPts val="1200"/>
              <a:buFont typeface="Open Sans"/>
              <a:buChar char="■"/>
            </a:pPr>
            <a:r>
              <a:rPr b="1" lang="en" sz="1200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Anconeus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, (An).</a:t>
            </a:r>
          </a:p>
        </p:txBody>
      </p:sp>
      <p:sp>
        <p:nvSpPr>
          <p:cNvPr id="255" name="Shape 255"/>
          <p:cNvSpPr txBox="1"/>
          <p:nvPr>
            <p:ph type="title"/>
          </p:nvPr>
        </p:nvSpPr>
        <p:spPr>
          <a:xfrm>
            <a:off x="115575" y="0"/>
            <a:ext cx="41031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Posterior Compartment</a:t>
            </a:r>
          </a:p>
        </p:txBody>
      </p:sp>
      <p:pic>
        <p:nvPicPr>
          <p:cNvPr id="256" name="Shape 2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9938" y="682425"/>
            <a:ext cx="1883775" cy="2293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/>
          <p:nvPr/>
        </p:nvSpPr>
        <p:spPr>
          <a:xfrm>
            <a:off x="4149950" y="736225"/>
            <a:ext cx="559500" cy="113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8" name="Shape 258"/>
          <p:cNvSpPr/>
          <p:nvPr/>
        </p:nvSpPr>
        <p:spPr>
          <a:xfrm>
            <a:off x="4123050" y="1752175"/>
            <a:ext cx="559500" cy="210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4149950" y="2149950"/>
            <a:ext cx="532500" cy="210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93C47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260" name="Shape 260"/>
          <p:cNvSpPr/>
          <p:nvPr/>
        </p:nvSpPr>
        <p:spPr>
          <a:xfrm>
            <a:off x="5464375" y="1678075"/>
            <a:ext cx="438900" cy="210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D9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5464375" y="2434500"/>
            <a:ext cx="559500" cy="236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CD1E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262" name="Shape 262"/>
          <p:cNvSpPr/>
          <p:nvPr/>
        </p:nvSpPr>
        <p:spPr>
          <a:xfrm>
            <a:off x="5239275" y="1043225"/>
            <a:ext cx="829200" cy="113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A64D7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5388875" y="774700"/>
            <a:ext cx="364800" cy="113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264" name="Shape 264"/>
          <p:cNvSpPr txBox="1"/>
          <p:nvPr>
            <p:ph type="title"/>
          </p:nvPr>
        </p:nvSpPr>
        <p:spPr>
          <a:xfrm>
            <a:off x="5970750" y="0"/>
            <a:ext cx="46311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Insertion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x="5464375" y="405550"/>
            <a:ext cx="3618300" cy="26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○"/>
            </a:pPr>
            <a:r>
              <a:rPr b="1" lang="en" sz="11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Extensor carpi radialis brevis:</a:t>
            </a:r>
          </a:p>
          <a:p>
            <a: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■"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base of 3rd metacarpal bone.</a:t>
            </a:r>
          </a:p>
          <a:p>
            <a: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</a:pPr>
            <a:r>
              <a:rPr b="1" lang="en" sz="1100">
                <a:solidFill>
                  <a:srgbClr val="FFD966"/>
                </a:solidFill>
                <a:latin typeface="Open Sans"/>
                <a:ea typeface="Open Sans"/>
                <a:cs typeface="Open Sans"/>
                <a:sym typeface="Open Sans"/>
              </a:rPr>
              <a:t>Extensor digitorum:</a:t>
            </a:r>
          </a:p>
          <a:p>
            <a: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■"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Extensor expansion of the medial 4 fingers.</a:t>
            </a:r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○"/>
            </a:pPr>
            <a:r>
              <a:rPr b="1" lang="en" sz="1100">
                <a:solidFill>
                  <a:srgbClr val="0CD1E6"/>
                </a:solidFill>
                <a:latin typeface="Open Sans"/>
                <a:ea typeface="Open Sans"/>
                <a:cs typeface="Open Sans"/>
                <a:sym typeface="Open Sans"/>
              </a:rPr>
              <a:t>Extensor digiti minimi:</a:t>
            </a:r>
          </a:p>
          <a:p>
            <a: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■"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Extensor expansion of the little finger.</a:t>
            </a:r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○"/>
            </a:pPr>
            <a:r>
              <a:rPr b="1" lang="en" sz="1100">
                <a:solidFill>
                  <a:srgbClr val="A64D79"/>
                </a:solidFill>
                <a:latin typeface="Open Sans"/>
                <a:ea typeface="Open Sans"/>
                <a:cs typeface="Open Sans"/>
                <a:sym typeface="Open Sans"/>
              </a:rPr>
              <a:t>Extensor carpi ulnaris:</a:t>
            </a:r>
          </a:p>
          <a:p>
            <a: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■"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Base of the 5th metacarpal bone.</a:t>
            </a:r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○"/>
            </a:pPr>
            <a:r>
              <a:rPr b="1" lang="en" sz="1100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Anconeus:</a:t>
            </a:r>
          </a:p>
          <a:p>
            <a:pPr indent="-298450" lvl="2" marL="1371600" rtl="0">
              <a:spcBef>
                <a:spcPts val="0"/>
              </a:spcBef>
              <a:buClr>
                <a:srgbClr val="D5A6BD"/>
              </a:buClr>
              <a:buSzPts val="1100"/>
              <a:buFont typeface="Open Sans"/>
              <a:buChar char="■"/>
            </a:pPr>
            <a:r>
              <a:rPr lang="en" sz="11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Upper back </a:t>
            </a:r>
            <a:r>
              <a:rPr lang="en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(Superior Posterior)</a:t>
            </a:r>
            <a:r>
              <a:rPr lang="en" sz="11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 of shaft of Ulna</a:t>
            </a:r>
          </a:p>
        </p:txBody>
      </p:sp>
      <p:cxnSp>
        <p:nvCxnSpPr>
          <p:cNvPr id="266" name="Shape 266"/>
          <p:cNvCxnSpPr/>
          <p:nvPr/>
        </p:nvCxnSpPr>
        <p:spPr>
          <a:xfrm flipH="1">
            <a:off x="0" y="3098300"/>
            <a:ext cx="9616800" cy="36000"/>
          </a:xfrm>
          <a:prstGeom prst="straightConnector1">
            <a:avLst/>
          </a:prstGeom>
          <a:noFill/>
          <a:ln cap="flat" cmpd="sng" w="9525">
            <a:solidFill>
              <a:srgbClr val="CCA677"/>
            </a:solidFill>
            <a:prstDash val="solid"/>
            <a:round/>
            <a:headEnd len="lg" w="lg" type="none"/>
            <a:tailEnd len="lg" w="lg" type="diamond"/>
          </a:ln>
        </p:spPr>
      </p:cxnSp>
      <p:sp>
        <p:nvSpPr>
          <p:cNvPr id="267" name="Shape 267"/>
          <p:cNvSpPr txBox="1"/>
          <p:nvPr>
            <p:ph type="title"/>
          </p:nvPr>
        </p:nvSpPr>
        <p:spPr>
          <a:xfrm>
            <a:off x="115575" y="3134250"/>
            <a:ext cx="41031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Superficial Extensors</a:t>
            </a:r>
          </a:p>
        </p:txBody>
      </p:sp>
      <p:pic>
        <p:nvPicPr>
          <p:cNvPr id="268" name="Shape 2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3050" y="3134300"/>
            <a:ext cx="1214740" cy="185545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Shape 269"/>
          <p:cNvSpPr txBox="1"/>
          <p:nvPr/>
        </p:nvSpPr>
        <p:spPr>
          <a:xfrm>
            <a:off x="5400150" y="3098425"/>
            <a:ext cx="3869400" cy="19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●"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All cross the wrist</a:t>
            </a:r>
          </a:p>
          <a:p>
            <a: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○"/>
            </a:pPr>
            <a:r>
              <a:rPr lang="en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EXCEPT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000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  <a:t>2 </a:t>
            </a:r>
            <a:r>
              <a:rPr b="1" lang="en" sz="10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(In girls slides 1)</a:t>
            </a:r>
          </a:p>
          <a:p>
            <a: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■"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(Brachioradialis &amp; </a:t>
            </a:r>
            <a:r>
              <a:rPr lang="en" sz="1000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  <a:t>Anconeus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).</a:t>
            </a:r>
          </a:p>
          <a:p>
            <a: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●"/>
            </a:pPr>
            <a:r>
              <a:rPr b="1" lang="en" sz="1000">
                <a:latin typeface="Open Sans"/>
                <a:ea typeface="Open Sans"/>
                <a:cs typeface="Open Sans"/>
                <a:sym typeface="Open Sans"/>
              </a:rPr>
              <a:t>Nerve Supply:</a:t>
            </a:r>
          </a:p>
          <a:p>
            <a: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○"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All supplied by deep branch of radial nerve </a:t>
            </a:r>
            <a:r>
              <a:rPr lang="en" sz="1000">
                <a:solidFill>
                  <a:srgbClr val="62E221"/>
                </a:solidFill>
                <a:latin typeface="Open Sans"/>
                <a:ea typeface="Open Sans"/>
                <a:cs typeface="Open Sans"/>
                <a:sym typeface="Open Sans"/>
              </a:rPr>
              <a:t>(also called posterior interosseous nerve)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○"/>
            </a:pPr>
            <a:r>
              <a:rPr lang="en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EXCEPT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000">
                <a:latin typeface="Open Sans"/>
                <a:ea typeface="Open Sans"/>
                <a:cs typeface="Open Sans"/>
                <a:sym typeface="Open Sans"/>
              </a:rPr>
              <a:t>(ABE):</a:t>
            </a:r>
          </a:p>
          <a:p>
            <a: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■"/>
            </a:pPr>
            <a:r>
              <a:rPr b="1" lang="en" sz="1000">
                <a:latin typeface="Open Sans"/>
                <a:ea typeface="Open Sans"/>
                <a:cs typeface="Open Sans"/>
                <a:sym typeface="Open Sans"/>
              </a:rPr>
              <a:t>A, Anconeus.</a:t>
            </a:r>
          </a:p>
          <a:p>
            <a: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■"/>
            </a:pPr>
            <a:r>
              <a:rPr b="1" lang="en" sz="1000">
                <a:latin typeface="Open Sans"/>
                <a:ea typeface="Open Sans"/>
                <a:cs typeface="Open Sans"/>
                <a:sym typeface="Open Sans"/>
              </a:rPr>
              <a:t>B, Brachioradialis.</a:t>
            </a:r>
          </a:p>
          <a:p>
            <a: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■"/>
            </a:pPr>
            <a:r>
              <a:rPr b="1" lang="en" sz="1000">
                <a:latin typeface="Open Sans"/>
                <a:ea typeface="Open Sans"/>
                <a:cs typeface="Open Sans"/>
                <a:sym typeface="Open Sans"/>
              </a:rPr>
              <a:t>E, Extensor carpi radialis longus.</a:t>
            </a:r>
          </a:p>
          <a:p>
            <a:pPr indent="-292100" lvl="2" marL="1371600" rtl="0">
              <a:spcBef>
                <a:spcPts val="0"/>
              </a:spcBef>
              <a:buSzPts val="1000"/>
              <a:buFont typeface="Open Sans"/>
              <a:buChar char="■"/>
            </a:pPr>
            <a:r>
              <a:rPr lang="en" sz="1000" u="sng">
                <a:latin typeface="Open Sans"/>
                <a:ea typeface="Open Sans"/>
                <a:cs typeface="Open Sans"/>
                <a:sym typeface="Open Sans"/>
              </a:rPr>
              <a:t>These 3 muscles are supplied by the Radial Nerve itself.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-205275" y="3757225"/>
            <a:ext cx="4186500" cy="12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292100" lvl="0" marL="457200" rtl="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●"/>
            </a:pPr>
            <a:r>
              <a:rPr b="1" lang="en" sz="1000">
                <a:latin typeface="Open Sans"/>
                <a:ea typeface="Open Sans"/>
                <a:cs typeface="Open Sans"/>
                <a:sym typeface="Open Sans"/>
              </a:rPr>
              <a:t>Origin:</a:t>
            </a:r>
          </a:p>
          <a:p>
            <a: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○"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All </a:t>
            </a:r>
            <a:r>
              <a:rPr lang="en" sz="1000" u="sng">
                <a:latin typeface="Open Sans"/>
                <a:ea typeface="Open Sans"/>
                <a:cs typeface="Open Sans"/>
                <a:sym typeface="Open Sans"/>
              </a:rPr>
              <a:t>arises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 fro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m </a:t>
            </a:r>
          </a:p>
          <a:p>
            <a: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■"/>
            </a:pPr>
            <a:r>
              <a:rPr lang="en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Common Extensor Origin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 (front of lateral epicondyle of the humerus).</a:t>
            </a:r>
          </a:p>
          <a:p>
            <a: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○"/>
            </a:pPr>
            <a:r>
              <a:rPr lang="en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EXCEPT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000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  <a:t>3 </a:t>
            </a:r>
            <a:r>
              <a:rPr b="1" lang="en" sz="10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(In girls slides 2)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■"/>
            </a:pPr>
            <a:r>
              <a:rPr b="1" lang="en" sz="1000">
                <a:latin typeface="Open Sans"/>
                <a:ea typeface="Open Sans"/>
                <a:cs typeface="Open Sans"/>
                <a:sym typeface="Open Sans"/>
              </a:rPr>
              <a:t>BR &amp; ECRL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L</a:t>
            </a:r>
            <a:r>
              <a:rPr lang="en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ateral Supracondyle</a:t>
            </a:r>
          </a:p>
          <a:p>
            <a:pPr indent="-292100" lvl="2" marL="1371600" rtl="0">
              <a:spcBef>
                <a:spcPts val="0"/>
              </a:spcBef>
              <a:buSzPts val="1000"/>
              <a:buFont typeface="Open Sans"/>
              <a:buChar char="■"/>
            </a:pPr>
            <a:r>
              <a:rPr lang="en" sz="1000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b="1" lang="en" sz="1000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  <a:t>Anconeus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B</a:t>
            </a:r>
            <a:r>
              <a:rPr lang="en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ack of lateral epicondyle of humerus</a:t>
            </a:r>
            <a:r>
              <a:rPr lang="en" sz="1000">
                <a:solidFill>
                  <a:srgbClr val="6D9EEB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271" name="Shape 271"/>
          <p:cNvSpPr/>
          <p:nvPr/>
        </p:nvSpPr>
        <p:spPr>
          <a:xfrm>
            <a:off x="1231675" y="4161650"/>
            <a:ext cx="2489400" cy="294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4780925" y="3305575"/>
            <a:ext cx="104100" cy="1131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73" name="Shape 273"/>
          <p:cNvCxnSpPr>
            <a:stCxn id="272" idx="2"/>
            <a:endCxn id="271" idx="3"/>
          </p:cNvCxnSpPr>
          <p:nvPr/>
        </p:nvCxnSpPr>
        <p:spPr>
          <a:xfrm flipH="1">
            <a:off x="3721025" y="3362125"/>
            <a:ext cx="1059900" cy="947100"/>
          </a:xfrm>
          <a:prstGeom prst="bentConnector3">
            <a:avLst>
              <a:gd fmla="val 77741" name="adj1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74" name="Shape 274"/>
          <p:cNvSpPr txBox="1"/>
          <p:nvPr/>
        </p:nvSpPr>
        <p:spPr>
          <a:xfrm>
            <a:off x="1698425" y="2653200"/>
            <a:ext cx="2282700" cy="156900"/>
          </a:xfrm>
          <a:prstGeom prst="rect">
            <a:avLst/>
          </a:prstGeom>
          <a:noFill/>
          <a:ln cap="flat" cmpd="sng" w="9525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buNone/>
            </a:pPr>
            <a:r>
              <a:rPr b="1" lang="en" sz="90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باسل</a:t>
            </a:r>
            <a:r>
              <a:rPr b="1" lang="en" sz="120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90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كسر </a:t>
            </a:r>
            <a:r>
              <a:rPr b="1" lang="en" sz="900">
                <a:solidFill>
                  <a:srgbClr val="93C47D"/>
                </a:solidFill>
                <a:latin typeface="Open Sans"/>
                <a:ea typeface="Open Sans"/>
                <a:cs typeface="Open Sans"/>
                <a:sym typeface="Open Sans"/>
              </a:rPr>
              <a:t>كرسي</a:t>
            </a:r>
            <a:r>
              <a:rPr b="1" lang="en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900">
                <a:solidFill>
                  <a:srgbClr val="FFD966"/>
                </a:solidFill>
                <a:latin typeface="Open Sans"/>
                <a:ea typeface="Open Sans"/>
                <a:cs typeface="Open Sans"/>
                <a:sym typeface="Open Sans"/>
              </a:rPr>
              <a:t>دلال</a:t>
            </a:r>
            <a:r>
              <a:rPr b="1" lang="en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و </a:t>
            </a:r>
            <a:r>
              <a:rPr b="1" lang="en" sz="900">
                <a:solidFill>
                  <a:srgbClr val="00FFFF"/>
                </a:solidFill>
                <a:latin typeface="Open Sans"/>
                <a:ea typeface="Open Sans"/>
                <a:cs typeface="Open Sans"/>
                <a:sym typeface="Open Sans"/>
              </a:rPr>
              <a:t>دلال</a:t>
            </a:r>
            <a:r>
              <a:rPr b="1" lang="en" sz="900">
                <a:solidFill>
                  <a:srgbClr val="A64D79"/>
                </a:solidFill>
                <a:latin typeface="Open Sans"/>
                <a:ea typeface="Open Sans"/>
                <a:cs typeface="Open Sans"/>
                <a:sym typeface="Open Sans"/>
              </a:rPr>
              <a:t> كسرت</a:t>
            </a:r>
            <a:r>
              <a:rPr b="1" lang="en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900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أسواره</a:t>
            </a:r>
          </a:p>
        </p:txBody>
      </p:sp>
      <p:cxnSp>
        <p:nvCxnSpPr>
          <p:cNvPr id="275" name="Shape 275"/>
          <p:cNvCxnSpPr/>
          <p:nvPr/>
        </p:nvCxnSpPr>
        <p:spPr>
          <a:xfrm rot="10800000">
            <a:off x="3064151" y="2810100"/>
            <a:ext cx="71100" cy="15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76" name="Shape 276"/>
          <p:cNvSpPr txBox="1"/>
          <p:nvPr/>
        </p:nvSpPr>
        <p:spPr>
          <a:xfrm>
            <a:off x="3106100" y="2967000"/>
            <a:ext cx="559500" cy="113100"/>
          </a:xfrm>
          <a:prstGeom prst="rect">
            <a:avLst/>
          </a:prstGeom>
          <a:noFill/>
          <a:ln cap="flat" cmpd="sng" w="9525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buNone/>
            </a:pPr>
            <a:r>
              <a:rPr b="1" lang="en" sz="7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و بس :)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>
            <a:off x="115575" y="132900"/>
            <a:ext cx="30555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>
                <a:solidFill>
                  <a:srgbClr val="CC0000"/>
                </a:solidFill>
              </a:rPr>
              <a:t>Brachioradialis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x="-103850" y="1456350"/>
            <a:ext cx="3182100" cy="28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04800" lvl="0" marL="4572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Origin: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Lateral</a:t>
            </a:r>
            <a:r>
              <a:rPr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Supracondylar ridge 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of humerus.</a:t>
            </a: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Insertion: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Base of </a:t>
            </a:r>
            <a:r>
              <a:rPr lang="en" sz="1200" u="sng">
                <a:latin typeface="Open Sans"/>
                <a:ea typeface="Open Sans"/>
                <a:cs typeface="Open Sans"/>
                <a:sym typeface="Open Sans"/>
              </a:rPr>
              <a:t>styloid process of radius</a:t>
            </a: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Action: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</a:pPr>
            <a:r>
              <a:rPr lang="en" sz="1200" u="sng">
                <a:latin typeface="Open Sans"/>
                <a:ea typeface="Open Sans"/>
                <a:cs typeface="Open Sans"/>
                <a:sym typeface="Open Sans"/>
              </a:rPr>
              <a:t>Flexes forearm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; </a:t>
            </a:r>
            <a:r>
              <a:rPr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(elbow)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buSzPts val="1200"/>
              <a:buFont typeface="Open Sans"/>
              <a:buChar char="○"/>
            </a:pPr>
            <a:r>
              <a:rPr lang="en" sz="1200" u="sng">
                <a:latin typeface="Open Sans"/>
                <a:ea typeface="Open Sans"/>
                <a:cs typeface="Open Sans"/>
                <a:sym typeface="Open Sans"/>
              </a:rPr>
              <a:t>Rotates forearm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 to the </a:t>
            </a:r>
            <a:r>
              <a:rPr lang="en" sz="1200" u="sng">
                <a:latin typeface="Open Sans"/>
                <a:ea typeface="Open Sans"/>
                <a:cs typeface="Open Sans"/>
                <a:sym typeface="Open Sans"/>
              </a:rPr>
              <a:t>mid-prone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 position.</a:t>
            </a:r>
          </a:p>
        </p:txBody>
      </p:sp>
      <p:sp>
        <p:nvSpPr>
          <p:cNvPr id="283" name="Shape 283"/>
          <p:cNvSpPr txBox="1"/>
          <p:nvPr>
            <p:ph type="title"/>
          </p:nvPr>
        </p:nvSpPr>
        <p:spPr>
          <a:xfrm>
            <a:off x="6303525" y="0"/>
            <a:ext cx="2780700" cy="1404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>
                <a:solidFill>
                  <a:srgbClr val="38761D"/>
                </a:solidFill>
              </a:rPr>
              <a:t>Extensor Carpi Radialis Longus</a:t>
            </a:r>
          </a:p>
        </p:txBody>
      </p:sp>
      <p:pic>
        <p:nvPicPr>
          <p:cNvPr id="284" name="Shape 284"/>
          <p:cNvPicPr preferRelativeResize="0"/>
          <p:nvPr/>
        </p:nvPicPr>
        <p:blipFill rotWithShape="1">
          <a:blip r:embed="rId3">
            <a:alphaModFix/>
          </a:blip>
          <a:srcRect b="0" l="34666" r="16794" t="0"/>
          <a:stretch/>
        </p:blipFill>
        <p:spPr>
          <a:xfrm>
            <a:off x="3040975" y="1456338"/>
            <a:ext cx="1587276" cy="327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Shape 285"/>
          <p:cNvPicPr preferRelativeResize="0"/>
          <p:nvPr/>
        </p:nvPicPr>
        <p:blipFill rotWithShape="1">
          <a:blip r:embed="rId4">
            <a:alphaModFix/>
          </a:blip>
          <a:srcRect b="0" l="35189" r="17004" t="0"/>
          <a:stretch/>
        </p:blipFill>
        <p:spPr>
          <a:xfrm>
            <a:off x="4628250" y="1456350"/>
            <a:ext cx="1563194" cy="3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Shape 286"/>
          <p:cNvSpPr txBox="1"/>
          <p:nvPr>
            <p:ph idx="1" type="body"/>
          </p:nvPr>
        </p:nvSpPr>
        <p:spPr>
          <a:xfrm>
            <a:off x="6191450" y="1541500"/>
            <a:ext cx="2892900" cy="2923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04800" lvl="0" marL="457200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Origin:</a:t>
            </a:r>
          </a:p>
          <a:p>
            <a: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 sz="1200">
                <a:solidFill>
                  <a:srgbClr val="000000"/>
                </a:solidFill>
              </a:rPr>
              <a:t>Lateral </a:t>
            </a:r>
            <a:r>
              <a:rPr lang="en" sz="1200">
                <a:solidFill>
                  <a:srgbClr val="FF0000"/>
                </a:solidFill>
              </a:rPr>
              <a:t>Supracondylar ridge</a:t>
            </a:r>
            <a:r>
              <a:rPr lang="en" sz="1200">
                <a:solidFill>
                  <a:srgbClr val="000000"/>
                </a:solidFill>
              </a:rPr>
              <a:t> of humerus.</a:t>
            </a:r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Insertion:</a:t>
            </a:r>
          </a:p>
          <a:p>
            <a: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 sz="1200">
                <a:solidFill>
                  <a:srgbClr val="000000"/>
                </a:solidFill>
              </a:rPr>
              <a:t>Posterior surface of </a:t>
            </a:r>
            <a:r>
              <a:rPr lang="en" sz="1200" u="sng">
                <a:solidFill>
                  <a:srgbClr val="000000"/>
                </a:solidFill>
              </a:rPr>
              <a:t>base of 2</a:t>
            </a:r>
            <a:r>
              <a:rPr baseline="30000" lang="en" sz="1200" u="sng">
                <a:solidFill>
                  <a:srgbClr val="000000"/>
                </a:solidFill>
              </a:rPr>
              <a:t>nd</a:t>
            </a:r>
            <a:r>
              <a:rPr lang="en" sz="1200" u="sng">
                <a:solidFill>
                  <a:srgbClr val="000000"/>
                </a:solidFill>
              </a:rPr>
              <a:t> metacarpal bone</a:t>
            </a:r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Action:</a:t>
            </a:r>
          </a:p>
          <a:p>
            <a: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 sz="1200" u="sng">
                <a:solidFill>
                  <a:srgbClr val="000000"/>
                </a:solidFill>
              </a:rPr>
              <a:t>Extends and abducts</a:t>
            </a:r>
            <a:r>
              <a:rPr lang="en" sz="1200">
                <a:solidFill>
                  <a:srgbClr val="000000"/>
                </a:solidFill>
              </a:rPr>
              <a:t> hand at </a:t>
            </a:r>
            <a:r>
              <a:rPr lang="en" sz="1200">
                <a:solidFill>
                  <a:srgbClr val="FF0000"/>
                </a:solidFill>
              </a:rPr>
              <a:t>wrist joint</a:t>
            </a:r>
            <a:r>
              <a:rPr lang="en" sz="12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87" name="Shape 287"/>
          <p:cNvSpPr/>
          <p:nvPr/>
        </p:nvSpPr>
        <p:spPr>
          <a:xfrm>
            <a:off x="3893625" y="1562125"/>
            <a:ext cx="607500" cy="137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8" name="Shape 288"/>
          <p:cNvSpPr/>
          <p:nvPr/>
        </p:nvSpPr>
        <p:spPr>
          <a:xfrm>
            <a:off x="5487850" y="1769525"/>
            <a:ext cx="555000" cy="202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289" name="Shape 289"/>
          <p:cNvSpPr/>
          <p:nvPr/>
        </p:nvSpPr>
        <p:spPr>
          <a:xfrm>
            <a:off x="5358725" y="4196677"/>
            <a:ext cx="1026300" cy="624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3821825" y="4196676"/>
            <a:ext cx="806400" cy="670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1" name="Shape 291"/>
          <p:cNvSpPr txBox="1"/>
          <p:nvPr/>
        </p:nvSpPr>
        <p:spPr>
          <a:xfrm>
            <a:off x="6664389" y="3500784"/>
            <a:ext cx="15873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1">
              <a:spcBef>
                <a:spcPts val="0"/>
              </a:spcBef>
              <a:buNone/>
            </a:pPr>
            <a:r>
              <a:rPr lang="en" sz="600">
                <a:solidFill>
                  <a:srgbClr val="999999"/>
                </a:solidFill>
              </a:rPr>
              <a:t>تسحب اليد جهة الradius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idx="1" type="body"/>
          </p:nvPr>
        </p:nvSpPr>
        <p:spPr>
          <a:xfrm>
            <a:off x="-477625" y="1251250"/>
            <a:ext cx="4632300" cy="330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04800" lvl="0" marL="914400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en" sz="1200"/>
              <a:t>Deep Group:</a:t>
            </a:r>
          </a:p>
          <a:p>
            <a:pPr indent="-304800" lvl="1" marL="137160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b="1" lang="en" sz="1200"/>
              <a:t>5 muscles:</a:t>
            </a:r>
          </a:p>
          <a:p>
            <a:pPr indent="-304800" lvl="2" marL="182880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>
                <a:solidFill>
                  <a:srgbClr val="CC0000"/>
                </a:solidFill>
              </a:rPr>
              <a:t>Abductor pollicis longus</a:t>
            </a:r>
            <a:r>
              <a:rPr lang="en" sz="1200"/>
              <a:t> (APL)</a:t>
            </a:r>
          </a:p>
          <a:p>
            <a:pPr indent="-304800" lvl="2" marL="182880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>
                <a:solidFill>
                  <a:srgbClr val="45818E"/>
                </a:solidFill>
              </a:rPr>
              <a:t>Extensor pollicis brevis</a:t>
            </a:r>
            <a:r>
              <a:rPr lang="en" sz="1200"/>
              <a:t> (EPB)</a:t>
            </a:r>
          </a:p>
          <a:p>
            <a:pPr indent="-304800" lvl="2" marL="182880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>
                <a:solidFill>
                  <a:srgbClr val="0CD1E6"/>
                </a:solidFill>
              </a:rPr>
              <a:t>Extensor pollicis longus</a:t>
            </a:r>
            <a:r>
              <a:rPr lang="en" sz="1200"/>
              <a:t> (EPL)</a:t>
            </a:r>
          </a:p>
          <a:p>
            <a:pPr indent="-304800" lvl="2" marL="182880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>
                <a:solidFill>
                  <a:srgbClr val="FFC000"/>
                </a:solidFill>
              </a:rPr>
              <a:t>Extensor indicis</a:t>
            </a:r>
            <a:r>
              <a:rPr lang="en" sz="1200"/>
              <a:t> (EI)</a:t>
            </a:r>
          </a:p>
          <a:p>
            <a:pPr indent="-304800" lvl="2" marL="1828800" rtl="0">
              <a:spcBef>
                <a:spcPts val="0"/>
              </a:spcBef>
              <a:buClr>
                <a:srgbClr val="000000"/>
              </a:buClr>
              <a:buSzPts val="1200"/>
              <a:buChar char="■"/>
            </a:pPr>
            <a:r>
              <a:rPr lang="en" sz="1200">
                <a:solidFill>
                  <a:srgbClr val="674EA7"/>
                </a:solidFill>
              </a:rPr>
              <a:t>Supinator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8E7CC3"/>
              </a:solidFill>
            </a:endParaRPr>
          </a:p>
          <a:p>
            <a:pPr indent="-304800" lvl="0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Nerve Supply:</a:t>
            </a:r>
          </a:p>
          <a:p>
            <a:pPr indent="-304800" lvl="1" marL="1371600">
              <a:spcBef>
                <a:spcPts val="0"/>
              </a:spcBef>
              <a:buClr>
                <a:srgbClr val="000000"/>
              </a:buClr>
              <a:buSzPts val="1200"/>
              <a:buChar char="○"/>
            </a:pPr>
            <a:r>
              <a:rPr lang="en" sz="1200">
                <a:solidFill>
                  <a:srgbClr val="000000"/>
                </a:solidFill>
              </a:rPr>
              <a:t>A</a:t>
            </a:r>
            <a:r>
              <a:rPr lang="en" sz="1200">
                <a:solidFill>
                  <a:srgbClr val="000000"/>
                </a:solidFill>
              </a:rPr>
              <a:t>ll back muscles of the forearm are supplied by </a:t>
            </a:r>
            <a:r>
              <a:rPr lang="en" sz="1200">
                <a:solidFill>
                  <a:srgbClr val="FF0000"/>
                </a:solidFill>
              </a:rPr>
              <a:t>Posterior Interosseous Nerve</a:t>
            </a:r>
            <a:r>
              <a:rPr lang="en" sz="1200">
                <a:solidFill>
                  <a:srgbClr val="000000"/>
                </a:solidFill>
              </a:rPr>
              <a:t> Except, </a:t>
            </a:r>
            <a:r>
              <a:rPr lang="en" sz="1200">
                <a:solidFill>
                  <a:srgbClr val="FF0000"/>
                </a:solidFill>
              </a:rPr>
              <a:t>(</a:t>
            </a:r>
            <a:r>
              <a:rPr b="1" lang="en" sz="1200">
                <a:solidFill>
                  <a:srgbClr val="FF0000"/>
                </a:solidFill>
              </a:rPr>
              <a:t>ABE</a:t>
            </a:r>
            <a:r>
              <a:rPr lang="en" sz="1200">
                <a:solidFill>
                  <a:srgbClr val="FF0000"/>
                </a:solidFill>
              </a:rPr>
              <a:t>) by Radial Nerve itself.</a:t>
            </a:r>
          </a:p>
        </p:txBody>
      </p:sp>
      <p:pic>
        <p:nvPicPr>
          <p:cNvPr id="297" name="Shape 2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8050" y="648625"/>
            <a:ext cx="2720250" cy="4166074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Shape 298"/>
          <p:cNvSpPr txBox="1"/>
          <p:nvPr>
            <p:ph type="title"/>
          </p:nvPr>
        </p:nvSpPr>
        <p:spPr>
          <a:xfrm>
            <a:off x="115575" y="132900"/>
            <a:ext cx="62115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Deep Group</a:t>
            </a:r>
          </a:p>
        </p:txBody>
      </p:sp>
      <p:sp>
        <p:nvSpPr>
          <p:cNvPr id="299" name="Shape 299"/>
          <p:cNvSpPr/>
          <p:nvPr/>
        </p:nvSpPr>
        <p:spPr>
          <a:xfrm>
            <a:off x="6823600" y="2324625"/>
            <a:ext cx="930600" cy="162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0" name="Shape 300"/>
          <p:cNvSpPr/>
          <p:nvPr/>
        </p:nvSpPr>
        <p:spPr>
          <a:xfrm>
            <a:off x="6823600" y="2824450"/>
            <a:ext cx="930600" cy="162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45818E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1" name="Shape 301"/>
          <p:cNvSpPr/>
          <p:nvPr/>
        </p:nvSpPr>
        <p:spPr>
          <a:xfrm>
            <a:off x="4951300" y="2525325"/>
            <a:ext cx="930600" cy="162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CD1E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/>
          <p:nvPr/>
        </p:nvSpPr>
        <p:spPr>
          <a:xfrm>
            <a:off x="5212900" y="2859875"/>
            <a:ext cx="669000" cy="162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C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3" name="Shape 303"/>
          <p:cNvSpPr/>
          <p:nvPr/>
        </p:nvSpPr>
        <p:spPr>
          <a:xfrm>
            <a:off x="5091450" y="1381200"/>
            <a:ext cx="520500" cy="206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4" name="Shape 304"/>
          <p:cNvSpPr/>
          <p:nvPr/>
        </p:nvSpPr>
        <p:spPr>
          <a:xfrm>
            <a:off x="6895575" y="1299325"/>
            <a:ext cx="719700" cy="206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idx="1" type="body"/>
          </p:nvPr>
        </p:nvSpPr>
        <p:spPr>
          <a:xfrm>
            <a:off x="115575" y="969550"/>
            <a:ext cx="3398100" cy="417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It is formed </a:t>
            </a:r>
            <a:r>
              <a:rPr lang="en" sz="1200" u="sng">
                <a:solidFill>
                  <a:srgbClr val="D5A6BD"/>
                </a:solidFill>
              </a:rPr>
              <a:t>on the dorsum of medial 4 fingers</a:t>
            </a:r>
            <a:r>
              <a:rPr lang="en" sz="1200">
                <a:solidFill>
                  <a:srgbClr val="000000"/>
                </a:solidFill>
              </a:rPr>
              <a:t> by the </a:t>
            </a:r>
            <a:r>
              <a:rPr b="1" lang="en" sz="1200">
                <a:solidFill>
                  <a:srgbClr val="000000"/>
                </a:solidFill>
              </a:rPr>
              <a:t>union of the tendons</a:t>
            </a:r>
            <a:r>
              <a:rPr lang="en" sz="1200">
                <a:solidFill>
                  <a:srgbClr val="000000"/>
                </a:solidFill>
              </a:rPr>
              <a:t> of:</a:t>
            </a:r>
          </a:p>
          <a:p>
            <a: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 sz="1200">
                <a:solidFill>
                  <a:srgbClr val="000000"/>
                </a:solidFill>
              </a:rPr>
              <a:t>Extensor digitorum</a:t>
            </a:r>
          </a:p>
          <a:p>
            <a: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 sz="1200">
                <a:solidFill>
                  <a:srgbClr val="000000"/>
                </a:solidFill>
              </a:rPr>
              <a:t>Extensor indicis</a:t>
            </a:r>
          </a:p>
          <a:p>
            <a: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 sz="1200">
                <a:solidFill>
                  <a:srgbClr val="000000"/>
                </a:solidFill>
              </a:rPr>
              <a:t>Extensor digiti minimi </a:t>
            </a:r>
          </a:p>
          <a:p>
            <a: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 sz="1200">
                <a:solidFill>
                  <a:srgbClr val="000000"/>
                </a:solidFill>
              </a:rPr>
              <a:t>Lumbricals</a:t>
            </a:r>
          </a:p>
          <a:p>
            <a: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 sz="1200">
                <a:solidFill>
                  <a:srgbClr val="000000"/>
                </a:solidFill>
              </a:rPr>
              <a:t>Palmar &amp; Dorsal:</a:t>
            </a:r>
          </a:p>
          <a:p>
            <a: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Char char="■"/>
            </a:pPr>
            <a:r>
              <a:rPr lang="en" sz="1200" u="sng">
                <a:solidFill>
                  <a:srgbClr val="CC0000"/>
                </a:solidFill>
              </a:rPr>
              <a:t>Interossei</a:t>
            </a: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All these tendons unite to form one tendon which divides into 3 Slips:</a:t>
            </a:r>
          </a:p>
          <a:p>
            <a: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 sz="1200" u="sng">
                <a:solidFill>
                  <a:srgbClr val="0CD1E6"/>
                </a:solidFill>
              </a:rPr>
              <a:t>Median one</a:t>
            </a:r>
            <a:r>
              <a:rPr lang="en" sz="1200">
                <a:solidFill>
                  <a:srgbClr val="000000"/>
                </a:solidFill>
              </a:rPr>
              <a:t> attached to:</a:t>
            </a:r>
          </a:p>
          <a:p>
            <a: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200"/>
              <a:buChar char="■"/>
            </a:pPr>
            <a:r>
              <a:rPr lang="en" sz="1200">
                <a:solidFill>
                  <a:srgbClr val="1155CC"/>
                </a:solidFill>
              </a:rPr>
              <a:t>Middle phalanges</a:t>
            </a:r>
          </a:p>
          <a:p>
            <a: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 sz="1200" u="sng">
                <a:solidFill>
                  <a:srgbClr val="45818E"/>
                </a:solidFill>
              </a:rPr>
              <a:t>2 Lateral</a:t>
            </a:r>
            <a:r>
              <a:rPr lang="en" sz="1200">
                <a:solidFill>
                  <a:srgbClr val="000000"/>
                </a:solidFill>
              </a:rPr>
              <a:t> attached to:</a:t>
            </a:r>
          </a:p>
          <a:p>
            <a: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200"/>
              <a:buChar char="■"/>
            </a:pPr>
            <a:r>
              <a:rPr lang="en" sz="1200">
                <a:solidFill>
                  <a:srgbClr val="38761D"/>
                </a:solidFill>
              </a:rPr>
              <a:t>Terminal phalanges</a:t>
            </a:r>
          </a:p>
        </p:txBody>
      </p:sp>
      <p:sp>
        <p:nvSpPr>
          <p:cNvPr id="310" name="Shape 310"/>
          <p:cNvSpPr txBox="1"/>
          <p:nvPr>
            <p:ph type="title"/>
          </p:nvPr>
        </p:nvSpPr>
        <p:spPr>
          <a:xfrm>
            <a:off x="115575" y="132900"/>
            <a:ext cx="62115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Dorsal Extensor Expansion</a:t>
            </a:r>
          </a:p>
        </p:txBody>
      </p:sp>
      <p:pic>
        <p:nvPicPr>
          <p:cNvPr id="311" name="Shape 3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0800" y="1116600"/>
            <a:ext cx="5740800" cy="2061124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Shape 312"/>
          <p:cNvSpPr/>
          <p:nvPr/>
        </p:nvSpPr>
        <p:spPr>
          <a:xfrm>
            <a:off x="3250800" y="2402725"/>
            <a:ext cx="1311600" cy="258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313" name="Shape 313"/>
          <p:cNvSpPr/>
          <p:nvPr/>
        </p:nvSpPr>
        <p:spPr>
          <a:xfrm>
            <a:off x="7121100" y="2980150"/>
            <a:ext cx="820200" cy="158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314" name="Shape 314"/>
          <p:cNvSpPr/>
          <p:nvPr/>
        </p:nvSpPr>
        <p:spPr>
          <a:xfrm>
            <a:off x="7693575" y="2661025"/>
            <a:ext cx="607200" cy="158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315" name="Shape 315"/>
          <p:cNvSpPr/>
          <p:nvPr/>
        </p:nvSpPr>
        <p:spPr>
          <a:xfrm>
            <a:off x="5559825" y="2716825"/>
            <a:ext cx="971400" cy="213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45818E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1155CC"/>
              </a:solidFill>
            </a:endParaRPr>
          </a:p>
        </p:txBody>
      </p:sp>
      <p:sp>
        <p:nvSpPr>
          <p:cNvPr id="316" name="Shape 316"/>
          <p:cNvSpPr/>
          <p:nvPr/>
        </p:nvSpPr>
        <p:spPr>
          <a:xfrm>
            <a:off x="5212900" y="1550850"/>
            <a:ext cx="1020000" cy="213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45818E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1155CC"/>
              </a:solidFill>
            </a:endParaRPr>
          </a:p>
        </p:txBody>
      </p:sp>
      <p:sp>
        <p:nvSpPr>
          <p:cNvPr id="317" name="Shape 317"/>
          <p:cNvSpPr/>
          <p:nvPr/>
        </p:nvSpPr>
        <p:spPr>
          <a:xfrm>
            <a:off x="5499125" y="2091675"/>
            <a:ext cx="251400" cy="111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CD1E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1155CC"/>
              </a:solidFill>
            </a:endParaRPr>
          </a:p>
        </p:txBody>
      </p:sp>
      <p:sp>
        <p:nvSpPr>
          <p:cNvPr id="318" name="Shape 318"/>
          <p:cNvSpPr txBox="1"/>
          <p:nvPr/>
        </p:nvSpPr>
        <p:spPr>
          <a:xfrm>
            <a:off x="2322950" y="1983075"/>
            <a:ext cx="1575900" cy="3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200">
                <a:solidFill>
                  <a:srgbClr val="999999"/>
                </a:solidFill>
              </a:rPr>
              <a:t>(In little finger only)</a:t>
            </a:r>
          </a:p>
        </p:txBody>
      </p:sp>
      <p:sp>
        <p:nvSpPr>
          <p:cNvPr id="319" name="Shape 319"/>
          <p:cNvSpPr txBox="1"/>
          <p:nvPr/>
        </p:nvSpPr>
        <p:spPr>
          <a:xfrm>
            <a:off x="1859700" y="1764150"/>
            <a:ext cx="1768200" cy="3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200">
                <a:solidFill>
                  <a:srgbClr val="999999"/>
                </a:solidFill>
              </a:rPr>
              <a:t>(In index finger only)</a:t>
            </a:r>
          </a:p>
        </p:txBody>
      </p:sp>
      <p:sp>
        <p:nvSpPr>
          <p:cNvPr id="320" name="Shape 320"/>
          <p:cNvSpPr/>
          <p:nvPr/>
        </p:nvSpPr>
        <p:spPr>
          <a:xfrm>
            <a:off x="3250800" y="1453575"/>
            <a:ext cx="1707000" cy="258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Shape 3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37125"/>
            <a:ext cx="8839198" cy="393926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Shape 326"/>
          <p:cNvSpPr txBox="1"/>
          <p:nvPr>
            <p:ph type="title"/>
          </p:nvPr>
        </p:nvSpPr>
        <p:spPr>
          <a:xfrm>
            <a:off x="115575" y="132900"/>
            <a:ext cx="86361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Summary of Posterior Compartment of Forearm</a:t>
            </a:r>
          </a:p>
        </p:txBody>
      </p:sp>
      <p:sp>
        <p:nvSpPr>
          <p:cNvPr id="327" name="Shape 327">
            <a:hlinkClick r:id="rId4"/>
          </p:cNvPr>
          <p:cNvSpPr txBox="1"/>
          <p:nvPr/>
        </p:nvSpPr>
        <p:spPr>
          <a:xfrm>
            <a:off x="4987375" y="3698475"/>
            <a:ext cx="3990000" cy="1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idx="1" type="body"/>
          </p:nvPr>
        </p:nvSpPr>
        <p:spPr>
          <a:xfrm>
            <a:off x="223600" y="964200"/>
            <a:ext cx="4060800" cy="40530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/>
              <a:t>1-All Superficial Flexors are supplied by </a:t>
            </a:r>
            <a:r>
              <a:rPr b="1" lang="en" sz="1000">
                <a:solidFill>
                  <a:srgbClr val="000000"/>
                </a:solidFill>
              </a:rPr>
              <a:t>median nerve</a:t>
            </a:r>
            <a:r>
              <a:rPr b="1" lang="en" sz="1000"/>
              <a:t> except: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A- Pronator teres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0000"/>
                </a:solidFill>
              </a:rPr>
              <a:t>B- </a:t>
            </a:r>
            <a:r>
              <a:rPr lang="en" sz="1000"/>
              <a:t>Flexor Carpi Radialis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C- Palmaris Longus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D- Flexor Carpi Ulnaris 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/>
              <a:t>2</a:t>
            </a:r>
            <a:r>
              <a:rPr b="1" lang="en" sz="1000">
                <a:solidFill>
                  <a:srgbClr val="000000"/>
                </a:solidFill>
              </a:rPr>
              <a:t>- All Superficial Flexors cross the wrist joint except: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0000"/>
                </a:solidFill>
              </a:rPr>
              <a:t>A- Pronator teres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0000"/>
                </a:solidFill>
              </a:rPr>
              <a:t>B- Flexor Ca</a:t>
            </a:r>
            <a:r>
              <a:rPr lang="en" sz="1000"/>
              <a:t>rpi Radialis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C- Palmaris Longus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D- Flexor Carpi Ulnaris </a:t>
            </a:r>
          </a:p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FF0000"/>
              </a:solidFill>
            </a:endParaRPr>
          </a:p>
        </p:txBody>
      </p:sp>
      <p:sp>
        <p:nvSpPr>
          <p:cNvPr id="333" name="Shape 333"/>
          <p:cNvSpPr txBox="1"/>
          <p:nvPr>
            <p:ph type="title"/>
          </p:nvPr>
        </p:nvSpPr>
        <p:spPr>
          <a:xfrm>
            <a:off x="115575" y="132900"/>
            <a:ext cx="4719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MCQ:</a:t>
            </a:r>
          </a:p>
        </p:txBody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x="4473175" y="964200"/>
            <a:ext cx="4060800" cy="40530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/>
              <a:t>3- What is the common extensor origin? </a:t>
            </a:r>
          </a:p>
          <a:p>
            <a:pPr indent="-69850" lvl="0" mar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A- Back of lateral epicondyle of humerus</a:t>
            </a:r>
          </a:p>
          <a:p>
            <a:pPr indent="-69850" lvl="0" mar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B- Front of lateral epicondyle of humerus </a:t>
            </a:r>
          </a:p>
          <a:p>
            <a:pPr indent="-69850" lvl="0" mar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C- Back of medial epicondyle of humerus </a:t>
            </a:r>
          </a:p>
          <a:p>
            <a:pPr indent="-69850" lvl="0" mar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D- Front of medial epicondyle of humerus </a:t>
            </a:r>
          </a:p>
          <a:p>
            <a:pPr indent="-69850" lvl="0" mar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/>
          </a:p>
          <a:p>
            <a:pPr indent="-69850" lvl="0" mar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/>
              <a:t>4- Which one of the following is a  superficial muscle of the posterior compartment of the forearm? </a:t>
            </a:r>
          </a:p>
          <a:p>
            <a:pPr indent="-69850" lvl="0" mar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A- Coracobrachialis</a:t>
            </a:r>
          </a:p>
          <a:p>
            <a:pPr indent="-69850" lvl="0" mar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B- Brachialis</a:t>
            </a:r>
          </a:p>
          <a:p>
            <a:pPr indent="-69850" lvl="0" mar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C- Brachioradialis</a:t>
            </a:r>
          </a:p>
          <a:p>
            <a:pPr indent="-69850" lvl="0" mar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D- Biceps brachii </a:t>
            </a:r>
          </a:p>
        </p:txBody>
      </p:sp>
      <p:sp>
        <p:nvSpPr>
          <p:cNvPr id="335" name="Shape 335">
            <a:hlinkClick r:id="rId3"/>
          </p:cNvPr>
          <p:cNvSpPr txBox="1"/>
          <p:nvPr>
            <p:ph type="title"/>
          </p:nvPr>
        </p:nvSpPr>
        <p:spPr>
          <a:xfrm>
            <a:off x="6457941" y="132910"/>
            <a:ext cx="1889700" cy="536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2400" u="sng">
                <a:solidFill>
                  <a:schemeClr val="hlink"/>
                </a:solidFill>
                <a:hlinkClick r:id="rId4"/>
              </a:rPr>
              <a:t>Flash cards test :)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idx="1" type="body"/>
          </p:nvPr>
        </p:nvSpPr>
        <p:spPr>
          <a:xfrm>
            <a:off x="6092525" y="1330675"/>
            <a:ext cx="2739900" cy="520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x="223600" y="347750"/>
            <a:ext cx="4060800" cy="46626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/>
              <a:t>5-which one of the following does not cross the wrist?</a:t>
            </a:r>
          </a:p>
          <a:p>
            <a:pPr indent="-69850" lvl="0" mar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A- Extensor carpi radialis brevis </a:t>
            </a:r>
          </a:p>
          <a:p>
            <a:pPr indent="-69850" lvl="0" mar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B- Brachioradialis</a:t>
            </a:r>
          </a:p>
          <a:p>
            <a:pPr indent="-69850" lvl="0" mar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C- Anconeus</a:t>
            </a:r>
          </a:p>
          <a:p>
            <a:pPr indent="-69850" lvl="0" mar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D- B&amp;C</a:t>
            </a:r>
          </a:p>
          <a:p>
            <a:pPr indent="-69850" lvl="0" mar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/>
          </a:p>
          <a:p>
            <a:pPr indent="-69850" lvl="0" mar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/>
              <a:t>6- A man standing up and fixing a lamp in the ceiling (His hand extended), which muscle is used for the supination?</a:t>
            </a:r>
          </a:p>
          <a:p>
            <a:pPr indent="-69850" lvl="0" mar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A- Supinator</a:t>
            </a:r>
          </a:p>
          <a:p>
            <a:pPr indent="-69850" lvl="0" mar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B-Trapezius </a:t>
            </a:r>
          </a:p>
          <a:p>
            <a:pPr indent="-69850" lvl="0" mar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C-Flexor digitorum </a:t>
            </a:r>
          </a:p>
          <a:p>
            <a:pPr indent="-69850" lvl="0" mar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D-Brachioradialis</a:t>
            </a:r>
          </a:p>
        </p:txBody>
      </p:sp>
      <p:sp>
        <p:nvSpPr>
          <p:cNvPr id="342" name="Shape 342"/>
          <p:cNvSpPr txBox="1"/>
          <p:nvPr>
            <p:ph idx="1" type="body"/>
          </p:nvPr>
        </p:nvSpPr>
        <p:spPr>
          <a:xfrm>
            <a:off x="4476350" y="347750"/>
            <a:ext cx="4060800" cy="46626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 sz="1000">
                <a:solidFill>
                  <a:srgbClr val="000000"/>
                </a:solidFill>
              </a:rPr>
              <a:t>7-which of these muscles supplied  by posterior interosseous nerve ?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000">
                <a:solidFill>
                  <a:srgbClr val="000000"/>
                </a:solidFill>
              </a:rPr>
              <a:t>A-</a:t>
            </a:r>
            <a:r>
              <a:rPr lang="en" sz="1000"/>
              <a:t>supinator.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000"/>
              <a:t>B-Extensor indicis.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000"/>
              <a:t>C-Extensor pollicis brevis.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 D-all the above.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/>
              <a:t>8- A man screwing a painting on the wall, while his hand is flexed, which muscle is used for the supination? 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A- Triceps brachii.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B- Biceps brachii.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C-Extensor pollicis longus</a:t>
            </a:r>
          </a:p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D-Lumbricals muscles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Objectives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970250"/>
            <a:ext cx="8780700" cy="3354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List the names of the Flexors Group of Forearm (superficial &amp; deep muscles). 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Identify the common flexor origin of flexor muscles and their innervation &amp; movements.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Identify supination &amp; pronation and list the muscles produced these 2 movements.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List the names of the Extensor Group of Forearm (superficial &amp; deep muscles).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Identify the common extensor origin of extensor muscles and their innervation &amp; movements.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0" y="3797975"/>
            <a:ext cx="44115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330200" lvl="0" marL="457200" rtl="0">
              <a:spcBef>
                <a:spcPts val="0"/>
              </a:spcBef>
              <a:buClr>
                <a:schemeClr val="dk1"/>
              </a:buClr>
              <a:buSzPts val="1400"/>
              <a:buFont typeface="Bree Serif"/>
              <a:buChar char="●"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Text in </a:t>
            </a:r>
            <a:r>
              <a:rPr lang="en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BLUE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was found only in the boys’ slides</a:t>
            </a:r>
          </a:p>
          <a:p>
            <a:pPr indent="-330200" lvl="0" marL="457200" rtl="0">
              <a:spcBef>
                <a:spcPts val="0"/>
              </a:spcBef>
              <a:buClr>
                <a:schemeClr val="dk1"/>
              </a:buClr>
              <a:buSzPts val="1400"/>
              <a:buFont typeface="Bree Serif"/>
              <a:buChar char="●"/>
            </a:pP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Text in </a:t>
            </a:r>
            <a:r>
              <a:rPr lang="en">
                <a:solidFill>
                  <a:srgbClr val="D5A6BD"/>
                </a:solidFill>
                <a:latin typeface="Bree Serif"/>
                <a:ea typeface="Bree Serif"/>
                <a:cs typeface="Bree Serif"/>
                <a:sym typeface="Bree Serif"/>
              </a:rPr>
              <a:t>PINK</a:t>
            </a:r>
            <a:r>
              <a:rPr lang="en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was found only in the girls’ slides</a:t>
            </a:r>
          </a:p>
          <a:p>
            <a:pPr indent="-330200" lvl="0" marL="457200" rtl="0">
              <a:spcBef>
                <a:spcPts val="0"/>
              </a:spcBef>
              <a:buClr>
                <a:srgbClr val="FF0000"/>
              </a:buClr>
              <a:buSzPts val="1400"/>
              <a:buFont typeface="Bree Serif"/>
              <a:buChar char="●"/>
            </a:pPr>
            <a:r>
              <a:rPr lang="en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Text in RED is considered important </a:t>
            </a:r>
          </a:p>
          <a:p>
            <a:pPr indent="-330200" lvl="0" marL="457200" rtl="0">
              <a:spcBef>
                <a:spcPts val="0"/>
              </a:spcBef>
              <a:buClr>
                <a:srgbClr val="999999"/>
              </a:buClr>
              <a:buSzPts val="1400"/>
              <a:buFont typeface="Bree Serif"/>
              <a:buChar char="●"/>
            </a:pPr>
            <a:r>
              <a:rPr lang="en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Text in GREY is considered extra notes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idx="1" type="body"/>
          </p:nvPr>
        </p:nvSpPr>
        <p:spPr>
          <a:xfrm>
            <a:off x="223600" y="347750"/>
            <a:ext cx="4060800" cy="46626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/>
              <a:t>9- The deep muscles of the posterior compartment are:</a:t>
            </a:r>
          </a:p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A-3 muscles </a:t>
            </a:r>
          </a:p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b-2 muscles</a:t>
            </a:r>
          </a:p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C-5 muscles 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d-6 muscles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/>
              <a:t>10- The insertion of Pronator Quadratus is: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A-distal 1/4th of anterior surface of Radius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B- interosseus membrane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C-base of 2th metacarpal</a:t>
            </a:r>
          </a:p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D-superior intertochintar </a:t>
            </a:r>
          </a:p>
          <a:p>
            <a:pPr indent="-69850" lvl="0" mar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/>
          </a:p>
        </p:txBody>
      </p:sp>
      <p:sp>
        <p:nvSpPr>
          <p:cNvPr id="348" name="Shape 348"/>
          <p:cNvSpPr txBox="1"/>
          <p:nvPr/>
        </p:nvSpPr>
        <p:spPr>
          <a:xfrm>
            <a:off x="8636175" y="247500"/>
            <a:ext cx="461400" cy="1453800"/>
          </a:xfrm>
          <a:prstGeom prst="rect">
            <a:avLst/>
          </a:prstGeom>
          <a:noFill/>
          <a:ln cap="flat" cmpd="sng" w="9525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>
                <a:solidFill>
                  <a:srgbClr val="D9D9D9"/>
                </a:solidFill>
                <a:latin typeface="Open Sans"/>
                <a:ea typeface="Open Sans"/>
                <a:cs typeface="Open Sans"/>
                <a:sym typeface="Open Sans"/>
              </a:rPr>
              <a:t>1-D</a:t>
            </a: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>
                <a:solidFill>
                  <a:srgbClr val="D9D9D9"/>
                </a:solidFill>
                <a:latin typeface="Open Sans"/>
                <a:ea typeface="Open Sans"/>
                <a:cs typeface="Open Sans"/>
                <a:sym typeface="Open Sans"/>
              </a:rPr>
              <a:t>2-A</a:t>
            </a: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>
                <a:solidFill>
                  <a:srgbClr val="D9D9D9"/>
                </a:solidFill>
                <a:latin typeface="Open Sans"/>
                <a:ea typeface="Open Sans"/>
                <a:cs typeface="Open Sans"/>
                <a:sym typeface="Open Sans"/>
              </a:rPr>
              <a:t>3-B</a:t>
            </a: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>
                <a:solidFill>
                  <a:srgbClr val="D9D9D9"/>
                </a:solidFill>
                <a:latin typeface="Open Sans"/>
                <a:ea typeface="Open Sans"/>
                <a:cs typeface="Open Sans"/>
                <a:sym typeface="Open Sans"/>
              </a:rPr>
              <a:t>4-C</a:t>
            </a:r>
          </a:p>
        </p:txBody>
      </p:sp>
      <p:sp>
        <p:nvSpPr>
          <p:cNvPr id="349" name="Shape 349"/>
          <p:cNvSpPr txBox="1"/>
          <p:nvPr/>
        </p:nvSpPr>
        <p:spPr>
          <a:xfrm>
            <a:off x="8636175" y="1783734"/>
            <a:ext cx="461400" cy="1453800"/>
          </a:xfrm>
          <a:prstGeom prst="rect">
            <a:avLst/>
          </a:prstGeom>
          <a:noFill/>
          <a:ln cap="flat" cmpd="sng" w="9525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>
                <a:solidFill>
                  <a:srgbClr val="D9D9D9"/>
                </a:solidFill>
                <a:latin typeface="Open Sans"/>
                <a:ea typeface="Open Sans"/>
                <a:cs typeface="Open Sans"/>
                <a:sym typeface="Open Sans"/>
              </a:rPr>
              <a:t>5-D</a:t>
            </a: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>
                <a:solidFill>
                  <a:srgbClr val="D9D9D9"/>
                </a:solidFill>
                <a:latin typeface="Open Sans"/>
                <a:ea typeface="Open Sans"/>
                <a:cs typeface="Open Sans"/>
                <a:sym typeface="Open Sans"/>
              </a:rPr>
              <a:t>6-A</a:t>
            </a: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>
                <a:solidFill>
                  <a:srgbClr val="D9D9D9"/>
                </a:solidFill>
                <a:latin typeface="Open Sans"/>
                <a:ea typeface="Open Sans"/>
                <a:cs typeface="Open Sans"/>
                <a:sym typeface="Open Sans"/>
              </a:rPr>
              <a:t>7-D</a:t>
            </a: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>
                <a:solidFill>
                  <a:srgbClr val="D9D9D9"/>
                </a:solidFill>
                <a:latin typeface="Open Sans"/>
                <a:ea typeface="Open Sans"/>
                <a:cs typeface="Open Sans"/>
                <a:sym typeface="Open Sans"/>
              </a:rPr>
              <a:t>8-B</a:t>
            </a:r>
          </a:p>
        </p:txBody>
      </p:sp>
      <p:sp>
        <p:nvSpPr>
          <p:cNvPr id="350" name="Shape 350"/>
          <p:cNvSpPr txBox="1"/>
          <p:nvPr/>
        </p:nvSpPr>
        <p:spPr>
          <a:xfrm>
            <a:off x="8636175" y="3319950"/>
            <a:ext cx="461400" cy="1453800"/>
          </a:xfrm>
          <a:prstGeom prst="rect">
            <a:avLst/>
          </a:prstGeom>
          <a:noFill/>
          <a:ln cap="flat" cmpd="sng" w="9525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>
                <a:solidFill>
                  <a:srgbClr val="D9D9D9"/>
                </a:solidFill>
                <a:latin typeface="Open Sans"/>
                <a:ea typeface="Open Sans"/>
                <a:cs typeface="Open Sans"/>
                <a:sym typeface="Open Sans"/>
              </a:rPr>
              <a:t>9-C</a:t>
            </a: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>
                <a:solidFill>
                  <a:srgbClr val="D9D9D9"/>
                </a:solidFill>
                <a:latin typeface="Open Sans"/>
                <a:ea typeface="Open Sans"/>
                <a:cs typeface="Open Sans"/>
                <a:sym typeface="Open Sans"/>
              </a:rPr>
              <a:t>10-A</a:t>
            </a: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>
                <a:solidFill>
                  <a:srgbClr val="D9D9D9"/>
                </a:solidFill>
                <a:latin typeface="Open Sans"/>
                <a:ea typeface="Open Sans"/>
                <a:cs typeface="Open Sans"/>
                <a:sym typeface="Open Sans"/>
              </a:rPr>
              <a:t>11-D</a:t>
            </a: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>
                <a:solidFill>
                  <a:srgbClr val="D9D9D9"/>
                </a:solidFill>
                <a:latin typeface="Open Sans"/>
                <a:ea typeface="Open Sans"/>
                <a:cs typeface="Open Sans"/>
                <a:sym typeface="Open Sans"/>
              </a:rPr>
              <a:t>12-A</a:t>
            </a:r>
          </a:p>
        </p:txBody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x="4476350" y="347750"/>
            <a:ext cx="4060800" cy="46626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/>
              <a:t>11-Which of the following is most accurate about Posterior Interosseous Nerve?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A- it’s the deep branch of Ulnar nerve.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B-it’s innervate the posterior compartment of the shoulder.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C-it’s supply ABE.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D- it’s supply index deep muscle .</a:t>
            </a:r>
          </a:p>
          <a:p>
            <a:pPr indent="-698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/>
              <a:t>12-Action of Flexor Digitorum Profundus is?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A-Flexes distal phalanges of medial 4 digits.</a:t>
            </a:r>
          </a:p>
          <a:p>
            <a:pPr indent="-698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B- abduction of the thumb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C-Flexes the forearm</a:t>
            </a:r>
          </a:p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D-opposition of thumb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/>
        </p:nvSpPr>
        <p:spPr>
          <a:xfrm>
            <a:off x="914400" y="298710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1" anchor="t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b="0" i="0" lang="en" sz="4200" u="none" cap="none" strike="noStrike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Team Members</a:t>
            </a:r>
          </a:p>
        </p:txBody>
      </p:sp>
      <p:sp>
        <p:nvSpPr>
          <p:cNvPr id="357" name="Shape 357"/>
          <p:cNvSpPr txBox="1"/>
          <p:nvPr/>
        </p:nvSpPr>
        <p:spPr>
          <a:xfrm>
            <a:off x="1078035" y="1394185"/>
            <a:ext cx="2696700" cy="305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rPr b="0" i="0" lang="en" sz="1100" u="none" cap="none" strike="noStrike">
                <a:solidFill>
                  <a:srgbClr val="CCA677"/>
                </a:solidFill>
                <a:latin typeface="Arial"/>
                <a:ea typeface="Arial"/>
                <a:cs typeface="Arial"/>
                <a:sym typeface="Arial"/>
              </a:rPr>
              <a:t>Lamia Abdullah Alkuwaiz (Team Leader)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rPr b="0" i="0" lang="en" sz="1100" u="none" cap="none" strike="noStrike">
                <a:solidFill>
                  <a:srgbClr val="CCA677"/>
                </a:solidFill>
                <a:latin typeface="Arial"/>
                <a:ea typeface="Arial"/>
                <a:cs typeface="Arial"/>
                <a:sym typeface="Arial"/>
              </a:rPr>
              <a:t>Rawan Mohammad Alharbi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Abeer Alabduljabbar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Afnan Abdulaziz Almustafa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Ahad Algrain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Alanoud Almansour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Albandari Alshaye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AlFhadah abdullah alsaleem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Arwa Alzahrani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Dana Abdulaziz Alrasheed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Dimah Khalid Alaraifi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Ghada Alhaidari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Ghada Almuhanna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Ghaida Alsanad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Hadeel Khalid Awartani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Haifa Alessa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Khulood Alwehabi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Layan Hassan Alwatban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Lojain Azizalrahman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Lujain Tariq AlZaid</a:t>
            </a:r>
          </a:p>
        </p:txBody>
      </p:sp>
      <p:sp>
        <p:nvSpPr>
          <p:cNvPr id="358" name="Shape 358"/>
          <p:cNvSpPr txBox="1"/>
          <p:nvPr/>
        </p:nvSpPr>
        <p:spPr>
          <a:xfrm>
            <a:off x="2833395" y="1669585"/>
            <a:ext cx="2874900" cy="27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Maha Barakah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Majd Khalid AlBarrak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Norah Alharbi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Nouf Alotaibi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Noura Mohammed Alothaim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Rahaf Turki Alshammari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Reham Alhalabi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Rinad Musaed Alghoraiby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Sara Alsultan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Shahad Alzahrani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Wafa Alotaibi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Wejdan Fahad Albadrani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Wjdan AlShamry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359" name="Shape 359"/>
          <p:cNvSpPr txBox="1"/>
          <p:nvPr/>
        </p:nvSpPr>
        <p:spPr>
          <a:xfrm>
            <a:off x="4907715" y="1250905"/>
            <a:ext cx="3191400" cy="37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rPr b="0" i="0" lang="en" sz="1100" u="none" cap="none" strike="noStrike">
                <a:solidFill>
                  <a:srgbClr val="CCA677"/>
                </a:solidFill>
                <a:latin typeface="Arial"/>
                <a:ea typeface="Arial"/>
                <a:cs typeface="Arial"/>
                <a:sym typeface="Arial"/>
              </a:rPr>
              <a:t>Faisal Fahad Alsaif (Team Leader)</a:t>
            </a:r>
            <a:br>
              <a:rPr b="0" i="0" lang="en" sz="1100" u="none" cap="none" strike="noStrike">
                <a:solidFill>
                  <a:srgbClr val="CCA67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Abdulaziz Al dukhayel </a:t>
            </a:r>
            <a:b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</a:t>
            </a: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Fahad Alfaiz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‏Akram Alfandi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‏Saad Aloqile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‏Saleh Almoaiqel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‏Abdulaziz Alabdulkareem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‏Abdullah Almeaither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‏Yazeed Aldossari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‏Muath Alhumood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000"/>
              <a:t>Abdulrahman Almotairi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Abdulelah Aldossari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‏Abdulrahman Alduhayyim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‏Hamdan Aldossari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‏Abdullah Alqarni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‏Mohammed Alomar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‏Abdulrahman Aldawood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‏Saud Alghufaily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‏Hassan Aloraini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000"/>
              <a:t>Khalid Almutairi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‏‏</a:t>
            </a:r>
          </a:p>
        </p:txBody>
      </p:sp>
      <p:sp>
        <p:nvSpPr>
          <p:cNvPr id="360" name="Shape 360"/>
          <p:cNvSpPr txBox="1"/>
          <p:nvPr/>
        </p:nvSpPr>
        <p:spPr>
          <a:xfrm>
            <a:off x="6535635" y="1669585"/>
            <a:ext cx="2152500" cy="27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Abdulmajeed Alwardi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‏Abdulrahman Alageel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‏Rayyan Almousa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‏Sultan Alfuhaid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‏Ali Alammari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‏Fahad </a:t>
            </a:r>
            <a:r>
              <a:rPr lang="en" sz="1000"/>
              <a:t>A</a:t>
            </a: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lshughaithry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Fayez Ghiyath Aldarsouni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‏Mohammed Alquwayfili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‏‏Abduljabbar Al-yamani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‏Sultan Al-nasser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‏Majed Aljohani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‏Zeyad Al-khenaizan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‏Mohammed Nouri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‏Abdulaziz Al-drgam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‏Fahad Aldhowaihy </a:t>
            </a:r>
            <a:b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‏Omar alyabis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 b="8248" l="0" r="2200" t="17301"/>
          <a:stretch/>
        </p:blipFill>
        <p:spPr>
          <a:xfrm>
            <a:off x="1115788" y="508400"/>
            <a:ext cx="6912426" cy="4126699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82" name="Shape 82"/>
          <p:cNvSpPr txBox="1"/>
          <p:nvPr/>
        </p:nvSpPr>
        <p:spPr>
          <a:xfrm>
            <a:off x="802228" y="224088"/>
            <a:ext cx="672300" cy="498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700">
                <a:solidFill>
                  <a:srgbClr val="CCA677"/>
                </a:solidFill>
                <a:latin typeface="Open Sans"/>
                <a:ea typeface="Open Sans"/>
                <a:cs typeface="Open Sans"/>
                <a:sym typeface="Open Sans"/>
              </a:rPr>
              <a:t>436 Team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/>
        </p:nvSpPr>
        <p:spPr>
          <a:xfrm>
            <a:off x="115575" y="1094700"/>
            <a:ext cx="5687400" cy="11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04800" lvl="0" marL="457200">
              <a:spcBef>
                <a:spcPts val="0"/>
              </a:spcBef>
              <a:buSzPts val="1200"/>
              <a:buChar char="●"/>
            </a:pPr>
            <a:r>
              <a:rPr lang="en" sz="1200"/>
              <a:t>The forearm extends from </a:t>
            </a:r>
            <a:r>
              <a:rPr lang="en" sz="1200">
                <a:solidFill>
                  <a:srgbClr val="F1C232"/>
                </a:solidFill>
              </a:rPr>
              <a:t>elbow</a:t>
            </a:r>
            <a:r>
              <a:rPr lang="en" sz="1200"/>
              <a:t> to </a:t>
            </a:r>
            <a:r>
              <a:rPr lang="en" sz="1200">
                <a:solidFill>
                  <a:srgbClr val="0B5394"/>
                </a:solidFill>
              </a:rPr>
              <a:t>wrist</a:t>
            </a:r>
            <a:r>
              <a:rPr lang="en" sz="1200"/>
              <a:t>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It passes two bones </a:t>
            </a:r>
            <a:r>
              <a:rPr lang="en" sz="1200">
                <a:solidFill>
                  <a:srgbClr val="CC0000"/>
                </a:solidFill>
              </a:rPr>
              <a:t>radius laterally</a:t>
            </a:r>
            <a:r>
              <a:rPr lang="en" sz="1200">
                <a:solidFill>
                  <a:srgbClr val="FF0000"/>
                </a:solidFill>
              </a:rPr>
              <a:t> </a:t>
            </a:r>
            <a:r>
              <a:rPr lang="en" sz="1200"/>
              <a:t>&amp;</a:t>
            </a:r>
            <a:r>
              <a:rPr lang="en" sz="1200">
                <a:solidFill>
                  <a:srgbClr val="FF0000"/>
                </a:solidFill>
              </a:rPr>
              <a:t> </a:t>
            </a:r>
            <a:r>
              <a:rPr lang="en" sz="1200">
                <a:solidFill>
                  <a:srgbClr val="38761D"/>
                </a:solidFill>
              </a:rPr>
              <a:t>Ulna medially.</a:t>
            </a:r>
            <a:br>
              <a:rPr lang="en" sz="1200">
                <a:solidFill>
                  <a:srgbClr val="38761D"/>
                </a:solidFill>
              </a:rPr>
            </a:br>
          </a:p>
          <a:p>
            <a:pPr indent="-304800" lvl="0" marL="457200">
              <a:spcBef>
                <a:spcPts val="0"/>
              </a:spcBef>
              <a:buSzPts val="1200"/>
              <a:buChar char="●"/>
            </a:pPr>
            <a:r>
              <a:rPr lang="en" sz="1200"/>
              <a:t>The two bones are connected together by the </a:t>
            </a:r>
            <a:r>
              <a:rPr lang="en" sz="1200">
                <a:solidFill>
                  <a:srgbClr val="674EA7"/>
                </a:solidFill>
              </a:rPr>
              <a:t>interosseous membrane</a:t>
            </a:r>
            <a:r>
              <a:rPr lang="en" sz="1200">
                <a:solidFill>
                  <a:srgbClr val="9900FF"/>
                </a:solidFill>
              </a:rPr>
              <a:t>.</a:t>
            </a:r>
            <a:br>
              <a:rPr lang="en" sz="1200"/>
            </a:br>
          </a:p>
        </p:txBody>
      </p:sp>
      <p:sp>
        <p:nvSpPr>
          <p:cNvPr id="88" name="Shape 88"/>
          <p:cNvSpPr txBox="1"/>
          <p:nvPr>
            <p:ph type="title"/>
          </p:nvPr>
        </p:nvSpPr>
        <p:spPr>
          <a:xfrm>
            <a:off x="115575" y="132900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Forearm</a:t>
            </a:r>
          </a:p>
        </p:txBody>
      </p:sp>
      <p:pic>
        <p:nvPicPr>
          <p:cNvPr descr="C:\work\pratik\1_008.jpg"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3425" y="132900"/>
            <a:ext cx="1670575" cy="29927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/>
          <p:nvPr/>
        </p:nvSpPr>
        <p:spPr>
          <a:xfrm>
            <a:off x="8049342" y="653699"/>
            <a:ext cx="343200" cy="597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F1C232"/>
          </a:solidFill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نتيجة بحث الصور عن ‪posterior Forearm bones with interosseous membrane‬‏"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7100" y="132901"/>
            <a:ext cx="1616328" cy="29927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/>
          <p:nvPr/>
        </p:nvSpPr>
        <p:spPr>
          <a:xfrm>
            <a:off x="7706004" y="2072528"/>
            <a:ext cx="343200" cy="597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7881454" y="1443738"/>
            <a:ext cx="343200" cy="597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/>
        </p:nvSpPr>
        <p:spPr>
          <a:xfrm rot="10793990">
            <a:off x="8560770" y="1383756"/>
            <a:ext cx="343201" cy="597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/>
        </p:nvSpPr>
        <p:spPr>
          <a:xfrm rot="10793990">
            <a:off x="8392812" y="1599380"/>
            <a:ext cx="343201" cy="597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674EA7"/>
          </a:solidFill>
          <a:ln cap="flat" cmpd="sng" w="9525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 txBox="1"/>
          <p:nvPr/>
        </p:nvSpPr>
        <p:spPr>
          <a:xfrm>
            <a:off x="735025" y="3613575"/>
            <a:ext cx="2824200" cy="1176900"/>
          </a:xfrm>
          <a:prstGeom prst="rect">
            <a:avLst/>
          </a:prstGeom>
          <a:noFill/>
          <a:ln cap="flat" cmpd="sng" w="9525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- The radius and ulna are connected by 3 structures: the interosseous membrane, superior radioulnar joint and inferior radioulnar joint.         - An interosseous membrane is a broad and thin plane of fibrous tissue that separates many of the bones of the body.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149675" y="3470025"/>
            <a:ext cx="672300" cy="250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700">
                <a:solidFill>
                  <a:srgbClr val="CCA677"/>
                </a:solidFill>
                <a:latin typeface="Open Sans"/>
                <a:ea typeface="Open Sans"/>
                <a:cs typeface="Open Sans"/>
                <a:sym typeface="Open Sans"/>
              </a:rPr>
              <a:t>436 Team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3706100" y="3786375"/>
            <a:ext cx="1968900" cy="831300"/>
          </a:xfrm>
          <a:prstGeom prst="rect">
            <a:avLst/>
          </a:prstGeom>
          <a:noFill/>
          <a:ln cap="flat" cmpd="sng" w="9525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 algn="ctr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62E221"/>
                </a:solidFill>
                <a:latin typeface="Open Sans"/>
                <a:ea typeface="Open Sans"/>
                <a:cs typeface="Open Sans"/>
                <a:sym typeface="Open Sans"/>
              </a:rPr>
              <a:t>*Supination &amp; Pronation:</a:t>
            </a:r>
            <a:r>
              <a:rPr lang="en" sz="900">
                <a:solidFill>
                  <a:srgbClr val="62E221"/>
                </a:solidFill>
                <a:latin typeface="Open Sans"/>
                <a:ea typeface="Open Sans"/>
                <a:cs typeface="Open Sans"/>
                <a:sym typeface="Open Sans"/>
              </a:rPr>
              <a:t>          Happen only at Radio-ulnar joint.</a:t>
            </a:r>
          </a:p>
          <a:p>
            <a:pPr indent="-69850" lvl="0" marL="0" rtl="0" algn="ctr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62E221"/>
                </a:solidFill>
                <a:latin typeface="Open Sans"/>
                <a:ea typeface="Open Sans"/>
                <a:cs typeface="Open Sans"/>
                <a:sym typeface="Open Sans"/>
              </a:rPr>
              <a:t>The Radius moves over ulna.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3850" y="3175775"/>
            <a:ext cx="1275498" cy="186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/>
          <p:nvPr/>
        </p:nvSpPr>
        <p:spPr>
          <a:xfrm>
            <a:off x="5802853" y="2121858"/>
            <a:ext cx="635400" cy="139800"/>
          </a:xfrm>
          <a:prstGeom prst="roundRect">
            <a:avLst>
              <a:gd fmla="val 50000" name="adj"/>
            </a:avLst>
          </a:prstGeom>
          <a:noFill/>
          <a:ln cap="flat" cmpd="sng" w="28575">
            <a:solidFill>
              <a:srgbClr val="674EA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 txBox="1"/>
          <p:nvPr/>
        </p:nvSpPr>
        <p:spPr>
          <a:xfrm>
            <a:off x="417075" y="2261650"/>
            <a:ext cx="5257800" cy="11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04800" lvl="0" marL="457200" rtl="0">
              <a:spcBef>
                <a:spcPts val="0"/>
              </a:spcBef>
              <a:buClr>
                <a:schemeClr val="dk1"/>
              </a:buClr>
              <a:buSzPts val="1200"/>
              <a:buChar char="➢"/>
            </a:pPr>
            <a:r>
              <a:rPr lang="en" sz="1200">
                <a:solidFill>
                  <a:schemeClr val="dk1"/>
                </a:solidFill>
              </a:rPr>
              <a:t>This membrane </a:t>
            </a:r>
            <a:r>
              <a:rPr lang="en" sz="1200">
                <a:solidFill>
                  <a:srgbClr val="FF0000"/>
                </a:solidFill>
              </a:rPr>
              <a:t>allows</a:t>
            </a:r>
            <a:r>
              <a:rPr lang="en" sz="1200">
                <a:solidFill>
                  <a:schemeClr val="dk1"/>
                </a:solidFill>
              </a:rPr>
              <a:t> movement of </a:t>
            </a:r>
            <a:r>
              <a:rPr b="1" lang="en" sz="1200">
                <a:solidFill>
                  <a:schemeClr val="dk1"/>
                </a:solidFill>
              </a:rPr>
              <a:t>Pronation</a:t>
            </a:r>
            <a:r>
              <a:rPr lang="en" sz="1200">
                <a:solidFill>
                  <a:schemeClr val="dk1"/>
                </a:solidFill>
              </a:rPr>
              <a:t> and </a:t>
            </a:r>
            <a:r>
              <a:rPr b="1" lang="en" sz="1200">
                <a:solidFill>
                  <a:schemeClr val="dk1"/>
                </a:solidFill>
              </a:rPr>
              <a:t>Supination</a:t>
            </a:r>
            <a:r>
              <a:rPr lang="en" sz="1200">
                <a:solidFill>
                  <a:schemeClr val="dk1"/>
                </a:solidFill>
              </a:rPr>
              <a:t> while the two bones are connected together. </a:t>
            </a:r>
            <a:r>
              <a:rPr lang="en" sz="1200">
                <a:solidFill>
                  <a:srgbClr val="999999"/>
                </a:solidFill>
              </a:rPr>
              <a:t>(تسمح لها تسوي الحركه لكن ما تسوي الحركة نفسها)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999999"/>
              </a:solidFill>
            </a:endParaRPr>
          </a:p>
          <a:p>
            <a:pPr indent="-304800" lvl="0" marL="457200" rtl="0">
              <a:spcBef>
                <a:spcPts val="0"/>
              </a:spcBef>
              <a:buClr>
                <a:schemeClr val="dk1"/>
              </a:buClr>
              <a:buSzPts val="1200"/>
              <a:buChar char="➢"/>
            </a:pPr>
            <a:r>
              <a:rPr lang="en" sz="1200">
                <a:solidFill>
                  <a:schemeClr val="dk1"/>
                </a:solidFill>
              </a:rPr>
              <a:t>Also it gives origin for the </a:t>
            </a:r>
            <a:r>
              <a:rPr lang="en" sz="1200">
                <a:solidFill>
                  <a:srgbClr val="FF0000"/>
                </a:solidFill>
              </a:rPr>
              <a:t>deep </a:t>
            </a:r>
            <a:r>
              <a:rPr lang="en" sz="1200">
                <a:solidFill>
                  <a:schemeClr val="dk1"/>
                </a:solidFill>
              </a:rPr>
              <a:t>muscles.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3225" y="132900"/>
            <a:ext cx="3250525" cy="232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>
            <p:ph type="title"/>
          </p:nvPr>
        </p:nvSpPr>
        <p:spPr>
          <a:xfrm>
            <a:off x="115575" y="132900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Fascial Compartment of Forearm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115575" y="1094700"/>
            <a:ext cx="5228400" cy="23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forearm is enclosed in a sheath of deep fascia, which is attached to the </a:t>
            </a:r>
            <a:r>
              <a:rPr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posterior border of the ulna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(it's not attached to radius).</a:t>
            </a: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200"/>
              <a:buFont typeface="Open Sans"/>
              <a:buChar char="●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This </a:t>
            </a:r>
            <a:r>
              <a:rPr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fascial sheath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together with the </a:t>
            </a:r>
            <a:r>
              <a:rPr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interosseous membrane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intermuscular septum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divides the forearm into 2 compartments </a:t>
            </a: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 anterior &amp; posterior)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each having its own muscles, nerves, and blood supply.</a:t>
            </a:r>
          </a:p>
        </p:txBody>
      </p:sp>
      <p:sp>
        <p:nvSpPr>
          <p:cNvPr id="109" name="Shape 109"/>
          <p:cNvSpPr/>
          <p:nvPr/>
        </p:nvSpPr>
        <p:spPr>
          <a:xfrm>
            <a:off x="7404675" y="926025"/>
            <a:ext cx="646472" cy="858625"/>
          </a:xfrm>
          <a:custGeom>
            <a:pathLst>
              <a:path extrusionOk="0" h="34345" w="26266">
                <a:moveTo>
                  <a:pt x="18639" y="2764"/>
                </a:moveTo>
                <a:cubicBezTo>
                  <a:pt x="16283" y="879"/>
                  <a:pt x="12228" y="-1050"/>
                  <a:pt x="9816" y="759"/>
                </a:cubicBezTo>
                <a:cubicBezTo>
                  <a:pt x="1824" y="6752"/>
                  <a:pt x="-2670" y="20698"/>
                  <a:pt x="1795" y="29635"/>
                </a:cubicBezTo>
                <a:cubicBezTo>
                  <a:pt x="2452" y="30950"/>
                  <a:pt x="755" y="33006"/>
                  <a:pt x="1795" y="34046"/>
                </a:cubicBezTo>
                <a:cubicBezTo>
                  <a:pt x="3478" y="35729"/>
                  <a:pt x="5029" y="29635"/>
                  <a:pt x="7410" y="29635"/>
                </a:cubicBezTo>
                <a:cubicBezTo>
                  <a:pt x="14346" y="29635"/>
                  <a:pt x="22756" y="26212"/>
                  <a:pt x="25858" y="20009"/>
                </a:cubicBezTo>
                <a:cubicBezTo>
                  <a:pt x="27201" y="17322"/>
                  <a:pt x="24316" y="14086"/>
                  <a:pt x="22650" y="11587"/>
                </a:cubicBezTo>
                <a:cubicBezTo>
                  <a:pt x="20459" y="8300"/>
                  <a:pt x="20997" y="3127"/>
                  <a:pt x="17837" y="759"/>
                </a:cubicBezTo>
              </a:path>
            </a:pathLst>
          </a:custGeom>
          <a:noFill/>
          <a:ln cap="flat" cmpd="sng" w="38100">
            <a:solidFill>
              <a:srgbClr val="3C78D8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110" name="Shape 110"/>
          <p:cNvSpPr/>
          <p:nvPr/>
        </p:nvSpPr>
        <p:spPr>
          <a:xfrm>
            <a:off x="7630025" y="975078"/>
            <a:ext cx="605078" cy="1183347"/>
          </a:xfrm>
          <a:custGeom>
            <a:pathLst>
              <a:path extrusionOk="0" h="48823" w="24359">
                <a:moveTo>
                  <a:pt x="23416" y="33579"/>
                </a:moveTo>
                <a:cubicBezTo>
                  <a:pt x="26225" y="22341"/>
                  <a:pt x="22547" y="-4487"/>
                  <a:pt x="12187" y="693"/>
                </a:cubicBezTo>
                <a:cubicBezTo>
                  <a:pt x="4237" y="4667"/>
                  <a:pt x="26741" y="18163"/>
                  <a:pt x="21812" y="25558"/>
                </a:cubicBezTo>
                <a:cubicBezTo>
                  <a:pt x="20252" y="27896"/>
                  <a:pt x="16439" y="30855"/>
                  <a:pt x="14192" y="29168"/>
                </a:cubicBezTo>
                <a:cubicBezTo>
                  <a:pt x="13139" y="28377"/>
                  <a:pt x="11636" y="26773"/>
                  <a:pt x="10583" y="27563"/>
                </a:cubicBezTo>
                <a:cubicBezTo>
                  <a:pt x="5366" y="31473"/>
                  <a:pt x="-3251" y="40199"/>
                  <a:pt x="1358" y="44809"/>
                </a:cubicBezTo>
                <a:cubicBezTo>
                  <a:pt x="3660" y="47111"/>
                  <a:pt x="8279" y="50317"/>
                  <a:pt x="10583" y="48017"/>
                </a:cubicBezTo>
                <a:cubicBezTo>
                  <a:pt x="14010" y="44593"/>
                  <a:pt x="19645" y="43125"/>
                  <a:pt x="21812" y="38793"/>
                </a:cubicBezTo>
                <a:cubicBezTo>
                  <a:pt x="22871" y="36674"/>
                  <a:pt x="22757" y="34093"/>
                  <a:pt x="23817" y="31975"/>
                </a:cubicBezTo>
              </a:path>
            </a:pathLst>
          </a:custGeom>
          <a:noFill/>
          <a:ln cap="flat" cmpd="sng" w="38100">
            <a:solidFill>
              <a:srgbClr val="38761D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111" name="Shape 111"/>
          <p:cNvSpPr txBox="1"/>
          <p:nvPr/>
        </p:nvSpPr>
        <p:spPr>
          <a:xfrm>
            <a:off x="1249650" y="2914075"/>
            <a:ext cx="2189400" cy="831300"/>
          </a:xfrm>
          <a:prstGeom prst="rect">
            <a:avLst/>
          </a:prstGeom>
          <a:noFill/>
          <a:ln cap="flat" cmpd="sng" w="9525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 algn="ctr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62E22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We can say that it has A </a:t>
            </a:r>
            <a:r>
              <a:rPr b="1" lang="en" sz="900">
                <a:solidFill>
                  <a:srgbClr val="CC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Lateral </a:t>
            </a:r>
            <a:r>
              <a:rPr lang="en" sz="900">
                <a:solidFill>
                  <a:srgbClr val="62E22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compartment in the lateral of </a:t>
            </a:r>
            <a:r>
              <a:rPr b="1" lang="en" sz="900">
                <a:solidFill>
                  <a:srgbClr val="38761D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Posterior </a:t>
            </a:r>
            <a:r>
              <a:rPr lang="en" sz="900">
                <a:solidFill>
                  <a:srgbClr val="62E22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compartment.                         We also have </a:t>
            </a:r>
            <a:r>
              <a:rPr b="1" lang="en" sz="900">
                <a:solidFill>
                  <a:srgbClr val="3C78D8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Anterior </a:t>
            </a:r>
            <a:r>
              <a:rPr lang="en" sz="900">
                <a:solidFill>
                  <a:srgbClr val="62E22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compartment</a:t>
            </a:r>
          </a:p>
        </p:txBody>
      </p:sp>
      <p:pic>
        <p:nvPicPr>
          <p:cNvPr descr="صورة ذات صلة" id="112" name="Shape 112"/>
          <p:cNvPicPr preferRelativeResize="0"/>
          <p:nvPr/>
        </p:nvPicPr>
        <p:blipFill rotWithShape="1">
          <a:blip r:embed="rId4">
            <a:alphaModFix/>
          </a:blip>
          <a:srcRect b="0" l="0" r="-1988" t="0"/>
          <a:stretch/>
        </p:blipFill>
        <p:spPr>
          <a:xfrm>
            <a:off x="4602875" y="2554700"/>
            <a:ext cx="4541124" cy="246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/>
          <p:nvPr/>
        </p:nvSpPr>
        <p:spPr>
          <a:xfrm>
            <a:off x="7944325" y="975075"/>
            <a:ext cx="290781" cy="360960"/>
          </a:xfrm>
          <a:custGeom>
            <a:pathLst>
              <a:path extrusionOk="0" h="15682" w="14181">
                <a:moveTo>
                  <a:pt x="0" y="0"/>
                </a:moveTo>
                <a:cubicBezTo>
                  <a:pt x="0" y="6539"/>
                  <a:pt x="7727" y="18924"/>
                  <a:pt x="12834" y="14839"/>
                </a:cubicBezTo>
                <a:cubicBezTo>
                  <a:pt x="17940" y="10753"/>
                  <a:pt x="6539" y="0"/>
                  <a:pt x="0" y="0"/>
                </a:cubicBezTo>
              </a:path>
            </a:pathLst>
          </a:custGeom>
          <a:noFill/>
          <a:ln cap="flat" cmpd="sng" w="28575">
            <a:solidFill>
              <a:srgbClr val="CC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114" name="Shape 114"/>
          <p:cNvSpPr txBox="1"/>
          <p:nvPr/>
        </p:nvSpPr>
        <p:spPr>
          <a:xfrm>
            <a:off x="1249650" y="3859824"/>
            <a:ext cx="2189400" cy="1155000"/>
          </a:xfrm>
          <a:prstGeom prst="rect">
            <a:avLst/>
          </a:prstGeom>
          <a:noFill/>
          <a:ln cap="flat" cmpd="sng" w="9525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The forearm in general has  20 muscles (8 anterior &amp; 12 posterior)</a:t>
            </a:r>
          </a:p>
          <a:p>
            <a:pPr indent="-6985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The posterior compartment can be divided to lateral(3 muscles) and posterior (9 muscles)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9750" y="467650"/>
            <a:ext cx="2539650" cy="194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425" y="2470375"/>
            <a:ext cx="5370565" cy="2520725"/>
          </a:xfrm>
          <a:prstGeom prst="rect">
            <a:avLst/>
          </a:prstGeom>
          <a:noFill/>
          <a:ln cap="flat" cmpd="sng" w="9525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21" name="Shape 121"/>
          <p:cNvSpPr txBox="1"/>
          <p:nvPr>
            <p:ph type="title"/>
          </p:nvPr>
        </p:nvSpPr>
        <p:spPr>
          <a:xfrm>
            <a:off x="115575" y="132900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Anterior Compartment (Flexor group)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115575" y="1094700"/>
            <a:ext cx="5228400" cy="9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048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</a:pPr>
            <a:r>
              <a:rPr b="1"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These  8 </a:t>
            </a: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muscles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Act on the </a:t>
            </a:r>
            <a:r>
              <a:rPr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elbow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wrist joints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and the </a:t>
            </a:r>
            <a:r>
              <a:rPr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fingers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○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Form fleshy masses in the proximal part and become tendinous in the distal part of the forearm.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115575" y="2346225"/>
            <a:ext cx="672300" cy="250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700">
                <a:solidFill>
                  <a:srgbClr val="CCA677"/>
                </a:solidFill>
                <a:latin typeface="Open Sans"/>
                <a:ea typeface="Open Sans"/>
                <a:cs typeface="Open Sans"/>
                <a:sym typeface="Open Sans"/>
              </a:rPr>
              <a:t>436 Team</a:t>
            </a:r>
          </a:p>
        </p:txBody>
      </p:sp>
      <p:pic>
        <p:nvPicPr>
          <p:cNvPr descr="صورة ذات صلة" id="124" name="Shape 124"/>
          <p:cNvPicPr preferRelativeResize="0"/>
          <p:nvPr/>
        </p:nvPicPr>
        <p:blipFill rotWithShape="1">
          <a:blip r:embed="rId5">
            <a:alphaModFix/>
          </a:blip>
          <a:srcRect b="0" l="0" r="41065" t="0"/>
          <a:stretch/>
        </p:blipFill>
        <p:spPr>
          <a:xfrm>
            <a:off x="6260650" y="2470375"/>
            <a:ext cx="2677850" cy="2520725"/>
          </a:xfrm>
          <a:prstGeom prst="rect">
            <a:avLst/>
          </a:prstGeom>
          <a:noFill/>
          <a:ln cap="flat" cmpd="sng" w="19050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25" name="Shape 125"/>
          <p:cNvSpPr/>
          <p:nvPr/>
        </p:nvSpPr>
        <p:spPr>
          <a:xfrm>
            <a:off x="6260650" y="3679705"/>
            <a:ext cx="354900" cy="340200"/>
          </a:xfrm>
          <a:prstGeom prst="flowChartAlternateProcess">
            <a:avLst/>
          </a:prstGeom>
          <a:noFill/>
          <a:ln cap="flat" cmpd="sng" w="19050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6316980" y="3337413"/>
            <a:ext cx="447000" cy="232500"/>
          </a:xfrm>
          <a:prstGeom prst="flowChartAlternateProcess">
            <a:avLst/>
          </a:prstGeom>
          <a:noFill/>
          <a:ln cap="flat" cmpd="sng" w="19050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6836585" y="2736618"/>
            <a:ext cx="609000" cy="232500"/>
          </a:xfrm>
          <a:prstGeom prst="flowChartAlternateProcess">
            <a:avLst/>
          </a:prstGeom>
          <a:noFill/>
          <a:ln cap="flat" cmpd="sng" w="19050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7476597" y="2552036"/>
            <a:ext cx="447000" cy="232500"/>
          </a:xfrm>
          <a:prstGeom prst="flowChartAlternateProcess">
            <a:avLst/>
          </a:prstGeom>
          <a:noFill/>
          <a:ln cap="flat" cmpd="sng" w="19050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7887371" y="2691728"/>
            <a:ext cx="517800" cy="232500"/>
          </a:xfrm>
          <a:prstGeom prst="flowChartAlternateProcess">
            <a:avLst/>
          </a:prstGeom>
          <a:noFill/>
          <a:ln cap="flat" cmpd="sng" w="19050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8168975" y="2972650"/>
            <a:ext cx="672300" cy="147000"/>
          </a:xfrm>
          <a:prstGeom prst="flowChartAlternateProcess">
            <a:avLst/>
          </a:prstGeom>
          <a:noFill/>
          <a:ln cap="flat" cmpd="sng" w="19050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1">
              <a:spcBef>
                <a:spcPts val="0"/>
              </a:spcBef>
              <a:buNone/>
            </a:pPr>
            <a:r>
              <a:rPr lang="en" sz="7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4635400" y="2150640"/>
            <a:ext cx="1278600" cy="232500"/>
          </a:xfrm>
          <a:prstGeom prst="rect">
            <a:avLst/>
          </a:prstGeom>
          <a:noFill/>
          <a:ln cap="flat" cmpd="sng" w="9525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62E221"/>
                </a:solidFill>
                <a:latin typeface="Open Sans"/>
                <a:ea typeface="Open Sans"/>
                <a:cs typeface="Open Sans"/>
                <a:sym typeface="Open Sans"/>
              </a:rPr>
              <a:t>*Teres: مبرومة </a:t>
            </a:r>
          </a:p>
        </p:txBody>
      </p:sp>
      <p:pic>
        <p:nvPicPr>
          <p:cNvPr id="132" name="Shape 132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36575" y="-12"/>
            <a:ext cx="87630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318225" y="1795625"/>
            <a:ext cx="2002800" cy="228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4C113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-167675" y="1291157"/>
            <a:ext cx="4060800" cy="1575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t/>
            </a:r>
            <a:endParaRPr sz="1200"/>
          </a:p>
          <a:p>
            <a: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Arise </a:t>
            </a:r>
            <a:r>
              <a:rPr i="1" lang="en" sz="900">
                <a:solidFill>
                  <a:srgbClr val="62E221"/>
                </a:solidFill>
              </a:rPr>
              <a:t>“More or less”</a:t>
            </a:r>
            <a:r>
              <a:rPr lang="en" sz="900">
                <a:solidFill>
                  <a:srgbClr val="62E221"/>
                </a:solidFill>
              </a:rPr>
              <a:t> </a:t>
            </a:r>
            <a:r>
              <a:rPr lang="en" sz="1200"/>
              <a:t>from the </a:t>
            </a:r>
            <a:r>
              <a:rPr lang="en" sz="1200" u="sng">
                <a:solidFill>
                  <a:srgbClr val="FF0000"/>
                </a:solidFill>
              </a:rPr>
              <a:t>Common Flexor</a:t>
            </a:r>
            <a:r>
              <a:rPr lang="en" sz="1200"/>
              <a:t> </a:t>
            </a:r>
            <a:r>
              <a:rPr b="1" lang="en" sz="1200"/>
              <a:t>origin </a:t>
            </a:r>
            <a:r>
              <a:rPr lang="en" sz="1200"/>
              <a:t>(front of </a:t>
            </a:r>
            <a:r>
              <a:rPr lang="en" sz="1200">
                <a:solidFill>
                  <a:srgbClr val="FF0000"/>
                </a:solidFill>
              </a:rPr>
              <a:t>medial epicondyle</a:t>
            </a:r>
            <a:r>
              <a:rPr lang="en" sz="1200"/>
              <a:t>).</a:t>
            </a:r>
          </a:p>
          <a:p>
            <a: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All are supplied by </a:t>
            </a:r>
            <a:r>
              <a:rPr lang="en" sz="1200">
                <a:solidFill>
                  <a:srgbClr val="FF0000"/>
                </a:solidFill>
              </a:rPr>
              <a:t>median nerve</a:t>
            </a:r>
            <a:r>
              <a:rPr lang="en" sz="1200"/>
              <a:t> except one, Flexor Carpi Ulnaris (FCU)*.</a:t>
            </a:r>
          </a:p>
          <a:p>
            <a:pPr indent="-304800" lvl="1" marL="914400" rtl="0">
              <a:spcBef>
                <a:spcPts val="0"/>
              </a:spcBef>
              <a:buSzPts val="1200"/>
              <a:buChar char="○"/>
            </a:pPr>
            <a:r>
              <a:rPr lang="en" sz="1200"/>
              <a:t>All cross the wrist joint except one, </a:t>
            </a:r>
            <a:r>
              <a:rPr lang="en" sz="1200">
                <a:solidFill>
                  <a:srgbClr val="FF0000"/>
                </a:solidFill>
              </a:rPr>
              <a:t>pronator teres</a:t>
            </a:r>
            <a:r>
              <a:rPr lang="en" sz="1200"/>
              <a:t> (PT).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845927" y="2943887"/>
            <a:ext cx="2215800" cy="277800"/>
          </a:xfrm>
          <a:prstGeom prst="rect">
            <a:avLst/>
          </a:prstGeom>
          <a:noFill/>
          <a:ln cap="flat" cmpd="sng" w="9525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 sz="900">
                <a:solidFill>
                  <a:srgbClr val="CCA677"/>
                </a:solidFill>
                <a:latin typeface="Open Sans"/>
                <a:ea typeface="Open Sans"/>
                <a:cs typeface="Open Sans"/>
                <a:sym typeface="Open Sans"/>
              </a:rPr>
              <a:t>*FCU supplied by Ulnar nerve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2156" y="866100"/>
            <a:ext cx="1225769" cy="157543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/>
          <p:nvPr/>
        </p:nvSpPr>
        <p:spPr>
          <a:xfrm>
            <a:off x="3820535" y="1127369"/>
            <a:ext cx="117600" cy="127500"/>
          </a:xfrm>
          <a:prstGeom prst="mathMultiply">
            <a:avLst>
              <a:gd fmla="val 23520" name="adj1"/>
            </a:avLst>
          </a:prstGeom>
          <a:solidFill>
            <a:srgbClr val="4C1130"/>
          </a:solidFill>
          <a:ln cap="flat" cmpd="sng" w="9525">
            <a:solidFill>
              <a:srgbClr val="4C113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42" name="Shape 142"/>
          <p:cNvCxnSpPr>
            <a:stCxn id="137" idx="3"/>
            <a:endCxn id="141" idx="0"/>
          </p:cNvCxnSpPr>
          <p:nvPr/>
        </p:nvCxnSpPr>
        <p:spPr>
          <a:xfrm flipH="1" rot="10800000">
            <a:off x="3321025" y="1157975"/>
            <a:ext cx="527700" cy="751800"/>
          </a:xfrm>
          <a:prstGeom prst="bentConnector3">
            <a:avLst>
              <a:gd fmla="val 95466" name="adj1"/>
            </a:avLst>
          </a:prstGeom>
          <a:noFill/>
          <a:ln cap="flat" cmpd="sng" w="9525">
            <a:solidFill>
              <a:srgbClr val="4C113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43" name="Shape 143"/>
          <p:cNvSpPr txBox="1"/>
          <p:nvPr>
            <p:ph type="title"/>
          </p:nvPr>
        </p:nvSpPr>
        <p:spPr>
          <a:xfrm>
            <a:off x="115575" y="132900"/>
            <a:ext cx="32832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Superficial Flexors</a:t>
            </a:r>
          </a:p>
        </p:txBody>
      </p:sp>
      <p:cxnSp>
        <p:nvCxnSpPr>
          <p:cNvPr id="144" name="Shape 144"/>
          <p:cNvCxnSpPr/>
          <p:nvPr/>
        </p:nvCxnSpPr>
        <p:spPr>
          <a:xfrm>
            <a:off x="5434275" y="0"/>
            <a:ext cx="0" cy="3579900"/>
          </a:xfrm>
          <a:prstGeom prst="straightConnector1">
            <a:avLst/>
          </a:prstGeom>
          <a:noFill/>
          <a:ln cap="flat" cmpd="sng" w="9525">
            <a:solidFill>
              <a:srgbClr val="CCA677"/>
            </a:solidFill>
            <a:prstDash val="solid"/>
            <a:round/>
            <a:headEnd len="lg" w="lg" type="diamond"/>
            <a:tailEnd len="lg" w="lg" type="diamond"/>
          </a:ln>
        </p:spPr>
      </p:cxnSp>
      <p:cxnSp>
        <p:nvCxnSpPr>
          <p:cNvPr id="145" name="Shape 145"/>
          <p:cNvCxnSpPr/>
          <p:nvPr/>
        </p:nvCxnSpPr>
        <p:spPr>
          <a:xfrm flipH="1">
            <a:off x="75" y="3549049"/>
            <a:ext cx="5434200" cy="38400"/>
          </a:xfrm>
          <a:prstGeom prst="straightConnector1">
            <a:avLst/>
          </a:prstGeom>
          <a:noFill/>
          <a:ln cap="flat" cmpd="sng" w="9525">
            <a:solidFill>
              <a:srgbClr val="CCA677"/>
            </a:solidFill>
            <a:prstDash val="solid"/>
            <a:round/>
            <a:headEnd len="lg" w="lg" type="none"/>
            <a:tailEnd len="lg" w="lg" type="diamond"/>
          </a:ln>
        </p:spPr>
      </p:cxnSp>
      <p:sp>
        <p:nvSpPr>
          <p:cNvPr id="146" name="Shape 146"/>
          <p:cNvSpPr txBox="1"/>
          <p:nvPr/>
        </p:nvSpPr>
        <p:spPr>
          <a:xfrm>
            <a:off x="5313975" y="219125"/>
            <a:ext cx="2286000" cy="10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2921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●"/>
            </a:pPr>
            <a:r>
              <a:rPr b="1" lang="en" sz="1000">
                <a:solidFill>
                  <a:srgbClr val="FFCC00"/>
                </a:solidFill>
                <a:latin typeface="Open Sans"/>
                <a:ea typeface="Open Sans"/>
                <a:cs typeface="Open Sans"/>
                <a:sym typeface="Open Sans"/>
              </a:rPr>
              <a:t>Pronator Teres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●"/>
            </a:pPr>
            <a:r>
              <a:rPr b="1"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Insertion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Middle of lateral surface of radius.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000"/>
              <a:buFont typeface="Open Sans"/>
              <a:buChar char="●"/>
            </a:pPr>
            <a:r>
              <a:rPr b="1"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Action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Pronation 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&amp; </a:t>
            </a:r>
            <a:r>
              <a:rPr lang="en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Flexion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of forearm (elbow).</a:t>
            </a:r>
          </a:p>
        </p:txBody>
      </p:sp>
      <p:pic>
        <p:nvPicPr>
          <p:cNvPr descr="نتيجة بحث الصور عن ‪pronator teres‬‏"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94100" y="88588"/>
            <a:ext cx="491300" cy="1290075"/>
          </a:xfrm>
          <a:prstGeom prst="rect">
            <a:avLst/>
          </a:prstGeom>
          <a:noFill/>
          <a:ln cap="flat" cmpd="sng" w="19050">
            <a:solidFill>
              <a:srgbClr val="FFCC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48" name="Shape 1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599975" y="88600"/>
            <a:ext cx="677975" cy="1290050"/>
          </a:xfrm>
          <a:prstGeom prst="rect">
            <a:avLst/>
          </a:prstGeom>
          <a:noFill/>
          <a:ln cap="flat" cmpd="sng" w="19050">
            <a:solidFill>
              <a:srgbClr val="FFCC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49" name="Shape 149"/>
          <p:cNvSpPr txBox="1"/>
          <p:nvPr/>
        </p:nvSpPr>
        <p:spPr>
          <a:xfrm>
            <a:off x="5313975" y="1924475"/>
            <a:ext cx="2286000" cy="10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●"/>
            </a:pPr>
            <a:r>
              <a:rPr b="1" lang="en" sz="100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Flexor Carpi Radialis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●"/>
            </a:pPr>
            <a:r>
              <a:rPr b="1"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Insertion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Base of 2nd metacarpal bone.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000"/>
              <a:buFont typeface="Open Sans"/>
              <a:buChar char="●"/>
            </a:pPr>
            <a:r>
              <a:rPr b="1"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Action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Flexion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&amp; </a:t>
            </a:r>
            <a:r>
              <a:rPr lang="en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Abduction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of the hand.</a:t>
            </a:r>
          </a:p>
        </p:txBody>
      </p:sp>
      <p:cxnSp>
        <p:nvCxnSpPr>
          <p:cNvPr id="150" name="Shape 150"/>
          <p:cNvCxnSpPr/>
          <p:nvPr/>
        </p:nvCxnSpPr>
        <p:spPr>
          <a:xfrm rot="10800000">
            <a:off x="5434303" y="3314739"/>
            <a:ext cx="3725100" cy="15300"/>
          </a:xfrm>
          <a:prstGeom prst="straightConnector1">
            <a:avLst/>
          </a:prstGeom>
          <a:noFill/>
          <a:ln cap="flat" cmpd="sng" w="9525">
            <a:solidFill>
              <a:srgbClr val="CCA677"/>
            </a:solidFill>
            <a:prstDash val="solid"/>
            <a:round/>
            <a:headEnd len="lg" w="lg" type="none"/>
            <a:tailEnd len="lg" w="lg" type="diamond"/>
          </a:ln>
        </p:spPr>
      </p:cxnSp>
      <p:cxnSp>
        <p:nvCxnSpPr>
          <p:cNvPr id="151" name="Shape 151"/>
          <p:cNvCxnSpPr/>
          <p:nvPr/>
        </p:nvCxnSpPr>
        <p:spPr>
          <a:xfrm flipH="1">
            <a:off x="5433255" y="1538844"/>
            <a:ext cx="3721200" cy="9900"/>
          </a:xfrm>
          <a:prstGeom prst="straightConnector1">
            <a:avLst/>
          </a:prstGeom>
          <a:noFill/>
          <a:ln cap="flat" cmpd="sng" w="9525">
            <a:solidFill>
              <a:srgbClr val="CCA677"/>
            </a:solidFill>
            <a:prstDash val="solid"/>
            <a:round/>
            <a:headEnd len="lg" w="lg" type="none"/>
            <a:tailEnd len="lg" w="lg" type="diamond"/>
          </a:ln>
        </p:spPr>
      </p:cxnSp>
      <p:pic>
        <p:nvPicPr>
          <p:cNvPr descr="نتيجة بحث الصور عن ‪flexor carpi radialis‬‏" id="152" name="Shape 1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94100" y="1709700"/>
            <a:ext cx="491300" cy="1511974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pic>
      <p:cxnSp>
        <p:nvCxnSpPr>
          <p:cNvPr id="153" name="Shape 153"/>
          <p:cNvCxnSpPr/>
          <p:nvPr/>
        </p:nvCxnSpPr>
        <p:spPr>
          <a:xfrm flipH="1">
            <a:off x="5433375" y="3549050"/>
            <a:ext cx="900" cy="1478100"/>
          </a:xfrm>
          <a:prstGeom prst="straightConnector1">
            <a:avLst/>
          </a:prstGeom>
          <a:noFill/>
          <a:ln cap="flat" cmpd="sng" w="9525">
            <a:solidFill>
              <a:srgbClr val="CCA677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54" name="Shape 154"/>
          <p:cNvSpPr txBox="1"/>
          <p:nvPr/>
        </p:nvSpPr>
        <p:spPr>
          <a:xfrm>
            <a:off x="5313975" y="3622775"/>
            <a:ext cx="2387100" cy="13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b="1" lang="en" sz="1000">
                <a:solidFill>
                  <a:srgbClr val="1155CC"/>
                </a:solidFill>
              </a:rPr>
              <a:t>Palmaris Longus</a:t>
            </a:r>
            <a:r>
              <a:rPr lang="en" sz="1000"/>
              <a:t>: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b="1" lang="en" sz="1000"/>
              <a:t>Insertion</a:t>
            </a:r>
            <a:r>
              <a:rPr lang="en" sz="1000"/>
              <a:t>:</a:t>
            </a:r>
            <a:r>
              <a:rPr b="1" lang="en" sz="1000"/>
              <a:t> </a:t>
            </a:r>
            <a:r>
              <a:rPr lang="en" sz="1000"/>
              <a:t>Into the Flexor retinaculum &amp; Palmar aponeurosis.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buSzPts val="1000"/>
              <a:buChar char="●"/>
            </a:pPr>
            <a:r>
              <a:rPr b="1" lang="en" sz="1000"/>
              <a:t>Action</a:t>
            </a:r>
            <a:r>
              <a:rPr lang="en" sz="1000"/>
              <a:t>: </a:t>
            </a:r>
            <a:r>
              <a:rPr lang="en" sz="1000">
                <a:solidFill>
                  <a:srgbClr val="FF0000"/>
                </a:solidFill>
              </a:rPr>
              <a:t>Flexes </a:t>
            </a:r>
            <a:r>
              <a:rPr lang="en" sz="1000"/>
              <a:t>hand &amp; </a:t>
            </a:r>
            <a:r>
              <a:rPr lang="en" sz="1000">
                <a:solidFill>
                  <a:srgbClr val="FF0000"/>
                </a:solidFill>
              </a:rPr>
              <a:t>tightens palmar aponeurosis</a:t>
            </a:r>
            <a:r>
              <a:rPr lang="en" sz="1000"/>
              <a:t>.</a:t>
            </a:r>
          </a:p>
        </p:txBody>
      </p:sp>
      <p:pic>
        <p:nvPicPr>
          <p:cNvPr descr="صورة ذات صلة" id="155" name="Shape 1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400000">
            <a:off x="7874750" y="3924899"/>
            <a:ext cx="1530000" cy="496150"/>
          </a:xfrm>
          <a:prstGeom prst="rect">
            <a:avLst/>
          </a:prstGeom>
          <a:noFill/>
          <a:ln cap="flat" cmpd="sng" w="1905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56" name="Shape 15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599963" y="1709669"/>
            <a:ext cx="678000" cy="1512030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57" name="Shape 15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7599975" y="3407950"/>
            <a:ext cx="677975" cy="1530000"/>
          </a:xfrm>
          <a:prstGeom prst="rect">
            <a:avLst/>
          </a:prstGeom>
          <a:noFill/>
          <a:ln cap="flat" cmpd="sng" w="1905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صورة ذات صلة" id="158" name="Shape 15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5400000">
            <a:off x="4170837" y="3993788"/>
            <a:ext cx="1409100" cy="636475"/>
          </a:xfrm>
          <a:prstGeom prst="rect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59" name="Shape 15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532925" y="2583775"/>
            <a:ext cx="1591850" cy="9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3821025" y="3607436"/>
            <a:ext cx="678000" cy="1402976"/>
          </a:xfrm>
          <a:prstGeom prst="rect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61" name="Shape 161"/>
          <p:cNvSpPr txBox="1"/>
          <p:nvPr/>
        </p:nvSpPr>
        <p:spPr>
          <a:xfrm>
            <a:off x="1286400" y="3619675"/>
            <a:ext cx="2476500" cy="13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292100" lvl="0" marL="457200" rtl="0">
              <a:lnSpc>
                <a:spcPct val="150000"/>
              </a:lnSpc>
              <a:spcBef>
                <a:spcPts val="0"/>
              </a:spcBef>
              <a:buSzPts val="1000"/>
              <a:buChar char="●"/>
            </a:pPr>
            <a:r>
              <a:rPr b="1" lang="en" sz="1000">
                <a:solidFill>
                  <a:srgbClr val="CC0000"/>
                </a:solidFill>
              </a:rPr>
              <a:t>Flexor Carpi Ulnaris</a:t>
            </a:r>
            <a:r>
              <a:rPr lang="en" sz="1000">
                <a:solidFill>
                  <a:schemeClr val="dk1"/>
                </a:solidFill>
              </a:rPr>
              <a:t>:</a:t>
            </a:r>
          </a:p>
          <a:p>
            <a:pPr indent="-292100" lvl="0" marL="457200" rtl="0">
              <a:spcBef>
                <a:spcPts val="0"/>
              </a:spcBef>
              <a:buSzPts val="1000"/>
              <a:buChar char="●"/>
            </a:pPr>
            <a:r>
              <a:rPr b="1" lang="en" sz="1000"/>
              <a:t>Insertion</a:t>
            </a:r>
            <a:r>
              <a:rPr lang="en" sz="1000">
                <a:solidFill>
                  <a:schemeClr val="dk1"/>
                </a:solidFill>
              </a:rPr>
              <a:t>: </a:t>
            </a:r>
            <a:r>
              <a:rPr lang="en" sz="1000">
                <a:solidFill>
                  <a:srgbClr val="FF0000"/>
                </a:solidFill>
              </a:rPr>
              <a:t>Pisiform</a:t>
            </a:r>
            <a:r>
              <a:rPr lang="en" sz="1000">
                <a:solidFill>
                  <a:schemeClr val="dk1"/>
                </a:solidFill>
              </a:rPr>
              <a:t>, </a:t>
            </a:r>
            <a:r>
              <a:rPr lang="en" sz="1000">
                <a:solidFill>
                  <a:srgbClr val="FF0000"/>
                </a:solidFill>
              </a:rPr>
              <a:t>hook of hamate</a:t>
            </a:r>
            <a:r>
              <a:rPr lang="en" sz="1000">
                <a:solidFill>
                  <a:schemeClr val="dk1"/>
                </a:solidFill>
              </a:rPr>
              <a:t> &amp; base of </a:t>
            </a:r>
            <a:r>
              <a:rPr lang="en" sz="1000">
                <a:solidFill>
                  <a:srgbClr val="FF0000"/>
                </a:solidFill>
              </a:rPr>
              <a:t>5th metacarpal</a:t>
            </a:r>
            <a:r>
              <a:rPr lang="en" sz="1000">
                <a:solidFill>
                  <a:schemeClr val="dk1"/>
                </a:solidFill>
              </a:rPr>
              <a:t> bone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 </a:t>
            </a:r>
          </a:p>
          <a:p>
            <a:pPr indent="-292100" lvl="0" marL="457200" rtl="0">
              <a:spcBef>
                <a:spcPts val="0"/>
              </a:spcBef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 </a:t>
            </a:r>
            <a:r>
              <a:rPr b="1" lang="en" sz="1000"/>
              <a:t>Action</a:t>
            </a:r>
            <a:r>
              <a:rPr lang="en" sz="1000">
                <a:solidFill>
                  <a:schemeClr val="dk1"/>
                </a:solidFill>
              </a:rPr>
              <a:t>: </a:t>
            </a:r>
            <a:r>
              <a:rPr lang="en" sz="1000">
                <a:solidFill>
                  <a:srgbClr val="FF0000"/>
                </a:solidFill>
              </a:rPr>
              <a:t>Flexion</a:t>
            </a:r>
            <a:r>
              <a:rPr lang="en" sz="1000">
                <a:solidFill>
                  <a:schemeClr val="dk1"/>
                </a:solidFill>
              </a:rPr>
              <a:t> and </a:t>
            </a:r>
            <a:r>
              <a:rPr lang="en" sz="1000">
                <a:solidFill>
                  <a:srgbClr val="FF0000"/>
                </a:solidFill>
              </a:rPr>
              <a:t>Adduction</a:t>
            </a:r>
            <a:r>
              <a:rPr lang="en" sz="1000">
                <a:solidFill>
                  <a:schemeClr val="dk1"/>
                </a:solidFill>
              </a:rPr>
              <a:t> of the hand </a:t>
            </a:r>
            <a:r>
              <a:rPr lang="en" sz="800">
                <a:solidFill>
                  <a:srgbClr val="999999"/>
                </a:solidFill>
              </a:rPr>
              <a:t>(wrist)</a:t>
            </a:r>
            <a:r>
              <a:rPr lang="en" sz="1000"/>
              <a:t>.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133450" y="3848775"/>
            <a:ext cx="1290300" cy="1161600"/>
          </a:xfrm>
          <a:prstGeom prst="rect">
            <a:avLst/>
          </a:prstGeom>
          <a:noFill/>
          <a:ln cap="flat" cmpd="sng" w="9525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Note:</a:t>
            </a:r>
          </a:p>
          <a:p>
            <a:pPr indent="-69850" lvl="0" marL="0" rtl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Radialis always inserts at either 2nd or 3rd metacarpal since they are lateral.</a:t>
            </a: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8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Ulnaris always inserts at 5</a:t>
            </a:r>
            <a:r>
              <a:rPr baseline="30000" lang="en" sz="8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th</a:t>
            </a:r>
            <a:r>
              <a:rPr lang="en" sz="8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metacarpal because it is medial.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59800" y="3667625"/>
            <a:ext cx="678000" cy="228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700">
                <a:solidFill>
                  <a:srgbClr val="CCA677"/>
                </a:solidFill>
                <a:latin typeface="Open Sans"/>
                <a:ea typeface="Open Sans"/>
                <a:cs typeface="Open Sans"/>
                <a:sym typeface="Open Sans"/>
              </a:rPr>
              <a:t>436 Team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5661075" y="1254875"/>
            <a:ext cx="1591800" cy="228300"/>
          </a:xfrm>
          <a:prstGeom prst="rect">
            <a:avLst/>
          </a:prstGeom>
          <a:noFill/>
          <a:ln cap="flat" cmpd="sng" w="9525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8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Does not cross the wrist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4124445" y="1491900"/>
            <a:ext cx="6780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600">
                <a:solidFill>
                  <a:srgbClr val="999999"/>
                </a:solidFill>
              </a:rPr>
              <a:t>Left forearm Anterior view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2270438" y="4561721"/>
            <a:ext cx="1341000" cy="3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1">
              <a:spcBef>
                <a:spcPts val="0"/>
              </a:spcBef>
              <a:buNone/>
            </a:pPr>
            <a:r>
              <a:rPr lang="en" sz="600">
                <a:solidFill>
                  <a:srgbClr val="999999"/>
                </a:solidFill>
              </a:rPr>
              <a:t>تسحب اليد جهة الulna</a:t>
            </a:r>
            <a:r>
              <a:rPr lang="en"/>
              <a:t> 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5691863" y="2750030"/>
            <a:ext cx="1341000" cy="3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1">
              <a:spcBef>
                <a:spcPts val="0"/>
              </a:spcBef>
              <a:buNone/>
            </a:pPr>
            <a:r>
              <a:rPr lang="en" sz="600">
                <a:solidFill>
                  <a:srgbClr val="999999"/>
                </a:solidFill>
              </a:rPr>
              <a:t>تسحب اليد جهة ال</a:t>
            </a:r>
            <a:r>
              <a:rPr lang="en" sz="600">
                <a:solidFill>
                  <a:srgbClr val="999999"/>
                </a:solidFill>
              </a:rPr>
              <a:t>radius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/>
        </p:nvSpPr>
        <p:spPr>
          <a:xfrm>
            <a:off x="723250" y="1485575"/>
            <a:ext cx="4229700" cy="27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048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A677"/>
              </a:buClr>
              <a:buSzPts val="1200"/>
              <a:buFont typeface="Open Sans"/>
              <a:buChar char="●"/>
            </a:pPr>
            <a:r>
              <a:rPr b="1" lang="en" sz="1200">
                <a:solidFill>
                  <a:srgbClr val="CCA677"/>
                </a:solidFill>
                <a:latin typeface="Open Sans"/>
                <a:ea typeface="Open Sans"/>
                <a:cs typeface="Open Sans"/>
                <a:sym typeface="Open Sans"/>
              </a:rPr>
              <a:t>Flexor Digitorum Superficialis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Origin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</a:pPr>
            <a:r>
              <a:rPr lang="en" sz="1200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Common flexor origin </a:t>
            </a:r>
            <a:r>
              <a:rPr lang="en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(front of medial epicondyle)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Open Sans"/>
              <a:buChar char="○"/>
            </a:pPr>
            <a:r>
              <a:rPr lang="en" sz="1200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</a:rPr>
              <a:t>Coronoid process of ulna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</a:pPr>
            <a:r>
              <a:rPr lang="en" sz="12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Anterior surface of radius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Insertion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Base of middle phalanges of medial 4 fingers.</a:t>
            </a:r>
          </a:p>
          <a:p>
            <a: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Action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indent="-304800" lvl="1" marL="914400">
              <a:spcBef>
                <a:spcPts val="0"/>
              </a:spcBef>
              <a:buSzPts val="1200"/>
              <a:buFont typeface="Open Sans"/>
              <a:buChar char="○"/>
            </a:pPr>
            <a:r>
              <a:rPr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Flexes middle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proximal phalanges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 of </a:t>
            </a:r>
            <a:r>
              <a:rPr lang="en" sz="1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medial 4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 fingers, and the hand </a:t>
            </a:r>
            <a:r>
              <a:rPr lang="en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(wrist)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173" name="Shape 173"/>
          <p:cNvSpPr txBox="1"/>
          <p:nvPr>
            <p:ph type="title"/>
          </p:nvPr>
        </p:nvSpPr>
        <p:spPr>
          <a:xfrm>
            <a:off x="115575" y="132900"/>
            <a:ext cx="35943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Intermediate Flexor</a:t>
            </a:r>
          </a:p>
        </p:txBody>
      </p:sp>
      <p:pic>
        <p:nvPicPr>
          <p:cNvPr descr="صورة ذات صلة" id="174" name="Shape 174"/>
          <p:cNvPicPr preferRelativeResize="0"/>
          <p:nvPr/>
        </p:nvPicPr>
        <p:blipFill rotWithShape="1">
          <a:blip r:embed="rId3">
            <a:alphaModFix/>
          </a:blip>
          <a:srcRect b="0" l="0" r="41065" t="0"/>
          <a:stretch/>
        </p:blipFill>
        <p:spPr>
          <a:xfrm>
            <a:off x="5770100" y="2911813"/>
            <a:ext cx="2511650" cy="2062525"/>
          </a:xfrm>
          <a:prstGeom prst="rect">
            <a:avLst/>
          </a:prstGeom>
          <a:noFill/>
          <a:ln cap="flat" cmpd="sng" w="19050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75" name="Shape 175"/>
          <p:cNvSpPr/>
          <p:nvPr/>
        </p:nvSpPr>
        <p:spPr>
          <a:xfrm>
            <a:off x="6291485" y="3117264"/>
            <a:ext cx="571200" cy="190200"/>
          </a:xfrm>
          <a:prstGeom prst="flowChartAlternateProcess">
            <a:avLst/>
          </a:prstGeom>
          <a:noFill/>
          <a:ln cap="flat" cmpd="sng" w="19050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صورة ذات صلة" id="176" name="Shape 1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6545" y="169163"/>
            <a:ext cx="1075205" cy="2638300"/>
          </a:xfrm>
          <a:prstGeom prst="rect">
            <a:avLst/>
          </a:prstGeom>
          <a:noFill/>
          <a:ln cap="flat" cmpd="sng" w="19050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77" name="Shape 1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70100" y="169163"/>
            <a:ext cx="1402782" cy="2638300"/>
          </a:xfrm>
          <a:prstGeom prst="rect">
            <a:avLst/>
          </a:prstGeom>
          <a:noFill/>
          <a:ln cap="flat" cmpd="sng" w="19050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78" name="Shape 178"/>
          <p:cNvSpPr/>
          <p:nvPr/>
        </p:nvSpPr>
        <p:spPr>
          <a:xfrm>
            <a:off x="7038475" y="335038"/>
            <a:ext cx="80100" cy="100200"/>
          </a:xfrm>
          <a:prstGeom prst="ellipse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6910975" y="435238"/>
            <a:ext cx="80100" cy="100200"/>
          </a:xfrm>
          <a:prstGeom prst="ellipse">
            <a:avLst/>
          </a:prstGeom>
          <a:solidFill>
            <a:srgbClr val="1155CC"/>
          </a:solidFill>
          <a:ln cap="flat" cmpd="sng" w="952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6582100" y="667838"/>
            <a:ext cx="80100" cy="1002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600" y="2861075"/>
            <a:ext cx="2730401" cy="102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>
            <p:ph type="title"/>
          </p:nvPr>
        </p:nvSpPr>
        <p:spPr>
          <a:xfrm>
            <a:off x="-95025" y="1150900"/>
            <a:ext cx="3738600" cy="2488500"/>
          </a:xfrm>
          <a:prstGeom prst="rect">
            <a:avLst/>
          </a:prstGeom>
          <a:noFill/>
        </p:spPr>
        <p:txBody>
          <a:bodyPr anchorCtr="0" anchor="t" bIns="91425" lIns="91425" rIns="91425" wrap="square" tIns="91425">
            <a:noAutofit/>
          </a:bodyPr>
          <a:lstStyle/>
          <a:p>
            <a:pPr indent="-304800" lvl="0" marL="457200" algn="just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Deep Flexors Based on </a:t>
            </a: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Origin*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</a:pPr>
            <a:r>
              <a:rPr lang="en" sz="12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Front </a:t>
            </a:r>
            <a:r>
              <a:rPr lang="en" sz="1200" u="sng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(above)</a:t>
            </a:r>
            <a:r>
              <a:rPr lang="en" sz="12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of radius</a:t>
            </a:r>
            <a:r>
              <a:rPr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200"/>
              <a:buFont typeface="Open Sans"/>
              <a:buChar char="■"/>
            </a:pPr>
            <a:r>
              <a:rPr b="1" lang="en" sz="1200">
                <a:solidFill>
                  <a:srgbClr val="B45F06"/>
                </a:solidFill>
                <a:latin typeface="Open Sans"/>
                <a:ea typeface="Open Sans"/>
                <a:cs typeface="Open Sans"/>
                <a:sym typeface="Open Sans"/>
              </a:rPr>
              <a:t>Flexor pollicis longus</a:t>
            </a:r>
            <a:r>
              <a:rPr lang="en" sz="1200">
                <a:solidFill>
                  <a:srgbClr val="B45F06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</a:pPr>
            <a:r>
              <a:rPr lang="en" sz="12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Front </a:t>
            </a:r>
            <a:r>
              <a:rPr lang="en" sz="1200" u="sng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(above)</a:t>
            </a:r>
            <a:r>
              <a:rPr lang="en" sz="12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of ulna</a:t>
            </a:r>
            <a:r>
              <a:rPr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200"/>
              <a:buFont typeface="Open Sans"/>
              <a:buChar char="■"/>
            </a:pPr>
            <a:r>
              <a:rPr b="1" lang="en" sz="1200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</a:rPr>
              <a:t>Flexor Digitorum Profundus</a:t>
            </a:r>
            <a:r>
              <a:rPr lang="en" sz="1200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</a:pPr>
            <a:r>
              <a:rPr lang="en" sz="12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Front of lower 4th of ulna </a:t>
            </a:r>
            <a:r>
              <a:rPr lang="en" sz="1200" u="sng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(above the two bones </a:t>
            </a:r>
            <a:r>
              <a:rPr lang="en" sz="900" u="sng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(ulna &amp; radius)</a:t>
            </a:r>
            <a:r>
              <a:rPr lang="en" sz="1200" u="sng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r>
              <a:rPr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indent="-304800" lvl="2" marL="1371600" rtl="0">
              <a:lnSpc>
                <a:spcPct val="115000"/>
              </a:lnSpc>
              <a:spcBef>
                <a:spcPts val="0"/>
              </a:spcBef>
              <a:buClr>
                <a:srgbClr val="38761D"/>
              </a:buClr>
              <a:buSzPts val="1200"/>
              <a:buFont typeface="Open Sans"/>
              <a:buChar char="■"/>
            </a:pPr>
            <a:r>
              <a:rPr b="1" lang="en" sz="120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Pronator Quadratus</a:t>
            </a:r>
            <a:r>
              <a:rPr lang="en" sz="120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**.</a:t>
            </a:r>
          </a:p>
        </p:txBody>
      </p:sp>
      <p:sp>
        <p:nvSpPr>
          <p:cNvPr id="187" name="Shape 187"/>
          <p:cNvSpPr txBox="1"/>
          <p:nvPr>
            <p:ph type="title"/>
          </p:nvPr>
        </p:nvSpPr>
        <p:spPr>
          <a:xfrm>
            <a:off x="115575" y="132900"/>
            <a:ext cx="35943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Deep Flexors</a:t>
            </a:r>
          </a:p>
        </p:txBody>
      </p:sp>
      <p:sp>
        <p:nvSpPr>
          <p:cNvPr id="188" name="Shape 188"/>
          <p:cNvSpPr/>
          <p:nvPr/>
        </p:nvSpPr>
        <p:spPr>
          <a:xfrm>
            <a:off x="2061900" y="2983000"/>
            <a:ext cx="398100" cy="187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/>
        </p:nvSpPr>
        <p:spPr>
          <a:xfrm>
            <a:off x="1106850" y="3611075"/>
            <a:ext cx="567900" cy="187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/>
        </p:nvSpPr>
        <p:spPr>
          <a:xfrm>
            <a:off x="1106850" y="2983000"/>
            <a:ext cx="512400" cy="187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B45F0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91" name="Shape 191"/>
          <p:cNvCxnSpPr/>
          <p:nvPr/>
        </p:nvCxnSpPr>
        <p:spPr>
          <a:xfrm flipH="1">
            <a:off x="3596300" y="0"/>
            <a:ext cx="1800" cy="5151000"/>
          </a:xfrm>
          <a:prstGeom prst="straightConnector1">
            <a:avLst/>
          </a:prstGeom>
          <a:noFill/>
          <a:ln cap="flat" cmpd="sng" w="9525">
            <a:solidFill>
              <a:srgbClr val="CCA677"/>
            </a:solidFill>
            <a:prstDash val="solid"/>
            <a:round/>
            <a:headEnd len="lg" w="lg" type="diamond"/>
            <a:tailEnd len="lg" w="lg" type="diamond"/>
          </a:ln>
        </p:spPr>
      </p:cxnSp>
      <p:sp>
        <p:nvSpPr>
          <p:cNvPr id="192" name="Shape 192"/>
          <p:cNvSpPr txBox="1"/>
          <p:nvPr/>
        </p:nvSpPr>
        <p:spPr>
          <a:xfrm>
            <a:off x="1295150" y="4089124"/>
            <a:ext cx="1354800" cy="687300"/>
          </a:xfrm>
          <a:prstGeom prst="rect">
            <a:avLst/>
          </a:prstGeom>
          <a:noFill/>
          <a:ln cap="flat" cmpd="sng" w="9525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62E221"/>
                </a:solidFill>
                <a:latin typeface="Open Sans"/>
                <a:ea typeface="Open Sans"/>
                <a:cs typeface="Open Sans"/>
                <a:sym typeface="Open Sans"/>
              </a:rPr>
              <a:t>*They all originate from  Interosseous.             **مكانها مثل مكان الساعة</a:t>
            </a:r>
          </a:p>
        </p:txBody>
      </p:sp>
      <p:cxnSp>
        <p:nvCxnSpPr>
          <p:cNvPr id="193" name="Shape 193"/>
          <p:cNvCxnSpPr/>
          <p:nvPr/>
        </p:nvCxnSpPr>
        <p:spPr>
          <a:xfrm flipH="1">
            <a:off x="3594624" y="1637805"/>
            <a:ext cx="5583000" cy="900"/>
          </a:xfrm>
          <a:prstGeom prst="straightConnector1">
            <a:avLst/>
          </a:prstGeom>
          <a:noFill/>
          <a:ln cap="flat" cmpd="sng" w="9525">
            <a:solidFill>
              <a:srgbClr val="CCA677"/>
            </a:solidFill>
            <a:prstDash val="solid"/>
            <a:round/>
            <a:headEnd len="lg" w="lg" type="none"/>
            <a:tailEnd len="lg" w="lg" type="diamond"/>
          </a:ln>
        </p:spPr>
      </p:cxnSp>
      <p:cxnSp>
        <p:nvCxnSpPr>
          <p:cNvPr id="194" name="Shape 194"/>
          <p:cNvCxnSpPr/>
          <p:nvPr/>
        </p:nvCxnSpPr>
        <p:spPr>
          <a:xfrm flipH="1">
            <a:off x="3594784" y="3424052"/>
            <a:ext cx="5558100" cy="7800"/>
          </a:xfrm>
          <a:prstGeom prst="straightConnector1">
            <a:avLst/>
          </a:prstGeom>
          <a:noFill/>
          <a:ln cap="flat" cmpd="sng" w="9525">
            <a:solidFill>
              <a:srgbClr val="CCA677"/>
            </a:solidFill>
            <a:prstDash val="solid"/>
            <a:round/>
            <a:headEnd len="lg" w="lg" type="none"/>
            <a:tailEnd len="lg" w="lg" type="diamond"/>
          </a:ln>
        </p:spPr>
      </p:cxnSp>
      <p:sp>
        <p:nvSpPr>
          <p:cNvPr id="195" name="Shape 195"/>
          <p:cNvSpPr txBox="1"/>
          <p:nvPr>
            <p:ph type="title"/>
          </p:nvPr>
        </p:nvSpPr>
        <p:spPr>
          <a:xfrm>
            <a:off x="3428375" y="132925"/>
            <a:ext cx="3108900" cy="1269600"/>
          </a:xfrm>
          <a:prstGeom prst="rect">
            <a:avLst/>
          </a:prstGeom>
          <a:noFill/>
        </p:spPr>
        <p:txBody>
          <a:bodyPr anchorCtr="0" anchor="t" bIns="91425" lIns="91425" rIns="91425" wrap="square" tIns="91425">
            <a:no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●"/>
            </a:pPr>
            <a:r>
              <a:rPr b="1" lang="en" sz="1000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</a:rPr>
              <a:t>Flexor Digitorum Profundus</a:t>
            </a:r>
            <a:r>
              <a:rPr lang="en" sz="1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●"/>
            </a:pPr>
            <a:r>
              <a:rPr b="1" lang="en" sz="1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Insertion:</a:t>
            </a:r>
            <a:r>
              <a:rPr lang="en" sz="1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bases of </a:t>
            </a:r>
            <a:r>
              <a:rPr lang="en" sz="10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distal phalanges</a:t>
            </a:r>
            <a:r>
              <a:rPr lang="en" sz="1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of medial 4 digits.</a:t>
            </a: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●"/>
            </a:pPr>
            <a:r>
              <a:rPr b="1" lang="en" sz="1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Action</a:t>
            </a:r>
            <a:r>
              <a:rPr lang="en" sz="1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" sz="10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Flexes</a:t>
            </a:r>
            <a:r>
              <a:rPr lang="en" sz="1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distal phalanges</a:t>
            </a:r>
            <a:r>
              <a:rPr lang="en" sz="1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of </a:t>
            </a:r>
            <a:r>
              <a:rPr lang="en" sz="10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medial 4 digits</a:t>
            </a:r>
            <a:r>
              <a:rPr lang="en" sz="1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pic>
        <p:nvPicPr>
          <p:cNvPr descr="نتيجة بحث الصور عن ‪flexor digitorum profundus‬‏" id="196" name="Shape 1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4450" y="132900"/>
            <a:ext cx="466350" cy="1379826"/>
          </a:xfrm>
          <a:prstGeom prst="rect">
            <a:avLst/>
          </a:prstGeom>
          <a:noFill/>
          <a:ln cap="flat" cmpd="sng" w="1905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97" name="Shape 197"/>
          <p:cNvSpPr txBox="1"/>
          <p:nvPr>
            <p:ph type="title"/>
          </p:nvPr>
        </p:nvSpPr>
        <p:spPr>
          <a:xfrm>
            <a:off x="3428375" y="1728875"/>
            <a:ext cx="3208500" cy="1155600"/>
          </a:xfrm>
          <a:prstGeom prst="rect">
            <a:avLst/>
          </a:prstGeom>
          <a:noFill/>
        </p:spPr>
        <p:txBody>
          <a:bodyPr anchorCtr="0" anchor="t" bIns="91425" lIns="91425" rIns="91425" wrap="square" tIns="91425">
            <a:no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●"/>
            </a:pPr>
            <a:r>
              <a:rPr b="1" lang="en" sz="1000">
                <a:solidFill>
                  <a:srgbClr val="B45F06"/>
                </a:solidFill>
                <a:latin typeface="Open Sans"/>
                <a:ea typeface="Open Sans"/>
                <a:cs typeface="Open Sans"/>
                <a:sym typeface="Open Sans"/>
              </a:rPr>
              <a:t>Flexor Pollicis Longus</a:t>
            </a:r>
            <a:r>
              <a:rPr lang="en" sz="1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●"/>
            </a:pPr>
            <a:r>
              <a:rPr b="1" lang="en" sz="1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Insertion</a:t>
            </a:r>
            <a:r>
              <a:rPr lang="en" sz="1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Base of </a:t>
            </a:r>
            <a:r>
              <a:rPr lang="en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distal phalanx</a:t>
            </a:r>
            <a:r>
              <a:rPr lang="en" sz="1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of </a:t>
            </a:r>
            <a:r>
              <a:rPr lang="en" sz="10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thumb</a:t>
            </a:r>
            <a:r>
              <a:rPr lang="en" sz="1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●"/>
            </a:pPr>
            <a:r>
              <a:rPr b="1" lang="en" sz="1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Action</a:t>
            </a:r>
            <a:r>
              <a:rPr lang="en" sz="1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" sz="10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Flexes</a:t>
            </a:r>
            <a:r>
              <a:rPr b="1" lang="en" sz="1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0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interphalangeal, metacarpophalangeal &amp; carpometacarpal</a:t>
            </a:r>
            <a:r>
              <a:rPr lang="en" sz="10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)*</a:t>
            </a:r>
            <a:r>
              <a:rPr lang="en" sz="1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joints of thumb.</a:t>
            </a:r>
          </a:p>
        </p:txBody>
      </p:sp>
      <p:pic>
        <p:nvPicPr>
          <p:cNvPr id="198" name="Shape 1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541951" y="132900"/>
            <a:ext cx="741300" cy="1379825"/>
          </a:xfrm>
          <a:prstGeom prst="rect">
            <a:avLst/>
          </a:prstGeom>
          <a:noFill/>
          <a:ln cap="flat" cmpd="sng" w="1905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نتيجة بحث الصور عن ‪flexor pollicis longus‬‏" id="199" name="Shape 19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84445" y="1832350"/>
            <a:ext cx="466350" cy="1379816"/>
          </a:xfrm>
          <a:prstGeom prst="rect">
            <a:avLst/>
          </a:prstGeom>
          <a:noFill/>
          <a:ln cap="flat" cmpd="sng" w="19050">
            <a:solidFill>
              <a:srgbClr val="B45F06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200" name="Shape 2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7541951" y="1832363"/>
            <a:ext cx="741300" cy="1379800"/>
          </a:xfrm>
          <a:prstGeom prst="rect">
            <a:avLst/>
          </a:prstGeom>
          <a:noFill/>
          <a:ln cap="flat" cmpd="sng" w="19050">
            <a:solidFill>
              <a:srgbClr val="B45F06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01" name="Shape 201"/>
          <p:cNvSpPr txBox="1"/>
          <p:nvPr/>
        </p:nvSpPr>
        <p:spPr>
          <a:xfrm>
            <a:off x="4194025" y="3100650"/>
            <a:ext cx="2456400" cy="283200"/>
          </a:xfrm>
          <a:prstGeom prst="rect">
            <a:avLst/>
          </a:prstGeom>
          <a:noFill/>
          <a:ln cap="flat" cmpd="sng" w="9525">
            <a:solidFill>
              <a:srgbClr val="CCA6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*All the joints of the thumb</a:t>
            </a:r>
          </a:p>
        </p:txBody>
      </p:sp>
      <p:sp>
        <p:nvSpPr>
          <p:cNvPr id="202" name="Shape 202"/>
          <p:cNvSpPr txBox="1"/>
          <p:nvPr>
            <p:ph type="title"/>
          </p:nvPr>
        </p:nvSpPr>
        <p:spPr>
          <a:xfrm>
            <a:off x="3420713" y="3568725"/>
            <a:ext cx="3327900" cy="1155600"/>
          </a:xfrm>
          <a:prstGeom prst="rect">
            <a:avLst/>
          </a:prstGeom>
          <a:noFill/>
        </p:spPr>
        <p:txBody>
          <a:bodyPr anchorCtr="0" anchor="t" bIns="91425" lIns="91425" rIns="91425" wrap="square" tIns="91425">
            <a:noAutofit/>
          </a:bodyPr>
          <a:lstStyle/>
          <a:p>
            <a:pPr indent="-292100" lvl="0" marL="457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●"/>
            </a:pPr>
            <a:r>
              <a:rPr b="1" lang="en" sz="100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Pronator Quadratus</a:t>
            </a:r>
            <a:r>
              <a:rPr lang="en" sz="1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●"/>
            </a:pPr>
            <a:r>
              <a:rPr b="1" lang="en" sz="1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Insertion</a:t>
            </a:r>
            <a:r>
              <a:rPr lang="en" sz="1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distal fourth of anterior surface of </a:t>
            </a:r>
            <a:r>
              <a:rPr lang="en" sz="10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radius</a:t>
            </a:r>
            <a:r>
              <a:rPr lang="en" sz="1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indent="-292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●"/>
            </a:pPr>
            <a:r>
              <a:rPr b="1" lang="en" sz="1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Action</a:t>
            </a:r>
            <a:r>
              <a:rPr lang="en" sz="1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" sz="10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pronates</a:t>
            </a:r>
            <a:r>
              <a:rPr lang="en" sz="1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forearm</a:t>
            </a:r>
            <a:r>
              <a:rPr lang="en" sz="1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(prime mover)</a:t>
            </a:r>
            <a:r>
              <a:rPr lang="en" sz="1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helps to </a:t>
            </a:r>
            <a:r>
              <a:rPr lang="en" sz="10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hold the 2 bones together </a:t>
            </a:r>
            <a:r>
              <a:rPr lang="en" sz="10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(radius and ulna) </a:t>
            </a:r>
          </a:p>
        </p:txBody>
      </p:sp>
      <p:pic>
        <p:nvPicPr>
          <p:cNvPr descr="صورة ذات صلة" id="203" name="Shape 20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384450" y="3531807"/>
            <a:ext cx="466350" cy="1383676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204" name="Shape 20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7519375" y="3531810"/>
            <a:ext cx="763875" cy="1387841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05" name="Shape 205"/>
          <p:cNvSpPr txBox="1"/>
          <p:nvPr/>
        </p:nvSpPr>
        <p:spPr>
          <a:xfrm>
            <a:off x="3420719" y="1120100"/>
            <a:ext cx="38757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279400" lvl="0" marL="457200">
              <a:spcBef>
                <a:spcPts val="0"/>
              </a:spcBef>
              <a:buClr>
                <a:srgbClr val="FF0000"/>
              </a:buClr>
              <a:buSzPts val="800"/>
              <a:buChar char="●"/>
            </a:pPr>
            <a:r>
              <a:rPr b="1" lang="en" sz="800">
                <a:solidFill>
                  <a:srgbClr val="FF0000"/>
                </a:solidFill>
              </a:rPr>
              <a:t>The medial half of the muscle is supplied by the ulnar nerve, while the lateral half is supplied by anterior interosseous nerve </a:t>
            </a:r>
            <a:r>
              <a:rPr b="1" lang="en" sz="800">
                <a:solidFill>
                  <a:srgbClr val="FF0000"/>
                </a:solidFill>
              </a:rPr>
              <a:t>(</a:t>
            </a:r>
            <a:r>
              <a:rPr b="1" lang="en" sz="800">
                <a:solidFill>
                  <a:srgbClr val="FF0000"/>
                </a:solidFill>
              </a:rPr>
              <a:t>a branch of median nerve).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3428375" y="2698600"/>
            <a:ext cx="3594300" cy="4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279400" lvl="0" marL="457200" rtl="0">
              <a:spcBef>
                <a:spcPts val="0"/>
              </a:spcBef>
              <a:buClr>
                <a:srgbClr val="FF0000"/>
              </a:buClr>
              <a:buSzPts val="800"/>
              <a:buChar char="●"/>
            </a:pPr>
            <a:r>
              <a:rPr b="1" lang="en" sz="800">
                <a:solidFill>
                  <a:srgbClr val="FF0000"/>
                </a:solidFill>
              </a:rPr>
              <a:t>This muscle is s</a:t>
            </a:r>
            <a:r>
              <a:rPr b="1" lang="en" sz="800">
                <a:solidFill>
                  <a:srgbClr val="FF0000"/>
                </a:solidFill>
              </a:rPr>
              <a:t>upplied by anterior interosseous nerve (a branch of median nerve).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3428387" y="4649329"/>
            <a:ext cx="35943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279400" lvl="0" marL="457200" rtl="0">
              <a:spcBef>
                <a:spcPts val="0"/>
              </a:spcBef>
              <a:buClr>
                <a:srgbClr val="FF0000"/>
              </a:buClr>
              <a:buSzPts val="800"/>
              <a:buChar char="●"/>
            </a:pPr>
            <a:r>
              <a:rPr b="1" lang="en" sz="800">
                <a:solidFill>
                  <a:srgbClr val="FF0000"/>
                </a:solidFill>
              </a:rPr>
              <a:t>This muscle is supplied by anterior interosseous nerve (a branch of median nerve).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