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Bree Serif"/>
      <p:regular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FB69C16-7CFC-4F41-A4CC-31CE98775235}">
  <a:tblStyle styleId="{4FB69C16-7CFC-4F41-A4CC-31CE98775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BreeSerif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hyperlink" Target="https://docs.google.com/presentation/d/1-3EbmgOo9FKQuOSaCbwutr5E4DCLSkt4zxmuddW-lE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5.png"/><Relationship Id="rId5" Type="http://schemas.openxmlformats.org/officeDocument/2006/relationships/hyperlink" Target="https://youtu.be/_Cu6ttAhe8Y" TargetMode="External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36.jpg"/><Relationship Id="rId5" Type="http://schemas.openxmlformats.org/officeDocument/2006/relationships/image" Target="../media/image35.jpg"/><Relationship Id="rId6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Radial and Ulnar Nerves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14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8"/>
            <a:ext cx="1172701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24987" l="23657" r="22648" t="25571"/>
          <a:stretch/>
        </p:blipFill>
        <p:spPr>
          <a:xfrm>
            <a:off x="7575573" y="0"/>
            <a:ext cx="1568426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531899" y="4494975"/>
            <a:ext cx="366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700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2"/>
            <a:ext cx="3375600" cy="571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2" y="4195544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Please check our </a:t>
            </a:r>
            <a:r>
              <a:rPr lang="en" u="sng">
                <a:solidFill>
                  <a:srgbClr val="57BB8A"/>
                </a:solidFill>
                <a:hlinkClick r:id="rId5"/>
              </a:rPr>
              <a:t>Editing File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83325" y="79227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Ulnar nerve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83325" y="1147225"/>
            <a:ext cx="2859600" cy="2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Course in the </a:t>
            </a:r>
            <a:r>
              <a:rPr lang="en" sz="2400" u="sng">
                <a:latin typeface="Economica"/>
                <a:ea typeface="Economica"/>
                <a:cs typeface="Economica"/>
                <a:sym typeface="Economica"/>
              </a:rPr>
              <a:t>forearm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Enters the anterior compartment through: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flexor carpi ulnaris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Descends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1- behind the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flexor carpi ulnaris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2- Medial to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ulnar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artery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7" name="Shape 157"/>
          <p:cNvCxnSpPr/>
          <p:nvPr/>
        </p:nvCxnSpPr>
        <p:spPr>
          <a:xfrm flipH="1">
            <a:off x="4666825" y="1147225"/>
            <a:ext cx="14400" cy="3688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350" y="1147224"/>
            <a:ext cx="1383050" cy="35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4681225" y="1147225"/>
            <a:ext cx="3286800" cy="3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Course at the </a:t>
            </a:r>
            <a:r>
              <a:rPr lang="en" sz="2400" u="sng">
                <a:latin typeface="Economica"/>
                <a:ea typeface="Economica"/>
                <a:cs typeface="Economica"/>
                <a:sym typeface="Economica"/>
              </a:rPr>
              <a:t>wrist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Passes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Anterior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to flexor retinaculum*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to pisiform bone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to ulnar artery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Divides into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: superficial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and deep branches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7725" y="1335225"/>
            <a:ext cx="1726625" cy="29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4851649" y="4325232"/>
            <a:ext cx="285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*the ulnar nerve &amp; ulnar </a:t>
            </a:r>
            <a:r>
              <a:rPr lang="en" sz="1000">
                <a:solidFill>
                  <a:schemeClr val="dk2"/>
                </a:solidFill>
              </a:rPr>
              <a:t>artery does not pass through the carpal tunnel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68497" y="819687"/>
            <a:ext cx="1726500" cy="190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3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It has no branches in the arm.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hape 167"/>
          <p:cNvCxnSpPr>
            <a:stCxn id="168" idx="6"/>
            <a:endCxn id="169" idx="1"/>
          </p:cNvCxnSpPr>
          <p:nvPr/>
        </p:nvCxnSpPr>
        <p:spPr>
          <a:xfrm>
            <a:off x="1187683" y="3027615"/>
            <a:ext cx="7251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675" y="2430675"/>
            <a:ext cx="2258476" cy="257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Shape 171"/>
          <p:cNvCxnSpPr>
            <a:endCxn id="172" idx="2"/>
          </p:cNvCxnSpPr>
          <p:nvPr/>
        </p:nvCxnSpPr>
        <p:spPr>
          <a:xfrm flipH="1" rot="10800000">
            <a:off x="2822636" y="2653284"/>
            <a:ext cx="554400" cy="42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3" name="Shape 173"/>
          <p:cNvCxnSpPr>
            <a:stCxn id="168" idx="6"/>
            <a:endCxn id="174" idx="2"/>
          </p:cNvCxnSpPr>
          <p:nvPr/>
        </p:nvCxnSpPr>
        <p:spPr>
          <a:xfrm>
            <a:off x="1187683" y="3027615"/>
            <a:ext cx="581100" cy="11364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Shape 175"/>
          <p:cNvCxnSpPr>
            <a:stCxn id="168" idx="6"/>
            <a:endCxn id="176" idx="2"/>
          </p:cNvCxnSpPr>
          <p:nvPr/>
        </p:nvCxnSpPr>
        <p:spPr>
          <a:xfrm flipH="1" rot="10800000">
            <a:off x="1187683" y="1891215"/>
            <a:ext cx="581100" cy="11364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Shape 177"/>
          <p:cNvCxnSpPr>
            <a:stCxn id="178" idx="3"/>
            <a:endCxn id="179" idx="2"/>
          </p:cNvCxnSpPr>
          <p:nvPr/>
        </p:nvCxnSpPr>
        <p:spPr>
          <a:xfrm flipH="1" rot="10800000">
            <a:off x="2891524" y="1336311"/>
            <a:ext cx="485100" cy="55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Shape 180"/>
          <p:cNvCxnSpPr>
            <a:stCxn id="181" idx="3"/>
            <a:endCxn id="182" idx="2"/>
          </p:cNvCxnSpPr>
          <p:nvPr/>
        </p:nvCxnSpPr>
        <p:spPr>
          <a:xfrm flipH="1" rot="10800000">
            <a:off x="2969990" y="3608929"/>
            <a:ext cx="406800" cy="5550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Shape 183"/>
          <p:cNvCxnSpPr>
            <a:stCxn id="181" idx="3"/>
            <a:endCxn id="184" idx="2"/>
          </p:cNvCxnSpPr>
          <p:nvPr/>
        </p:nvCxnSpPr>
        <p:spPr>
          <a:xfrm>
            <a:off x="2969990" y="4163929"/>
            <a:ext cx="406800" cy="5550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5" name="Shape 185"/>
          <p:cNvGrpSpPr/>
          <p:nvPr/>
        </p:nvGrpSpPr>
        <p:grpSpPr>
          <a:xfrm>
            <a:off x="3376721" y="1142516"/>
            <a:ext cx="1122610" cy="387509"/>
            <a:chOff x="4217325" y="1018950"/>
            <a:chExt cx="1356300" cy="319200"/>
          </a:xfrm>
        </p:grpSpPr>
        <p:sp>
          <p:nvSpPr>
            <p:cNvPr id="186" name="Shape 186"/>
            <p:cNvSpPr/>
            <p:nvPr/>
          </p:nvSpPr>
          <p:spPr>
            <a:xfrm>
              <a:off x="4391325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 sz="1600">
                  <a:latin typeface="Economica"/>
                  <a:ea typeface="Economica"/>
                  <a:cs typeface="Economica"/>
                  <a:sym typeface="Economica"/>
                </a:rPr>
                <a:t>(1&amp;½ muscles) 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4217325" y="10915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1768914" y="1697556"/>
            <a:ext cx="1122610" cy="387509"/>
            <a:chOff x="2274825" y="1476150"/>
            <a:chExt cx="1356300" cy="319200"/>
          </a:xfrm>
        </p:grpSpPr>
        <p:sp>
          <p:nvSpPr>
            <p:cNvPr id="178" name="Shape 178"/>
            <p:cNvSpPr/>
            <p:nvPr/>
          </p:nvSpPr>
          <p:spPr>
            <a:xfrm>
              <a:off x="2448825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 sz="1800">
                  <a:latin typeface="Economica"/>
                  <a:ea typeface="Economica"/>
                  <a:cs typeface="Economica"/>
                  <a:sym typeface="Economica"/>
                </a:rPr>
                <a:t>Muscular To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: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2274825" y="1548750"/>
              <a:ext cx="174000" cy="174000"/>
            </a:xfrm>
            <a:prstGeom prst="ellipse">
              <a:avLst/>
            </a:prstGeom>
            <a:solidFill>
              <a:srgbClr val="FF75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-278029" y="2833860"/>
            <a:ext cx="1465712" cy="387509"/>
            <a:chOff x="-198225" y="2412150"/>
            <a:chExt cx="1770825" cy="319200"/>
          </a:xfrm>
        </p:grpSpPr>
        <p:sp>
          <p:nvSpPr>
            <p:cNvPr id="189" name="Shape 189"/>
            <p:cNvSpPr/>
            <p:nvPr/>
          </p:nvSpPr>
          <p:spPr>
            <a:xfrm>
              <a:off x="-198225" y="2412150"/>
              <a:ext cx="15909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b="1" lang="en" sz="1800">
                  <a:latin typeface="Economica"/>
                  <a:ea typeface="Economica"/>
                  <a:cs typeface="Economica"/>
                  <a:sym typeface="Economica"/>
                </a:rPr>
                <a:t>In the Forearm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1398600" y="2484750"/>
              <a:ext cx="174000" cy="174000"/>
            </a:xfrm>
            <a:prstGeom prst="ellipse">
              <a:avLst/>
            </a:prstGeom>
            <a:solidFill>
              <a:srgbClr val="B0230D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1768914" y="3970175"/>
            <a:ext cx="1201076" cy="387509"/>
            <a:chOff x="2274825" y="3348159"/>
            <a:chExt cx="1451100" cy="319200"/>
          </a:xfrm>
        </p:grpSpPr>
        <p:sp>
          <p:nvSpPr>
            <p:cNvPr id="181" name="Shape 181"/>
            <p:cNvSpPr/>
            <p:nvPr/>
          </p:nvSpPr>
          <p:spPr>
            <a:xfrm>
              <a:off x="2448825" y="3348159"/>
              <a:ext cx="12771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rPr lang="en" sz="1800">
                  <a:latin typeface="Economica"/>
                  <a:ea typeface="Economica"/>
                  <a:cs typeface="Economica"/>
                  <a:sym typeface="Economica"/>
                </a:rPr>
                <a:t>Cutaneous: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2274825" y="3420750"/>
              <a:ext cx="174000" cy="174000"/>
            </a:xfrm>
            <a:prstGeom prst="ellipse">
              <a:avLst/>
            </a:prstGeom>
            <a:solidFill>
              <a:srgbClr val="FF75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1768769" y="2833879"/>
            <a:ext cx="1122610" cy="387509"/>
            <a:chOff x="4217325" y="1933350"/>
            <a:chExt cx="1356300" cy="319200"/>
          </a:xfrm>
        </p:grpSpPr>
        <p:sp>
          <p:nvSpPr>
            <p:cNvPr id="169" name="Shape 169"/>
            <p:cNvSpPr/>
            <p:nvPr/>
          </p:nvSpPr>
          <p:spPr>
            <a:xfrm>
              <a:off x="4391325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 sz="1800">
                  <a:latin typeface="Economica"/>
                  <a:ea typeface="Economica"/>
                  <a:cs typeface="Economica"/>
                  <a:sym typeface="Economica"/>
                </a:rPr>
                <a:t>Articular To: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4217325" y="1991250"/>
              <a:ext cx="174000" cy="174000"/>
            </a:xfrm>
            <a:prstGeom prst="ellipse">
              <a:avLst/>
            </a:prstGeom>
            <a:solidFill>
              <a:srgbClr val="FF75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3376721" y="3415124"/>
            <a:ext cx="1336156" cy="387509"/>
            <a:chOff x="4217325" y="2890950"/>
            <a:chExt cx="1614300" cy="319200"/>
          </a:xfrm>
        </p:grpSpPr>
        <p:sp>
          <p:nvSpPr>
            <p:cNvPr id="194" name="Shape 194"/>
            <p:cNvSpPr/>
            <p:nvPr/>
          </p:nvSpPr>
          <p:spPr>
            <a:xfrm>
              <a:off x="4391325" y="2890950"/>
              <a:ext cx="1440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 sz="1600">
                  <a:latin typeface="Economica"/>
                  <a:ea typeface="Economica"/>
                  <a:cs typeface="Economica"/>
                  <a:sym typeface="Economica"/>
                </a:rPr>
                <a:t>Dorsal (posterior) cutaneous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4217325" y="29635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3376721" y="4525205"/>
            <a:ext cx="1197103" cy="387509"/>
            <a:chOff x="4217325" y="3805350"/>
            <a:chExt cx="1446300" cy="319200"/>
          </a:xfrm>
        </p:grpSpPr>
        <p:sp>
          <p:nvSpPr>
            <p:cNvPr id="196" name="Shape 196"/>
            <p:cNvSpPr/>
            <p:nvPr/>
          </p:nvSpPr>
          <p:spPr>
            <a:xfrm>
              <a:off x="4391325" y="3805350"/>
              <a:ext cx="127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 sz="1600">
                  <a:latin typeface="Economica"/>
                  <a:ea typeface="Economica"/>
                  <a:cs typeface="Economica"/>
                  <a:sym typeface="Economica"/>
                </a:rPr>
                <a:t>Palmar cutaneous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4217325" y="38779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97" name="Shape 197"/>
          <p:cNvCxnSpPr>
            <a:stCxn id="186" idx="3"/>
            <a:endCxn id="198" idx="2"/>
          </p:cNvCxnSpPr>
          <p:nvPr/>
        </p:nvCxnSpPr>
        <p:spPr>
          <a:xfrm flipH="1" rot="10800000">
            <a:off x="4499331" y="781270"/>
            <a:ext cx="485100" cy="5550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Shape 199"/>
          <p:cNvCxnSpPr>
            <a:stCxn id="186" idx="3"/>
            <a:endCxn id="200" idx="2"/>
          </p:cNvCxnSpPr>
          <p:nvPr/>
        </p:nvCxnSpPr>
        <p:spPr>
          <a:xfrm>
            <a:off x="4499331" y="1336270"/>
            <a:ext cx="485100" cy="5373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1" name="Shape 201"/>
          <p:cNvGrpSpPr/>
          <p:nvPr/>
        </p:nvGrpSpPr>
        <p:grpSpPr>
          <a:xfrm>
            <a:off x="4984467" y="587475"/>
            <a:ext cx="1486384" cy="387509"/>
            <a:chOff x="6159750" y="561750"/>
            <a:chExt cx="1795800" cy="319200"/>
          </a:xfrm>
        </p:grpSpPr>
        <p:sp>
          <p:nvSpPr>
            <p:cNvPr id="202" name="Shape 202"/>
            <p:cNvSpPr/>
            <p:nvPr/>
          </p:nvSpPr>
          <p:spPr>
            <a:xfrm>
              <a:off x="6333750" y="561750"/>
              <a:ext cx="16218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>
                  <a:latin typeface="Economica"/>
                  <a:ea typeface="Economica"/>
                  <a:cs typeface="Economica"/>
                  <a:sym typeface="Economica"/>
                </a:rPr>
                <a:t>Flexor Carpi Ulnaris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6159750" y="6343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4984467" y="1697556"/>
            <a:ext cx="2082328" cy="387509"/>
            <a:chOff x="6159750" y="1476150"/>
            <a:chExt cx="2515800" cy="319200"/>
          </a:xfrm>
        </p:grpSpPr>
        <p:sp>
          <p:nvSpPr>
            <p:cNvPr id="204" name="Shape 204"/>
            <p:cNvSpPr/>
            <p:nvPr/>
          </p:nvSpPr>
          <p:spPr>
            <a:xfrm>
              <a:off x="6333750" y="1476150"/>
              <a:ext cx="23418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>
                  <a:latin typeface="Economica"/>
                  <a:ea typeface="Economica"/>
                  <a:cs typeface="Economica"/>
                  <a:sym typeface="Economica"/>
                </a:rPr>
                <a:t>Medial ½ of Flexor Digitorum Profundus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6159750" y="15340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5" name="Shape 205"/>
          <p:cNvCxnSpPr>
            <a:stCxn id="196" idx="3"/>
            <a:endCxn id="206" idx="2"/>
          </p:cNvCxnSpPr>
          <p:nvPr/>
        </p:nvCxnSpPr>
        <p:spPr>
          <a:xfrm>
            <a:off x="4573824" y="4718960"/>
            <a:ext cx="4107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7" name="Shape 207"/>
          <p:cNvGrpSpPr/>
          <p:nvPr/>
        </p:nvGrpSpPr>
        <p:grpSpPr>
          <a:xfrm>
            <a:off x="4984611" y="4525241"/>
            <a:ext cx="2007835" cy="387509"/>
            <a:chOff x="4217325" y="2890950"/>
            <a:chExt cx="2425800" cy="319200"/>
          </a:xfrm>
        </p:grpSpPr>
        <p:sp>
          <p:nvSpPr>
            <p:cNvPr id="208" name="Shape 208"/>
            <p:cNvSpPr/>
            <p:nvPr/>
          </p:nvSpPr>
          <p:spPr>
            <a:xfrm>
              <a:off x="4391325" y="2890950"/>
              <a:ext cx="22518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>
                  <a:latin typeface="Economica"/>
                  <a:ea typeface="Economica"/>
                  <a:cs typeface="Economica"/>
                  <a:sym typeface="Economica"/>
                </a:rPr>
                <a:t>Supplies the skin over the Medial part of the palm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4217325" y="29635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5059132" y="2939706"/>
            <a:ext cx="1933342" cy="387509"/>
            <a:chOff x="4217325" y="2890950"/>
            <a:chExt cx="2335800" cy="319200"/>
          </a:xfrm>
        </p:grpSpPr>
        <p:sp>
          <p:nvSpPr>
            <p:cNvPr id="210" name="Shape 210"/>
            <p:cNvSpPr/>
            <p:nvPr/>
          </p:nvSpPr>
          <p:spPr>
            <a:xfrm>
              <a:off x="4391325" y="2890950"/>
              <a:ext cx="21618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>
                  <a:latin typeface="Economica"/>
                  <a:ea typeface="Economica"/>
                  <a:cs typeface="Economica"/>
                  <a:sym typeface="Economica"/>
                </a:rPr>
                <a:t>Supplies the skin over the back of Medial side of the hand and Medial 1½ fingers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4217325" y="2963550"/>
              <a:ext cx="174000" cy="174000"/>
            </a:xfrm>
            <a:prstGeom prst="ellipse">
              <a:avLst/>
            </a:prstGeom>
            <a:solidFill>
              <a:srgbClr val="F4C23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12" name="Shape 212"/>
          <p:cNvCxnSpPr/>
          <p:nvPr/>
        </p:nvCxnSpPr>
        <p:spPr>
          <a:xfrm flipH="1" rot="10800000">
            <a:off x="4574205" y="3124654"/>
            <a:ext cx="485400" cy="55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Shape 172"/>
          <p:cNvSpPr/>
          <p:nvPr/>
        </p:nvSpPr>
        <p:spPr>
          <a:xfrm>
            <a:off x="3377036" y="2547684"/>
            <a:ext cx="144000" cy="211200"/>
          </a:xfrm>
          <a:prstGeom prst="ellipse">
            <a:avLst/>
          </a:prstGeom>
          <a:solidFill>
            <a:srgbClr val="F4C23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3521069" y="2371405"/>
            <a:ext cx="1192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Elbow joint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7282" l="0" r="0" t="3574"/>
          <a:stretch/>
        </p:blipFill>
        <p:spPr>
          <a:xfrm>
            <a:off x="6819175" y="0"/>
            <a:ext cx="2324825" cy="243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06775" y="19325"/>
            <a:ext cx="4446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Branches of Ulnar Nerve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31875" y="741713"/>
            <a:ext cx="2600700" cy="427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It has no branches in the arm.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4702625" y="141425"/>
            <a:ext cx="4327200" cy="4822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Branches of Deep Terminal Branch:</a:t>
            </a:r>
            <a:r>
              <a:rPr lang="en"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		</a:t>
            </a:r>
            <a:r>
              <a:rPr lang="en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lang="en" sz="20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1- Muscular</a:t>
            </a:r>
            <a:r>
              <a:rPr lang="en" sz="16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Hypothenar Eminence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Interossei (Palmar &amp; Dorsal)</a:t>
            </a: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3rd &amp; 4th Lumbricals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Adductor pollicis				</a:t>
            </a:r>
          </a:p>
          <a:p>
            <a:pPr indent="3873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2- Articular</a:t>
            </a:r>
            <a:r>
              <a:rPr lang="en" sz="16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:</a:t>
            </a:r>
          </a:p>
          <a:p>
            <a:pPr indent="-330200" lvl="0" marL="457200">
              <a:spcBef>
                <a:spcPts val="0"/>
              </a:spcBef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Carpal joints. 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250" y="2565275"/>
            <a:ext cx="3694100" cy="23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124625" y="778250"/>
            <a:ext cx="4512600" cy="418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0" l="-1620" r="1619" t="33572"/>
          <a:stretch/>
        </p:blipFill>
        <p:spPr>
          <a:xfrm>
            <a:off x="2265250" y="1633025"/>
            <a:ext cx="1468000" cy="14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0" y="0"/>
            <a:ext cx="4702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Branches of Ulnar Nerve 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b="4988" l="2970" r="5922" t="0"/>
          <a:stretch/>
        </p:blipFill>
        <p:spPr>
          <a:xfrm>
            <a:off x="2759525" y="3037100"/>
            <a:ext cx="1797700" cy="18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idx="1" type="body"/>
          </p:nvPr>
        </p:nvSpPr>
        <p:spPr>
          <a:xfrm>
            <a:off x="124625" y="870600"/>
            <a:ext cx="2796600" cy="402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Superficial Terminal Branch: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900" u="sng">
                <a:latin typeface="Economica"/>
                <a:ea typeface="Economica"/>
                <a:cs typeface="Economica"/>
                <a:sym typeface="Economica"/>
              </a:rPr>
              <a:t>1- Muscular</a:t>
            </a:r>
            <a:r>
              <a:rPr lang="en" sz="1600" u="sng"/>
              <a:t>:</a:t>
            </a:r>
          </a:p>
          <a:p>
            <a:pPr indent="-330200" lvl="0" marL="457200" rtl="0">
              <a:spcBef>
                <a:spcPts val="0"/>
              </a:spcBef>
              <a:buSzPts val="1600"/>
              <a:buChar char="●"/>
            </a:pPr>
            <a:r>
              <a:rPr lang="en" sz="1600"/>
              <a:t>Palmaris Brevis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100" u="sng">
                <a:latin typeface="Economica"/>
                <a:ea typeface="Economica"/>
                <a:cs typeface="Economica"/>
                <a:sym typeface="Economica"/>
              </a:rPr>
              <a:t>2- Cutaneous</a:t>
            </a:r>
            <a:r>
              <a:rPr lang="en" sz="1600" u="sng"/>
              <a:t>:</a:t>
            </a:r>
          </a:p>
          <a:p>
            <a:pPr indent="-330200" lvl="0" marL="457200">
              <a:spcBef>
                <a:spcPts val="0"/>
              </a:spcBef>
              <a:buSzPts val="1600"/>
              <a:buChar char="●"/>
            </a:pPr>
            <a:r>
              <a:rPr lang="en" sz="1600"/>
              <a:t>Skin over the Palmar aspect of the medial 1½ fingers (including nail beds). 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 b="38853" l="9365" r="8841" t="8768"/>
          <a:stretch/>
        </p:blipFill>
        <p:spPr>
          <a:xfrm>
            <a:off x="2921213" y="962738"/>
            <a:ext cx="1636025" cy="5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211575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Summary of Branches of Ulnar Nerve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22150" l="58944" r="7728" t="28060"/>
          <a:stretch/>
        </p:blipFill>
        <p:spPr>
          <a:xfrm>
            <a:off x="2724862" y="831305"/>
            <a:ext cx="3694292" cy="41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Injuries to the Radial nerve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0" y="748550"/>
            <a:ext cx="4596900" cy="42426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100">
                <a:latin typeface="Economica"/>
                <a:ea typeface="Economica"/>
                <a:cs typeface="Economica"/>
                <a:sym typeface="Economica"/>
              </a:rPr>
              <a:t>In the axilla </a:t>
            </a:r>
            <a:r>
              <a:rPr lang="en"/>
              <a:t>The nerve can be injured by: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drunkard falling asleep with one arm over the back of a chair**.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By fractures and dislocations of the proximal end of the humerus*.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 The triceps, the anconeus, and the long extensors of the wrist are paralyzed.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The patient is unable to extend the elbow &amp; the wrist joints, and the fingers  (</a:t>
            </a:r>
            <a:r>
              <a:rPr lang="en" sz="1800">
                <a:solidFill>
                  <a:srgbClr val="FF0000"/>
                </a:solidFill>
              </a:rPr>
              <a:t>Wrist Drop</a:t>
            </a:r>
            <a:r>
              <a:rPr lang="en" sz="1800"/>
              <a:t>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41" name="Shape 241"/>
          <p:cNvSpPr txBox="1"/>
          <p:nvPr/>
        </p:nvSpPr>
        <p:spPr>
          <a:xfrm>
            <a:off x="1448382" y="6155009"/>
            <a:ext cx="42552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5006419" y="748550"/>
            <a:ext cx="43677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700">
                <a:latin typeface="Economica"/>
                <a:ea typeface="Economica"/>
                <a:cs typeface="Economica"/>
                <a:sym typeface="Economica"/>
              </a:rPr>
              <a:t>In the Spiral Groove:</a:t>
            </a:r>
            <a:br>
              <a:rPr b="1" lang="en" sz="2700">
                <a:latin typeface="Economica"/>
                <a:ea typeface="Economica"/>
                <a:cs typeface="Economica"/>
                <a:sym typeface="Economica"/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Injury or fracture of the spiral groove of the humerus,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the patient is unable to extend the</a:t>
            </a:r>
            <a:br>
              <a:rPr lang="en" sz="1800" u="sng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wrist and the fingers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Wrist Drop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0" y="3135050"/>
            <a:ext cx="1674674" cy="18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6172" y="3135050"/>
            <a:ext cx="1889950" cy="185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Shape 245"/>
          <p:cNvCxnSpPr>
            <a:endCxn id="240" idx="3"/>
          </p:cNvCxnSpPr>
          <p:nvPr/>
        </p:nvCxnSpPr>
        <p:spPr>
          <a:xfrm>
            <a:off x="4575300" y="889850"/>
            <a:ext cx="21600" cy="19800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46" name="Shape 246"/>
          <p:cNvCxnSpPr/>
          <p:nvPr/>
        </p:nvCxnSpPr>
        <p:spPr>
          <a:xfrm flipH="1">
            <a:off x="4596911" y="2856793"/>
            <a:ext cx="4251300" cy="261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diamond"/>
            <a:tailEnd len="lg" w="lg" type="none"/>
          </a:ln>
        </p:spPr>
      </p:cxnSp>
      <p:sp>
        <p:nvSpPr>
          <p:cNvPr id="247" name="Shape 247"/>
          <p:cNvSpPr txBox="1"/>
          <p:nvPr/>
        </p:nvSpPr>
        <p:spPr>
          <a:xfrm>
            <a:off x="783598" y="4632022"/>
            <a:ext cx="3339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*a </a:t>
            </a:r>
            <a:r>
              <a:rPr lang="en" sz="800">
                <a:solidFill>
                  <a:schemeClr val="dk2"/>
                </a:solidFill>
              </a:rPr>
              <a:t>dislocation of the shoulder joint will cause the head of humerus to descend to the axilla (because of the presence of the rotator cuff) and press on the radial nerve.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6912911" y="2856799"/>
            <a:ext cx="2922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**</a:t>
            </a:r>
            <a:r>
              <a:rPr lang="en"/>
              <a:t>Saturday night paralysis </a:t>
            </a:r>
          </a:p>
        </p:txBody>
      </p:sp>
      <p:pic>
        <p:nvPicPr>
          <p:cNvPr id="249" name="Shape 24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6075" y="0"/>
            <a:ext cx="977925" cy="9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119825" y="479725"/>
            <a:ext cx="4557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/>
              <a:t>Injuries to the deep branch of the radial nerve</a:t>
            </a:r>
          </a:p>
        </p:txBody>
      </p:sp>
      <p:cxnSp>
        <p:nvCxnSpPr>
          <p:cNvPr id="255" name="Shape 255"/>
          <p:cNvCxnSpPr/>
          <p:nvPr/>
        </p:nvCxnSpPr>
        <p:spPr>
          <a:xfrm flipH="1">
            <a:off x="5090449" y="648906"/>
            <a:ext cx="6300" cy="2872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diamond"/>
            <a:tailEnd len="lg" w="lg" type="none"/>
          </a:ln>
        </p:spPr>
      </p:cxn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-9399" l="13080" r="4757" t="27236"/>
          <a:stretch/>
        </p:blipFill>
        <p:spPr>
          <a:xfrm>
            <a:off x="4551522" y="3160744"/>
            <a:ext cx="1344800" cy="186670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idx="1" type="body"/>
          </p:nvPr>
        </p:nvSpPr>
        <p:spPr>
          <a:xfrm>
            <a:off x="119825" y="1147225"/>
            <a:ext cx="4743900" cy="475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deep branch of the radial nerve is</a:t>
            </a:r>
            <a:r>
              <a:rPr lang="en">
                <a:solidFill>
                  <a:srgbClr val="FF0000"/>
                </a:solidFill>
              </a:rPr>
              <a:t> purely Motor</a:t>
            </a:r>
            <a:r>
              <a:rPr lang="en"/>
              <a:t> (It supplies the extensor muscles in the posterior compartment of the forearm).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• It can be damaged in fractures of the proximal end of the radius or during dislocation of the radial head.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• The nerve that supply the </a:t>
            </a:r>
            <a:r>
              <a:rPr lang="en" u="sng"/>
              <a:t>supinator</a:t>
            </a:r>
            <a:r>
              <a:rPr lang="en"/>
              <a:t> and the </a:t>
            </a:r>
            <a:r>
              <a:rPr lang="en" u="sng"/>
              <a:t>extensor carpi radialis longus</a:t>
            </a:r>
            <a:r>
              <a:rPr lang="en"/>
              <a:t> will be </a:t>
            </a:r>
            <a:r>
              <a:rPr lang="en" u="sng">
                <a:solidFill>
                  <a:srgbClr val="FF0000"/>
                </a:solidFill>
              </a:rPr>
              <a:t>undamaged</a:t>
            </a:r>
            <a:r>
              <a:rPr lang="en"/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and because the latter muscle is powerful, it will keep</a:t>
            </a:r>
            <a:br>
              <a:rPr lang="en"/>
            </a:br>
            <a:r>
              <a:rPr lang="en"/>
              <a:t>the wrist joint extended,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• (No wrist Drop) </a:t>
            </a:r>
            <a:r>
              <a:rPr lang="en" sz="800">
                <a:solidFill>
                  <a:schemeClr val="dk2"/>
                </a:solidFill>
              </a:rPr>
              <a:t>ABE muscles are still working</a:t>
            </a:r>
            <a:r>
              <a:rPr lang="en">
                <a:solidFill>
                  <a:srgbClr val="FF0000"/>
                </a:solidFill>
              </a:rPr>
              <a:t> • No sensory loss</a:t>
            </a:r>
            <a:br>
              <a:rPr lang="en">
                <a:solidFill>
                  <a:srgbClr val="FF0000"/>
                </a:solidFill>
              </a:rPr>
            </a:br>
          </a:p>
        </p:txBody>
      </p:sp>
      <p:sp>
        <p:nvSpPr>
          <p:cNvPr id="258" name="Shape 258"/>
          <p:cNvSpPr txBox="1"/>
          <p:nvPr>
            <p:ph type="title"/>
          </p:nvPr>
        </p:nvSpPr>
        <p:spPr>
          <a:xfrm>
            <a:off x="5263199" y="315925"/>
            <a:ext cx="38808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600"/>
              <a:t>Injuries to the superficial branch of the radial nerve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5437649" y="1147226"/>
            <a:ext cx="32925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Superficial radial nerve, is a </a:t>
            </a:r>
            <a:r>
              <a:rPr lang="en">
                <a:solidFill>
                  <a:srgbClr val="FF0000"/>
                </a:solidFill>
              </a:rPr>
              <a:t>Sensory</a:t>
            </a:r>
            <a:r>
              <a:rPr lang="en"/>
              <a:t> nerve. 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en"/>
              <a:t>Injury like a stab wound, results in a variable small area of anesthesia over the dorsum of the hand and lateral three and half fingers up to the base of their distal phalanges.</a:t>
            </a:r>
            <a:br>
              <a:rPr lang="en"/>
            </a:br>
          </a:p>
        </p:txBody>
      </p:sp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919" y="3466576"/>
            <a:ext cx="2617950" cy="12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63450"/>
            <a:ext cx="7311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Ulnar nerve Injury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894757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600">
                <a:latin typeface="Economica"/>
                <a:ea typeface="Economica"/>
                <a:cs typeface="Economica"/>
                <a:sym typeface="Economica"/>
              </a:rPr>
              <a:t>At the Elbow:</a:t>
            </a: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Atrophy of Ulnar side of forearm.</a:t>
            </a: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Flexion of the wrist with Abduction.</a:t>
            </a: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Partial* </a:t>
            </a:r>
            <a:r>
              <a:rPr lang="en" sz="1600">
                <a:solidFill>
                  <a:srgbClr val="FF0000"/>
                </a:solidFill>
              </a:rPr>
              <a:t>Claw hand.**</a:t>
            </a:r>
          </a:p>
          <a:p>
            <a:pPr indent="-330200" lvl="0" marL="457200">
              <a:spcBef>
                <a:spcPts val="0"/>
              </a:spcBef>
              <a:buSzPts val="1600"/>
              <a:buChar char="●"/>
            </a:pPr>
            <a:r>
              <a:rPr lang="en" sz="1600"/>
              <a:t>Wasting of Hypothenar Eminence.</a:t>
            </a:r>
            <a:br>
              <a:rPr lang="en" sz="1600"/>
            </a:br>
          </a:p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206125" y="3282475"/>
            <a:ext cx="28683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600">
                <a:latin typeface="Economica"/>
                <a:ea typeface="Economica"/>
                <a:cs typeface="Economica"/>
                <a:sym typeface="Economica"/>
              </a:rPr>
              <a:t>At the wrist: </a:t>
            </a: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Partial </a:t>
            </a:r>
            <a:r>
              <a:rPr lang="en" sz="1600">
                <a:solidFill>
                  <a:srgbClr val="FF0000"/>
                </a:solidFill>
              </a:rPr>
              <a:t>Claw Hand.</a:t>
            </a:r>
            <a:r>
              <a:rPr lang="en" sz="1600"/>
              <a:t> </a:t>
            </a:r>
          </a:p>
          <a:p>
            <a:pPr indent="-330200" lvl="0" marL="457200">
              <a:spcBef>
                <a:spcPts val="0"/>
              </a:spcBef>
              <a:buSzPts val="1600"/>
              <a:buChar char="●"/>
            </a:pPr>
            <a:r>
              <a:rPr lang="en" sz="1600"/>
              <a:t>Wasting of Hypothenar Eminence.</a:t>
            </a:r>
            <a:br>
              <a:rPr lang="en" sz="1600"/>
            </a:br>
          </a:p>
        </p:txBody>
      </p:sp>
      <p:cxnSp>
        <p:nvCxnSpPr>
          <p:cNvPr id="268" name="Shape 268"/>
          <p:cNvCxnSpPr/>
          <p:nvPr/>
        </p:nvCxnSpPr>
        <p:spPr>
          <a:xfrm flipH="1">
            <a:off x="4195824" y="699307"/>
            <a:ext cx="10200" cy="42999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269" name="Shape 269"/>
          <p:cNvCxnSpPr/>
          <p:nvPr/>
        </p:nvCxnSpPr>
        <p:spPr>
          <a:xfrm flipH="1" rot="10800000">
            <a:off x="98451" y="3137430"/>
            <a:ext cx="4107600" cy="50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diamond"/>
            <a:tailEnd len="lg" w="lg" type="none"/>
          </a:ln>
        </p:spPr>
      </p:cxn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22624"/>
          <a:stretch/>
        </p:blipFill>
        <p:spPr>
          <a:xfrm>
            <a:off x="4388471" y="825319"/>
            <a:ext cx="2466975" cy="14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051" y="2255098"/>
            <a:ext cx="2702956" cy="14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3462250" y="-28175"/>
            <a:ext cx="30960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*Partial: only 2 fingers are affected (complete in case of injury to both median &amp; ulnar nerves)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** Claw Hand: is </a:t>
            </a:r>
            <a:r>
              <a:rPr lang="en" sz="800">
                <a:solidFill>
                  <a:schemeClr val="dk2"/>
                </a:solidFill>
              </a:rPr>
              <a:t>characterized deformity of ulnar nerve injury, it causes extension of metacarpophalangeal joint and flexion of interphalangeal joints. Opposite to writing position.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855450" y="-28150"/>
            <a:ext cx="19710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Different deformities of Nerve injury</a:t>
            </a:r>
          </a:p>
        </p:txBody>
      </p:sp>
      <p:sp>
        <p:nvSpPr>
          <p:cNvPr id="274" name="Shape 274"/>
          <p:cNvSpPr/>
          <p:nvPr/>
        </p:nvSpPr>
        <p:spPr>
          <a:xfrm>
            <a:off x="6932325" y="1113463"/>
            <a:ext cx="2106000" cy="8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Claw Hand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Ulnar Nerve</a:t>
            </a:r>
          </a:p>
        </p:txBody>
      </p:sp>
      <p:sp>
        <p:nvSpPr>
          <p:cNvPr id="275" name="Shape 275"/>
          <p:cNvSpPr/>
          <p:nvPr/>
        </p:nvSpPr>
        <p:spPr>
          <a:xfrm>
            <a:off x="4270538" y="2543225"/>
            <a:ext cx="2106000" cy="8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Wrist Drop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Radial Nerve</a:t>
            </a:r>
          </a:p>
        </p:txBody>
      </p:sp>
      <p:sp>
        <p:nvSpPr>
          <p:cNvPr id="276" name="Shape 276"/>
          <p:cNvSpPr/>
          <p:nvPr/>
        </p:nvSpPr>
        <p:spPr>
          <a:xfrm>
            <a:off x="6932313" y="3973000"/>
            <a:ext cx="2106000" cy="8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Ape Hand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Median Nerve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 b="46743" l="36445" r="17127" t="0"/>
          <a:stretch/>
        </p:blipFill>
        <p:spPr>
          <a:xfrm>
            <a:off x="4903325" y="3572100"/>
            <a:ext cx="1331700" cy="14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9622" y="3187825"/>
            <a:ext cx="1165579" cy="14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76" y="965975"/>
            <a:ext cx="8700128" cy="39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>
            <p:ph type="title"/>
          </p:nvPr>
        </p:nvSpPr>
        <p:spPr>
          <a:xfrm>
            <a:off x="235500" y="1635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994825"/>
            <a:ext cx="7768626" cy="39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>
            <p:ph type="title"/>
          </p:nvPr>
        </p:nvSpPr>
        <p:spPr>
          <a:xfrm>
            <a:off x="235500" y="1635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Questions 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71300" y="1042250"/>
            <a:ext cx="2357400" cy="1309800"/>
          </a:xfrm>
          <a:prstGeom prst="rect">
            <a:avLst/>
          </a:prstGeom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The roots contributing to the radial nerve are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 sz="1100"/>
              <a:t>Posterior cord C8,T1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 sz="1100"/>
              <a:t>Posterior cord C5,6,7,8,T1</a:t>
            </a:r>
          </a:p>
          <a:p>
            <a:pPr indent="-298450" lvl="0" marL="457200" rtl="0">
              <a:spcBef>
                <a:spcPts val="0"/>
              </a:spcBef>
              <a:buSzPts val="1100"/>
              <a:buAutoNum type="alphaLcParenR"/>
            </a:pPr>
            <a:r>
              <a:rPr lang="en" sz="1100"/>
              <a:t>Medial cord C5,6,7,8,T1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71300" y="2355927"/>
            <a:ext cx="2357400" cy="14661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2.  The radial nerve divides into deep and superficial branches where?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In the axilla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Close to the lateral condyle</a:t>
            </a:r>
          </a:p>
          <a:p>
            <a:pPr indent="-298450" lvl="0" marL="457200">
              <a:spcBef>
                <a:spcPts val="0"/>
              </a:spcBef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At the cubital fossa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71300" y="3822150"/>
            <a:ext cx="2357400" cy="1161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3.  The shaft of the humerus is directly in contact with which of the following nerves?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Radial nerve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Ulnar nerve</a:t>
            </a:r>
          </a:p>
          <a:p>
            <a:pPr indent="-298450" lvl="0" marL="457200" rtl="0">
              <a:spcBef>
                <a:spcPts val="0"/>
              </a:spcBef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Musculocutaneous nerve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807500" y="1697868"/>
            <a:ext cx="2357400" cy="1193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4. The neck of the humerus is directly in contact with which of the following nerves?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Axillary nerve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Radial nerve </a:t>
            </a:r>
          </a:p>
          <a:p>
            <a:pPr indent="-298450" lvl="0" marL="457200" rtl="0">
              <a:spcBef>
                <a:spcPts val="0"/>
              </a:spcBef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Medial nerve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807503" y="2891582"/>
            <a:ext cx="2357400" cy="1193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5. A man with injury of the radial nerve at the spiral groove will be able to: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Extend wrist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Extend elbow</a:t>
            </a:r>
          </a:p>
          <a:p>
            <a:pPr indent="-298450" lvl="0" marL="457200" rtl="0">
              <a:spcBef>
                <a:spcPts val="0"/>
              </a:spcBef>
              <a:buSzPts val="1100"/>
              <a:buFont typeface="Open Sans"/>
              <a:buAutoNum type="alphaLcParenR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Extend fingers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996300" y="1059472"/>
            <a:ext cx="2690700" cy="638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6. Describe the characteristics of ulnar nerve injury at the wrist.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996300" y="1717533"/>
            <a:ext cx="2690700" cy="638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7. Name 5 muscles innervated by the deep branch of the radial nerve.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5996300" y="2355500"/>
            <a:ext cx="2690700" cy="753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8. Which part of the humerus is directly in contact with the ulnar nerve?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7185600" y="3822150"/>
            <a:ext cx="17832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Answers: 1. B 2. C 3. A 4. A 5. B 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7185600" y="4103674"/>
            <a:ext cx="1783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6. Hypothenar eminence wasting, claw hand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185600" y="4372391"/>
            <a:ext cx="1958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7. Supinator, Extensor pollicis brevis, extensor digitorum, extensor digiti minimi, extensor carpi ulnaris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7185600" y="4743717"/>
            <a:ext cx="1783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8. Medial epicondyle</a:t>
            </a:r>
          </a:p>
        </p:txBody>
      </p:sp>
      <p:sp>
        <p:nvSpPr>
          <p:cNvPr id="308" name="Shape 308"/>
          <p:cNvSpPr txBox="1"/>
          <p:nvPr>
            <p:ph type="title"/>
          </p:nvPr>
        </p:nvSpPr>
        <p:spPr>
          <a:xfrm>
            <a:off x="5996312" y="170800"/>
            <a:ext cx="29304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SAQ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Objectives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620022"/>
            <a:ext cx="8520600" cy="23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 the anatomy of the radial &amp; ulnar nerves regarding: origin, course &amp; distribution.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List the branches of the nerves.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 Describe the causes and manifestations of nerve injury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0" y="3785250"/>
            <a:ext cx="43641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175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Abeer Alabduljabbar</a:t>
            </a:r>
            <a:br>
              <a:rPr lang="en" sz="1000"/>
            </a:br>
            <a:r>
              <a:rPr lang="en" sz="1000"/>
              <a:t>Afnan Abdulaziz Almustafa</a:t>
            </a:r>
            <a:br>
              <a:rPr lang="en" sz="1000"/>
            </a:br>
            <a:r>
              <a:rPr lang="en" sz="1000"/>
              <a:t>Ahad Algrain</a:t>
            </a:r>
            <a:br>
              <a:rPr lang="en" sz="1000"/>
            </a:br>
            <a:r>
              <a:rPr lang="en" sz="1000"/>
              <a:t>Alanoud Almansour</a:t>
            </a:r>
            <a:br>
              <a:rPr lang="en" sz="1000"/>
            </a:br>
            <a:r>
              <a:rPr lang="en" sz="1000"/>
              <a:t>Albandari Alshaye</a:t>
            </a:r>
            <a:br>
              <a:rPr lang="en" sz="1000"/>
            </a:br>
            <a:r>
              <a:rPr lang="en" sz="1000"/>
              <a:t>AlFhadah abdullah alsaleem</a:t>
            </a:r>
            <a:br>
              <a:rPr lang="en" sz="1000"/>
            </a:br>
            <a:r>
              <a:rPr lang="en" sz="1000"/>
              <a:t>Arwa Alzahrani</a:t>
            </a:r>
            <a:br>
              <a:rPr lang="en" sz="1000"/>
            </a:br>
            <a:r>
              <a:rPr lang="en" sz="1000"/>
              <a:t>Dana Abdulaziz Alrasheed</a:t>
            </a:r>
            <a:br>
              <a:rPr lang="en" sz="1000"/>
            </a:br>
            <a:r>
              <a:rPr lang="en" sz="1000"/>
              <a:t>Dimah Khalid Alaraifi</a:t>
            </a:r>
            <a:br>
              <a:rPr lang="en" sz="1000"/>
            </a:br>
            <a:r>
              <a:rPr lang="en" sz="1000"/>
              <a:t>Ghada Alhaidari</a:t>
            </a:r>
            <a:br>
              <a:rPr lang="en" sz="1000"/>
            </a:br>
            <a:r>
              <a:rPr lang="en" sz="1000"/>
              <a:t>Ghada Almuhanna</a:t>
            </a:r>
            <a:br>
              <a:rPr lang="en" sz="1000"/>
            </a:br>
            <a:r>
              <a:rPr lang="en" sz="1000"/>
              <a:t>Ghaida Alsanad</a:t>
            </a:r>
            <a:br>
              <a:rPr lang="en" sz="1000"/>
            </a:br>
            <a:r>
              <a:rPr lang="en" sz="1000"/>
              <a:t>Hadeel Khalid Awartani</a:t>
            </a:r>
            <a:br>
              <a:rPr lang="en" sz="1000"/>
            </a:br>
            <a:r>
              <a:rPr lang="en" sz="1000"/>
              <a:t>Haifa Alessa</a:t>
            </a:r>
            <a:br>
              <a:rPr lang="en" sz="1000"/>
            </a:br>
            <a:r>
              <a:rPr lang="en" sz="1000">
                <a:solidFill>
                  <a:schemeClr val="dk1"/>
                </a:solidFill>
              </a:rPr>
              <a:t>Khulood Alwehabi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Layan Hassan Alwatban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Lojain Azizalrahman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Lujain Tariq AlZaid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315" name="Shape 315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Majd Khalid AlBarrak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Norah Alharbi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Nouf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Noura Mohammed Alothaim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Rahaf Turki Alshammari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Reham Alhalabi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Rinad Musaed Alghoraiby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Sara Alsultan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Shahad Alzahrani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Wafa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Wejdan Fahad Albadrani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Wjdan AlShamry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316" name="Shape 316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Faisal Fahad Alsaif (Team Leader)</a:t>
            </a:r>
            <a:br>
              <a:rPr lang="en" sz="1100">
                <a:solidFill>
                  <a:schemeClr val="lt2"/>
                </a:solidFill>
              </a:rPr>
            </a:br>
            <a:r>
              <a:rPr lang="en" sz="1100"/>
              <a:t>Abdulaziz Al dukhayel </a:t>
            </a:r>
            <a:br>
              <a:rPr lang="en" sz="1100"/>
            </a:br>
            <a:br>
              <a:rPr lang="en" sz="600"/>
            </a:br>
            <a:r>
              <a:rPr lang="en" sz="600"/>
              <a:t>‏</a:t>
            </a:r>
            <a:r>
              <a:rPr lang="en" sz="1000"/>
              <a:t>Fahad Alfaiz </a:t>
            </a:r>
            <a:br>
              <a:rPr lang="en" sz="1000"/>
            </a:br>
            <a:r>
              <a:rPr lang="en" sz="1000"/>
              <a:t>‏Akram Alfandi </a:t>
            </a:r>
            <a:br>
              <a:rPr lang="en" sz="1000"/>
            </a:br>
            <a:r>
              <a:rPr lang="en" sz="1000"/>
              <a:t>‏Saad Aloqile </a:t>
            </a:r>
            <a:br>
              <a:rPr lang="en" sz="1000"/>
            </a:br>
            <a:r>
              <a:rPr lang="en" sz="1000"/>
              <a:t>‏Saleh Almoaiqel </a:t>
            </a:r>
            <a:br>
              <a:rPr lang="en" sz="1000"/>
            </a:br>
            <a:r>
              <a:rPr lang="en" sz="1000"/>
              <a:t>‏Abdulaziz Alabdulkareem </a:t>
            </a:r>
            <a:br>
              <a:rPr lang="en" sz="1000"/>
            </a:br>
            <a:r>
              <a:rPr lang="en" sz="1000"/>
              <a:t>‏Abdullah Almeaither </a:t>
            </a:r>
            <a:br>
              <a:rPr lang="en" sz="1000"/>
            </a:br>
            <a:r>
              <a:rPr lang="en" sz="1000"/>
              <a:t>‏Yazeed Aldossari </a:t>
            </a:r>
            <a:br>
              <a:rPr lang="en" sz="1000"/>
            </a:br>
            <a:r>
              <a:rPr lang="en" sz="1000"/>
              <a:t>‏Muath Alhumood </a:t>
            </a:r>
            <a:br>
              <a:rPr lang="en" sz="1000"/>
            </a:br>
            <a:r>
              <a:rPr lang="en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Abdulelah Aldossari </a:t>
            </a:r>
            <a:br>
              <a:rPr lang="en" sz="1000"/>
            </a:br>
            <a:r>
              <a:rPr lang="en" sz="1000"/>
              <a:t>‏Abdulrahman Alduhayyim </a:t>
            </a:r>
            <a:br>
              <a:rPr lang="en" sz="1000"/>
            </a:br>
            <a:r>
              <a:rPr lang="en" sz="1000"/>
              <a:t>‏Hamdan Aldossari </a:t>
            </a:r>
            <a:br>
              <a:rPr lang="en" sz="1000"/>
            </a:br>
            <a:r>
              <a:rPr lang="en" sz="1000"/>
              <a:t>‏Mohammed Alomar </a:t>
            </a:r>
            <a:br>
              <a:rPr lang="en" sz="1000"/>
            </a:br>
            <a:r>
              <a:rPr lang="en" sz="1000"/>
              <a:t>‏Abdulrahman Aldawood </a:t>
            </a:r>
            <a:br>
              <a:rPr lang="en" sz="1000"/>
            </a:br>
            <a:r>
              <a:rPr lang="en" sz="1000"/>
              <a:t>‏Saud Alghufaily </a:t>
            </a:r>
            <a:br>
              <a:rPr lang="en" sz="1000"/>
            </a:br>
            <a:r>
              <a:rPr lang="en" sz="1000"/>
              <a:t>‏Hassan Aloraini </a:t>
            </a:r>
            <a:br>
              <a:rPr lang="en" sz="1000"/>
            </a:br>
            <a:r>
              <a:rPr lang="en" sz="1000"/>
              <a:t>Khalid Almutairi</a:t>
            </a:r>
            <a:r>
              <a:rPr lang="en" sz="600"/>
              <a:t>‏‏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Abdulmajeed Alwardi </a:t>
            </a:r>
            <a:br>
              <a:rPr lang="en" sz="1000"/>
            </a:br>
            <a:r>
              <a:rPr lang="en" sz="1000"/>
              <a:t>‏Abdulrahman Alageel </a:t>
            </a:r>
            <a:br>
              <a:rPr lang="en" sz="1000"/>
            </a:br>
            <a:r>
              <a:rPr lang="en" sz="1000"/>
              <a:t>‏Rayyan Almousa </a:t>
            </a:r>
            <a:br>
              <a:rPr lang="en" sz="1000"/>
            </a:br>
            <a:r>
              <a:rPr lang="en" sz="1000"/>
              <a:t>‏Sultan Alfuhaid </a:t>
            </a:r>
            <a:br>
              <a:rPr lang="en" sz="1000"/>
            </a:br>
            <a:r>
              <a:rPr lang="en" sz="1000"/>
              <a:t>‏Ali Alammari </a:t>
            </a:r>
            <a:br>
              <a:rPr lang="en" sz="1000"/>
            </a:br>
            <a:r>
              <a:rPr lang="en" sz="1000"/>
              <a:t>‏Fahad alshughaithry </a:t>
            </a:r>
            <a:br>
              <a:rPr lang="en" sz="1000"/>
            </a:br>
            <a:r>
              <a:rPr lang="en" sz="1000"/>
              <a:t>Fayez Ghiyath Aldarsouni </a:t>
            </a:r>
            <a:br>
              <a:rPr lang="en" sz="1000"/>
            </a:br>
            <a:r>
              <a:rPr lang="en" sz="1000"/>
              <a:t>‏Mohammed Alquwayfili </a:t>
            </a:r>
            <a:br>
              <a:rPr lang="en" sz="1000"/>
            </a:br>
            <a:br>
              <a:rPr lang="en" sz="1000"/>
            </a:br>
            <a:r>
              <a:rPr lang="en" sz="1000"/>
              <a:t>‏‏Abduljabbar Al-yamani </a:t>
            </a:r>
            <a:br>
              <a:rPr lang="en" sz="1000"/>
            </a:br>
            <a:r>
              <a:rPr lang="en" sz="1000"/>
              <a:t>‏Sultan Al-nasser </a:t>
            </a:r>
            <a:br>
              <a:rPr lang="en" sz="1000"/>
            </a:br>
            <a:r>
              <a:rPr lang="en" sz="1000"/>
              <a:t>‏Majed Aljohani </a:t>
            </a:r>
            <a:br>
              <a:rPr lang="en" sz="1000"/>
            </a:br>
            <a:r>
              <a:rPr lang="en" sz="1000"/>
              <a:t>‏Zeyad Al-khenaizan </a:t>
            </a:r>
            <a:br>
              <a:rPr lang="en" sz="1000"/>
            </a:br>
            <a:r>
              <a:rPr lang="en" sz="1000"/>
              <a:t>‏Mohammed Nouri </a:t>
            </a:r>
            <a:br>
              <a:rPr lang="en" sz="1000"/>
            </a:br>
            <a:r>
              <a:rPr lang="en" sz="1000"/>
              <a:t>‏Abdulaziz Al-drgam </a:t>
            </a:r>
            <a:br>
              <a:rPr lang="en" sz="1000"/>
            </a:br>
            <a:r>
              <a:rPr lang="en" sz="1000"/>
              <a:t>‏Fahad Aldhowaihy </a:t>
            </a:r>
            <a:br>
              <a:rPr lang="en" sz="1000"/>
            </a:br>
            <a:r>
              <a:rPr lang="en" sz="1000"/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Recall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869" y="382475"/>
            <a:ext cx="5254276" cy="43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2337076" y="3583181"/>
            <a:ext cx="912000" cy="35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062113" y="4126350"/>
            <a:ext cx="912000" cy="240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6" y="276341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br>
              <a:rPr lang="en"/>
            </a:b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Radial Nerve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05750" y="1176925"/>
            <a:ext cx="4805400" cy="3354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/>
              <a:t>Origin</a:t>
            </a:r>
            <a:r>
              <a:rPr lang="en"/>
              <a:t>: Posterior cord of the brachial plexus in the axilla</a:t>
            </a:r>
            <a:br>
              <a:rPr lang="en"/>
            </a:br>
            <a:r>
              <a:rPr lang="en">
                <a:solidFill>
                  <a:srgbClr val="FF0000"/>
                </a:solidFill>
              </a:rPr>
              <a:t>(the largest branch of nerves in the upper limb)</a:t>
            </a:r>
            <a:br>
              <a:rPr lang="en">
                <a:solidFill>
                  <a:srgbClr val="FF0000"/>
                </a:solidFill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rPr lang="en" u="sng"/>
              <a:t>Supplies</a:t>
            </a:r>
            <a:r>
              <a:rPr lang="en"/>
              <a:t>: All muscles of the posterior</a:t>
            </a:r>
            <a:br>
              <a:rPr lang="en"/>
            </a:br>
            <a:r>
              <a:rPr lang="en"/>
              <a:t>compartment of the arm</a:t>
            </a:r>
            <a:r>
              <a:rPr lang="en">
                <a:solidFill>
                  <a:srgbClr val="B7B7B7"/>
                </a:solidFill>
              </a:rPr>
              <a:t> (triceps)</a:t>
            </a:r>
            <a:r>
              <a:rPr lang="en"/>
              <a:t> &amp; forearm </a:t>
            </a:r>
            <a:r>
              <a:rPr lang="en">
                <a:solidFill>
                  <a:srgbClr val="B7B7B7"/>
                </a:solidFill>
              </a:rPr>
              <a:t>(3 groups)</a:t>
            </a:r>
            <a:br>
              <a:rPr lang="en">
                <a:solidFill>
                  <a:srgbClr val="B7B7B7"/>
                </a:solidFill>
              </a:rPr>
            </a:b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550" y="1261150"/>
            <a:ext cx="2729450" cy="3649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95650" y="4224175"/>
            <a:ext cx="4515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*No muscle supplied by the radial nerve in the hand</a:t>
            </a:r>
          </a:p>
        </p:txBody>
      </p:sp>
      <p:cxnSp>
        <p:nvCxnSpPr>
          <p:cNvPr id="92" name="Shape 92"/>
          <p:cNvCxnSpPr/>
          <p:nvPr/>
        </p:nvCxnSpPr>
        <p:spPr>
          <a:xfrm flipH="1" rot="10800000">
            <a:off x="6435989" y="2795149"/>
            <a:ext cx="498900" cy="3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6690" l="0" r="0" t="6759"/>
          <a:stretch/>
        </p:blipFill>
        <p:spPr>
          <a:xfrm>
            <a:off x="4759322" y="151358"/>
            <a:ext cx="2529024" cy="16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750"/>
            <a:ext cx="1573475" cy="31362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Radial Nerve, Course &amp; Distribution</a:t>
            </a:r>
          </a:p>
        </p:txBody>
      </p:sp>
      <p:graphicFrame>
        <p:nvGraphicFramePr>
          <p:cNvPr id="100" name="Shape 100"/>
          <p:cNvGraphicFramePr/>
          <p:nvPr/>
        </p:nvGraphicFramePr>
        <p:xfrm>
          <a:off x="1515950" y="100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{4FB69C16-7CFC-4F41-A4CC-31CE98775235}</a:tableStyleId>
              </a:tblPr>
              <a:tblGrid>
                <a:gridCol w="2944100"/>
                <a:gridCol w="2789650"/>
              </a:tblGrid>
              <a:tr h="367300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>
                          <a:solidFill>
                            <a:schemeClr val="lt2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 the Arm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>
                          <a:solidFill>
                            <a:schemeClr val="lt2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 the Forearm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4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/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winds</a:t>
                      </a:r>
                      <a:r>
                        <a:rPr lang="en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(يلف)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around the back of the arm in the Spiral Groove</a:t>
                      </a:r>
                      <a:r>
                        <a:rPr lang="en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(radial groove)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on the back of the humerus between the heads of the triceps. In the spiral groove, the nerve is accompanied by</a:t>
                      </a:r>
                      <a:r>
                        <a:rPr lang="en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lang="en" sz="15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Profunda Vessels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and it lies directly in contact with the shaft of the humerus</a:t>
                      </a:r>
                      <a:r>
                        <a:rPr lang="en" sz="15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(Dangerous Position).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*Team436: Any fracture of humerus specifically the spiral groove leads to injury of the radial nerve</a:t>
                      </a:r>
                      <a:br>
                        <a:rPr lang="en" sz="1000">
                          <a:solidFill>
                            <a:schemeClr val="dk2"/>
                          </a:solidFill>
                        </a:rPr>
                      </a:br>
                    </a:p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It pierces the Lateral Intermuscular septum.</a:t>
                      </a:r>
                      <a:r>
                        <a:rPr lang="en" sz="800">
                          <a:solidFill>
                            <a:schemeClr val="dk2"/>
                          </a:solidFill>
                        </a:rPr>
                        <a:t>(The nerve runs posterior to the humerus in the arm, يثقب the intermuscular septum so it can reach the cubital fossa)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Descends in front of the 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Lateral Epicondyle</a:t>
                      </a:r>
                      <a:r>
                        <a:rPr lang="en"/>
                        <a:t>. Passes forward into the 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Cubital Fossa:</a:t>
                      </a:r>
                      <a:r>
                        <a:rPr lang="en"/>
                        <a:t>      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Divides into </a:t>
                      </a:r>
                      <a:r>
                        <a:rPr lang="en" u="sng"/>
                        <a:t>Superficial</a:t>
                      </a:r>
                      <a:r>
                        <a:rPr lang="en"/>
                        <a:t> &amp; </a:t>
                      </a:r>
                      <a:r>
                        <a:rPr lang="en" u="sng"/>
                        <a:t>Deep</a:t>
                      </a:r>
                      <a:r>
                        <a:rPr lang="en"/>
                        <a:t> branches.</a:t>
                      </a:r>
                      <a:r>
                        <a:rPr lang="en" sz="1100">
                          <a:solidFill>
                            <a:schemeClr val="dk2"/>
                          </a:solidFill>
                        </a:rPr>
                        <a:t> (Here radial nerve ends.) </a:t>
                      </a:r>
                      <a:br>
                        <a:rPr lang="en" sz="1100">
                          <a:solidFill>
                            <a:schemeClr val="dk2"/>
                          </a:solidFill>
                        </a:rPr>
                      </a:b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700" y="1438811"/>
            <a:ext cx="1894299" cy="3340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896" y="126235"/>
            <a:ext cx="950980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216925" y="0"/>
            <a:ext cx="23502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Branches</a:t>
            </a:r>
          </a:p>
        </p:txBody>
      </p:sp>
      <p:graphicFrame>
        <p:nvGraphicFramePr>
          <p:cNvPr id="108" name="Shape 108"/>
          <p:cNvGraphicFramePr/>
          <p:nvPr/>
        </p:nvGraphicFramePr>
        <p:xfrm>
          <a:off x="241100" y="7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{4FB69C16-7CFC-4F41-A4CC-31CE98775235}</a:tableStyleId>
              </a:tblPr>
              <a:tblGrid>
                <a:gridCol w="2968175"/>
                <a:gridCol w="3257500"/>
                <a:gridCol w="2436100"/>
              </a:tblGrid>
              <a:tr h="3924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Arising In The Axilla: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Arising In the Spiral Groove: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Arising Close to Lateral Epicondyle: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57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 u="sng"/>
                        <a:t>Cutaneous:</a:t>
                      </a:r>
                      <a:r>
                        <a:rPr lang="en" sz="1200"/>
                        <a:t>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93C47D"/>
                          </a:solidFill>
                        </a:rPr>
                        <a:t>Posterior cutaneous nerve of arm</a:t>
                      </a:r>
                      <a:r>
                        <a:rPr lang="en" sz="1200"/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 u="sng"/>
                        <a:t>Cutaneous:</a:t>
                      </a:r>
                      <a:r>
                        <a:rPr lang="en" sz="1200"/>
                        <a:t>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 </a:t>
                      </a:r>
                      <a:r>
                        <a:rPr lang="en" sz="1200">
                          <a:solidFill>
                            <a:srgbClr val="F1C232"/>
                          </a:solidFill>
                        </a:rPr>
                        <a:t>Lower lateral cutaneous nerve of arm.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2. </a:t>
                      </a:r>
                      <a:r>
                        <a:rPr lang="en" sz="1200">
                          <a:solidFill>
                            <a:srgbClr val="C27BA0"/>
                          </a:solidFill>
                        </a:rPr>
                        <a:t>Posterior cutaneous nerve of forearm</a:t>
                      </a:r>
                      <a:r>
                        <a:rPr lang="en" sz="1200"/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</a:t>
                      </a:r>
                      <a:r>
                        <a:rPr lang="en" sz="1200" u="sng"/>
                        <a:t>Articular to: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Elbow joint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</a:rPr>
                        <a:t>No Cutaneous Branches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484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 u="sng"/>
                        <a:t>Muscular to: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Long &amp; Medial Heads of Triceps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 u="sng"/>
                        <a:t>Muscular to: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1.Lateral &amp; Medial heads of triceps.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2.Anconeus.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 u="sng"/>
                        <a:t>Muscular to :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1.Brachioradialis.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2.Extensor carpi radialis longus. 3.Brachialis.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49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09" name="Shape 109"/>
          <p:cNvSpPr txBox="1"/>
          <p:nvPr/>
        </p:nvSpPr>
        <p:spPr>
          <a:xfrm>
            <a:off x="7903124" y="0"/>
            <a:ext cx="1152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000">
                <a:solidFill>
                  <a:srgbClr val="CCCCCC"/>
                </a:solidFill>
              </a:rPr>
              <a:t>Picture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 sz="1000">
                <a:solidFill>
                  <a:srgbClr val="CCCCCC"/>
                </a:solidFill>
              </a:rPr>
              <a:t>From team 436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665" y="2799975"/>
            <a:ext cx="1369300" cy="190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2187" y="2799974"/>
            <a:ext cx="2183328" cy="1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550" y="2799974"/>
            <a:ext cx="1654912" cy="1900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Shape 113"/>
          <p:cNvCxnSpPr>
            <a:stCxn id="106" idx="1"/>
          </p:cNvCxnSpPr>
          <p:nvPr/>
        </p:nvCxnSpPr>
        <p:spPr>
          <a:xfrm flipH="1">
            <a:off x="6853196" y="462598"/>
            <a:ext cx="191700" cy="348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8850" y="2845825"/>
            <a:ext cx="1753750" cy="18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594966" y="106950"/>
            <a:ext cx="1081800" cy="576000"/>
          </a:xfrm>
          <a:prstGeom prst="cloudCallout">
            <a:avLst>
              <a:gd fmla="val 77347" name="adj1"/>
              <a:gd fmla="val 46654" name="adj2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1962784" y="-1"/>
            <a:ext cx="7626600" cy="109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300"/>
              <a:t>Superficial branch of the radial nerve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23575" y="1025100"/>
            <a:ext cx="5385300" cy="1196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700">
                <a:solidFill>
                  <a:schemeClr val="accent1"/>
                </a:solidFill>
              </a:rPr>
              <a:t>Course: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1- It descends under cover </a:t>
            </a:r>
            <a:r>
              <a:rPr lang="en">
                <a:solidFill>
                  <a:srgbClr val="999999"/>
                </a:solidFill>
              </a:rPr>
              <a:t>(tendon)</a:t>
            </a:r>
            <a:r>
              <a:rPr lang="en"/>
              <a:t> of Brachioradialis.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2-Lateral to radial artery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3-It emerges beneath the brachioradialis tendon.</a:t>
            </a:r>
            <a:br>
              <a:rPr lang="en"/>
            </a:br>
          </a:p>
        </p:txBody>
      </p:sp>
      <p:sp>
        <p:nvSpPr>
          <p:cNvPr id="122" name="Shape 122"/>
          <p:cNvSpPr txBox="1"/>
          <p:nvPr/>
        </p:nvSpPr>
        <p:spPr>
          <a:xfrm>
            <a:off x="323575" y="2304900"/>
            <a:ext cx="5385300" cy="2265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600">
                <a:solidFill>
                  <a:schemeClr val="accent1"/>
                </a:solidFill>
              </a:rPr>
              <a:t>Termination: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It reaches the posterior surface of the wrist, where it divides into terminal branches that supply the skin: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 the lateral two thirds of the posterior surface</a:t>
            </a:r>
            <a:r>
              <a:rPr lang="en">
                <a:solidFill>
                  <a:srgbClr val="999999"/>
                </a:solidFill>
              </a:rPr>
              <a:t> (dorsum)</a:t>
            </a:r>
            <a:r>
              <a:rPr lang="en"/>
              <a:t> of the hand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-"/>
            </a:pPr>
            <a:r>
              <a:rPr lang="en"/>
              <a:t>the posterior surface over the proximal phalanges of the </a:t>
            </a:r>
            <a:r>
              <a:rPr b="1" lang="en"/>
              <a:t>lateral three and half fingers.</a:t>
            </a:r>
            <a:r>
              <a:rPr b="1" lang="en">
                <a:solidFill>
                  <a:srgbClr val="999999"/>
                </a:solidFill>
              </a:rPr>
              <a:t> (All finger except distal phalanges “nail beds”)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The area of skin supplied by the nerve on the dorsum of the hand is variable.</a:t>
            </a:r>
            <a:br>
              <a:rPr lang="en"/>
            </a:b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875" y="3218199"/>
            <a:ext cx="3207700" cy="170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976" y="157800"/>
            <a:ext cx="1769670" cy="32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94973" y="157800"/>
            <a:ext cx="10818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100"/>
              <a:t>Sensory nerve only </a:t>
            </a:r>
          </a:p>
        </p:txBody>
      </p:sp>
      <p:sp>
        <p:nvSpPr>
          <p:cNvPr id="126" name="Shape 126"/>
          <p:cNvSpPr/>
          <p:nvPr/>
        </p:nvSpPr>
        <p:spPr>
          <a:xfrm>
            <a:off x="5783875" y="1025099"/>
            <a:ext cx="1256100" cy="144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</a:rPr>
              <a:t>“cutaneous supply”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</a:rPr>
              <a:t>The medial and lateral </a:t>
            </a:r>
            <a:r>
              <a:rPr lang="en" sz="900">
                <a:solidFill>
                  <a:srgbClr val="666666"/>
                </a:solidFill>
              </a:rPr>
              <a:t>cutaneous of the arm and forearm is supplied by the medial cutaneous nerve of the arm and medial cutaneous nerve of the forearm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23575" y="1909204"/>
            <a:ext cx="2997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en" sz="900">
                <a:solidFill>
                  <a:schemeClr val="dk2"/>
                </a:solidFill>
              </a:rPr>
              <a:t>علشان يعدي من </a:t>
            </a:r>
            <a:r>
              <a:rPr lang="en" sz="900">
                <a:solidFill>
                  <a:schemeClr val="dk2"/>
                </a:solidFill>
              </a:rPr>
              <a:t>الـ Anatomical</a:t>
            </a:r>
            <a:r>
              <a:rPr lang="en" sz="900">
                <a:solidFill>
                  <a:schemeClr val="dk2"/>
                </a:solidFill>
              </a:rPr>
              <a:t> Snuff Box.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201" y="1628125"/>
            <a:ext cx="1481260" cy="21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147225" y="-118753"/>
            <a:ext cx="4272000" cy="1063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300"/>
              <a:t>Deep branch of </a:t>
            </a:r>
            <a:r>
              <a:rPr lang="en" sz="3300"/>
              <a:t>the radial nerve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86400" y="1292776"/>
            <a:ext cx="2980500" cy="10635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It winds around the neck of the radius, within the supinator muscle, and enters the posterior compartment of the  forearm.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44925" y="835900"/>
            <a:ext cx="3876600" cy="227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100">
                <a:solidFill>
                  <a:srgbClr val="999999"/>
                </a:solidFill>
              </a:rPr>
              <a:t>Deep branch of radial </a:t>
            </a:r>
            <a:r>
              <a:rPr lang="en" sz="1100">
                <a:solidFill>
                  <a:srgbClr val="999999"/>
                </a:solidFill>
              </a:rPr>
              <a:t>nerve </a:t>
            </a:r>
            <a:r>
              <a:rPr lang="en" sz="1100">
                <a:solidFill>
                  <a:srgbClr val="999999"/>
                </a:solidFill>
              </a:rPr>
              <a:t>=  posterior </a:t>
            </a:r>
            <a:r>
              <a:rPr lang="en" sz="1100">
                <a:solidFill>
                  <a:srgbClr val="999999"/>
                </a:solidFill>
              </a:rPr>
              <a:t>interosseous</a:t>
            </a:r>
            <a:r>
              <a:rPr lang="en" sz="1100">
                <a:solidFill>
                  <a:srgbClr val="999999"/>
                </a:solidFill>
              </a:rPr>
              <a:t> nerve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86400" y="2585550"/>
            <a:ext cx="2980500" cy="23355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It </a:t>
            </a:r>
            <a:r>
              <a:rPr b="1" lang="en">
                <a:solidFill>
                  <a:schemeClr val="accent1"/>
                </a:solidFill>
              </a:rPr>
              <a:t>supplies</a:t>
            </a:r>
            <a:r>
              <a:rPr b="1" lang="en">
                <a:solidFill>
                  <a:schemeClr val="accent1"/>
                </a:solidFill>
              </a:rPr>
              <a:t>: </a:t>
            </a:r>
            <a:r>
              <a:rPr lang="en" sz="600">
                <a:solidFill>
                  <a:schemeClr val="dk2"/>
                </a:solidFill>
              </a:rPr>
              <a:t>(9 muscles out of 12 in the </a:t>
            </a:r>
            <a:r>
              <a:rPr lang="en" sz="600">
                <a:solidFill>
                  <a:schemeClr val="dk2"/>
                </a:solidFill>
              </a:rPr>
              <a:t>posterior compartment)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Extensor carpi radialis brevis.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Extensor carpi ulnaris.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Supinator.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Abductor pollicis longus.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Extensor pollicis brevis.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Extensor pollicis longus.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Extensor indicis.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Extensor digitorum. </a:t>
            </a:r>
          </a:p>
          <a:p>
            <a:pPr indent="-317500" lvl="0" marL="457200">
              <a:spcBef>
                <a:spcPts val="0"/>
              </a:spcBef>
              <a:buSzPts val="1400"/>
              <a:buChar char="-"/>
            </a:pPr>
            <a:r>
              <a:rPr lang="en"/>
              <a:t>Extensor digiti minimi.</a:t>
            </a:r>
            <a:br>
              <a:rPr lang="en"/>
            </a:b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76" y="765650"/>
            <a:ext cx="3583200" cy="423465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419225" y="6453519"/>
            <a:ext cx="35832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br>
              <a:rPr lang="en" sz="2400"/>
            </a:br>
          </a:p>
        </p:txBody>
      </p:sp>
      <p:cxnSp>
        <p:nvCxnSpPr>
          <p:cNvPr id="139" name="Shape 139"/>
          <p:cNvCxnSpPr/>
          <p:nvPr/>
        </p:nvCxnSpPr>
        <p:spPr>
          <a:xfrm>
            <a:off x="4617447" y="0"/>
            <a:ext cx="45300" cy="505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40" name="Shape 140"/>
          <p:cNvSpPr txBox="1"/>
          <p:nvPr>
            <p:ph type="title"/>
          </p:nvPr>
        </p:nvSpPr>
        <p:spPr>
          <a:xfrm>
            <a:off x="4517869" y="-118750"/>
            <a:ext cx="4764000" cy="1063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Summary of branches of radial nerve</a:t>
            </a:r>
          </a:p>
        </p:txBody>
      </p:sp>
      <p:sp>
        <p:nvSpPr>
          <p:cNvPr id="141" name="Shape 141"/>
          <p:cNvSpPr/>
          <p:nvPr/>
        </p:nvSpPr>
        <p:spPr>
          <a:xfrm>
            <a:off x="3366125" y="4172950"/>
            <a:ext cx="1053000" cy="531300"/>
          </a:xfrm>
          <a:prstGeom prst="cloudCallout">
            <a:avLst>
              <a:gd fmla="val -86442" name="adj1"/>
              <a:gd fmla="val 40399" name="adj2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/>
              <a:t>All the </a:t>
            </a:r>
            <a:r>
              <a:rPr lang="en" sz="800"/>
              <a:t>extensors except ABE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02475" y="226492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Ulnar nerve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202475" y="1865224"/>
            <a:ext cx="5129700" cy="2846100"/>
          </a:xfrm>
          <a:prstGeom prst="rect">
            <a:avLst/>
          </a:prstGeom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100">
                <a:latin typeface="Economica"/>
                <a:ea typeface="Economica"/>
                <a:cs typeface="Economica"/>
                <a:sym typeface="Economica"/>
              </a:rPr>
              <a:t>Origin</a:t>
            </a:r>
            <a:r>
              <a:rPr lang="en"/>
              <a:t>: medial cord of brachial plexus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Course</a:t>
            </a:r>
            <a:r>
              <a:rPr lang="en"/>
              <a:t>: descends along the </a:t>
            </a:r>
            <a:r>
              <a:rPr b="1" lang="en"/>
              <a:t>medial side</a:t>
            </a:r>
            <a:r>
              <a:rPr lang="en"/>
              <a:t> of </a:t>
            </a:r>
            <a:r>
              <a:rPr lang="en">
                <a:solidFill>
                  <a:srgbClr val="FF0000"/>
                </a:solidFill>
              </a:rPr>
              <a:t>axillary artery </a:t>
            </a:r>
            <a:r>
              <a:rPr lang="en">
                <a:solidFill>
                  <a:srgbClr val="000000"/>
                </a:solidFill>
              </a:rPr>
              <a:t>and </a:t>
            </a:r>
            <a:r>
              <a:rPr lang="en">
                <a:solidFill>
                  <a:srgbClr val="FF0000"/>
                </a:solidFill>
              </a:rPr>
              <a:t>brachial artery 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3- Pierces the </a:t>
            </a:r>
            <a:r>
              <a:rPr lang="en">
                <a:solidFill>
                  <a:srgbClr val="FF0000"/>
                </a:solidFill>
              </a:rPr>
              <a:t>medial intermuscular septum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4- passes </a:t>
            </a:r>
            <a:r>
              <a:rPr lang="en" u="sng">
                <a:solidFill>
                  <a:srgbClr val="FF0000"/>
                </a:solidFill>
              </a:rPr>
              <a:t>behind</a:t>
            </a:r>
            <a:r>
              <a:rPr lang="en">
                <a:solidFill>
                  <a:srgbClr val="000000"/>
                </a:solidFill>
              </a:rPr>
              <a:t> the </a:t>
            </a:r>
            <a:r>
              <a:rPr lang="en">
                <a:solidFill>
                  <a:srgbClr val="FF0000"/>
                </a:solidFill>
              </a:rPr>
              <a:t>medial epicondyle </a:t>
            </a:r>
            <a:r>
              <a:rPr lang="en">
                <a:solidFill>
                  <a:srgbClr val="000000"/>
                </a:solidFill>
              </a:rPr>
              <a:t>of the humerus. 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226500"/>
            <a:ext cx="2897424" cy="2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173" y="2524069"/>
            <a:ext cx="2897424" cy="24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5386" l="0" r="0" t="5431"/>
          <a:stretch/>
        </p:blipFill>
        <p:spPr>
          <a:xfrm>
            <a:off x="3543575" y="31699"/>
            <a:ext cx="2589174" cy="173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