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Bree Serif"/>
      <p:regular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3BE5B45-80E5-4445-8745-06D90F497EEB}">
  <a:tblStyle styleId="{13BE5B45-80E5-4445-8745-06D90F497E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/>
            </a:lvl1pPr>
            <a:lvl2pPr lvl="1" rtl="0" algn="ctr">
              <a:spcBef>
                <a:spcPts val="0"/>
              </a:spcBef>
              <a:buSzPts val="4200"/>
              <a:buNone/>
              <a:defRPr/>
            </a:lvl2pPr>
            <a:lvl3pPr lvl="2" rtl="0" algn="ctr">
              <a:spcBef>
                <a:spcPts val="0"/>
              </a:spcBef>
              <a:buSzPts val="4200"/>
              <a:buNone/>
              <a:defRPr/>
            </a:lvl3pPr>
            <a:lvl4pPr lvl="3" rtl="0" algn="ctr">
              <a:spcBef>
                <a:spcPts val="0"/>
              </a:spcBef>
              <a:buSzPts val="4200"/>
              <a:buNone/>
              <a:defRPr/>
            </a:lvl4pPr>
            <a:lvl5pPr lvl="4" rtl="0" algn="ctr">
              <a:spcBef>
                <a:spcPts val="0"/>
              </a:spcBef>
              <a:buSzPts val="4200"/>
              <a:buNone/>
              <a:defRPr/>
            </a:lvl5pPr>
            <a:lvl6pPr lvl="5" rtl="0" algn="ctr">
              <a:spcBef>
                <a:spcPts val="0"/>
              </a:spcBef>
              <a:buSzPts val="4200"/>
              <a:buNone/>
              <a:defRPr/>
            </a:lvl6pPr>
            <a:lvl7pPr lvl="6" rtl="0" algn="ctr">
              <a:spcBef>
                <a:spcPts val="0"/>
              </a:spcBef>
              <a:buSzPts val="4200"/>
              <a:buNone/>
              <a:defRPr/>
            </a:lvl7pPr>
            <a:lvl8pPr lvl="7" rtl="0" algn="ctr">
              <a:spcBef>
                <a:spcPts val="0"/>
              </a:spcBef>
              <a:buSzPts val="4200"/>
              <a:buNone/>
              <a:defRPr/>
            </a:lvl8pPr>
            <a:lvl9pPr lvl="8" rtl="0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/>
            </a:lvl1pPr>
            <a:lvl2pPr lvl="1" rtl="0" algn="ctr">
              <a:spcBef>
                <a:spcPts val="0"/>
              </a:spcBef>
              <a:buSzPts val="4200"/>
              <a:buNone/>
              <a:defRPr/>
            </a:lvl2pPr>
            <a:lvl3pPr lvl="2" rtl="0" algn="ctr">
              <a:spcBef>
                <a:spcPts val="0"/>
              </a:spcBef>
              <a:buSzPts val="4200"/>
              <a:buNone/>
              <a:defRPr/>
            </a:lvl3pPr>
            <a:lvl4pPr lvl="3" rtl="0" algn="ctr">
              <a:spcBef>
                <a:spcPts val="0"/>
              </a:spcBef>
              <a:buSzPts val="4200"/>
              <a:buNone/>
              <a:defRPr/>
            </a:lvl4pPr>
            <a:lvl5pPr lvl="4" rtl="0" algn="ctr">
              <a:spcBef>
                <a:spcPts val="0"/>
              </a:spcBef>
              <a:buSzPts val="4200"/>
              <a:buNone/>
              <a:defRPr/>
            </a:lvl5pPr>
            <a:lvl6pPr lvl="5" rtl="0" algn="ctr">
              <a:spcBef>
                <a:spcPts val="0"/>
              </a:spcBef>
              <a:buSzPts val="4200"/>
              <a:buNone/>
              <a:defRPr/>
            </a:lvl6pPr>
            <a:lvl7pPr lvl="6" rtl="0" algn="ctr">
              <a:spcBef>
                <a:spcPts val="0"/>
              </a:spcBef>
              <a:buSzPts val="4200"/>
              <a:buNone/>
              <a:defRPr/>
            </a:lvl7pPr>
            <a:lvl8pPr lvl="7" rtl="0" algn="ctr">
              <a:spcBef>
                <a:spcPts val="0"/>
              </a:spcBef>
              <a:buSzPts val="4200"/>
              <a:buNone/>
              <a:defRPr/>
            </a:lvl8pPr>
            <a:lvl9pPr lvl="8" rtl="0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4200"/>
              <a:buNone/>
              <a:defRPr/>
            </a:lvl1pPr>
            <a:lvl2pPr lvl="1" rtl="0">
              <a:spcBef>
                <a:spcPts val="0"/>
              </a:spcBef>
              <a:buSzPts val="4200"/>
              <a:buNone/>
              <a:defRPr/>
            </a:lvl2pPr>
            <a:lvl3pPr lvl="2" rtl="0">
              <a:spcBef>
                <a:spcPts val="0"/>
              </a:spcBef>
              <a:buSzPts val="4200"/>
              <a:buNone/>
              <a:defRPr/>
            </a:lvl3pPr>
            <a:lvl4pPr lvl="3" rtl="0">
              <a:spcBef>
                <a:spcPts val="0"/>
              </a:spcBef>
              <a:buSzPts val="4200"/>
              <a:buNone/>
              <a:defRPr/>
            </a:lvl4pPr>
            <a:lvl5pPr lvl="4" rtl="0">
              <a:spcBef>
                <a:spcPts val="0"/>
              </a:spcBef>
              <a:buSzPts val="4200"/>
              <a:buNone/>
              <a:defRPr/>
            </a:lvl5pPr>
            <a:lvl6pPr lvl="5" rtl="0">
              <a:spcBef>
                <a:spcPts val="0"/>
              </a:spcBef>
              <a:buSzPts val="4200"/>
              <a:buNone/>
              <a:defRPr/>
            </a:lvl6pPr>
            <a:lvl7pPr lvl="6" rtl="0">
              <a:spcBef>
                <a:spcPts val="0"/>
              </a:spcBef>
              <a:buSzPts val="4200"/>
              <a:buNone/>
              <a:defRPr/>
            </a:lvl7pPr>
            <a:lvl8pPr lvl="7" rtl="0">
              <a:spcBef>
                <a:spcPts val="0"/>
              </a:spcBef>
              <a:buSzPts val="4200"/>
              <a:buNone/>
              <a:defRPr/>
            </a:lvl8pPr>
            <a:lvl9pPr lvl="8" rtl="0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4200"/>
              <a:buNone/>
              <a:defRPr/>
            </a:lvl1pPr>
            <a:lvl2pPr lvl="1" rtl="0">
              <a:spcBef>
                <a:spcPts val="0"/>
              </a:spcBef>
              <a:buSzPts val="4200"/>
              <a:buNone/>
              <a:defRPr/>
            </a:lvl2pPr>
            <a:lvl3pPr lvl="2" rtl="0">
              <a:spcBef>
                <a:spcPts val="0"/>
              </a:spcBef>
              <a:buSzPts val="4200"/>
              <a:buNone/>
              <a:defRPr/>
            </a:lvl3pPr>
            <a:lvl4pPr lvl="3" rtl="0">
              <a:spcBef>
                <a:spcPts val="0"/>
              </a:spcBef>
              <a:buSzPts val="4200"/>
              <a:buNone/>
              <a:defRPr/>
            </a:lvl4pPr>
            <a:lvl5pPr lvl="4" rtl="0">
              <a:spcBef>
                <a:spcPts val="0"/>
              </a:spcBef>
              <a:buSzPts val="4200"/>
              <a:buNone/>
              <a:defRPr/>
            </a:lvl5pPr>
            <a:lvl6pPr lvl="5" rtl="0">
              <a:spcBef>
                <a:spcPts val="0"/>
              </a:spcBef>
              <a:buSzPts val="4200"/>
              <a:buNone/>
              <a:defRPr/>
            </a:lvl6pPr>
            <a:lvl7pPr lvl="6" rtl="0">
              <a:spcBef>
                <a:spcPts val="0"/>
              </a:spcBef>
              <a:buSzPts val="4200"/>
              <a:buNone/>
              <a:defRPr/>
            </a:lvl7pPr>
            <a:lvl8pPr lvl="7" rtl="0">
              <a:spcBef>
                <a:spcPts val="0"/>
              </a:spcBef>
              <a:buSzPts val="4200"/>
              <a:buNone/>
              <a:defRPr/>
            </a:lvl8pPr>
            <a:lvl9pPr lvl="8" rtl="0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4200"/>
              <a:buNone/>
              <a:defRPr/>
            </a:lvl1pPr>
            <a:lvl2pPr lvl="1" rtl="0">
              <a:spcBef>
                <a:spcPts val="0"/>
              </a:spcBef>
              <a:buSzPts val="4200"/>
              <a:buNone/>
              <a:defRPr/>
            </a:lvl2pPr>
            <a:lvl3pPr lvl="2" rtl="0">
              <a:spcBef>
                <a:spcPts val="0"/>
              </a:spcBef>
              <a:buSzPts val="4200"/>
              <a:buNone/>
              <a:defRPr/>
            </a:lvl3pPr>
            <a:lvl4pPr lvl="3" rtl="0">
              <a:spcBef>
                <a:spcPts val="0"/>
              </a:spcBef>
              <a:buSzPts val="4200"/>
              <a:buNone/>
              <a:defRPr/>
            </a:lvl4pPr>
            <a:lvl5pPr lvl="4" rtl="0">
              <a:spcBef>
                <a:spcPts val="0"/>
              </a:spcBef>
              <a:buSzPts val="4200"/>
              <a:buNone/>
              <a:defRPr/>
            </a:lvl5pPr>
            <a:lvl6pPr lvl="5" rtl="0">
              <a:spcBef>
                <a:spcPts val="0"/>
              </a:spcBef>
              <a:buSzPts val="4200"/>
              <a:buNone/>
              <a:defRPr/>
            </a:lvl6pPr>
            <a:lvl7pPr lvl="6" rtl="0">
              <a:spcBef>
                <a:spcPts val="0"/>
              </a:spcBef>
              <a:buSzPts val="4200"/>
              <a:buNone/>
              <a:defRPr/>
            </a:lvl7pPr>
            <a:lvl8pPr lvl="7" rtl="0">
              <a:spcBef>
                <a:spcPts val="0"/>
              </a:spcBef>
              <a:buSzPts val="4200"/>
              <a:buNone/>
              <a:defRPr/>
            </a:lvl8pPr>
            <a:lvl9pPr lvl="8" rtl="0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hyperlink" Target="https://docs.google.com/presentation/d/1-3EbmgOo9FKQuOSaCbwutr5E4DCLSkt4zxmuddW-lE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hyperlink" Target="https://m.youtube.com/watch?v=ZJJ8rnJsR5M" TargetMode="External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Hand and Wrist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15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8"/>
            <a:ext cx="1172701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24987" l="23657" r="22648" t="25571"/>
          <a:stretch/>
        </p:blipFill>
        <p:spPr>
          <a:xfrm>
            <a:off x="7575573" y="0"/>
            <a:ext cx="1568426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531899" y="4494975"/>
            <a:ext cx="366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600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2"/>
            <a:ext cx="3375600" cy="571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2" y="4195544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Please check our </a:t>
            </a:r>
            <a:r>
              <a:rPr lang="en" u="sng">
                <a:solidFill>
                  <a:srgbClr val="57BB8A"/>
                </a:solidFill>
                <a:hlinkClick r:id="rId5"/>
              </a:rPr>
              <a:t>Editing File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graphicFrame>
        <p:nvGraphicFramePr>
          <p:cNvPr id="144" name="Shape 144"/>
          <p:cNvGraphicFramePr/>
          <p:nvPr/>
        </p:nvGraphicFramePr>
        <p:xfrm>
          <a:off x="3589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898400"/>
                <a:gridCol w="1601750"/>
                <a:gridCol w="1601750"/>
                <a:gridCol w="1601750"/>
                <a:gridCol w="2705175"/>
              </a:tblGrid>
              <a:tr h="3810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Thenar Eminence (3 muscles)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20124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Abductor</a:t>
                      </a:r>
                      <a:r>
                        <a:rPr b="1" lang="en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Pollicis Brevis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Flexor Pollicis Brevis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Opponens Pollicis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</a:t>
                      </a: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Flexor retinaculum, Scaphoid and trapezium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Flexor retinaculum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Flexor retinaculum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</a:t>
                      </a: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Base of proximal phalanx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Base of proximal phalanx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Lateral part of</a:t>
                      </a:r>
                      <a:br>
                        <a:rPr lang="en"/>
                      </a:br>
                      <a:r>
                        <a:rPr lang="en"/>
                        <a:t>1st metacarpal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Supplied by median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Supplied by median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Supplied by median nerve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Abduction of thumb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Flexion of thumb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Opposition of thumb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950" y="1359925"/>
            <a:ext cx="2579651" cy="29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-1249" l="0" r="0" t="1250"/>
          <a:stretch/>
        </p:blipFill>
        <p:spPr>
          <a:xfrm>
            <a:off x="416025" y="897705"/>
            <a:ext cx="8311950" cy="36688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</p:pic>
      <p:sp>
        <p:nvSpPr>
          <p:cNvPr id="152" name="Shape 152"/>
          <p:cNvSpPr txBox="1"/>
          <p:nvPr/>
        </p:nvSpPr>
        <p:spPr>
          <a:xfrm>
            <a:off x="5828988" y="897704"/>
            <a:ext cx="18762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Not in the Thenar Eminence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25" y="831300"/>
            <a:ext cx="8094288" cy="36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163027" y="4045609"/>
            <a:ext cx="16458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“</a:t>
            </a:r>
            <a:r>
              <a:rPr lang="en">
                <a:solidFill>
                  <a:srgbClr val="FF0000"/>
                </a:solidFill>
              </a:rPr>
              <a:t>Writing Position”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25" y="831300"/>
            <a:ext cx="7837734" cy="36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50" y="831300"/>
            <a:ext cx="7800647" cy="36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38850" y="211800"/>
            <a:ext cx="84579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Insertion of: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21625"/>
                <a:gridCol w="3623800"/>
                <a:gridCol w="3317650"/>
              </a:tblGrid>
              <a:tr h="3962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Flexor dig superficialis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Each tendon: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DA2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Divides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 halves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around the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Profundus Tendon.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DA2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two halves </a:t>
                      </a:r>
                      <a:r>
                        <a:rPr b="1"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Meet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the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aspect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Profundus tendon (partial decussation of fibers).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DA2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Reunion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two halves.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DA2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Further Division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into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 slips attached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the Borders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Phalanx.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-&gt; superficialis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|</a:t>
                      </a:r>
                      <a:r>
                        <a:rPr b="1"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Grey -&gt; Profundus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 vMerge="1"/>
                <a:tc vMerge="1"/>
                <a:tc vMerge="1"/>
              </a:tr>
              <a:tr h="3810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Flexor dig Profundus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Inserted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the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Distal Phalanx.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915600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900" y="1022181"/>
            <a:ext cx="3081475" cy="327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22800" y="19180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Fibrous flexor (digital) sheath</a:t>
            </a:r>
          </a:p>
        </p:txBody>
      </p:sp>
      <p:graphicFrame>
        <p:nvGraphicFramePr>
          <p:cNvPr id="184" name="Shape 184"/>
          <p:cNvGraphicFramePr/>
          <p:nvPr/>
        </p:nvGraphicFramePr>
        <p:xfrm>
          <a:off x="475625" y="1056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27250"/>
                <a:gridCol w="2787950"/>
                <a:gridCol w="4104000"/>
              </a:tblGrid>
              <a:tr h="240400">
                <a:tc gridSpan="2"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Fibrous Flexor is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strong fibrous sheath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which covers the anterior surface of the fingers and attached to the sides of the phalanges .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Its </a:t>
                      </a:r>
                      <a:r>
                        <a:rPr lang="en" u="sng">
                          <a:solidFill>
                            <a:schemeClr val="dk1"/>
                          </a:solidFill>
                        </a:rPr>
                        <a:t>proximal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end is </a:t>
                      </a:r>
                      <a:r>
                        <a:rPr b="1" lang="en">
                          <a:solidFill>
                            <a:srgbClr val="85200C"/>
                          </a:solidFill>
                        </a:rPr>
                        <a:t>opened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Its </a:t>
                      </a:r>
                      <a:r>
                        <a:rPr lang="en" u="sng">
                          <a:solidFill>
                            <a:schemeClr val="dk1"/>
                          </a:solidFill>
                        </a:rPr>
                        <a:t>distal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end is </a:t>
                      </a:r>
                      <a:r>
                        <a:rPr b="1" lang="en">
                          <a:solidFill>
                            <a:srgbClr val="85200C"/>
                          </a:solidFill>
                        </a:rPr>
                        <a:t>closed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sheath with the anterior surface of the </a:t>
                      </a:r>
                      <a:r>
                        <a:rPr lang="en" u="sng">
                          <a:solidFill>
                            <a:schemeClr val="dk1"/>
                          </a:solidFill>
                        </a:rPr>
                        <a:t>phalanges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" u="sng">
                          <a:solidFill>
                            <a:schemeClr val="dk1"/>
                          </a:solidFill>
                        </a:rPr>
                        <a:t>interphalangeal joints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form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osteofibrous blind tunnel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for the long Flexor tendons of fingers.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 hMerge="1"/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0400">
                <a:tc gridSpan="2" vMerge="1"/>
                <a:tc hMerge="1" vMerge="1"/>
                <a:tc vMerge="1"/>
              </a:tr>
              <a:tr h="231150">
                <a:tc gridSpan="2" vMerge="1"/>
                <a:tc hMerge="1" vMerge="1"/>
                <a:tc vMerge="1"/>
              </a:tr>
              <a:tr h="3183175">
                <a:tc gridSpan="2" vMerge="1"/>
                <a:tc hMerge="1" vMerge="1"/>
                <a:tc vMerge="1"/>
              </a:tr>
            </a:tbl>
          </a:graphicData>
        </a:graphic>
      </p:graphicFrame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-2406" l="0" r="-1988" t="0"/>
          <a:stretch/>
        </p:blipFill>
        <p:spPr>
          <a:xfrm>
            <a:off x="4984500" y="1116188"/>
            <a:ext cx="3441325" cy="38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Synovial flexor sheath</a:t>
            </a:r>
          </a:p>
        </p:txBody>
      </p:sp>
      <p:graphicFrame>
        <p:nvGraphicFramePr>
          <p:cNvPr id="191" name="Shape 191"/>
          <p:cNvGraphicFramePr/>
          <p:nvPr/>
        </p:nvGraphicFramePr>
        <p:xfrm>
          <a:off x="322800" y="7162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70975"/>
                <a:gridCol w="3641075"/>
                <a:gridCol w="3477950"/>
              </a:tblGrid>
              <a:tr h="9675"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A- Common synovial sheath ( </a:t>
                      </a:r>
                      <a:r>
                        <a:rPr b="1" lang="en">
                          <a:solidFill>
                            <a:srgbClr val="85200C"/>
                          </a:solidFill>
                        </a:rPr>
                        <a:t>Ulnar bursa</a:t>
                      </a:r>
                      <a:r>
                        <a:rPr lang="en"/>
                        <a:t> )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 Contains tendons of Flexor digitorum superficialis and profundus.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The </a:t>
                      </a:r>
                      <a:r>
                        <a:rPr b="1" lang="en" u="sng"/>
                        <a:t>medial part</a:t>
                      </a:r>
                      <a:r>
                        <a:rPr lang="en"/>
                        <a:t> of the sheath extends distantly ( without interruption) on the tendons of the little finger.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The </a:t>
                      </a:r>
                      <a:r>
                        <a:rPr b="1" lang="en" u="sng"/>
                        <a:t>lateral part</a:t>
                      </a:r>
                      <a:r>
                        <a:rPr lang="en"/>
                        <a:t> of the sheath stops on the middle of the palm. </a:t>
                      </a:r>
                      <a:r>
                        <a:rPr lang="en">
                          <a:solidFill>
                            <a:srgbClr val="999999"/>
                          </a:solidFill>
                        </a:rPr>
                        <a:t>(doesn't cover the 3 middle fingers)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SzPts val="1400"/>
                        <a:buChar char="●"/>
                      </a:pPr>
                      <a:r>
                        <a:rPr lang="en"/>
                        <a:t>The </a:t>
                      </a:r>
                      <a:r>
                        <a:rPr lang="en" u="sng"/>
                        <a:t>distal ends</a:t>
                      </a:r>
                      <a:r>
                        <a:rPr lang="en"/>
                        <a:t> of the long Flexor tendons to </a:t>
                      </a:r>
                      <a:r>
                        <a:rPr b="1" lang="en"/>
                        <a:t>- index, middle and ring - </a:t>
                      </a:r>
                      <a:r>
                        <a:rPr lang="en"/>
                        <a:t>fingers acquire </a:t>
                      </a:r>
                      <a:r>
                        <a:rPr lang="en" u="sng"/>
                        <a:t>digital synovial sheaths.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B- Flexor Pollicis Longus Tendon has its own synovial sheath ( </a:t>
                      </a:r>
                      <a:r>
                        <a:rPr b="1" lang="en">
                          <a:solidFill>
                            <a:srgbClr val="85200C"/>
                          </a:solidFill>
                        </a:rPr>
                        <a:t>Radial bursa</a:t>
                      </a:r>
                      <a:r>
                        <a:rPr lang="en"/>
                        <a:t>) 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20124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 hMerge="1"/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63625">
                <a:tc gridSpan="2" vMerge="1"/>
                <a:tc hMerge="1" vMerge="1"/>
                <a:tc vMerge="1"/>
              </a:tr>
              <a:tr h="9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Functions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They allow the long tendons to move smoothly with a </a:t>
                      </a:r>
                      <a:r>
                        <a:rPr b="1" lang="en"/>
                        <a:t>minimum of friction </a:t>
                      </a:r>
                      <a:r>
                        <a:rPr lang="en"/>
                        <a:t>beneath the Flexor retinaculum and the fibrous Flexor sheaths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934925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1494" l="1640" r="1871" t="1484"/>
          <a:stretch/>
        </p:blipFill>
        <p:spPr>
          <a:xfrm>
            <a:off x="5462250" y="1050312"/>
            <a:ext cx="3232450" cy="32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2700" y="0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Extensor Expansion</a:t>
            </a:r>
          </a:p>
        </p:txBody>
      </p:sp>
      <p:graphicFrame>
        <p:nvGraphicFramePr>
          <p:cNvPr id="199" name="Shape 199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21625"/>
                <a:gridCol w="3164550"/>
                <a:gridCol w="3698175"/>
              </a:tblGrid>
              <a:tr h="396200">
                <a:tc gridSpan="2"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Formed from the expansion of the tendons of extensor digitorum at the PIJ </a:t>
                      </a:r>
                      <a:b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 = proximal - I = interphalangeal - J = joint)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The tendon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splits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parts: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u="sng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 Central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inserted into the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b="1" lang="en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phalanx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u="sng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 laterals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inserted into the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</a:t>
                      </a:r>
                      <a:r>
                        <a:rPr b="1" lang="en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Distal phalanx.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t/>
                      </a:r>
                      <a:endParaRPr u="sng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Expansion Receives the insertions of: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Corresponding 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Interosseous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  (on each side).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Lumbrical muscle</a:t>
                      </a:r>
                      <a:r>
                        <a:rPr b="1" lang="en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(on the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side)</a:t>
                      </a:r>
                      <a:r>
                        <a:rPr lang="en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 hMerge="1"/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 gridSpan="2" vMerge="1"/>
                <a:tc hMerge="1" vMerge="1"/>
                <a:tc vMerge="1"/>
              </a:tr>
              <a:tr h="381000">
                <a:tc gridSpan="2" vMerge="1"/>
                <a:tc hMerge="1" vMerge="1"/>
                <a:tc vMerge="1"/>
              </a:tr>
              <a:tr h="2601300">
                <a:tc gridSpan="2" vMerge="1"/>
                <a:tc hMerge="1" vMerge="1"/>
                <a:tc vMerge="1"/>
              </a:tr>
            </a:tbl>
          </a:graphicData>
        </a:graphic>
      </p:graphicFrame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475" y="3269288"/>
            <a:ext cx="28575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425" y="936925"/>
            <a:ext cx="16930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512" y="1248875"/>
            <a:ext cx="5394975" cy="36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Action of Lumbricals &amp; Interossei</a:t>
            </a:r>
          </a:p>
        </p:txBody>
      </p:sp>
      <p:sp>
        <p:nvSpPr>
          <p:cNvPr id="208" name="Shape 208"/>
          <p:cNvSpPr/>
          <p:nvPr/>
        </p:nvSpPr>
        <p:spPr>
          <a:xfrm>
            <a:off x="6735725" y="1524400"/>
            <a:ext cx="1775700" cy="382800"/>
          </a:xfrm>
          <a:prstGeom prst="wedgeRoundRectCallout">
            <a:avLst>
              <a:gd fmla="val -53449" name="adj1"/>
              <a:gd fmla="val 113956" name="adj2"/>
              <a:gd fmla="val 0" name="adj3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Writing position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Objectives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40075"/>
            <a:ext cx="74823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Describe the anatomy of the </a:t>
            </a:r>
            <a:r>
              <a:rPr b="1" lang="en" sz="1400">
                <a:solidFill>
                  <a:srgbClr val="990000"/>
                </a:solidFill>
              </a:rPr>
              <a:t>deep fascia</a:t>
            </a:r>
            <a:r>
              <a:rPr b="1" lang="en" sz="1400"/>
              <a:t> of the wrist &amp; hand (flexor &amp; extensor retinacula &amp; palmar  aponeurosis).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List the structures passing superficial &amp; deep to flexor retinaculum.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Describe the anatomy of the </a:t>
            </a:r>
            <a:r>
              <a:rPr b="1" lang="en" sz="1400">
                <a:solidFill>
                  <a:srgbClr val="990000"/>
                </a:solidFill>
              </a:rPr>
              <a:t>insertion</a:t>
            </a:r>
            <a:r>
              <a:rPr b="1" lang="en" sz="1400"/>
              <a:t> of long flexor &amp; extensor tendons.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Describe the anatomy of the </a:t>
            </a:r>
            <a:r>
              <a:rPr b="1" lang="en" sz="1400">
                <a:solidFill>
                  <a:srgbClr val="990000"/>
                </a:solidFill>
              </a:rPr>
              <a:t>small muscles of the hand </a:t>
            </a:r>
            <a:r>
              <a:rPr b="1" lang="en" sz="1400"/>
              <a:t>(origin, insertion action &amp; nerve supply)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0" y="3785250"/>
            <a:ext cx="43641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175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0" y="288300"/>
            <a:ext cx="3699900" cy="49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/>
              <a:t>MCQs </a:t>
            </a:r>
          </a:p>
        </p:txBody>
      </p:sp>
      <p:sp>
        <p:nvSpPr>
          <p:cNvPr id="214" name="Shape 214"/>
          <p:cNvSpPr txBox="1"/>
          <p:nvPr>
            <p:ph idx="4294967295" type="body"/>
          </p:nvPr>
        </p:nvSpPr>
        <p:spPr>
          <a:xfrm>
            <a:off x="201750" y="935600"/>
            <a:ext cx="4108500" cy="4041300"/>
          </a:xfrm>
          <a:prstGeom prst="rect">
            <a:avLst/>
          </a:prstGeom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(1) </a:t>
            </a:r>
            <a:r>
              <a:rPr lang="en" sz="1300"/>
              <a:t>Which one of the following is Hypothenar Eminence</a:t>
            </a:r>
            <a:r>
              <a:rPr lang="en" sz="1300">
                <a:solidFill>
                  <a:srgbClr val="000000"/>
                </a:solidFill>
              </a:rPr>
              <a:t> </a:t>
            </a:r>
            <a:r>
              <a:rPr lang="en" sz="1300"/>
              <a:t>______</a:t>
            </a:r>
            <a:r>
              <a:rPr lang="en" sz="1300">
                <a:solidFill>
                  <a:srgbClr val="000000"/>
                </a:solidFill>
              </a:rPr>
              <a:t> :</a:t>
            </a:r>
            <a:br>
              <a:rPr lang="en" sz="1300">
                <a:solidFill>
                  <a:srgbClr val="000000"/>
                </a:solidFill>
              </a:rPr>
            </a:br>
            <a:r>
              <a:rPr lang="en" sz="1300">
                <a:solidFill>
                  <a:srgbClr val="000000"/>
                </a:solidFill>
              </a:rPr>
              <a:t>A- </a:t>
            </a:r>
            <a:r>
              <a:rPr lang="en" sz="1300"/>
              <a:t>abductor digiti minimi</a:t>
            </a:r>
            <a:br>
              <a:rPr lang="en" sz="1300">
                <a:solidFill>
                  <a:srgbClr val="000000"/>
                </a:solidFill>
              </a:rPr>
            </a:br>
            <a:r>
              <a:rPr lang="en" sz="1300">
                <a:solidFill>
                  <a:srgbClr val="000000"/>
                </a:solidFill>
              </a:rPr>
              <a:t>B- </a:t>
            </a:r>
            <a:r>
              <a:rPr lang="en" sz="1300"/>
              <a:t>opponens digiti minimi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C- both A &amp; B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(2) </a:t>
            </a:r>
            <a:r>
              <a:rPr lang="en" sz="1300"/>
              <a:t>Each tendon of flexor digiti superficialis divides into ______  around the profundus tendon</a:t>
            </a:r>
            <a:r>
              <a:rPr lang="en" sz="1300">
                <a:solidFill>
                  <a:srgbClr val="000000"/>
                </a:solidFill>
              </a:rPr>
              <a:t> </a:t>
            </a:r>
            <a:r>
              <a:rPr lang="en" sz="1300"/>
              <a:t>: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A- 2 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B- </a:t>
            </a:r>
            <a:r>
              <a:rPr lang="en" sz="1300"/>
              <a:t>3</a:t>
            </a:r>
            <a:r>
              <a:rPr lang="en" sz="1300"/>
              <a:t>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C- </a:t>
            </a:r>
            <a:r>
              <a:rPr lang="en" sz="1300"/>
              <a:t>4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(3) </a:t>
            </a:r>
            <a:r>
              <a:rPr lang="en" sz="1500"/>
              <a:t>In Fibrous Flexor (Digital) Sheath the proximal end is  </a:t>
            </a:r>
            <a:r>
              <a:rPr lang="en" sz="1400"/>
              <a:t>______ </a:t>
            </a:r>
            <a:r>
              <a:rPr lang="en" sz="1500"/>
              <a:t> and the distal end is</a:t>
            </a:r>
            <a:r>
              <a:rPr lang="en" sz="1400"/>
              <a:t> ______ :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A- </a:t>
            </a:r>
            <a:r>
              <a:rPr lang="en" sz="1500"/>
              <a:t>closed, opened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B- </a:t>
            </a:r>
            <a:r>
              <a:rPr lang="en" sz="1500"/>
              <a:t>opened, closed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C- </a:t>
            </a:r>
            <a:r>
              <a:rPr lang="en" sz="1500"/>
              <a:t>opened, opened</a:t>
            </a:r>
          </a:p>
        </p:txBody>
      </p:sp>
      <p:sp>
        <p:nvSpPr>
          <p:cNvPr id="215" name="Shape 215"/>
          <p:cNvSpPr txBox="1"/>
          <p:nvPr>
            <p:ph idx="4294967295" type="body"/>
          </p:nvPr>
        </p:nvSpPr>
        <p:spPr>
          <a:xfrm>
            <a:off x="4316475" y="363036"/>
            <a:ext cx="4526100" cy="2216100"/>
          </a:xfrm>
          <a:prstGeom prst="rect">
            <a:avLst/>
          </a:prstGeom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(4) </a:t>
            </a:r>
            <a:r>
              <a:rPr lang="en" sz="1300"/>
              <a:t>Which one of the following is a symptom of Carpal Tunnel Syndrome _______  </a:t>
            </a:r>
            <a:r>
              <a:rPr lang="en" sz="1300"/>
              <a:t>:</a:t>
            </a:r>
            <a:r>
              <a:rPr lang="en" sz="1300">
                <a:solidFill>
                  <a:srgbClr val="000000"/>
                </a:solidFill>
              </a:rPr>
              <a:t>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A- </a:t>
            </a:r>
            <a:r>
              <a:rPr lang="en" sz="1300"/>
              <a:t>burning pain</a:t>
            </a:r>
            <a:r>
              <a:rPr lang="en" sz="1300">
                <a:solidFill>
                  <a:srgbClr val="000000"/>
                </a:solidFill>
              </a:rPr>
              <a:t>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B- </a:t>
            </a:r>
            <a:r>
              <a:rPr lang="en" sz="1300"/>
              <a:t>weakness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C- both A and B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(5) </a:t>
            </a:r>
            <a:r>
              <a:rPr lang="en" sz="1300"/>
              <a:t>Retinacula bands  of ______ Fascia at the Wrist</a:t>
            </a:r>
            <a:r>
              <a:rPr lang="en" sz="1300">
                <a:solidFill>
                  <a:srgbClr val="000000"/>
                </a:solidFill>
              </a:rPr>
              <a:t> </a:t>
            </a:r>
            <a:r>
              <a:rPr lang="en" sz="1300"/>
              <a:t>: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A- deep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B- superficial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C- </a:t>
            </a:r>
            <a:r>
              <a:rPr lang="en" sz="1300"/>
              <a:t>both A and B</a:t>
            </a:r>
            <a:br>
              <a:rPr lang="en" sz="1300"/>
            </a:b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4418025" y="2734153"/>
            <a:ext cx="4323000" cy="232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/>
              <a:t>SAQ</a:t>
            </a:r>
          </a:p>
        </p:txBody>
      </p:sp>
      <p:sp>
        <p:nvSpPr>
          <p:cNvPr id="217" name="Shape 217"/>
          <p:cNvSpPr txBox="1"/>
          <p:nvPr>
            <p:ph idx="4294967295" type="body"/>
          </p:nvPr>
        </p:nvSpPr>
        <p:spPr>
          <a:xfrm>
            <a:off x="4316475" y="3121700"/>
            <a:ext cx="4688100" cy="1855200"/>
          </a:xfrm>
          <a:prstGeom prst="rect">
            <a:avLst/>
          </a:prstGeom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(1) List the attachment </a:t>
            </a:r>
            <a:r>
              <a:rPr lang="en" sz="1300"/>
              <a:t>Retinacula?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/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(2) </a:t>
            </a:r>
            <a:r>
              <a:rPr lang="en" sz="1300"/>
              <a:t>A boy injured his median nerve and as a result there was a wasting in the thenar muscles. List the muscles affected and the action of each one?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/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300"/>
              <a:t>(3) Lost the Structure superficial to flexor Retinaculum from medial to lateral?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/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81279" y="323836"/>
            <a:ext cx="3356100" cy="4314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800"/>
              <a:t>(MCQs)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800"/>
              <a:t>1-B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800"/>
              <a:t>2-A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800"/>
              <a:t>3-B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800"/>
              <a:t>4-C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800"/>
              <a:t>5-A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525553" y="559352"/>
            <a:ext cx="48534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2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SAQ: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(1)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Medially: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Both retinacula attached to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Pisiform &amp; Hook of Hamate.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Laterally: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Flexor Retinaculum attached to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Tubercle of Scaphoid &amp; Trapezium.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Extensor Retinaculum attached to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Distal end of Radius.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(2) 1) abductor pollicis brevis (abduction)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2) flexor pollicis brevis (flexion)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3) opponens pollicis (opposition)</a:t>
            </a: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(3) 1. Tendon of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Flexor carpi ulnaris.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Ulnar nerve.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Ulnar artery.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Palmar cutaneous branch of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ulnar nerve.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Palmaris longus tendon.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 Palmar cutaneous branch of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median nerve.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79394" y="102725"/>
            <a:ext cx="22500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Answers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Abeer Alabduljabbar</a:t>
            </a:r>
            <a:br>
              <a:rPr lang="en" sz="1000"/>
            </a:br>
            <a:r>
              <a:rPr lang="en" sz="1000"/>
              <a:t>Afnan Abdulaziz Almustafa</a:t>
            </a:r>
            <a:br>
              <a:rPr lang="en" sz="1000"/>
            </a:br>
            <a:r>
              <a:rPr lang="en" sz="1000"/>
              <a:t>Ahad Algrain</a:t>
            </a:r>
            <a:br>
              <a:rPr lang="en" sz="1000"/>
            </a:br>
            <a:r>
              <a:rPr lang="en" sz="1000"/>
              <a:t>Alanoud Almansour</a:t>
            </a:r>
            <a:br>
              <a:rPr lang="en" sz="1000"/>
            </a:br>
            <a:r>
              <a:rPr lang="en" sz="1000"/>
              <a:t>Albandari Alshaye</a:t>
            </a:r>
            <a:br>
              <a:rPr lang="en" sz="1000"/>
            </a:br>
            <a:r>
              <a:rPr lang="en" sz="1000"/>
              <a:t>AlFhadah abdullah alsaleem</a:t>
            </a:r>
            <a:br>
              <a:rPr lang="en" sz="1000"/>
            </a:br>
            <a:r>
              <a:rPr lang="en" sz="1000"/>
              <a:t>Arwa Alzahrani</a:t>
            </a:r>
            <a:br>
              <a:rPr lang="en" sz="1000"/>
            </a:br>
            <a:r>
              <a:rPr lang="en" sz="1000"/>
              <a:t>Dana Abdulaziz Alrasheed</a:t>
            </a:r>
            <a:br>
              <a:rPr lang="en" sz="1000"/>
            </a:br>
            <a:r>
              <a:rPr lang="en" sz="1000"/>
              <a:t>Dimah Khalid Alaraifi</a:t>
            </a:r>
            <a:br>
              <a:rPr lang="en" sz="1000"/>
            </a:br>
            <a:r>
              <a:rPr lang="en" sz="1000"/>
              <a:t>Ghada Alhaidari</a:t>
            </a:r>
            <a:br>
              <a:rPr lang="en" sz="1000"/>
            </a:br>
            <a:r>
              <a:rPr lang="en" sz="1000"/>
              <a:t>Ghada Almuhanna</a:t>
            </a:r>
            <a:br>
              <a:rPr lang="en" sz="1000"/>
            </a:br>
            <a:r>
              <a:rPr lang="en" sz="1000"/>
              <a:t>Ghaida Alsanad</a:t>
            </a:r>
            <a:br>
              <a:rPr lang="en" sz="1000"/>
            </a:br>
            <a:r>
              <a:rPr lang="en" sz="1000"/>
              <a:t>Hadeel Khalid Awartani</a:t>
            </a:r>
            <a:br>
              <a:rPr lang="en" sz="1000"/>
            </a:br>
            <a:r>
              <a:rPr lang="en" sz="1000"/>
              <a:t>Haifa Alessa</a:t>
            </a:r>
            <a:br>
              <a:rPr lang="en" sz="1000"/>
            </a:br>
            <a:r>
              <a:rPr lang="en" sz="1000">
                <a:solidFill>
                  <a:schemeClr val="dk1"/>
                </a:solidFill>
              </a:rPr>
              <a:t>Khulood Alwehabi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Layan Hassan Alwatban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Lojain Azizalrahman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Lujain Tariq AlZaid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231" name="Shape 231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Majd Khalid AlBarrak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Norah Alharbi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Nouf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Noura Mohammed Alothaim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Rahaf Turki Alshammari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Reham Alhalabi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Rinad Musaed Alghoraiby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Sara Alsultan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Shahad Alzahrani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Wafa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Wejdan Fahad Albadrani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Wjdan AlShamry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232" name="Shape 232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Faisal Fahad Alsaif (Team Leader)</a:t>
            </a:r>
            <a:br>
              <a:rPr lang="en" sz="1100">
                <a:solidFill>
                  <a:schemeClr val="lt2"/>
                </a:solidFill>
              </a:rPr>
            </a:br>
            <a:r>
              <a:rPr lang="en" sz="1100"/>
              <a:t>Abdulaziz Al dukhayel </a:t>
            </a:r>
            <a:br>
              <a:rPr lang="en" sz="1100"/>
            </a:br>
            <a:br>
              <a:rPr lang="en" sz="600"/>
            </a:br>
            <a:r>
              <a:rPr lang="en" sz="600"/>
              <a:t>‏</a:t>
            </a:r>
            <a:r>
              <a:rPr lang="en" sz="1000"/>
              <a:t>Fahad Alfaiz </a:t>
            </a:r>
            <a:br>
              <a:rPr lang="en" sz="1000"/>
            </a:br>
            <a:r>
              <a:rPr lang="en" sz="1000"/>
              <a:t>‏Akram Alfandi </a:t>
            </a:r>
            <a:br>
              <a:rPr lang="en" sz="1000"/>
            </a:br>
            <a:r>
              <a:rPr lang="en" sz="1000"/>
              <a:t>‏Saad Aloqile </a:t>
            </a:r>
            <a:br>
              <a:rPr lang="en" sz="1000"/>
            </a:br>
            <a:r>
              <a:rPr lang="en" sz="1000"/>
              <a:t>‏Saleh Almoaiqel </a:t>
            </a:r>
            <a:br>
              <a:rPr lang="en" sz="1000"/>
            </a:br>
            <a:r>
              <a:rPr lang="en" sz="1000"/>
              <a:t>‏Abdulaziz Alabdulkareem </a:t>
            </a:r>
            <a:br>
              <a:rPr lang="en" sz="1000"/>
            </a:br>
            <a:r>
              <a:rPr lang="en" sz="1000"/>
              <a:t>‏Abdullah Almeaither </a:t>
            </a:r>
            <a:br>
              <a:rPr lang="en" sz="1000"/>
            </a:br>
            <a:r>
              <a:rPr lang="en" sz="1000"/>
              <a:t>‏Yazeed Aldossari </a:t>
            </a:r>
            <a:br>
              <a:rPr lang="en" sz="1000"/>
            </a:br>
            <a:r>
              <a:rPr lang="en" sz="1000"/>
              <a:t>‏Muath Alhumood </a:t>
            </a:r>
            <a:br>
              <a:rPr lang="en" sz="1000"/>
            </a:br>
            <a:r>
              <a:rPr lang="en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Abdulelah Aldossari </a:t>
            </a:r>
            <a:br>
              <a:rPr lang="en" sz="1000"/>
            </a:br>
            <a:r>
              <a:rPr lang="en" sz="1000"/>
              <a:t>‏Abdulrahman Alduhayyim </a:t>
            </a:r>
            <a:br>
              <a:rPr lang="en" sz="1000"/>
            </a:br>
            <a:r>
              <a:rPr lang="en" sz="1000"/>
              <a:t>‏Hamdan Aldossari </a:t>
            </a:r>
            <a:br>
              <a:rPr lang="en" sz="1000"/>
            </a:br>
            <a:r>
              <a:rPr lang="en" sz="1000"/>
              <a:t>‏Abdullah Alqarni </a:t>
            </a:r>
            <a:br>
              <a:rPr lang="en" sz="1000"/>
            </a:br>
            <a:r>
              <a:rPr lang="en" sz="1000"/>
              <a:t>‏Mohammed Alomar </a:t>
            </a:r>
            <a:br>
              <a:rPr lang="en" sz="1000"/>
            </a:br>
            <a:r>
              <a:rPr lang="en" sz="1000"/>
              <a:t>‏Abdulrahman Aldawood </a:t>
            </a:r>
            <a:br>
              <a:rPr lang="en" sz="1000"/>
            </a:br>
            <a:r>
              <a:rPr lang="en" sz="1000"/>
              <a:t>‏Saud Alghufaily </a:t>
            </a:r>
            <a:br>
              <a:rPr lang="en" sz="1000"/>
            </a:br>
            <a:r>
              <a:rPr lang="en" sz="1000"/>
              <a:t>‏Hassan Aloraini </a:t>
            </a:r>
            <a:br>
              <a:rPr lang="en" sz="1000"/>
            </a:br>
            <a:r>
              <a:rPr lang="en" sz="1000"/>
              <a:t>Khalid Almutairi</a:t>
            </a:r>
            <a:r>
              <a:rPr lang="en" sz="600"/>
              <a:t>‏‏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Abdulmajeed Alwardi </a:t>
            </a:r>
            <a:br>
              <a:rPr lang="en" sz="1000"/>
            </a:br>
            <a:r>
              <a:rPr lang="en" sz="1000"/>
              <a:t>‏Abdulrahman Alageel </a:t>
            </a:r>
            <a:br>
              <a:rPr lang="en" sz="1000"/>
            </a:br>
            <a:r>
              <a:rPr lang="en" sz="1000"/>
              <a:t>‏Rayyan Almousa </a:t>
            </a:r>
            <a:br>
              <a:rPr lang="en" sz="1000"/>
            </a:br>
            <a:r>
              <a:rPr lang="en" sz="1000"/>
              <a:t>‏Sultan Alfuhaid </a:t>
            </a:r>
            <a:br>
              <a:rPr lang="en" sz="1000"/>
            </a:br>
            <a:r>
              <a:rPr lang="en" sz="1000"/>
              <a:t>‏Ali Alammari </a:t>
            </a:r>
            <a:br>
              <a:rPr lang="en" sz="1000"/>
            </a:br>
            <a:r>
              <a:rPr lang="en" sz="1000"/>
              <a:t>‏Fahad alshughaithry </a:t>
            </a:r>
            <a:br>
              <a:rPr lang="en" sz="1000"/>
            </a:br>
            <a:r>
              <a:rPr lang="en" sz="1000"/>
              <a:t>Fayez Ghiyath Aldarsouni </a:t>
            </a:r>
            <a:br>
              <a:rPr lang="en" sz="1000"/>
            </a:br>
            <a:r>
              <a:rPr lang="en" sz="1000"/>
              <a:t>‏Mohammed Alquwayfili </a:t>
            </a:r>
            <a:br>
              <a:rPr lang="en" sz="1000"/>
            </a:br>
            <a:br>
              <a:rPr lang="en" sz="1000"/>
            </a:br>
            <a:r>
              <a:rPr lang="en" sz="1000"/>
              <a:t>‏‏Abduljabbar Al-yamani </a:t>
            </a:r>
            <a:br>
              <a:rPr lang="en" sz="1000"/>
            </a:br>
            <a:r>
              <a:rPr lang="en" sz="1000"/>
              <a:t>‏Sultan Al-nasser </a:t>
            </a:r>
            <a:br>
              <a:rPr lang="en" sz="1000"/>
            </a:br>
            <a:r>
              <a:rPr lang="en" sz="1000"/>
              <a:t>‏Majed Aljohani </a:t>
            </a:r>
            <a:br>
              <a:rPr lang="en" sz="1000"/>
            </a:br>
            <a:r>
              <a:rPr lang="en" sz="1000"/>
              <a:t>‏Zeyad Al-khenaizan </a:t>
            </a:r>
            <a:br>
              <a:rPr lang="en" sz="1000"/>
            </a:br>
            <a:r>
              <a:rPr lang="en" sz="1000"/>
              <a:t>‏Mohammed Nouri </a:t>
            </a:r>
            <a:br>
              <a:rPr lang="en" sz="1000"/>
            </a:br>
            <a:r>
              <a:rPr lang="en" sz="1000"/>
              <a:t>‏Abdulaziz Al-drgam </a:t>
            </a:r>
            <a:br>
              <a:rPr lang="en" sz="1000"/>
            </a:br>
            <a:r>
              <a:rPr lang="en" sz="1000"/>
              <a:t>‏Fahad Aldhowaihy </a:t>
            </a:r>
            <a:br>
              <a:rPr lang="en" sz="1000"/>
            </a:br>
            <a:r>
              <a:rPr lang="en" sz="1000"/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22800" y="9330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Retinacula</a:t>
            </a:r>
          </a:p>
        </p:txBody>
      </p:sp>
      <p:graphicFrame>
        <p:nvGraphicFramePr>
          <p:cNvPr id="81" name="Shape 81"/>
          <p:cNvGraphicFramePr/>
          <p:nvPr/>
        </p:nvGraphicFramePr>
        <p:xfrm>
          <a:off x="322800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45850"/>
                <a:gridCol w="3388450"/>
                <a:gridCol w="3755700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Retinaculum=single | Retinacula=plural</a:t>
                      </a:r>
                    </a:p>
                    <a:p>
                      <a:pPr indent="0" lvl="0" marL="0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Flexor &amp; Extensor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Retinaculum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</a:p>
                    <a:p>
                      <a:pPr indent="0" lvl="0" marL="0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Bands of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(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thickening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Fascia at the Wrist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Hold the long flexor and extensor tendons at the wrist in position.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00000">
                <a:tc vMerge="1"/>
                <a:tc vMerge="1"/>
                <a:tc vMerge="1"/>
              </a:tr>
              <a:tr h="381000">
                <a:tc rowSpan="2"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Attachment 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Medially: </a:t>
                      </a:r>
                      <a:b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Both retinacula attached to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Pisiform &amp; Hook of Hamate.</a:t>
                      </a:r>
                    </a:p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Laterally: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>
                          <a:solidFill>
                            <a:srgbClr val="2DA2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Flexor Retinaculum attached to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Tubercle of Scaphoid &amp; Trapezium.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>
                          <a:solidFill>
                            <a:srgbClr val="2DA2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Extensor Retinaculum attached to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Distal end of Radius.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2266" l="15354" r="12960" t="25552"/>
          <a:stretch/>
        </p:blipFill>
        <p:spPr>
          <a:xfrm>
            <a:off x="5381700" y="1456450"/>
            <a:ext cx="3186426" cy="24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22800" y="9330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Structure superficial to flexor Retinaculum</a:t>
            </a:r>
          </a:p>
        </p:txBody>
      </p:sp>
      <p:graphicFrame>
        <p:nvGraphicFramePr>
          <p:cNvPr id="88" name="Shape 88"/>
          <p:cNvGraphicFramePr/>
          <p:nvPr/>
        </p:nvGraphicFramePr>
        <p:xfrm>
          <a:off x="40837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40425"/>
                <a:gridCol w="3675375"/>
                <a:gridCol w="3285025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b="1" lang="en" u="sng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Medial to Lateral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 gridSpan="2"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Tendon of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Flexor carpi ulnaris.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Ulnar nerve.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Ulnar artery.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 Palmar cutaneous branch of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ulnar nerve.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Palmaris longus tendon.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 Palmar cutaneous branch of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median nerve.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 NOT enter the carpal tunnel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 hMerge="1"/>
                <a:tc vMerge="1"/>
              </a:tr>
              <a:tr h="396200">
                <a:tc gridSpan="2" vMerge="1"/>
                <a:tc hMerge="1" vMerge="1"/>
                <a:tc vMerge="1"/>
              </a:tr>
              <a:tr h="381000">
                <a:tc gridSpan="2" vMerge="1"/>
                <a:tc hMerge="1" vMerge="1"/>
                <a:tc vMerge="1"/>
              </a:tr>
              <a:tr h="396200">
                <a:tc gridSpan="2" vMerge="1"/>
                <a:tc hMerge="1" vMerge="1"/>
                <a:tc vMerge="1"/>
              </a:tr>
            </a:tbl>
          </a:graphicData>
        </a:graphic>
      </p:graphicFrame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675" y="1142938"/>
            <a:ext cx="3095825" cy="32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99150" y="256500"/>
            <a:ext cx="8337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Carpal Tunnel</a:t>
            </a:r>
          </a:p>
        </p:txBody>
      </p:sp>
      <p:graphicFrame>
        <p:nvGraphicFramePr>
          <p:cNvPr id="95" name="Shape 95"/>
          <p:cNvGraphicFramePr/>
          <p:nvPr/>
        </p:nvGraphicFramePr>
        <p:xfrm>
          <a:off x="256500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56075"/>
                <a:gridCol w="3718300"/>
                <a:gridCol w="3548225"/>
              </a:tblGrid>
              <a:tr h="396200">
                <a:tc rowSpan="2"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 u="sng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</a:t>
                      </a:r>
                      <a:r>
                        <a:rPr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Concave anterior surface of the Carpus  covered by Flexor Retinaculum.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0000">
                <a:tc vMerge="1"/>
                <a:tc vMerge="1"/>
                <a:tc vMerge="1"/>
              </a:tr>
              <a:tr h="3810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Content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sng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Medial to Lateral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Tendons of flexor digitorum superficialis &amp; profundus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Median nerve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Flexor Pollicis Longus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Flexor carpi radialis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888575">
                <a:tc vMerge="1"/>
                <a:tc vMerge="1"/>
                <a:tc vMerge="1"/>
              </a:tr>
              <a:tr h="1895400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Carpal tunnel syndrome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 :</a:t>
                      </a:r>
                      <a:r>
                        <a:rPr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Compression of the median nerve within the carpal tunnel.</a:t>
                      </a:r>
                    </a:p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Manifestations: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Burning pain (pins and needles ) in the lateral three and half fingers.</a:t>
                      </a:r>
                    </a:p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No paresthesia* over the thenar eminence</a:t>
                      </a:r>
                      <a:br>
                        <a:rPr b="1"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b="1"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Because the palmar cutaneous of median nerve does not go under the tunnel”</a:t>
                      </a:r>
                    </a:p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Weakness or atrophy of the thenar muscles </a:t>
                      </a:r>
                      <a:r>
                        <a:rPr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(Ape Hand)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 Inability to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Oppose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thumb.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600" y="2962625"/>
            <a:ext cx="1842325" cy="18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3752" r="6043" t="3081"/>
          <a:stretch/>
        </p:blipFill>
        <p:spPr>
          <a:xfrm>
            <a:off x="5419050" y="3126800"/>
            <a:ext cx="1495400" cy="13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4400" y="1028751"/>
            <a:ext cx="2639400" cy="18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7229491" y="83700"/>
            <a:ext cx="18423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chemeClr val="dk2"/>
                </a:solidFill>
              </a:rPr>
              <a:t>*Paresthesia refers to a burning or prickling sensation that is usually felt in the hands, arms, legs, or feet, but can also occur in other parts of the body.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22800" y="9330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Palmar Aponeurosis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21625"/>
                <a:gridCol w="3623800"/>
                <a:gridCol w="3238925"/>
              </a:tblGrid>
              <a:tr h="7194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The 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Thickened </a:t>
                      </a:r>
                      <a:r>
                        <a:rPr lang="en" u="sng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fascia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Palm.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it i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Triangular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shape ,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occupies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area of the palm</a:t>
                      </a:r>
                      <a:r>
                        <a:rPr i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rowSpan="6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12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Attached to the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distal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border of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flexor retinaculum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receives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palmaris longus tendon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68175">
                <a:tc vMerge="1"/>
                <a:tc vMerge="1"/>
                <a:tc vMerge="1"/>
              </a:tr>
              <a:tr h="3377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Divides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 the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fingers into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four slips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that pass into the fingers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95875">
                <a:tc vMerge="1"/>
                <a:tc vMerge="1"/>
                <a:tc vMerge="1"/>
              </a:tr>
              <a:tr h="118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3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Functions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Firmly attached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the overlying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improves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grip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Protects the underlying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tendons, vessels &amp; nerves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Gives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</a:t>
                      </a:r>
                      <a:r>
                        <a:rPr lang="en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palmaris brevis muscle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4988" t="0"/>
          <a:stretch/>
        </p:blipFill>
        <p:spPr>
          <a:xfrm>
            <a:off x="5610125" y="1157800"/>
            <a:ext cx="2997350" cy="29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graphicFrame>
        <p:nvGraphicFramePr>
          <p:cNvPr id="112" name="Shape 112"/>
          <p:cNvGraphicFramePr/>
          <p:nvPr/>
        </p:nvGraphicFramePr>
        <p:xfrm>
          <a:off x="475625" y="96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1321625"/>
                <a:gridCol w="3623800"/>
                <a:gridCol w="3238925"/>
              </a:tblGrid>
              <a:tr h="381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100">
                          <a:solidFill>
                            <a:srgbClr val="C0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Palmaris Brevis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</a:t>
                      </a:r>
                      <a:r>
                        <a:rPr b="1" lang="en" sz="18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Flexor retinaculum (FR) &amp; 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Palmar aponeurosis (PA)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</a:t>
                      </a:r>
                      <a:r>
                        <a:rPr b="1" lang="en" sz="18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Skin of the palm.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Ulnar nerve (superficial branch)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Corrugation of skin to improve grip.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712" y="1579714"/>
            <a:ext cx="2942850" cy="262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22800" y="96150"/>
            <a:ext cx="84900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Short muscles of hand (thumb &amp; little finger)</a:t>
            </a:r>
            <a:br>
              <a:rPr lang="en" sz="3500"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+ Movement of thumb 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4112665" y="1344750"/>
            <a:ext cx="3693062" cy="2189184"/>
            <a:chOff x="3908435" y="1598189"/>
            <a:chExt cx="4712341" cy="2793396"/>
          </a:xfrm>
        </p:grpSpPr>
        <p:pic>
          <p:nvPicPr>
            <p:cNvPr id="120" name="Shape 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8435" y="1598189"/>
              <a:ext cx="4712341" cy="2793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Shape 121"/>
            <p:cNvSpPr/>
            <p:nvPr/>
          </p:nvSpPr>
          <p:spPr>
            <a:xfrm>
              <a:off x="5506675" y="2934925"/>
              <a:ext cx="804900" cy="3042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759675" y="3430875"/>
              <a:ext cx="804900" cy="3042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193075" y="3709500"/>
              <a:ext cx="804900" cy="256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1609771" y="1344742"/>
            <a:ext cx="2387016" cy="2306749"/>
            <a:chOff x="822025" y="1148450"/>
            <a:chExt cx="3086393" cy="3504100"/>
          </a:xfrm>
        </p:grpSpPr>
        <p:pic>
          <p:nvPicPr>
            <p:cNvPr id="125" name="Shape 1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025" y="1148450"/>
              <a:ext cx="3086393" cy="350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Shape 126"/>
            <p:cNvSpPr/>
            <p:nvPr/>
          </p:nvSpPr>
          <p:spPr>
            <a:xfrm>
              <a:off x="1619625" y="1497150"/>
              <a:ext cx="540000" cy="4758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873600" y="2662600"/>
              <a:ext cx="598800" cy="4758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006875" y="3863050"/>
              <a:ext cx="730500" cy="3042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9125" y="3540425"/>
            <a:ext cx="4626400" cy="14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2950623"/>
            <a:ext cx="1671000" cy="2060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Can be remembered using the mnemonic,</a:t>
            </a:r>
            <a:br>
              <a:rPr lang="en" sz="1000">
                <a:solidFill>
                  <a:srgbClr val="999999"/>
                </a:solidFill>
              </a:rPr>
            </a:br>
            <a:r>
              <a:rPr lang="en" sz="1000">
                <a:solidFill>
                  <a:srgbClr val="999999"/>
                </a:solidFill>
              </a:rPr>
              <a:t>"</a:t>
            </a:r>
            <a:r>
              <a:rPr lang="en" sz="1000" u="sng">
                <a:solidFill>
                  <a:srgbClr val="999999"/>
                </a:solidFill>
              </a:rPr>
              <a:t>A OF A OF A</a:t>
            </a:r>
            <a:r>
              <a:rPr lang="en" sz="1000">
                <a:solidFill>
                  <a:srgbClr val="999999"/>
                </a:solidFill>
              </a:rPr>
              <a:t>" for: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 (thenar muscles)</a:t>
            </a:r>
            <a:br>
              <a:rPr lang="en" sz="1000">
                <a:solidFill>
                  <a:srgbClr val="999999"/>
                </a:solidFill>
              </a:rPr>
            </a:br>
            <a:r>
              <a:rPr lang="en" sz="1000">
                <a:solidFill>
                  <a:srgbClr val="999999"/>
                </a:solidFill>
              </a:rPr>
              <a:t>❖ Abductor pollicis brevis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❖Opponens pollicis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❖ Flexor pollicis brevis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❖ Adductor pollicis</a:t>
            </a:r>
            <a:br>
              <a:rPr lang="en" sz="1000">
                <a:solidFill>
                  <a:srgbClr val="999999"/>
                </a:solidFill>
              </a:rPr>
            </a:br>
            <a:r>
              <a:rPr lang="en" sz="1000">
                <a:solidFill>
                  <a:srgbClr val="999999"/>
                </a:solidFill>
              </a:rPr>
              <a:t>(Hypothenar muscles)</a:t>
            </a:r>
            <a:br>
              <a:rPr lang="en" sz="1000">
                <a:solidFill>
                  <a:srgbClr val="999999"/>
                </a:solidFill>
              </a:rPr>
            </a:br>
            <a:r>
              <a:rPr lang="en" sz="1000">
                <a:solidFill>
                  <a:srgbClr val="999999"/>
                </a:solidFill>
              </a:rPr>
              <a:t>❖ Opponens digiti minimi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❖ Flexor digiti minimi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❖ Abductor digiti minimi</a:t>
            </a:r>
            <a:br>
              <a:rPr lang="en">
                <a:solidFill>
                  <a:srgbClr val="999999"/>
                </a:solidFill>
              </a:rPr>
            </a:br>
          </a:p>
        </p:txBody>
      </p:sp>
      <p:sp>
        <p:nvSpPr>
          <p:cNvPr id="131" name="Shape 131"/>
          <p:cNvSpPr txBox="1"/>
          <p:nvPr/>
        </p:nvSpPr>
        <p:spPr>
          <a:xfrm>
            <a:off x="-8" y="2645530"/>
            <a:ext cx="972900" cy="30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Team436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Small muscles of the hand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3589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{13BE5B45-80E5-4445-8745-06D90F497EEB}</a:tableStyleId>
              </a:tblPr>
              <a:tblGrid>
                <a:gridCol w="898400"/>
                <a:gridCol w="1601750"/>
                <a:gridCol w="1601750"/>
                <a:gridCol w="1601750"/>
                <a:gridCol w="2705175"/>
              </a:tblGrid>
              <a:tr h="3810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Hypothenar Eminence (3 muscles)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20124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Abductor</a:t>
                      </a:r>
                      <a:r>
                        <a:rPr b="1" lang="en" sz="1600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Digiti minimi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Flexor Digiti Minimi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741B47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Opponens Digiti Minimi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Pisiform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Flexor retinaculum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Flexor retinaculum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</a:t>
                      </a: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Base of proximal phalanx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Base of proximal phalanx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Palmer surface of 5th metacarpal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Deep branch of ulnar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Deep branch of ulnar </a:t>
                      </a:r>
                      <a:r>
                        <a:rPr lang="en"/>
                        <a:t>nerve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Deep branch of ulnar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20124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Abduction of little finger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Flexion of little finger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Pulls the 5th metacarpal forward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900" y="1405875"/>
            <a:ext cx="2676851" cy="281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