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7" r:id="rId4"/>
    <p:sldMasterId id="2147483678" r:id="rId5"/>
    <p:sldMasterId id="214748367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Economica"/>
      <p:regular r:id="rId22"/>
      <p:bold r:id="rId23"/>
      <p:italic r:id="rId24"/>
      <p:boldItalic r:id="rId25"/>
    </p:embeddedFont>
    <p:embeddedFont>
      <p:font typeface="Bree Serif"/>
      <p:regular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1C6CB1A-D063-4F92-BA97-133F32B75786}">
  <a:tblStyle styleId="{E1C6CB1A-D063-4F92-BA97-133F32B7578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Economica-regular.fntdata"/><Relationship Id="rId21" Type="http://schemas.openxmlformats.org/officeDocument/2006/relationships/slide" Target="slides/slide14.xml"/><Relationship Id="rId24" Type="http://schemas.openxmlformats.org/officeDocument/2006/relationships/font" Target="fonts/Economica-italic.fntdata"/><Relationship Id="rId23" Type="http://schemas.openxmlformats.org/officeDocument/2006/relationships/font" Target="fonts/Economic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BreeSerif-regular.fntdata"/><Relationship Id="rId25" Type="http://schemas.openxmlformats.org/officeDocument/2006/relationships/font" Target="fonts/Economica-bold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penSans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marR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4" name="Shape 64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Shape 92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8890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88900" lvl="2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88900" lvl="3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88900" lvl="4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88900" lvl="5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88900" lvl="6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88900" lvl="7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88900" lvl="8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4800"/>
              <a:buFont typeface="Economica"/>
              <a:buNone/>
              <a:defRPr sz="4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889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3000"/>
              <a:buFont typeface="Economica"/>
              <a:buNone/>
              <a:defRPr sz="3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762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762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762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762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762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762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762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762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Shape 12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Shape 12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algn="ctr">
              <a:spcBef>
                <a:spcPts val="0"/>
              </a:spcBef>
              <a:buClr>
                <a:schemeClr val="lt2"/>
              </a:buClr>
              <a:buSzPts val="4200"/>
              <a:buFont typeface="Economica"/>
              <a:buNone/>
              <a:defRPr sz="42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algn="ctr">
              <a:spcBef>
                <a:spcPts val="0"/>
              </a:spcBef>
              <a:buClr>
                <a:schemeClr val="lt2"/>
              </a:buClr>
              <a:buSzPts val="16000"/>
              <a:buFont typeface="Economica"/>
              <a:buNone/>
              <a:defRPr sz="16000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8890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88900" lvl="2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88900" lvl="3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88900" lvl="4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88900" lvl="5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88900" lvl="6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88900" lvl="7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88900" lvl="8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35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8890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88900" lvl="2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88900" lvl="3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88900" lvl="4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88900" lvl="5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88900" lvl="6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88900" lvl="7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88900" lvl="8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635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conomica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hyperlink" Target="https://docs.google.com/presentation/d/1-3EbmgOo9FKQuOSaCbwutr5E4DCLSkt4zxmuddW-lE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13.png"/><Relationship Id="rId7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2.jpg"/><Relationship Id="rId5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300"/>
              <a:t>Frontal and the </a:t>
            </a:r>
            <a:r>
              <a:rPr lang="en" sz="3300"/>
              <a:t>Medial Compartments of Thigh</a:t>
            </a:r>
          </a:p>
        </p:txBody>
      </p:sp>
      <p:sp>
        <p:nvSpPr>
          <p:cNvPr id="148" name="Shape 148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Lecture 16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1172701" cy="11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24987" l="23657" r="22648" t="25571"/>
          <a:stretch/>
        </p:blipFill>
        <p:spPr>
          <a:xfrm>
            <a:off x="7575573" y="0"/>
            <a:ext cx="1568426" cy="1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0" y="4572002"/>
            <a:ext cx="3375600" cy="5715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هذا العمل لا يغني عن المصدر الأساسي للمذاكرة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2" y="4195544"/>
            <a:ext cx="6552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Please check our </a:t>
            </a:r>
            <a:r>
              <a:rPr lang="en" u="sng">
                <a:solidFill>
                  <a:srgbClr val="57BB8A"/>
                </a:solidFill>
                <a:hlinkClick r:id="rId5"/>
              </a:rPr>
              <a:t>Editing File</a:t>
            </a:r>
            <a:r>
              <a:rPr lang="en"/>
              <a:t>.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5353825" y="4494975"/>
            <a:ext cx="384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{وَمَنْ يَتَوَكَّلْ عَلَى اللَّهِ فَهُوَ حَسْبُهُ}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268575" y="54732"/>
            <a:ext cx="849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2667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Economica"/>
              <a:buNone/>
            </a:pPr>
            <a:r>
              <a:rPr b="0" i="0" lang="en" sz="42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FEMORAL TRIANGLE</a:t>
            </a:r>
          </a:p>
        </p:txBody>
      </p:sp>
      <p:sp>
        <p:nvSpPr>
          <p:cNvPr id="252" name="Shape 252"/>
          <p:cNvSpPr/>
          <p:nvPr/>
        </p:nvSpPr>
        <p:spPr>
          <a:xfrm>
            <a:off x="337300" y="788276"/>
            <a:ext cx="3633122" cy="40166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358698" y="1025915"/>
            <a:ext cx="3854451" cy="3570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90488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Site: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Upper 1/3 of front of thigh.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90488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BOUNDARIES:</a:t>
            </a:r>
          </a:p>
          <a:p>
            <a:pPr indent="-106363" lvl="0" marL="106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o"/>
            </a:pP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Base: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inguinal ligament.</a:t>
            </a:r>
          </a:p>
          <a:p>
            <a:pPr indent="-106363" lvl="0" marL="106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o"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Lateral: </a:t>
            </a:r>
            <a:r>
              <a:rPr b="0" i="0" lang="en" sz="13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medial border 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sartorius.</a:t>
            </a:r>
          </a:p>
          <a:p>
            <a:pPr indent="-106363" lvl="0" marL="106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o"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Medial: </a:t>
            </a:r>
            <a:r>
              <a:rPr b="0" i="0" lang="en" sz="13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medial border 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adductor longus.</a:t>
            </a:r>
          </a:p>
          <a:p>
            <a:pPr indent="-82550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84138" lvl="0" marL="84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ROOF:</a:t>
            </a:r>
          </a:p>
          <a:p>
            <a:pPr indent="-106363" lvl="0" marL="106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o"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Skin.</a:t>
            </a:r>
          </a:p>
          <a:p>
            <a:pPr indent="-106363" lvl="0" marL="106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o"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Fasciae</a:t>
            </a:r>
            <a:r>
              <a:rPr b="1" i="0" lang="en" sz="13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superficial &amp; deep.</a:t>
            </a:r>
          </a:p>
          <a:p>
            <a:pPr indent="-82550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87313" lvl="0" marL="87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FLOOR: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300" u="sng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From medial to lateral</a:t>
            </a:r>
          </a:p>
          <a:p>
            <a:pPr indent="-31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sng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920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o"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Adductor longus muscle.</a:t>
            </a:r>
          </a:p>
          <a:p>
            <a:pPr indent="-920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o"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Pectineus muscle.</a:t>
            </a:r>
          </a:p>
          <a:p>
            <a:pPr indent="-920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o"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Psoas major muscle.</a:t>
            </a:r>
          </a:p>
          <a:p>
            <a:pPr indent="-920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o"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Iliacus muscle.</a:t>
            </a:r>
          </a:p>
        </p:txBody>
      </p:sp>
      <p:sp>
        <p:nvSpPr>
          <p:cNvPr id="254" name="Shape 254"/>
          <p:cNvSpPr/>
          <p:nvPr/>
        </p:nvSpPr>
        <p:spPr>
          <a:xfrm>
            <a:off x="4225551" y="788277"/>
            <a:ext cx="4463417" cy="116084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i.pinimg.com/originals/1c/90/4a/1c904a65dc55afbd35b4c44ae786279b.jpg"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9530"/>
          <a:stretch/>
        </p:blipFill>
        <p:spPr>
          <a:xfrm>
            <a:off x="6214228" y="2030633"/>
            <a:ext cx="2641176" cy="268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4291695" y="818727"/>
            <a:ext cx="4071720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CONTENTS:</a:t>
            </a:r>
          </a:p>
          <a:p>
            <a:pPr indent="-87313" lvl="0" marL="87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Femoral vein  </a:t>
            </a:r>
          </a:p>
          <a:p>
            <a:pPr indent="-87313" lvl="0" marL="87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Femoral artery</a:t>
            </a:r>
          </a:p>
          <a:p>
            <a:pPr indent="-90488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Femoral nerve </a:t>
            </a:r>
            <a:r>
              <a:rPr b="0" i="0" lang="en" sz="1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“the nerve is outside femoral sheath”.</a:t>
            </a:r>
          </a:p>
          <a:p>
            <a:pPr indent="-90488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Deep inguinal lymph nodes.</a:t>
            </a:r>
          </a:p>
        </p:txBody>
      </p:sp>
      <p:sp>
        <p:nvSpPr>
          <p:cNvPr id="257" name="Shape 257"/>
          <p:cNvSpPr/>
          <p:nvPr/>
        </p:nvSpPr>
        <p:spPr>
          <a:xfrm>
            <a:off x="5614306" y="1146824"/>
            <a:ext cx="208156" cy="252761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Shape 258"/>
          <p:cNvCxnSpPr>
            <a:stCxn id="257" idx="0"/>
          </p:cNvCxnSpPr>
          <p:nvPr/>
        </p:nvCxnSpPr>
        <p:spPr>
          <a:xfrm rot="10800000">
            <a:off x="5475106" y="1146824"/>
            <a:ext cx="139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9" name="Shape 259"/>
          <p:cNvSpPr txBox="1"/>
          <p:nvPr/>
        </p:nvSpPr>
        <p:spPr>
          <a:xfrm>
            <a:off x="5730482" y="1035156"/>
            <a:ext cx="29351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Both vein &amp; artery are enclosed in 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 fascial envelope (Femoral sheath).</a:t>
            </a:r>
          </a:p>
        </p:txBody>
      </p:sp>
      <p:sp>
        <p:nvSpPr>
          <p:cNvPr id="260" name="Shape 260"/>
          <p:cNvSpPr/>
          <p:nvPr/>
        </p:nvSpPr>
        <p:spPr>
          <a:xfrm>
            <a:off x="7966887" y="2170545"/>
            <a:ext cx="697346" cy="16163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972943" y="2470725"/>
            <a:ext cx="566888" cy="160546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7972947" y="2784757"/>
            <a:ext cx="566888" cy="16163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976238" y="3098790"/>
            <a:ext cx="517494" cy="16163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7970181" y="3727947"/>
            <a:ext cx="385260" cy="16163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7987635" y="4036663"/>
            <a:ext cx="607326" cy="160546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1112262" y="4514522"/>
            <a:ext cx="21659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Open Sans"/>
              <a:buNone/>
            </a:pPr>
            <a:r>
              <a:rPr b="1" i="0" lang="en" sz="12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r>
              <a:rPr b="0" i="0" lang="en" sz="12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fasciae = connective tissue</a:t>
            </a:r>
          </a:p>
        </p:txBody>
      </p:sp>
      <p:pic>
        <p:nvPicPr>
          <p:cNvPr descr="http://aibolita.com/uploads/posts/2015-03/44qv-219.jpg" id="267" name="Shape 2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9147" y="2039939"/>
            <a:ext cx="2234485" cy="267929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/>
          <p:nvPr/>
        </p:nvSpPr>
        <p:spPr>
          <a:xfrm>
            <a:off x="5699760" y="2988945"/>
            <a:ext cx="173355" cy="9334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5690235" y="2846070"/>
            <a:ext cx="173355" cy="9334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5695951" y="2709845"/>
            <a:ext cx="190500" cy="10193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5690236" y="2571750"/>
            <a:ext cx="421004" cy="10858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4314825" y="2596514"/>
            <a:ext cx="206148" cy="10858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4236720" y="3183254"/>
            <a:ext cx="293778" cy="10858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4039147" y="2886076"/>
            <a:ext cx="487541" cy="123824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4056435" y="3487237"/>
            <a:ext cx="474064" cy="123824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4255941" y="3779588"/>
            <a:ext cx="262896" cy="10858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524625" y="143122"/>
            <a:ext cx="79779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67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Economica"/>
              <a:buNone/>
            </a:pPr>
            <a:r>
              <a:rPr b="0" i="0" lang="en" sz="42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ADDUCTOR CANAL (Subsartorial canal)</a:t>
            </a:r>
          </a:p>
        </p:txBody>
      </p:sp>
      <p:sp>
        <p:nvSpPr>
          <p:cNvPr id="282" name="Shape 282"/>
          <p:cNvSpPr/>
          <p:nvPr/>
        </p:nvSpPr>
        <p:spPr>
          <a:xfrm>
            <a:off x="429371" y="1048759"/>
            <a:ext cx="5080884" cy="341499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596350" y="1167255"/>
            <a:ext cx="5017265" cy="3370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7313" lvl="0" marL="87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300"/>
              <a:buFont typeface="Arial"/>
              <a:buChar char="•"/>
            </a:pPr>
            <a:r>
              <a:rPr b="1" i="0" lang="en" sz="1300" u="none" cap="none" strike="noStrike">
                <a:solidFill>
                  <a:srgbClr val="20124D"/>
                </a:solidFill>
                <a:latin typeface="Open Sans"/>
                <a:ea typeface="Open Sans"/>
                <a:cs typeface="Open Sans"/>
                <a:sym typeface="Open Sans"/>
              </a:rPr>
              <a:t>DEFINITION: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intermuscular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passage of  </a:t>
            </a:r>
            <a:r>
              <a:rPr b="0" i="0" lang="en" sz="13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fascial envelope for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femoral artery &amp; vein 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</a:t>
            </a:r>
            <a:r>
              <a:rPr b="0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become</a:t>
            </a:r>
            <a:r>
              <a:rPr b="0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the popliteal vessels 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the popliteal fossa at the back of knee.</a:t>
            </a:r>
          </a:p>
          <a:p>
            <a:pPr indent="-317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87313" lvl="0" marL="87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</a:pPr>
            <a:r>
              <a:rPr b="1" i="0" lang="en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3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Team 436: </a:t>
            </a:r>
            <a:r>
              <a:rPr b="0" i="0" lang="en" sz="13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(Other def: it is an aponeurotic tunnel of femoral artery &amp; vein) .</a:t>
            </a:r>
          </a:p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87313" lvl="0" marL="87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300"/>
              <a:buFont typeface="Arial"/>
              <a:buChar char="•"/>
            </a:pPr>
            <a:r>
              <a:rPr b="1" i="0" lang="en" sz="1300" u="none" cap="none" strike="noStrike">
                <a:solidFill>
                  <a:srgbClr val="20124D"/>
                </a:solidFill>
                <a:latin typeface="Open Sans"/>
                <a:ea typeface="Open Sans"/>
                <a:cs typeface="Open Sans"/>
                <a:sym typeface="Open Sans"/>
              </a:rPr>
              <a:t> SITE: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In middle 1/3  of front of  thigh.</a:t>
            </a:r>
          </a:p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87313" lvl="0" marL="87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300"/>
              <a:buFont typeface="Arial"/>
              <a:buChar char="•"/>
            </a:pPr>
            <a:r>
              <a:rPr b="1" i="0" lang="en" sz="1300" u="none" cap="none" strike="noStrike">
                <a:solidFill>
                  <a:srgbClr val="20124D"/>
                </a:solidFill>
                <a:latin typeface="Open Sans"/>
                <a:ea typeface="Open Sans"/>
                <a:cs typeface="Open Sans"/>
                <a:sym typeface="Open Sans"/>
              </a:rPr>
              <a:t> EXTENT: 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From </a:t>
            </a:r>
            <a:r>
              <a:rPr b="0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apex of femoral triangle 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b="0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adductor hiatus 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Open Sans"/>
              <a:buNone/>
            </a:pPr>
            <a:r>
              <a:rPr b="1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 (in adductor magnus).</a:t>
            </a:r>
          </a:p>
          <a:p>
            <a:pPr indent="-381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87313" lvl="0" marL="87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300"/>
              <a:buFont typeface="Arial"/>
              <a:buChar char="•"/>
            </a:pPr>
            <a:r>
              <a:rPr b="1" i="0" lang="en" sz="1300" u="none" cap="none" strike="noStrike">
                <a:solidFill>
                  <a:srgbClr val="20124D"/>
                </a:solidFill>
                <a:latin typeface="Open Sans"/>
                <a:ea typeface="Open Sans"/>
                <a:cs typeface="Open Sans"/>
                <a:sym typeface="Open Sans"/>
              </a:rPr>
              <a:t> BOUNDARIES: 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Roof: 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Sartorius muscle.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Floor: 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Adductor longus &amp; magnus muscles.</a:t>
            </a:r>
          </a:p>
        </p:txBody>
      </p:sp>
      <p:pic>
        <p:nvPicPr>
          <p:cNvPr descr="https://m2.healio.com/~/media/journals/ortho/2016/3_march/10_3928_01477447_20160129_03/fig1.jpg" id="284" name="Shape 284"/>
          <p:cNvPicPr preferRelativeResize="0"/>
          <p:nvPr/>
        </p:nvPicPr>
        <p:blipFill rotWithShape="1">
          <a:blip r:embed="rId3">
            <a:alphaModFix/>
          </a:blip>
          <a:srcRect b="797" l="0" r="50000" t="-1"/>
          <a:stretch/>
        </p:blipFill>
        <p:spPr>
          <a:xfrm>
            <a:off x="5800723" y="1095917"/>
            <a:ext cx="2913905" cy="3367838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85" name="Shape 285"/>
          <p:cNvSpPr/>
          <p:nvPr/>
        </p:nvSpPr>
        <p:spPr>
          <a:xfrm>
            <a:off x="6239175" y="3329611"/>
            <a:ext cx="854400" cy="2148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6280921" y="3935096"/>
            <a:ext cx="983100" cy="2826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6367346" y="2742129"/>
            <a:ext cx="588300" cy="1821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6411019" y="3033319"/>
            <a:ext cx="588300" cy="1821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3952062" y="742805"/>
            <a:ext cx="3312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Open Sans"/>
              <a:buNone/>
            </a:pPr>
            <a:r>
              <a:rPr b="0" i="0" lang="en" sz="1200" u="none" cap="none" strike="noStrike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(Deep to</a:t>
            </a:r>
            <a:r>
              <a:rPr b="0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200" u="none" cap="none" strike="noStrike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Sartorius muscle) اسم آخر لها ، لأنها تقع</a:t>
            </a:r>
          </a:p>
        </p:txBody>
      </p:sp>
      <p:cxnSp>
        <p:nvCxnSpPr>
          <p:cNvPr id="290" name="Shape 290"/>
          <p:cNvCxnSpPr/>
          <p:nvPr/>
        </p:nvCxnSpPr>
        <p:spPr>
          <a:xfrm>
            <a:off x="4680065" y="742806"/>
            <a:ext cx="2215540" cy="0"/>
          </a:xfrm>
          <a:prstGeom prst="straightConnector1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Shape 291"/>
          <p:cNvCxnSpPr/>
          <p:nvPr/>
        </p:nvCxnSpPr>
        <p:spPr>
          <a:xfrm>
            <a:off x="6895605" y="742806"/>
            <a:ext cx="396900" cy="138600"/>
          </a:xfrm>
          <a:prstGeom prst="bentConnector3">
            <a:avLst>
              <a:gd fmla="val 157579" name="adj1"/>
            </a:avLst>
          </a:prstGeom>
          <a:noFill/>
          <a:ln cap="flat" cmpd="sng" w="19050">
            <a:solidFill>
              <a:srgbClr val="00B05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292" name="Shape 292"/>
          <p:cNvSpPr txBox="1"/>
          <p:nvPr/>
        </p:nvSpPr>
        <p:spPr>
          <a:xfrm>
            <a:off x="5789425" y="3512299"/>
            <a:ext cx="1166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0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Open Sans"/>
              <a:buNone/>
            </a:pPr>
            <a:r>
              <a:rPr b="1" i="0" lang="en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Located deep to </a:t>
            </a:r>
          </a:p>
          <a:p>
            <a:pPr indent="-50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Open Sans"/>
              <a:buNone/>
            </a:pPr>
            <a:r>
              <a:rPr b="1" i="0" lang="en" sz="8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Sartorius muscle. </a:t>
            </a:r>
          </a:p>
        </p:txBody>
      </p:sp>
      <p:cxnSp>
        <p:nvCxnSpPr>
          <p:cNvPr id="293" name="Shape 293"/>
          <p:cNvCxnSpPr>
            <a:stCxn id="285" idx="1"/>
          </p:cNvCxnSpPr>
          <p:nvPr/>
        </p:nvCxnSpPr>
        <p:spPr>
          <a:xfrm flipH="1">
            <a:off x="6174675" y="3437011"/>
            <a:ext cx="64500" cy="114000"/>
          </a:xfrm>
          <a:prstGeom prst="bentConnector2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lg" w="lg" type="triangle"/>
          </a:ln>
        </p:spPr>
      </p:cxnSp>
      <p:pic>
        <p:nvPicPr>
          <p:cNvPr id="294" name="Shape 294"/>
          <p:cNvPicPr preferRelativeResize="0"/>
          <p:nvPr/>
        </p:nvPicPr>
        <p:blipFill rotWithShape="1">
          <a:blip r:embed="rId4">
            <a:alphaModFix/>
          </a:blip>
          <a:srcRect b="0" l="52620" r="0" t="0"/>
          <a:stretch/>
        </p:blipFill>
        <p:spPr>
          <a:xfrm>
            <a:off x="7749775" y="143125"/>
            <a:ext cx="1394225" cy="220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5878550" y="1167250"/>
            <a:ext cx="776700" cy="66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311625" y="288300"/>
            <a:ext cx="8520600" cy="49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000"/>
              <a:t>MCQs </a:t>
            </a:r>
          </a:p>
        </p:txBody>
      </p:sp>
      <p:sp>
        <p:nvSpPr>
          <p:cNvPr id="301" name="Shape 301"/>
          <p:cNvSpPr txBox="1"/>
          <p:nvPr>
            <p:ph idx="4294967295" type="body"/>
          </p:nvPr>
        </p:nvSpPr>
        <p:spPr>
          <a:xfrm>
            <a:off x="403475" y="859075"/>
            <a:ext cx="3999900" cy="391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783F04"/>
                </a:solidFill>
              </a:rPr>
              <a:t>(1) the thigh is divided into?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A- 2 compartments 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B- 3 compartments 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C- 4 compartments 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 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783F04"/>
                </a:solidFill>
              </a:rPr>
              <a:t>(2) flexor of the hip?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A- sartorius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B- adductor longus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C- adductor brevis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 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783F04"/>
                </a:solidFill>
              </a:rPr>
              <a:t>(3) the origin of sartorius ?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A- anterior superior iliac spine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B- anterior inferior iliac spine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C- front of the shaft of femur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302" name="Shape 302"/>
          <p:cNvSpPr txBox="1"/>
          <p:nvPr>
            <p:ph idx="4294967295" type="body"/>
          </p:nvPr>
        </p:nvSpPr>
        <p:spPr>
          <a:xfrm>
            <a:off x="4212193" y="859084"/>
            <a:ext cx="4214400" cy="263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783F04"/>
                </a:solidFill>
              </a:rPr>
              <a:t>(</a:t>
            </a:r>
            <a:r>
              <a:rPr lang="en" sz="1400">
                <a:solidFill>
                  <a:srgbClr val="783F04"/>
                </a:solidFill>
              </a:rPr>
              <a:t>4) the insertion of adductor longus?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A- posterior border of femur (linea aspera)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B- upper part of medial surface of tibia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C- front of shaft of femur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 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783F04"/>
                </a:solidFill>
              </a:rPr>
              <a:t>(5) the base of femoral triangle?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A- medial border of adductor longus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B- medial border of sartorius</a:t>
            </a:r>
          </a:p>
          <a:p>
            <a:pPr indent="-6985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C- inguinal ligament </a:t>
            </a: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303" name="Shape 303"/>
          <p:cNvSpPr txBox="1"/>
          <p:nvPr>
            <p:ph type="title"/>
          </p:nvPr>
        </p:nvSpPr>
        <p:spPr>
          <a:xfrm>
            <a:off x="4212203" y="3113694"/>
            <a:ext cx="2280300" cy="325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2800"/>
              <a:t>SAQ</a:t>
            </a:r>
          </a:p>
        </p:txBody>
      </p:sp>
      <p:sp>
        <p:nvSpPr>
          <p:cNvPr id="304" name="Shape 304"/>
          <p:cNvSpPr txBox="1"/>
          <p:nvPr>
            <p:ph type="title"/>
          </p:nvPr>
        </p:nvSpPr>
        <p:spPr>
          <a:xfrm>
            <a:off x="4050600" y="3354775"/>
            <a:ext cx="5093400" cy="1878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783F04"/>
                </a:solidFill>
                <a:latin typeface="Open Sans"/>
                <a:ea typeface="Open Sans"/>
                <a:cs typeface="Open Sans"/>
                <a:sym typeface="Open Sans"/>
              </a:rPr>
              <a:t>(1)  Where is the femoral triangle located?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783F0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783F04"/>
                </a:solidFill>
                <a:latin typeface="Open Sans"/>
                <a:ea typeface="Open Sans"/>
                <a:cs typeface="Open Sans"/>
                <a:sym typeface="Open Sans"/>
              </a:rPr>
              <a:t>(2) What’s the content of the femoral triangle floor from medial to lateral?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783F0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783F04"/>
                </a:solidFill>
                <a:latin typeface="Open Sans"/>
                <a:ea typeface="Open Sans"/>
                <a:cs typeface="Open Sans"/>
                <a:sym typeface="Open Sans"/>
              </a:rPr>
              <a:t>(3) Name 3 muscles that are supplied by femoral nerve?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783F0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4062354" y="592258"/>
            <a:ext cx="4369200" cy="625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Answers (SAQ) </a:t>
            </a:r>
          </a:p>
        </p:txBody>
      </p:sp>
      <p:sp>
        <p:nvSpPr>
          <p:cNvPr id="310" name="Shape 310"/>
          <p:cNvSpPr txBox="1"/>
          <p:nvPr>
            <p:ph type="title"/>
          </p:nvPr>
        </p:nvSpPr>
        <p:spPr>
          <a:xfrm>
            <a:off x="5072400" y="1330987"/>
            <a:ext cx="3297900" cy="3081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  (1) Upper 1/3 of front of thigh.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(2) 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Adductor longus muscle.</a:t>
            </a:r>
          </a:p>
          <a:p>
            <a:pPr indent="-92075" lvl="0" marL="180975" rtl="0" algn="l">
              <a:spcBef>
                <a:spcPts val="0"/>
              </a:spcBef>
              <a:buSzPts val="1300"/>
              <a:buFont typeface="Courier New"/>
              <a:buChar char="o"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Pectineus muscle.</a:t>
            </a:r>
          </a:p>
          <a:p>
            <a:pPr indent="-92075" lvl="0" marL="180975" rtl="0" algn="l">
              <a:spcBef>
                <a:spcPts val="0"/>
              </a:spcBef>
              <a:buSzPts val="1300"/>
              <a:buFont typeface="Courier New"/>
              <a:buChar char="o"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Psoas major muscle.</a:t>
            </a:r>
          </a:p>
          <a:p>
            <a:pPr indent="-92075" lvl="0" marL="180975" rtl="0" algn="l">
              <a:spcBef>
                <a:spcPts val="0"/>
              </a:spcBef>
              <a:buSzPts val="1300"/>
              <a:buFont typeface="Courier New"/>
              <a:buChar char="o"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Iliacus muscle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(3)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1-Sartorius muscle.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2-Pectineus muscle.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3- psoas major muscle.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4- Iliacus muscle.</a:t>
            </a:r>
          </a:p>
        </p:txBody>
      </p:sp>
      <p:sp>
        <p:nvSpPr>
          <p:cNvPr id="311" name="Shape 311"/>
          <p:cNvSpPr txBox="1"/>
          <p:nvPr>
            <p:ph type="title"/>
          </p:nvPr>
        </p:nvSpPr>
        <p:spPr>
          <a:xfrm>
            <a:off x="773700" y="361200"/>
            <a:ext cx="3297900" cy="4314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Answers (MCQs)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1-B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2-A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3-A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4-A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5-C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/>
        </p:nvSpPr>
        <p:spPr>
          <a:xfrm>
            <a:off x="914400" y="50779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Team Members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549350" y="1361300"/>
            <a:ext cx="2696700" cy="30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Lamia Abdullah Alkuwaiz (Team Leader)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Rawan Mohammad Alharbi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Abeer Alabduljabbar</a:t>
            </a:r>
            <a:br>
              <a:rPr lang="en" sz="1000"/>
            </a:br>
            <a:r>
              <a:rPr lang="en" sz="1000"/>
              <a:t>Afnan Abdulaziz Almustafa</a:t>
            </a:r>
            <a:br>
              <a:rPr lang="en" sz="1000"/>
            </a:br>
            <a:r>
              <a:rPr lang="en" sz="1000"/>
              <a:t>Ahad Algrain</a:t>
            </a:r>
            <a:br>
              <a:rPr lang="en" sz="1000"/>
            </a:br>
            <a:r>
              <a:rPr lang="en" sz="1000"/>
              <a:t>Alanoud Almansour</a:t>
            </a:r>
            <a:br>
              <a:rPr lang="en" sz="1000"/>
            </a:br>
            <a:r>
              <a:rPr lang="en" sz="1000"/>
              <a:t>Albandari Alshaye</a:t>
            </a:r>
            <a:br>
              <a:rPr lang="en" sz="1000"/>
            </a:br>
            <a:r>
              <a:rPr lang="en" sz="1000"/>
              <a:t>AlFhadah abdullah alsaleem</a:t>
            </a:r>
            <a:br>
              <a:rPr lang="en" sz="1000"/>
            </a:br>
            <a:r>
              <a:rPr lang="en" sz="1000"/>
              <a:t>Arwa Alzahrani</a:t>
            </a:r>
            <a:br>
              <a:rPr lang="en" sz="1000"/>
            </a:br>
            <a:r>
              <a:rPr lang="en" sz="1000"/>
              <a:t>Dana Abdulaziz Alrasheed</a:t>
            </a:r>
            <a:br>
              <a:rPr lang="en" sz="1000"/>
            </a:br>
            <a:r>
              <a:rPr lang="en" sz="1000"/>
              <a:t>Dimah Khalid Alaraifi</a:t>
            </a:r>
            <a:br>
              <a:rPr lang="en" sz="1000"/>
            </a:br>
            <a:r>
              <a:rPr lang="en" sz="1000"/>
              <a:t>Ghada Alhaidari</a:t>
            </a:r>
            <a:br>
              <a:rPr lang="en" sz="1000"/>
            </a:br>
            <a:r>
              <a:rPr lang="en" sz="1000"/>
              <a:t>Ghada Almuhanna</a:t>
            </a:r>
            <a:br>
              <a:rPr lang="en" sz="1000"/>
            </a:br>
            <a:r>
              <a:rPr lang="en" sz="1000"/>
              <a:t>Ghaida Alsanad</a:t>
            </a:r>
            <a:br>
              <a:rPr lang="en" sz="1000"/>
            </a:br>
            <a:r>
              <a:rPr lang="en" sz="1000"/>
              <a:t>Hadeel Khalid Awartani</a:t>
            </a:r>
            <a:br>
              <a:rPr lang="en" sz="1000"/>
            </a:br>
            <a:r>
              <a:rPr lang="en" sz="1000"/>
              <a:t>Haifa Alessa</a:t>
            </a:r>
            <a:br>
              <a:rPr lang="en" sz="1000"/>
            </a:br>
            <a:r>
              <a:rPr lang="en" sz="1000">
                <a:solidFill>
                  <a:schemeClr val="dk1"/>
                </a:solidFill>
              </a:rPr>
              <a:t>Khulood Alwehabi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Layan Hassan Alwatban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Lojain Azizalrahman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Lujain Tariq AlZaid</a:t>
            </a:r>
            <a:br>
              <a:rPr lang="en" sz="1000">
                <a:solidFill>
                  <a:schemeClr val="dk1"/>
                </a:solidFill>
              </a:rPr>
            </a:br>
          </a:p>
        </p:txBody>
      </p:sp>
      <p:sp>
        <p:nvSpPr>
          <p:cNvPr id="318" name="Shape 318"/>
          <p:cNvSpPr txBox="1"/>
          <p:nvPr/>
        </p:nvSpPr>
        <p:spPr>
          <a:xfrm>
            <a:off x="2304804" y="1636700"/>
            <a:ext cx="28749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Maha Barakah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Majd Khalid AlBarrak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Norah Alharbi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Nouf Alotaibi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Noura Mohammed Alothaim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Rahaf Turki Alshammari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Reham Alhalabi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Rinad Musaed Alghoraiby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Sara Alsultan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Shahad Alzahrani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Wafa Alotaibi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Wejdan Fahad Albadrani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Wjdan AlShamry</a:t>
            </a:r>
            <a:br>
              <a:rPr lang="en" sz="1000">
                <a:solidFill>
                  <a:schemeClr val="dk1"/>
                </a:solidFill>
              </a:rPr>
            </a:br>
          </a:p>
        </p:txBody>
      </p:sp>
      <p:sp>
        <p:nvSpPr>
          <p:cNvPr id="319" name="Shape 319"/>
          <p:cNvSpPr txBox="1"/>
          <p:nvPr/>
        </p:nvSpPr>
        <p:spPr>
          <a:xfrm>
            <a:off x="4379004" y="1217807"/>
            <a:ext cx="31914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Faisal Fahad Alsaif (Team Leader)</a:t>
            </a:r>
            <a:br>
              <a:rPr lang="en" sz="1100">
                <a:solidFill>
                  <a:schemeClr val="lt2"/>
                </a:solidFill>
              </a:rPr>
            </a:br>
            <a:r>
              <a:rPr lang="en" sz="1100">
                <a:solidFill>
                  <a:schemeClr val="lt2"/>
                </a:solidFill>
              </a:rPr>
              <a:t>Abdulaziz Al dukhayel </a:t>
            </a:r>
            <a:br>
              <a:rPr lang="en" sz="1100"/>
            </a:br>
            <a:br>
              <a:rPr lang="en" sz="600"/>
            </a:br>
            <a:r>
              <a:rPr lang="en" sz="600"/>
              <a:t>‏</a:t>
            </a:r>
            <a:r>
              <a:rPr lang="en" sz="1000"/>
              <a:t>Fahad Alfaiz </a:t>
            </a:r>
            <a:br>
              <a:rPr lang="en" sz="1000"/>
            </a:br>
            <a:r>
              <a:rPr lang="en" sz="1000"/>
              <a:t>‏Akram Alfandi </a:t>
            </a:r>
            <a:br>
              <a:rPr lang="en" sz="1000"/>
            </a:br>
            <a:r>
              <a:rPr lang="en" sz="1000"/>
              <a:t>‏Saad Aloqile </a:t>
            </a:r>
            <a:br>
              <a:rPr lang="en" sz="1000"/>
            </a:br>
            <a:r>
              <a:rPr lang="en" sz="1000"/>
              <a:t>‏Saleh Almoaiqel </a:t>
            </a:r>
            <a:br>
              <a:rPr lang="en" sz="1000"/>
            </a:br>
            <a:r>
              <a:rPr lang="en" sz="1000"/>
              <a:t>‏Abdulaziz Alabdulkareem </a:t>
            </a:r>
            <a:br>
              <a:rPr lang="en" sz="1000"/>
            </a:br>
            <a:r>
              <a:rPr lang="en" sz="1000"/>
              <a:t>‏Abdullah Almeaither </a:t>
            </a:r>
            <a:br>
              <a:rPr lang="en" sz="1000"/>
            </a:br>
            <a:r>
              <a:rPr lang="en" sz="1000"/>
              <a:t>‏Yazeed Aldossari </a:t>
            </a:r>
            <a:br>
              <a:rPr lang="en" sz="1000"/>
            </a:br>
            <a:r>
              <a:rPr lang="en" sz="1000"/>
              <a:t>‏Muath Alhumood </a:t>
            </a:r>
            <a:br>
              <a:rPr lang="en" sz="1000"/>
            </a:br>
            <a:r>
              <a:rPr lang="en" sz="1000"/>
              <a:t>Abdulrahman Almotairi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‏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Abdulelah Aldossari </a:t>
            </a:r>
            <a:br>
              <a:rPr lang="en" sz="1000"/>
            </a:br>
            <a:r>
              <a:rPr lang="en" sz="1000"/>
              <a:t>‏Abdulrahman Alduhayyim </a:t>
            </a:r>
            <a:br>
              <a:rPr lang="en" sz="1000"/>
            </a:br>
            <a:r>
              <a:rPr lang="en" sz="1000"/>
              <a:t>‏Hamdan Aldossari </a:t>
            </a:r>
            <a:br>
              <a:rPr lang="en" sz="1000"/>
            </a:br>
            <a:r>
              <a:rPr lang="en" sz="1000"/>
              <a:t>‏Abdullah Alqarni </a:t>
            </a:r>
            <a:br>
              <a:rPr lang="en" sz="1000"/>
            </a:br>
            <a:r>
              <a:rPr lang="en" sz="1000"/>
              <a:t>‏Mohammed Alomar </a:t>
            </a:r>
            <a:br>
              <a:rPr lang="en" sz="1000"/>
            </a:br>
            <a:r>
              <a:rPr lang="en" sz="1000"/>
              <a:t>‏Abdulrahman Aldawood </a:t>
            </a:r>
            <a:br>
              <a:rPr lang="en" sz="1000"/>
            </a:br>
            <a:r>
              <a:rPr lang="en" sz="1000"/>
              <a:t>‏Saud Alghufaily </a:t>
            </a:r>
            <a:br>
              <a:rPr lang="en" sz="1000"/>
            </a:br>
            <a:r>
              <a:rPr lang="en" sz="1000"/>
              <a:t>‏Hassan Aloraini </a:t>
            </a:r>
            <a:br>
              <a:rPr lang="en" sz="1000"/>
            </a:br>
            <a:r>
              <a:rPr lang="en" sz="1000"/>
              <a:t>Khalid Almutairi</a:t>
            </a:r>
            <a:r>
              <a:rPr lang="en" sz="600"/>
              <a:t>‏‏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6006925" y="1636700"/>
            <a:ext cx="21525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Abdulmajeed Alwardi </a:t>
            </a:r>
            <a:br>
              <a:rPr lang="en" sz="1000"/>
            </a:br>
            <a:r>
              <a:rPr lang="en" sz="1000"/>
              <a:t>‏Abdulrahman Alageel </a:t>
            </a:r>
            <a:br>
              <a:rPr lang="en" sz="1000"/>
            </a:br>
            <a:r>
              <a:rPr lang="en" sz="1000"/>
              <a:t>‏Rayyan Almousa </a:t>
            </a:r>
            <a:br>
              <a:rPr lang="en" sz="1000"/>
            </a:br>
            <a:r>
              <a:rPr lang="en" sz="1000"/>
              <a:t>‏Sultan Alfuhaid </a:t>
            </a:r>
            <a:br>
              <a:rPr lang="en" sz="1000"/>
            </a:br>
            <a:r>
              <a:rPr lang="en" sz="1000"/>
              <a:t>‏Ali Alammari </a:t>
            </a:r>
            <a:br>
              <a:rPr lang="en" sz="1000"/>
            </a:br>
            <a:r>
              <a:rPr lang="en" sz="1000"/>
              <a:t>‏Fahad alshughaithry </a:t>
            </a:r>
            <a:br>
              <a:rPr lang="en" sz="1000"/>
            </a:br>
            <a:r>
              <a:rPr lang="en" sz="1000"/>
              <a:t>Fayez Ghiyath Aldarsouni </a:t>
            </a:r>
            <a:br>
              <a:rPr lang="en" sz="1000"/>
            </a:br>
            <a:r>
              <a:rPr lang="en" sz="1000"/>
              <a:t>‏Mohammed Alquwayfili </a:t>
            </a:r>
            <a:br>
              <a:rPr lang="en" sz="1000"/>
            </a:br>
            <a:br>
              <a:rPr lang="en" sz="1000"/>
            </a:br>
            <a:r>
              <a:rPr lang="en" sz="1000"/>
              <a:t>‏‏Abduljabbar Al-yamani </a:t>
            </a:r>
            <a:br>
              <a:rPr lang="en" sz="1000"/>
            </a:br>
            <a:r>
              <a:rPr lang="en" sz="1000"/>
              <a:t>‏Sultan Al-nasser </a:t>
            </a:r>
            <a:br>
              <a:rPr lang="en" sz="1000"/>
            </a:br>
            <a:r>
              <a:rPr lang="en" sz="1000"/>
              <a:t>‏Majed Aljohani </a:t>
            </a:r>
            <a:br>
              <a:rPr lang="en" sz="1000"/>
            </a:br>
            <a:r>
              <a:rPr lang="en" sz="1000"/>
              <a:t>‏Zeyad Al-khenaizan </a:t>
            </a:r>
            <a:br>
              <a:rPr lang="en" sz="1000"/>
            </a:br>
            <a:r>
              <a:rPr lang="en" sz="1000"/>
              <a:t>‏Mohammed Nouri </a:t>
            </a:r>
            <a:br>
              <a:rPr lang="en" sz="1000"/>
            </a:br>
            <a:r>
              <a:rPr lang="en" sz="1000"/>
              <a:t>‏Abdulaziz Al-drgam </a:t>
            </a:r>
            <a:br>
              <a:rPr lang="en" sz="1000"/>
            </a:br>
            <a:r>
              <a:rPr lang="en" sz="1000"/>
              <a:t>‏Fahad Aldhowaihy </a:t>
            </a:r>
            <a:br>
              <a:rPr lang="en" sz="1000"/>
            </a:br>
            <a:r>
              <a:rPr lang="en" sz="1000"/>
              <a:t>‏Omar alyabis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Objectives 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240069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List the name of muscles  of </a:t>
            </a:r>
            <a:r>
              <a:rPr b="1" lang="en" sz="1400">
                <a:solidFill>
                  <a:srgbClr val="990000"/>
                </a:solidFill>
              </a:rPr>
              <a:t>anterior compartment of thigh.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Describe the anatomy of muscles of </a:t>
            </a:r>
            <a:r>
              <a:rPr b="1" lang="en" sz="1400">
                <a:solidFill>
                  <a:srgbClr val="990000"/>
                </a:solidFill>
              </a:rPr>
              <a:t>anterior compartment of thigh regarding</a:t>
            </a:r>
            <a:r>
              <a:rPr b="1" lang="en" sz="1400"/>
              <a:t>: origin, insertion, nerve supply and actions.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List the name of muscles of </a:t>
            </a:r>
            <a:r>
              <a:rPr b="1" lang="en" sz="1400">
                <a:solidFill>
                  <a:srgbClr val="990000"/>
                </a:solidFill>
              </a:rPr>
              <a:t>medial compartment of thigh.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Describe the anatomy of muscles of </a:t>
            </a:r>
            <a:r>
              <a:rPr b="1" lang="en" sz="1400">
                <a:solidFill>
                  <a:srgbClr val="990000"/>
                </a:solidFill>
              </a:rPr>
              <a:t>medial compartment of thigh</a:t>
            </a:r>
            <a:r>
              <a:rPr b="1" lang="en" sz="1400"/>
              <a:t> regarding: origin, insertion, nerve supply and actions.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Describe the anatomy of </a:t>
            </a:r>
            <a:r>
              <a:rPr b="1" lang="en" sz="1400">
                <a:solidFill>
                  <a:srgbClr val="990000"/>
                </a:solidFill>
              </a:rPr>
              <a:t>femoral triangle &amp; adductor canal regarding</a:t>
            </a:r>
            <a:r>
              <a:rPr b="1" lang="en" sz="1400"/>
              <a:t>: site, boundaries and contents.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160" name="Shape 160"/>
          <p:cNvSpPr txBox="1"/>
          <p:nvPr/>
        </p:nvSpPr>
        <p:spPr>
          <a:xfrm>
            <a:off x="0" y="3785250"/>
            <a:ext cx="4364100" cy="13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BLUE</a:t>
            </a: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boys’ slides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D5A6BD"/>
                </a:solidFill>
                <a:latin typeface="Bree Serif"/>
                <a:ea typeface="Bree Serif"/>
                <a:cs typeface="Bree Serif"/>
                <a:sym typeface="Bree Serif"/>
              </a:rPr>
              <a:t>PINK</a:t>
            </a: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girls’ slides</a:t>
            </a:r>
          </a:p>
          <a:p>
            <a:pPr indent="-317500" lvl="0" marL="457200" rtl="0">
              <a:spcBef>
                <a:spcPts val="0"/>
              </a:spcBef>
              <a:buClr>
                <a:srgbClr val="FF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Text in RED is considered important </a:t>
            </a:r>
          </a:p>
          <a:p>
            <a:pPr indent="-317500" lvl="0" marL="457200" rtl="0">
              <a:spcBef>
                <a:spcPts val="0"/>
              </a:spcBef>
              <a:buClr>
                <a:srgbClr val="999999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Text in GREY is considered extra notes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.pinimg.com/originals/30/c7/e8/30c7e838ed80f9c75c10f642024f37f6.png" id="165" name="Shape 165"/>
          <p:cNvPicPr preferRelativeResize="0"/>
          <p:nvPr/>
        </p:nvPicPr>
        <p:blipFill rotWithShape="1">
          <a:blip r:embed="rId3">
            <a:alphaModFix/>
          </a:blip>
          <a:srcRect b="5838" l="0" r="0" t="0"/>
          <a:stretch/>
        </p:blipFill>
        <p:spPr>
          <a:xfrm>
            <a:off x="156117" y="416312"/>
            <a:ext cx="8868937" cy="456456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317959" y="154279"/>
            <a:ext cx="1441200" cy="600300"/>
          </a:xfrm>
          <a:prstGeom prst="cloudCallout">
            <a:avLst>
              <a:gd fmla="val -20833" name="adj1"/>
              <a:gd fmla="val 62500" name="adj2"/>
            </a:avLst>
          </a:prstGeom>
          <a:noFill/>
          <a:ln cap="flat" cmpd="sng" w="1905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76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Team 436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6267450" y="1169675"/>
            <a:ext cx="1143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Or lateral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7448550" y="1169675"/>
            <a:ext cx="1143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100">
                <a:latin typeface="Open Sans"/>
                <a:ea typeface="Open Sans"/>
                <a:cs typeface="Open Sans"/>
                <a:sym typeface="Open Sans"/>
              </a:rPr>
              <a:t>Or medial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327102" y="178425"/>
            <a:ext cx="85875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Economica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The thigh is divided into </a:t>
            </a:r>
            <a:r>
              <a:rPr b="0" i="0" lang="en" sz="2800" u="sng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3 compartments </a:t>
            </a:r>
          </a:p>
          <a:p>
            <a:pPr indent="-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Economica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by </a:t>
            </a:r>
            <a:r>
              <a:rPr b="0" i="0" lang="en" sz="2800" u="sng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3 intermuscular septa (extending from deep fascia into femur)</a:t>
            </a:r>
          </a:p>
        </p:txBody>
      </p:sp>
      <p:sp>
        <p:nvSpPr>
          <p:cNvPr id="174" name="Shape 174"/>
          <p:cNvSpPr/>
          <p:nvPr/>
        </p:nvSpPr>
        <p:spPr>
          <a:xfrm>
            <a:off x="341979" y="1664441"/>
            <a:ext cx="2308731" cy="251253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,L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383412" y="1830042"/>
            <a:ext cx="236405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Anterior Compartm</a:t>
            </a: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ent:</a:t>
            </a:r>
          </a:p>
          <a:p>
            <a:pPr indent="-8890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Extensors of </a:t>
            </a:r>
            <a:r>
              <a:rPr b="1" i="0" lang="en" sz="13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knee: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Quadriceps femoris.</a:t>
            </a:r>
          </a:p>
          <a:p>
            <a:pPr indent="-25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1" i="0" sz="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Flexors of </a:t>
            </a:r>
            <a:r>
              <a:rPr b="1" i="0" lang="en" sz="13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hip: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1-Sartorius muscle.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2-Pectineus muscle.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3- psoas major muscle.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4- Iliacus muscle.</a:t>
            </a:r>
          </a:p>
          <a:p>
            <a:pPr indent="-25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1" i="0" sz="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Nerve supply: 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0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Femoral nerve.</a:t>
            </a:r>
          </a:p>
        </p:txBody>
      </p:sp>
      <p:sp>
        <p:nvSpPr>
          <p:cNvPr id="176" name="Shape 176"/>
          <p:cNvSpPr/>
          <p:nvPr/>
        </p:nvSpPr>
        <p:spPr>
          <a:xfrm>
            <a:off x="2895593" y="1375321"/>
            <a:ext cx="2714499" cy="21236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3018267" y="1421468"/>
            <a:ext cx="2430967" cy="2077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Medial Compartment:</a:t>
            </a:r>
          </a:p>
          <a:p>
            <a:pPr indent="-19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1" i="0" sz="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1" i="0" sz="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Adductors of hip:</a:t>
            </a: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FF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1- Adductor longus muscle. 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2- Adductor brevis muscle.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3- Adductor magnus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1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(adductor part) </a:t>
            </a: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muscle.</a:t>
            </a:r>
          </a:p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4- Gracilis muscle.</a:t>
            </a:r>
          </a:p>
          <a:p>
            <a:pPr indent="-19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1" i="0" sz="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Nerve supply:</a:t>
            </a:r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0" i="0" lang="en" sz="13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Obturator nerve.</a:t>
            </a:r>
          </a:p>
        </p:txBody>
      </p:sp>
      <p:sp>
        <p:nvSpPr>
          <p:cNvPr id="178" name="Shape 178"/>
          <p:cNvSpPr/>
          <p:nvPr/>
        </p:nvSpPr>
        <p:spPr>
          <a:xfrm>
            <a:off x="2895592" y="3627021"/>
            <a:ext cx="2806400" cy="117792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thelancet.com/cms/attachment/2111282303/2083513887/gr4.jpg"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4975" y="1562047"/>
            <a:ext cx="2953518" cy="296265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2895606" y="3650845"/>
            <a:ext cx="30396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25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None/>
            </a:pPr>
            <a:r>
              <a:rPr b="1" i="0" lang="en" sz="1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Posterior Compartment:</a:t>
            </a:r>
          </a:p>
          <a:p>
            <a:pPr indent="-19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1" i="0" sz="300" u="sng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90488" lvl="0" marL="904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Flexors of knee &amp; </a:t>
            </a:r>
            <a:r>
              <a:rPr b="1" i="0" lang="en" sz="11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extensors </a:t>
            </a:r>
            <a:r>
              <a:rPr b="1" i="0" lang="en" sz="11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hip:</a:t>
            </a: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Hamstrings muscle.</a:t>
            </a:r>
          </a:p>
          <a:p>
            <a:pPr indent="-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Nerve supply:</a:t>
            </a: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en" sz="11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Sciatic nerve</a:t>
            </a:r>
            <a:r>
              <a:rPr b="0" i="0" lang="en" sz="1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6973325" y="2807266"/>
            <a:ext cx="46825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0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femur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243654" y="4368844"/>
            <a:ext cx="14340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Longus = Long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Brevis = Short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Magnus = Big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Shape 187"/>
          <p:cNvGraphicFramePr/>
          <p:nvPr/>
        </p:nvGraphicFramePr>
        <p:xfrm>
          <a:off x="381850" y="7651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{E1C6CB1A-D063-4F92-BA97-133F32B75786}</a:tableStyleId>
              </a:tblPr>
              <a:tblGrid>
                <a:gridCol w="1041450"/>
                <a:gridCol w="914050"/>
                <a:gridCol w="1309725"/>
                <a:gridCol w="959725"/>
                <a:gridCol w="1258075"/>
                <a:gridCol w="2736700"/>
              </a:tblGrid>
              <a:tr h="203200">
                <a:tc gridSpan="6">
                  <a:txBody>
                    <a:bodyPr>
                      <a:noAutofit/>
                    </a:bodyPr>
                    <a:lstStyle/>
                    <a:p>
                      <a:pPr indent="-889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" sz="1600" u="none" cap="none" strike="noStrike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1- Quadriceps femoris (4 muscles):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563125"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698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ED1FD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" sz="14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Rectus femoris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" sz="14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Vastus intermedius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" sz="14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Vastus medialis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" sz="14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Vastus lateralis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5">
                  <a:txBody>
                    <a:bodyPr>
                      <a:noAutofit/>
                    </a:bodyPr>
                    <a:lstStyle/>
                    <a:p>
                      <a:pPr indent="-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t/>
                      </a:r>
                      <a:endParaRPr sz="6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1995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origin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762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inferior iliac spine </a:t>
                      </a:r>
                      <a:r>
                        <a:rPr lang="en" sz="12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(Hip bone)</a:t>
                      </a:r>
                      <a:r>
                        <a:rPr lang="en" sz="1200" u="none" cap="none" strike="noStrike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D9D9D9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762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Front of shaft of </a:t>
                      </a:r>
                      <a:r>
                        <a:rPr b="1" lang="en" sz="1200" u="none" cap="none" strike="noStrike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femur 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D9D9D9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762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border of </a:t>
                      </a:r>
                      <a:r>
                        <a:rPr b="1" lang="en" sz="1200" u="none" cap="none" strike="noStrike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femur </a:t>
                      </a:r>
                      <a:r>
                        <a:rPr lang="en" sz="900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“linea aspera”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D9D9D9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762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200"/>
                        <a:buFont typeface="Open Sans"/>
                        <a:buNone/>
                      </a:pPr>
                      <a:r>
                        <a:rPr lang="en" sz="1200" u="none" cap="none" strike="noStrike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border of </a:t>
                      </a:r>
                      <a:r>
                        <a:rPr b="1" lang="en" sz="1200" u="none" cap="none" strike="noStrike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femur </a:t>
                      </a:r>
                      <a:r>
                        <a:rPr lang="en" sz="1200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“linea aspera”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D9D9D9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17780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D9D9D9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400"/>
                        <a:buFont typeface="Open Sans"/>
                        <a:buNone/>
                      </a:pPr>
                      <a:r>
                        <a:rPr b="0" lang="en" sz="1400" u="none" cap="none" strike="noStrike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Into PATELLA </a:t>
                      </a:r>
                      <a:r>
                        <a:rPr b="0" lang="en" sz="1200" u="none" cap="none" strike="noStrike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(is a ses</a:t>
                      </a:r>
                      <a:r>
                        <a:rPr lang="en" sz="1200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b="0" lang="en" sz="1200" u="none" cap="none" strike="noStrike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moid bone)</a:t>
                      </a:r>
                      <a:r>
                        <a:rPr lang="en" sz="1200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</a:t>
                      </a:r>
                      <a:r>
                        <a:rPr lang="en" sz="600">
                          <a:solidFill>
                            <a:srgbClr val="93C4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700">
                          <a:solidFill>
                            <a:srgbClr val="93C4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*final insertion (Tuberosity of tibia)</a:t>
                      </a:r>
                    </a:p>
                    <a:p>
                      <a:pPr indent="-88900" lvl="0" marL="0" marR="0" rtl="0" algn="l">
                        <a:lnSpc>
                          <a:spcPct val="120000"/>
                        </a:lnSpc>
                        <a:spcBef>
                          <a:spcPts val="281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400"/>
                        <a:buFont typeface="Open Sans"/>
                        <a:buNone/>
                      </a:pPr>
                      <a:r>
                        <a:rPr b="0" lang="en" sz="1400" u="none" cap="none" strike="noStrike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*From patella into</a:t>
                      </a:r>
                      <a:r>
                        <a:rPr b="0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TUBEROSITY OF TIBIA </a:t>
                      </a:r>
                      <a:r>
                        <a:rPr b="0" lang="en" sz="1400" u="none" cap="none" strike="noStrike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through ligamentum patellae (patellar ligament)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D9D9D9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D9D9D9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D9D9D9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  <a:tc vMerge="1"/>
              </a:tr>
              <a:tr h="17780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 supply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-8890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Femoral nerve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D9D9D9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  <a:tc vMerge="1"/>
              </a:tr>
              <a:tr h="17780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u="sng" cap="none" strike="noStrik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Extension </a:t>
                      </a:r>
                      <a:r>
                        <a:rPr lang="en" sz="1400" u="none" cap="none" strike="noStrik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</a:t>
                      </a:r>
                      <a:r>
                        <a:rPr b="1" lang="en" sz="1400" u="none" cap="none" strike="noStrike">
                          <a:solidFill>
                            <a:srgbClr val="0C0C0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knee joint 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  <a:tc vMerge="1"/>
              </a:tr>
            </a:tbl>
          </a:graphicData>
        </a:graphic>
      </p:graphicFrame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23871" r="7952" t="0"/>
          <a:stretch/>
        </p:blipFill>
        <p:spPr>
          <a:xfrm>
            <a:off x="6408308" y="3246365"/>
            <a:ext cx="1697018" cy="168298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7556280" y="4229852"/>
            <a:ext cx="478800" cy="360000"/>
          </a:xfrm>
          <a:prstGeom prst="ellipse">
            <a:avLst/>
          </a:prstGeom>
          <a:noFill/>
          <a:ln cap="flat" cmpd="sng" w="19050">
            <a:solidFill>
              <a:srgbClr val="0000FF"/>
            </a:solidFill>
            <a:prstDash val="solid"/>
            <a:miter lim="400000"/>
            <a:headEnd len="med" w="med" type="none"/>
            <a:tailEnd len="med" w="med" type="none"/>
          </a:ln>
        </p:spPr>
        <p:txBody>
          <a:bodyPr anchorCtr="0" anchor="ctr" bIns="35700" lIns="35700" rIns="35700" wrap="square" tIns="35700">
            <a:noAutofit/>
          </a:bodyPr>
          <a:lstStyle/>
          <a:p>
            <a:pPr indent="-107124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7"/>
              <a:buFont typeface="Arial"/>
              <a:buNone/>
            </a:pPr>
            <a:r>
              <a:t/>
            </a:r>
            <a:endParaRPr b="0" i="0" sz="168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7021422" y="4404120"/>
            <a:ext cx="314700" cy="417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400000"/>
            <a:headEnd len="med" w="med" type="none"/>
            <a:tailEnd len="med" w="med" type="none"/>
          </a:ln>
        </p:spPr>
        <p:txBody>
          <a:bodyPr anchorCtr="0" anchor="ctr" bIns="35700" lIns="35700" rIns="35700" wrap="square" tIns="35700">
            <a:noAutofit/>
          </a:bodyPr>
          <a:lstStyle/>
          <a:p>
            <a:pPr indent="-107124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7"/>
              <a:buFont typeface="Arial"/>
              <a:buNone/>
            </a:pPr>
            <a:r>
              <a:t/>
            </a:r>
            <a:endParaRPr b="0" i="0" sz="168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Shape 191"/>
          <p:cNvGrpSpPr/>
          <p:nvPr/>
        </p:nvGrpSpPr>
        <p:grpSpPr>
          <a:xfrm>
            <a:off x="6058025" y="1270445"/>
            <a:ext cx="2397587" cy="2097098"/>
            <a:chOff x="5596891" y="3052798"/>
            <a:chExt cx="3570495" cy="3516851"/>
          </a:xfrm>
        </p:grpSpPr>
        <p:pic>
          <p:nvPicPr>
            <p:cNvPr id="192" name="Shape 192"/>
            <p:cNvPicPr preferRelativeResize="0"/>
            <p:nvPr/>
          </p:nvPicPr>
          <p:blipFill rotWithShape="1">
            <a:blip r:embed="rId4">
              <a:alphaModFix/>
            </a:blip>
            <a:srcRect b="12906" l="0" r="13168" t="0"/>
            <a:stretch/>
          </p:blipFill>
          <p:spPr>
            <a:xfrm>
              <a:off x="5596891" y="3052798"/>
              <a:ext cx="3570495" cy="351685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sp>
          <p:nvSpPr>
            <p:cNvPr id="193" name="Shape 193"/>
            <p:cNvSpPr/>
            <p:nvPr/>
          </p:nvSpPr>
          <p:spPr>
            <a:xfrm>
              <a:off x="7916062" y="4650044"/>
              <a:ext cx="1003871" cy="324626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35700" lIns="35700" rIns="35700" wrap="square" tIns="35700">
              <a:noAutofit/>
            </a:bodyPr>
            <a:lstStyle/>
            <a:p>
              <a:pPr indent="-107124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87"/>
                <a:buFont typeface="Arial"/>
                <a:buNone/>
              </a:pPr>
              <a:r>
                <a:t/>
              </a:r>
              <a:endParaRPr b="0" i="0" sz="168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Shape 194"/>
          <p:cNvSpPr/>
          <p:nvPr/>
        </p:nvSpPr>
        <p:spPr>
          <a:xfrm>
            <a:off x="1485708" y="3613343"/>
            <a:ext cx="3296100" cy="2466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475660" y="414275"/>
            <a:ext cx="8184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35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Anterior compartment</a:t>
            </a:r>
          </a:p>
          <a:p>
            <a:pPr indent="-889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Shape 200"/>
          <p:cNvGraphicFramePr/>
          <p:nvPr/>
        </p:nvGraphicFramePr>
        <p:xfrm>
          <a:off x="475625" y="92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{E1C6CB1A-D063-4F92-BA97-133F32B75786}</a:tableStyleId>
              </a:tblPr>
              <a:tblGrid>
                <a:gridCol w="1321625"/>
                <a:gridCol w="3623800"/>
                <a:gridCol w="3238925"/>
              </a:tblGrid>
              <a:tr h="386450">
                <a:tc gridSpan="3">
                  <a:txBody>
                    <a:bodyPr>
                      <a:noAutofit/>
                    </a:bodyPr>
                    <a:lstStyle/>
                    <a:p>
                      <a:pPr indent="-889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" sz="1400" u="none" cap="none" strike="noStrike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Sartorius 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38645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origin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superior iliac spine</a:t>
                      </a: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05775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 part of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</a:t>
                      </a: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of tibia</a:t>
                      </a:r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ts val="1200"/>
                        <a:buFont typeface="Open Sans"/>
                        <a:buNone/>
                      </a:pPr>
                      <a:r>
                        <a:rPr b="0" i="0" lang="en" sz="1200" u="none" cap="none" strike="noStrike">
                          <a:solidFill>
                            <a:srgbClr val="92D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SGS: same insertion</a:t>
                      </a:r>
                    </a:p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ts val="1200"/>
                        <a:buFont typeface="Open Sans"/>
                        <a:buNone/>
                      </a:pPr>
                      <a:r>
                        <a:rPr b="0" i="0" lang="en" sz="1200" u="none" cap="none" strike="noStrike">
                          <a:solidFill>
                            <a:srgbClr val="92D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S: sartorius</a:t>
                      </a:r>
                    </a:p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ts val="1200"/>
                        <a:buFont typeface="Open Sans"/>
                        <a:buNone/>
                      </a:pPr>
                      <a:r>
                        <a:rPr b="0" i="0" lang="en" sz="1200" u="none" cap="none" strike="noStrike">
                          <a:solidFill>
                            <a:srgbClr val="92D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G: gracilis</a:t>
                      </a:r>
                    </a:p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2D050"/>
                        </a:buClr>
                        <a:buSzPts val="1200"/>
                        <a:buFont typeface="Open Sans"/>
                        <a:buNone/>
                      </a:pPr>
                      <a:r>
                        <a:rPr b="0" i="0" lang="en" sz="1200" u="none" cap="none" strike="noStrike">
                          <a:solidFill>
                            <a:srgbClr val="92D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S: </a:t>
                      </a:r>
                      <a:r>
                        <a:rPr lang="en" sz="1200">
                          <a:solidFill>
                            <a:srgbClr val="92D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semitendinosus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38645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 supply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Femoral nerve 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141835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None/>
                      </a:pPr>
                      <a:r>
                        <a:rPr b="1" i="0"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Hip joint: </a:t>
                      </a:r>
                      <a:r>
                        <a:rPr b="0" i="0" lang="en" sz="1400" u="sng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Flexion</a:t>
                      </a: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b="0" i="0" lang="en" sz="1400" u="sng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Abduction </a:t>
                      </a: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</a:t>
                      </a:r>
                      <a:r>
                        <a:rPr b="0" i="0" lang="en" sz="1400" u="sng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rotation</a:t>
                      </a: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r>
                        <a:rPr b="1" i="0" lang="en" sz="140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(Tailor’s position)</a:t>
                      </a:r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None/>
                      </a:pPr>
                      <a:r>
                        <a:rPr b="1" i="0"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Knee joint: </a:t>
                      </a: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Flexion.</a:t>
                      </a:r>
                    </a:p>
                    <a:p>
                      <a:pPr indent="-889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None/>
                      </a:pPr>
                      <a:r>
                        <a:rPr lang="en" sz="9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لما تتربع على الأرض</a:t>
                      </a:r>
                    </a:p>
                    <a:p>
                      <a:pPr indent="-889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600"/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600"/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descr="https://s-media-cache-ak0.pinimg.com/736x/99/37/ec/9937ecd2d93149693a10b32807218132.jpg" id="201" name="Shape 201"/>
          <p:cNvPicPr preferRelativeResize="0"/>
          <p:nvPr/>
        </p:nvPicPr>
        <p:blipFill rotWithShape="1">
          <a:blip r:embed="rId3">
            <a:alphaModFix/>
          </a:blip>
          <a:srcRect b="12999" l="18480" r="0" t="11663"/>
          <a:stretch/>
        </p:blipFill>
        <p:spPr>
          <a:xfrm>
            <a:off x="4295553" y="3778943"/>
            <a:ext cx="894849" cy="923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er1\My Documents\My Pictures\thigh3.jpg" id="202" name="Shape 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4625" y="1359172"/>
            <a:ext cx="1150629" cy="323280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203" name="Shape 203"/>
          <p:cNvSpPr/>
          <p:nvPr/>
        </p:nvSpPr>
        <p:spPr>
          <a:xfrm>
            <a:off x="6006961" y="4138867"/>
            <a:ext cx="371602" cy="414068"/>
          </a:xfrm>
          <a:prstGeom prst="rect">
            <a:avLst/>
          </a:prstGeom>
          <a:noFill/>
          <a:ln cap="flat" cmpd="sng" w="19050">
            <a:solidFill>
              <a:srgbClr val="ED1FD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5757019" y="1576458"/>
            <a:ext cx="383837" cy="333738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1845598" y="1359172"/>
            <a:ext cx="2948534" cy="333738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475660" y="414275"/>
            <a:ext cx="8184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35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Anterior compartment</a:t>
            </a:r>
          </a:p>
          <a:p>
            <a:pPr indent="-889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1845600" y="1743325"/>
            <a:ext cx="3288600" cy="333600"/>
          </a:xfrm>
          <a:prstGeom prst="rect">
            <a:avLst/>
          </a:prstGeom>
          <a:noFill/>
          <a:ln cap="flat" cmpd="sng" w="19050">
            <a:solidFill>
              <a:srgbClr val="ED1FD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Shape 2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3675" y="1359175"/>
            <a:ext cx="1830075" cy="3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Shape 213"/>
          <p:cNvGraphicFramePr/>
          <p:nvPr/>
        </p:nvGraphicFramePr>
        <p:xfrm>
          <a:off x="475625" y="92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{E1C6CB1A-D063-4F92-BA97-133F32B75786}</a:tableStyleId>
              </a:tblPr>
              <a:tblGrid>
                <a:gridCol w="1341175"/>
                <a:gridCol w="3677400"/>
                <a:gridCol w="3286825"/>
              </a:tblGrid>
              <a:tr h="481250">
                <a:tc gridSpan="3">
                  <a:txBody>
                    <a:bodyPr>
                      <a:noAutofit/>
                    </a:bodyPr>
                    <a:lstStyle/>
                    <a:p>
                      <a:pPr indent="-889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" sz="1400" u="none" cap="none" strike="noStrike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 pectineus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48125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origin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Superior pubic ramus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8125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Back of femur (below lesser trochanter)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48125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 supply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Femoral nerve 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2023275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Open Sans"/>
                        <a:buNone/>
                      </a:pPr>
                      <a:r>
                        <a:rPr lang="en" sz="1400" u="sng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Flexion </a:t>
                      </a: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" sz="1400" u="sng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adduction </a:t>
                      </a: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</a:t>
                      </a:r>
                      <a:r>
                        <a:rPr b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Hip joint</a:t>
                      </a: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007" y="3616484"/>
            <a:ext cx="1177207" cy="929374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miter lim="800000"/>
            <a:headEnd len="med" w="med" type="none"/>
            <a:tailEnd len="med" w="med" type="none"/>
          </a:ln>
        </p:spPr>
      </p:pic>
      <p:pic>
        <p:nvPicPr>
          <p:cNvPr descr="http://bodybuilding-wizard.com/wp-content/uploads/2015/08/low-pulley-hip-adduction-exercise-4-0-4.jpg" id="215" name="Shape 215"/>
          <p:cNvPicPr preferRelativeResize="0"/>
          <p:nvPr/>
        </p:nvPicPr>
        <p:blipFill rotWithShape="1">
          <a:blip r:embed="rId4">
            <a:alphaModFix/>
          </a:blip>
          <a:srcRect b="0" l="59540" r="0" t="0"/>
          <a:stretch/>
        </p:blipFill>
        <p:spPr>
          <a:xfrm>
            <a:off x="3811525" y="3226675"/>
            <a:ext cx="1298825" cy="157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user1\My Documents\My Pictures\thigh4.jpg" id="216" name="Shape 2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7650" y="1455951"/>
            <a:ext cx="1177200" cy="3249076"/>
          </a:xfrm>
          <a:prstGeom prst="rect">
            <a:avLst/>
          </a:prstGeom>
          <a:noFill/>
          <a:ln cap="sq" cmpd="sng" w="19050">
            <a:solidFill>
              <a:srgbClr val="FF00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217" name="Shape 217"/>
          <p:cNvSpPr/>
          <p:nvPr/>
        </p:nvSpPr>
        <p:spPr>
          <a:xfrm>
            <a:off x="1845598" y="1455947"/>
            <a:ext cx="2948400" cy="3336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1845598" y="1899877"/>
            <a:ext cx="3351900" cy="3336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475660" y="414275"/>
            <a:ext cx="8184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35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Anterior compartment</a:t>
            </a:r>
          </a:p>
          <a:p>
            <a:pPr indent="-889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0" name="Shape 2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8275" y="1455950"/>
            <a:ext cx="1902750" cy="33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7650" y="3616487"/>
            <a:ext cx="1177200" cy="1177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Shape 226"/>
          <p:cNvGraphicFramePr/>
          <p:nvPr/>
        </p:nvGraphicFramePr>
        <p:xfrm>
          <a:off x="475625" y="92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{E1C6CB1A-D063-4F92-BA97-133F32B75786}</a:tableStyleId>
              </a:tblPr>
              <a:tblGrid>
                <a:gridCol w="1321625"/>
                <a:gridCol w="3623800"/>
                <a:gridCol w="3238925"/>
              </a:tblGrid>
              <a:tr h="380125">
                <a:tc gridSpan="3">
                  <a:txBody>
                    <a:bodyPr>
                      <a:noAutofit/>
                    </a:bodyPr>
                    <a:lstStyle/>
                    <a:p>
                      <a:pPr indent="-889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Open Sans"/>
                        <a:buNone/>
                      </a:pPr>
                      <a:r>
                        <a:rPr b="1" lang="en" sz="1400" u="sng" cap="none" strike="noStrike">
                          <a:solidFill>
                            <a:srgbClr val="C81F1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4- ILIOPSOAS</a:t>
                      </a:r>
                      <a:r>
                        <a:rPr b="1" lang="en" sz="1400" u="none" cap="none" strike="noStrike">
                          <a:solidFill>
                            <a:srgbClr val="C81F1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r>
                        <a:rPr b="1" lang="en" sz="1400" u="sng" cap="none" strike="noStrike">
                          <a:solidFill>
                            <a:srgbClr val="C81F1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ILI</a:t>
                      </a:r>
                      <a:r>
                        <a:rPr b="1" lang="en" sz="1400" u="none" cap="none" strike="noStrike">
                          <a:solidFill>
                            <a:srgbClr val="C81F1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ACUS &amp; </a:t>
                      </a:r>
                      <a:r>
                        <a:rPr b="1" lang="en" sz="1400" u="sng" cap="none" strike="noStrike">
                          <a:solidFill>
                            <a:srgbClr val="C81F1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PSOAS</a:t>
                      </a:r>
                      <a:r>
                        <a:rPr b="1" lang="en" sz="1400" u="none" cap="none" strike="noStrike">
                          <a:solidFill>
                            <a:srgbClr val="C81F1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MAJOR</a:t>
                      </a:r>
                    </a:p>
                    <a:p>
                      <a:pPr indent="-8890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Open Sans"/>
                        <a:buNone/>
                      </a:pPr>
                      <a:r>
                        <a:rPr lang="en" sz="1400" u="none" cap="none" strike="noStrike">
                          <a:solidFill>
                            <a:srgbClr val="92D0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الأورجن يختلف بس لهم نفس الانسيرشن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</a:tr>
              <a:tr h="16510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origin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Open Sans"/>
                        <a:buNone/>
                      </a:pPr>
                      <a:r>
                        <a:rPr b="1" lang="en" sz="1200" u="none" cap="none" strike="noStrik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Iliacus</a:t>
                      </a:r>
                      <a:r>
                        <a:rPr lang="en" sz="1200" u="none" cap="none" strike="noStrik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ilium of hip bone</a:t>
                      </a:r>
                    </a:p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Open Sans"/>
                        <a:buNone/>
                      </a:pPr>
                      <a:r>
                        <a:rPr b="1" lang="en" sz="1200" u="none" cap="none" strike="noStrik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Psoas</a:t>
                      </a:r>
                      <a:r>
                        <a:rPr lang="en" sz="1200" u="none" cap="none" strike="noStrik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transverse process of lumbrical vertebral</a:t>
                      </a:r>
                    </a:p>
                    <a:p>
                      <a:pPr indent="-762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7F7F7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7780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400"/>
                        <a:buFont typeface="Open Sans"/>
                        <a:buNone/>
                      </a:pPr>
                      <a:r>
                        <a:rPr lang="en" sz="1400" u="none" cap="none" strike="noStrike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Lesser trochanter of femur </a:t>
                      </a:r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C0C0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17780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 supply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400"/>
                        <a:buFont typeface="Open Sans"/>
                        <a:buNone/>
                      </a:pPr>
                      <a:r>
                        <a:rPr lang="en" sz="1400" u="none" cap="none" strike="noStrike">
                          <a:solidFill>
                            <a:srgbClr val="0C0C0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Femoral nerve</a:t>
                      </a:r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C0C0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  <a:tr h="177800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300" u="none" cap="none" strike="noStrike">
                          <a:solidFill>
                            <a:srgbClr val="2012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sng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Flexion </a:t>
                      </a: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</a:t>
                      </a:r>
                      <a:r>
                        <a:rPr b="1"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hip joint</a:t>
                      </a:r>
                    </a:p>
                    <a:p>
                      <a:pPr indent="-889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</a:tr>
            </a:tbl>
          </a:graphicData>
        </a:graphic>
      </p:graphicFrame>
      <p:pic>
        <p:nvPicPr>
          <p:cNvPr descr="C:\Documents and Settings\user1\My Documents\My Pictures\thigh5.jpg" id="227" name="Shape 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0528" y="1603611"/>
            <a:ext cx="1677153" cy="219916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/>
          <p:nvPr/>
        </p:nvSpPr>
        <p:spPr>
          <a:xfrm>
            <a:off x="5814507" y="3461028"/>
            <a:ext cx="535453" cy="305651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nts and Settings\user1\My Documents\My Pictures\thigh2.jpg" id="229" name="Shape 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3427" y="1640089"/>
            <a:ext cx="1649373" cy="219916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1797250" y="2338525"/>
            <a:ext cx="2384700" cy="3057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5558588" y="2021305"/>
            <a:ext cx="625642" cy="19250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475660" y="414275"/>
            <a:ext cx="8184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35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Anterior compartment</a:t>
            </a:r>
          </a:p>
          <a:p>
            <a:pPr indent="-889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Shape 237"/>
          <p:cNvGraphicFramePr/>
          <p:nvPr/>
        </p:nvGraphicFramePr>
        <p:xfrm>
          <a:off x="340050" y="56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{E1C6CB1A-D063-4F92-BA97-133F32B75786}</a:tableStyleId>
              </a:tblPr>
              <a:tblGrid>
                <a:gridCol w="1343850"/>
                <a:gridCol w="1026675"/>
                <a:gridCol w="1030625"/>
                <a:gridCol w="1057325"/>
                <a:gridCol w="982150"/>
                <a:gridCol w="1873550"/>
                <a:gridCol w="1365750"/>
              </a:tblGrid>
              <a:tr h="1140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ED1FD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Adductor longus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Adductor brevis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Adductor magnus 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(adductor part)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Gracilis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 rowSpan="5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5" hMerge="1"/>
              </a:tr>
              <a:tr h="918325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51C7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origin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Body of pubis 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1-Body of pubis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inferior pubic ramus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1-Inferior pubic ramus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ischial ramus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gridSpan="2" vMerge="1"/>
                <a:tc hMerge="1" vMerge="1"/>
              </a:tr>
              <a:tr h="1177525">
                <a:tc>
                  <a:txBody>
                    <a:bodyPr>
                      <a:noAutofit/>
                    </a:bodyPr>
                    <a:lstStyle/>
                    <a:p>
                      <a:pPr indent="-8255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200" u="none" cap="none" strike="noStrike">
                          <a:solidFill>
                            <a:srgbClr val="351C7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insertion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border of femur ( Linea Aspera)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 part of medial</a:t>
                      </a:r>
                    </a:p>
                    <a:p>
                      <a:pPr indent="-114300" lvl="0" marL="0" rtl="0">
                        <a:spcBef>
                          <a:spcPts val="0"/>
                        </a:spcBef>
                        <a:buClr>
                          <a:srgbClr val="0070C0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of tibia       </a:t>
                      </a:r>
                      <a:r>
                        <a:rPr lang="en" sz="600">
                          <a:solidFill>
                            <a:srgbClr val="93C4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*SGS*</a:t>
                      </a:r>
                    </a:p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(behind sartorius)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 vMerge="1"/>
                <a:tc hMerge="1" vMerge="1"/>
              </a:tr>
              <a:tr h="381375">
                <a:tc>
                  <a:txBody>
                    <a:bodyPr>
                      <a:noAutofit/>
                    </a:bodyPr>
                    <a:lstStyle/>
                    <a:p>
                      <a:pPr indent="-82550" lvl="0" marL="0" rtl="0" algn="ctr">
                        <a:spcBef>
                          <a:spcPts val="0"/>
                        </a:spcBef>
                        <a:buClr>
                          <a:srgbClr val="20124D"/>
                        </a:buClr>
                        <a:buSzPts val="1300"/>
                        <a:buFont typeface="Open Sans"/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Nerve </a:t>
                      </a:r>
                      <a:r>
                        <a:rPr b="1" lang="en" sz="1200">
                          <a:solidFill>
                            <a:srgbClr val="351C7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</a:t>
                      </a:r>
                      <a:r>
                        <a:rPr b="1" lang="en" sz="1200">
                          <a:solidFill>
                            <a:srgbClr val="351C7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pply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-165100" lvl="0" marL="0" rtl="0">
                        <a:spcBef>
                          <a:spcPts val="0"/>
                        </a:spcBef>
                        <a:buClr>
                          <a:srgbClr val="0070C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1100"/>
                        <a:t> Obturator nerve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  <a:tc gridSpan="2" vMerge="1"/>
                <a:tc hMerge="1" vMerge="1"/>
              </a:tr>
              <a:tr h="488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351C7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Action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-165100" lvl="0" marL="0" rtl="0">
                        <a:lnSpc>
                          <a:spcPct val="80000"/>
                        </a:lnSpc>
                        <a:spcBef>
                          <a:spcPts val="0"/>
                        </a:spcBef>
                        <a:buClr>
                          <a:srgbClr val="3333FF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11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Adduction 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</a:t>
                      </a: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hip joint</a:t>
                      </a:r>
                    </a:p>
                    <a:p>
                      <a:pPr indent="0" lvl="0" marL="0" rtl="0">
                        <a:lnSpc>
                          <a:spcPct val="80000"/>
                        </a:lnSpc>
                        <a:spcBef>
                          <a:spcPts val="520"/>
                        </a:spcBef>
                        <a:buNone/>
                      </a:pPr>
                      <a:r>
                        <a:rPr b="1"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N.B.: Gracilis also </a:t>
                      </a:r>
                      <a:r>
                        <a:rPr b="1" lang="en" sz="1100" u="sng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flexes knee joint</a:t>
                      </a:r>
                      <a:r>
                        <a:rPr b="1" lang="en" sz="11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+ adduction of thigh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CCA677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  <a:tc gridSpan="2" vMerge="1"/>
                <a:tc hMerge="1" vMerge="1"/>
              </a:tr>
            </a:tbl>
          </a:graphicData>
        </a:graphic>
      </p:graphicFrame>
      <p:sp>
        <p:nvSpPr>
          <p:cNvPr id="238" name="Shape 238"/>
          <p:cNvSpPr txBox="1"/>
          <p:nvPr/>
        </p:nvSpPr>
        <p:spPr>
          <a:xfrm>
            <a:off x="5816925" y="3956373"/>
            <a:ext cx="32067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Extra n</a:t>
            </a:r>
            <a:r>
              <a:rPr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otes: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-Adductor magnus is greater than longus 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-Gracilis muscle is the second one from S</a:t>
            </a:r>
            <a:r>
              <a:rPr lang="en" sz="900" u="sng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 which share the same insertion ((Upper part of medial</a:t>
            </a:r>
          </a:p>
          <a:p>
            <a:pPr indent="-114300" lvl="0" marL="0">
              <a:spcBef>
                <a:spcPts val="0"/>
              </a:spcBef>
              <a:buClr>
                <a:srgbClr val="0070C0"/>
              </a:buClr>
              <a:buSzPts val="1800"/>
              <a:buFont typeface="Calibri"/>
              <a:buNone/>
            </a:pPr>
            <a:r>
              <a:rPr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surface of tibia))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239" name="Shape 239"/>
          <p:cNvSpPr txBox="1"/>
          <p:nvPr/>
        </p:nvSpPr>
        <p:spPr>
          <a:xfrm>
            <a:off x="5848625" y="2695475"/>
            <a:ext cx="39927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000"/>
              <a:t>Origins are shown in</a:t>
            </a:r>
            <a:r>
              <a:rPr lang="en" sz="1000"/>
              <a:t> </a:t>
            </a:r>
            <a:r>
              <a:rPr lang="en" sz="1000">
                <a:solidFill>
                  <a:srgbClr val="FF0000"/>
                </a:solidFill>
              </a:rPr>
              <a:t>red arrows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1000"/>
              <a:t>Insertions are shown in</a:t>
            </a:r>
            <a:r>
              <a:rPr lang="en" sz="1000"/>
              <a:t> </a:t>
            </a:r>
            <a:r>
              <a:rPr lang="en" sz="1000">
                <a:solidFill>
                  <a:srgbClr val="4A86E8"/>
                </a:solidFill>
              </a:rPr>
              <a:t>blue arrows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905600" y="965575"/>
            <a:ext cx="816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The most medial )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625" y="568025"/>
            <a:ext cx="3143299" cy="223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5780675" y="3224702"/>
            <a:ext cx="31434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666666"/>
                </a:solidFill>
              </a:rPr>
              <a:t>Note that Adductor magnus and Gracilis have the s</a:t>
            </a:r>
            <a:r>
              <a:rPr lang="en" sz="1000" u="sng">
                <a:solidFill>
                  <a:srgbClr val="666666"/>
                </a:solidFill>
              </a:rPr>
              <a:t>ame origin as mentioned in the boys slides</a:t>
            </a:r>
            <a:r>
              <a:rPr lang="en" sz="1000">
                <a:solidFill>
                  <a:srgbClr val="666666"/>
                </a:solidFill>
              </a:rPr>
              <a:t>, according to </a:t>
            </a:r>
            <a:r>
              <a:rPr lang="en" sz="1000">
                <a:solidFill>
                  <a:srgbClr val="666666"/>
                </a:solidFill>
              </a:rPr>
              <a:t>Gray's</a:t>
            </a:r>
            <a:r>
              <a:rPr lang="en" sz="1000">
                <a:solidFill>
                  <a:srgbClr val="666666"/>
                </a:solidFill>
              </a:rPr>
              <a:t> Anatomy for Students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475660" y="216450"/>
            <a:ext cx="81843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889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35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Medial </a:t>
            </a:r>
            <a:r>
              <a:rPr i="0" lang="en" sz="35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compartment</a:t>
            </a:r>
          </a:p>
          <a:p>
            <a:pPr indent="-889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650" y="568025"/>
            <a:ext cx="1162700" cy="6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5674" y="1081150"/>
            <a:ext cx="598237" cy="6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376936" y="1369734"/>
            <a:ext cx="996300" cy="2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900">
                <a:solidFill>
                  <a:schemeClr val="dk2"/>
                </a:solidFill>
              </a:rPr>
              <a:t>Extra for </a:t>
            </a:r>
            <a:r>
              <a:rPr lang="en" sz="900">
                <a:solidFill>
                  <a:schemeClr val="dk2"/>
                </a:solidFill>
              </a:rPr>
              <a:t>understanding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