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9" r:id="rId4"/>
    <p:sldMasterId id="214748367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</p:sldIdLst>
  <p:sldSz cy="5143500" cx="9144000"/>
  <p:notesSz cx="6858000" cy="9144000"/>
  <p:embeddedFontLst>
    <p:embeddedFont>
      <p:font typeface="Economica"/>
      <p:regular r:id="rId33"/>
      <p:bold r:id="rId34"/>
      <p:italic r:id="rId35"/>
      <p:boldItalic r:id="rId36"/>
    </p:embeddedFont>
    <p:embeddedFont>
      <p:font typeface="Bree Serif"/>
      <p:regular r:id="rId37"/>
    </p:embeddedFont>
    <p:embeddedFont>
      <p:font typeface="Open Sans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C90C0523-A50F-4F77-B216-22BC770EB829}">
  <a:tblStyle styleId="{C90C0523-A50F-4F77-B216-22BC770EB829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  <a:tblStyle styleId="{015F61DE-77D6-4497-8873-67EDED657C0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-italic.fntdata"/><Relationship Id="rId20" Type="http://schemas.openxmlformats.org/officeDocument/2006/relationships/slide" Target="slides/slide14.xml"/><Relationship Id="rId41" Type="http://schemas.openxmlformats.org/officeDocument/2006/relationships/font" Target="fonts/OpenSans-boldItalic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Economica-regular.fntdata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Economica-italic.fntdata"/><Relationship Id="rId12" Type="http://schemas.openxmlformats.org/officeDocument/2006/relationships/slide" Target="slides/slide6.xml"/><Relationship Id="rId34" Type="http://schemas.openxmlformats.org/officeDocument/2006/relationships/font" Target="fonts/Economica-bold.fntdata"/><Relationship Id="rId15" Type="http://schemas.openxmlformats.org/officeDocument/2006/relationships/slide" Target="slides/slide9.xml"/><Relationship Id="rId37" Type="http://schemas.openxmlformats.org/officeDocument/2006/relationships/font" Target="fonts/BreeSerif-regular.fntdata"/><Relationship Id="rId14" Type="http://schemas.openxmlformats.org/officeDocument/2006/relationships/slide" Target="slides/slide8.xml"/><Relationship Id="rId36" Type="http://schemas.openxmlformats.org/officeDocument/2006/relationships/font" Target="fonts/Economica-boldItalic.fntdata"/><Relationship Id="rId17" Type="http://schemas.openxmlformats.org/officeDocument/2006/relationships/slide" Target="slides/slide11.xml"/><Relationship Id="rId39" Type="http://schemas.openxmlformats.org/officeDocument/2006/relationships/font" Target="fonts/OpenSans-bold.fntdata"/><Relationship Id="rId16" Type="http://schemas.openxmlformats.org/officeDocument/2006/relationships/slide" Target="slides/slide10.xml"/><Relationship Id="rId38" Type="http://schemas.openxmlformats.org/officeDocument/2006/relationships/font" Target="fonts/OpenSans-regular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100"/>
              <a:buChar char="●"/>
              <a:defRPr sz="1100"/>
            </a:lvl1pPr>
            <a:lvl2pPr lvl="1">
              <a:spcBef>
                <a:spcPts val="0"/>
              </a:spcBef>
              <a:buSzPts val="1100"/>
              <a:buChar char="○"/>
              <a:defRPr sz="1100"/>
            </a:lvl2pPr>
            <a:lvl3pPr lvl="2">
              <a:spcBef>
                <a:spcPts val="0"/>
              </a:spcBef>
              <a:buSzPts val="1100"/>
              <a:buChar char="■"/>
              <a:defRPr sz="1100"/>
            </a:lvl3pPr>
            <a:lvl4pPr lvl="3">
              <a:spcBef>
                <a:spcPts val="0"/>
              </a:spcBef>
              <a:buSzPts val="1100"/>
              <a:buChar char="●"/>
              <a:defRPr sz="1100"/>
            </a:lvl4pPr>
            <a:lvl5pPr lvl="4">
              <a:spcBef>
                <a:spcPts val="0"/>
              </a:spcBef>
              <a:buSzPts val="1100"/>
              <a:buChar char="○"/>
              <a:defRPr sz="1100"/>
            </a:lvl5pPr>
            <a:lvl6pPr lvl="5">
              <a:spcBef>
                <a:spcPts val="0"/>
              </a:spcBef>
              <a:buSzPts val="1100"/>
              <a:buChar char="■"/>
              <a:defRPr sz="1100"/>
            </a:lvl6pPr>
            <a:lvl7pPr lvl="6">
              <a:spcBef>
                <a:spcPts val="0"/>
              </a:spcBef>
              <a:buSzPts val="1100"/>
              <a:buChar char="●"/>
              <a:defRPr sz="1100"/>
            </a:lvl7pPr>
            <a:lvl8pPr lvl="7">
              <a:spcBef>
                <a:spcPts val="0"/>
              </a:spcBef>
              <a:buSzPts val="1100"/>
              <a:buChar char="○"/>
              <a:defRPr sz="1100"/>
            </a:lvl8pPr>
            <a:lvl9pPr lvl="8">
              <a:spcBef>
                <a:spcPts val="0"/>
              </a:spcBef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Shape 2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Shape 2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Shape 2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Shape 2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Shape 2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Shape 2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Shape 2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Shape 3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Shape 3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Shape 3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Shape 3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Shape 3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Shape 3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Shape 3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Shape 3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Shape 3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Shape 1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Shape 2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Shape 2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2744013" y="756700"/>
            <a:ext cx="1081625" cy="1124950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11" name="Shape 11"/>
          <p:cNvSpPr/>
          <p:nvPr/>
        </p:nvSpPr>
        <p:spPr>
          <a:xfrm rot="10800000">
            <a:off x="5318350" y="3266725"/>
            <a:ext cx="1081625" cy="1124950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12" name="Shape 12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ts val="4200"/>
              <a:buNone/>
              <a:defRPr/>
            </a:lvl1pPr>
            <a:lvl2pPr lvl="1" algn="ctr">
              <a:spcBef>
                <a:spcPts val="0"/>
              </a:spcBef>
              <a:buSzPts val="4200"/>
              <a:buNone/>
              <a:defRPr/>
            </a:lvl2pPr>
            <a:lvl3pPr lvl="2" algn="ctr">
              <a:spcBef>
                <a:spcPts val="0"/>
              </a:spcBef>
              <a:buSzPts val="4200"/>
              <a:buNone/>
              <a:defRPr/>
            </a:lvl3pPr>
            <a:lvl4pPr lvl="3" algn="ctr">
              <a:spcBef>
                <a:spcPts val="0"/>
              </a:spcBef>
              <a:buSzPts val="4200"/>
              <a:buNone/>
              <a:defRPr/>
            </a:lvl4pPr>
            <a:lvl5pPr lvl="4" algn="ctr">
              <a:spcBef>
                <a:spcPts val="0"/>
              </a:spcBef>
              <a:buSzPts val="4200"/>
              <a:buNone/>
              <a:defRPr/>
            </a:lvl5pPr>
            <a:lvl6pPr lvl="5" algn="ctr">
              <a:spcBef>
                <a:spcPts val="0"/>
              </a:spcBef>
              <a:buSzPts val="4200"/>
              <a:buNone/>
              <a:defRPr/>
            </a:lvl6pPr>
            <a:lvl7pPr lvl="6" algn="ctr">
              <a:spcBef>
                <a:spcPts val="0"/>
              </a:spcBef>
              <a:buSzPts val="4200"/>
              <a:buNone/>
              <a:defRPr/>
            </a:lvl7pPr>
            <a:lvl8pPr lvl="7" algn="ctr">
              <a:spcBef>
                <a:spcPts val="0"/>
              </a:spcBef>
              <a:buSzPts val="4200"/>
              <a:buNone/>
              <a:defRPr/>
            </a:lvl8pPr>
            <a:lvl9pPr lvl="8" algn="ctr">
              <a:spcBef>
                <a:spcPts val="0"/>
              </a:spcBef>
              <a:buSzPts val="4200"/>
              <a:buNone/>
              <a:defRPr/>
            </a:lvl9pPr>
          </a:lstStyle>
          <a:p/>
        </p:txBody>
      </p:sp>
      <p:sp>
        <p:nvSpPr>
          <p:cNvPr id="13" name="Shape 13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" name="Shape 53"/>
          <p:cNvSpPr txBox="1"/>
          <p:nvPr>
            <p:ph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4" name="Shape 54"/>
          <p:cNvSpPr txBox="1"/>
          <p:nvPr>
            <p:ph idx="1" type="body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spcBef>
                <a:spcPts val="0"/>
              </a:spcBef>
              <a:buSzPts val="1800"/>
              <a:buChar char="●"/>
              <a:defRPr/>
            </a:lvl1pPr>
            <a:lvl2pPr lvl="1" algn="ctr">
              <a:spcBef>
                <a:spcPts val="0"/>
              </a:spcBef>
              <a:buSzPts val="1400"/>
              <a:buChar char="○"/>
              <a:defRPr/>
            </a:lvl2pPr>
            <a:lvl3pPr lvl="2" algn="ctr">
              <a:spcBef>
                <a:spcPts val="0"/>
              </a:spcBef>
              <a:buSzPts val="1400"/>
              <a:buChar char="■"/>
              <a:defRPr/>
            </a:lvl3pPr>
            <a:lvl4pPr lvl="3" algn="ctr">
              <a:spcBef>
                <a:spcPts val="0"/>
              </a:spcBef>
              <a:buSzPts val="1400"/>
              <a:buChar char="●"/>
              <a:defRPr/>
            </a:lvl4pPr>
            <a:lvl5pPr lvl="4" algn="ctr">
              <a:spcBef>
                <a:spcPts val="0"/>
              </a:spcBef>
              <a:buSzPts val="1400"/>
              <a:buChar char="○"/>
              <a:defRPr/>
            </a:lvl5pPr>
            <a:lvl6pPr lvl="5" algn="ctr">
              <a:spcBef>
                <a:spcPts val="0"/>
              </a:spcBef>
              <a:buSzPts val="1400"/>
              <a:buChar char="■"/>
              <a:defRPr/>
            </a:lvl6pPr>
            <a:lvl7pPr lvl="6" algn="ctr">
              <a:spcBef>
                <a:spcPts val="0"/>
              </a:spcBef>
              <a:buSzPts val="1400"/>
              <a:buChar char="●"/>
              <a:defRPr/>
            </a:lvl7pPr>
            <a:lvl8pPr lvl="7" algn="ctr">
              <a:spcBef>
                <a:spcPts val="0"/>
              </a:spcBef>
              <a:buSzPts val="1400"/>
              <a:buChar char="○"/>
              <a:defRPr/>
            </a:lvl8pPr>
            <a:lvl9pPr lvl="8" algn="ctr">
              <a:spcBef>
                <a:spcPts val="0"/>
              </a:spcBef>
              <a:buSzPts val="1400"/>
              <a:buChar char="■"/>
              <a:defRPr/>
            </a:lvl9pPr>
          </a:lstStyle>
          <a:p/>
        </p:txBody>
      </p:sp>
      <p:sp>
        <p:nvSpPr>
          <p:cNvPr id="55" name="Shape 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/>
        </p:nvSpPr>
        <p:spPr>
          <a:xfrm>
            <a:off x="2744013" y="756700"/>
            <a:ext cx="1081500" cy="1125000"/>
          </a:xfrm>
          <a:custGeom>
            <a:pathLst>
              <a:path extrusionOk="0" h="120000" w="120000">
                <a:moveTo>
                  <a:pt x="0" y="120000"/>
                </a:moveTo>
                <a:lnTo>
                  <a:pt x="0" y="0"/>
                </a:lnTo>
                <a:lnTo>
                  <a:pt x="120000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64" name="Shape 64"/>
          <p:cNvSpPr/>
          <p:nvPr/>
        </p:nvSpPr>
        <p:spPr>
          <a:xfrm rot="10800000">
            <a:off x="5318475" y="3266675"/>
            <a:ext cx="1081500" cy="1125000"/>
          </a:xfrm>
          <a:custGeom>
            <a:pathLst>
              <a:path extrusionOk="0" h="120000" w="120000">
                <a:moveTo>
                  <a:pt x="0" y="120000"/>
                </a:moveTo>
                <a:lnTo>
                  <a:pt x="0" y="0"/>
                </a:lnTo>
                <a:lnTo>
                  <a:pt x="120000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65" name="Shape 65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rtl="0" algn="ctr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rtl="0" algn="ctr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rtl="0" algn="ctr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rtl="0" algn="ctr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rtl="0" algn="ctr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rtl="0" algn="ctr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rtl="0" algn="ctr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rtl="0" algn="ctr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66" name="Shape 66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Economica"/>
              <a:buNone/>
              <a:defRPr b="0" i="0" sz="21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Economica"/>
              <a:buNone/>
              <a:defRPr b="0" i="0" sz="21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Economica"/>
              <a:buNone/>
              <a:defRPr b="0" i="0" sz="21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Economica"/>
              <a:buNone/>
              <a:defRPr b="0" i="0" sz="21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Economica"/>
              <a:buNone/>
              <a:defRPr b="0" i="0" sz="21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Economica"/>
              <a:buNone/>
              <a:defRPr b="0" i="0" sz="21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Economica"/>
              <a:buNone/>
              <a:defRPr b="0" i="0" sz="21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Economica"/>
              <a:buNone/>
              <a:defRPr b="0" i="0" sz="21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Economica"/>
              <a:buNone/>
              <a:defRPr b="0" i="0" sz="21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67" name="Shape 6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Shape 70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rtl="0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rtl="0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rtl="0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rtl="0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rtl="0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rtl="0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rtl="0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rtl="0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143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Open Sans"/>
              <a:buChar char="●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8890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88900" lvl="2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88900" lvl="3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88900" lvl="4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88900" lvl="5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88900" lvl="6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88900" lvl="7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88900" lvl="8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72" name="Shape 7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rtl="0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rtl="0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rtl="0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rtl="0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rtl="0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rtl="0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rtl="0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rtl="0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75" name="Shape 75"/>
          <p:cNvSpPr txBox="1"/>
          <p:nvPr>
            <p:ph idx="1" type="body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889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7620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○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76200" lvl="2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■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76200" lvl="3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●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76200" lvl="4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○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76200" lvl="5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■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76200" lvl="6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●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76200" lvl="7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○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76200" lvl="8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■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76" name="Shape 76"/>
          <p:cNvSpPr txBox="1"/>
          <p:nvPr>
            <p:ph idx="2" type="body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889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7620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○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76200" lvl="2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■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76200" lvl="3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●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76200" lvl="4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○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76200" lvl="5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■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76200" lvl="6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●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76200" lvl="7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○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76200" lvl="8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■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rtl="0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rtl="0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rtl="0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rtl="0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rtl="0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rtl="0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rtl="0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rtl="0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80" name="Shape 8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conomica"/>
              <a:buNone/>
              <a:defRPr b="0" i="0" sz="3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rtl="0">
              <a:spcBef>
                <a:spcPts val="0"/>
              </a:spcBef>
              <a:buClr>
                <a:schemeClr val="dk1"/>
              </a:buClr>
              <a:buSzPts val="3000"/>
              <a:buFont typeface="Economica"/>
              <a:buNone/>
              <a:defRPr sz="3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rtl="0">
              <a:spcBef>
                <a:spcPts val="0"/>
              </a:spcBef>
              <a:buClr>
                <a:schemeClr val="dk1"/>
              </a:buClr>
              <a:buSzPts val="3000"/>
              <a:buFont typeface="Economica"/>
              <a:buNone/>
              <a:defRPr sz="3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rtl="0">
              <a:spcBef>
                <a:spcPts val="0"/>
              </a:spcBef>
              <a:buClr>
                <a:schemeClr val="dk1"/>
              </a:buClr>
              <a:buSzPts val="3000"/>
              <a:buFont typeface="Economica"/>
              <a:buNone/>
              <a:defRPr sz="3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rtl="0">
              <a:spcBef>
                <a:spcPts val="0"/>
              </a:spcBef>
              <a:buClr>
                <a:schemeClr val="dk1"/>
              </a:buClr>
              <a:buSzPts val="3000"/>
              <a:buFont typeface="Economica"/>
              <a:buNone/>
              <a:defRPr sz="3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rtl="0">
              <a:spcBef>
                <a:spcPts val="0"/>
              </a:spcBef>
              <a:buClr>
                <a:schemeClr val="dk1"/>
              </a:buClr>
              <a:buSzPts val="3000"/>
              <a:buFont typeface="Economica"/>
              <a:buNone/>
              <a:defRPr sz="3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rtl="0">
              <a:spcBef>
                <a:spcPts val="0"/>
              </a:spcBef>
              <a:buClr>
                <a:schemeClr val="dk1"/>
              </a:buClr>
              <a:buSzPts val="3000"/>
              <a:buFont typeface="Economica"/>
              <a:buNone/>
              <a:defRPr sz="3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rtl="0">
              <a:spcBef>
                <a:spcPts val="0"/>
              </a:spcBef>
              <a:buClr>
                <a:schemeClr val="dk1"/>
              </a:buClr>
              <a:buSzPts val="3000"/>
              <a:buFont typeface="Economica"/>
              <a:buNone/>
              <a:defRPr sz="3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rtl="0">
              <a:spcBef>
                <a:spcPts val="0"/>
              </a:spcBef>
              <a:buClr>
                <a:schemeClr val="dk1"/>
              </a:buClr>
              <a:buSzPts val="3000"/>
              <a:buFont typeface="Economica"/>
              <a:buNone/>
              <a:defRPr sz="3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762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●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7620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○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76200" lvl="2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■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76200" lvl="3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●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76200" lvl="4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○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76200" lvl="5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■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76200" lvl="6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●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76200" lvl="7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○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76200" lvl="8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■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4" name="Shape 8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Shape 87"/>
          <p:cNvSpPr txBox="1"/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conomica"/>
              <a:buNone/>
              <a:defRPr b="0" i="0" sz="48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rtl="0">
              <a:spcBef>
                <a:spcPts val="0"/>
              </a:spcBef>
              <a:buClr>
                <a:schemeClr val="dk1"/>
              </a:buClr>
              <a:buSzPts val="4800"/>
              <a:buFont typeface="Economica"/>
              <a:buNone/>
              <a:defRPr sz="4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rtl="0">
              <a:spcBef>
                <a:spcPts val="0"/>
              </a:spcBef>
              <a:buClr>
                <a:schemeClr val="dk1"/>
              </a:buClr>
              <a:buSzPts val="4800"/>
              <a:buFont typeface="Economica"/>
              <a:buNone/>
              <a:defRPr sz="4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rtl="0">
              <a:spcBef>
                <a:spcPts val="0"/>
              </a:spcBef>
              <a:buClr>
                <a:schemeClr val="dk1"/>
              </a:buClr>
              <a:buSzPts val="4800"/>
              <a:buFont typeface="Economica"/>
              <a:buNone/>
              <a:defRPr sz="4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rtl="0">
              <a:spcBef>
                <a:spcPts val="0"/>
              </a:spcBef>
              <a:buClr>
                <a:schemeClr val="dk1"/>
              </a:buClr>
              <a:buSzPts val="4800"/>
              <a:buFont typeface="Economica"/>
              <a:buNone/>
              <a:defRPr sz="4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rtl="0">
              <a:spcBef>
                <a:spcPts val="0"/>
              </a:spcBef>
              <a:buClr>
                <a:schemeClr val="dk1"/>
              </a:buClr>
              <a:buSzPts val="4800"/>
              <a:buFont typeface="Economica"/>
              <a:buNone/>
              <a:defRPr sz="4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rtl="0">
              <a:spcBef>
                <a:spcPts val="0"/>
              </a:spcBef>
              <a:buClr>
                <a:schemeClr val="dk1"/>
              </a:buClr>
              <a:buSzPts val="4800"/>
              <a:buFont typeface="Economica"/>
              <a:buNone/>
              <a:defRPr sz="4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rtl="0">
              <a:spcBef>
                <a:spcPts val="0"/>
              </a:spcBef>
              <a:buClr>
                <a:schemeClr val="dk1"/>
              </a:buClr>
              <a:buSzPts val="4800"/>
              <a:buFont typeface="Economica"/>
              <a:buNone/>
              <a:defRPr sz="4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rtl="0">
              <a:spcBef>
                <a:spcPts val="0"/>
              </a:spcBef>
              <a:buClr>
                <a:schemeClr val="dk1"/>
              </a:buClr>
              <a:buSzPts val="4800"/>
              <a:buFont typeface="Economica"/>
              <a:buNone/>
              <a:defRPr sz="4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88" name="Shape 8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1" name="Shape 9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2" name="Shape 92"/>
          <p:cNvSpPr txBox="1"/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rtl="0" algn="ctr">
              <a:spcBef>
                <a:spcPts val="0"/>
              </a:spcBef>
              <a:buClr>
                <a:schemeClr val="lt2"/>
              </a:buClr>
              <a:buSzPts val="4200"/>
              <a:buFont typeface="Economica"/>
              <a:buNone/>
              <a:defRPr sz="42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rtl="0" algn="ctr">
              <a:spcBef>
                <a:spcPts val="0"/>
              </a:spcBef>
              <a:buClr>
                <a:schemeClr val="lt2"/>
              </a:buClr>
              <a:buSzPts val="4200"/>
              <a:buFont typeface="Economica"/>
              <a:buNone/>
              <a:defRPr sz="42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rtl="0" algn="ctr">
              <a:spcBef>
                <a:spcPts val="0"/>
              </a:spcBef>
              <a:buClr>
                <a:schemeClr val="lt2"/>
              </a:buClr>
              <a:buSzPts val="4200"/>
              <a:buFont typeface="Economica"/>
              <a:buNone/>
              <a:defRPr sz="42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rtl="0" algn="ctr">
              <a:spcBef>
                <a:spcPts val="0"/>
              </a:spcBef>
              <a:buClr>
                <a:schemeClr val="lt2"/>
              </a:buClr>
              <a:buSzPts val="4200"/>
              <a:buFont typeface="Economica"/>
              <a:buNone/>
              <a:defRPr sz="42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rtl="0" algn="ctr">
              <a:spcBef>
                <a:spcPts val="0"/>
              </a:spcBef>
              <a:buClr>
                <a:schemeClr val="lt2"/>
              </a:buClr>
              <a:buSzPts val="4200"/>
              <a:buFont typeface="Economica"/>
              <a:buNone/>
              <a:defRPr sz="42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rtl="0" algn="ctr">
              <a:spcBef>
                <a:spcPts val="0"/>
              </a:spcBef>
              <a:buClr>
                <a:schemeClr val="lt2"/>
              </a:buClr>
              <a:buSzPts val="4200"/>
              <a:buFont typeface="Economica"/>
              <a:buNone/>
              <a:defRPr sz="42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rtl="0" algn="ctr">
              <a:spcBef>
                <a:spcPts val="0"/>
              </a:spcBef>
              <a:buClr>
                <a:schemeClr val="lt2"/>
              </a:buClr>
              <a:buSzPts val="4200"/>
              <a:buFont typeface="Economica"/>
              <a:buNone/>
              <a:defRPr sz="42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rtl="0" algn="ctr">
              <a:spcBef>
                <a:spcPts val="0"/>
              </a:spcBef>
              <a:buClr>
                <a:schemeClr val="lt2"/>
              </a:buClr>
              <a:buSzPts val="4200"/>
              <a:buFont typeface="Economica"/>
              <a:buNone/>
              <a:defRPr sz="42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93" name="Shape 93"/>
          <p:cNvSpPr txBox="1"/>
          <p:nvPr>
            <p:ph idx="1" type="subTitle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conomica"/>
              <a:buNone/>
              <a:defRPr b="0" i="0" sz="24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conomica"/>
              <a:buNone/>
              <a:defRPr b="0" i="0" sz="24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conomica"/>
              <a:buNone/>
              <a:defRPr b="0" i="0" sz="24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conomica"/>
              <a:buNone/>
              <a:defRPr b="0" i="0" sz="24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conomica"/>
              <a:buNone/>
              <a:defRPr b="0" i="0" sz="24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conomica"/>
              <a:buNone/>
              <a:defRPr b="0" i="0" sz="24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conomica"/>
              <a:buNone/>
              <a:defRPr b="0" i="0" sz="24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conomica"/>
              <a:buNone/>
              <a:defRPr b="0" i="0" sz="24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conomica"/>
              <a:buNone/>
              <a:defRPr b="0" i="0" sz="24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94" name="Shape 94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1143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Open Sans"/>
              <a:buChar char="●"/>
              <a:defRPr b="0" i="0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8890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88900" lvl="2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88900" lvl="3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88900" lvl="4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88900" lvl="5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88900" lvl="6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88900" lvl="7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88900" lvl="8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95" name="Shape 9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/>
          <p:nvPr>
            <p:ph idx="1" type="body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conomica"/>
              <a:buNone/>
              <a:defRPr b="0" i="0" sz="24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8890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88900" lvl="2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88900" lvl="3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88900" lvl="4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88900" lvl="5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88900" lvl="6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88900" lvl="7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88900" lvl="8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98" name="Shape 9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 flipH="1">
            <a:off x="7595938" y="460225"/>
            <a:ext cx="1081625" cy="1124950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17" name="Shape 17"/>
          <p:cNvSpPr/>
          <p:nvPr/>
        </p:nvSpPr>
        <p:spPr>
          <a:xfrm flipH="1" rot="10800000">
            <a:off x="466425" y="3558325"/>
            <a:ext cx="1081625" cy="1124950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18" name="Shape 18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algn="ctr">
              <a:spcBef>
                <a:spcPts val="0"/>
              </a:spcBef>
              <a:buSzPts val="4200"/>
              <a:buNone/>
              <a:defRPr/>
            </a:lvl1pPr>
            <a:lvl2pPr lvl="1" algn="ctr">
              <a:spcBef>
                <a:spcPts val="0"/>
              </a:spcBef>
              <a:buSzPts val="4200"/>
              <a:buNone/>
              <a:defRPr/>
            </a:lvl2pPr>
            <a:lvl3pPr lvl="2" algn="ctr">
              <a:spcBef>
                <a:spcPts val="0"/>
              </a:spcBef>
              <a:buSzPts val="4200"/>
              <a:buNone/>
              <a:defRPr/>
            </a:lvl3pPr>
            <a:lvl4pPr lvl="3" algn="ctr">
              <a:spcBef>
                <a:spcPts val="0"/>
              </a:spcBef>
              <a:buSzPts val="4200"/>
              <a:buNone/>
              <a:defRPr/>
            </a:lvl4pPr>
            <a:lvl5pPr lvl="4" algn="ctr">
              <a:spcBef>
                <a:spcPts val="0"/>
              </a:spcBef>
              <a:buSzPts val="4200"/>
              <a:buNone/>
              <a:defRPr/>
            </a:lvl5pPr>
            <a:lvl6pPr lvl="5" algn="ctr">
              <a:spcBef>
                <a:spcPts val="0"/>
              </a:spcBef>
              <a:buSzPts val="4200"/>
              <a:buNone/>
              <a:defRPr/>
            </a:lvl6pPr>
            <a:lvl7pPr lvl="6" algn="ctr">
              <a:spcBef>
                <a:spcPts val="0"/>
              </a:spcBef>
              <a:buSzPts val="4200"/>
              <a:buNone/>
              <a:defRPr/>
            </a:lvl7pPr>
            <a:lvl8pPr lvl="7" algn="ctr">
              <a:spcBef>
                <a:spcPts val="0"/>
              </a:spcBef>
              <a:buSzPts val="4200"/>
              <a:buNone/>
              <a:defRPr/>
            </a:lvl8pPr>
            <a:lvl9pPr lvl="8" algn="ctr">
              <a:spcBef>
                <a:spcPts val="0"/>
              </a:spcBef>
              <a:buSzPts val="4200"/>
              <a:buNone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Shape 101"/>
          <p:cNvSpPr txBox="1"/>
          <p:nvPr>
            <p:ph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Font typeface="Economica"/>
              <a:buNone/>
              <a:defRPr b="0" i="0" sz="16000" u="none" cap="none" strike="noStrike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rtl="0" algn="ctr">
              <a:spcBef>
                <a:spcPts val="0"/>
              </a:spcBef>
              <a:buClr>
                <a:schemeClr val="lt2"/>
              </a:buClr>
              <a:buSzPts val="16000"/>
              <a:buFont typeface="Economica"/>
              <a:buNone/>
              <a:defRPr sz="160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rtl="0" algn="ctr">
              <a:spcBef>
                <a:spcPts val="0"/>
              </a:spcBef>
              <a:buClr>
                <a:schemeClr val="lt2"/>
              </a:buClr>
              <a:buSzPts val="16000"/>
              <a:buFont typeface="Economica"/>
              <a:buNone/>
              <a:defRPr sz="160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rtl="0" algn="ctr">
              <a:spcBef>
                <a:spcPts val="0"/>
              </a:spcBef>
              <a:buClr>
                <a:schemeClr val="lt2"/>
              </a:buClr>
              <a:buSzPts val="16000"/>
              <a:buFont typeface="Economica"/>
              <a:buNone/>
              <a:defRPr sz="160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rtl="0" algn="ctr">
              <a:spcBef>
                <a:spcPts val="0"/>
              </a:spcBef>
              <a:buClr>
                <a:schemeClr val="lt2"/>
              </a:buClr>
              <a:buSzPts val="16000"/>
              <a:buFont typeface="Economica"/>
              <a:buNone/>
              <a:defRPr sz="160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rtl="0" algn="ctr">
              <a:spcBef>
                <a:spcPts val="0"/>
              </a:spcBef>
              <a:buClr>
                <a:schemeClr val="lt2"/>
              </a:buClr>
              <a:buSzPts val="16000"/>
              <a:buFont typeface="Economica"/>
              <a:buNone/>
              <a:defRPr sz="160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rtl="0" algn="ctr">
              <a:spcBef>
                <a:spcPts val="0"/>
              </a:spcBef>
              <a:buClr>
                <a:schemeClr val="lt2"/>
              </a:buClr>
              <a:buSzPts val="16000"/>
              <a:buFont typeface="Economica"/>
              <a:buNone/>
              <a:defRPr sz="160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rtl="0" algn="ctr">
              <a:spcBef>
                <a:spcPts val="0"/>
              </a:spcBef>
              <a:buClr>
                <a:schemeClr val="lt2"/>
              </a:buClr>
              <a:buSzPts val="16000"/>
              <a:buFont typeface="Economica"/>
              <a:buNone/>
              <a:defRPr sz="160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rtl="0" algn="ctr">
              <a:spcBef>
                <a:spcPts val="0"/>
              </a:spcBef>
              <a:buClr>
                <a:schemeClr val="lt2"/>
              </a:buClr>
              <a:buSzPts val="16000"/>
              <a:buFont typeface="Economica"/>
              <a:buNone/>
              <a:defRPr sz="160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1430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Open Sans"/>
              <a:buChar char="●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8890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88900" lvl="2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88900" lvl="3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88900" lvl="4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88900" lvl="5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88900" lvl="6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88900" lvl="7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88900" lvl="8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03" name="Shape 10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" name="Shape 22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SzPts val="4200"/>
              <a:buNone/>
              <a:defRPr/>
            </a:lvl1pPr>
            <a:lvl2pPr lvl="1">
              <a:spcBef>
                <a:spcPts val="0"/>
              </a:spcBef>
              <a:buSzPts val="4200"/>
              <a:buNone/>
              <a:defRPr/>
            </a:lvl2pPr>
            <a:lvl3pPr lvl="2">
              <a:spcBef>
                <a:spcPts val="0"/>
              </a:spcBef>
              <a:buSzPts val="4200"/>
              <a:buNone/>
              <a:defRPr/>
            </a:lvl3pPr>
            <a:lvl4pPr lvl="3">
              <a:spcBef>
                <a:spcPts val="0"/>
              </a:spcBef>
              <a:buSzPts val="4200"/>
              <a:buNone/>
              <a:defRPr/>
            </a:lvl4pPr>
            <a:lvl5pPr lvl="4">
              <a:spcBef>
                <a:spcPts val="0"/>
              </a:spcBef>
              <a:buSzPts val="4200"/>
              <a:buNone/>
              <a:defRPr/>
            </a:lvl5pPr>
            <a:lvl6pPr lvl="5">
              <a:spcBef>
                <a:spcPts val="0"/>
              </a:spcBef>
              <a:buSzPts val="4200"/>
              <a:buNone/>
              <a:defRPr/>
            </a:lvl6pPr>
            <a:lvl7pPr lvl="6">
              <a:spcBef>
                <a:spcPts val="0"/>
              </a:spcBef>
              <a:buSzPts val="4200"/>
              <a:buNone/>
              <a:defRPr/>
            </a:lvl7pPr>
            <a:lvl8pPr lvl="7">
              <a:spcBef>
                <a:spcPts val="0"/>
              </a:spcBef>
              <a:buSzPts val="4200"/>
              <a:buNone/>
              <a:defRPr/>
            </a:lvl8pPr>
            <a:lvl9pPr lvl="8">
              <a:spcBef>
                <a:spcPts val="0"/>
              </a:spcBef>
              <a:buSzPts val="4200"/>
              <a:buNone/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SzPts val="4200"/>
              <a:buNone/>
              <a:defRPr/>
            </a:lvl1pPr>
            <a:lvl2pPr lvl="1">
              <a:spcBef>
                <a:spcPts val="0"/>
              </a:spcBef>
              <a:buSzPts val="4200"/>
              <a:buNone/>
              <a:defRPr/>
            </a:lvl2pPr>
            <a:lvl3pPr lvl="2">
              <a:spcBef>
                <a:spcPts val="0"/>
              </a:spcBef>
              <a:buSzPts val="4200"/>
              <a:buNone/>
              <a:defRPr/>
            </a:lvl3pPr>
            <a:lvl4pPr lvl="3">
              <a:spcBef>
                <a:spcPts val="0"/>
              </a:spcBef>
              <a:buSzPts val="4200"/>
              <a:buNone/>
              <a:defRPr/>
            </a:lvl4pPr>
            <a:lvl5pPr lvl="4">
              <a:spcBef>
                <a:spcPts val="0"/>
              </a:spcBef>
              <a:buSzPts val="4200"/>
              <a:buNone/>
              <a:defRPr/>
            </a:lvl5pPr>
            <a:lvl6pPr lvl="5">
              <a:spcBef>
                <a:spcPts val="0"/>
              </a:spcBef>
              <a:buSzPts val="4200"/>
              <a:buNone/>
              <a:defRPr/>
            </a:lvl6pPr>
            <a:lvl7pPr lvl="6">
              <a:spcBef>
                <a:spcPts val="0"/>
              </a:spcBef>
              <a:buSzPts val="4200"/>
              <a:buNone/>
              <a:defRPr/>
            </a:lvl7pPr>
            <a:lvl8pPr lvl="7">
              <a:spcBef>
                <a:spcPts val="0"/>
              </a:spcBef>
              <a:buSzPts val="4200"/>
              <a:buNone/>
              <a:defRPr/>
            </a:lvl8pPr>
            <a:lvl9pPr lvl="8">
              <a:spcBef>
                <a:spcPts val="0"/>
              </a:spcBef>
              <a:buSzPts val="4200"/>
              <a:buNone/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" type="body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/>
        </p:txBody>
      </p:sp>
      <p:sp>
        <p:nvSpPr>
          <p:cNvPr id="28" name="Shape 28"/>
          <p:cNvSpPr txBox="1"/>
          <p:nvPr>
            <p:ph idx="2" type="body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/>
        </p:txBody>
      </p:sp>
      <p:sp>
        <p:nvSpPr>
          <p:cNvPr id="29" name="Shape 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SzPts val="4200"/>
              <a:buNone/>
              <a:defRPr/>
            </a:lvl1pPr>
            <a:lvl2pPr lvl="1">
              <a:spcBef>
                <a:spcPts val="0"/>
              </a:spcBef>
              <a:buSzPts val="4200"/>
              <a:buNone/>
              <a:defRPr/>
            </a:lvl2pPr>
            <a:lvl3pPr lvl="2">
              <a:spcBef>
                <a:spcPts val="0"/>
              </a:spcBef>
              <a:buSzPts val="4200"/>
              <a:buNone/>
              <a:defRPr/>
            </a:lvl3pPr>
            <a:lvl4pPr lvl="3">
              <a:spcBef>
                <a:spcPts val="0"/>
              </a:spcBef>
              <a:buSzPts val="4200"/>
              <a:buNone/>
              <a:defRPr/>
            </a:lvl4pPr>
            <a:lvl5pPr lvl="4">
              <a:spcBef>
                <a:spcPts val="0"/>
              </a:spcBef>
              <a:buSzPts val="4200"/>
              <a:buNone/>
              <a:defRPr/>
            </a:lvl5pPr>
            <a:lvl6pPr lvl="5">
              <a:spcBef>
                <a:spcPts val="0"/>
              </a:spcBef>
              <a:buSzPts val="4200"/>
              <a:buNone/>
              <a:defRPr/>
            </a:lvl6pPr>
            <a:lvl7pPr lvl="6">
              <a:spcBef>
                <a:spcPts val="0"/>
              </a:spcBef>
              <a:buSzPts val="4200"/>
              <a:buNone/>
              <a:defRPr/>
            </a:lvl7pPr>
            <a:lvl8pPr lvl="7">
              <a:spcBef>
                <a:spcPts val="0"/>
              </a:spcBef>
              <a:buSzPts val="4200"/>
              <a:buNone/>
              <a:defRPr/>
            </a:lvl8pPr>
            <a:lvl9pPr lvl="8">
              <a:spcBef>
                <a:spcPts val="0"/>
              </a:spcBef>
              <a:buSzPts val="4200"/>
              <a:buNone/>
              <a:defRPr/>
            </a:lvl9pPr>
          </a:lstStyle>
          <a:p/>
        </p:txBody>
      </p:sp>
      <p:sp>
        <p:nvSpPr>
          <p:cNvPr id="32" name="Shape 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SzPts val="3000"/>
              <a:buNone/>
              <a:defRPr sz="3000"/>
            </a:lvl1pPr>
            <a:lvl2pPr lvl="1">
              <a:spcBef>
                <a:spcPts val="0"/>
              </a:spcBef>
              <a:buSzPts val="3000"/>
              <a:buNone/>
              <a:defRPr sz="3000"/>
            </a:lvl2pPr>
            <a:lvl3pPr lvl="2">
              <a:spcBef>
                <a:spcPts val="0"/>
              </a:spcBef>
              <a:buSzPts val="3000"/>
              <a:buNone/>
              <a:defRPr sz="3000"/>
            </a:lvl3pPr>
            <a:lvl4pPr lvl="3">
              <a:spcBef>
                <a:spcPts val="0"/>
              </a:spcBef>
              <a:buSzPts val="3000"/>
              <a:buNone/>
              <a:defRPr sz="3000"/>
            </a:lvl4pPr>
            <a:lvl5pPr lvl="4">
              <a:spcBef>
                <a:spcPts val="0"/>
              </a:spcBef>
              <a:buSzPts val="3000"/>
              <a:buNone/>
              <a:defRPr sz="3000"/>
            </a:lvl5pPr>
            <a:lvl6pPr lvl="5">
              <a:spcBef>
                <a:spcPts val="0"/>
              </a:spcBef>
              <a:buSzPts val="3000"/>
              <a:buNone/>
              <a:defRPr sz="3000"/>
            </a:lvl6pPr>
            <a:lvl7pPr lvl="6">
              <a:spcBef>
                <a:spcPts val="0"/>
              </a:spcBef>
              <a:buSzPts val="3000"/>
              <a:buNone/>
              <a:defRPr sz="3000"/>
            </a:lvl7pPr>
            <a:lvl8pPr lvl="7">
              <a:spcBef>
                <a:spcPts val="0"/>
              </a:spcBef>
              <a:buSzPts val="3000"/>
              <a:buNone/>
              <a:defRPr sz="3000"/>
            </a:lvl8pPr>
            <a:lvl9pPr lvl="8">
              <a:spcBef>
                <a:spcPts val="0"/>
              </a:spcBef>
              <a:buSzPts val="3000"/>
              <a:buNone/>
              <a:defRPr sz="3000"/>
            </a:lvl9pPr>
          </a:lstStyle>
          <a:p/>
        </p:txBody>
      </p:sp>
      <p:sp>
        <p:nvSpPr>
          <p:cNvPr id="35" name="Shape 35"/>
          <p:cNvSpPr txBox="1"/>
          <p:nvPr>
            <p:ph idx="1" type="body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200"/>
              <a:buChar char="●"/>
              <a:defRPr sz="12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/>
        </p:txBody>
      </p:sp>
      <p:sp>
        <p:nvSpPr>
          <p:cNvPr id="36" name="Shape 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" name="Shape 39"/>
          <p:cNvSpPr txBox="1"/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SzPts val="4800"/>
              <a:buNone/>
              <a:defRPr sz="4800"/>
            </a:lvl1pPr>
            <a:lvl2pPr lvl="1">
              <a:spcBef>
                <a:spcPts val="0"/>
              </a:spcBef>
              <a:buSzPts val="4800"/>
              <a:buNone/>
              <a:defRPr sz="4800"/>
            </a:lvl2pPr>
            <a:lvl3pPr lvl="2">
              <a:spcBef>
                <a:spcPts val="0"/>
              </a:spcBef>
              <a:buSzPts val="4800"/>
              <a:buNone/>
              <a:defRPr sz="4800"/>
            </a:lvl3pPr>
            <a:lvl4pPr lvl="3">
              <a:spcBef>
                <a:spcPts val="0"/>
              </a:spcBef>
              <a:buSzPts val="4800"/>
              <a:buNone/>
              <a:defRPr sz="4800"/>
            </a:lvl4pPr>
            <a:lvl5pPr lvl="4">
              <a:spcBef>
                <a:spcPts val="0"/>
              </a:spcBef>
              <a:buSzPts val="4800"/>
              <a:buNone/>
              <a:defRPr sz="4800"/>
            </a:lvl5pPr>
            <a:lvl6pPr lvl="5">
              <a:spcBef>
                <a:spcPts val="0"/>
              </a:spcBef>
              <a:buSzPts val="4800"/>
              <a:buNone/>
              <a:defRPr sz="4800"/>
            </a:lvl6pPr>
            <a:lvl7pPr lvl="6">
              <a:spcBef>
                <a:spcPts val="0"/>
              </a:spcBef>
              <a:buSzPts val="4800"/>
              <a:buNone/>
              <a:defRPr sz="4800"/>
            </a:lvl7pPr>
            <a:lvl8pPr lvl="7">
              <a:spcBef>
                <a:spcPts val="0"/>
              </a:spcBef>
              <a:buSzPts val="4800"/>
              <a:buNone/>
              <a:defRPr sz="4800"/>
            </a:lvl8pPr>
            <a:lvl9pPr lvl="8">
              <a:spcBef>
                <a:spcPts val="0"/>
              </a:spcBef>
              <a:buSzPts val="4800"/>
              <a:buNone/>
              <a:defRPr sz="4800"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3" name="Shape 43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4" name="Shape 44"/>
          <p:cNvSpPr txBox="1"/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1" type="subTitle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46" name="Shape 46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" type="body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/>
        </p:txBody>
      </p:sp>
      <p:sp>
        <p:nvSpPr>
          <p:cNvPr id="50" name="Shape 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lux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luxe">
    <p:bg>
      <p:bgPr>
        <a:solidFill>
          <a:schemeClr val="lt1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rtl="0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rtl="0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rtl="0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rtl="0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rtl="0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rtl="0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rtl="0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rtl="0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143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Open Sans"/>
              <a:buChar char="●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8890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88900" lvl="2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88900" lvl="3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88900" lvl="4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88900" lvl="5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88900" lvl="6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88900" lvl="7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88900" lvl="8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61" name="Shape 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635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Economica"/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1.jpg"/><Relationship Id="rId5" Type="http://schemas.openxmlformats.org/officeDocument/2006/relationships/hyperlink" Target="https://docs.google.com/presentation/d/1-3EbmgOo9FKQuOSaCbwutr5E4DCLSkt4zxmuddW-lEg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png"/><Relationship Id="rId4" Type="http://schemas.openxmlformats.org/officeDocument/2006/relationships/image" Target="../media/image29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Relationship Id="rId4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3.png"/><Relationship Id="rId4" Type="http://schemas.openxmlformats.org/officeDocument/2006/relationships/image" Target="../media/image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Relationship Id="rId4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Relationship Id="rId4" Type="http://schemas.openxmlformats.org/officeDocument/2006/relationships/image" Target="../media/image1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31.png"/><Relationship Id="rId6" Type="http://schemas.openxmlformats.org/officeDocument/2006/relationships/image" Target="../media/image1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Gluteal region and the Back of the Thigh</a:t>
            </a:r>
          </a:p>
        </p:txBody>
      </p:sp>
      <p:sp>
        <p:nvSpPr>
          <p:cNvPr id="111" name="Shape 111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Lecture 17</a:t>
            </a:r>
          </a:p>
        </p:txBody>
      </p:sp>
      <p:pic>
        <p:nvPicPr>
          <p:cNvPr id="112" name="Shape 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"/>
            <a:ext cx="1172701" cy="110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Shape 113"/>
          <p:cNvPicPr preferRelativeResize="0"/>
          <p:nvPr/>
        </p:nvPicPr>
        <p:blipFill rotWithShape="1">
          <a:blip r:embed="rId4">
            <a:alphaModFix/>
          </a:blip>
          <a:srcRect b="24987" l="23657" r="22648" t="25571"/>
          <a:stretch/>
        </p:blipFill>
        <p:spPr>
          <a:xfrm>
            <a:off x="7575573" y="0"/>
            <a:ext cx="1568426" cy="144425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Shape 114"/>
          <p:cNvSpPr txBox="1"/>
          <p:nvPr/>
        </p:nvSpPr>
        <p:spPr>
          <a:xfrm>
            <a:off x="0" y="4572002"/>
            <a:ext cx="3375600" cy="571500"/>
          </a:xfrm>
          <a:prstGeom prst="rect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rPr b="1" lang="en">
                <a:latin typeface="Bree Serif"/>
                <a:ea typeface="Bree Serif"/>
                <a:cs typeface="Bree Serif"/>
                <a:sym typeface="Bree Serif"/>
              </a:rPr>
              <a:t>هذا العمل لا يغني عن المصدر الأساسي للمذاكرة</a:t>
            </a:r>
          </a:p>
        </p:txBody>
      </p:sp>
      <p:sp>
        <p:nvSpPr>
          <p:cNvPr id="115" name="Shape 115"/>
          <p:cNvSpPr txBox="1"/>
          <p:nvPr/>
        </p:nvSpPr>
        <p:spPr>
          <a:xfrm>
            <a:off x="12" y="4195544"/>
            <a:ext cx="65523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Please check our </a:t>
            </a:r>
            <a:r>
              <a:rPr lang="en" u="sng">
                <a:solidFill>
                  <a:srgbClr val="57BB8A"/>
                </a:solidFill>
                <a:hlinkClick r:id="rId5"/>
              </a:rPr>
              <a:t>Editing File</a:t>
            </a:r>
            <a:r>
              <a:rPr lang="en"/>
              <a:t>.</a:t>
            </a:r>
          </a:p>
        </p:txBody>
      </p:sp>
      <p:sp>
        <p:nvSpPr>
          <p:cNvPr id="116" name="Shape 116"/>
          <p:cNvSpPr txBox="1"/>
          <p:nvPr/>
        </p:nvSpPr>
        <p:spPr>
          <a:xfrm>
            <a:off x="5353825" y="4494975"/>
            <a:ext cx="384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69850" lvl="0" marL="0" rtl="0">
              <a:spcBef>
                <a:spcPts val="0"/>
              </a:spcBef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700">
                <a:latin typeface="Courier New"/>
                <a:ea typeface="Courier New"/>
                <a:cs typeface="Courier New"/>
                <a:sym typeface="Courier New"/>
              </a:rPr>
              <a:t>{وَمَنْ يَتَوَكَّلْ عَلَى اللَّهِ فَهُوَ حَسْبُهُ}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6" name="Shape 226"/>
          <p:cNvGraphicFramePr/>
          <p:nvPr/>
        </p:nvGraphicFramePr>
        <p:xfrm>
          <a:off x="475625" y="924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{C90C0523-A50F-4F77-B216-22BC770EB829}</a:tableStyleId>
              </a:tblPr>
              <a:tblGrid>
                <a:gridCol w="1321625"/>
                <a:gridCol w="3623800"/>
                <a:gridCol w="3238925"/>
              </a:tblGrid>
              <a:tr h="601425">
                <a:tc gridSpan="3">
                  <a:txBody>
                    <a:bodyPr>
                      <a:noAutofit/>
                    </a:bodyPr>
                    <a:lstStyle/>
                    <a:p>
                      <a:pPr indent="-8890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1400"/>
                        <a:buFont typeface="Open Sans"/>
                        <a:buNone/>
                      </a:pPr>
                      <a:r>
                        <a:rPr b="1" lang="en">
                          <a:solidFill>
                            <a:srgbClr val="C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Obturator internus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hMerge="1"/>
                <a:tc hMerge="1"/>
              </a:tr>
              <a:tr h="601425">
                <a:tc>
                  <a:txBody>
                    <a:bodyPr>
                      <a:noAutofit/>
                    </a:bodyPr>
                    <a:lstStyle/>
                    <a:p>
                      <a:pPr indent="-8255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0124D"/>
                        </a:buClr>
                        <a:buSzPts val="1300"/>
                        <a:buFont typeface="Open Sans"/>
                        <a:buNone/>
                      </a:pPr>
                      <a:r>
                        <a:rPr b="1" lang="en" sz="1300" u="none" cap="none" strike="noStrike">
                          <a:solidFill>
                            <a:srgbClr val="20124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origin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Inner </a:t>
                      </a:r>
                      <a:r>
                        <a:rPr lang="en"/>
                        <a:t>surface of the side wall of the </a:t>
                      </a:r>
                      <a:r>
                        <a:rPr lang="en" u="sng"/>
                        <a:t>pelvis 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rowSpan="4"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922550">
                <a:tc>
                  <a:txBody>
                    <a:bodyPr>
                      <a:noAutofit/>
                    </a:bodyPr>
                    <a:lstStyle/>
                    <a:p>
                      <a:pPr indent="-8255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0124D"/>
                        </a:buClr>
                        <a:buSzPts val="1300"/>
                        <a:buFont typeface="Open Sans"/>
                        <a:buNone/>
                      </a:pPr>
                      <a:r>
                        <a:rPr b="1" lang="en" sz="1300" u="none" cap="none" strike="noStrike">
                          <a:solidFill>
                            <a:srgbClr val="20124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insertion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Into the </a:t>
                      </a:r>
                      <a:r>
                        <a:rPr b="1" lang="en"/>
                        <a:t>medial </a:t>
                      </a:r>
                      <a:r>
                        <a:rPr lang="en"/>
                        <a:t>surface of the g</a:t>
                      </a:r>
                      <a:r>
                        <a:rPr lang="en" u="sng"/>
                        <a:t>reater trochanter 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vMerge="1"/>
              </a:tr>
              <a:tr h="601425">
                <a:tc>
                  <a:txBody>
                    <a:bodyPr>
                      <a:noAutofit/>
                    </a:bodyPr>
                    <a:lstStyle/>
                    <a:p>
                      <a:pPr indent="-8255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0124D"/>
                        </a:buClr>
                        <a:buSzPts val="1300"/>
                        <a:buFont typeface="Open Sans"/>
                        <a:buNone/>
                      </a:pPr>
                      <a:r>
                        <a:rPr b="1" lang="en" sz="1300" u="none" cap="none" strike="noStrike">
                          <a:solidFill>
                            <a:srgbClr val="20124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Nerve supply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Nerve to obturator </a:t>
                      </a:r>
                      <a:r>
                        <a:rPr lang="en"/>
                        <a:t>internus 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vMerge="1"/>
              </a:tr>
              <a:tr h="6014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20124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Action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Lateral </a:t>
                      </a:r>
                      <a:r>
                        <a:rPr b="1" lang="en"/>
                        <a:t>rotation</a:t>
                      </a:r>
                      <a:r>
                        <a:rPr lang="en"/>
                        <a:t> of the </a:t>
                      </a:r>
                      <a:r>
                        <a:rPr lang="en" u="sng"/>
                        <a:t>hip joint</a:t>
                      </a:r>
                      <a:r>
                        <a:rPr lang="en"/>
                        <a:t>  &amp;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Control movement of the hip joint.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vMerge="1"/>
              </a:tr>
            </a:tbl>
          </a:graphicData>
        </a:graphic>
      </p:graphicFrame>
      <p:sp>
        <p:nvSpPr>
          <p:cNvPr id="227" name="Shape 227"/>
          <p:cNvSpPr txBox="1"/>
          <p:nvPr/>
        </p:nvSpPr>
        <p:spPr>
          <a:xfrm>
            <a:off x="322800" y="316625"/>
            <a:ext cx="8490000" cy="514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rPr lang="en" sz="4000">
                <a:latin typeface="Economica"/>
                <a:ea typeface="Economica"/>
                <a:cs typeface="Economica"/>
                <a:sym typeface="Economica"/>
              </a:rPr>
              <a:t>Small muscles (lateral rotators)</a:t>
            </a:r>
          </a:p>
        </p:txBody>
      </p:sp>
      <p:pic>
        <p:nvPicPr>
          <p:cNvPr id="228" name="Shape 2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4600" y="1560826"/>
            <a:ext cx="3156975" cy="263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3" name="Shape 233"/>
          <p:cNvGraphicFramePr/>
          <p:nvPr/>
        </p:nvGraphicFramePr>
        <p:xfrm>
          <a:off x="475625" y="924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{C90C0523-A50F-4F77-B216-22BC770EB829}</a:tableStyleId>
              </a:tblPr>
              <a:tblGrid>
                <a:gridCol w="944425"/>
                <a:gridCol w="2020775"/>
                <a:gridCol w="2020775"/>
                <a:gridCol w="1480575"/>
                <a:gridCol w="1717775"/>
              </a:tblGrid>
              <a:tr h="380125">
                <a:tc gridSpan="5">
                  <a:txBody>
                    <a:bodyPr>
                      <a:noAutofit/>
                    </a:bodyPr>
                    <a:lstStyle/>
                    <a:p>
                      <a:pPr indent="-8890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1400"/>
                        <a:buFont typeface="Open Sans"/>
                        <a:buNone/>
                      </a:pPr>
                      <a:r>
                        <a:rPr b="1" lang="en">
                          <a:solidFill>
                            <a:srgbClr val="C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Superior &amp; inferior Gemelli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hMerge="1"/>
                <a:tc hMerge="1"/>
                <a:tc hMerge="1"/>
                <a:tc hMerge="1"/>
              </a:tr>
              <a:tr h="1007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300" u="none" cap="none" strike="noStrike">
                        <a:solidFill>
                          <a:srgbClr val="20124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88900" lvl="0" marL="0" rtl="0" algn="ctr">
                        <a:spcBef>
                          <a:spcPts val="0"/>
                        </a:spcBef>
                        <a:buClr>
                          <a:srgbClr val="C00000"/>
                        </a:buClr>
                        <a:buSzPts val="1400"/>
                        <a:buFont typeface="Open Sans"/>
                        <a:buNone/>
                      </a:pPr>
                      <a:r>
                        <a:rPr b="1" lang="en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Superior gemellus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88900" lvl="0" marL="0" rtl="0" algn="ctr">
                        <a:spcBef>
                          <a:spcPts val="0"/>
                        </a:spcBef>
                        <a:buClr>
                          <a:srgbClr val="C00000"/>
                        </a:buClr>
                        <a:buSzPts val="1400"/>
                        <a:buFont typeface="Open Sans"/>
                        <a:buNone/>
                      </a:pPr>
                      <a:r>
                        <a:rPr b="1" lang="en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Inferior gemellus 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gridSpan="2" rowSpan="5"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rowSpan="5" hMerge="1"/>
              </a:tr>
              <a:tr h="100775">
                <a:tc>
                  <a:txBody>
                    <a:bodyPr>
                      <a:noAutofit/>
                    </a:bodyPr>
                    <a:lstStyle/>
                    <a:p>
                      <a:pPr indent="-8255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0124D"/>
                        </a:buClr>
                        <a:buSzPts val="1300"/>
                        <a:buFont typeface="Open Sans"/>
                        <a:buNone/>
                      </a:pPr>
                      <a:r>
                        <a:rPr b="1" lang="en" sz="1300" u="none" cap="none" strike="noStrike">
                          <a:solidFill>
                            <a:srgbClr val="20124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origin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Upper </a:t>
                      </a:r>
                      <a:r>
                        <a:rPr lang="en"/>
                        <a:t>part of </a:t>
                      </a:r>
                      <a:r>
                        <a:rPr lang="en" u="sng"/>
                        <a:t>lesser sciatic notch 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Lower </a:t>
                      </a:r>
                      <a:r>
                        <a:rPr lang="en"/>
                        <a:t>border of </a:t>
                      </a:r>
                      <a:r>
                        <a:rPr lang="en" u="sng"/>
                        <a:t>lesser </a:t>
                      </a:r>
                      <a:r>
                        <a:rPr lang="en" u="sng"/>
                        <a:t>sciatic notch 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gridSpan="2" vMerge="1"/>
                <a:tc hMerge="1" vMerge="1"/>
              </a:tr>
              <a:tr h="100000">
                <a:tc>
                  <a:txBody>
                    <a:bodyPr>
                      <a:noAutofit/>
                    </a:bodyPr>
                    <a:lstStyle/>
                    <a:p>
                      <a:pPr indent="-8255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0124D"/>
                        </a:buClr>
                        <a:buSzPts val="1300"/>
                        <a:buFont typeface="Open Sans"/>
                        <a:buNone/>
                      </a:pPr>
                      <a:r>
                        <a:rPr b="1" lang="en" sz="1300" u="none" cap="none" strike="noStrike">
                          <a:solidFill>
                            <a:srgbClr val="20124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insertion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gridSpan="2"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Upper </a:t>
                      </a:r>
                      <a:r>
                        <a:rPr lang="en"/>
                        <a:t>&amp; </a:t>
                      </a:r>
                      <a:r>
                        <a:rPr b="1" lang="en"/>
                        <a:t>lower </a:t>
                      </a:r>
                      <a:r>
                        <a:rPr lang="en"/>
                        <a:t>parts into </a:t>
                      </a:r>
                      <a:r>
                        <a:rPr lang="en">
                          <a:solidFill>
                            <a:srgbClr val="783F04"/>
                          </a:solidFill>
                        </a:rPr>
                        <a:t>tendon of obturator internus 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hMerge="1"/>
                <a:tc gridSpan="2" vMerge="1"/>
                <a:tc hMerge="1" vMerge="1"/>
              </a:tr>
              <a:tr h="100000">
                <a:tc>
                  <a:txBody>
                    <a:bodyPr>
                      <a:noAutofit/>
                    </a:bodyPr>
                    <a:lstStyle/>
                    <a:p>
                      <a:pPr indent="-8255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0124D"/>
                        </a:buClr>
                        <a:buSzPts val="1300"/>
                        <a:buFont typeface="Open Sans"/>
                        <a:buNone/>
                      </a:pPr>
                      <a:r>
                        <a:rPr b="1" lang="en" sz="1300" u="none" cap="none" strike="noStrike">
                          <a:solidFill>
                            <a:srgbClr val="20124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Nerve supply</a:t>
                      </a:r>
                      <a:r>
                        <a:rPr b="1" lang="en" sz="1300" u="none" cap="none" strike="noStrike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*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Nerve to obturator internus 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Nerve to quadratus femoris 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gridSpan="2" vMerge="1"/>
                <a:tc hMerge="1" vMerge="1"/>
              </a:tr>
              <a:tr h="1000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20124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Action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Lateral </a:t>
                      </a:r>
                      <a:r>
                        <a:rPr lang="en"/>
                        <a:t>rotation of hip joint &amp; 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control movement of hip joint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Lateral </a:t>
                      </a:r>
                      <a:r>
                        <a:rPr lang="en"/>
                        <a:t>rotation of hip joint &amp; control movement of hip joint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gridSpan="2" vMerge="1"/>
                <a:tc hMerge="1" vMerge="1"/>
              </a:tr>
            </a:tbl>
          </a:graphicData>
        </a:graphic>
      </p:graphicFrame>
      <p:sp>
        <p:nvSpPr>
          <p:cNvPr id="234" name="Shape 234"/>
          <p:cNvSpPr txBox="1"/>
          <p:nvPr/>
        </p:nvSpPr>
        <p:spPr>
          <a:xfrm>
            <a:off x="322800" y="316625"/>
            <a:ext cx="8490000" cy="514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rPr lang="en" sz="4000">
                <a:latin typeface="Economica"/>
                <a:ea typeface="Economica"/>
                <a:cs typeface="Economica"/>
                <a:sym typeface="Economica"/>
              </a:rPr>
              <a:t>Small muscles (lateral rotators)</a:t>
            </a:r>
          </a:p>
        </p:txBody>
      </p:sp>
      <p:pic>
        <p:nvPicPr>
          <p:cNvPr id="235" name="Shape 2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0950" y="1323222"/>
            <a:ext cx="3179001" cy="3003528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Shape 236"/>
          <p:cNvSpPr txBox="1"/>
          <p:nvPr/>
        </p:nvSpPr>
        <p:spPr>
          <a:xfrm>
            <a:off x="5578509" y="1708936"/>
            <a:ext cx="11334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900">
                <a:solidFill>
                  <a:srgbClr val="FFFF00"/>
                </a:solidFill>
              </a:rPr>
              <a:t>Superior gemellus </a:t>
            </a:r>
            <a:r>
              <a:rPr lang="en">
                <a:solidFill>
                  <a:srgbClr val="FFFF00"/>
                </a:solidFill>
              </a:rPr>
              <a:t> </a:t>
            </a:r>
          </a:p>
        </p:txBody>
      </p:sp>
      <p:cxnSp>
        <p:nvCxnSpPr>
          <p:cNvPr id="237" name="Shape 237"/>
          <p:cNvCxnSpPr/>
          <p:nvPr/>
        </p:nvCxnSpPr>
        <p:spPr>
          <a:xfrm rot="10800000">
            <a:off x="6033723" y="2031150"/>
            <a:ext cx="264900" cy="273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lg" w="lg" type="stealth"/>
            <a:tailEnd len="lg" w="lg" type="none"/>
          </a:ln>
        </p:spPr>
      </p:cxnSp>
      <p:sp>
        <p:nvSpPr>
          <p:cNvPr id="238" name="Shape 238"/>
          <p:cNvSpPr txBox="1"/>
          <p:nvPr/>
        </p:nvSpPr>
        <p:spPr>
          <a:xfrm>
            <a:off x="5518350" y="3152587"/>
            <a:ext cx="1253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1100">
                <a:solidFill>
                  <a:srgbClr val="FFFF00"/>
                </a:solidFill>
              </a:rPr>
              <a:t>Inferior gemellus </a:t>
            </a:r>
          </a:p>
        </p:txBody>
      </p:sp>
      <p:cxnSp>
        <p:nvCxnSpPr>
          <p:cNvPr id="239" name="Shape 239"/>
          <p:cNvCxnSpPr/>
          <p:nvPr/>
        </p:nvCxnSpPr>
        <p:spPr>
          <a:xfrm flipH="1" rot="10800000">
            <a:off x="6097732" y="2860854"/>
            <a:ext cx="299700" cy="3915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lg" w="lg" type="none"/>
            <a:tailEnd len="lg" w="lg" type="stealth"/>
          </a:ln>
        </p:spPr>
      </p:cxnSp>
      <p:sp>
        <p:nvSpPr>
          <p:cNvPr id="240" name="Shape 240"/>
          <p:cNvSpPr txBox="1"/>
          <p:nvPr/>
        </p:nvSpPr>
        <p:spPr>
          <a:xfrm>
            <a:off x="475616" y="4419925"/>
            <a:ext cx="3495600" cy="5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>
                <a:solidFill>
                  <a:srgbClr val="999999"/>
                </a:solidFill>
              </a:rPr>
              <a:t>*كل وحده منهم يغذيها </a:t>
            </a:r>
            <a:r>
              <a:rPr lang="en">
                <a:solidFill>
                  <a:srgbClr val="999999"/>
                </a:solidFill>
              </a:rPr>
              <a:t>النيرڤ اللي يغذي المسل اللي تحتها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" name="Shape 245"/>
          <p:cNvGraphicFramePr/>
          <p:nvPr/>
        </p:nvGraphicFramePr>
        <p:xfrm>
          <a:off x="475625" y="924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{C90C0523-A50F-4F77-B216-22BC770EB829}</a:tableStyleId>
              </a:tblPr>
              <a:tblGrid>
                <a:gridCol w="1321625"/>
                <a:gridCol w="3623800"/>
                <a:gridCol w="3238925"/>
              </a:tblGrid>
              <a:tr h="489325">
                <a:tc gridSpan="3">
                  <a:txBody>
                    <a:bodyPr>
                      <a:noAutofit/>
                    </a:bodyPr>
                    <a:lstStyle/>
                    <a:p>
                      <a:pPr indent="-8890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1400"/>
                        <a:buFont typeface="Open Sans"/>
                        <a:buNone/>
                      </a:pPr>
                      <a:r>
                        <a:rPr b="1" lang="en">
                          <a:solidFill>
                            <a:srgbClr val="C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Piriformis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hMerge="1"/>
                <a:tc hMerge="1"/>
              </a:tr>
              <a:tr h="489325">
                <a:tc>
                  <a:txBody>
                    <a:bodyPr>
                      <a:noAutofit/>
                    </a:bodyPr>
                    <a:lstStyle/>
                    <a:p>
                      <a:pPr indent="-8255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0124D"/>
                        </a:buClr>
                        <a:buSzPts val="1300"/>
                        <a:buFont typeface="Open Sans"/>
                        <a:buNone/>
                      </a:pPr>
                      <a:r>
                        <a:rPr b="1" lang="en" sz="1300" u="none" cap="none" strike="noStrike">
                          <a:solidFill>
                            <a:srgbClr val="20124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origin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Pelvic surface of </a:t>
                      </a:r>
                      <a:r>
                        <a:rPr b="1" lang="en"/>
                        <a:t>middle 3</a:t>
                      </a:r>
                      <a:r>
                        <a:rPr lang="en"/>
                        <a:t> sacral vertebrae 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rowSpan="4"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750650">
                <a:tc>
                  <a:txBody>
                    <a:bodyPr>
                      <a:noAutofit/>
                    </a:bodyPr>
                    <a:lstStyle/>
                    <a:p>
                      <a:pPr indent="-8255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0124D"/>
                        </a:buClr>
                        <a:buSzPts val="1300"/>
                        <a:buFont typeface="Open Sans"/>
                        <a:buNone/>
                      </a:pPr>
                      <a:r>
                        <a:rPr b="1" lang="en" sz="1300" u="none" cap="none" strike="noStrike">
                          <a:solidFill>
                            <a:srgbClr val="20124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insertion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It passes through GSF</a:t>
                      </a:r>
                      <a:r>
                        <a:rPr lang="en">
                          <a:solidFill>
                            <a:srgbClr val="B7B7B7"/>
                          </a:solidFill>
                        </a:rPr>
                        <a:t>*</a:t>
                      </a:r>
                      <a:r>
                        <a:rPr lang="en"/>
                        <a:t> to be inserted into the </a:t>
                      </a:r>
                      <a:r>
                        <a:rPr b="1" lang="en"/>
                        <a:t>upper </a:t>
                      </a:r>
                      <a:r>
                        <a:rPr lang="en"/>
                        <a:t>border of the </a:t>
                      </a:r>
                      <a:r>
                        <a:rPr lang="en" u="sng"/>
                        <a:t>greater </a:t>
                      </a:r>
                      <a:r>
                        <a:rPr lang="en" u="sng"/>
                        <a:t>trochanter</a:t>
                      </a:r>
                      <a:r>
                        <a:rPr lang="en"/>
                        <a:t> 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vMerge="1"/>
              </a:tr>
              <a:tr h="489325">
                <a:tc>
                  <a:txBody>
                    <a:bodyPr>
                      <a:noAutofit/>
                    </a:bodyPr>
                    <a:lstStyle/>
                    <a:p>
                      <a:pPr indent="-8255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0124D"/>
                        </a:buClr>
                        <a:buSzPts val="1300"/>
                        <a:buFont typeface="Open Sans"/>
                        <a:buNone/>
                      </a:pPr>
                      <a:r>
                        <a:rPr b="1" lang="en" sz="1300" u="none" cap="none" strike="noStrike">
                          <a:solidFill>
                            <a:srgbClr val="20124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Nerve supply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Anterior rami of S1, S2 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vMerge="1"/>
              </a:tr>
              <a:tr h="7506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20124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Action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Lateral rotation</a:t>
                      </a:r>
                      <a:r>
                        <a:rPr lang="en"/>
                        <a:t> of </a:t>
                      </a:r>
                      <a:r>
                        <a:rPr lang="en" u="sng"/>
                        <a:t>hip joint</a:t>
                      </a:r>
                      <a:r>
                        <a:rPr lang="en"/>
                        <a:t> &amp; control </a:t>
                      </a:r>
                      <a:r>
                        <a:rPr lang="en"/>
                        <a:t>movement of hip joint. 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vMerge="1"/>
              </a:tr>
            </a:tbl>
          </a:graphicData>
        </a:graphic>
      </p:graphicFrame>
      <p:sp>
        <p:nvSpPr>
          <p:cNvPr id="246" name="Shape 246"/>
          <p:cNvSpPr txBox="1"/>
          <p:nvPr/>
        </p:nvSpPr>
        <p:spPr>
          <a:xfrm>
            <a:off x="322800" y="316625"/>
            <a:ext cx="8490000" cy="514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rPr lang="en" sz="4000">
                <a:latin typeface="Economica"/>
                <a:ea typeface="Economica"/>
                <a:cs typeface="Economica"/>
                <a:sym typeface="Economica"/>
              </a:rPr>
              <a:t>Small muscles (lateral rotators)</a:t>
            </a:r>
          </a:p>
        </p:txBody>
      </p:sp>
      <p:sp>
        <p:nvSpPr>
          <p:cNvPr id="247" name="Shape 247"/>
          <p:cNvSpPr txBox="1"/>
          <p:nvPr/>
        </p:nvSpPr>
        <p:spPr>
          <a:xfrm>
            <a:off x="322800" y="3967500"/>
            <a:ext cx="5706900" cy="9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1200">
                <a:solidFill>
                  <a:srgbClr val="B7B7B7"/>
                </a:solidFill>
              </a:rPr>
              <a:t>*Greater sciatic foramen 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 sz="1200">
                <a:solidFill>
                  <a:srgbClr val="B7B7B7"/>
                </a:solidFill>
              </a:rPr>
              <a:t>-</a:t>
            </a:r>
            <a:r>
              <a:rPr lang="en" sz="1200">
                <a:solidFill>
                  <a:srgbClr val="B7B7B7"/>
                </a:solidFill>
              </a:rPr>
              <a:t>almost all small muscles in the gluteal region make an insertion in greater trochanter Except, Quadratus femoris</a:t>
            </a:r>
            <a:r>
              <a:rPr lang="en">
                <a:solidFill>
                  <a:srgbClr val="B7B7B7"/>
                </a:solidFill>
              </a:rPr>
              <a:t>. </a:t>
            </a:r>
          </a:p>
        </p:txBody>
      </p:sp>
      <p:pic>
        <p:nvPicPr>
          <p:cNvPr id="248" name="Shape 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4125" y="1479350"/>
            <a:ext cx="3195850" cy="234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3" name="Shape 253"/>
          <p:cNvGraphicFramePr/>
          <p:nvPr/>
        </p:nvGraphicFramePr>
        <p:xfrm>
          <a:off x="475625" y="924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{C90C0523-A50F-4F77-B216-22BC770EB829}</a:tableStyleId>
              </a:tblPr>
              <a:tblGrid>
                <a:gridCol w="1321625"/>
                <a:gridCol w="3623800"/>
                <a:gridCol w="3238925"/>
              </a:tblGrid>
              <a:tr h="544225">
                <a:tc gridSpan="3">
                  <a:txBody>
                    <a:bodyPr>
                      <a:noAutofit/>
                    </a:bodyPr>
                    <a:lstStyle/>
                    <a:p>
                      <a:pPr indent="-8890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1400"/>
                        <a:buFont typeface="Open Sans"/>
                        <a:buNone/>
                      </a:pPr>
                      <a:r>
                        <a:rPr b="1" lang="en">
                          <a:solidFill>
                            <a:srgbClr val="C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Quadratus femoris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hMerge="1"/>
                <a:tc hMerge="1"/>
              </a:tr>
              <a:tr h="544225">
                <a:tc>
                  <a:txBody>
                    <a:bodyPr>
                      <a:noAutofit/>
                    </a:bodyPr>
                    <a:lstStyle/>
                    <a:p>
                      <a:pPr indent="-8255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0124D"/>
                        </a:buClr>
                        <a:buSzPts val="1300"/>
                        <a:buFont typeface="Open Sans"/>
                        <a:buNone/>
                      </a:pPr>
                      <a:r>
                        <a:rPr b="1" lang="en" sz="1300" u="none" cap="none" strike="noStrike">
                          <a:solidFill>
                            <a:srgbClr val="20124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origi</a:t>
                      </a:r>
                      <a:r>
                        <a:rPr b="1" lang="en" sz="1300" u="none" cap="none" strike="noStrike">
                          <a:solidFill>
                            <a:srgbClr val="20124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Lateral </a:t>
                      </a: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border of the </a:t>
                      </a:r>
                      <a:r>
                        <a:rPr lang="en" u="sng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ischial tuberosity</a:t>
                      </a: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.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rowSpan="4"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1019800">
                <a:tc>
                  <a:txBody>
                    <a:bodyPr>
                      <a:noAutofit/>
                    </a:bodyPr>
                    <a:lstStyle/>
                    <a:p>
                      <a:pPr indent="-8255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0124D"/>
                        </a:buClr>
                        <a:buSzPts val="1300"/>
                        <a:buFont typeface="Open Sans"/>
                        <a:buNone/>
                      </a:pPr>
                      <a:r>
                        <a:rPr b="1" lang="en" sz="1300" u="none" cap="none" strike="noStrike">
                          <a:solidFill>
                            <a:srgbClr val="20124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insertion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500"/>
                        </a:spcBef>
                        <a:buNone/>
                      </a:pPr>
                      <a:r>
                        <a:rPr b="1"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Quadrate tubercle</a:t>
                      </a: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&amp; intertrochanteric crest.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vMerge="1"/>
              </a:tr>
              <a:tr h="544225">
                <a:tc>
                  <a:txBody>
                    <a:bodyPr>
                      <a:noAutofit/>
                    </a:bodyPr>
                    <a:lstStyle/>
                    <a:p>
                      <a:pPr indent="-8255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0124D"/>
                        </a:buClr>
                        <a:buSzPts val="1300"/>
                        <a:buFont typeface="Open Sans"/>
                        <a:buNone/>
                      </a:pPr>
                      <a:r>
                        <a:rPr b="1" lang="en" sz="1300" u="none" cap="none" strike="noStrike">
                          <a:solidFill>
                            <a:srgbClr val="20124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Nerve supply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Nerve to quadratus femoris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vMerge="1"/>
              </a:tr>
              <a:tr h="9405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20124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Action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317500" lvl="0" marL="4572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Open Sans"/>
                        <a:buAutoNum type="arabicPeriod"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Lateral rotation of the hip joint.</a:t>
                      </a:r>
                    </a:p>
                    <a:p>
                      <a:pPr indent="-317500" lvl="0" marL="457200" rtl="0">
                        <a:lnSpc>
                          <a:spcPct val="115000"/>
                        </a:lnSpc>
                        <a:spcBef>
                          <a:spcPts val="0"/>
                        </a:spcBef>
                        <a:buSzPts val="1400"/>
                        <a:buFont typeface="Open Sans"/>
                        <a:buAutoNum type="arabicPeriod"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Control movement of the hip joint.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vMerge="1"/>
              </a:tr>
            </a:tbl>
          </a:graphicData>
        </a:graphic>
      </p:graphicFrame>
      <p:sp>
        <p:nvSpPr>
          <p:cNvPr id="254" name="Shape 254"/>
          <p:cNvSpPr txBox="1"/>
          <p:nvPr/>
        </p:nvSpPr>
        <p:spPr>
          <a:xfrm>
            <a:off x="322800" y="316625"/>
            <a:ext cx="8490000" cy="514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rPr lang="en" sz="4000">
                <a:latin typeface="Economica"/>
                <a:ea typeface="Economica"/>
                <a:cs typeface="Economica"/>
                <a:sym typeface="Economica"/>
              </a:rPr>
              <a:t>Small muscles (lateral rotators)</a:t>
            </a:r>
          </a:p>
        </p:txBody>
      </p:sp>
      <p:pic>
        <p:nvPicPr>
          <p:cNvPr id="255" name="Shape 255"/>
          <p:cNvPicPr preferRelativeResize="0"/>
          <p:nvPr/>
        </p:nvPicPr>
        <p:blipFill rotWithShape="1">
          <a:blip r:embed="rId3">
            <a:alphaModFix/>
          </a:blip>
          <a:srcRect b="1244" l="1897" r="1287" t="1526"/>
          <a:stretch/>
        </p:blipFill>
        <p:spPr>
          <a:xfrm>
            <a:off x="5544100" y="1555025"/>
            <a:ext cx="3017275" cy="287347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Shape 256"/>
          <p:cNvSpPr/>
          <p:nvPr/>
        </p:nvSpPr>
        <p:spPr>
          <a:xfrm>
            <a:off x="7672225" y="3944525"/>
            <a:ext cx="842100" cy="1608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1" name="Shape 261"/>
          <p:cNvGraphicFramePr/>
          <p:nvPr/>
        </p:nvGraphicFramePr>
        <p:xfrm>
          <a:off x="369200" y="603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{C90C0523-A50F-4F77-B216-22BC770EB829}</a:tableStyleId>
              </a:tblPr>
              <a:tblGrid>
                <a:gridCol w="939850"/>
                <a:gridCol w="2577025"/>
                <a:gridCol w="2577025"/>
                <a:gridCol w="2303300"/>
              </a:tblGrid>
              <a:tr h="411050">
                <a:tc gridSpan="4">
                  <a:txBody>
                    <a:bodyPr>
                      <a:noAutofit/>
                    </a:bodyPr>
                    <a:lstStyle/>
                    <a:p>
                      <a:pPr indent="-8890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1400"/>
                        <a:buFont typeface="Open Sans"/>
                        <a:buNone/>
                      </a:pPr>
                      <a:r>
                        <a:rPr b="1" lang="en">
                          <a:solidFill>
                            <a:srgbClr val="C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Nerves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hMerge="1"/>
                <a:tc hMerge="1"/>
                <a:tc hMerge="1"/>
              </a:tr>
              <a:tr h="4150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solidFill>
                          <a:srgbClr val="C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Course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Branches 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1069550">
                <a:tc>
                  <a:txBody>
                    <a:bodyPr>
                      <a:noAutofit/>
                    </a:bodyPr>
                    <a:lstStyle/>
                    <a:p>
                      <a:pPr indent="-8255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0124D"/>
                        </a:buClr>
                        <a:buSzPts val="1300"/>
                        <a:buFont typeface="Open Sans"/>
                        <a:buNone/>
                      </a:pPr>
                      <a:r>
                        <a:rPr b="1" lang="en" sz="1100">
                          <a:solidFill>
                            <a:srgbClr val="20124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Superior gluteal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Passes through </a:t>
                      </a:r>
                      <a:r>
                        <a:rPr b="1" lang="en"/>
                        <a:t>GSF </a:t>
                      </a:r>
                      <a:r>
                        <a:rPr lang="en">
                          <a:solidFill>
                            <a:schemeClr val="dk2"/>
                          </a:solidFill>
                        </a:rPr>
                        <a:t>(greater sciatic foramen)</a:t>
                      </a:r>
                      <a:r>
                        <a:rPr lang="en"/>
                        <a:t>, </a:t>
                      </a:r>
                      <a:r>
                        <a:rPr b="1" lang="en" u="sng"/>
                        <a:t>above </a:t>
                      </a:r>
                      <a:r>
                        <a:rPr lang="en" u="sng"/>
                        <a:t>piriformis</a:t>
                      </a:r>
                      <a:r>
                        <a:rPr lang="en"/>
                        <a:t>, then </a:t>
                      </a:r>
                      <a:r>
                        <a:rPr lang="en">
                          <a:solidFill>
                            <a:srgbClr val="FF0000"/>
                          </a:solidFill>
                        </a:rPr>
                        <a:t>between gluteus medius &amp; minimus</a:t>
                      </a:r>
                      <a:br>
                        <a:rPr lang="en">
                          <a:solidFill>
                            <a:srgbClr val="FF0000"/>
                          </a:solidFill>
                        </a:rPr>
                      </a:b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317500" lvl="0" marL="457200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AutoNum type="arabicPeriod"/>
                      </a:pPr>
                      <a:r>
                        <a:rPr lang="en" u="sng"/>
                        <a:t>Muscular</a:t>
                      </a:r>
                      <a:r>
                        <a:rPr lang="en"/>
                        <a:t> to </a:t>
                      </a:r>
                      <a:r>
                        <a:rPr b="1" lang="en"/>
                        <a:t>gluteus medius, minimus &amp; tensor fasciae lata</a:t>
                      </a:r>
                    </a:p>
                    <a:p>
                      <a:pPr indent="-317500" lvl="0" marL="457200" rtl="0">
                        <a:spcBef>
                          <a:spcPts val="0"/>
                        </a:spcBef>
                        <a:buSzPts val="1400"/>
                        <a:buAutoNum type="arabicPeriod"/>
                      </a:pPr>
                      <a:r>
                        <a:rPr lang="en" u="sng"/>
                        <a:t>Articular</a:t>
                      </a:r>
                      <a:r>
                        <a:rPr lang="en"/>
                        <a:t> to </a:t>
                      </a:r>
                      <a:r>
                        <a:rPr b="1" lang="en"/>
                        <a:t>hip joint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rowSpan="3"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850050">
                <a:tc>
                  <a:txBody>
                    <a:bodyPr>
                      <a:noAutofit/>
                    </a:bodyPr>
                    <a:lstStyle/>
                    <a:p>
                      <a:pPr indent="-8255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0124D"/>
                        </a:buClr>
                        <a:buSzPts val="1300"/>
                        <a:buFont typeface="Open Sans"/>
                        <a:buNone/>
                      </a:pPr>
                      <a:r>
                        <a:rPr b="1" lang="en" sz="1100">
                          <a:solidFill>
                            <a:srgbClr val="20124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Inferior gluteal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Passes through </a:t>
                      </a:r>
                      <a:r>
                        <a:rPr b="1" lang="en"/>
                        <a:t>GSF</a:t>
                      </a:r>
                      <a:r>
                        <a:rPr lang="en"/>
                        <a:t>, </a:t>
                      </a:r>
                      <a:r>
                        <a:rPr b="1" lang="en" u="sng"/>
                        <a:t>below </a:t>
                      </a:r>
                      <a:r>
                        <a:rPr lang="en"/>
                        <a:t>piriformis, then </a:t>
                      </a:r>
                      <a:r>
                        <a:rPr lang="en">
                          <a:solidFill>
                            <a:srgbClr val="FF0000"/>
                          </a:solidFill>
                        </a:rPr>
                        <a:t>deep to gluteus maximus</a:t>
                      </a:r>
                      <a:r>
                        <a:rPr lang="en"/>
                        <a:t>.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buNone/>
                      </a:pPr>
                      <a:r>
                        <a:rPr b="1" lang="en" u="sng"/>
                        <a:t>Muscular</a:t>
                      </a:r>
                      <a:r>
                        <a:rPr b="1" lang="en"/>
                        <a:t> to </a:t>
                      </a:r>
                      <a:r>
                        <a:rPr b="1" lang="en">
                          <a:solidFill>
                            <a:srgbClr val="FF0000"/>
                          </a:solidFill>
                        </a:rPr>
                        <a:t>gluteus maximus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vMerge="1"/>
              </a:tr>
              <a:tr h="1069550">
                <a:tc>
                  <a:txBody>
                    <a:bodyPr>
                      <a:noAutofit/>
                    </a:bodyPr>
                    <a:lstStyle/>
                    <a:p>
                      <a:pPr indent="-8255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0124D"/>
                        </a:buClr>
                        <a:buSzPts val="1300"/>
                        <a:buFont typeface="Open Sans"/>
                        <a:buNone/>
                      </a:pPr>
                      <a:r>
                        <a:rPr b="1" lang="en" sz="1100">
                          <a:solidFill>
                            <a:srgbClr val="20124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To quadratus femoris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Passes through </a:t>
                      </a:r>
                      <a:r>
                        <a:rPr b="1" lang="en"/>
                        <a:t>GSF</a:t>
                      </a:r>
                      <a:r>
                        <a:rPr lang="en"/>
                        <a:t>, </a:t>
                      </a:r>
                      <a:r>
                        <a:rPr b="1" lang="en" u="sng"/>
                        <a:t>below </a:t>
                      </a:r>
                      <a:r>
                        <a:rPr lang="en" u="sng"/>
                        <a:t>piriformis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317500" lvl="0" marL="457200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AutoNum type="arabicPeriod"/>
                      </a:pPr>
                      <a:r>
                        <a:rPr lang="en"/>
                        <a:t>Muscular to </a:t>
                      </a:r>
                      <a:r>
                        <a:rPr b="1" lang="en">
                          <a:solidFill>
                            <a:srgbClr val="FF0000"/>
                          </a:solidFill>
                        </a:rPr>
                        <a:t>quadratus femoris &amp; inferior gemellus</a:t>
                      </a:r>
                    </a:p>
                    <a:p>
                      <a:pPr indent="-317500" lvl="0" marL="457200" rtl="0">
                        <a:spcBef>
                          <a:spcPts val="0"/>
                        </a:spcBef>
                        <a:buSzPts val="1400"/>
                        <a:buAutoNum type="arabicPeriod"/>
                      </a:pPr>
                      <a:r>
                        <a:rPr lang="en"/>
                        <a:t>Articular to </a:t>
                      </a:r>
                      <a:r>
                        <a:rPr b="1" lang="en"/>
                        <a:t>hip joint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vMerge="1"/>
              </a:tr>
            </a:tbl>
          </a:graphicData>
        </a:graphic>
      </p:graphicFrame>
      <p:pic>
        <p:nvPicPr>
          <p:cNvPr id="262" name="Shape 2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7659" y="1923783"/>
            <a:ext cx="2137351" cy="1761277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Shape 263"/>
          <p:cNvSpPr/>
          <p:nvPr/>
        </p:nvSpPr>
        <p:spPr>
          <a:xfrm>
            <a:off x="8255173" y="2852450"/>
            <a:ext cx="439800" cy="84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4" name="Shape 264"/>
          <p:cNvSpPr/>
          <p:nvPr/>
        </p:nvSpPr>
        <p:spPr>
          <a:xfrm>
            <a:off x="8133300" y="2469100"/>
            <a:ext cx="492900" cy="84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5" name="Shape 265"/>
          <p:cNvSpPr/>
          <p:nvPr/>
        </p:nvSpPr>
        <p:spPr>
          <a:xfrm>
            <a:off x="6557650" y="2864300"/>
            <a:ext cx="608700" cy="60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0" name="Shape 270"/>
          <p:cNvGraphicFramePr/>
          <p:nvPr/>
        </p:nvGraphicFramePr>
        <p:xfrm>
          <a:off x="405075" y="382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{C90C0523-A50F-4F77-B216-22BC770EB829}</a:tableStyleId>
              </a:tblPr>
              <a:tblGrid>
                <a:gridCol w="931825"/>
                <a:gridCol w="2555000"/>
                <a:gridCol w="2555000"/>
                <a:gridCol w="2283625"/>
              </a:tblGrid>
              <a:tr h="392400">
                <a:tc gridSpan="4">
                  <a:txBody>
                    <a:bodyPr>
                      <a:noAutofit/>
                    </a:bodyPr>
                    <a:lstStyle/>
                    <a:p>
                      <a:pPr indent="-8890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1400"/>
                        <a:buFont typeface="Open Sans"/>
                        <a:buNone/>
                      </a:pPr>
                      <a:r>
                        <a:rPr b="1" lang="en">
                          <a:solidFill>
                            <a:srgbClr val="C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Nerves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hMerge="1"/>
                <a:tc hMerge="1"/>
                <a:tc hMerge="1"/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solidFill>
                          <a:srgbClr val="C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Course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Branches 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100775">
                <a:tc>
                  <a:txBody>
                    <a:bodyPr>
                      <a:noAutofit/>
                    </a:bodyPr>
                    <a:lstStyle/>
                    <a:p>
                      <a:pPr indent="-69850" lvl="0" marL="0" rtl="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>
                          <a:solidFill>
                            <a:srgbClr val="20124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Posterior cutaneous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Passes through </a:t>
                      </a:r>
                      <a:r>
                        <a:rPr b="1" lang="en"/>
                        <a:t>GSF</a:t>
                      </a:r>
                      <a:r>
                        <a:rPr lang="en"/>
                        <a:t>, </a:t>
                      </a:r>
                      <a:r>
                        <a:rPr b="1" lang="en" u="sng"/>
                        <a:t>below </a:t>
                      </a:r>
                      <a:r>
                        <a:rPr b="1" lang="en"/>
                        <a:t>piriformis</a:t>
                      </a:r>
                      <a:r>
                        <a:rPr lang="en"/>
                        <a:t>, then descends deep to deep fascia.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buNone/>
                      </a:pPr>
                      <a:r>
                        <a:rPr b="1" lang="en" u="sng"/>
                        <a:t>Cutaneous</a:t>
                      </a:r>
                      <a:r>
                        <a:rPr b="1" lang="en"/>
                        <a:t> </a:t>
                      </a:r>
                      <a:r>
                        <a:rPr lang="en"/>
                        <a:t>branches to: </a:t>
                      </a:r>
                    </a:p>
                    <a:p>
                      <a:pPr indent="-317500" lvl="0" marL="457200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-"/>
                      </a:pPr>
                      <a:r>
                        <a:rPr b="1" lang="en"/>
                        <a:t>Gluteal region</a:t>
                      </a:r>
                    </a:p>
                    <a:p>
                      <a:pPr indent="-317500" lvl="0" marL="457200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-"/>
                      </a:pPr>
                      <a:r>
                        <a:rPr b="1" lang="en"/>
                        <a:t>Back of scrotum </a:t>
                      </a:r>
                      <a:r>
                        <a:rPr b="1" lang="en" sz="600">
                          <a:solidFill>
                            <a:schemeClr val="dk2"/>
                          </a:solidFill>
                        </a:rPr>
                        <a:t>in males</a:t>
                      </a:r>
                      <a:r>
                        <a:rPr lang="en"/>
                        <a:t> (labium majus) </a:t>
                      </a:r>
                      <a:r>
                        <a:rPr b="1" lang="en" sz="700">
                          <a:solidFill>
                            <a:schemeClr val="dk2"/>
                          </a:solidFill>
                        </a:rPr>
                        <a:t>in females</a:t>
                      </a:r>
                    </a:p>
                    <a:p>
                      <a:pPr indent="-317500" lvl="0" marL="457200" rtl="0">
                        <a:spcBef>
                          <a:spcPts val="0"/>
                        </a:spcBef>
                        <a:buSzPts val="1400"/>
                        <a:buChar char="-"/>
                      </a:pPr>
                      <a:r>
                        <a:rPr b="1" lang="en"/>
                        <a:t>Back of thigh</a:t>
                      </a:r>
                      <a:r>
                        <a:rPr lang="en"/>
                        <a:t> &amp; </a:t>
                      </a:r>
                      <a:r>
                        <a:rPr b="1" lang="en"/>
                        <a:t>upper </a:t>
                      </a:r>
                      <a:r>
                        <a:rPr lang="en"/>
                        <a:t>part of </a:t>
                      </a:r>
                      <a:r>
                        <a:rPr b="1" lang="en"/>
                        <a:t>back of leg</a:t>
                      </a:r>
                      <a:r>
                        <a:rPr lang="en"/>
                        <a:t>.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rowSpan="2"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2068800">
                <a:tc>
                  <a:txBody>
                    <a:bodyPr>
                      <a:noAutofit/>
                    </a:bodyPr>
                    <a:lstStyle/>
                    <a:p>
                      <a:pPr indent="-69850" lvl="0" marL="0" rtl="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>
                          <a:solidFill>
                            <a:srgbClr val="20124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Sciatic 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P</a:t>
                      </a:r>
                      <a:r>
                        <a:rPr lang="en"/>
                        <a:t>asses through GSF, below piriformis, then </a:t>
                      </a:r>
                      <a:r>
                        <a:rPr lang="en" u="sng"/>
                        <a:t>superficial</a:t>
                      </a:r>
                      <a:r>
                        <a:rPr lang="en"/>
                        <a:t> to:</a:t>
                      </a:r>
                    </a:p>
                    <a:p>
                      <a:pPr indent="-317500" lvl="0" marL="45720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-"/>
                      </a:pPr>
                      <a:r>
                        <a:rPr lang="en"/>
                        <a:t>Ischial spine</a:t>
                      </a:r>
                    </a:p>
                    <a:p>
                      <a:pPr indent="-317500" lvl="0" marL="457200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-"/>
                      </a:pPr>
                      <a:r>
                        <a:rPr lang="en"/>
                        <a:t>Superior gemellus</a:t>
                      </a:r>
                    </a:p>
                    <a:p>
                      <a:pPr indent="-317500" lvl="0" marL="457200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-"/>
                      </a:pPr>
                      <a:r>
                        <a:rPr lang="en"/>
                        <a:t>Tendon of obturator Internus</a:t>
                      </a:r>
                    </a:p>
                    <a:p>
                      <a:pPr indent="-317500" lvl="0" marL="457200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-"/>
                      </a:pPr>
                      <a:r>
                        <a:rPr lang="en"/>
                        <a:t>Inferior gemellus</a:t>
                      </a:r>
                    </a:p>
                    <a:p>
                      <a:pPr indent="-317500" lvl="0" marL="457200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-"/>
                      </a:pPr>
                      <a:r>
                        <a:rPr lang="en"/>
                        <a:t>Quadratus femoris</a:t>
                      </a:r>
                    </a:p>
                    <a:p>
                      <a:pPr indent="-317500" lvl="0" marL="457200" rtl="0">
                        <a:spcBef>
                          <a:spcPts val="0"/>
                        </a:spcBef>
                        <a:buSzPts val="1400"/>
                        <a:buChar char="-"/>
                      </a:pPr>
                      <a:r>
                        <a:rPr lang="en"/>
                        <a:t>Adductor magnus.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317500" lvl="0" marL="457200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b="1" lang="en"/>
                        <a:t>No branches</a:t>
                      </a:r>
                      <a:r>
                        <a:rPr lang="en"/>
                        <a:t> in gluteal region</a:t>
                      </a:r>
                    </a:p>
                    <a:p>
                      <a:pPr indent="-317500" lvl="0" marL="457200" rtl="0">
                        <a:spcBef>
                          <a:spcPts val="0"/>
                        </a:spcBef>
                        <a:buSzPts val="1400"/>
                        <a:buChar char="●"/>
                      </a:pPr>
                      <a:r>
                        <a:rPr lang="en"/>
                        <a:t>Divides into </a:t>
                      </a:r>
                      <a:r>
                        <a:rPr b="1" lang="en">
                          <a:solidFill>
                            <a:srgbClr val="FF0000"/>
                          </a:solidFill>
                        </a:rPr>
                        <a:t>tibial &amp; common peroneal nerves</a:t>
                      </a:r>
                      <a:r>
                        <a:rPr lang="en"/>
                        <a:t>, in the </a:t>
                      </a:r>
                      <a:r>
                        <a:rPr b="1" lang="en"/>
                        <a:t>middle </a:t>
                      </a:r>
                      <a:r>
                        <a:rPr lang="en"/>
                        <a:t>of </a:t>
                      </a:r>
                      <a:r>
                        <a:rPr b="1" lang="en"/>
                        <a:t>back </a:t>
                      </a:r>
                      <a:r>
                        <a:rPr lang="en"/>
                        <a:t>of thigh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vMerge="1"/>
              </a:tr>
            </a:tbl>
          </a:graphicData>
        </a:graphic>
      </p:graphicFrame>
      <p:pic>
        <p:nvPicPr>
          <p:cNvPr id="271" name="Shape 2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4234" y="1833260"/>
            <a:ext cx="2137351" cy="1761277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Shape 272"/>
          <p:cNvSpPr/>
          <p:nvPr/>
        </p:nvSpPr>
        <p:spPr>
          <a:xfrm>
            <a:off x="6609600" y="3320550"/>
            <a:ext cx="754200" cy="94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3" name="Shape 273"/>
          <p:cNvSpPr/>
          <p:nvPr/>
        </p:nvSpPr>
        <p:spPr>
          <a:xfrm>
            <a:off x="6931721" y="3471225"/>
            <a:ext cx="300300" cy="94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4" name="Shape 274"/>
          <p:cNvSpPr txBox="1"/>
          <p:nvPr/>
        </p:nvSpPr>
        <p:spPr>
          <a:xfrm>
            <a:off x="271375" y="100251"/>
            <a:ext cx="2004900" cy="2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rPr lang="en" sz="1100">
                <a:solidFill>
                  <a:srgbClr val="D5A6BD"/>
                </a:solidFill>
              </a:rPr>
              <a:t>Only in girls slides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9" name="Shape 279"/>
          <p:cNvGraphicFramePr/>
          <p:nvPr/>
        </p:nvGraphicFramePr>
        <p:xfrm>
          <a:off x="475625" y="111152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{C90C0523-A50F-4F77-B216-22BC770EB829}</a:tableStyleId>
              </a:tblPr>
              <a:tblGrid>
                <a:gridCol w="1258975"/>
                <a:gridCol w="3186575"/>
                <a:gridCol w="3512775"/>
              </a:tblGrid>
              <a:tr h="292550">
                <a:tc rowSpan="5"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500">
                          <a:solidFill>
                            <a:srgbClr val="20124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Muscles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rowSpan="5"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500"/>
                        </a:spcBef>
                        <a:buNone/>
                      </a:pPr>
                      <a:r>
                        <a:rPr b="1" lang="en" sz="1500" u="sng">
                          <a:solidFill>
                            <a:srgbClr val="CC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Hamstring muscles:</a:t>
                      </a:r>
                    </a:p>
                    <a:p>
                      <a:pPr indent="-69850" lvl="0" marL="0" rtl="0">
                        <a:lnSpc>
                          <a:spcPct val="115000"/>
                        </a:lnSpc>
                        <a:spcBef>
                          <a:spcPts val="50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5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• Biceps femoris.</a:t>
                      </a:r>
                    </a:p>
                    <a:p>
                      <a:pPr indent="-69850" lvl="0" marL="0" rtl="0">
                        <a:lnSpc>
                          <a:spcPct val="115000"/>
                        </a:lnSpc>
                        <a:spcBef>
                          <a:spcPts val="50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5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• Semitendinosus.</a:t>
                      </a:r>
                    </a:p>
                    <a:p>
                      <a:pPr indent="-69850" lvl="0" marL="0" rtl="0">
                        <a:lnSpc>
                          <a:spcPct val="115000"/>
                        </a:lnSpc>
                        <a:spcBef>
                          <a:spcPts val="50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5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• Semimembranosus.</a:t>
                      </a:r>
                    </a:p>
                    <a:p>
                      <a:pPr indent="-69850" lvl="0" marL="0" rtl="0">
                        <a:lnSpc>
                          <a:spcPct val="115000"/>
                        </a:lnSpc>
                        <a:spcBef>
                          <a:spcPts val="50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5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• Ischial part of adductor magnus.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rowSpan="7">
                  <a:txBody>
                    <a:bodyPr>
                      <a:noAutofit/>
                    </a:bodyPr>
                    <a:lstStyle/>
                    <a:p>
                      <a:pPr indent="762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u="none" cap="none" strike="noStrik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216825">
                <a:tc vMerge="1"/>
                <a:tc vMerge="1"/>
                <a:tc vMerge="1"/>
              </a:tr>
              <a:tr h="216825">
                <a:tc vMerge="1"/>
                <a:tc vMerge="1"/>
                <a:tc vMerge="1"/>
              </a:tr>
              <a:tr h="216825">
                <a:tc vMerge="1"/>
                <a:tc vMerge="1"/>
                <a:tc vMerge="1"/>
              </a:tr>
              <a:tr h="216825">
                <a:tc vMerge="1"/>
                <a:tc vMerge="1"/>
                <a:tc vMerge="1"/>
              </a:tr>
              <a:tr h="2168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500">
                          <a:solidFill>
                            <a:srgbClr val="20124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Blood supply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500"/>
                        </a:spcBef>
                        <a:buNone/>
                      </a:pPr>
                      <a:r>
                        <a:rPr lang="en" sz="15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Branches of the </a:t>
                      </a:r>
                      <a:r>
                        <a:rPr b="1" lang="en" sz="1500" u="sng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profunda femoris artery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vMerge="1"/>
              </a:tr>
              <a:tr h="2168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500">
                          <a:solidFill>
                            <a:srgbClr val="20124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Nerve supply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Sciatic nerve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vMerge="1"/>
              </a:tr>
            </a:tbl>
          </a:graphicData>
        </a:graphic>
      </p:graphicFrame>
      <p:sp>
        <p:nvSpPr>
          <p:cNvPr id="280" name="Shape 280"/>
          <p:cNvSpPr txBox="1"/>
          <p:nvPr/>
        </p:nvSpPr>
        <p:spPr>
          <a:xfrm>
            <a:off x="327000" y="74496"/>
            <a:ext cx="8490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-2540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Economica"/>
              <a:buNone/>
            </a:pPr>
            <a:r>
              <a:rPr lang="en" sz="4000">
                <a:latin typeface="Economica"/>
                <a:ea typeface="Economica"/>
                <a:cs typeface="Economica"/>
                <a:sym typeface="Economica"/>
              </a:rPr>
              <a:t>Posterior compartment of the thigh </a:t>
            </a:r>
            <a:r>
              <a:rPr lang="en" sz="4000">
                <a:latin typeface="Economica"/>
                <a:ea typeface="Economica"/>
                <a:cs typeface="Economica"/>
                <a:sym typeface="Economica"/>
              </a:rPr>
              <a:t>Contents </a:t>
            </a:r>
          </a:p>
        </p:txBody>
      </p:sp>
      <p:pic>
        <p:nvPicPr>
          <p:cNvPr id="281" name="Shape 2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5245" y="1134150"/>
            <a:ext cx="3138810" cy="3192925"/>
          </a:xfrm>
          <a:prstGeom prst="rect">
            <a:avLst/>
          </a:prstGeom>
          <a:noFill/>
          <a:ln cap="flat" cmpd="sng" w="9525">
            <a:solidFill>
              <a:srgbClr val="783F04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282" name="Shape 282"/>
          <p:cNvSpPr/>
          <p:nvPr/>
        </p:nvSpPr>
        <p:spPr>
          <a:xfrm>
            <a:off x="7550402" y="2525580"/>
            <a:ext cx="599100" cy="558000"/>
          </a:xfrm>
          <a:prstGeom prst="rect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3" name="Shape 283"/>
          <p:cNvSpPr/>
          <p:nvPr/>
        </p:nvSpPr>
        <p:spPr>
          <a:xfrm>
            <a:off x="5525836" y="2111585"/>
            <a:ext cx="950400" cy="342000"/>
          </a:xfrm>
          <a:prstGeom prst="rect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4" name="Shape 284"/>
          <p:cNvSpPr/>
          <p:nvPr/>
        </p:nvSpPr>
        <p:spPr>
          <a:xfrm>
            <a:off x="5195305" y="3245571"/>
            <a:ext cx="1156500" cy="342000"/>
          </a:xfrm>
          <a:prstGeom prst="rect">
            <a:avLst/>
          </a:prstGeom>
          <a:noFill/>
          <a:ln cap="flat" cmpd="sng" w="19050">
            <a:solidFill>
              <a:srgbClr val="008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5" name="Shape 285"/>
          <p:cNvSpPr/>
          <p:nvPr/>
        </p:nvSpPr>
        <p:spPr>
          <a:xfrm>
            <a:off x="5732414" y="1481590"/>
            <a:ext cx="599100" cy="468000"/>
          </a:xfrm>
          <a:prstGeom prst="rect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86" name="Shape 286"/>
          <p:cNvCxnSpPr/>
          <p:nvPr/>
        </p:nvCxnSpPr>
        <p:spPr>
          <a:xfrm>
            <a:off x="1969425" y="2461650"/>
            <a:ext cx="1778100" cy="0"/>
          </a:xfrm>
          <a:prstGeom prst="straightConnector1">
            <a:avLst/>
          </a:prstGeom>
          <a:noFill/>
          <a:ln cap="flat" cmpd="sng" w="19050">
            <a:solidFill>
              <a:srgbClr val="008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7" name="Shape 287"/>
          <p:cNvCxnSpPr/>
          <p:nvPr/>
        </p:nvCxnSpPr>
        <p:spPr>
          <a:xfrm>
            <a:off x="3212300" y="2787825"/>
            <a:ext cx="1587000" cy="0"/>
          </a:xfrm>
          <a:prstGeom prst="straightConnector1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8" name="Shape 288"/>
          <p:cNvCxnSpPr/>
          <p:nvPr/>
        </p:nvCxnSpPr>
        <p:spPr>
          <a:xfrm>
            <a:off x="1969425" y="2135475"/>
            <a:ext cx="1472400" cy="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9" name="Shape 289"/>
          <p:cNvCxnSpPr/>
          <p:nvPr/>
        </p:nvCxnSpPr>
        <p:spPr>
          <a:xfrm>
            <a:off x="1969425" y="1809300"/>
            <a:ext cx="1357500" cy="0"/>
          </a:xfrm>
          <a:prstGeom prst="straightConnector1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4" name="Shape 294"/>
          <p:cNvGraphicFramePr/>
          <p:nvPr/>
        </p:nvGraphicFramePr>
        <p:xfrm>
          <a:off x="475625" y="885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{C90C0523-A50F-4F77-B216-22BC770EB829}</a:tableStyleId>
              </a:tblPr>
              <a:tblGrid>
                <a:gridCol w="1003075"/>
                <a:gridCol w="4658550"/>
                <a:gridCol w="2522725"/>
              </a:tblGrid>
              <a:tr h="380550">
                <a:tc gridSpan="3">
                  <a:txBody>
                    <a:bodyPr>
                      <a:noAutofit/>
                    </a:bodyPr>
                    <a:lstStyle/>
                    <a:p>
                      <a:pPr indent="-8890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1400"/>
                        <a:buFont typeface="Open Sans"/>
                        <a:buNone/>
                      </a:pPr>
                      <a:r>
                        <a:rPr b="1" lang="en">
                          <a:solidFill>
                            <a:srgbClr val="C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Biceps Femoris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hMerge="1"/>
                <a:tc hMerge="1"/>
              </a:tr>
              <a:tr h="791400">
                <a:tc>
                  <a:txBody>
                    <a:bodyPr>
                      <a:noAutofit/>
                    </a:bodyPr>
                    <a:lstStyle/>
                    <a:p>
                      <a:pPr indent="-8255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0124D"/>
                        </a:buClr>
                        <a:buSzPts val="1300"/>
                        <a:buFont typeface="Open Sans"/>
                        <a:buNone/>
                      </a:pPr>
                      <a:r>
                        <a:rPr b="1" lang="en" sz="1300" u="none" cap="none" strike="noStrike">
                          <a:solidFill>
                            <a:srgbClr val="20124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origin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311150" lvl="0" marL="457200" rtl="0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SzPts val="1300"/>
                        <a:buFont typeface="Open Sans"/>
                        <a:buChar char="●"/>
                      </a:pP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The long head from the ischial tuberosity.</a:t>
                      </a:r>
                    </a:p>
                    <a:p>
                      <a:pPr indent="-311150" lvl="0" marL="457200" rtl="0">
                        <a:lnSpc>
                          <a:spcPct val="115000"/>
                        </a:lnSpc>
                        <a:spcBef>
                          <a:spcPts val="0"/>
                        </a:spcBef>
                        <a:buSzPts val="1300"/>
                        <a:buFont typeface="Open Sans"/>
                        <a:buChar char="●"/>
                      </a:pP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The short head from the linea aspera .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rowSpan="4"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80550">
                <a:tc>
                  <a:txBody>
                    <a:bodyPr>
                      <a:noAutofit/>
                    </a:bodyPr>
                    <a:lstStyle/>
                    <a:p>
                      <a:pPr indent="-8255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0124D"/>
                        </a:buClr>
                        <a:buSzPts val="1300"/>
                        <a:buFont typeface="Open Sans"/>
                        <a:buNone/>
                      </a:pPr>
                      <a:r>
                        <a:rPr b="1" lang="en" sz="1300" u="none" cap="none" strike="noStrike">
                          <a:solidFill>
                            <a:srgbClr val="20124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insertion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buNone/>
                      </a:pP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Mainly into the head of the fibula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vMerge="1"/>
              </a:tr>
              <a:tr h="1110300">
                <a:tc>
                  <a:txBody>
                    <a:bodyPr>
                      <a:noAutofit/>
                    </a:bodyPr>
                    <a:lstStyle/>
                    <a:p>
                      <a:pPr indent="-8255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0124D"/>
                        </a:buClr>
                        <a:buSzPts val="1300"/>
                        <a:buFont typeface="Open Sans"/>
                        <a:buNone/>
                      </a:pPr>
                      <a:r>
                        <a:rPr b="1" lang="en" sz="1300" u="none" cap="none" strike="noStrike">
                          <a:solidFill>
                            <a:srgbClr val="20124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Nerve supply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311150" lvl="0" marL="457200" rtl="0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SzPts val="1300"/>
                        <a:buFont typeface="Open Sans"/>
                        <a:buChar char="●"/>
                      </a:pPr>
                      <a:r>
                        <a:rPr b="1"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The long head </a:t>
                      </a: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is supplied by the tibial part of sciatic;</a:t>
                      </a:r>
                    </a:p>
                    <a:p>
                      <a:pPr indent="-311150" lvl="0" marL="457200" rtl="0">
                        <a:spcBef>
                          <a:spcPts val="0"/>
                        </a:spcBef>
                        <a:buSzPts val="1300"/>
                        <a:buFont typeface="Open Sans"/>
                        <a:buChar char="●"/>
                      </a:pPr>
                      <a:r>
                        <a:rPr b="1"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The short head</a:t>
                      </a: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is supplied by the common peroneal part of the sciatic.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vMerge="1"/>
              </a:tr>
              <a:tr h="9440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20124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Action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311150" lvl="0" marL="457200" rtl="0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SzPts val="1300"/>
                        <a:buFont typeface="Open Sans"/>
                        <a:buChar char="●"/>
                      </a:pP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Flexion of knee.</a:t>
                      </a:r>
                    </a:p>
                    <a:p>
                      <a:pPr indent="-311150" lvl="0" marL="4572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300"/>
                        <a:buFont typeface="Open Sans"/>
                        <a:buChar char="●"/>
                      </a:pP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Lateral rotation of flexed leg.</a:t>
                      </a:r>
                    </a:p>
                    <a:p>
                      <a:pPr indent="-311150" lvl="0" marL="457200" rtl="0">
                        <a:lnSpc>
                          <a:spcPct val="115000"/>
                        </a:lnSpc>
                        <a:spcBef>
                          <a:spcPts val="0"/>
                        </a:spcBef>
                        <a:buSzPts val="1300"/>
                        <a:buFont typeface="Open Sans"/>
                        <a:buChar char="●"/>
                      </a:pP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Long head: extends hip.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vMerge="1"/>
              </a:tr>
            </a:tbl>
          </a:graphicData>
        </a:graphic>
      </p:graphicFrame>
      <p:sp>
        <p:nvSpPr>
          <p:cNvPr id="295" name="Shape 295"/>
          <p:cNvSpPr txBox="1"/>
          <p:nvPr/>
        </p:nvSpPr>
        <p:spPr>
          <a:xfrm>
            <a:off x="322800" y="316625"/>
            <a:ext cx="8490000" cy="514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rPr lang="en" sz="4000">
                <a:latin typeface="Economica"/>
                <a:ea typeface="Economica"/>
                <a:cs typeface="Economica"/>
                <a:sym typeface="Economica"/>
              </a:rPr>
              <a:t>Hamstring muscles</a:t>
            </a:r>
          </a:p>
        </p:txBody>
      </p:sp>
      <p:pic>
        <p:nvPicPr>
          <p:cNvPr id="296" name="Shape 296"/>
          <p:cNvPicPr preferRelativeResize="0"/>
          <p:nvPr/>
        </p:nvPicPr>
        <p:blipFill rotWithShape="1">
          <a:blip r:embed="rId3">
            <a:alphaModFix/>
          </a:blip>
          <a:srcRect b="5297" l="3744" r="0" t="5813"/>
          <a:stretch/>
        </p:blipFill>
        <p:spPr>
          <a:xfrm>
            <a:off x="6241425" y="1512475"/>
            <a:ext cx="2360150" cy="270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Shape 2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26153" y="4017882"/>
            <a:ext cx="1233826" cy="9703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Shape 298"/>
          <p:cNvSpPr txBox="1"/>
          <p:nvPr/>
        </p:nvSpPr>
        <p:spPr>
          <a:xfrm>
            <a:off x="8267679" y="4630904"/>
            <a:ext cx="610200" cy="2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800"/>
              <a:t>Medial</a:t>
            </a:r>
          </a:p>
        </p:txBody>
      </p:sp>
      <p:sp>
        <p:nvSpPr>
          <p:cNvPr id="299" name="Shape 299"/>
          <p:cNvSpPr txBox="1"/>
          <p:nvPr/>
        </p:nvSpPr>
        <p:spPr>
          <a:xfrm>
            <a:off x="7611535" y="4630898"/>
            <a:ext cx="610200" cy="2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800"/>
              <a:t>Lateral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4" name="Shape 304"/>
          <p:cNvGraphicFramePr/>
          <p:nvPr/>
        </p:nvGraphicFramePr>
        <p:xfrm>
          <a:off x="649800" y="9480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{C90C0523-A50F-4F77-B216-22BC770EB829}</a:tableStyleId>
              </a:tblPr>
              <a:tblGrid>
                <a:gridCol w="973275"/>
                <a:gridCol w="4695725"/>
                <a:gridCol w="2167000"/>
              </a:tblGrid>
              <a:tr h="458400">
                <a:tc gridSpan="3">
                  <a:txBody>
                    <a:bodyPr>
                      <a:noAutofit/>
                    </a:bodyPr>
                    <a:lstStyle/>
                    <a:p>
                      <a:pPr indent="-8890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1400"/>
                        <a:buFont typeface="Open Sans"/>
                        <a:buNone/>
                      </a:pPr>
                      <a:r>
                        <a:rPr b="1" lang="en">
                          <a:solidFill>
                            <a:srgbClr val="C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SEMITENDINOSUS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hMerge="1"/>
                <a:tc hMerge="1"/>
              </a:tr>
              <a:tr h="389000">
                <a:tc>
                  <a:txBody>
                    <a:bodyPr>
                      <a:noAutofit/>
                    </a:bodyPr>
                    <a:lstStyle/>
                    <a:p>
                      <a:pPr indent="-8255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0124D"/>
                        </a:buClr>
                        <a:buSzPts val="1300"/>
                        <a:buFont typeface="Open Sans"/>
                        <a:buNone/>
                      </a:pPr>
                      <a:r>
                        <a:rPr b="1" lang="en" sz="1300" u="none" cap="none" strike="noStrike">
                          <a:solidFill>
                            <a:srgbClr val="20124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origin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Ischial tuberosity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rowSpan="4"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1092625">
                <a:tc>
                  <a:txBody>
                    <a:bodyPr>
                      <a:noAutofit/>
                    </a:bodyPr>
                    <a:lstStyle/>
                    <a:p>
                      <a:pPr indent="-8255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0124D"/>
                        </a:buClr>
                        <a:buSzPts val="1300"/>
                        <a:buFont typeface="Open Sans"/>
                        <a:buNone/>
                      </a:pPr>
                      <a:r>
                        <a:rPr b="1" lang="en" sz="1300" u="none" cap="none" strike="noStrike">
                          <a:solidFill>
                            <a:srgbClr val="20124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insertion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Upper part of the medial surface of the shaft of the tibia (SGS)</a:t>
                      </a: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666666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*SGS (semitendinosus / gracialis / sartorius):Three muscles that have the same insertions.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vMerge="1"/>
              </a:tr>
              <a:tr h="538300">
                <a:tc>
                  <a:txBody>
                    <a:bodyPr>
                      <a:noAutofit/>
                    </a:bodyPr>
                    <a:lstStyle/>
                    <a:p>
                      <a:pPr indent="-8255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0124D"/>
                        </a:buClr>
                        <a:buSzPts val="1300"/>
                        <a:buFont typeface="Open Sans"/>
                        <a:buNone/>
                      </a:pPr>
                      <a:r>
                        <a:rPr b="1" lang="en" sz="1300" u="none" cap="none" strike="noStrike">
                          <a:solidFill>
                            <a:srgbClr val="20124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Nerve supply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Tibial portion of the sciatic.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vMerge="1"/>
              </a:tr>
              <a:tr h="8478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20124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Action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317500" lvl="0" marL="457200" marR="0" rtl="0" algn="l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SzPts val="1400"/>
                        <a:buFont typeface="Open Sans"/>
                        <a:buChar char="●"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Flexes and medially rotates the leg at the knee joint;</a:t>
                      </a:r>
                    </a:p>
                    <a:p>
                      <a:pPr indent="-31750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Open Sans"/>
                        <a:buChar char="●"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Extends the thigh at the hip joint.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vMerge="1"/>
              </a:tr>
            </a:tbl>
          </a:graphicData>
        </a:graphic>
      </p:graphicFrame>
      <p:sp>
        <p:nvSpPr>
          <p:cNvPr id="305" name="Shape 305"/>
          <p:cNvSpPr txBox="1"/>
          <p:nvPr/>
        </p:nvSpPr>
        <p:spPr>
          <a:xfrm>
            <a:off x="322800" y="316625"/>
            <a:ext cx="8490000" cy="514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rPr lang="en" sz="4000">
                <a:latin typeface="Economica"/>
                <a:ea typeface="Economica"/>
                <a:cs typeface="Economica"/>
                <a:sym typeface="Economica"/>
              </a:rPr>
              <a:t>Hamstring muscles</a:t>
            </a:r>
          </a:p>
        </p:txBody>
      </p:sp>
      <p:pic>
        <p:nvPicPr>
          <p:cNvPr id="306" name="Shape 3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8788" y="1624738"/>
            <a:ext cx="2124075" cy="273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/>
          <p:nvPr/>
        </p:nvSpPr>
        <p:spPr>
          <a:xfrm>
            <a:off x="322800" y="316625"/>
            <a:ext cx="8490000" cy="514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rPr lang="en" sz="4000">
                <a:latin typeface="Economica"/>
                <a:ea typeface="Economica"/>
                <a:cs typeface="Economica"/>
                <a:sym typeface="Economica"/>
              </a:rPr>
              <a:t>Hamstring muscles</a:t>
            </a:r>
          </a:p>
        </p:txBody>
      </p:sp>
      <p:graphicFrame>
        <p:nvGraphicFramePr>
          <p:cNvPr id="312" name="Shape 312"/>
          <p:cNvGraphicFramePr/>
          <p:nvPr/>
        </p:nvGraphicFramePr>
        <p:xfrm>
          <a:off x="649800" y="8314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{C90C0523-A50F-4F77-B216-22BC770EB829}</a:tableStyleId>
              </a:tblPr>
              <a:tblGrid>
                <a:gridCol w="973275"/>
                <a:gridCol w="4037325"/>
                <a:gridCol w="2825400"/>
              </a:tblGrid>
              <a:tr h="380125">
                <a:tc gridSpan="3">
                  <a:txBody>
                    <a:bodyPr>
                      <a:noAutofit/>
                    </a:bodyPr>
                    <a:lstStyle/>
                    <a:p>
                      <a:pPr indent="-8890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1400"/>
                        <a:buFont typeface="Open Sans"/>
                        <a:buNone/>
                      </a:pPr>
                      <a:r>
                        <a:rPr b="1" lang="en">
                          <a:solidFill>
                            <a:srgbClr val="C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SEMIMEMBRANOSUS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hMerge="1"/>
                <a:tc hMerge="1"/>
              </a:tr>
              <a:tr h="100775">
                <a:tc>
                  <a:txBody>
                    <a:bodyPr>
                      <a:noAutofit/>
                    </a:bodyPr>
                    <a:lstStyle/>
                    <a:p>
                      <a:pPr indent="-8255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0124D"/>
                        </a:buClr>
                        <a:buSzPts val="1300"/>
                        <a:buFont typeface="Open Sans"/>
                        <a:buNone/>
                      </a:pPr>
                      <a:r>
                        <a:rPr b="1" lang="en" sz="1300" u="none" cap="none" strike="noStrike">
                          <a:solidFill>
                            <a:srgbClr val="20124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origin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Ischial tuberosity.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rowSpan="4"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100000">
                <a:tc>
                  <a:txBody>
                    <a:bodyPr>
                      <a:noAutofit/>
                    </a:bodyPr>
                    <a:lstStyle/>
                    <a:p>
                      <a:pPr indent="-8255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0124D"/>
                        </a:buClr>
                        <a:buSzPts val="1300"/>
                        <a:buFont typeface="Open Sans"/>
                        <a:buNone/>
                      </a:pPr>
                      <a:r>
                        <a:rPr b="1" lang="en" sz="1300" u="none" cap="none" strike="noStrike">
                          <a:solidFill>
                            <a:srgbClr val="20124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insertion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Open Sans"/>
                        <a:buChar char="●"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Posterior surface of the medial condyle of the tibia.</a:t>
                      </a: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Open Sans"/>
                        <a:buChar char="●"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It  forms the oblique popliteal ligament, which reinforces the capsule on the back of the knee joint.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vMerge="1"/>
              </a:tr>
              <a:tr h="450800">
                <a:tc>
                  <a:txBody>
                    <a:bodyPr>
                      <a:noAutofit/>
                    </a:bodyPr>
                    <a:lstStyle/>
                    <a:p>
                      <a:pPr indent="-8255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0124D"/>
                        </a:buClr>
                        <a:buSzPts val="1300"/>
                        <a:buFont typeface="Open Sans"/>
                        <a:buNone/>
                      </a:pPr>
                      <a:r>
                        <a:rPr b="1" lang="en" sz="1300" u="none" cap="none" strike="noStrike">
                          <a:solidFill>
                            <a:srgbClr val="20124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Nerve supply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Tibial portion of the sciatic nerve.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vMerge="1"/>
              </a:tr>
              <a:tr h="12305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20124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Action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Open Sans"/>
                        <a:buChar char="●"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Flexes and medially rotates the leg at the knee joint;</a:t>
                      </a: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Open Sans"/>
                        <a:buChar char="●"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Extends the thigh at the</a:t>
                      </a:r>
                      <a:r>
                        <a:rPr lang="en" sz="2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hip.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vMerge="1"/>
              </a:tr>
            </a:tbl>
          </a:graphicData>
        </a:graphic>
      </p:graphicFrame>
      <p:pic>
        <p:nvPicPr>
          <p:cNvPr id="313" name="Shape 313"/>
          <p:cNvPicPr preferRelativeResize="0"/>
          <p:nvPr/>
        </p:nvPicPr>
        <p:blipFill rotWithShape="1">
          <a:blip r:embed="rId3">
            <a:alphaModFix/>
          </a:blip>
          <a:srcRect b="2311" l="1947" r="1648" t="2168"/>
          <a:stretch/>
        </p:blipFill>
        <p:spPr>
          <a:xfrm>
            <a:off x="6677900" y="1343208"/>
            <a:ext cx="1807900" cy="259840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Shape 314"/>
          <p:cNvSpPr/>
          <p:nvPr/>
        </p:nvSpPr>
        <p:spPr>
          <a:xfrm>
            <a:off x="7750210" y="2065923"/>
            <a:ext cx="681300" cy="184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5" name="Shape 315"/>
          <p:cNvSpPr/>
          <p:nvPr/>
        </p:nvSpPr>
        <p:spPr>
          <a:xfrm>
            <a:off x="7882067" y="2413862"/>
            <a:ext cx="549900" cy="257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16" name="Shape 316"/>
          <p:cNvPicPr preferRelativeResize="0"/>
          <p:nvPr/>
        </p:nvPicPr>
        <p:blipFill rotWithShape="1">
          <a:blip r:embed="rId4">
            <a:alphaModFix/>
          </a:blip>
          <a:srcRect b="14344" l="33014" r="46196" t="16158"/>
          <a:stretch/>
        </p:blipFill>
        <p:spPr>
          <a:xfrm>
            <a:off x="5728649" y="2250425"/>
            <a:ext cx="949248" cy="2380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Objectives </a:t>
            </a:r>
          </a:p>
        </p:txBody>
      </p:sp>
      <p:sp>
        <p:nvSpPr>
          <p:cNvPr id="122" name="Shape 122"/>
          <p:cNvSpPr txBox="1"/>
          <p:nvPr>
            <p:ph idx="1" type="body"/>
          </p:nvPr>
        </p:nvSpPr>
        <p:spPr>
          <a:xfrm>
            <a:off x="311700" y="1240069"/>
            <a:ext cx="8520600" cy="3354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17500" lvl="0" marL="457200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00"/>
              <a:buChar char="●"/>
            </a:pPr>
            <a:r>
              <a:rPr b="1" lang="en" sz="1400" u="sng">
                <a:solidFill>
                  <a:srgbClr val="990000"/>
                </a:solidFill>
              </a:rPr>
              <a:t>Contents of gluteal region</a:t>
            </a:r>
            <a:r>
              <a:rPr b="1" lang="en" sz="1400">
                <a:solidFill>
                  <a:srgbClr val="990000"/>
                </a:solidFill>
              </a:rPr>
              <a:t>:</a:t>
            </a: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 sz="1400"/>
              <a:t>Groups of </a:t>
            </a:r>
            <a:r>
              <a:rPr b="1" lang="en" sz="1400" u="sng"/>
              <a:t>Glutei muscles </a:t>
            </a:r>
            <a:r>
              <a:rPr b="1" lang="en" sz="1400"/>
              <a:t>and </a:t>
            </a:r>
            <a:r>
              <a:rPr b="1" lang="en" sz="1400" u="sng"/>
              <a:t>small muscles (Lateral Rotators).</a:t>
            </a: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 sz="1400"/>
              <a:t>Nerves &amp; vessels. </a:t>
            </a: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 sz="1400" u="sng"/>
              <a:t>Foramina  and structures passing through them as:                       	</a:t>
            </a:r>
            <a:r>
              <a:rPr b="1" lang="en" sz="1400"/>
              <a:t> </a:t>
            </a:r>
            <a:br>
              <a:rPr b="1" lang="en" sz="1400"/>
            </a:br>
            <a:r>
              <a:rPr b="1" lang="en" sz="1400">
                <a:solidFill>
                  <a:srgbClr val="990000"/>
                </a:solidFill>
              </a:rPr>
              <a:t>1-Greater Sciatic Foramen.</a:t>
            </a:r>
            <a:br>
              <a:rPr b="1" lang="en" sz="1400">
                <a:solidFill>
                  <a:srgbClr val="990000"/>
                </a:solidFill>
              </a:rPr>
            </a:br>
            <a:r>
              <a:rPr b="1" lang="en" sz="1400">
                <a:solidFill>
                  <a:srgbClr val="990000"/>
                </a:solidFill>
              </a:rPr>
              <a:t>2-Lesser Sciatic Foramen.</a:t>
            </a:r>
          </a:p>
          <a:p>
            <a:pPr indent="-317500" lvl="0" marL="457200" rtl="0">
              <a:spcBef>
                <a:spcPts val="0"/>
              </a:spcBef>
              <a:buSzPts val="1400"/>
              <a:buChar char="●"/>
            </a:pPr>
            <a:r>
              <a:rPr b="1" lang="en" sz="1400" u="sng">
                <a:solidFill>
                  <a:srgbClr val="990000"/>
                </a:solidFill>
              </a:rPr>
              <a:t>Back of thigh</a:t>
            </a:r>
            <a:r>
              <a:rPr b="1" lang="en" sz="1400" u="sng"/>
              <a:t> </a:t>
            </a:r>
            <a:r>
              <a:rPr b="1" lang="en" sz="1400"/>
              <a:t>: Hamstring muscles.</a:t>
            </a:r>
          </a:p>
        </p:txBody>
      </p:sp>
      <p:sp>
        <p:nvSpPr>
          <p:cNvPr id="123" name="Shape 123"/>
          <p:cNvSpPr txBox="1"/>
          <p:nvPr/>
        </p:nvSpPr>
        <p:spPr>
          <a:xfrm>
            <a:off x="0" y="3785250"/>
            <a:ext cx="4364100" cy="135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317500" lvl="0" marL="457200" rtl="0">
              <a:spcBef>
                <a:spcPts val="0"/>
              </a:spcBef>
              <a:buClr>
                <a:srgbClr val="000000"/>
              </a:buClr>
              <a:buSzPts val="1400"/>
              <a:buFont typeface="Bree Serif"/>
              <a:buChar char="●"/>
            </a:pPr>
            <a:r>
              <a:rPr lang="en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Text in </a:t>
            </a:r>
            <a:r>
              <a:rPr lang="en">
                <a:solidFill>
                  <a:srgbClr val="6FA8DC"/>
                </a:solidFill>
                <a:latin typeface="Bree Serif"/>
                <a:ea typeface="Bree Serif"/>
                <a:cs typeface="Bree Serif"/>
                <a:sym typeface="Bree Serif"/>
              </a:rPr>
              <a:t>BLUE</a:t>
            </a:r>
            <a:r>
              <a:rPr lang="en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 was found only in the boys’ slides</a:t>
            </a:r>
          </a:p>
          <a:p>
            <a:pPr indent="-317500" lvl="0" marL="457200" rtl="0">
              <a:spcBef>
                <a:spcPts val="0"/>
              </a:spcBef>
              <a:buClr>
                <a:srgbClr val="000000"/>
              </a:buClr>
              <a:buSzPts val="1400"/>
              <a:buFont typeface="Bree Serif"/>
              <a:buChar char="●"/>
            </a:pPr>
            <a:r>
              <a:rPr lang="en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Text in </a:t>
            </a:r>
            <a:r>
              <a:rPr lang="en">
                <a:solidFill>
                  <a:srgbClr val="D5A6BD"/>
                </a:solidFill>
                <a:latin typeface="Bree Serif"/>
                <a:ea typeface="Bree Serif"/>
                <a:cs typeface="Bree Serif"/>
                <a:sym typeface="Bree Serif"/>
              </a:rPr>
              <a:t>PINK</a:t>
            </a:r>
            <a:r>
              <a:rPr lang="en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 was found only in the girls’ slides</a:t>
            </a:r>
          </a:p>
          <a:p>
            <a:pPr indent="-317500" lvl="0" marL="457200" rtl="0">
              <a:spcBef>
                <a:spcPts val="0"/>
              </a:spcBef>
              <a:buClr>
                <a:srgbClr val="FF0000"/>
              </a:buClr>
              <a:buSzPts val="1400"/>
              <a:buFont typeface="Bree Serif"/>
              <a:buChar char="●"/>
            </a:pPr>
            <a:r>
              <a:rPr lang="en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Text in RED is considered important </a:t>
            </a:r>
          </a:p>
          <a:p>
            <a:pPr indent="-317500" lvl="0" marL="457200" rtl="0">
              <a:spcBef>
                <a:spcPts val="0"/>
              </a:spcBef>
              <a:buClr>
                <a:srgbClr val="999999"/>
              </a:buClr>
              <a:buSzPts val="1400"/>
              <a:buFont typeface="Bree Serif"/>
              <a:buChar char="●"/>
            </a:pPr>
            <a:r>
              <a:rPr lang="en">
                <a:solidFill>
                  <a:srgbClr val="999999"/>
                </a:solidFill>
                <a:latin typeface="Bree Serif"/>
                <a:ea typeface="Bree Serif"/>
                <a:cs typeface="Bree Serif"/>
                <a:sym typeface="Bree Serif"/>
              </a:rPr>
              <a:t>Text in GREY is considered extra notes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Shape 321"/>
          <p:cNvPicPr preferRelativeResize="0"/>
          <p:nvPr/>
        </p:nvPicPr>
        <p:blipFill rotWithShape="1">
          <a:blip r:embed="rId3">
            <a:alphaModFix/>
          </a:blip>
          <a:srcRect b="4872" l="0" r="0" t="3702"/>
          <a:stretch/>
        </p:blipFill>
        <p:spPr>
          <a:xfrm>
            <a:off x="5917025" y="1526550"/>
            <a:ext cx="2314575" cy="28732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22" name="Shape 322"/>
          <p:cNvGraphicFramePr/>
          <p:nvPr/>
        </p:nvGraphicFramePr>
        <p:xfrm>
          <a:off x="475625" y="924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{C90C0523-A50F-4F77-B216-22BC770EB829}</a:tableStyleId>
              </a:tblPr>
              <a:tblGrid>
                <a:gridCol w="1321625"/>
                <a:gridCol w="3623800"/>
                <a:gridCol w="3238925"/>
              </a:tblGrid>
              <a:tr h="629325">
                <a:tc gridSpan="3">
                  <a:txBody>
                    <a:bodyPr>
                      <a:noAutofit/>
                    </a:bodyPr>
                    <a:lstStyle/>
                    <a:p>
                      <a:pPr indent="-8890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1400"/>
                        <a:buFont typeface="Open Sans"/>
                        <a:buNone/>
                      </a:pPr>
                      <a:r>
                        <a:rPr b="1" lang="en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Adductor magnus </a:t>
                      </a:r>
                      <a:br>
                        <a:rPr b="1" lang="en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b="1" lang="en" u="sng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(hamstring part)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hMerge="1"/>
                <a:tc hMerge="1"/>
              </a:tr>
              <a:tr h="509825">
                <a:tc>
                  <a:txBody>
                    <a:bodyPr>
                      <a:noAutofit/>
                    </a:bodyPr>
                    <a:lstStyle/>
                    <a:p>
                      <a:pPr indent="-8255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0124D"/>
                        </a:buClr>
                        <a:buSzPts val="1300"/>
                        <a:buFont typeface="Open Sans"/>
                        <a:buNone/>
                      </a:pPr>
                      <a:r>
                        <a:rPr b="1" lang="en" u="none" cap="none" strike="noStrike">
                          <a:solidFill>
                            <a:srgbClr val="20124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origin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69850" lvl="0" marL="0" rtl="0">
                        <a:lnSpc>
                          <a:spcPct val="115000"/>
                        </a:lnSpc>
                        <a:spcBef>
                          <a:spcPts val="50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Ischial ramus and </a:t>
                      </a:r>
                      <a:r>
                        <a:rPr b="1"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ischial tuberosity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rowSpan="4"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768725">
                <a:tc>
                  <a:txBody>
                    <a:bodyPr>
                      <a:noAutofit/>
                    </a:bodyPr>
                    <a:lstStyle/>
                    <a:p>
                      <a:pPr indent="-8255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0124D"/>
                        </a:buClr>
                        <a:buSzPts val="1300"/>
                        <a:buFont typeface="Open Sans"/>
                        <a:buNone/>
                      </a:pPr>
                      <a:r>
                        <a:rPr b="1" lang="en" u="none" cap="none" strike="noStrike">
                          <a:solidFill>
                            <a:srgbClr val="20124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insertion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69850" lvl="0" marL="0" rtl="0">
                        <a:lnSpc>
                          <a:spcPct val="115000"/>
                        </a:lnSpc>
                        <a:spcBef>
                          <a:spcPts val="50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Adductor tubercle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of the </a:t>
                      </a:r>
                      <a:r>
                        <a:rPr b="1"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medial condyle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of the </a:t>
                      </a:r>
                      <a:r>
                        <a:rPr b="1"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femur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vMerge="1"/>
              </a:tr>
              <a:tr h="629325">
                <a:tc>
                  <a:txBody>
                    <a:bodyPr>
                      <a:noAutofit/>
                    </a:bodyPr>
                    <a:lstStyle/>
                    <a:p>
                      <a:pPr indent="-8255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0124D"/>
                        </a:buClr>
                        <a:buSzPts val="1300"/>
                        <a:buFont typeface="Open Sans"/>
                        <a:buNone/>
                      </a:pPr>
                      <a:r>
                        <a:rPr b="1" lang="en" u="none" cap="none" strike="noStrike">
                          <a:solidFill>
                            <a:srgbClr val="20124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Nerve supply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69850" lvl="0" marL="0" rtl="0">
                        <a:lnSpc>
                          <a:spcPct val="115000"/>
                        </a:lnSpc>
                        <a:spcBef>
                          <a:spcPts val="50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The tibial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portion</a:t>
                      </a:r>
                      <a:r>
                        <a:rPr b="1"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of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the </a:t>
                      </a:r>
                      <a:r>
                        <a:rPr b="1"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sciatic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vMerge="1"/>
              </a:tr>
              <a:tr h="9380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20124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Action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500"/>
                        </a:spcBef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Extends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the thigh at the </a:t>
                      </a:r>
                      <a:r>
                        <a:rPr lang="en" u="sng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hip joint</a:t>
                      </a:r>
                    </a:p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500"/>
                        </a:spcBef>
                        <a:buNone/>
                      </a:pPr>
                      <a:r>
                        <a:rPr lang="en" sz="10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*it doesn't reach the tibia or fibula so it can't move the knee joint.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vMerge="1"/>
              </a:tr>
            </a:tbl>
          </a:graphicData>
        </a:graphic>
      </p:graphicFrame>
      <p:sp>
        <p:nvSpPr>
          <p:cNvPr id="323" name="Shape 323"/>
          <p:cNvSpPr txBox="1"/>
          <p:nvPr/>
        </p:nvSpPr>
        <p:spPr>
          <a:xfrm>
            <a:off x="322800" y="316625"/>
            <a:ext cx="8490000" cy="514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rPr lang="en" sz="4000">
                <a:latin typeface="Economica"/>
                <a:ea typeface="Economica"/>
                <a:cs typeface="Economica"/>
                <a:sym typeface="Economica"/>
              </a:rPr>
              <a:t>Hamstring muscles</a:t>
            </a:r>
          </a:p>
        </p:txBody>
      </p:sp>
      <p:sp>
        <p:nvSpPr>
          <p:cNvPr id="324" name="Shape 324"/>
          <p:cNvSpPr/>
          <p:nvPr/>
        </p:nvSpPr>
        <p:spPr>
          <a:xfrm>
            <a:off x="3356850" y="1693825"/>
            <a:ext cx="1655100" cy="213600"/>
          </a:xfrm>
          <a:prstGeom prst="rect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5" name="Shape 325"/>
          <p:cNvSpPr/>
          <p:nvPr/>
        </p:nvSpPr>
        <p:spPr>
          <a:xfrm>
            <a:off x="6133975" y="2436675"/>
            <a:ext cx="796800" cy="159600"/>
          </a:xfrm>
          <a:prstGeom prst="rect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6" name="Shape 326"/>
          <p:cNvSpPr/>
          <p:nvPr/>
        </p:nvSpPr>
        <p:spPr>
          <a:xfrm>
            <a:off x="6133975" y="3895800"/>
            <a:ext cx="913800" cy="134700"/>
          </a:xfrm>
          <a:prstGeom prst="rect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7" name="Shape 327"/>
          <p:cNvSpPr/>
          <p:nvPr/>
        </p:nvSpPr>
        <p:spPr>
          <a:xfrm>
            <a:off x="1869942" y="2223085"/>
            <a:ext cx="1655100" cy="213600"/>
          </a:xfrm>
          <a:prstGeom prst="rect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8" name="Shape 328"/>
          <p:cNvSpPr txBox="1"/>
          <p:nvPr/>
        </p:nvSpPr>
        <p:spPr>
          <a:xfrm>
            <a:off x="1058250" y="4541875"/>
            <a:ext cx="6671700" cy="514800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dashDot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1000">
                <a:solidFill>
                  <a:srgbClr val="999999"/>
                </a:solidFill>
              </a:rPr>
              <a:t>The adductor magnus has 2 parts: adductor part and hamstring part. The 2 parts have different origin, insertion, action and nerve supply. They are also in different compartments of the thigh</a:t>
            </a:r>
            <a:br>
              <a:rPr lang="en" sz="1000">
                <a:solidFill>
                  <a:srgbClr val="999999"/>
                </a:solidFill>
              </a:rPr>
            </a:b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 txBox="1"/>
          <p:nvPr>
            <p:ph type="title"/>
          </p:nvPr>
        </p:nvSpPr>
        <p:spPr>
          <a:xfrm>
            <a:off x="882000" y="0"/>
            <a:ext cx="7553100" cy="998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buNone/>
            </a:pPr>
            <a:r>
              <a:rPr lang="en" sz="4000"/>
              <a:t>Blood supply </a:t>
            </a:r>
          </a:p>
        </p:txBody>
      </p:sp>
      <p:graphicFrame>
        <p:nvGraphicFramePr>
          <p:cNvPr id="334" name="Shape 334"/>
          <p:cNvGraphicFramePr/>
          <p:nvPr/>
        </p:nvGraphicFramePr>
        <p:xfrm>
          <a:off x="343400" y="887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{C90C0523-A50F-4F77-B216-22BC770EB829}</a:tableStyleId>
              </a:tblPr>
              <a:tblGrid>
                <a:gridCol w="4628525"/>
                <a:gridCol w="3912925"/>
              </a:tblGrid>
              <a:tr h="438925">
                <a:tc gridSpan="2"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Blood supply 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hMerge="1"/>
              </a:tr>
              <a:tr h="1097575">
                <a:tc rowSpan="3"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rowSpan="3">
                  <a:txBody>
                    <a:bodyPr>
                      <a:noAutofit/>
                    </a:bodyPr>
                    <a:lstStyle/>
                    <a:p>
                      <a:pPr indent="-69850" lvl="0" marL="0" rtl="0">
                        <a:spcBef>
                          <a:spcPts val="0"/>
                        </a:spcBef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500"/>
                        </a:spcBef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•</a:t>
                      </a:r>
                      <a:r>
                        <a:rPr lang="en">
                          <a:solidFill>
                            <a:srgbClr val="FF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The </a:t>
                      </a:r>
                      <a:r>
                        <a:rPr b="1" lang="en">
                          <a:solidFill>
                            <a:srgbClr val="FF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four perforating branches </a:t>
                      </a:r>
                      <a:r>
                        <a:rPr lang="en">
                          <a:solidFill>
                            <a:srgbClr val="FF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of the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r>
                        <a:rPr b="1" lang="en" u="sng">
                          <a:solidFill>
                            <a:srgbClr val="FF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profunda femoris artery </a:t>
                      </a:r>
                      <a:r>
                        <a:rPr lang="en">
                          <a:solidFill>
                            <a:srgbClr val="FF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(deep artery of thigh)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provide a rich blood supply to this compartment.</a:t>
                      </a:r>
                    </a:p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500"/>
                        </a:spcBef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(perforating= </a:t>
                      </a:r>
                      <a:r>
                        <a:rPr lang="en">
                          <a:solidFill>
                            <a:srgbClr val="666666"/>
                          </a:solidFill>
                          <a:highlight>
                            <a:srgbClr val="FFFFFF"/>
                          </a:highlight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to pierce or to make a hole)</a:t>
                      </a:r>
                    </a:p>
                    <a:p>
                      <a:pPr indent="-69850" lvl="0" marL="0" rtl="0">
                        <a:lnSpc>
                          <a:spcPct val="115000"/>
                        </a:lnSpc>
                        <a:spcBef>
                          <a:spcPts val="50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>
                        <a:solidFill>
                          <a:srgbClr val="666666"/>
                        </a:solidFill>
                        <a:highlight>
                          <a:srgbClr val="FFFFFF"/>
                        </a:highlight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69850" lvl="0" marL="0" rtl="0">
                        <a:lnSpc>
                          <a:spcPct val="115000"/>
                        </a:lnSpc>
                        <a:spcBef>
                          <a:spcPts val="50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•The </a:t>
                      </a:r>
                      <a:r>
                        <a:rPr b="1" lang="en">
                          <a:solidFill>
                            <a:srgbClr val="0000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profunda femoris vein</a:t>
                      </a:r>
                      <a:r>
                        <a:rPr lang="en">
                          <a:solidFill>
                            <a:srgbClr val="0000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drains the greater part of the blood from the compartment.</a:t>
                      </a:r>
                    </a:p>
                    <a:p>
                      <a:pPr indent="0" lvl="0" mar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1097575">
                <a:tc vMerge="1"/>
                <a:tc vMerge="1"/>
              </a:tr>
              <a:tr h="1362375">
                <a:tc vMerge="1"/>
                <a:tc vMerge="1"/>
              </a:tr>
            </a:tbl>
          </a:graphicData>
        </a:graphic>
      </p:graphicFrame>
      <p:pic>
        <p:nvPicPr>
          <p:cNvPr id="335" name="Shape 335"/>
          <p:cNvPicPr preferRelativeResize="0"/>
          <p:nvPr/>
        </p:nvPicPr>
        <p:blipFill rotWithShape="1">
          <a:blip r:embed="rId3">
            <a:alphaModFix/>
          </a:blip>
          <a:srcRect b="1855" l="3455" r="13673" t="1526"/>
          <a:stretch/>
        </p:blipFill>
        <p:spPr>
          <a:xfrm>
            <a:off x="1136225" y="1445450"/>
            <a:ext cx="2702950" cy="3076725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Shape 336"/>
          <p:cNvSpPr txBox="1"/>
          <p:nvPr/>
        </p:nvSpPr>
        <p:spPr>
          <a:xfrm>
            <a:off x="1009675" y="4579425"/>
            <a:ext cx="33813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69850" lvl="0" marL="0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b="1" lang="en" sz="900">
                <a:latin typeface="Open Sans"/>
                <a:ea typeface="Open Sans"/>
                <a:cs typeface="Open Sans"/>
                <a:sym typeface="Open Sans"/>
              </a:rPr>
              <a:t>perforating branches shown in</a:t>
            </a:r>
            <a:r>
              <a:rPr b="1" lang="en" sz="900">
                <a:solidFill>
                  <a:srgbClr val="008000"/>
                </a:solidFill>
                <a:latin typeface="Open Sans"/>
                <a:ea typeface="Open Sans"/>
                <a:cs typeface="Open Sans"/>
                <a:sym typeface="Open Sans"/>
              </a:rPr>
              <a:t> green</a:t>
            </a:r>
          </a:p>
        </p:txBody>
      </p:sp>
      <p:sp>
        <p:nvSpPr>
          <p:cNvPr id="337" name="Shape 337"/>
          <p:cNvSpPr/>
          <p:nvPr/>
        </p:nvSpPr>
        <p:spPr>
          <a:xfrm>
            <a:off x="2745275" y="3363550"/>
            <a:ext cx="914100" cy="126300"/>
          </a:xfrm>
          <a:prstGeom prst="rect">
            <a:avLst/>
          </a:prstGeom>
          <a:noFill/>
          <a:ln cap="flat" cmpd="sng" w="9525">
            <a:solidFill>
              <a:srgbClr val="008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8" name="Shape 338"/>
          <p:cNvSpPr/>
          <p:nvPr/>
        </p:nvSpPr>
        <p:spPr>
          <a:xfrm>
            <a:off x="2647050" y="3579479"/>
            <a:ext cx="1012200" cy="189600"/>
          </a:xfrm>
          <a:prstGeom prst="rect">
            <a:avLst/>
          </a:prstGeom>
          <a:noFill/>
          <a:ln cap="flat" cmpd="sng" w="9525">
            <a:solidFill>
              <a:srgbClr val="008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9" name="Shape 339"/>
          <p:cNvSpPr/>
          <p:nvPr/>
        </p:nvSpPr>
        <p:spPr>
          <a:xfrm>
            <a:off x="2510550" y="3921825"/>
            <a:ext cx="1148700" cy="126300"/>
          </a:xfrm>
          <a:prstGeom prst="rect">
            <a:avLst/>
          </a:prstGeom>
          <a:noFill/>
          <a:ln cap="flat" cmpd="sng" w="9525">
            <a:solidFill>
              <a:srgbClr val="008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0" name="Shape 340"/>
          <p:cNvSpPr txBox="1"/>
          <p:nvPr/>
        </p:nvSpPr>
        <p:spPr>
          <a:xfrm>
            <a:off x="95878" y="100268"/>
            <a:ext cx="1731300" cy="3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buNone/>
            </a:pPr>
            <a:r>
              <a:rPr lang="en">
                <a:solidFill>
                  <a:srgbClr val="FF00FF"/>
                </a:solidFill>
              </a:rPr>
              <a:t>Only in </a:t>
            </a:r>
            <a:r>
              <a:rPr lang="en">
                <a:solidFill>
                  <a:srgbClr val="FF00FF"/>
                </a:solidFill>
              </a:rPr>
              <a:t>girls slides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/>
          <p:nvPr>
            <p:ph type="title"/>
          </p:nvPr>
        </p:nvSpPr>
        <p:spPr>
          <a:xfrm>
            <a:off x="882000" y="0"/>
            <a:ext cx="7553100" cy="998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rPr lang="en" sz="4000"/>
              <a:t>Nerve </a:t>
            </a:r>
            <a:r>
              <a:rPr lang="en" sz="4000"/>
              <a:t>supply </a:t>
            </a:r>
          </a:p>
        </p:txBody>
      </p:sp>
      <p:graphicFrame>
        <p:nvGraphicFramePr>
          <p:cNvPr id="346" name="Shape 346"/>
          <p:cNvGraphicFramePr/>
          <p:nvPr/>
        </p:nvGraphicFramePr>
        <p:xfrm>
          <a:off x="343400" y="887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{C90C0523-A50F-4F77-B216-22BC770EB829}</a:tableStyleId>
              </a:tblPr>
              <a:tblGrid>
                <a:gridCol w="4052225"/>
                <a:gridCol w="4489225"/>
              </a:tblGrid>
              <a:tr h="320050">
                <a:tc gridSpan="2"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Nerve supply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hMerge="1"/>
              </a:tr>
              <a:tr h="1097575">
                <a:tc rowSpan="3"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rowSpan="3"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500"/>
                        </a:spcBef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•The </a:t>
                      </a:r>
                      <a:r>
                        <a:rPr b="1" lang="en">
                          <a:solidFill>
                            <a:srgbClr val="008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sciatic nerve,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a branch of the sacral plexus </a:t>
                      </a:r>
                      <a:r>
                        <a:rPr lang="en">
                          <a:solidFill>
                            <a:srgbClr val="C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(L4 and L5; S1, S2,and S3),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leaves the gluteal region as it descends in the midline of the thigh.</a:t>
                      </a:r>
                    </a:p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500"/>
                        </a:spcBef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500"/>
                        </a:spcBef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500"/>
                        </a:spcBef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500"/>
                        </a:spcBef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500"/>
                        </a:spcBef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500"/>
                        </a:spcBef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69850" lvl="0" marL="0" rtl="0">
                        <a:lnSpc>
                          <a:spcPct val="115000"/>
                        </a:lnSpc>
                        <a:spcBef>
                          <a:spcPts val="50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69850" lvl="0" marL="0" rtl="0">
                        <a:lnSpc>
                          <a:spcPct val="115000"/>
                        </a:lnSpc>
                        <a:spcBef>
                          <a:spcPts val="50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>
                        <a:solidFill>
                          <a:srgbClr val="C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1097575">
                <a:tc vMerge="1"/>
                <a:tc vMerge="1"/>
              </a:tr>
              <a:tr h="1362375">
                <a:tc vMerge="1"/>
                <a:tc vMerge="1"/>
              </a:tr>
            </a:tbl>
          </a:graphicData>
        </a:graphic>
      </p:graphicFrame>
      <p:pic>
        <p:nvPicPr>
          <p:cNvPr id="347" name="Shape 347"/>
          <p:cNvPicPr preferRelativeResize="0"/>
          <p:nvPr/>
        </p:nvPicPr>
        <p:blipFill rotWithShape="1">
          <a:blip r:embed="rId3">
            <a:alphaModFix/>
          </a:blip>
          <a:srcRect b="5486" l="11168" r="13010" t="1844"/>
          <a:stretch/>
        </p:blipFill>
        <p:spPr>
          <a:xfrm>
            <a:off x="2383600" y="1382525"/>
            <a:ext cx="2012025" cy="352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Shape 3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700" y="1565325"/>
            <a:ext cx="1770375" cy="2337525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Shape 349"/>
          <p:cNvSpPr txBox="1"/>
          <p:nvPr/>
        </p:nvSpPr>
        <p:spPr>
          <a:xfrm>
            <a:off x="494500" y="4129675"/>
            <a:ext cx="33813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 sz="900">
                <a:latin typeface="Open Sans"/>
                <a:ea typeface="Open Sans"/>
                <a:cs typeface="Open Sans"/>
                <a:sym typeface="Open Sans"/>
              </a:rPr>
              <a:t>Sciatic nerve</a:t>
            </a:r>
            <a:r>
              <a:rPr b="1" lang="en" sz="900">
                <a:latin typeface="Open Sans"/>
                <a:ea typeface="Open Sans"/>
                <a:cs typeface="Open Sans"/>
                <a:sym typeface="Open Sans"/>
              </a:rPr>
              <a:t> shown in</a:t>
            </a:r>
            <a:r>
              <a:rPr b="1" lang="en" sz="900">
                <a:solidFill>
                  <a:srgbClr val="008000"/>
                </a:solidFill>
                <a:latin typeface="Open Sans"/>
                <a:ea typeface="Open Sans"/>
                <a:cs typeface="Open Sans"/>
                <a:sym typeface="Open Sans"/>
              </a:rPr>
              <a:t> green</a:t>
            </a:r>
          </a:p>
        </p:txBody>
      </p:sp>
      <p:sp>
        <p:nvSpPr>
          <p:cNvPr id="350" name="Shape 350"/>
          <p:cNvSpPr/>
          <p:nvPr/>
        </p:nvSpPr>
        <p:spPr>
          <a:xfrm>
            <a:off x="400800" y="3259475"/>
            <a:ext cx="420900" cy="126300"/>
          </a:xfrm>
          <a:prstGeom prst="rect">
            <a:avLst/>
          </a:prstGeom>
          <a:noFill/>
          <a:ln cap="flat" cmpd="sng" w="9525">
            <a:solidFill>
              <a:srgbClr val="008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1" name="Shape 351"/>
          <p:cNvSpPr/>
          <p:nvPr/>
        </p:nvSpPr>
        <p:spPr>
          <a:xfrm>
            <a:off x="3374350" y="2759250"/>
            <a:ext cx="587400" cy="126300"/>
          </a:xfrm>
          <a:prstGeom prst="rect">
            <a:avLst/>
          </a:prstGeom>
          <a:noFill/>
          <a:ln cap="flat" cmpd="sng" w="9525">
            <a:solidFill>
              <a:srgbClr val="008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2" name="Shape 352"/>
          <p:cNvSpPr/>
          <p:nvPr/>
        </p:nvSpPr>
        <p:spPr>
          <a:xfrm>
            <a:off x="5609525" y="2350950"/>
            <a:ext cx="1962600" cy="294900"/>
          </a:xfrm>
          <a:prstGeom prst="rect">
            <a:avLst/>
          </a:prstGeom>
          <a:noFill/>
          <a:ln cap="flat" cmpd="sng" w="9525">
            <a:solidFill>
              <a:srgbClr val="008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69850" lvl="0" marL="0" rtl="0" algn="ctr">
              <a:lnSpc>
                <a:spcPct val="115000"/>
              </a:lnSpc>
              <a:spcBef>
                <a:spcPts val="5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08000"/>
                </a:solidFill>
                <a:latin typeface="Open Sans"/>
                <a:ea typeface="Open Sans"/>
                <a:cs typeface="Open Sans"/>
                <a:sym typeface="Open Sans"/>
              </a:rPr>
              <a:t>sciatic nerve</a:t>
            </a:r>
          </a:p>
        </p:txBody>
      </p:sp>
      <p:sp>
        <p:nvSpPr>
          <p:cNvPr id="353" name="Shape 353"/>
          <p:cNvSpPr/>
          <p:nvPr/>
        </p:nvSpPr>
        <p:spPr>
          <a:xfrm>
            <a:off x="5957525" y="2746375"/>
            <a:ext cx="2755200" cy="6564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buNone/>
            </a:pPr>
            <a:r>
              <a:rPr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adjacent margins of the </a:t>
            </a:r>
            <a:r>
              <a:rPr lang="en" sz="1300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biceps</a:t>
            </a:r>
            <a:r>
              <a:rPr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femoris and </a:t>
            </a:r>
            <a:r>
              <a:rPr lang="en" sz="1300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semimembranosus </a:t>
            </a:r>
            <a:r>
              <a:rPr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muscles</a:t>
            </a:r>
          </a:p>
        </p:txBody>
      </p:sp>
      <p:sp>
        <p:nvSpPr>
          <p:cNvPr id="354" name="Shape 354"/>
          <p:cNvSpPr txBox="1"/>
          <p:nvPr/>
        </p:nvSpPr>
        <p:spPr>
          <a:xfrm>
            <a:off x="4231450" y="2645850"/>
            <a:ext cx="20121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69850" lvl="0" marL="0" rtl="0" algn="ctr">
              <a:lnSpc>
                <a:spcPct val="115000"/>
              </a:lnSpc>
              <a:spcBef>
                <a:spcPts val="5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latin typeface="Open Sans"/>
                <a:ea typeface="Open Sans"/>
                <a:cs typeface="Open Sans"/>
                <a:sym typeface="Open Sans"/>
              </a:rPr>
              <a:t>It is overlapped posteriorly by</a:t>
            </a:r>
          </a:p>
        </p:txBody>
      </p:sp>
      <p:sp>
        <p:nvSpPr>
          <p:cNvPr id="355" name="Shape 355"/>
          <p:cNvSpPr/>
          <p:nvPr/>
        </p:nvSpPr>
        <p:spPr>
          <a:xfrm>
            <a:off x="5977975" y="3456425"/>
            <a:ext cx="2755200" cy="710700"/>
          </a:xfrm>
          <a:prstGeom prst="rect">
            <a:avLst/>
          </a:prstGeom>
          <a:noFill/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posterior aspect of the </a:t>
            </a:r>
            <a:r>
              <a:rPr lang="en" sz="1300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adductor magnus</a:t>
            </a:r>
            <a:r>
              <a:rPr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356" name="Shape 356"/>
          <p:cNvSpPr txBox="1"/>
          <p:nvPr/>
        </p:nvSpPr>
        <p:spPr>
          <a:xfrm>
            <a:off x="4673625" y="3541925"/>
            <a:ext cx="10059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buNone/>
            </a:pPr>
            <a:r>
              <a:rPr b="1" lang="en" sz="1300">
                <a:latin typeface="Open Sans"/>
                <a:ea typeface="Open Sans"/>
                <a:cs typeface="Open Sans"/>
                <a:sym typeface="Open Sans"/>
              </a:rPr>
              <a:t>It lies on</a:t>
            </a:r>
          </a:p>
        </p:txBody>
      </p:sp>
      <p:sp>
        <p:nvSpPr>
          <p:cNvPr id="357" name="Shape 357"/>
          <p:cNvSpPr txBox="1"/>
          <p:nvPr/>
        </p:nvSpPr>
        <p:spPr>
          <a:xfrm>
            <a:off x="4407975" y="4129675"/>
            <a:ext cx="15372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69850" lvl="0" marL="0" rtl="0" algn="ctr">
              <a:lnSpc>
                <a:spcPct val="115000"/>
              </a:lnSpc>
              <a:spcBef>
                <a:spcPts val="5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 the lower third of the thigh</a:t>
            </a:r>
          </a:p>
        </p:txBody>
      </p:sp>
      <p:sp>
        <p:nvSpPr>
          <p:cNvPr id="358" name="Shape 358"/>
          <p:cNvSpPr/>
          <p:nvPr/>
        </p:nvSpPr>
        <p:spPr>
          <a:xfrm>
            <a:off x="5957525" y="4275075"/>
            <a:ext cx="2755200" cy="656400"/>
          </a:xfrm>
          <a:prstGeom prst="rect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500"/>
              </a:spcBef>
              <a:buNone/>
            </a:pPr>
            <a:r>
              <a:t/>
            </a:r>
            <a:endParaRPr sz="1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69850" lvl="0" marL="0" rtl="0">
              <a:lnSpc>
                <a:spcPct val="100000"/>
              </a:lnSpc>
              <a:spcBef>
                <a:spcPts val="5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it ends by dividing into the </a:t>
            </a:r>
            <a:r>
              <a:rPr b="1" lang="en" sz="130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tibial </a:t>
            </a:r>
            <a:r>
              <a:rPr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b="1" lang="en" sz="130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common peroneal nerves. 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9" name="Shape 359"/>
          <p:cNvSpPr/>
          <p:nvPr/>
        </p:nvSpPr>
        <p:spPr>
          <a:xfrm>
            <a:off x="3328700" y="3686225"/>
            <a:ext cx="727800" cy="1521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0" name="Shape 360"/>
          <p:cNvSpPr/>
          <p:nvPr/>
        </p:nvSpPr>
        <p:spPr>
          <a:xfrm>
            <a:off x="3374350" y="3522300"/>
            <a:ext cx="806400" cy="1263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1" name="Shape 361"/>
          <p:cNvSpPr/>
          <p:nvPr/>
        </p:nvSpPr>
        <p:spPr>
          <a:xfrm>
            <a:off x="3374350" y="3986925"/>
            <a:ext cx="420900" cy="69300"/>
          </a:xfrm>
          <a:prstGeom prst="rect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2" name="Shape 362"/>
          <p:cNvSpPr/>
          <p:nvPr/>
        </p:nvSpPr>
        <p:spPr>
          <a:xfrm>
            <a:off x="3374350" y="4097825"/>
            <a:ext cx="659100" cy="69300"/>
          </a:xfrm>
          <a:prstGeom prst="rect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3" name="Shape 363"/>
          <p:cNvSpPr txBox="1"/>
          <p:nvPr/>
        </p:nvSpPr>
        <p:spPr>
          <a:xfrm>
            <a:off x="3215300" y="4509625"/>
            <a:ext cx="1311300" cy="2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7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note : common peroneal nerve, also known as common fibular nerve</a:t>
            </a:r>
          </a:p>
        </p:txBody>
      </p:sp>
      <p:sp>
        <p:nvSpPr>
          <p:cNvPr id="364" name="Shape 364"/>
          <p:cNvSpPr/>
          <p:nvPr/>
        </p:nvSpPr>
        <p:spPr>
          <a:xfrm>
            <a:off x="3316750" y="2534975"/>
            <a:ext cx="921600" cy="126300"/>
          </a:xfrm>
          <a:prstGeom prst="rect">
            <a:avLst/>
          </a:prstGeom>
          <a:noFill/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 txBox="1"/>
          <p:nvPr>
            <p:ph type="title"/>
          </p:nvPr>
        </p:nvSpPr>
        <p:spPr>
          <a:xfrm>
            <a:off x="311625" y="288300"/>
            <a:ext cx="8520600" cy="494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rPr lang="en" sz="4000"/>
              <a:t>MCQs </a:t>
            </a:r>
          </a:p>
        </p:txBody>
      </p:sp>
      <p:sp>
        <p:nvSpPr>
          <p:cNvPr id="370" name="Shape 370"/>
          <p:cNvSpPr txBox="1"/>
          <p:nvPr>
            <p:ph idx="4294967295" type="body"/>
          </p:nvPr>
        </p:nvSpPr>
        <p:spPr>
          <a:xfrm>
            <a:off x="403475" y="612600"/>
            <a:ext cx="3999900" cy="3918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" sz="1400">
                <a:solidFill>
                  <a:srgbClr val="783F04"/>
                </a:solidFill>
              </a:rPr>
              <a:t>(1) </a:t>
            </a:r>
            <a:r>
              <a:rPr lang="en" sz="1400">
                <a:solidFill>
                  <a:srgbClr val="783F04"/>
                </a:solidFill>
              </a:rPr>
              <a:t>How many vessels are supplying the gluteal region</a:t>
            </a:r>
            <a:r>
              <a:rPr lang="en" sz="1400">
                <a:solidFill>
                  <a:srgbClr val="783F04"/>
                </a:solidFill>
              </a:rPr>
              <a:t>?</a:t>
            </a:r>
          </a:p>
          <a:p>
            <a:pPr indent="0" lvl="0" marL="0" rtl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A- 2</a:t>
            </a:r>
          </a:p>
          <a:p>
            <a:pPr indent="0" lvl="0" marL="0" rtl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B- 3</a:t>
            </a:r>
          </a:p>
          <a:p>
            <a:pPr indent="0" lvl="0" marL="0" rtl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C- 4</a:t>
            </a:r>
          </a:p>
          <a:p>
            <a:pPr indent="0" lvl="0" marL="0" rtl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 </a:t>
            </a:r>
          </a:p>
          <a:p>
            <a:pPr indent="0" lvl="0" marL="0" rtl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" sz="1400">
                <a:solidFill>
                  <a:srgbClr val="783F04"/>
                </a:solidFill>
              </a:rPr>
              <a:t>(2) </a:t>
            </a:r>
            <a:r>
              <a:rPr lang="en" sz="1400">
                <a:solidFill>
                  <a:srgbClr val="783F04"/>
                </a:solidFill>
              </a:rPr>
              <a:t>Which one of the following muscles abduct &amp; medially rotates the hip in the gluteal region</a:t>
            </a:r>
            <a:r>
              <a:rPr lang="en" sz="1400">
                <a:solidFill>
                  <a:srgbClr val="783F04"/>
                </a:solidFill>
              </a:rPr>
              <a:t>?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400">
                <a:solidFill>
                  <a:srgbClr val="000000"/>
                </a:solidFill>
              </a:rPr>
              <a:t>A- Gluteus medius &amp; minimus</a:t>
            </a:r>
            <a:br>
              <a:rPr lang="en" sz="1400">
                <a:solidFill>
                  <a:srgbClr val="000000"/>
                </a:solidFill>
              </a:rPr>
            </a:br>
            <a:r>
              <a:rPr lang="en" sz="1400">
                <a:solidFill>
                  <a:srgbClr val="000000"/>
                </a:solidFill>
              </a:rPr>
              <a:t>B- Gluteus medius &amp; maximus</a:t>
            </a:r>
            <a:br>
              <a:rPr lang="en" sz="1400">
                <a:solidFill>
                  <a:srgbClr val="000000"/>
                </a:solidFill>
              </a:rPr>
            </a:br>
            <a:r>
              <a:rPr lang="en" sz="1400">
                <a:solidFill>
                  <a:srgbClr val="000000"/>
                </a:solidFill>
              </a:rPr>
              <a:t>C- Gluteus maximus &amp; minimus</a:t>
            </a:r>
            <a:br>
              <a:rPr lang="en" sz="1400">
                <a:solidFill>
                  <a:srgbClr val="000000"/>
                </a:solidFill>
              </a:rPr>
            </a:br>
            <a:br>
              <a:rPr lang="en" sz="1400">
                <a:solidFill>
                  <a:srgbClr val="783F04"/>
                </a:solidFill>
              </a:rPr>
            </a:br>
            <a:r>
              <a:rPr lang="en" sz="1400">
                <a:solidFill>
                  <a:srgbClr val="000000"/>
                </a:solidFill>
              </a:rPr>
              <a:t> </a:t>
            </a:r>
            <a:r>
              <a:rPr lang="en" sz="1400">
                <a:solidFill>
                  <a:srgbClr val="783F04"/>
                </a:solidFill>
              </a:rPr>
              <a:t>(3 )</a:t>
            </a:r>
            <a:r>
              <a:rPr lang="en" sz="1400">
                <a:solidFill>
                  <a:srgbClr val="783F04"/>
                </a:solidFill>
              </a:rPr>
              <a:t>Sciatic nerve passes through GSF, ________ piriformis</a:t>
            </a:r>
            <a:r>
              <a:rPr lang="en" sz="1400">
                <a:solidFill>
                  <a:srgbClr val="783F04"/>
                </a:solidFill>
              </a:rPr>
              <a:t>?</a:t>
            </a:r>
            <a:br>
              <a:rPr lang="en" sz="1400">
                <a:solidFill>
                  <a:srgbClr val="783F04"/>
                </a:solidFill>
              </a:rPr>
            </a:br>
            <a:r>
              <a:rPr lang="en" sz="1400">
                <a:solidFill>
                  <a:srgbClr val="000000"/>
                </a:solidFill>
              </a:rPr>
              <a:t>A- below</a:t>
            </a:r>
            <a:br>
              <a:rPr lang="en" sz="1400">
                <a:solidFill>
                  <a:srgbClr val="000000"/>
                </a:solidFill>
              </a:rPr>
            </a:br>
            <a:r>
              <a:rPr lang="en" sz="1400">
                <a:solidFill>
                  <a:srgbClr val="000000"/>
                </a:solidFill>
              </a:rPr>
              <a:t>B- above</a:t>
            </a:r>
            <a:br>
              <a:rPr lang="en" sz="1400">
                <a:solidFill>
                  <a:srgbClr val="000000"/>
                </a:solidFill>
              </a:rPr>
            </a:br>
            <a:r>
              <a:rPr lang="en" sz="1400">
                <a:solidFill>
                  <a:srgbClr val="000000"/>
                </a:solidFill>
              </a:rPr>
              <a:t>C- beside </a:t>
            </a:r>
          </a:p>
          <a:p>
            <a:pPr indent="0" lvl="0" marL="0" rtl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</p:txBody>
      </p:sp>
      <p:sp>
        <p:nvSpPr>
          <p:cNvPr id="371" name="Shape 371"/>
          <p:cNvSpPr txBox="1"/>
          <p:nvPr>
            <p:ph idx="4294967295" type="body"/>
          </p:nvPr>
        </p:nvSpPr>
        <p:spPr>
          <a:xfrm>
            <a:off x="4617925" y="859075"/>
            <a:ext cx="4214400" cy="3918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" sz="1400">
                <a:solidFill>
                  <a:srgbClr val="783F04"/>
                </a:solidFill>
              </a:rPr>
              <a:t>(4) </a:t>
            </a:r>
            <a:r>
              <a:rPr lang="en" sz="1400">
                <a:solidFill>
                  <a:srgbClr val="783F04"/>
                </a:solidFill>
              </a:rPr>
              <a:t>If someone comes to ER with injury in his semitendinosus muscle, Which one of these nerves may be affected?</a:t>
            </a:r>
          </a:p>
          <a:p>
            <a:pPr indent="-69850" lvl="0" marL="0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A- Superior gemellus</a:t>
            </a:r>
            <a:br>
              <a:rPr lang="en" sz="1400"/>
            </a:br>
            <a:r>
              <a:rPr lang="en" sz="1400"/>
              <a:t>B- Sciatic nerve</a:t>
            </a:r>
            <a:br>
              <a:rPr lang="en" sz="1400"/>
            </a:br>
            <a:r>
              <a:rPr lang="en" sz="1400"/>
              <a:t>C- Tibial portion of the sciatic nerve </a:t>
            </a:r>
          </a:p>
          <a:p>
            <a:pPr indent="0" lvl="0" marL="0" rtl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" sz="1400">
                <a:solidFill>
                  <a:srgbClr val="783F04"/>
                </a:solidFill>
              </a:rPr>
              <a:t>(5) </a:t>
            </a:r>
            <a:r>
              <a:rPr lang="en" sz="1400">
                <a:solidFill>
                  <a:srgbClr val="783F04"/>
                </a:solidFill>
              </a:rPr>
              <a:t>Gluteal region consists of glutei and group of small muscles, Which one of the following isn’t a glutei muscle</a:t>
            </a:r>
            <a:r>
              <a:rPr lang="en" sz="1400">
                <a:solidFill>
                  <a:srgbClr val="783F04"/>
                </a:solidFill>
              </a:rPr>
              <a:t>?</a:t>
            </a:r>
          </a:p>
          <a:p>
            <a:pPr indent="0" lvl="0" marL="0" rtl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" sz="1400"/>
              <a:t>A- Gluteus maximus</a:t>
            </a:r>
            <a:br>
              <a:rPr lang="en" sz="1400"/>
            </a:br>
            <a:r>
              <a:rPr lang="en" sz="1400"/>
              <a:t>B- Gluteus minimus</a:t>
            </a:r>
            <a:br>
              <a:rPr lang="en" sz="1400"/>
            </a:br>
            <a:r>
              <a:rPr lang="en" sz="1400"/>
              <a:t>C- Quadratus femoris</a:t>
            </a:r>
            <a:r>
              <a:rPr lang="en" sz="1400">
                <a:solidFill>
                  <a:srgbClr val="000000"/>
                </a:solidFill>
              </a:rPr>
              <a:t> </a:t>
            </a:r>
          </a:p>
          <a:p>
            <a:pPr indent="0" lvl="0" marL="0" rtl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 txBox="1"/>
          <p:nvPr>
            <p:ph type="title"/>
          </p:nvPr>
        </p:nvSpPr>
        <p:spPr>
          <a:xfrm>
            <a:off x="311625" y="288300"/>
            <a:ext cx="8520600" cy="494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rPr lang="en" sz="4000"/>
              <a:t>SAQ</a:t>
            </a:r>
          </a:p>
        </p:txBody>
      </p:sp>
      <p:sp>
        <p:nvSpPr>
          <p:cNvPr id="377" name="Shape 377"/>
          <p:cNvSpPr txBox="1"/>
          <p:nvPr/>
        </p:nvSpPr>
        <p:spPr>
          <a:xfrm>
            <a:off x="207900" y="460675"/>
            <a:ext cx="8728200" cy="376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>
                <a:solidFill>
                  <a:srgbClr val="783F04"/>
                </a:solidFill>
                <a:latin typeface="Open Sans"/>
                <a:ea typeface="Open Sans"/>
                <a:cs typeface="Open Sans"/>
                <a:sym typeface="Open Sans"/>
              </a:rPr>
              <a:t>A patient came to the clinic complaining from difficulty of extending his thigh at the hip joint: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b="1">
              <a:solidFill>
                <a:srgbClr val="783F0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783F04"/>
                </a:solidFill>
                <a:latin typeface="Open Sans"/>
                <a:ea typeface="Open Sans"/>
                <a:cs typeface="Open Sans"/>
                <a:sym typeface="Open Sans"/>
              </a:rPr>
              <a:t>(1) List the muscles responsible for this action: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783F0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783F04"/>
                </a:solidFill>
                <a:latin typeface="Open Sans"/>
                <a:ea typeface="Open Sans"/>
                <a:cs typeface="Open Sans"/>
                <a:sym typeface="Open Sans"/>
              </a:rPr>
              <a:t>(2) </a:t>
            </a:r>
            <a:r>
              <a:rPr lang="en">
                <a:solidFill>
                  <a:srgbClr val="783F04"/>
                </a:solidFill>
                <a:latin typeface="Open Sans"/>
                <a:ea typeface="Open Sans"/>
                <a:cs typeface="Open Sans"/>
                <a:sym typeface="Open Sans"/>
              </a:rPr>
              <a:t>Name The</a:t>
            </a:r>
            <a:r>
              <a:rPr lang="en">
                <a:solidFill>
                  <a:srgbClr val="783F04"/>
                </a:solidFill>
                <a:latin typeface="Open Sans"/>
                <a:ea typeface="Open Sans"/>
                <a:cs typeface="Open Sans"/>
                <a:sym typeface="Open Sans"/>
              </a:rPr>
              <a:t> nerve responsible of these muscles: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783F04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783F04"/>
                </a:solidFill>
                <a:latin typeface="Open Sans"/>
                <a:ea typeface="Open Sans"/>
                <a:cs typeface="Open Sans"/>
                <a:sym typeface="Open Sans"/>
              </a:rPr>
              <a:t>(3) Name the muscles that are responsible of lateral rotation of hip joint?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783F0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 txBox="1"/>
          <p:nvPr>
            <p:ph type="title"/>
          </p:nvPr>
        </p:nvSpPr>
        <p:spPr>
          <a:xfrm>
            <a:off x="773700" y="361200"/>
            <a:ext cx="2838900" cy="4314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Answers (MCQs) 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/>
              <a:t>1-B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/>
              <a:t>2-A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/>
              <a:t>3-A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/>
              <a:t>4-C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/>
              <a:t>5-C</a:t>
            </a:r>
          </a:p>
        </p:txBody>
      </p:sp>
      <p:sp>
        <p:nvSpPr>
          <p:cNvPr id="383" name="Shape 383"/>
          <p:cNvSpPr txBox="1"/>
          <p:nvPr/>
        </p:nvSpPr>
        <p:spPr>
          <a:xfrm>
            <a:off x="3731104" y="1110115"/>
            <a:ext cx="4435200" cy="376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783F0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(1)</a:t>
            </a:r>
            <a:br>
              <a:rPr lang="en">
                <a:latin typeface="Open Sans"/>
                <a:ea typeface="Open Sans"/>
                <a:cs typeface="Open Sans"/>
                <a:sym typeface="Open Sans"/>
              </a:rPr>
            </a:br>
            <a:r>
              <a:rPr lang="en">
                <a:latin typeface="Open Sans"/>
                <a:ea typeface="Open Sans"/>
                <a:cs typeface="Open Sans"/>
                <a:sym typeface="Open Sans"/>
              </a:rPr>
              <a:t>Semimembranosus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Semitendinosus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Long head : biceps femoris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Adductor magnus (hamstring part)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(2) 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Tibial portion of 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sciatic nerve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(3) </a:t>
            </a:r>
            <a:br>
              <a:rPr lang="en">
                <a:latin typeface="Open Sans"/>
                <a:ea typeface="Open Sans"/>
                <a:cs typeface="Open Sans"/>
                <a:sym typeface="Open Sans"/>
              </a:rPr>
            </a:br>
            <a:r>
              <a:rPr lang="en">
                <a:latin typeface="Open Sans"/>
                <a:ea typeface="Open Sans"/>
                <a:cs typeface="Open Sans"/>
                <a:sym typeface="Open Sans"/>
              </a:rPr>
              <a:t>Gluteus maximus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quadratus femoris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piriformis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obturator internus.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Superior &amp; inferior gamelli</a:t>
            </a:r>
          </a:p>
        </p:txBody>
      </p:sp>
      <p:sp>
        <p:nvSpPr>
          <p:cNvPr id="384" name="Shape 384"/>
          <p:cNvSpPr txBox="1"/>
          <p:nvPr>
            <p:ph type="title"/>
          </p:nvPr>
        </p:nvSpPr>
        <p:spPr>
          <a:xfrm>
            <a:off x="3612600" y="612050"/>
            <a:ext cx="4757700" cy="6255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Answers (SAQ)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 txBox="1"/>
          <p:nvPr/>
        </p:nvSpPr>
        <p:spPr>
          <a:xfrm>
            <a:off x="914400" y="507793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rPr lang="en" sz="4200">
                <a:latin typeface="Economica"/>
                <a:ea typeface="Economica"/>
                <a:cs typeface="Economica"/>
                <a:sym typeface="Economica"/>
              </a:rPr>
              <a:t>Team Members</a:t>
            </a:r>
          </a:p>
        </p:txBody>
      </p:sp>
      <p:sp>
        <p:nvSpPr>
          <p:cNvPr id="390" name="Shape 390"/>
          <p:cNvSpPr txBox="1"/>
          <p:nvPr/>
        </p:nvSpPr>
        <p:spPr>
          <a:xfrm>
            <a:off x="549350" y="1361300"/>
            <a:ext cx="2696700" cy="305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1100">
                <a:solidFill>
                  <a:schemeClr val="lt2"/>
                </a:solidFill>
              </a:rPr>
              <a:t>Lamia Abdullah Alkuwaiz (Team Leader)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1100">
                <a:solidFill>
                  <a:schemeClr val="lt2"/>
                </a:solidFill>
              </a:rPr>
              <a:t>Rawan Mohammad Alharbi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1000"/>
              <a:t>Abeer Alabduljabbar</a:t>
            </a:r>
            <a:br>
              <a:rPr lang="en" sz="1000"/>
            </a:br>
            <a:r>
              <a:rPr lang="en" sz="1000"/>
              <a:t>Afnan Abdulaziz Almustafa</a:t>
            </a:r>
            <a:br>
              <a:rPr lang="en" sz="1000"/>
            </a:br>
            <a:r>
              <a:rPr lang="en" sz="1000"/>
              <a:t>Ahad Algrain</a:t>
            </a:r>
            <a:br>
              <a:rPr lang="en" sz="1000"/>
            </a:br>
            <a:r>
              <a:rPr lang="en" sz="1000"/>
              <a:t>Alanoud Almansour</a:t>
            </a:r>
            <a:br>
              <a:rPr lang="en" sz="1000"/>
            </a:br>
            <a:r>
              <a:rPr lang="en" sz="1000"/>
              <a:t>Albandari Alshaye</a:t>
            </a:r>
            <a:br>
              <a:rPr lang="en" sz="1000"/>
            </a:br>
            <a:r>
              <a:rPr lang="en" sz="1000"/>
              <a:t>AlFhadah abdullah alsaleem</a:t>
            </a:r>
            <a:br>
              <a:rPr lang="en" sz="1000"/>
            </a:br>
            <a:r>
              <a:rPr lang="en" sz="1000"/>
              <a:t>Arwa Alzahrani</a:t>
            </a:r>
            <a:br>
              <a:rPr lang="en" sz="1000"/>
            </a:br>
            <a:r>
              <a:rPr lang="en" sz="1000"/>
              <a:t>Dana Abdulaziz Alrasheed</a:t>
            </a:r>
            <a:br>
              <a:rPr lang="en" sz="1000"/>
            </a:br>
            <a:r>
              <a:rPr lang="en" sz="1000"/>
              <a:t>Dimah Khalid Alaraifi</a:t>
            </a:r>
            <a:br>
              <a:rPr lang="en" sz="1000"/>
            </a:br>
            <a:r>
              <a:rPr lang="en" sz="1000"/>
              <a:t>Ghada Alhaidari</a:t>
            </a:r>
            <a:br>
              <a:rPr lang="en" sz="1000"/>
            </a:br>
            <a:r>
              <a:rPr lang="en" sz="1000"/>
              <a:t>Ghada Almuhanna</a:t>
            </a:r>
            <a:br>
              <a:rPr lang="en" sz="1000"/>
            </a:br>
            <a:r>
              <a:rPr lang="en" sz="1000"/>
              <a:t>Ghaida Alsanad</a:t>
            </a:r>
            <a:br>
              <a:rPr lang="en" sz="1000"/>
            </a:br>
            <a:r>
              <a:rPr lang="en" sz="1000"/>
              <a:t>Hadeel Khalid Awartani</a:t>
            </a:r>
            <a:br>
              <a:rPr lang="en" sz="1000"/>
            </a:br>
            <a:r>
              <a:rPr lang="en" sz="1000"/>
              <a:t>Haifa Alessa</a:t>
            </a:r>
            <a:br>
              <a:rPr lang="en" sz="1000"/>
            </a:br>
            <a:r>
              <a:rPr lang="en" sz="1000">
                <a:solidFill>
                  <a:schemeClr val="dk1"/>
                </a:solidFill>
              </a:rPr>
              <a:t>Khulood Alwehabi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Layan Hassan Alwatban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Lojain Azizalrahman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Lujain Tariq AlZaid</a:t>
            </a:r>
            <a:br>
              <a:rPr lang="en" sz="1000">
                <a:solidFill>
                  <a:schemeClr val="dk1"/>
                </a:solidFill>
              </a:rPr>
            </a:br>
          </a:p>
        </p:txBody>
      </p:sp>
      <p:sp>
        <p:nvSpPr>
          <p:cNvPr id="391" name="Shape 391"/>
          <p:cNvSpPr txBox="1"/>
          <p:nvPr/>
        </p:nvSpPr>
        <p:spPr>
          <a:xfrm>
            <a:off x="2304804" y="1636700"/>
            <a:ext cx="2874900" cy="27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69850" lvl="0" marL="0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Maha Barakah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Majd Khalid AlBarrak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Norah Alharbi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Nouf Alotaibi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Noura Mohammed Alothaim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Rahaf Turki Alshammari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Reham Alhalabi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Rinad Musaed Alghoraiby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Sara Alsultan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Shahad Alzahrani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Wafa Alotaibi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Wejdan Fahad Albadrani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Wjdan AlShamry</a:t>
            </a:r>
            <a:br>
              <a:rPr lang="en" sz="1000">
                <a:solidFill>
                  <a:schemeClr val="dk1"/>
                </a:solidFill>
              </a:rPr>
            </a:br>
          </a:p>
        </p:txBody>
      </p:sp>
      <p:sp>
        <p:nvSpPr>
          <p:cNvPr id="392" name="Shape 392"/>
          <p:cNvSpPr txBox="1"/>
          <p:nvPr/>
        </p:nvSpPr>
        <p:spPr>
          <a:xfrm>
            <a:off x="4379004" y="1217807"/>
            <a:ext cx="3191400" cy="37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1100">
                <a:solidFill>
                  <a:schemeClr val="lt2"/>
                </a:solidFill>
              </a:rPr>
              <a:t>Faisal Fahad Alsaif (Team Leader)</a:t>
            </a:r>
            <a:br>
              <a:rPr lang="en" sz="1100">
                <a:solidFill>
                  <a:schemeClr val="lt2"/>
                </a:solidFill>
              </a:rPr>
            </a:br>
            <a:r>
              <a:rPr lang="en" sz="1100"/>
              <a:t>Abdulaziz Al dukhayel </a:t>
            </a:r>
            <a:br>
              <a:rPr lang="en" sz="1100"/>
            </a:br>
            <a:br>
              <a:rPr lang="en" sz="600"/>
            </a:br>
            <a:r>
              <a:rPr lang="en" sz="600"/>
              <a:t>‏</a:t>
            </a:r>
            <a:r>
              <a:rPr lang="en" sz="1000"/>
              <a:t>Fahad Alfaiz </a:t>
            </a:r>
            <a:br>
              <a:rPr lang="en" sz="1000"/>
            </a:br>
            <a:r>
              <a:rPr lang="en" sz="1000"/>
              <a:t>‏Akram Alfandi </a:t>
            </a:r>
            <a:br>
              <a:rPr lang="en" sz="1000"/>
            </a:br>
            <a:r>
              <a:rPr lang="en" sz="1000"/>
              <a:t>‏Saad Aloqile </a:t>
            </a:r>
            <a:br>
              <a:rPr lang="en" sz="1000"/>
            </a:br>
            <a:r>
              <a:rPr lang="en" sz="1000"/>
              <a:t>‏Saleh Almoaiqel </a:t>
            </a:r>
            <a:br>
              <a:rPr lang="en" sz="1000"/>
            </a:br>
            <a:r>
              <a:rPr lang="en" sz="1000"/>
              <a:t>‏Abdulaziz Alabdulkareem </a:t>
            </a:r>
            <a:br>
              <a:rPr lang="en" sz="1000"/>
            </a:br>
            <a:r>
              <a:rPr lang="en" sz="1000"/>
              <a:t>‏Abdullah Almeaither </a:t>
            </a:r>
            <a:br>
              <a:rPr lang="en" sz="1000"/>
            </a:br>
            <a:r>
              <a:rPr lang="en" sz="1000"/>
              <a:t>‏Yazeed Aldossari </a:t>
            </a:r>
            <a:br>
              <a:rPr lang="en" sz="1000"/>
            </a:br>
            <a:r>
              <a:rPr lang="en" sz="1000"/>
              <a:t>‏Muath Alhumood </a:t>
            </a:r>
            <a:br>
              <a:rPr lang="en" sz="1000"/>
            </a:br>
            <a:r>
              <a:rPr lang="en" sz="1000"/>
              <a:t>Abdulrahman Almotairi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1000"/>
              <a:t>‏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1000"/>
              <a:t>Abdulelah Aldossari </a:t>
            </a:r>
            <a:br>
              <a:rPr lang="en" sz="1000"/>
            </a:br>
            <a:r>
              <a:rPr lang="en" sz="1000"/>
              <a:t>‏Abdulrahman Alduhayyim </a:t>
            </a:r>
            <a:br>
              <a:rPr lang="en" sz="1000"/>
            </a:br>
            <a:r>
              <a:rPr lang="en" sz="1000"/>
              <a:t>‏Hamdan Aldossari </a:t>
            </a:r>
            <a:br>
              <a:rPr lang="en" sz="1000"/>
            </a:br>
            <a:r>
              <a:rPr lang="en" sz="1000"/>
              <a:t>‏Abdullah Alqarni </a:t>
            </a:r>
            <a:br>
              <a:rPr lang="en" sz="1000"/>
            </a:br>
            <a:r>
              <a:rPr lang="en" sz="1000"/>
              <a:t>‏Mohammed Alomar </a:t>
            </a:r>
            <a:br>
              <a:rPr lang="en" sz="1000"/>
            </a:br>
            <a:r>
              <a:rPr lang="en" sz="1000"/>
              <a:t>‏Abdulrahman Aldawood </a:t>
            </a:r>
            <a:br>
              <a:rPr lang="en" sz="1000"/>
            </a:br>
            <a:r>
              <a:rPr lang="en" sz="1000"/>
              <a:t>‏Saud Alghufaily </a:t>
            </a:r>
            <a:br>
              <a:rPr lang="en" sz="1000"/>
            </a:br>
            <a:r>
              <a:rPr lang="en" sz="1000"/>
              <a:t>‏Hassan Aloraini </a:t>
            </a:r>
            <a:br>
              <a:rPr lang="en" sz="1000"/>
            </a:br>
            <a:r>
              <a:rPr lang="en" sz="1000"/>
              <a:t>Khalid Almutairi</a:t>
            </a:r>
            <a:r>
              <a:rPr lang="en" sz="600"/>
              <a:t>‏‏</a:t>
            </a:r>
          </a:p>
        </p:txBody>
      </p:sp>
      <p:sp>
        <p:nvSpPr>
          <p:cNvPr id="393" name="Shape 393"/>
          <p:cNvSpPr txBox="1"/>
          <p:nvPr/>
        </p:nvSpPr>
        <p:spPr>
          <a:xfrm>
            <a:off x="6006925" y="1636700"/>
            <a:ext cx="2152500" cy="27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1000"/>
              <a:t>Abdulmajeed Alwardi </a:t>
            </a:r>
            <a:br>
              <a:rPr lang="en" sz="1000"/>
            </a:br>
            <a:r>
              <a:rPr lang="en" sz="1000"/>
              <a:t>‏Abdulrahman Alageel </a:t>
            </a:r>
            <a:br>
              <a:rPr lang="en" sz="1000"/>
            </a:br>
            <a:r>
              <a:rPr lang="en" sz="1000"/>
              <a:t>‏Rayyan Almousa </a:t>
            </a:r>
            <a:br>
              <a:rPr lang="en" sz="1000"/>
            </a:br>
            <a:r>
              <a:rPr lang="en" sz="1000"/>
              <a:t>‏Sultan Alfuhaid </a:t>
            </a:r>
            <a:br>
              <a:rPr lang="en" sz="1000"/>
            </a:br>
            <a:r>
              <a:rPr lang="en" sz="1000"/>
              <a:t>‏Ali Alammari </a:t>
            </a:r>
            <a:br>
              <a:rPr lang="en" sz="1000"/>
            </a:br>
            <a:r>
              <a:rPr lang="en" sz="1000"/>
              <a:t>‏Fahad alshughaithry </a:t>
            </a:r>
            <a:br>
              <a:rPr lang="en" sz="1000"/>
            </a:br>
            <a:r>
              <a:rPr lang="en" sz="1000"/>
              <a:t>Fayez Ghiyath Aldarsouni </a:t>
            </a:r>
            <a:br>
              <a:rPr lang="en" sz="1000"/>
            </a:br>
            <a:r>
              <a:rPr lang="en" sz="1000"/>
              <a:t>‏Mohammed Alquwayfili </a:t>
            </a:r>
            <a:br>
              <a:rPr lang="en" sz="1000"/>
            </a:br>
            <a:br>
              <a:rPr lang="en" sz="1000"/>
            </a:br>
            <a:r>
              <a:rPr lang="en" sz="1000"/>
              <a:t>‏‏Abduljabbar Al-yamani </a:t>
            </a:r>
            <a:br>
              <a:rPr lang="en" sz="1000"/>
            </a:br>
            <a:r>
              <a:rPr lang="en" sz="1000"/>
              <a:t>‏Sultan Al-nasser </a:t>
            </a:r>
            <a:br>
              <a:rPr lang="en" sz="1000"/>
            </a:br>
            <a:r>
              <a:rPr lang="en" sz="1000"/>
              <a:t>‏Majed Aljohani </a:t>
            </a:r>
            <a:br>
              <a:rPr lang="en" sz="1000"/>
            </a:br>
            <a:r>
              <a:rPr lang="en" sz="1000"/>
              <a:t>‏Zeyad Al-khenaizan </a:t>
            </a:r>
            <a:br>
              <a:rPr lang="en" sz="1000"/>
            </a:br>
            <a:r>
              <a:rPr lang="en" sz="1000"/>
              <a:t>‏Mohammed Nouri </a:t>
            </a:r>
            <a:br>
              <a:rPr lang="en" sz="1000"/>
            </a:br>
            <a:r>
              <a:rPr lang="en" sz="1000"/>
              <a:t>‏Abdulaziz Al-drgam </a:t>
            </a:r>
            <a:br>
              <a:rPr lang="en" sz="1000"/>
            </a:br>
            <a:r>
              <a:rPr lang="en" sz="1000"/>
              <a:t>‏Fahad Aldhowaihy </a:t>
            </a:r>
            <a:br>
              <a:rPr lang="en" sz="1000"/>
            </a:br>
            <a:r>
              <a:rPr lang="en" sz="1000"/>
              <a:t>‏Omar alyabis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8" name="Shape 128"/>
          <p:cNvGraphicFramePr/>
          <p:nvPr/>
        </p:nvGraphicFramePr>
        <p:xfrm>
          <a:off x="327000" y="129282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{C90C0523-A50F-4F77-B216-22BC770EB829}</a:tableStyleId>
              </a:tblPr>
              <a:tblGrid>
                <a:gridCol w="1025425"/>
                <a:gridCol w="3615125"/>
                <a:gridCol w="3849450"/>
              </a:tblGrid>
              <a:tr h="329850">
                <a:tc rowSpan="5"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20124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Muscles</a:t>
                      </a:r>
                    </a:p>
                    <a:p>
                      <a:pPr indent="0" lvl="0" mar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8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(8 muscles)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rowSpan="5">
                  <a:txBody>
                    <a:bodyPr>
                      <a:noAutofit/>
                    </a:bodyPr>
                    <a:lstStyle/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400"/>
                        <a:buFont typeface="Open Sans"/>
                        <a:buAutoNum type="alphaUcPeriod"/>
                      </a:pPr>
                      <a:r>
                        <a:rPr b="1"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GLUTEI</a:t>
                      </a:r>
                    </a:p>
                    <a:p>
                      <a:pPr indent="-317500" lvl="0" marL="457200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400"/>
                        <a:buFont typeface="Open Sans"/>
                        <a:buChar char="-"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Gluteus maximus</a:t>
                      </a:r>
                    </a:p>
                    <a:p>
                      <a:pPr indent="-317500" lvl="0" marL="457200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400"/>
                        <a:buFont typeface="Open Sans"/>
                        <a:buChar char="-"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Gluteus medius</a:t>
                      </a:r>
                    </a:p>
                    <a:p>
                      <a:pPr indent="-317500" lvl="0" marL="457200" rtl="0">
                        <a:spcBef>
                          <a:spcPts val="0"/>
                        </a:spcBef>
                        <a:buClr>
                          <a:schemeClr val="lt2"/>
                        </a:buClr>
                        <a:buSzPts val="1400"/>
                        <a:buFont typeface="Open Sans"/>
                        <a:buChar char="-"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Gluteus minimus</a:t>
                      </a:r>
                    </a:p>
                    <a:p>
                      <a:pPr indent="0" lvl="0" mar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17500" lvl="0" marL="457200" rtl="0">
                        <a:spcBef>
                          <a:spcPts val="0"/>
                        </a:spcBef>
                        <a:buClr>
                          <a:schemeClr val="accent1"/>
                        </a:buClr>
                        <a:buSzPts val="1400"/>
                        <a:buFont typeface="Open Sans"/>
                        <a:buAutoNum type="alphaUcPeriod"/>
                      </a:pPr>
                      <a:r>
                        <a:rPr b="1"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GROUP OF SMALL MUSCLES (Lateral Rotators)</a:t>
                      </a: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400"/>
                        <a:buFont typeface="Open Sans"/>
                        <a:buChar char="-"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Piriformis</a:t>
                      </a: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400"/>
                        <a:buFont typeface="Open Sans"/>
                        <a:buChar char="-"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Obturator internus </a:t>
                      </a: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400"/>
                        <a:buFont typeface="Open Sans"/>
                        <a:buChar char="-"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Superior gemellus </a:t>
                      </a: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400"/>
                        <a:buFont typeface="Open Sans"/>
                        <a:buChar char="-"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Inferior gemellus </a:t>
                      </a: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400"/>
                        <a:buFont typeface="Open Sans"/>
                        <a:buChar char="-"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Quadratus femoris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rowSpan="5">
                  <a:txBody>
                    <a:bodyPr>
                      <a:noAutofit/>
                    </a:bodyPr>
                    <a:lstStyle/>
                    <a:p>
                      <a:pPr indent="762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u="none" cap="none" strike="noStrik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244475">
                <a:tc vMerge="1"/>
                <a:tc vMerge="1"/>
                <a:tc vMerge="1"/>
              </a:tr>
              <a:tr h="244475">
                <a:tc vMerge="1"/>
                <a:tc vMerge="1"/>
                <a:tc vMerge="1"/>
              </a:tr>
              <a:tr h="244475">
                <a:tc vMerge="1"/>
                <a:tc vMerge="1"/>
                <a:tc vMerge="1"/>
              </a:tr>
              <a:tr h="1848825">
                <a:tc vMerge="1"/>
                <a:tc vMerge="1"/>
                <a:tc vMerge="1"/>
              </a:tr>
            </a:tbl>
          </a:graphicData>
        </a:graphic>
      </p:graphicFrame>
      <p:sp>
        <p:nvSpPr>
          <p:cNvPr id="129" name="Shape 129"/>
          <p:cNvSpPr txBox="1"/>
          <p:nvPr/>
        </p:nvSpPr>
        <p:spPr>
          <a:xfrm>
            <a:off x="327000" y="74496"/>
            <a:ext cx="8490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-2540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Economica"/>
              <a:buNone/>
            </a:pPr>
            <a:r>
              <a:rPr lang="en" sz="4000">
                <a:latin typeface="Economica"/>
                <a:ea typeface="Economica"/>
                <a:cs typeface="Economica"/>
                <a:sym typeface="Economica"/>
              </a:rPr>
              <a:t>Contents of gluteal region</a:t>
            </a:r>
          </a:p>
        </p:txBody>
      </p:sp>
      <p:pic>
        <p:nvPicPr>
          <p:cNvPr id="130" name="Shape 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7549" y="1566388"/>
            <a:ext cx="1834200" cy="204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Shape 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2800" y="1566413"/>
            <a:ext cx="1834200" cy="2045559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Shape 132"/>
          <p:cNvSpPr/>
          <p:nvPr/>
        </p:nvSpPr>
        <p:spPr>
          <a:xfrm>
            <a:off x="6160950" y="1817225"/>
            <a:ext cx="543000" cy="105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3" name="Shape 133"/>
          <p:cNvSpPr/>
          <p:nvPr/>
        </p:nvSpPr>
        <p:spPr>
          <a:xfrm>
            <a:off x="6160950" y="2169375"/>
            <a:ext cx="605400" cy="105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4" name="Shape 134"/>
          <p:cNvSpPr/>
          <p:nvPr/>
        </p:nvSpPr>
        <p:spPr>
          <a:xfrm>
            <a:off x="8274000" y="2519100"/>
            <a:ext cx="471300" cy="714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5" name="Shape 135"/>
          <p:cNvSpPr/>
          <p:nvPr/>
        </p:nvSpPr>
        <p:spPr>
          <a:xfrm>
            <a:off x="7479550" y="3148325"/>
            <a:ext cx="291900" cy="141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6" name="Shape 136"/>
          <p:cNvSpPr/>
          <p:nvPr/>
        </p:nvSpPr>
        <p:spPr>
          <a:xfrm>
            <a:off x="8337325" y="2639050"/>
            <a:ext cx="291900" cy="141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7" name="Shape 137"/>
          <p:cNvSpPr/>
          <p:nvPr/>
        </p:nvSpPr>
        <p:spPr>
          <a:xfrm>
            <a:off x="8302450" y="3103550"/>
            <a:ext cx="471300" cy="105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8" name="Shape 138"/>
          <p:cNvSpPr/>
          <p:nvPr/>
        </p:nvSpPr>
        <p:spPr>
          <a:xfrm>
            <a:off x="8238150" y="3237250"/>
            <a:ext cx="507300" cy="714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9" name="Shape 139"/>
          <p:cNvSpPr/>
          <p:nvPr/>
        </p:nvSpPr>
        <p:spPr>
          <a:xfrm>
            <a:off x="8157825" y="1591925"/>
            <a:ext cx="443700" cy="105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0" name="Shape 140"/>
          <p:cNvSpPr/>
          <p:nvPr/>
        </p:nvSpPr>
        <p:spPr>
          <a:xfrm>
            <a:off x="8266600" y="1934650"/>
            <a:ext cx="471300" cy="714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5" name="Shape 145"/>
          <p:cNvGraphicFramePr/>
          <p:nvPr/>
        </p:nvGraphicFramePr>
        <p:xfrm>
          <a:off x="269763" y="90578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{C90C0523-A50F-4F77-B216-22BC770EB829}</a:tableStyleId>
              </a:tblPr>
              <a:tblGrid>
                <a:gridCol w="1213350"/>
                <a:gridCol w="3489775"/>
                <a:gridCol w="3901350"/>
              </a:tblGrid>
              <a:tr h="267250">
                <a:tc rowSpan="5"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20124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Nerves</a:t>
                      </a:r>
                    </a:p>
                    <a:p>
                      <a:pPr indent="0" lvl="0" mar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(7 nerves)</a:t>
                      </a:r>
                    </a:p>
                    <a:p>
                      <a:pPr indent="0" lvl="0" mar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000">
                          <a:solidFill>
                            <a:srgbClr val="FF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(all from sacral plexus)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rowSpan="5">
                  <a:txBody>
                    <a:bodyPr>
                      <a:noAutofit/>
                    </a:bodyPr>
                    <a:lstStyle/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400"/>
                        <a:buFont typeface="Open Sans"/>
                        <a:buChar char="-"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Sciatic nerve</a:t>
                      </a: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400"/>
                        <a:buFont typeface="Open Sans"/>
                        <a:buChar char="-"/>
                      </a:pPr>
                      <a:r>
                        <a:rPr lang="en" u="sng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Superior </a:t>
                      </a: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gluteal nerve</a:t>
                      </a: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400"/>
                        <a:buFont typeface="Open Sans"/>
                        <a:buChar char="-"/>
                      </a:pPr>
                      <a:r>
                        <a:rPr lang="en" u="sng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Inferior </a:t>
                      </a: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gluteal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nerve</a:t>
                      </a: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400"/>
                        <a:buFont typeface="Open Sans"/>
                        <a:buChar char="-"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Posterior cutaneous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nerve</a:t>
                      </a: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of thigh.</a:t>
                      </a: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400"/>
                        <a:buFont typeface="Open Sans"/>
                        <a:buChar char="-"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Nerve to obturator internus</a:t>
                      </a: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400"/>
                        <a:buFont typeface="Open Sans"/>
                        <a:buChar char="-"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Nerve to quadratus femoris</a:t>
                      </a: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400"/>
                        <a:buFont typeface="Open Sans"/>
                        <a:buChar char="-"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Pudendal nerve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rowSpan="5">
                  <a:txBody>
                    <a:bodyPr>
                      <a:noAutofit/>
                    </a:bodyPr>
                    <a:lstStyle/>
                    <a:p>
                      <a:pPr indent="762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u="none" cap="none" strike="noStrik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198100">
                <a:tc vMerge="1"/>
                <a:tc vMerge="1"/>
                <a:tc vMerge="1"/>
              </a:tr>
              <a:tr h="198100">
                <a:tc vMerge="1"/>
                <a:tc vMerge="1"/>
                <a:tc vMerge="1"/>
              </a:tr>
              <a:tr h="198100">
                <a:tc vMerge="1"/>
                <a:tc vMerge="1"/>
                <a:tc vMerge="1"/>
              </a:tr>
              <a:tr h="1300000">
                <a:tc vMerge="1"/>
                <a:tc vMerge="1"/>
                <a:tc vMerge="1"/>
              </a:tr>
              <a:tr h="18826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20124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Vessels</a:t>
                      </a:r>
                    </a:p>
                    <a:p>
                      <a:pPr indent="0" lvl="0" mar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000">
                          <a:solidFill>
                            <a:srgbClr val="FF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(all from internal iliac vessels)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400"/>
                        <a:buFont typeface="Open Sans"/>
                        <a:buChar char="-"/>
                      </a:pPr>
                      <a:r>
                        <a:rPr lang="en" u="sng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Superior</a:t>
                      </a: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gluteal</a:t>
                      </a: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400"/>
                        <a:buFont typeface="Open Sans"/>
                        <a:buChar char="-"/>
                      </a:pPr>
                      <a:r>
                        <a:rPr lang="en" u="sng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Inferior</a:t>
                      </a: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gluteal</a:t>
                      </a: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400"/>
                        <a:buFont typeface="Open Sans"/>
                        <a:buChar char="-"/>
                      </a:pPr>
                      <a:r>
                        <a:rPr lang="en" u="sng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Internal </a:t>
                      </a: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pudendal vessels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762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762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762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762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762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  <p:sp>
        <p:nvSpPr>
          <p:cNvPr id="146" name="Shape 146"/>
          <p:cNvSpPr txBox="1"/>
          <p:nvPr/>
        </p:nvSpPr>
        <p:spPr>
          <a:xfrm>
            <a:off x="327000" y="74496"/>
            <a:ext cx="8490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-2540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Economica"/>
              <a:buNone/>
            </a:pPr>
            <a:r>
              <a:rPr lang="en" sz="4000">
                <a:latin typeface="Economica"/>
                <a:ea typeface="Economica"/>
                <a:cs typeface="Economica"/>
                <a:sym typeface="Economica"/>
              </a:rPr>
              <a:t>Contents of gluteal region</a:t>
            </a:r>
          </a:p>
        </p:txBody>
      </p:sp>
      <p:pic>
        <p:nvPicPr>
          <p:cNvPr id="147" name="Shape 147"/>
          <p:cNvPicPr preferRelativeResize="0"/>
          <p:nvPr/>
        </p:nvPicPr>
        <p:blipFill rotWithShape="1">
          <a:blip r:embed="rId3">
            <a:alphaModFix/>
          </a:blip>
          <a:srcRect b="11595" l="33680" r="2081" t="17612"/>
          <a:stretch/>
        </p:blipFill>
        <p:spPr>
          <a:xfrm>
            <a:off x="5429163" y="3122225"/>
            <a:ext cx="2895626" cy="176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/>
          <p:cNvPicPr preferRelativeResize="0"/>
          <p:nvPr/>
        </p:nvPicPr>
        <p:blipFill rotWithShape="1">
          <a:blip r:embed="rId4">
            <a:alphaModFix/>
          </a:blip>
          <a:srcRect b="2171" l="0" r="0" t="0"/>
          <a:stretch/>
        </p:blipFill>
        <p:spPr>
          <a:xfrm>
            <a:off x="5035025" y="1021462"/>
            <a:ext cx="3674976" cy="1985099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Shape 149"/>
          <p:cNvSpPr/>
          <p:nvPr/>
        </p:nvSpPr>
        <p:spPr>
          <a:xfrm>
            <a:off x="5179888" y="2234675"/>
            <a:ext cx="411900" cy="99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0" name="Shape 150"/>
          <p:cNvSpPr/>
          <p:nvPr/>
        </p:nvSpPr>
        <p:spPr>
          <a:xfrm>
            <a:off x="5338538" y="1619300"/>
            <a:ext cx="490500" cy="99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1" name="Shape 151"/>
          <p:cNvSpPr/>
          <p:nvPr/>
        </p:nvSpPr>
        <p:spPr>
          <a:xfrm>
            <a:off x="5272463" y="1840350"/>
            <a:ext cx="450600" cy="99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2" name="Shape 152"/>
          <p:cNvSpPr/>
          <p:nvPr/>
        </p:nvSpPr>
        <p:spPr>
          <a:xfrm>
            <a:off x="6743088" y="2765600"/>
            <a:ext cx="490500" cy="99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3" name="Shape 153"/>
          <p:cNvSpPr/>
          <p:nvPr/>
        </p:nvSpPr>
        <p:spPr>
          <a:xfrm>
            <a:off x="5489863" y="2691200"/>
            <a:ext cx="869700" cy="744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4" name="Shape 154"/>
          <p:cNvSpPr/>
          <p:nvPr/>
        </p:nvSpPr>
        <p:spPr>
          <a:xfrm>
            <a:off x="5397963" y="2578550"/>
            <a:ext cx="780600" cy="99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5" name="Shape 155"/>
          <p:cNvSpPr/>
          <p:nvPr/>
        </p:nvSpPr>
        <p:spPr>
          <a:xfrm>
            <a:off x="5429163" y="2778350"/>
            <a:ext cx="1030500" cy="744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/>
          <p:nvPr/>
        </p:nvSpPr>
        <p:spPr>
          <a:xfrm>
            <a:off x="327000" y="74496"/>
            <a:ext cx="8490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-2540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Economica"/>
              <a:buNone/>
            </a:pPr>
            <a:r>
              <a:rPr lang="en" sz="4000" u="sng">
                <a:latin typeface="Economica"/>
                <a:ea typeface="Economica"/>
                <a:cs typeface="Economica"/>
                <a:sym typeface="Economica"/>
              </a:rPr>
              <a:t>Greater </a:t>
            </a:r>
            <a:r>
              <a:rPr lang="en" sz="4000">
                <a:latin typeface="Economica"/>
                <a:ea typeface="Economica"/>
                <a:cs typeface="Economica"/>
                <a:sym typeface="Economica"/>
              </a:rPr>
              <a:t>sciatic foramen</a:t>
            </a:r>
          </a:p>
        </p:txBody>
      </p:sp>
      <p:graphicFrame>
        <p:nvGraphicFramePr>
          <p:cNvPr id="161" name="Shape 161"/>
          <p:cNvGraphicFramePr/>
          <p:nvPr/>
        </p:nvGraphicFramePr>
        <p:xfrm>
          <a:off x="466300" y="9057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{C90C0523-A50F-4F77-B216-22BC770EB829}</a:tableStyleId>
              </a:tblPr>
              <a:tblGrid>
                <a:gridCol w="934300"/>
                <a:gridCol w="3231175"/>
                <a:gridCol w="4045925"/>
              </a:tblGrid>
              <a:tr h="292550">
                <a:tc gridSpan="2" rowSpan="5">
                  <a:txBody>
                    <a:bodyPr>
                      <a:noAutofit/>
                    </a:bodyPr>
                    <a:lstStyle/>
                    <a:p>
                      <a:pPr indent="76200" lvl="1" mar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76200" lvl="1" mar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76200" lvl="1" mar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76200" lvl="1" mar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76200" lvl="1" mar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76200" lvl="1" mar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76200" lvl="1" mar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76200" lvl="1" mar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76200" lvl="1" mar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76200" lvl="1" mar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76200" lvl="1" mar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76200" lvl="1" mar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76200" lvl="1" mar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76200" lvl="1" mar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76200" lvl="1" mar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rowSpan="5" hMerge="1"/>
                <a:tc rowSpan="5">
                  <a:txBody>
                    <a:bodyPr>
                      <a:noAutofit/>
                    </a:bodyPr>
                    <a:lstStyle/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Open Sans"/>
                        <a:buChar char="●"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Greater sciatic notch of hip bone is transformed </a:t>
                      </a:r>
                      <a:r>
                        <a:rPr b="1"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into foramen</a:t>
                      </a: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by</a:t>
                      </a:r>
                      <a:b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b="1" lang="en">
                          <a:solidFill>
                            <a:srgbClr val="FF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</a:t>
                      </a:r>
                      <a:r>
                        <a:rPr b="1" lang="en">
                          <a:solidFill>
                            <a:srgbClr val="FF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acrotuberous </a:t>
                      </a:r>
                      <a:r>
                        <a:rPr lang="en" sz="800">
                          <a:solidFill>
                            <a:srgbClr val="9E9E9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(between the sacrum to ischial tuberosity) </a:t>
                      </a:r>
                      <a:r>
                        <a:rPr lang="en" sz="1100">
                          <a:solidFill>
                            <a:srgbClr val="9E9E9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br>
                        <a:rPr lang="en" sz="1100">
                          <a:solidFill>
                            <a:srgbClr val="9E9E9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b="1" lang="en">
                          <a:solidFill>
                            <a:srgbClr val="FF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&amp; sacrospinous</a:t>
                      </a:r>
                      <a:r>
                        <a:rPr b="1" lang="en" sz="800">
                          <a:solidFill>
                            <a:srgbClr val="FF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r>
                        <a:rPr lang="en" sz="800">
                          <a:solidFill>
                            <a:srgbClr val="9E9E9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(between the sacrum to ischial spine) </a:t>
                      </a:r>
                      <a:r>
                        <a:rPr b="1" lang="en">
                          <a:solidFill>
                            <a:srgbClr val="FF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ligaments</a:t>
                      </a: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. </a:t>
                      </a: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Open Sans"/>
                        <a:buChar char="●"/>
                      </a:pPr>
                      <a:r>
                        <a:rPr b="1"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Structures passing through Greater sciatic foramen: </a:t>
                      </a: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Open Sans"/>
                        <a:buChar char="-"/>
                      </a:pPr>
                      <a:r>
                        <a:rPr lang="en">
                          <a:solidFill>
                            <a:srgbClr val="741B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Piriformis muscle</a:t>
                      </a: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. </a:t>
                      </a: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Above piriformis: </a:t>
                      </a: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Open Sans"/>
                        <a:buChar char="-"/>
                      </a:pPr>
                      <a:r>
                        <a:rPr b="1" lang="en">
                          <a:solidFill>
                            <a:srgbClr val="FF99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Superior </a:t>
                      </a:r>
                      <a:r>
                        <a:rPr lang="en">
                          <a:solidFill>
                            <a:srgbClr val="FF99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gluteal nerves &amp; vessels</a:t>
                      </a: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. </a:t>
                      </a: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Below piriformis: </a:t>
                      </a: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Open Sans"/>
                        <a:buChar char="-"/>
                      </a:pPr>
                      <a:r>
                        <a:rPr b="1" lang="en">
                          <a:solidFill>
                            <a:srgbClr val="38761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Inferior </a:t>
                      </a:r>
                      <a:r>
                        <a:rPr lang="en">
                          <a:solidFill>
                            <a:srgbClr val="38761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gluteal nerves &amp; vessels</a:t>
                      </a: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.</a:t>
                      </a: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74EA7"/>
                        </a:buClr>
                        <a:buSzPts val="1400"/>
                        <a:buFont typeface="Open Sans"/>
                        <a:buChar char="-"/>
                      </a:pPr>
                      <a:r>
                        <a:rPr lang="en">
                          <a:solidFill>
                            <a:srgbClr val="674EA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Sciatic  nerve. </a:t>
                      </a: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Open Sans"/>
                        <a:buChar char="-"/>
                      </a:pPr>
                      <a:r>
                        <a:rPr b="1" lang="en">
                          <a:solidFill>
                            <a:srgbClr val="45818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Posterior </a:t>
                      </a:r>
                      <a:r>
                        <a:rPr lang="en">
                          <a:solidFill>
                            <a:srgbClr val="45818E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cutaneous nerve of thigh</a:t>
                      </a: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. </a:t>
                      </a: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FF"/>
                        </a:buClr>
                        <a:buSzPts val="1400"/>
                        <a:buFont typeface="Open Sans"/>
                        <a:buChar char="-"/>
                      </a:pPr>
                      <a:r>
                        <a:rPr lang="en">
                          <a:solidFill>
                            <a:srgbClr val="FF00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Nerve to quadratus femoris.</a:t>
                      </a: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155CC"/>
                        </a:buClr>
                        <a:buSzPts val="1400"/>
                        <a:buFont typeface="Open Sans"/>
                        <a:buChar char="-"/>
                      </a:pPr>
                      <a:r>
                        <a:rPr lang="en">
                          <a:solidFill>
                            <a:srgbClr val="1155C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Nerve to obturator internus.</a:t>
                      </a: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83F04"/>
                        </a:buClr>
                        <a:buSzPts val="1400"/>
                        <a:buFont typeface="Open Sans"/>
                        <a:buChar char="-"/>
                      </a:pPr>
                      <a:r>
                        <a:rPr lang="en">
                          <a:solidFill>
                            <a:srgbClr val="783F04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Pudendal nerve </a:t>
                      </a: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Open Sans"/>
                        <a:buChar char="-"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Internal pudendal vessels.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216825">
                <a:tc gridSpan="2" vMerge="1"/>
                <a:tc hMerge="1" vMerge="1"/>
                <a:tc vMerge="1"/>
              </a:tr>
              <a:tr h="216825">
                <a:tc gridSpan="2" vMerge="1"/>
                <a:tc hMerge="1" vMerge="1"/>
                <a:tc vMerge="1"/>
              </a:tr>
              <a:tr h="216825">
                <a:tc gridSpan="2" vMerge="1"/>
                <a:tc hMerge="1" vMerge="1"/>
                <a:tc vMerge="1"/>
              </a:tr>
              <a:tr h="216825">
                <a:tc gridSpan="2" vMerge="1"/>
                <a:tc hMerge="1" vMerge="1"/>
                <a:tc vMerge="1"/>
              </a:tr>
            </a:tbl>
          </a:graphicData>
        </a:graphic>
      </p:graphicFrame>
      <p:pic>
        <p:nvPicPr>
          <p:cNvPr id="162" name="Shape 162"/>
          <p:cNvPicPr preferRelativeResize="0"/>
          <p:nvPr/>
        </p:nvPicPr>
        <p:blipFill rotWithShape="1">
          <a:blip r:embed="rId3">
            <a:alphaModFix/>
          </a:blip>
          <a:srcRect b="2391" l="0" r="2315" t="0"/>
          <a:stretch/>
        </p:blipFill>
        <p:spPr>
          <a:xfrm>
            <a:off x="877150" y="1680750"/>
            <a:ext cx="3414551" cy="291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Shape 163"/>
          <p:cNvSpPr/>
          <p:nvPr/>
        </p:nvSpPr>
        <p:spPr>
          <a:xfrm>
            <a:off x="3544100" y="2751495"/>
            <a:ext cx="584400" cy="1368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741B4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4" name="Shape 164"/>
          <p:cNvSpPr/>
          <p:nvPr/>
        </p:nvSpPr>
        <p:spPr>
          <a:xfrm>
            <a:off x="3444650" y="2466294"/>
            <a:ext cx="777600" cy="1368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5" name="Shape 165"/>
          <p:cNvSpPr/>
          <p:nvPr/>
        </p:nvSpPr>
        <p:spPr>
          <a:xfrm>
            <a:off x="1168172" y="4100857"/>
            <a:ext cx="1155900" cy="1368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45818E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6" name="Shape 166"/>
          <p:cNvSpPr/>
          <p:nvPr/>
        </p:nvSpPr>
        <p:spPr>
          <a:xfrm>
            <a:off x="3637850" y="3134671"/>
            <a:ext cx="711900" cy="1098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7" name="Shape 167"/>
          <p:cNvSpPr/>
          <p:nvPr/>
        </p:nvSpPr>
        <p:spPr>
          <a:xfrm>
            <a:off x="1657075" y="4338949"/>
            <a:ext cx="496800" cy="1368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674EA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8" name="Shape 168"/>
          <p:cNvSpPr/>
          <p:nvPr/>
        </p:nvSpPr>
        <p:spPr>
          <a:xfrm>
            <a:off x="1289462" y="2368149"/>
            <a:ext cx="584400" cy="1368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783F0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9" name="Shape 169"/>
          <p:cNvSpPr/>
          <p:nvPr/>
        </p:nvSpPr>
        <p:spPr>
          <a:xfrm>
            <a:off x="877150" y="2940277"/>
            <a:ext cx="939900" cy="1368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1155CC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0" name="Shape 170"/>
          <p:cNvSpPr/>
          <p:nvPr/>
        </p:nvSpPr>
        <p:spPr>
          <a:xfrm>
            <a:off x="877150" y="3121069"/>
            <a:ext cx="939900" cy="1098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71" name="Shape 1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6250" y="1019953"/>
            <a:ext cx="777600" cy="912723"/>
          </a:xfrm>
          <a:prstGeom prst="rect">
            <a:avLst/>
          </a:prstGeom>
          <a:noFill/>
          <a:ln cap="flat" cmpd="sng" w="9525">
            <a:solidFill>
              <a:srgbClr val="F3F3F3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72" name="Shape 172"/>
          <p:cNvSpPr txBox="1"/>
          <p:nvPr/>
        </p:nvSpPr>
        <p:spPr>
          <a:xfrm>
            <a:off x="463917" y="1352400"/>
            <a:ext cx="1129500" cy="2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600"/>
              <a:t>Greater sciatic foramen</a:t>
            </a:r>
          </a:p>
        </p:txBody>
      </p:sp>
      <p:sp>
        <p:nvSpPr>
          <p:cNvPr id="173" name="Shape 173"/>
          <p:cNvSpPr txBox="1"/>
          <p:nvPr/>
        </p:nvSpPr>
        <p:spPr>
          <a:xfrm>
            <a:off x="496829" y="1540950"/>
            <a:ext cx="992700" cy="1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600"/>
              <a:t>Lesser</a:t>
            </a:r>
            <a:r>
              <a:rPr lang="en" sz="600"/>
              <a:t> sciatic foramen</a:t>
            </a:r>
          </a:p>
        </p:txBody>
      </p:sp>
      <p:cxnSp>
        <p:nvCxnSpPr>
          <p:cNvPr id="174" name="Shape 174"/>
          <p:cNvCxnSpPr/>
          <p:nvPr/>
        </p:nvCxnSpPr>
        <p:spPr>
          <a:xfrm flipH="1">
            <a:off x="1369843" y="1680755"/>
            <a:ext cx="220800" cy="96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5" name="Shape 175"/>
          <p:cNvCxnSpPr/>
          <p:nvPr/>
        </p:nvCxnSpPr>
        <p:spPr>
          <a:xfrm flipH="1" rot="10800000">
            <a:off x="7558680" y="4261993"/>
            <a:ext cx="254100" cy="2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6" name="Shape 176"/>
          <p:cNvCxnSpPr/>
          <p:nvPr/>
        </p:nvCxnSpPr>
        <p:spPr>
          <a:xfrm flipH="1" rot="10800000">
            <a:off x="7504456" y="4718966"/>
            <a:ext cx="305700" cy="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7" name="Shape 177"/>
          <p:cNvCxnSpPr/>
          <p:nvPr/>
        </p:nvCxnSpPr>
        <p:spPr>
          <a:xfrm rot="10800000">
            <a:off x="7808174" y="4264097"/>
            <a:ext cx="2100" cy="45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8" name="Shape 178"/>
          <p:cNvCxnSpPr/>
          <p:nvPr/>
        </p:nvCxnSpPr>
        <p:spPr>
          <a:xfrm flipH="1" rot="10800000">
            <a:off x="7808183" y="4473356"/>
            <a:ext cx="177000" cy="9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stealth"/>
          </a:ln>
        </p:spPr>
      </p:cxnSp>
      <p:sp>
        <p:nvSpPr>
          <p:cNvPr id="179" name="Shape 179"/>
          <p:cNvSpPr txBox="1"/>
          <p:nvPr/>
        </p:nvSpPr>
        <p:spPr>
          <a:xfrm>
            <a:off x="7939650" y="4215650"/>
            <a:ext cx="711900" cy="5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700">
                <a:solidFill>
                  <a:schemeClr val="dk2"/>
                </a:solidFill>
              </a:rPr>
              <a:t>Pass through both greater and lesser foramen.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" name="Shape 184"/>
          <p:cNvGraphicFramePr/>
          <p:nvPr/>
        </p:nvGraphicFramePr>
        <p:xfrm>
          <a:off x="523125" y="118004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{C90C0523-A50F-4F77-B216-22BC770EB829}</a:tableStyleId>
              </a:tblPr>
              <a:tblGrid>
                <a:gridCol w="1454650"/>
                <a:gridCol w="3627225"/>
                <a:gridCol w="3212025"/>
              </a:tblGrid>
              <a:tr h="292550">
                <a:tc gridSpan="2" rowSpan="5">
                  <a:txBody>
                    <a:bodyPr>
                      <a:noAutofit/>
                    </a:bodyPr>
                    <a:lstStyle/>
                    <a:p>
                      <a:pPr indent="76200" lvl="1" mar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76200" lvl="1" mar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76200" lvl="1" mar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76200" lvl="1" mar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76200" lvl="1" mar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76200" lvl="1" mar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76200" lvl="1" mar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76200" lvl="1" mar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76200" lvl="1" mar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76200" lvl="1" mar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76200" lvl="1" mar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76200" lvl="1" mar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76200" lvl="1" mar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76200" lvl="1" mar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76200" lvl="1" mar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rowSpan="5" hMerge="1"/>
                <a:tc rowSpan="5"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Lesser sciatic notch of hip</a:t>
                      </a:r>
                      <a:b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bone is transformed into</a:t>
                      </a:r>
                      <a:b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foramen by </a:t>
                      </a:r>
                      <a:r>
                        <a:rPr b="1" lang="en">
                          <a:solidFill>
                            <a:srgbClr val="FF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Sacrotuberous &amp;</a:t>
                      </a:r>
                      <a:br>
                        <a:rPr b="1" lang="en">
                          <a:solidFill>
                            <a:srgbClr val="FF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b="1" lang="en">
                          <a:solidFill>
                            <a:srgbClr val="FF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sacrospinous ligaments</a:t>
                      </a: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.</a:t>
                      </a: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Open Sans"/>
                        <a:buChar char="●"/>
                      </a:pPr>
                      <a:r>
                        <a:rPr b="1"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Structures passing through</a:t>
                      </a:r>
                      <a:br>
                        <a:rPr b="1"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b="1"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Lesser sciatic foramen:</a:t>
                      </a: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Open Sans"/>
                        <a:buChar char="-"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Tendon of obturator internus.</a:t>
                      </a: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155CC"/>
                        </a:buClr>
                        <a:buSzPts val="1400"/>
                        <a:buFont typeface="Open Sans"/>
                        <a:buChar char="-"/>
                      </a:pPr>
                      <a:r>
                        <a:rPr lang="en">
                          <a:solidFill>
                            <a:srgbClr val="1155C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Nerve to obturator internus.</a:t>
                      </a: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83F04"/>
                        </a:buClr>
                        <a:buSzPts val="1400"/>
                        <a:buFont typeface="Open Sans"/>
                        <a:buChar char="-"/>
                      </a:pPr>
                      <a:r>
                        <a:rPr lang="en">
                          <a:solidFill>
                            <a:srgbClr val="783F04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Pudendal nerve. </a:t>
                      </a: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Open Sans"/>
                        <a:buChar char="-"/>
                      </a:pPr>
                      <a:r>
                        <a:rPr lang="en" u="sng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Internal </a:t>
                      </a: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pudendal vessels.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216825">
                <a:tc gridSpan="2" vMerge="1"/>
                <a:tc hMerge="1" vMerge="1"/>
                <a:tc vMerge="1"/>
              </a:tr>
              <a:tr h="216825">
                <a:tc gridSpan="2" vMerge="1"/>
                <a:tc hMerge="1" vMerge="1"/>
                <a:tc vMerge="1"/>
              </a:tr>
              <a:tr h="216825">
                <a:tc gridSpan="2" vMerge="1"/>
                <a:tc hMerge="1" vMerge="1"/>
                <a:tc vMerge="1"/>
              </a:tr>
              <a:tr h="2383075">
                <a:tc gridSpan="2" vMerge="1"/>
                <a:tc hMerge="1" vMerge="1"/>
                <a:tc vMerge="1"/>
              </a:tr>
            </a:tbl>
          </a:graphicData>
        </a:graphic>
      </p:graphicFrame>
      <p:pic>
        <p:nvPicPr>
          <p:cNvPr id="185" name="Shape 185"/>
          <p:cNvPicPr preferRelativeResize="0"/>
          <p:nvPr/>
        </p:nvPicPr>
        <p:blipFill rotWithShape="1">
          <a:blip r:embed="rId3">
            <a:alphaModFix/>
          </a:blip>
          <a:srcRect b="2496" l="0" r="0" t="0"/>
          <a:stretch/>
        </p:blipFill>
        <p:spPr>
          <a:xfrm>
            <a:off x="584400" y="2479425"/>
            <a:ext cx="2473974" cy="1914076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Shape 186"/>
          <p:cNvSpPr txBox="1"/>
          <p:nvPr/>
        </p:nvSpPr>
        <p:spPr>
          <a:xfrm>
            <a:off x="327000" y="74496"/>
            <a:ext cx="8490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-2540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Economica"/>
              <a:buNone/>
            </a:pPr>
            <a:r>
              <a:rPr lang="en" sz="4000" u="sng">
                <a:latin typeface="Economica"/>
                <a:ea typeface="Economica"/>
                <a:cs typeface="Economica"/>
                <a:sym typeface="Economica"/>
              </a:rPr>
              <a:t>Lesser</a:t>
            </a:r>
            <a:r>
              <a:rPr lang="en" sz="4000">
                <a:latin typeface="Economica"/>
                <a:ea typeface="Economica"/>
                <a:cs typeface="Economica"/>
                <a:sym typeface="Economica"/>
              </a:rPr>
              <a:t> sciatic foramen</a:t>
            </a:r>
          </a:p>
        </p:txBody>
      </p:sp>
      <p:pic>
        <p:nvPicPr>
          <p:cNvPr id="187" name="Shape 1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58378" y="1281949"/>
            <a:ext cx="2477063" cy="1963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Shape 188"/>
          <p:cNvSpPr/>
          <p:nvPr/>
        </p:nvSpPr>
        <p:spPr>
          <a:xfrm>
            <a:off x="877599" y="2906976"/>
            <a:ext cx="408300" cy="96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783F0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9" name="Shape 189"/>
          <p:cNvSpPr/>
          <p:nvPr/>
        </p:nvSpPr>
        <p:spPr>
          <a:xfrm>
            <a:off x="584400" y="3328200"/>
            <a:ext cx="640200" cy="68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1155CC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0" name="Shape 190"/>
          <p:cNvSpPr txBox="1"/>
          <p:nvPr/>
        </p:nvSpPr>
        <p:spPr>
          <a:xfrm>
            <a:off x="5835434" y="3656098"/>
            <a:ext cx="2768700" cy="7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800">
                <a:solidFill>
                  <a:schemeClr val="dk2"/>
                </a:solidFill>
              </a:rPr>
              <a:t>Pass through both greater sciatic and lesser foramen:</a:t>
            </a:r>
          </a:p>
          <a:p>
            <a:pPr indent="-279400" lvl="0" marL="457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Char char="●"/>
            </a:pPr>
            <a:r>
              <a:rPr lang="en" sz="800">
                <a:solidFill>
                  <a:schemeClr val="dk2"/>
                </a:solidFill>
              </a:rPr>
              <a:t>Nerve to obturator internus.</a:t>
            </a:r>
          </a:p>
          <a:p>
            <a:pPr indent="-279400" lvl="0" marL="457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Char char="●"/>
            </a:pPr>
            <a:r>
              <a:rPr lang="en" sz="800">
                <a:solidFill>
                  <a:schemeClr val="dk2"/>
                </a:solidFill>
              </a:rPr>
              <a:t>pudendal nerve.</a:t>
            </a:r>
          </a:p>
          <a:p>
            <a:pPr indent="-279400" lvl="0" marL="457200" rtl="0">
              <a:spcBef>
                <a:spcPts val="0"/>
              </a:spcBef>
              <a:buClr>
                <a:schemeClr val="dk2"/>
              </a:buClr>
              <a:buSzPts val="800"/>
              <a:buChar char="●"/>
            </a:pPr>
            <a:r>
              <a:rPr lang="en" sz="800">
                <a:solidFill>
                  <a:schemeClr val="dk2"/>
                </a:solidFill>
              </a:rPr>
              <a:t>internal pudendal vessels.</a:t>
            </a:r>
            <a:br>
              <a:rPr lang="en" sz="800">
                <a:solidFill>
                  <a:schemeClr val="dk2"/>
                </a:solidFill>
              </a:rPr>
            </a:b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hape 1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9403" y="3074275"/>
            <a:ext cx="1025547" cy="123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Shape 196"/>
          <p:cNvSpPr txBox="1"/>
          <p:nvPr/>
        </p:nvSpPr>
        <p:spPr>
          <a:xfrm>
            <a:off x="322800" y="316625"/>
            <a:ext cx="8490000" cy="514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rPr lang="en" sz="4000">
                <a:latin typeface="Economica"/>
                <a:ea typeface="Economica"/>
                <a:cs typeface="Economica"/>
                <a:sym typeface="Economica"/>
              </a:rPr>
              <a:t>Glutei muscles</a:t>
            </a:r>
          </a:p>
        </p:txBody>
      </p:sp>
      <p:graphicFrame>
        <p:nvGraphicFramePr>
          <p:cNvPr id="197" name="Shape 197"/>
          <p:cNvGraphicFramePr/>
          <p:nvPr/>
        </p:nvGraphicFramePr>
        <p:xfrm>
          <a:off x="430650" y="83143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{015F61DE-77D6-4497-8873-67EDED657C0B}</a:tableStyleId>
              </a:tblPr>
              <a:tblGrid>
                <a:gridCol w="2758100"/>
                <a:gridCol w="2758100"/>
                <a:gridCol w="2758100"/>
              </a:tblGrid>
              <a:tr h="505950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20124D"/>
                          </a:solidFill>
                        </a:rPr>
                        <a:t>Name of the muscle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A61C00"/>
                          </a:solidFill>
                        </a:rPr>
                        <a:t>Gluteus minimus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A61C00"/>
                          </a:solidFill>
                        </a:rPr>
                        <a:t>Gluteus medius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674325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20124D"/>
                          </a:solidFill>
                        </a:rPr>
                        <a:t>Origin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Anterior</a:t>
                      </a:r>
                      <a:r>
                        <a:rPr lang="en"/>
                        <a:t> part of the </a:t>
                      </a:r>
                      <a:r>
                        <a:rPr b="1" lang="en"/>
                        <a:t>gluteal </a:t>
                      </a:r>
                      <a:r>
                        <a:rPr b="1" lang="en"/>
                        <a:t>surface of ilium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Middle</a:t>
                      </a:r>
                      <a:r>
                        <a:rPr lang="en"/>
                        <a:t> part of the </a:t>
                      </a:r>
                      <a:r>
                        <a:rPr b="1" lang="en"/>
                        <a:t>gluteal surface of ilium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641750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20124D"/>
                          </a:solidFill>
                        </a:rPr>
                        <a:t>Insertion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Anterior</a:t>
                      </a:r>
                      <a:r>
                        <a:rPr lang="en"/>
                        <a:t> surface of </a:t>
                      </a:r>
                      <a:r>
                        <a:rPr b="1" lang="en"/>
                        <a:t>greater </a:t>
                      </a:r>
                      <a:r>
                        <a:rPr b="1" lang="en"/>
                        <a:t>trochanter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Lateral</a:t>
                      </a:r>
                      <a:r>
                        <a:rPr lang="en"/>
                        <a:t> surface of </a:t>
                      </a:r>
                      <a:r>
                        <a:rPr b="1" lang="en"/>
                        <a:t>greater </a:t>
                      </a:r>
                      <a:r>
                        <a:rPr b="1" lang="en"/>
                        <a:t>trochanter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420825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20124D"/>
                          </a:solidFill>
                        </a:rPr>
                        <a:t>Nerve supply</a:t>
                      </a:r>
                      <a:r>
                        <a:rPr b="1" lang="en"/>
                        <a:t> 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gridSpan="2"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Superior </a:t>
                      </a:r>
                      <a:r>
                        <a:rPr lang="en"/>
                        <a:t>gluteal nerve 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hMerge="1"/>
              </a:tr>
              <a:tr h="806450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20124D"/>
                          </a:solidFill>
                        </a:rPr>
                        <a:t>Action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gridSpan="2"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Abduction</a:t>
                      </a:r>
                      <a:r>
                        <a:rPr lang="en"/>
                        <a:t> and</a:t>
                      </a:r>
                      <a:r>
                        <a:rPr b="1" lang="en"/>
                        <a:t> medial rotation of </a:t>
                      </a:r>
                      <a:r>
                        <a:rPr b="1" lang="en" u="sng"/>
                        <a:t>hip joint</a:t>
                      </a:r>
                      <a:r>
                        <a:rPr b="1" lang="en"/>
                        <a:t>.</a:t>
                      </a:r>
                    </a:p>
                    <a:p>
                      <a:pPr indent="0" lvl="0" mar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Normally they prevent lateral </a:t>
                      </a:r>
                      <a:r>
                        <a:rPr lang="en"/>
                        <a:t>tilt of the pelvis                                  by contraction ABDUCTORS of opposite side,                                on raising the other limb from ground. if the pelvis.                        tilts this is mean </a:t>
                      </a:r>
                      <a:r>
                        <a:rPr b="1" lang="en"/>
                        <a:t>positive Trendlenburge's sign</a:t>
                      </a:r>
                      <a:r>
                        <a:rPr lang="en"/>
                        <a:t>.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/>
          <p:nvPr/>
        </p:nvSpPr>
        <p:spPr>
          <a:xfrm>
            <a:off x="322800" y="316625"/>
            <a:ext cx="8490000" cy="514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rPr lang="en" sz="4000">
                <a:latin typeface="Economica"/>
                <a:ea typeface="Economica"/>
                <a:cs typeface="Economica"/>
                <a:sym typeface="Economica"/>
              </a:rPr>
              <a:t>Glutei muscles</a:t>
            </a:r>
          </a:p>
        </p:txBody>
      </p:sp>
      <p:pic>
        <p:nvPicPr>
          <p:cNvPr id="203" name="Shape 203"/>
          <p:cNvPicPr preferRelativeResize="0"/>
          <p:nvPr/>
        </p:nvPicPr>
        <p:blipFill rotWithShape="1">
          <a:blip r:embed="rId3">
            <a:alphaModFix/>
          </a:blip>
          <a:srcRect b="7319" l="44726" r="2349" t="12249"/>
          <a:stretch/>
        </p:blipFill>
        <p:spPr>
          <a:xfrm>
            <a:off x="844150" y="316625"/>
            <a:ext cx="2310426" cy="2633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Shape 204"/>
          <p:cNvPicPr preferRelativeResize="0"/>
          <p:nvPr/>
        </p:nvPicPr>
        <p:blipFill rotWithShape="1">
          <a:blip r:embed="rId4">
            <a:alphaModFix/>
          </a:blip>
          <a:srcRect b="7500" l="35959" r="2403" t="13796"/>
          <a:stretch/>
        </p:blipFill>
        <p:spPr>
          <a:xfrm>
            <a:off x="322802" y="2799187"/>
            <a:ext cx="2310426" cy="2212723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Shape 205"/>
          <p:cNvSpPr txBox="1"/>
          <p:nvPr/>
        </p:nvSpPr>
        <p:spPr>
          <a:xfrm>
            <a:off x="519552" y="4711636"/>
            <a:ext cx="1087200" cy="300600"/>
          </a:xfrm>
          <a:prstGeom prst="rect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b="1" lang="en"/>
              <a:t>Insertions</a:t>
            </a:r>
            <a:r>
              <a:rPr lang="en"/>
              <a:t> </a:t>
            </a:r>
          </a:p>
        </p:txBody>
      </p:sp>
      <p:pic>
        <p:nvPicPr>
          <p:cNvPr id="206" name="Shape 206"/>
          <p:cNvPicPr preferRelativeResize="0"/>
          <p:nvPr/>
        </p:nvPicPr>
        <p:blipFill rotWithShape="1">
          <a:blip r:embed="rId5">
            <a:alphaModFix/>
          </a:blip>
          <a:srcRect b="4456" l="48581" r="4843" t="23894"/>
          <a:stretch/>
        </p:blipFill>
        <p:spPr>
          <a:xfrm>
            <a:off x="6764761" y="1204863"/>
            <a:ext cx="2048051" cy="236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Shape 20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27060" y="1204863"/>
            <a:ext cx="1849951" cy="236315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Shape 208"/>
          <p:cNvSpPr txBox="1"/>
          <p:nvPr/>
        </p:nvSpPr>
        <p:spPr>
          <a:xfrm>
            <a:off x="5262050" y="831425"/>
            <a:ext cx="3215700" cy="372900"/>
          </a:xfrm>
          <a:prstGeom prst="rect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Action of gluteus minimus and medius</a:t>
            </a:r>
          </a:p>
        </p:txBody>
      </p:sp>
      <p:sp>
        <p:nvSpPr>
          <p:cNvPr id="209" name="Shape 209"/>
          <p:cNvSpPr/>
          <p:nvPr/>
        </p:nvSpPr>
        <p:spPr>
          <a:xfrm>
            <a:off x="5589800" y="1204863"/>
            <a:ext cx="1087200" cy="5148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0" name="Shape 210"/>
          <p:cNvSpPr txBox="1"/>
          <p:nvPr/>
        </p:nvSpPr>
        <p:spPr>
          <a:xfrm>
            <a:off x="4827050" y="3568025"/>
            <a:ext cx="4085700" cy="1444200"/>
          </a:xfrm>
          <a:prstGeom prst="rect">
            <a:avLst/>
          </a:prstGeom>
          <a:noFill/>
          <a:ln cap="flat" cmpd="sng" w="19050">
            <a:solidFill>
              <a:schemeClr val="lt2"/>
            </a:solidFill>
            <a:prstDash val="dashDot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Right pelvic tilt as is </a:t>
            </a:r>
            <a:r>
              <a:rPr lang="en"/>
              <a:t>the right picture means : paralysis of abductor of the OPPOSITE side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/>
              <a:t>-the left side of the pelvis is elevated higher than the right side-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>
                <a:solidFill>
                  <a:srgbClr val="999999"/>
                </a:solidFill>
              </a:rPr>
              <a:t>يعني الپلفس اذا مال من جهته اليسار يعني العضلة بجهة اليمين فيها مشكلة لانها ماشدت كويس والعك</a:t>
            </a:r>
            <a:r>
              <a:rPr lang="en"/>
              <a:t>س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" name="Shape 215"/>
          <p:cNvGraphicFramePr/>
          <p:nvPr/>
        </p:nvGraphicFramePr>
        <p:xfrm>
          <a:off x="479825" y="689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{C90C0523-A50F-4F77-B216-22BC770EB829}</a:tableStyleId>
              </a:tblPr>
              <a:tblGrid>
                <a:gridCol w="1321625"/>
                <a:gridCol w="3623800"/>
                <a:gridCol w="3238925"/>
              </a:tblGrid>
              <a:tr h="380125">
                <a:tc gridSpan="3">
                  <a:txBody>
                    <a:bodyPr>
                      <a:noAutofit/>
                    </a:bodyPr>
                    <a:lstStyle/>
                    <a:p>
                      <a:pPr indent="-8890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1400"/>
                        <a:buFont typeface="Open Sans"/>
                        <a:buNone/>
                      </a:pPr>
                      <a:r>
                        <a:rPr b="1" lang="en">
                          <a:solidFill>
                            <a:srgbClr val="C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Gluteus maximus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hMerge="1"/>
                <a:tc hMerge="1"/>
              </a:tr>
              <a:tr h="100775">
                <a:tc>
                  <a:txBody>
                    <a:bodyPr>
                      <a:noAutofit/>
                    </a:bodyPr>
                    <a:lstStyle/>
                    <a:p>
                      <a:pPr indent="-8255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0124D"/>
                        </a:buClr>
                        <a:buSzPts val="1300"/>
                        <a:buFont typeface="Open Sans"/>
                        <a:buNone/>
                      </a:pPr>
                      <a:r>
                        <a:rPr b="1" lang="en" sz="1300" u="none" cap="none" strike="noStrike">
                          <a:solidFill>
                            <a:srgbClr val="20124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origin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Posterior</a:t>
                      </a:r>
                      <a:r>
                        <a:rPr lang="en"/>
                        <a:t> part of </a:t>
                      </a:r>
                      <a:r>
                        <a:rPr lang="en"/>
                        <a:t>the gluteal </a:t>
                      </a:r>
                      <a:r>
                        <a:rPr b="1" lang="en"/>
                        <a:t>surface of ilium</a:t>
                      </a:r>
                    </a:p>
                    <a:p>
                      <a:pPr indent="0" lvl="0" marL="0" rtl="0">
                        <a:spcBef>
                          <a:spcPts val="0"/>
                        </a:spcBef>
                        <a:buNone/>
                      </a:pPr>
                      <a:r>
                        <a:rPr lang="en" u="sng"/>
                        <a:t>The main origin</a:t>
                      </a:r>
                      <a:r>
                        <a:rPr lang="en"/>
                        <a:t>: Back of sacrum ,coccyx and back of Sacrotuberous ligament.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rowSpan="4"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100000">
                <a:tc>
                  <a:txBody>
                    <a:bodyPr>
                      <a:noAutofit/>
                    </a:bodyPr>
                    <a:lstStyle/>
                    <a:p>
                      <a:pPr indent="-8255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0124D"/>
                        </a:buClr>
                        <a:buSzPts val="1300"/>
                        <a:buFont typeface="Open Sans"/>
                        <a:buNone/>
                      </a:pPr>
                      <a:r>
                        <a:rPr b="1" lang="en" sz="1300" u="none" cap="none" strike="noStrike">
                          <a:solidFill>
                            <a:srgbClr val="20124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insertion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1- main insertion : iliotibial tract</a:t>
                      </a:r>
                    </a:p>
                    <a:p>
                      <a:pPr indent="0" lvl="0" mar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2- other insertion : gluteal tuberosity of the femur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vMerge="1"/>
              </a:tr>
              <a:tr h="100000">
                <a:tc>
                  <a:txBody>
                    <a:bodyPr>
                      <a:noAutofit/>
                    </a:bodyPr>
                    <a:lstStyle/>
                    <a:p>
                      <a:pPr indent="-8255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0124D"/>
                        </a:buClr>
                        <a:buSzPts val="1300"/>
                        <a:buFont typeface="Open Sans"/>
                        <a:buNone/>
                      </a:pPr>
                      <a:r>
                        <a:rPr b="1" lang="en" sz="1300" u="none" cap="none" strike="noStrike">
                          <a:solidFill>
                            <a:srgbClr val="20124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Nerve supply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Inferior gluteal nerve 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vMerge="1"/>
              </a:tr>
              <a:tr h="1000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20124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Action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Extension</a:t>
                      </a:r>
                      <a:r>
                        <a:rPr lang="en"/>
                        <a:t> and </a:t>
                      </a:r>
                      <a:r>
                        <a:rPr b="1" lang="en"/>
                        <a:t>lateral rotation</a:t>
                      </a:r>
                      <a:r>
                        <a:rPr lang="en"/>
                        <a:t> of the </a:t>
                      </a:r>
                      <a:r>
                        <a:rPr lang="en" u="sng"/>
                        <a:t>hip joint.</a:t>
                      </a:r>
                    </a:p>
                    <a:p>
                      <a:pPr indent="0" lvl="0" mar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Through its </a:t>
                      </a:r>
                      <a:r>
                        <a:rPr lang="en"/>
                        <a:t>attachment to </a:t>
                      </a:r>
                      <a:r>
                        <a:rPr b="1" lang="en" u="sng"/>
                        <a:t>iliotibial tract,</a:t>
                      </a:r>
                      <a:r>
                        <a:rPr lang="en"/>
                        <a:t> it stabilize the femur on tibia during standing.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CCA677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 vMerge="1"/>
              </a:tr>
            </a:tbl>
          </a:graphicData>
        </a:graphic>
      </p:graphicFrame>
      <p:sp>
        <p:nvSpPr>
          <p:cNvPr id="216" name="Shape 216"/>
          <p:cNvSpPr txBox="1"/>
          <p:nvPr/>
        </p:nvSpPr>
        <p:spPr>
          <a:xfrm>
            <a:off x="327000" y="175117"/>
            <a:ext cx="8490000" cy="514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rPr lang="en" sz="4000">
                <a:latin typeface="Economica"/>
                <a:ea typeface="Economica"/>
                <a:cs typeface="Economica"/>
                <a:sym typeface="Economica"/>
              </a:rPr>
              <a:t>Glutei muscles</a:t>
            </a:r>
          </a:p>
        </p:txBody>
      </p:sp>
      <p:pic>
        <p:nvPicPr>
          <p:cNvPr id="217" name="Shape 217"/>
          <p:cNvPicPr preferRelativeResize="0"/>
          <p:nvPr/>
        </p:nvPicPr>
        <p:blipFill rotWithShape="1">
          <a:blip r:embed="rId3">
            <a:alphaModFix/>
          </a:blip>
          <a:srcRect b="0" l="2581" r="0" t="0"/>
          <a:stretch/>
        </p:blipFill>
        <p:spPr>
          <a:xfrm>
            <a:off x="5484075" y="1154323"/>
            <a:ext cx="3053175" cy="2238649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Shape 218"/>
          <p:cNvSpPr/>
          <p:nvPr/>
        </p:nvSpPr>
        <p:spPr>
          <a:xfrm>
            <a:off x="7821850" y="3158825"/>
            <a:ext cx="577500" cy="1752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19" name="Shape 2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4148" y="3334026"/>
            <a:ext cx="850675" cy="138157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Shape 220"/>
          <p:cNvSpPr/>
          <p:nvPr/>
        </p:nvSpPr>
        <p:spPr>
          <a:xfrm>
            <a:off x="6033589" y="3973566"/>
            <a:ext cx="396600" cy="2547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21" name="Shape 2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41863" y="3378800"/>
            <a:ext cx="795525" cy="129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