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Economica"/>
      <p:regular r:id="rId28"/>
      <p:bold r:id="rId29"/>
      <p:italic r:id="rId30"/>
      <p:boldItalic r:id="rId31"/>
    </p:embeddedFont>
    <p:embeddedFont>
      <p:font typeface="Bree Serif"/>
      <p:regular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B19A002-DE8E-4B73-9209-A46DFF9BD622}">
  <a:tblStyle styleId="{FB19A002-DE8E-4B73-9209-A46DFF9BD62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Economica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Economic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11" Type="http://schemas.openxmlformats.org/officeDocument/2006/relationships/slide" Target="slides/slide5.xml"/><Relationship Id="rId33" Type="http://schemas.openxmlformats.org/officeDocument/2006/relationships/font" Target="fonts/OpenSans-regular.fntdata"/><Relationship Id="rId10" Type="http://schemas.openxmlformats.org/officeDocument/2006/relationships/slide" Target="slides/slide4.xml"/><Relationship Id="rId32" Type="http://schemas.openxmlformats.org/officeDocument/2006/relationships/font" Target="fonts/BreeSerif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italic.fntdata"/><Relationship Id="rId12" Type="http://schemas.openxmlformats.org/officeDocument/2006/relationships/slide" Target="slides/slide6.xml"/><Relationship Id="rId34" Type="http://schemas.openxmlformats.org/officeDocument/2006/relationships/font" Target="fonts/OpenSans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6" name="Shape 56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4200"/>
              <a:buNone/>
              <a:defRPr/>
            </a:lvl1pPr>
            <a:lvl2pPr lvl="1" rtl="0" algn="ctr">
              <a:spcBef>
                <a:spcPts val="0"/>
              </a:spcBef>
              <a:buSzPts val="4200"/>
              <a:buNone/>
              <a:defRPr/>
            </a:lvl2pPr>
            <a:lvl3pPr lvl="2" rtl="0" algn="ctr">
              <a:spcBef>
                <a:spcPts val="0"/>
              </a:spcBef>
              <a:buSzPts val="4200"/>
              <a:buNone/>
              <a:defRPr/>
            </a:lvl3pPr>
            <a:lvl4pPr lvl="3" rtl="0" algn="ctr">
              <a:spcBef>
                <a:spcPts val="0"/>
              </a:spcBef>
              <a:buSzPts val="4200"/>
              <a:buNone/>
              <a:defRPr/>
            </a:lvl4pPr>
            <a:lvl5pPr lvl="4" rtl="0" algn="ctr">
              <a:spcBef>
                <a:spcPts val="0"/>
              </a:spcBef>
              <a:buSzPts val="4200"/>
              <a:buNone/>
              <a:defRPr/>
            </a:lvl5pPr>
            <a:lvl6pPr lvl="5" rtl="0" algn="ctr">
              <a:spcBef>
                <a:spcPts val="0"/>
              </a:spcBef>
              <a:buSzPts val="4200"/>
              <a:buNone/>
              <a:defRPr/>
            </a:lvl6pPr>
            <a:lvl7pPr lvl="6" rtl="0" algn="ctr">
              <a:spcBef>
                <a:spcPts val="0"/>
              </a:spcBef>
              <a:buSzPts val="4200"/>
              <a:buNone/>
              <a:defRPr/>
            </a:lvl7pPr>
            <a:lvl8pPr lvl="7" rtl="0" algn="ctr">
              <a:spcBef>
                <a:spcPts val="0"/>
              </a:spcBef>
              <a:buSzPts val="4200"/>
              <a:buNone/>
              <a:defRPr/>
            </a:lvl8pPr>
            <a:lvl9pPr lvl="8" rtl="0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2" name="Shape 62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ts val="4200"/>
              <a:buNone/>
              <a:defRPr/>
            </a:lvl1pPr>
            <a:lvl2pPr lvl="1" rtl="0" algn="ctr">
              <a:spcBef>
                <a:spcPts val="0"/>
              </a:spcBef>
              <a:buSzPts val="4200"/>
              <a:buNone/>
              <a:defRPr/>
            </a:lvl2pPr>
            <a:lvl3pPr lvl="2" rtl="0" algn="ctr">
              <a:spcBef>
                <a:spcPts val="0"/>
              </a:spcBef>
              <a:buSzPts val="4200"/>
              <a:buNone/>
              <a:defRPr/>
            </a:lvl3pPr>
            <a:lvl4pPr lvl="3" rtl="0" algn="ctr">
              <a:spcBef>
                <a:spcPts val="0"/>
              </a:spcBef>
              <a:buSzPts val="4200"/>
              <a:buNone/>
              <a:defRPr/>
            </a:lvl4pPr>
            <a:lvl5pPr lvl="4" rtl="0" algn="ctr">
              <a:spcBef>
                <a:spcPts val="0"/>
              </a:spcBef>
              <a:buSzPts val="4200"/>
              <a:buNone/>
              <a:defRPr/>
            </a:lvl5pPr>
            <a:lvl6pPr lvl="5" rtl="0" algn="ctr">
              <a:spcBef>
                <a:spcPts val="0"/>
              </a:spcBef>
              <a:buSzPts val="4200"/>
              <a:buNone/>
              <a:defRPr/>
            </a:lvl6pPr>
            <a:lvl7pPr lvl="6" rtl="0" algn="ctr">
              <a:spcBef>
                <a:spcPts val="0"/>
              </a:spcBef>
              <a:buSzPts val="4200"/>
              <a:buNone/>
              <a:defRPr/>
            </a:lvl7pPr>
            <a:lvl8pPr lvl="7" rtl="0" algn="ctr">
              <a:spcBef>
                <a:spcPts val="0"/>
              </a:spcBef>
              <a:buSzPts val="4200"/>
              <a:buNone/>
              <a:defRPr/>
            </a:lvl8pPr>
            <a:lvl9pPr lvl="8" rtl="0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4200"/>
              <a:buNone/>
              <a:defRPr/>
            </a:lvl1pPr>
            <a:lvl2pPr lvl="1" rtl="0">
              <a:spcBef>
                <a:spcPts val="0"/>
              </a:spcBef>
              <a:buSzPts val="4200"/>
              <a:buNone/>
              <a:defRPr/>
            </a:lvl2pPr>
            <a:lvl3pPr lvl="2" rtl="0">
              <a:spcBef>
                <a:spcPts val="0"/>
              </a:spcBef>
              <a:buSzPts val="4200"/>
              <a:buNone/>
              <a:defRPr/>
            </a:lvl3pPr>
            <a:lvl4pPr lvl="3" rtl="0">
              <a:spcBef>
                <a:spcPts val="0"/>
              </a:spcBef>
              <a:buSzPts val="4200"/>
              <a:buNone/>
              <a:defRPr/>
            </a:lvl4pPr>
            <a:lvl5pPr lvl="4" rtl="0">
              <a:spcBef>
                <a:spcPts val="0"/>
              </a:spcBef>
              <a:buSzPts val="4200"/>
              <a:buNone/>
              <a:defRPr/>
            </a:lvl5pPr>
            <a:lvl6pPr lvl="5" rtl="0">
              <a:spcBef>
                <a:spcPts val="0"/>
              </a:spcBef>
              <a:buSzPts val="4200"/>
              <a:buNone/>
              <a:defRPr/>
            </a:lvl6pPr>
            <a:lvl7pPr lvl="6" rtl="0">
              <a:spcBef>
                <a:spcPts val="0"/>
              </a:spcBef>
              <a:buSzPts val="4200"/>
              <a:buNone/>
              <a:defRPr/>
            </a:lvl7pPr>
            <a:lvl8pPr lvl="7" rtl="0">
              <a:spcBef>
                <a:spcPts val="0"/>
              </a:spcBef>
              <a:buSzPts val="4200"/>
              <a:buNone/>
              <a:defRPr/>
            </a:lvl8pPr>
            <a:lvl9pPr lvl="8" rtl="0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●"/>
              <a:defRPr/>
            </a:lvl1pPr>
            <a:lvl2pPr lvl="1" rtl="0">
              <a:spcBef>
                <a:spcPts val="0"/>
              </a:spcBef>
              <a:buSzPts val="1400"/>
              <a:buChar char="○"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4200"/>
              <a:buNone/>
              <a:defRPr/>
            </a:lvl1pPr>
            <a:lvl2pPr lvl="1" rtl="0">
              <a:spcBef>
                <a:spcPts val="0"/>
              </a:spcBef>
              <a:buSzPts val="4200"/>
              <a:buNone/>
              <a:defRPr/>
            </a:lvl2pPr>
            <a:lvl3pPr lvl="2" rtl="0">
              <a:spcBef>
                <a:spcPts val="0"/>
              </a:spcBef>
              <a:buSzPts val="4200"/>
              <a:buNone/>
              <a:defRPr/>
            </a:lvl3pPr>
            <a:lvl4pPr lvl="3" rtl="0">
              <a:spcBef>
                <a:spcPts val="0"/>
              </a:spcBef>
              <a:buSzPts val="4200"/>
              <a:buNone/>
              <a:defRPr/>
            </a:lvl4pPr>
            <a:lvl5pPr lvl="4" rtl="0">
              <a:spcBef>
                <a:spcPts val="0"/>
              </a:spcBef>
              <a:buSzPts val="4200"/>
              <a:buNone/>
              <a:defRPr/>
            </a:lvl5pPr>
            <a:lvl6pPr lvl="5" rtl="0">
              <a:spcBef>
                <a:spcPts val="0"/>
              </a:spcBef>
              <a:buSzPts val="4200"/>
              <a:buNone/>
              <a:defRPr/>
            </a:lvl6pPr>
            <a:lvl7pPr lvl="6" rtl="0">
              <a:spcBef>
                <a:spcPts val="0"/>
              </a:spcBef>
              <a:buSzPts val="4200"/>
              <a:buNone/>
              <a:defRPr/>
            </a:lvl7pPr>
            <a:lvl8pPr lvl="7" rtl="0">
              <a:spcBef>
                <a:spcPts val="0"/>
              </a:spcBef>
              <a:buSzPts val="4200"/>
              <a:buNone/>
              <a:defRPr/>
            </a:lvl8pPr>
            <a:lvl9pPr lvl="8" rtl="0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4200"/>
              <a:buNone/>
              <a:defRPr/>
            </a:lvl1pPr>
            <a:lvl2pPr lvl="1" rtl="0">
              <a:spcBef>
                <a:spcPts val="0"/>
              </a:spcBef>
              <a:buSzPts val="4200"/>
              <a:buNone/>
              <a:defRPr/>
            </a:lvl2pPr>
            <a:lvl3pPr lvl="2" rtl="0">
              <a:spcBef>
                <a:spcPts val="0"/>
              </a:spcBef>
              <a:buSzPts val="4200"/>
              <a:buNone/>
              <a:defRPr/>
            </a:lvl3pPr>
            <a:lvl4pPr lvl="3" rtl="0">
              <a:spcBef>
                <a:spcPts val="0"/>
              </a:spcBef>
              <a:buSzPts val="4200"/>
              <a:buNone/>
              <a:defRPr/>
            </a:lvl4pPr>
            <a:lvl5pPr lvl="4" rtl="0">
              <a:spcBef>
                <a:spcPts val="0"/>
              </a:spcBef>
              <a:buSzPts val="4200"/>
              <a:buNone/>
              <a:defRPr/>
            </a:lvl5pPr>
            <a:lvl6pPr lvl="5" rtl="0">
              <a:spcBef>
                <a:spcPts val="0"/>
              </a:spcBef>
              <a:buSzPts val="4200"/>
              <a:buNone/>
              <a:defRPr/>
            </a:lvl6pPr>
            <a:lvl7pPr lvl="6" rtl="0">
              <a:spcBef>
                <a:spcPts val="0"/>
              </a:spcBef>
              <a:buSzPts val="4200"/>
              <a:buNone/>
              <a:defRPr/>
            </a:lvl7pPr>
            <a:lvl8pPr lvl="7" rtl="0">
              <a:spcBef>
                <a:spcPts val="0"/>
              </a:spcBef>
              <a:buSzPts val="4200"/>
              <a:buNone/>
              <a:defRPr/>
            </a:lvl8pPr>
            <a:lvl9pPr lvl="8" rtl="0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 sz="3000"/>
            </a:lvl1pPr>
            <a:lvl2pPr lvl="1" rtl="0">
              <a:spcBef>
                <a:spcPts val="0"/>
              </a:spcBef>
              <a:buSzPts val="3000"/>
              <a:buNone/>
              <a:defRPr sz="3000"/>
            </a:lvl2pPr>
            <a:lvl3pPr lvl="2" rtl="0">
              <a:spcBef>
                <a:spcPts val="0"/>
              </a:spcBef>
              <a:buSzPts val="3000"/>
              <a:buNone/>
              <a:defRPr sz="3000"/>
            </a:lvl3pPr>
            <a:lvl4pPr lvl="3" rtl="0">
              <a:spcBef>
                <a:spcPts val="0"/>
              </a:spcBef>
              <a:buSzPts val="3000"/>
              <a:buNone/>
              <a:defRPr sz="3000"/>
            </a:lvl4pPr>
            <a:lvl5pPr lvl="4" rtl="0">
              <a:spcBef>
                <a:spcPts val="0"/>
              </a:spcBef>
              <a:buSzPts val="3000"/>
              <a:buNone/>
              <a:defRPr sz="3000"/>
            </a:lvl5pPr>
            <a:lvl6pPr lvl="5" rtl="0">
              <a:spcBef>
                <a:spcPts val="0"/>
              </a:spcBef>
              <a:buSzPts val="3000"/>
              <a:buNone/>
              <a:defRPr sz="3000"/>
            </a:lvl6pPr>
            <a:lvl7pPr lvl="6" rtl="0">
              <a:spcBef>
                <a:spcPts val="0"/>
              </a:spcBef>
              <a:buSzPts val="3000"/>
              <a:buNone/>
              <a:defRPr sz="3000"/>
            </a:lvl7pPr>
            <a:lvl8pPr lvl="7" rtl="0">
              <a:spcBef>
                <a:spcPts val="0"/>
              </a:spcBef>
              <a:buSzPts val="3000"/>
              <a:buNone/>
              <a:defRPr sz="3000"/>
            </a:lvl8pPr>
            <a:lvl9pPr lvl="8" rtl="0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8" name="Shape 8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Shape 8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ts val="1800"/>
              <a:buChar char="●"/>
              <a:defRPr/>
            </a:lvl1pPr>
            <a:lvl2pPr lvl="1" rtl="0" algn="ctr">
              <a:spcBef>
                <a:spcPts val="0"/>
              </a:spcBef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buSzPts val="1400"/>
              <a:buChar char="○"/>
              <a:defRPr/>
            </a:lvl5pPr>
            <a:lvl6pPr lvl="5" rtl="0" algn="ctr">
              <a:spcBef>
                <a:spcPts val="0"/>
              </a:spcBef>
              <a:buSzPts val="1400"/>
              <a:buChar char="■"/>
              <a:defRPr/>
            </a:lvl6pPr>
            <a:lvl7pPr lvl="6" rtl="0" algn="ctr">
              <a:spcBef>
                <a:spcPts val="0"/>
              </a:spcBef>
              <a:buSzPts val="1400"/>
              <a:buChar char="●"/>
              <a:defRPr/>
            </a:lvl7pPr>
            <a:lvl8pPr lvl="7" rtl="0" algn="ctr">
              <a:spcBef>
                <a:spcPts val="0"/>
              </a:spcBef>
              <a:buSzPts val="1400"/>
              <a:buChar char="○"/>
              <a:defRPr/>
            </a:lvl8pPr>
            <a:lvl9pPr lvl="8" rtl="0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a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a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ar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-3EbmgOo9FKQuOSaCbwutr5E4DCLSkt4zxmuddW-lE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jpg"/><Relationship Id="rId4" Type="http://schemas.openxmlformats.org/officeDocument/2006/relationships/image" Target="../media/image4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4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Relationship Id="rId4" Type="http://schemas.openxmlformats.org/officeDocument/2006/relationships/image" Target="../media/image43.png"/><Relationship Id="rId5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1" Type="http://schemas.openxmlformats.org/officeDocument/2006/relationships/image" Target="../media/image21.png"/><Relationship Id="rId10" Type="http://schemas.openxmlformats.org/officeDocument/2006/relationships/image" Target="../media/image17.png"/><Relationship Id="rId9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2" y="4339038"/>
            <a:ext cx="6552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Please check our </a:t>
            </a:r>
            <a:r>
              <a:rPr lang="ar" u="sng">
                <a:solidFill>
                  <a:srgbClr val="57BB8A"/>
                </a:solidFill>
                <a:hlinkClick r:id="rId3"/>
              </a:rPr>
              <a:t>Editing File</a:t>
            </a:r>
            <a:r>
              <a:rPr lang="ar"/>
              <a:t>.</a:t>
            </a:r>
          </a:p>
        </p:txBody>
      </p:sp>
      <p:sp>
        <p:nvSpPr>
          <p:cNvPr id="108" name="Shape 108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3100"/>
              <a:t>Popliteal Fossa, Posterior Compartment of leg &amp; Sole of foot</a:t>
            </a: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Lecture 18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715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2375" y="0"/>
            <a:ext cx="157162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5216075" y="4494975"/>
            <a:ext cx="3982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ar" sz="1700"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0" y="4675900"/>
            <a:ext cx="3562500" cy="4677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ar"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0988" y="3189300"/>
            <a:ext cx="1721250" cy="17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Sensory Nerve supply </a:t>
            </a:r>
          </a:p>
        </p:txBody>
      </p:sp>
      <p:sp>
        <p:nvSpPr>
          <p:cNvPr id="233" name="Shape 233"/>
          <p:cNvSpPr/>
          <p:nvPr/>
        </p:nvSpPr>
        <p:spPr>
          <a:xfrm>
            <a:off x="0" y="2265807"/>
            <a:ext cx="2525688" cy="1819044"/>
          </a:xfrm>
          <a:prstGeom prst="cloud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/>
              <a:t>The </a:t>
            </a:r>
            <a:r>
              <a:rPr lang="ar">
                <a:solidFill>
                  <a:srgbClr val="FF0000"/>
                </a:solidFill>
              </a:rPr>
              <a:t>sensory nerve supply</a:t>
            </a:r>
            <a:r>
              <a:rPr lang="ar"/>
              <a:t> to the skin of the sole of the foot is derived from:</a:t>
            </a:r>
            <a:br>
              <a:rPr lang="ar"/>
            </a:br>
          </a:p>
        </p:txBody>
      </p:sp>
      <p:cxnSp>
        <p:nvCxnSpPr>
          <p:cNvPr id="234" name="Shape 234"/>
          <p:cNvCxnSpPr>
            <a:stCxn id="233" idx="0"/>
            <a:endCxn id="235" idx="1"/>
          </p:cNvCxnSpPr>
          <p:nvPr/>
        </p:nvCxnSpPr>
        <p:spPr>
          <a:xfrm flipH="1" rot="10800000">
            <a:off x="2523583" y="1821729"/>
            <a:ext cx="2281200" cy="1353600"/>
          </a:xfrm>
          <a:prstGeom prst="curvedConnector3">
            <a:avLst>
              <a:gd fmla="val 50072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5" name="Shape 235"/>
          <p:cNvSpPr/>
          <p:nvPr/>
        </p:nvSpPr>
        <p:spPr>
          <a:xfrm>
            <a:off x="4804801" y="1147225"/>
            <a:ext cx="1835702" cy="1349174"/>
          </a:xfrm>
          <a:prstGeom prst="flowChartPunchedTap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/>
              <a:t>Lateral plantar nerve innervate the </a:t>
            </a:r>
            <a:r>
              <a:rPr lang="ar">
                <a:solidFill>
                  <a:srgbClr val="FF0000"/>
                </a:solidFill>
              </a:rPr>
              <a:t>lateral third</a:t>
            </a:r>
            <a:r>
              <a:rPr lang="ar"/>
              <a:t> of the sole.</a:t>
            </a:r>
            <a:br>
              <a:rPr lang="ar"/>
            </a:br>
          </a:p>
        </p:txBody>
      </p:sp>
      <p:cxnSp>
        <p:nvCxnSpPr>
          <p:cNvPr id="236" name="Shape 236"/>
          <p:cNvCxnSpPr>
            <a:stCxn id="233" idx="0"/>
            <a:endCxn id="237" idx="1"/>
          </p:cNvCxnSpPr>
          <p:nvPr/>
        </p:nvCxnSpPr>
        <p:spPr>
          <a:xfrm flipH="1" rot="10800000">
            <a:off x="2523583" y="3097329"/>
            <a:ext cx="2281200" cy="78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7" name="Shape 237"/>
          <p:cNvSpPr/>
          <p:nvPr/>
        </p:nvSpPr>
        <p:spPr>
          <a:xfrm>
            <a:off x="4804799" y="2460515"/>
            <a:ext cx="1885026" cy="1273418"/>
          </a:xfrm>
          <a:prstGeom prst="flowChartPunchedTap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/>
              <a:t>Tibial nerve innervates the </a:t>
            </a:r>
            <a:r>
              <a:rPr lang="ar">
                <a:solidFill>
                  <a:srgbClr val="FF0000"/>
                </a:solidFill>
              </a:rPr>
              <a:t>medial side</a:t>
            </a:r>
            <a:r>
              <a:rPr lang="ar"/>
              <a:t> of the heel.</a:t>
            </a:r>
            <a:br>
              <a:rPr lang="ar"/>
            </a:br>
          </a:p>
        </p:txBody>
      </p:sp>
      <p:cxnSp>
        <p:nvCxnSpPr>
          <p:cNvPr id="238" name="Shape 238"/>
          <p:cNvCxnSpPr>
            <a:stCxn id="233" idx="0"/>
            <a:endCxn id="239" idx="1"/>
          </p:cNvCxnSpPr>
          <p:nvPr/>
        </p:nvCxnSpPr>
        <p:spPr>
          <a:xfrm>
            <a:off x="2523583" y="3175329"/>
            <a:ext cx="2281200" cy="1195200"/>
          </a:xfrm>
          <a:prstGeom prst="curvedConnector3">
            <a:avLst>
              <a:gd fmla="val 50072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9" name="Shape 239"/>
          <p:cNvSpPr/>
          <p:nvPr/>
        </p:nvSpPr>
        <p:spPr>
          <a:xfrm>
            <a:off x="4804799" y="3733932"/>
            <a:ext cx="1835702" cy="1273418"/>
          </a:xfrm>
          <a:prstGeom prst="flowChartPunchedTap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/>
              <a:t>Medial plantar nerve innervate the </a:t>
            </a:r>
            <a:r>
              <a:rPr lang="ar">
                <a:solidFill>
                  <a:srgbClr val="FF0000"/>
                </a:solidFill>
              </a:rPr>
              <a:t>medial two thirds</a:t>
            </a:r>
            <a:r>
              <a:rPr lang="ar"/>
              <a:t> of the sole</a:t>
            </a:r>
            <a:br>
              <a:rPr lang="ar"/>
            </a:b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225" y="1299625"/>
            <a:ext cx="2149374" cy="285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336475"/>
            <a:ext cx="3999900" cy="810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Sole of the foot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0" y="1225225"/>
            <a:ext cx="3656400" cy="3689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ar"/>
              <a:t>The skin of the sole of the foot is</a:t>
            </a:r>
            <a:br>
              <a:rPr lang="ar"/>
            </a:br>
            <a:r>
              <a:rPr lang="ar">
                <a:solidFill>
                  <a:srgbClr val="FF0000"/>
                </a:solidFill>
              </a:rPr>
              <a:t>thick and hairless.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ar"/>
              <a:t>The skin of the sole shows a </a:t>
            </a:r>
            <a:r>
              <a:rPr lang="ar">
                <a:solidFill>
                  <a:srgbClr val="FF0000"/>
                </a:solidFill>
              </a:rPr>
              <a:t>few</a:t>
            </a:r>
            <a:br>
              <a:rPr lang="ar">
                <a:solidFill>
                  <a:srgbClr val="FF0000"/>
                </a:solidFill>
              </a:rPr>
            </a:br>
            <a:r>
              <a:rPr lang="ar">
                <a:solidFill>
                  <a:srgbClr val="FF0000"/>
                </a:solidFill>
              </a:rPr>
              <a:t>flexure creases</a:t>
            </a:r>
            <a:r>
              <a:rPr lang="ar"/>
              <a:t> at the sites of skin</a:t>
            </a:r>
            <a:br>
              <a:rPr lang="ar"/>
            </a:br>
            <a:r>
              <a:rPr lang="ar"/>
              <a:t>movement.</a:t>
            </a:r>
          </a:p>
          <a:p>
            <a:pPr indent="-317500" lvl="0" marL="457200">
              <a:spcBef>
                <a:spcPts val="0"/>
              </a:spcBef>
              <a:buSzPts val="1400"/>
              <a:buChar char="-"/>
            </a:pPr>
            <a:r>
              <a:rPr lang="ar">
                <a:solidFill>
                  <a:srgbClr val="FF0000"/>
                </a:solidFill>
              </a:rPr>
              <a:t>Sweat glands</a:t>
            </a:r>
            <a:r>
              <a:rPr lang="ar"/>
              <a:t> are present in large</a:t>
            </a:r>
            <a:br>
              <a:rPr lang="ar"/>
            </a:br>
            <a:r>
              <a:rPr lang="ar"/>
              <a:t>numbers.</a:t>
            </a:r>
            <a:br>
              <a:rPr lang="ar"/>
            </a:br>
          </a:p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5805325" y="1225225"/>
            <a:ext cx="3338700" cy="358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ar"/>
              <a:t>The </a:t>
            </a:r>
            <a:r>
              <a:rPr lang="ar">
                <a:solidFill>
                  <a:srgbClr val="FF0000"/>
                </a:solidFill>
              </a:rPr>
              <a:t>plantar aponeurosis</a:t>
            </a:r>
            <a:r>
              <a:rPr lang="ar"/>
              <a:t> is a triangular thickening of the deep fascia that protects the underlying nerves, blood vessels, and muscles.</a:t>
            </a:r>
            <a:br>
              <a:rPr lang="ar"/>
            </a:b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ar"/>
              <a:t>Its apex is attached to the </a:t>
            </a:r>
            <a:r>
              <a:rPr lang="ar">
                <a:solidFill>
                  <a:srgbClr val="FF0000"/>
                </a:solidFill>
              </a:rPr>
              <a:t>medial and lateral tubercles</a:t>
            </a:r>
            <a:r>
              <a:rPr lang="ar"/>
              <a:t> of the calcaneum.</a:t>
            </a:r>
            <a:br>
              <a:rPr lang="ar"/>
            </a:br>
          </a:p>
          <a:p>
            <a:pPr indent="-317500" lvl="0" marL="457200">
              <a:spcBef>
                <a:spcPts val="0"/>
              </a:spcBef>
              <a:buSzPts val="1400"/>
              <a:buChar char="-"/>
            </a:pPr>
            <a:r>
              <a:rPr lang="ar"/>
              <a:t>The base of the aponeurosis divides into </a:t>
            </a:r>
            <a:r>
              <a:rPr lang="ar">
                <a:solidFill>
                  <a:srgbClr val="FF0000"/>
                </a:solidFill>
              </a:rPr>
              <a:t>five slips</a:t>
            </a:r>
            <a:r>
              <a:rPr lang="ar"/>
              <a:t> that pass into the toes.</a:t>
            </a:r>
            <a:br>
              <a:rPr lang="ar"/>
            </a:br>
          </a:p>
        </p:txBody>
      </p:sp>
      <p:sp>
        <p:nvSpPr>
          <p:cNvPr id="248" name="Shape 248"/>
          <p:cNvSpPr txBox="1"/>
          <p:nvPr>
            <p:ph type="title"/>
          </p:nvPr>
        </p:nvSpPr>
        <p:spPr>
          <a:xfrm>
            <a:off x="4832400" y="336475"/>
            <a:ext cx="3999900" cy="810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Deep fascia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8800" y="1257250"/>
            <a:ext cx="1996525" cy="338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45816" y="2836450"/>
            <a:ext cx="874290" cy="19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133350" y="360050"/>
            <a:ext cx="3338700" cy="4554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3808800" y="369575"/>
            <a:ext cx="5202000" cy="4554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-1044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/>
              <a:t>Muscles of the sole of the foot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493450" y="498150"/>
            <a:ext cx="8520600" cy="63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1400"/>
              <a:t>The muscles of the sole are conveniently described in </a:t>
            </a:r>
            <a:r>
              <a:rPr b="1" lang="ar" sz="1400">
                <a:solidFill>
                  <a:srgbClr val="FF0000"/>
                </a:solidFill>
              </a:rPr>
              <a:t>four layers</a:t>
            </a:r>
            <a:r>
              <a:rPr lang="ar" sz="1400"/>
              <a:t> from </a:t>
            </a:r>
            <a:r>
              <a:rPr lang="ar" sz="1400" u="sng"/>
              <a:t>superficial to deep</a:t>
            </a:r>
          </a:p>
        </p:txBody>
      </p:sp>
      <p:sp>
        <p:nvSpPr>
          <p:cNvPr id="259" name="Shape 259"/>
          <p:cNvSpPr/>
          <p:nvPr/>
        </p:nvSpPr>
        <p:spPr>
          <a:xfrm rot="-5400223">
            <a:off x="-22591" y="1713592"/>
            <a:ext cx="1668600" cy="587466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/>
        </p:nvSpPr>
        <p:spPr>
          <a:xfrm rot="-5400000">
            <a:off x="-22982" y="3851306"/>
            <a:ext cx="1669464" cy="587574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/>
        </p:nvSpPr>
        <p:spPr>
          <a:xfrm rot="-5400000">
            <a:off x="-38325" y="1700325"/>
            <a:ext cx="17001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 sz="2400">
                <a:latin typeface="Economica"/>
                <a:ea typeface="Economica"/>
                <a:cs typeface="Economica"/>
                <a:sym typeface="Economica"/>
              </a:rPr>
              <a:t>First Layer</a:t>
            </a:r>
          </a:p>
        </p:txBody>
      </p:sp>
      <p:sp>
        <p:nvSpPr>
          <p:cNvPr id="262" name="Shape 262"/>
          <p:cNvSpPr txBox="1"/>
          <p:nvPr/>
        </p:nvSpPr>
        <p:spPr>
          <a:xfrm rot="-5400000">
            <a:off x="-78275" y="3826739"/>
            <a:ext cx="1878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Second Layer</a:t>
            </a:r>
          </a:p>
        </p:txBody>
      </p:sp>
      <p:sp>
        <p:nvSpPr>
          <p:cNvPr id="263" name="Shape 263"/>
          <p:cNvSpPr/>
          <p:nvPr/>
        </p:nvSpPr>
        <p:spPr>
          <a:xfrm>
            <a:off x="1203775" y="1183875"/>
            <a:ext cx="2425800" cy="1669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1405900" y="1282113"/>
            <a:ext cx="21114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latin typeface="Open Sans"/>
                <a:ea typeface="Open Sans"/>
                <a:cs typeface="Open Sans"/>
                <a:sym typeface="Open Sans"/>
              </a:rPr>
              <a:t>1- Abductor hallucis</a:t>
            </a:r>
            <a:br>
              <a:rPr lang="ar">
                <a:latin typeface="Open Sans"/>
                <a:ea typeface="Open Sans"/>
                <a:cs typeface="Open Sans"/>
                <a:sym typeface="Open Sans"/>
              </a:rPr>
            </a:br>
          </a:p>
          <a:p>
            <a:pPr indent="0" lvl="0" marL="0">
              <a:spcBef>
                <a:spcPts val="0"/>
              </a:spcBef>
              <a:buNone/>
            </a:pPr>
            <a:r>
              <a:rPr lang="ar">
                <a:latin typeface="Open Sans"/>
                <a:ea typeface="Open Sans"/>
                <a:cs typeface="Open Sans"/>
                <a:sym typeface="Open Sans"/>
              </a:rPr>
              <a:t>2- Flexor digitorum brevis </a:t>
            </a:r>
            <a:br>
              <a:rPr lang="ar">
                <a:latin typeface="Open Sans"/>
                <a:ea typeface="Open Sans"/>
                <a:cs typeface="Open Sans"/>
                <a:sym typeface="Open Sans"/>
              </a:rPr>
            </a:br>
          </a:p>
          <a:p>
            <a:pPr indent="0" lvl="0" marL="0">
              <a:spcBef>
                <a:spcPts val="0"/>
              </a:spcBef>
              <a:buNone/>
            </a:pPr>
            <a:r>
              <a:rPr lang="ar">
                <a:latin typeface="Open Sans"/>
                <a:ea typeface="Open Sans"/>
                <a:cs typeface="Open Sans"/>
                <a:sym typeface="Open Sans"/>
              </a:rPr>
              <a:t>3- Abductor digiti minimi </a:t>
            </a:r>
            <a:br>
              <a:rPr lang="ar">
                <a:latin typeface="Open Sans"/>
                <a:ea typeface="Open Sans"/>
                <a:cs typeface="Open Sans"/>
                <a:sym typeface="Open Sans"/>
              </a:rPr>
            </a:b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175" y="800062"/>
            <a:ext cx="3142575" cy="2418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3793175" y="1638875"/>
            <a:ext cx="981900" cy="221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5953850" y="1638875"/>
            <a:ext cx="981900" cy="221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5885125" y="1245600"/>
            <a:ext cx="981900" cy="221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3793175" y="1638875"/>
            <a:ext cx="368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/>
              <a:t>1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5885125" y="1638875"/>
            <a:ext cx="368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ar"/>
              <a:t>2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5885125" y="1245600"/>
            <a:ext cx="368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ar"/>
              <a:t>3</a:t>
            </a:r>
          </a:p>
        </p:txBody>
      </p:sp>
      <p:sp>
        <p:nvSpPr>
          <p:cNvPr id="272" name="Shape 272"/>
          <p:cNvSpPr/>
          <p:nvPr/>
        </p:nvSpPr>
        <p:spPr>
          <a:xfrm>
            <a:off x="1236450" y="3310338"/>
            <a:ext cx="2425800" cy="1669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1236450" y="3359500"/>
            <a:ext cx="23424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latin typeface="Open Sans"/>
                <a:ea typeface="Open Sans"/>
                <a:cs typeface="Open Sans"/>
                <a:sym typeface="Open Sans"/>
              </a:rPr>
              <a:t>1- Quadratus plantea </a:t>
            </a:r>
            <a:br>
              <a:rPr lang="ar">
                <a:latin typeface="Open Sans"/>
                <a:ea typeface="Open Sans"/>
                <a:cs typeface="Open Sans"/>
                <a:sym typeface="Open Sans"/>
              </a:rPr>
            </a:br>
            <a:r>
              <a:rPr lang="ar">
                <a:latin typeface="Open Sans"/>
                <a:ea typeface="Open Sans"/>
                <a:cs typeface="Open Sans"/>
                <a:sym typeface="Open Sans"/>
              </a:rPr>
              <a:t>2- Lumbricals (4 muscles) </a:t>
            </a:r>
            <a:br>
              <a:rPr lang="ar">
                <a:latin typeface="Open Sans"/>
                <a:ea typeface="Open Sans"/>
                <a:cs typeface="Open Sans"/>
                <a:sym typeface="Open Sans"/>
              </a:rPr>
            </a:br>
            <a:r>
              <a:rPr lang="ar">
                <a:latin typeface="Open Sans"/>
                <a:ea typeface="Open Sans"/>
                <a:cs typeface="Open Sans"/>
                <a:sym typeface="Open Sans"/>
              </a:rPr>
              <a:t>3- Flexor digitorum longus </a:t>
            </a:r>
            <a:r>
              <a:rPr b="1" lang="ar">
                <a:latin typeface="Open Sans"/>
                <a:ea typeface="Open Sans"/>
                <a:cs typeface="Open Sans"/>
                <a:sym typeface="Open Sans"/>
              </a:rPr>
              <a:t>tendon*</a:t>
            </a:r>
            <a:r>
              <a:rPr lang="ar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ar">
                <a:latin typeface="Open Sans"/>
                <a:ea typeface="Open Sans"/>
                <a:cs typeface="Open Sans"/>
                <a:sym typeface="Open Sans"/>
              </a:rPr>
            </a:br>
            <a:r>
              <a:rPr lang="ar">
                <a:latin typeface="Open Sans"/>
                <a:ea typeface="Open Sans"/>
                <a:cs typeface="Open Sans"/>
                <a:sym typeface="Open Sans"/>
              </a:rPr>
              <a:t>4- Flexor hallucis longus </a:t>
            </a:r>
            <a:r>
              <a:rPr b="1" lang="ar">
                <a:latin typeface="Open Sans"/>
                <a:ea typeface="Open Sans"/>
                <a:cs typeface="Open Sans"/>
                <a:sym typeface="Open Sans"/>
              </a:rPr>
              <a:t>tendon*</a:t>
            </a:r>
            <a:br>
              <a:rPr lang="ar"/>
            </a:br>
          </a:p>
        </p:txBody>
      </p:sp>
      <p:pic>
        <p:nvPicPr>
          <p:cNvPr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3175" y="2996850"/>
            <a:ext cx="3019825" cy="20874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/>
          <p:nvPr/>
        </p:nvSpPr>
        <p:spPr>
          <a:xfrm>
            <a:off x="6127200" y="3653375"/>
            <a:ext cx="685800" cy="221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891275" y="4168950"/>
            <a:ext cx="785700" cy="147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6026450" y="3579350"/>
            <a:ext cx="368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/>
              <a:t>1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694925" y="4066050"/>
            <a:ext cx="1965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/>
              <a:t>2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7402225" y="1493550"/>
            <a:ext cx="1636200" cy="17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(TEAM436)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*Only the TENDON not the muscle</a:t>
            </a:r>
            <a:br>
              <a:rPr lang="ar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ar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To remember:  only the even layers have tendons (2,4)</a:t>
            </a:r>
            <a:br>
              <a:rPr lang="ar"/>
            </a:b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-359675" y="-27550"/>
            <a:ext cx="65940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/>
              <a:t>Muscles of the sole of the foot cont</a:t>
            </a:r>
          </a:p>
        </p:txBody>
      </p:sp>
      <p:sp>
        <p:nvSpPr>
          <p:cNvPr id="285" name="Shape 285"/>
          <p:cNvSpPr/>
          <p:nvPr/>
        </p:nvSpPr>
        <p:spPr>
          <a:xfrm rot="-5400196">
            <a:off x="91387" y="1652778"/>
            <a:ext cx="1890378" cy="587466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 rot="-5400196">
            <a:off x="91399" y="3671740"/>
            <a:ext cx="1890378" cy="587466"/>
          </a:xfrm>
          <a:prstGeom prst="flowChartTerminato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/>
        </p:nvSpPr>
        <p:spPr>
          <a:xfrm rot="-5400000">
            <a:off x="12675" y="1760163"/>
            <a:ext cx="20478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 sz="2400">
                <a:latin typeface="Economica"/>
                <a:ea typeface="Economica"/>
                <a:cs typeface="Economica"/>
                <a:sym typeface="Economica"/>
              </a:rPr>
              <a:t>Third Layer</a:t>
            </a:r>
          </a:p>
        </p:txBody>
      </p:sp>
      <p:sp>
        <p:nvSpPr>
          <p:cNvPr id="288" name="Shape 288"/>
          <p:cNvSpPr txBox="1"/>
          <p:nvPr/>
        </p:nvSpPr>
        <p:spPr>
          <a:xfrm rot="-5400000">
            <a:off x="12675" y="3779125"/>
            <a:ext cx="20478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2400">
                <a:latin typeface="Economica"/>
                <a:ea typeface="Economica"/>
                <a:cs typeface="Economica"/>
                <a:sym typeface="Economica"/>
              </a:rPr>
              <a:t>Fourth</a:t>
            </a:r>
            <a:r>
              <a:rPr lang="ar" sz="2400">
                <a:latin typeface="Economica"/>
                <a:ea typeface="Economica"/>
                <a:cs typeface="Economica"/>
                <a:sym typeface="Economica"/>
              </a:rPr>
              <a:t> Layer</a:t>
            </a:r>
          </a:p>
        </p:txBody>
      </p:sp>
      <p:sp>
        <p:nvSpPr>
          <p:cNvPr id="289" name="Shape 289"/>
          <p:cNvSpPr/>
          <p:nvPr/>
        </p:nvSpPr>
        <p:spPr>
          <a:xfrm>
            <a:off x="1493675" y="1063913"/>
            <a:ext cx="3204000" cy="1765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1493675" y="3020275"/>
            <a:ext cx="3204000" cy="1765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 txBox="1"/>
          <p:nvPr/>
        </p:nvSpPr>
        <p:spPr>
          <a:xfrm>
            <a:off x="1609025" y="1183250"/>
            <a:ext cx="29733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1-Flexor hallucis brevis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2-Adductor hallucis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3-Flexor digiti minimi brevi</a:t>
            </a:r>
            <a:r>
              <a:rPr lang="ar" sz="1600">
                <a:solidFill>
                  <a:schemeClr val="dk1"/>
                </a:solidFill>
              </a:rPr>
              <a:t>s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654550" y="3089300"/>
            <a:ext cx="2927700" cy="1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1-Interossei, (3 plantar + 4 dorsal).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2-Peroneus longus </a:t>
            </a:r>
            <a:r>
              <a:rPr b="1"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tendon</a:t>
            </a: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3-Tibialis posterior </a:t>
            </a:r>
            <a:r>
              <a:rPr b="1" lang="ar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tendon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675" y="2959363"/>
            <a:ext cx="3940451" cy="189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725" y="815375"/>
            <a:ext cx="2604875" cy="209024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6706075" y="1271750"/>
            <a:ext cx="587700" cy="31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4889725" y="1725275"/>
            <a:ext cx="714300" cy="31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5016325" y="1412675"/>
            <a:ext cx="587700" cy="31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Fibrous Flexor Sheaths 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311700" y="1225225"/>
            <a:ext cx="5508000" cy="3354000"/>
          </a:xfrm>
          <a:prstGeom prst="rect">
            <a:avLst/>
          </a:prstGeom>
          <a:ln cap="flat" cmpd="sng" w="19050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the inferior surface of each toe, from the head of the metatarsal bone to the base of the distal phalanx, is provided with a </a:t>
            </a:r>
            <a:r>
              <a:rPr lang="ar">
                <a:solidFill>
                  <a:srgbClr val="FF0000"/>
                </a:solidFill>
              </a:rPr>
              <a:t>strong fibrous sheath </a:t>
            </a:r>
            <a:r>
              <a:rPr lang="ar">
                <a:solidFill>
                  <a:srgbClr val="000000"/>
                </a:solidFill>
              </a:rPr>
              <a:t>which is attached to the sides of the phalanges.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000000"/>
                </a:solidFill>
              </a:rPr>
              <a:t>the fibrous sheath, together with the inferior surfaces of the phalanges and the interphalangeal joints, forms a </a:t>
            </a:r>
            <a:r>
              <a:rPr lang="ar">
                <a:solidFill>
                  <a:srgbClr val="FF0000"/>
                </a:solidFill>
              </a:rPr>
              <a:t>blind tunnel </a:t>
            </a:r>
            <a:r>
              <a:rPr lang="ar">
                <a:solidFill>
                  <a:srgbClr val="000000"/>
                </a:solidFill>
              </a:rPr>
              <a:t>in which lie the flexor tendons of the toe.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100" y="1299625"/>
            <a:ext cx="2924175" cy="17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11700" y="16035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Synovial Flexor Sheaths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311700" y="2512800"/>
            <a:ext cx="44127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the tendons of the flexor hallucis longus and the flexor digitorum longus are surrounded by </a:t>
            </a:r>
            <a:r>
              <a:rPr lang="ar">
                <a:solidFill>
                  <a:srgbClr val="FF0000"/>
                </a:solidFill>
              </a:rPr>
              <a:t>synovial sheaths.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0" l="0" r="57825" t="0"/>
          <a:stretch/>
        </p:blipFill>
        <p:spPr>
          <a:xfrm>
            <a:off x="4934000" y="315925"/>
            <a:ext cx="3813101" cy="458542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4975900" y="961650"/>
            <a:ext cx="502800" cy="18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379650" y="1603488"/>
            <a:ext cx="4276800" cy="20103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3236950" y="1820650"/>
            <a:ext cx="2409300" cy="1351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ar" sz="2400">
                <a:latin typeface="Economica"/>
                <a:ea typeface="Economica"/>
                <a:cs typeface="Economica"/>
                <a:sym typeface="Economica"/>
              </a:rPr>
              <a:t>Movement of Metatarsophalangeal joints</a:t>
            </a:r>
          </a:p>
        </p:txBody>
      </p:sp>
      <p:sp>
        <p:nvSpPr>
          <p:cNvPr id="319" name="Shape 319"/>
          <p:cNvSpPr/>
          <p:nvPr/>
        </p:nvSpPr>
        <p:spPr>
          <a:xfrm>
            <a:off x="5702600" y="2329450"/>
            <a:ext cx="1058100" cy="333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flexion</a:t>
            </a:r>
          </a:p>
        </p:txBody>
      </p:sp>
      <p:sp>
        <p:nvSpPr>
          <p:cNvPr id="320" name="Shape 320"/>
          <p:cNvSpPr/>
          <p:nvPr/>
        </p:nvSpPr>
        <p:spPr>
          <a:xfrm>
            <a:off x="6817050" y="1309500"/>
            <a:ext cx="2253600" cy="2326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 sz="1300" u="sng"/>
              <a:t>1-flexor </a:t>
            </a:r>
            <a:r>
              <a:rPr b="1" lang="ar" sz="1300" u="sng"/>
              <a:t>digitorum</a:t>
            </a:r>
            <a:r>
              <a:rPr b="1" lang="ar" sz="1300" u="sng"/>
              <a:t> brevis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sz="1300" u="sng"/>
              <a:t>2-</a:t>
            </a:r>
            <a:r>
              <a:rPr b="1" lang="ar" sz="1300" u="sng"/>
              <a:t>lumbricals</a:t>
            </a:r>
            <a:r>
              <a:rPr b="1" lang="ar" sz="1300" u="sng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sz="1300" u="sng"/>
              <a:t>3-interossei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sz="1300" u="sng"/>
              <a:t>4-flexor hallucis brevis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sz="1300" u="sng"/>
              <a:t>5-flexor hallucis longus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300"/>
              <a:t>6-flexor digiti minimi brevis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300"/>
              <a:t>7-</a:t>
            </a:r>
            <a:r>
              <a:rPr lang="ar" sz="1300"/>
              <a:t>flexor</a:t>
            </a:r>
            <a:r>
              <a:rPr lang="ar" sz="1300"/>
              <a:t> </a:t>
            </a:r>
            <a:r>
              <a:rPr lang="ar" sz="1300"/>
              <a:t>digitorum longus</a:t>
            </a:r>
            <a:r>
              <a:rPr lang="ar" sz="1300"/>
              <a:t> </a:t>
            </a:r>
          </a:p>
        </p:txBody>
      </p:sp>
      <p:sp>
        <p:nvSpPr>
          <p:cNvPr id="321" name="Shape 321"/>
          <p:cNvSpPr/>
          <p:nvPr/>
        </p:nvSpPr>
        <p:spPr>
          <a:xfrm>
            <a:off x="3440050" y="1424050"/>
            <a:ext cx="2003100" cy="3966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extension</a:t>
            </a:r>
          </a:p>
        </p:txBody>
      </p:sp>
      <p:sp>
        <p:nvSpPr>
          <p:cNvPr id="322" name="Shape 322"/>
          <p:cNvSpPr/>
          <p:nvPr/>
        </p:nvSpPr>
        <p:spPr>
          <a:xfrm>
            <a:off x="2441325" y="237875"/>
            <a:ext cx="4173300" cy="1137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ar" u="sng"/>
              <a:t>1-extensor hallucis longus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b="1" lang="ar" u="sng"/>
              <a:t>2-extensor </a:t>
            </a:r>
            <a:r>
              <a:rPr b="1" lang="ar" u="sng"/>
              <a:t>digitorum longus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b="1" lang="ar" u="sng"/>
              <a:t>3-extensor digitorum brevis</a:t>
            </a:r>
            <a:r>
              <a:rPr lang="ar"/>
              <a:t> </a:t>
            </a:r>
            <a:r>
              <a:rPr lang="ar"/>
              <a:t> </a:t>
            </a:r>
          </a:p>
        </p:txBody>
      </p:sp>
      <p:sp>
        <p:nvSpPr>
          <p:cNvPr id="323" name="Shape 323"/>
          <p:cNvSpPr/>
          <p:nvPr/>
        </p:nvSpPr>
        <p:spPr>
          <a:xfrm>
            <a:off x="3476500" y="3239400"/>
            <a:ext cx="2003100" cy="3966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adduction</a:t>
            </a:r>
          </a:p>
        </p:txBody>
      </p:sp>
      <p:sp>
        <p:nvSpPr>
          <p:cNvPr id="324" name="Shape 324"/>
          <p:cNvSpPr/>
          <p:nvPr/>
        </p:nvSpPr>
        <p:spPr>
          <a:xfrm>
            <a:off x="2441325" y="3703250"/>
            <a:ext cx="4173300" cy="957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ar" u="sng"/>
              <a:t>1-adductor hallucis 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b="1" lang="ar" u="sng"/>
              <a:t>2-planter </a:t>
            </a:r>
            <a:r>
              <a:rPr b="1" lang="ar" u="sng"/>
              <a:t>interossei</a:t>
            </a:r>
          </a:p>
        </p:txBody>
      </p:sp>
      <p:sp>
        <p:nvSpPr>
          <p:cNvPr id="325" name="Shape 325"/>
          <p:cNvSpPr/>
          <p:nvPr/>
        </p:nvSpPr>
        <p:spPr>
          <a:xfrm>
            <a:off x="2055375" y="2329450"/>
            <a:ext cx="1125300" cy="3339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abduction</a:t>
            </a:r>
          </a:p>
        </p:txBody>
      </p:sp>
      <p:sp>
        <p:nvSpPr>
          <p:cNvPr id="326" name="Shape 326"/>
          <p:cNvSpPr/>
          <p:nvPr/>
        </p:nvSpPr>
        <p:spPr>
          <a:xfrm>
            <a:off x="62600" y="1448100"/>
            <a:ext cx="1936500" cy="221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 u="sng"/>
              <a:t>1-abductor hallucis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u="sng"/>
              <a:t>2-abductor digiti minimi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u="sng"/>
              <a:t>3-dorsal interossei</a:t>
            </a:r>
            <a:r>
              <a:rPr lang="ar"/>
              <a:t> 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784792" y="4727800"/>
            <a:ext cx="75744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rgbClr val="B7B7B7"/>
                </a:solidFill>
              </a:rPr>
              <a:t>muscles in </a:t>
            </a:r>
            <a:r>
              <a:rPr b="1" lang="ar">
                <a:solidFill>
                  <a:srgbClr val="B7B7B7"/>
                </a:solidFill>
              </a:rPr>
              <a:t>bold</a:t>
            </a:r>
            <a:r>
              <a:rPr lang="ar">
                <a:solidFill>
                  <a:srgbClr val="B7B7B7"/>
                </a:solidFill>
              </a:rPr>
              <a:t> are chiefly responsible for the movement, the other muscles assist them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3559050" y="665637"/>
            <a:ext cx="1944300" cy="1241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ar" sz="2500">
                <a:latin typeface="Economica"/>
                <a:ea typeface="Economica"/>
                <a:cs typeface="Economica"/>
                <a:sym typeface="Economica"/>
              </a:rPr>
              <a:t>M</a:t>
            </a:r>
            <a:r>
              <a:rPr b="1" lang="ar" sz="2500">
                <a:latin typeface="Economica"/>
                <a:ea typeface="Economica"/>
                <a:cs typeface="Economica"/>
                <a:sym typeface="Economica"/>
              </a:rPr>
              <a:t>ovement of Interphalangeal joints</a:t>
            </a:r>
          </a:p>
        </p:txBody>
      </p:sp>
      <p:sp>
        <p:nvSpPr>
          <p:cNvPr id="333" name="Shape 333"/>
          <p:cNvSpPr/>
          <p:nvPr/>
        </p:nvSpPr>
        <p:spPr>
          <a:xfrm>
            <a:off x="5555000" y="1128387"/>
            <a:ext cx="1097400" cy="315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flexion </a:t>
            </a:r>
          </a:p>
        </p:txBody>
      </p:sp>
      <p:sp>
        <p:nvSpPr>
          <p:cNvPr id="334" name="Shape 334"/>
          <p:cNvSpPr/>
          <p:nvPr/>
        </p:nvSpPr>
        <p:spPr>
          <a:xfrm>
            <a:off x="6785650" y="150237"/>
            <a:ext cx="2166900" cy="214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 u="sng"/>
              <a:t>1-flexor hallucis longus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u="sng"/>
              <a:t>2-flexor digitorum longus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u="sng"/>
              <a:t>3-flexor digitorum brevis</a:t>
            </a:r>
            <a:r>
              <a:rPr lang="ar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/>
              <a:t>4-quadratus plantae </a:t>
            </a:r>
          </a:p>
        </p:txBody>
      </p:sp>
      <p:sp>
        <p:nvSpPr>
          <p:cNvPr id="335" name="Shape 335"/>
          <p:cNvSpPr/>
          <p:nvPr/>
        </p:nvSpPr>
        <p:spPr>
          <a:xfrm>
            <a:off x="2410000" y="1128387"/>
            <a:ext cx="1097400" cy="3681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extension </a:t>
            </a:r>
          </a:p>
        </p:txBody>
      </p:sp>
      <p:sp>
        <p:nvSpPr>
          <p:cNvPr id="336" name="Shape 336"/>
          <p:cNvSpPr/>
          <p:nvPr/>
        </p:nvSpPr>
        <p:spPr>
          <a:xfrm>
            <a:off x="191450" y="213229"/>
            <a:ext cx="2166900" cy="214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 u="sng"/>
              <a:t>1-extensor hallucis longus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u="sng"/>
              <a:t>2-extensor digitorum longus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ar" u="sng"/>
              <a:t>3-extensor digitorum brevis</a:t>
            </a:r>
            <a:r>
              <a:rPr lang="ar"/>
              <a:t> 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803550" y="4675375"/>
            <a:ext cx="75369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chemeClr val="dk2"/>
                </a:solidFill>
              </a:rPr>
              <a:t>muscles in </a:t>
            </a:r>
            <a:r>
              <a:rPr b="1" lang="ar">
                <a:solidFill>
                  <a:schemeClr val="dk2"/>
                </a:solidFill>
              </a:rPr>
              <a:t>bold</a:t>
            </a:r>
            <a:r>
              <a:rPr lang="ar">
                <a:solidFill>
                  <a:schemeClr val="dk2"/>
                </a:solidFill>
              </a:rPr>
              <a:t> are chiefly responsible for the movement, the other muscles assist them 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395" y="2085099"/>
            <a:ext cx="3641600" cy="2411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ar"/>
              <a:t>Medial and lateral plantar </a:t>
            </a:r>
            <a:r>
              <a:rPr lang="ar"/>
              <a:t>arteries and nerve </a:t>
            </a:r>
          </a:p>
        </p:txBody>
      </p:sp>
      <p:sp>
        <p:nvSpPr>
          <p:cNvPr id="344" name="Shape 344"/>
          <p:cNvSpPr/>
          <p:nvPr/>
        </p:nvSpPr>
        <p:spPr>
          <a:xfrm>
            <a:off x="482150" y="1274025"/>
            <a:ext cx="3341100" cy="148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 txBox="1"/>
          <p:nvPr/>
        </p:nvSpPr>
        <p:spPr>
          <a:xfrm>
            <a:off x="482150" y="1368525"/>
            <a:ext cx="3207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The </a:t>
            </a:r>
            <a:r>
              <a:rPr lang="ar">
                <a:solidFill>
                  <a:srgbClr val="FF0000"/>
                </a:solidFill>
              </a:rPr>
              <a:t>medial plantar</a:t>
            </a:r>
            <a:r>
              <a:rPr lang="ar"/>
              <a:t> artery is the smaller &amp;  </a:t>
            </a:r>
            <a:r>
              <a:rPr lang="ar">
                <a:solidFill>
                  <a:srgbClr val="FF0000"/>
                </a:solidFill>
              </a:rPr>
              <a:t>lateral plantar</a:t>
            </a:r>
            <a:r>
              <a:rPr lang="ar"/>
              <a:t> artery is the larger of the terminal branches of the </a:t>
            </a:r>
            <a:r>
              <a:rPr lang="ar">
                <a:solidFill>
                  <a:srgbClr val="FF0000"/>
                </a:solidFill>
              </a:rPr>
              <a:t>posterior tibial artery</a:t>
            </a:r>
            <a:br>
              <a:rPr lang="ar">
                <a:solidFill>
                  <a:srgbClr val="FF0000"/>
                </a:solidFill>
              </a:rPr>
            </a:b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00" y="2888425"/>
            <a:ext cx="3439550" cy="21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/>
          <p:nvPr/>
        </p:nvSpPr>
        <p:spPr>
          <a:xfrm>
            <a:off x="906550" y="3750418"/>
            <a:ext cx="1032900" cy="2109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906550" y="4481576"/>
            <a:ext cx="953700" cy="2109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2393075" y="4134375"/>
            <a:ext cx="1032900" cy="2694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5021425" y="1274125"/>
            <a:ext cx="3341100" cy="1487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lt2"/>
            </a:solidFill>
            <a:prstDash val="dash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 txBox="1"/>
          <p:nvPr/>
        </p:nvSpPr>
        <p:spPr>
          <a:xfrm>
            <a:off x="5021550" y="1264800"/>
            <a:ext cx="33411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ar"/>
              <a:t>The </a:t>
            </a:r>
            <a:r>
              <a:rPr lang="ar">
                <a:solidFill>
                  <a:srgbClr val="FF0000"/>
                </a:solidFill>
              </a:rPr>
              <a:t>medial plantar nerve</a:t>
            </a:r>
            <a:r>
              <a:rPr lang="ar"/>
              <a:t> is a terminal branch of the </a:t>
            </a:r>
            <a:r>
              <a:rPr lang="ar">
                <a:solidFill>
                  <a:srgbClr val="FF0000"/>
                </a:solidFill>
              </a:rPr>
              <a:t>tibial nerve</a:t>
            </a:r>
            <a:r>
              <a:rPr lang="ar"/>
              <a:t>.</a:t>
            </a:r>
            <a:br>
              <a:rPr lang="ar"/>
            </a:br>
          </a:p>
          <a:p>
            <a:pPr indent="-317500" lvl="0" marL="457200">
              <a:spcBef>
                <a:spcPts val="0"/>
              </a:spcBef>
              <a:buSzPts val="1400"/>
              <a:buChar char="●"/>
            </a:pPr>
            <a:r>
              <a:rPr lang="ar"/>
              <a:t>The </a:t>
            </a:r>
            <a:r>
              <a:rPr lang="ar">
                <a:solidFill>
                  <a:srgbClr val="FF0000"/>
                </a:solidFill>
              </a:rPr>
              <a:t>lateral plantar nerve</a:t>
            </a:r>
            <a:r>
              <a:rPr lang="ar"/>
              <a:t> is a terminal branch of the </a:t>
            </a:r>
            <a:r>
              <a:rPr lang="ar">
                <a:solidFill>
                  <a:srgbClr val="FF0000"/>
                </a:solidFill>
              </a:rPr>
              <a:t>tibial nerve</a:t>
            </a:r>
            <a:r>
              <a:rPr lang="ar"/>
              <a:t>.</a:t>
            </a:r>
            <a:br>
              <a:rPr lang="ar"/>
            </a:br>
          </a:p>
        </p:txBody>
      </p:sp>
      <p:pic>
        <p:nvPicPr>
          <p:cNvPr id="352" name="Shape 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550" y="2888425"/>
            <a:ext cx="3687225" cy="21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5021425" y="4637011"/>
            <a:ext cx="1613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>
                <a:solidFill>
                  <a:srgbClr val="FF0000"/>
                </a:solidFill>
              </a:rPr>
              <a:t>(1st lumbrical )</a:t>
            </a:r>
            <a:br>
              <a:rPr lang="ar">
                <a:solidFill>
                  <a:srgbClr val="FF0000"/>
                </a:solidFill>
              </a:rPr>
            </a:br>
          </a:p>
        </p:txBody>
      </p:sp>
      <p:sp>
        <p:nvSpPr>
          <p:cNvPr id="354" name="Shape 354"/>
          <p:cNvSpPr/>
          <p:nvPr/>
        </p:nvSpPr>
        <p:spPr>
          <a:xfrm>
            <a:off x="4961150" y="3383100"/>
            <a:ext cx="1280700" cy="2694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5021425" y="2937613"/>
            <a:ext cx="1032900" cy="2694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7446775" y="3383100"/>
            <a:ext cx="1262100" cy="269400"/>
          </a:xfrm>
          <a:prstGeom prst="roundRect">
            <a:avLst>
              <a:gd fmla="val 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/>
              <a:t>summary 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5225"/>
            <a:ext cx="4487523" cy="381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525" y="1225225"/>
            <a:ext cx="4656477" cy="3810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/>
              <a:t>Objectives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82800" y="1390438"/>
            <a:ext cx="8520600" cy="2058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ar"/>
              <a:t>The location, boundaries &amp; contents of the popliteal fossa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ar"/>
              <a:t>The contents of posterior fascial compartment of Leg.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ar"/>
              <a:t>The structures hold by retinacula at ankle.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ar"/>
              <a:t>Layers forming in the sole of foot &amp;  bone forming  the arches of the foot.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662363"/>
            <a:ext cx="436245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695382" y="3662363"/>
            <a:ext cx="7315200" cy="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5" cy="5036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ar" sz="4200"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549350" y="1361300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1100">
                <a:solidFill>
                  <a:schemeClr val="lt2"/>
                </a:solidFill>
              </a:rPr>
              <a:t>Lamia Abdullah Alkuwaiz (Team Leader)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100">
                <a:solidFill>
                  <a:schemeClr val="lt2"/>
                </a:solidFill>
              </a:rPr>
              <a:t>Rawan Mohammad Alharbi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000"/>
              <a:t>Abeer Alabduljabbar</a:t>
            </a:r>
            <a:br>
              <a:rPr lang="ar" sz="1000"/>
            </a:br>
            <a:r>
              <a:rPr lang="ar" sz="1000"/>
              <a:t>Afnan Abdulaziz Almustafa</a:t>
            </a:r>
            <a:br>
              <a:rPr lang="ar" sz="1000"/>
            </a:br>
            <a:r>
              <a:rPr lang="ar" sz="1000"/>
              <a:t>Ahad Algrain</a:t>
            </a:r>
            <a:br>
              <a:rPr lang="ar" sz="1000"/>
            </a:br>
            <a:r>
              <a:rPr lang="ar" sz="1000"/>
              <a:t>Alanoud Almansour</a:t>
            </a:r>
            <a:br>
              <a:rPr lang="ar" sz="1000"/>
            </a:br>
            <a:r>
              <a:rPr lang="ar" sz="1000"/>
              <a:t>Albandari Alshaye</a:t>
            </a:r>
            <a:br>
              <a:rPr lang="ar" sz="1000"/>
            </a:br>
            <a:r>
              <a:rPr lang="ar" sz="1000"/>
              <a:t>AlFhadah abdullah alsaleem</a:t>
            </a:r>
            <a:br>
              <a:rPr lang="ar" sz="1000"/>
            </a:br>
            <a:r>
              <a:rPr lang="ar" sz="1000"/>
              <a:t>Arwa Alzahrani</a:t>
            </a:r>
            <a:br>
              <a:rPr lang="ar" sz="1000"/>
            </a:br>
            <a:r>
              <a:rPr lang="ar" sz="1000"/>
              <a:t>Dana Abdulaziz Alrasheed</a:t>
            </a:r>
            <a:br>
              <a:rPr lang="ar" sz="1000"/>
            </a:br>
            <a:r>
              <a:rPr lang="ar" sz="1000"/>
              <a:t>Dimah Khalid Alaraifi</a:t>
            </a:r>
            <a:br>
              <a:rPr lang="ar" sz="1000"/>
            </a:br>
            <a:r>
              <a:rPr lang="ar" sz="1000"/>
              <a:t>Ghada Alhaidari</a:t>
            </a:r>
            <a:br>
              <a:rPr lang="ar" sz="1000"/>
            </a:br>
            <a:r>
              <a:rPr lang="ar" sz="1000"/>
              <a:t>Ghada Almuhanna</a:t>
            </a:r>
            <a:br>
              <a:rPr lang="ar" sz="1000"/>
            </a:br>
            <a:r>
              <a:rPr lang="ar" sz="1000"/>
              <a:t>Ghaida Alsanad</a:t>
            </a:r>
            <a:br>
              <a:rPr lang="ar" sz="1000"/>
            </a:br>
            <a:r>
              <a:rPr lang="ar" sz="1000"/>
              <a:t>Hadeel Khalid Awartani</a:t>
            </a:r>
            <a:br>
              <a:rPr lang="ar" sz="1000"/>
            </a:br>
            <a:r>
              <a:rPr lang="ar" sz="1000"/>
              <a:t>Haifa Alessa</a:t>
            </a:r>
            <a:br>
              <a:rPr lang="ar" sz="1000"/>
            </a:br>
            <a:r>
              <a:rPr lang="ar" sz="1000">
                <a:solidFill>
                  <a:schemeClr val="dk1"/>
                </a:solidFill>
              </a:rPr>
              <a:t>Khulood Alwehabi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Layan Hassan Alwatban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Lojain Azizalrahman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Lujain Tariq AlZaid</a:t>
            </a:r>
            <a:br>
              <a:rPr lang="ar" sz="1000">
                <a:solidFill>
                  <a:schemeClr val="dk1"/>
                </a:solidFill>
              </a:rPr>
            </a:br>
          </a:p>
        </p:txBody>
      </p:sp>
      <p:sp>
        <p:nvSpPr>
          <p:cNvPr id="378" name="Shape 378"/>
          <p:cNvSpPr txBox="1"/>
          <p:nvPr/>
        </p:nvSpPr>
        <p:spPr>
          <a:xfrm>
            <a:off x="2304804" y="1636700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</a:rPr>
              <a:t>Maha Barakah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Majd Khalid AlBarrak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Norah Alharbi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Nouf Alotaibi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Noura Mohammed Alothaim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Rahaf Turki Alshammari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Reham Alhalabi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Rinad Musaed Alghoraiby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Sara Alsultan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Shahad Alzahrani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Wafa Alotaibi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Wejdan Fahad Albadrani</a:t>
            </a:r>
            <a:br>
              <a:rPr lang="ar" sz="1000">
                <a:solidFill>
                  <a:schemeClr val="dk1"/>
                </a:solidFill>
              </a:rPr>
            </a:br>
            <a:r>
              <a:rPr lang="ar" sz="1000">
                <a:solidFill>
                  <a:schemeClr val="dk1"/>
                </a:solidFill>
              </a:rPr>
              <a:t>Wjdan AlShamry</a:t>
            </a:r>
            <a:br>
              <a:rPr lang="ar" sz="1000">
                <a:solidFill>
                  <a:schemeClr val="dk1"/>
                </a:solidFill>
              </a:rPr>
            </a:br>
          </a:p>
        </p:txBody>
      </p:sp>
      <p:sp>
        <p:nvSpPr>
          <p:cNvPr id="379" name="Shape 379"/>
          <p:cNvSpPr txBox="1"/>
          <p:nvPr/>
        </p:nvSpPr>
        <p:spPr>
          <a:xfrm>
            <a:off x="4379004" y="1217807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1100">
                <a:solidFill>
                  <a:schemeClr val="lt2"/>
                </a:solidFill>
              </a:rPr>
              <a:t>Faisal Fahad Alsaif (Team Leader)</a:t>
            </a:r>
            <a:br>
              <a:rPr lang="ar" sz="1100">
                <a:solidFill>
                  <a:schemeClr val="lt2"/>
                </a:solidFill>
              </a:rPr>
            </a:br>
            <a:r>
              <a:rPr lang="ar" sz="1100"/>
              <a:t>Abdulaziz Al dukhayel </a:t>
            </a:r>
            <a:br>
              <a:rPr lang="ar" sz="1100"/>
            </a:br>
            <a:br>
              <a:rPr lang="ar" sz="600"/>
            </a:br>
            <a:r>
              <a:rPr lang="ar" sz="600"/>
              <a:t>‏</a:t>
            </a:r>
            <a:r>
              <a:rPr lang="ar" sz="1000"/>
              <a:t>Fahad Alfaiz </a:t>
            </a:r>
            <a:br>
              <a:rPr lang="ar" sz="1000"/>
            </a:br>
            <a:r>
              <a:rPr lang="ar" sz="1000"/>
              <a:t>‏Akram Alfandi </a:t>
            </a:r>
            <a:br>
              <a:rPr lang="ar" sz="1000"/>
            </a:br>
            <a:r>
              <a:rPr lang="ar" sz="1000"/>
              <a:t>‏Saad Aloqile </a:t>
            </a:r>
            <a:br>
              <a:rPr lang="ar" sz="1000"/>
            </a:br>
            <a:r>
              <a:rPr lang="ar" sz="1000"/>
              <a:t>‏Saleh Almoaiqel </a:t>
            </a:r>
            <a:br>
              <a:rPr lang="ar" sz="1000"/>
            </a:br>
            <a:r>
              <a:rPr lang="ar" sz="1000"/>
              <a:t>‏Abdulaziz Alabdulkareem </a:t>
            </a:r>
            <a:br>
              <a:rPr lang="ar" sz="1000"/>
            </a:br>
            <a:r>
              <a:rPr lang="ar" sz="1000"/>
              <a:t>‏Abdullah Almeaither </a:t>
            </a:r>
            <a:br>
              <a:rPr lang="ar" sz="1000"/>
            </a:br>
            <a:r>
              <a:rPr lang="ar" sz="1000"/>
              <a:t>‏Yazeed Aldossari </a:t>
            </a:r>
            <a:br>
              <a:rPr lang="ar" sz="1000"/>
            </a:br>
            <a:r>
              <a:rPr lang="ar" sz="1000"/>
              <a:t>‏Muath Alhumood </a:t>
            </a:r>
            <a:br>
              <a:rPr lang="ar" sz="1000"/>
            </a:br>
            <a:r>
              <a:rPr lang="ar" sz="1000"/>
              <a:t>Abdulrahman Almotairi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000"/>
              <a:t>‏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000"/>
              <a:t>Abdulelah Aldossari </a:t>
            </a:r>
            <a:br>
              <a:rPr lang="ar" sz="1000"/>
            </a:br>
            <a:r>
              <a:rPr lang="ar" sz="1000"/>
              <a:t>‏Abdulrahman Alduhayyim </a:t>
            </a:r>
            <a:br>
              <a:rPr lang="ar" sz="1000"/>
            </a:br>
            <a:r>
              <a:rPr lang="ar" sz="1000"/>
              <a:t>‏Abdullah AlOmar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000"/>
              <a:t>Hamdan Aldossari </a:t>
            </a:r>
            <a:br>
              <a:rPr lang="ar" sz="1000"/>
            </a:br>
            <a:r>
              <a:rPr lang="ar" sz="1000"/>
              <a:t>‏Mohammed Alomar </a:t>
            </a:r>
            <a:br>
              <a:rPr lang="ar" sz="1000"/>
            </a:br>
            <a:r>
              <a:rPr lang="ar" sz="1000"/>
              <a:t>‏Abdulrahman Aldawood </a:t>
            </a:r>
            <a:br>
              <a:rPr lang="ar" sz="1000"/>
            </a:br>
            <a:r>
              <a:rPr lang="ar" sz="1000"/>
              <a:t>‏Saud Alghufaily </a:t>
            </a:r>
            <a:br>
              <a:rPr lang="ar" sz="1000"/>
            </a:br>
            <a:r>
              <a:rPr lang="ar" sz="1000"/>
              <a:t>‏Hassan Aloraini </a:t>
            </a:r>
            <a:br>
              <a:rPr lang="ar" sz="1000"/>
            </a:br>
            <a:r>
              <a:rPr lang="ar" sz="1000"/>
              <a:t>Khalid Almutairi</a:t>
            </a:r>
            <a:r>
              <a:rPr lang="ar" sz="600"/>
              <a:t>‏‏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000"/>
              <a:t>Rakan Alkharan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ar" sz="1000"/>
              <a:t>Abdullah AL-Essa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6006925" y="1636700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 sz="1000"/>
              <a:t>Abdulmajeed Alwardi </a:t>
            </a:r>
            <a:br>
              <a:rPr lang="ar" sz="1000"/>
            </a:br>
            <a:r>
              <a:rPr lang="ar" sz="1000"/>
              <a:t>‏Abdulrahman Alageel </a:t>
            </a:r>
            <a:br>
              <a:rPr lang="ar" sz="1000"/>
            </a:br>
            <a:r>
              <a:rPr lang="ar" sz="1000"/>
              <a:t>‏Rayyan Almousa </a:t>
            </a:r>
            <a:br>
              <a:rPr lang="ar" sz="1000"/>
            </a:br>
            <a:r>
              <a:rPr lang="ar" sz="1000"/>
              <a:t>‏Sultan Alfuhaid </a:t>
            </a:r>
            <a:br>
              <a:rPr lang="ar" sz="1000"/>
            </a:br>
            <a:r>
              <a:rPr lang="ar" sz="1000"/>
              <a:t>‏Ali Alammari </a:t>
            </a:r>
            <a:br>
              <a:rPr lang="ar" sz="1000"/>
            </a:br>
            <a:r>
              <a:rPr lang="ar" sz="1000"/>
              <a:t>‏Fahad alshughaithry </a:t>
            </a:r>
            <a:br>
              <a:rPr lang="ar" sz="1000"/>
            </a:br>
            <a:r>
              <a:rPr lang="ar" sz="1000"/>
              <a:t>Fayez Ghiyath Aldarsouni </a:t>
            </a:r>
            <a:br>
              <a:rPr lang="ar" sz="1000"/>
            </a:br>
            <a:r>
              <a:rPr lang="ar" sz="1000"/>
              <a:t>‏Mohammed Alquwayfili </a:t>
            </a:r>
            <a:br>
              <a:rPr lang="ar" sz="1000"/>
            </a:br>
            <a:br>
              <a:rPr lang="ar" sz="1000"/>
            </a:br>
            <a:r>
              <a:rPr lang="ar" sz="1000"/>
              <a:t>‏‏Abduljabbar Al-yamani </a:t>
            </a:r>
            <a:br>
              <a:rPr lang="ar" sz="1000"/>
            </a:br>
            <a:r>
              <a:rPr lang="ar" sz="1000"/>
              <a:t>‏Sultan Al-nasser </a:t>
            </a:r>
            <a:br>
              <a:rPr lang="ar" sz="1000"/>
            </a:br>
            <a:r>
              <a:rPr lang="ar" sz="1000"/>
              <a:t>‏Majed Aljohani </a:t>
            </a:r>
            <a:br>
              <a:rPr lang="ar" sz="1000"/>
            </a:br>
            <a:r>
              <a:rPr lang="ar" sz="1000"/>
              <a:t>‏Zeyad Al-khenaizan </a:t>
            </a:r>
            <a:br>
              <a:rPr lang="ar" sz="1000"/>
            </a:br>
            <a:r>
              <a:rPr lang="ar" sz="1000"/>
              <a:t>‏Mohammed Nouri </a:t>
            </a:r>
            <a:br>
              <a:rPr lang="ar" sz="1000"/>
            </a:br>
            <a:r>
              <a:rPr lang="ar" sz="1000"/>
              <a:t>‏Abdulaziz Al-drgam </a:t>
            </a:r>
            <a:br>
              <a:rPr lang="ar" sz="1000"/>
            </a:br>
            <a:r>
              <a:rPr lang="ar" sz="1000"/>
              <a:t>‏Fahad Aldhowaihy </a:t>
            </a:r>
            <a:br>
              <a:rPr lang="ar" sz="1000"/>
            </a:br>
            <a:r>
              <a:rPr lang="ar" sz="1000"/>
              <a:t>‏Omar alyabis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271750" y="315925"/>
            <a:ext cx="8520600" cy="831300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ar"/>
              <a:t>Popliteal Fossa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401" y="407585"/>
            <a:ext cx="3383601" cy="265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47225"/>
            <a:ext cx="46560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Definition :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rgbClr val="000000"/>
                </a:solidFill>
              </a:rPr>
              <a:t>Is a diamond-shaped, intermuscular space 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 u="sng">
                <a:solidFill>
                  <a:srgbClr val="F1C232"/>
                </a:solidFill>
              </a:rPr>
              <a:t>at the back of knee</a:t>
            </a:r>
            <a:r>
              <a:rPr lang="ar" sz="1200">
                <a:solidFill>
                  <a:srgbClr val="000000"/>
                </a:solidFill>
              </a:rPr>
              <a:t> .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5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Boundaries : 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9FC5E8"/>
                </a:solidFill>
              </a:rPr>
              <a:t>Laterally Above</a:t>
            </a:r>
            <a:r>
              <a:rPr b="1" lang="ar" sz="1200">
                <a:solidFill>
                  <a:srgbClr val="0000FF"/>
                </a:solidFill>
              </a:rPr>
              <a:t> :</a:t>
            </a:r>
            <a:r>
              <a:rPr lang="ar" sz="1200">
                <a:solidFill>
                  <a:srgbClr val="0000FF"/>
                </a:solidFill>
              </a:rPr>
              <a:t> </a:t>
            </a:r>
            <a:r>
              <a:rPr lang="ar" sz="1200">
                <a:solidFill>
                  <a:srgbClr val="000000"/>
                </a:solidFill>
              </a:rPr>
              <a:t>biceps femoris.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2"/>
                </a:solidFill>
              </a:rPr>
              <a:t>Laterally Below :</a:t>
            </a:r>
            <a:r>
              <a:rPr b="1" lang="ar" sz="1200">
                <a:solidFill>
                  <a:srgbClr val="FF0000"/>
                </a:solidFill>
              </a:rPr>
              <a:t> </a:t>
            </a:r>
            <a:r>
              <a:rPr lang="ar" sz="1200">
                <a:solidFill>
                  <a:srgbClr val="000000"/>
                </a:solidFill>
              </a:rPr>
              <a:t>lateral head of 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rgbClr val="000000"/>
                </a:solidFill>
              </a:rPr>
              <a:t>gastrocnemius &amp; plantaris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20124D"/>
                </a:solidFill>
              </a:rPr>
              <a:t>Medially Above :</a:t>
            </a:r>
            <a:r>
              <a:rPr lang="ar" sz="1200">
                <a:solidFill>
                  <a:srgbClr val="000000"/>
                </a:solidFill>
              </a:rPr>
              <a:t> semitendinosus &amp;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rgbClr val="000000"/>
                </a:solidFill>
              </a:rPr>
              <a:t> semimembranosus.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FF0000"/>
                </a:solidFill>
              </a:rPr>
              <a:t>Medially Below :</a:t>
            </a:r>
            <a:r>
              <a:rPr lang="ar" sz="1200">
                <a:solidFill>
                  <a:srgbClr val="CC4125"/>
                </a:solidFill>
              </a:rPr>
              <a:t> </a:t>
            </a:r>
            <a:r>
              <a:rPr lang="ar" sz="1200">
                <a:solidFill>
                  <a:srgbClr val="000000"/>
                </a:solidFill>
              </a:rPr>
              <a:t>medial head of gastrocnemius.</a:t>
            </a: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F6B26B"/>
                </a:solidFill>
              </a:rPr>
              <a:t>Roof </a:t>
            </a:r>
            <a:r>
              <a:rPr b="1" lang="ar" sz="600"/>
              <a:t>(يقصد به اللي مغطيه (مو شرط يكون فوق</a:t>
            </a:r>
            <a:r>
              <a:rPr b="1" lang="ar" sz="1200"/>
              <a:t>: </a:t>
            </a:r>
            <a:r>
              <a:rPr lang="ar" sz="1200"/>
              <a:t>Skin, superficial fascia and deep fascia of the thigh.</a:t>
            </a:r>
          </a:p>
          <a:p>
            <a:pPr indent="-69850" lvl="0" mar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B45F06"/>
                </a:solidFill>
              </a:rPr>
              <a:t>Floor</a:t>
            </a:r>
            <a:r>
              <a:rPr b="1" lang="ar" sz="1200"/>
              <a:t>:  </a:t>
            </a:r>
            <a:r>
              <a:rPr lang="ar" sz="1200"/>
              <a:t>popliteal surface of femur, posterior ligament of knee joint and popliteus muscle.</a:t>
            </a:r>
            <a:r>
              <a:rPr b="1" lang="ar" sz="1200" u="sng"/>
              <a:t> </a:t>
            </a:r>
          </a:p>
        </p:txBody>
      </p:sp>
      <p:cxnSp>
        <p:nvCxnSpPr>
          <p:cNvPr id="130" name="Shape 130"/>
          <p:cNvCxnSpPr/>
          <p:nvPr/>
        </p:nvCxnSpPr>
        <p:spPr>
          <a:xfrm>
            <a:off x="7378948" y="687272"/>
            <a:ext cx="319500" cy="7689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1" name="Shape 131"/>
          <p:cNvCxnSpPr/>
          <p:nvPr/>
        </p:nvCxnSpPr>
        <p:spPr>
          <a:xfrm flipH="1">
            <a:off x="7398973" y="1456297"/>
            <a:ext cx="279600" cy="559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2" name="Shape 132"/>
          <p:cNvCxnSpPr/>
          <p:nvPr/>
        </p:nvCxnSpPr>
        <p:spPr>
          <a:xfrm flipH="1">
            <a:off x="7079348" y="747197"/>
            <a:ext cx="309600" cy="719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3" name="Shape 133"/>
          <p:cNvCxnSpPr/>
          <p:nvPr/>
        </p:nvCxnSpPr>
        <p:spPr>
          <a:xfrm>
            <a:off x="7089323" y="1476272"/>
            <a:ext cx="339600" cy="489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4" name="Shape 134"/>
          <p:cNvSpPr txBox="1"/>
          <p:nvPr/>
        </p:nvSpPr>
        <p:spPr>
          <a:xfrm>
            <a:off x="6438450" y="3492625"/>
            <a:ext cx="26367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buNone/>
            </a:pPr>
            <a:r>
              <a:rPr lang="ar" sz="1000">
                <a:solidFill>
                  <a:schemeClr val="dk2"/>
                </a:solidFill>
              </a:rPr>
              <a:t>يوجد فراغ معين الشكل في الجزء الخلفي من الركبة ويحده أربعة عضلات :</a:t>
            </a:r>
          </a:p>
          <a:p>
            <a:pPr indent="0" lvl="0" marL="0" rtl="1">
              <a:spcBef>
                <a:spcPts val="0"/>
              </a:spcBef>
              <a:buNone/>
            </a:pPr>
            <a:r>
              <a:rPr lang="ar" sz="1000">
                <a:solidFill>
                  <a:schemeClr val="dk2"/>
                </a:solidFill>
              </a:rPr>
              <a:t>لاترال فوق </a:t>
            </a:r>
            <a:r>
              <a:rPr lang="ar" sz="1000">
                <a:solidFill>
                  <a:schemeClr val="dk2"/>
                </a:solidFill>
              </a:rPr>
              <a:t>biceps femoris وتعتبر من عضلات hamstring muscles .</a:t>
            </a:r>
          </a:p>
          <a:p>
            <a:pPr indent="0" lvl="0" marL="0" rtl="1">
              <a:spcBef>
                <a:spcPts val="0"/>
              </a:spcBef>
              <a:buNone/>
            </a:pPr>
            <a:r>
              <a:rPr lang="ar" sz="1000">
                <a:solidFill>
                  <a:schemeClr val="dk2"/>
                </a:solidFill>
              </a:rPr>
              <a:t> ميديال فوق  العضلات السيمي الثنتين من hamstring .</a:t>
            </a:r>
          </a:p>
          <a:p>
            <a:pPr indent="0" lvl="0" marL="0" rtl="1">
              <a:spcBef>
                <a:spcPts val="0"/>
              </a:spcBef>
              <a:buNone/>
            </a:pPr>
            <a:r>
              <a:rPr lang="ar" sz="1000">
                <a:solidFill>
                  <a:schemeClr val="dk2"/>
                </a:solidFill>
              </a:rPr>
              <a:t>اللي تحت فيه عضلة  gastrocnemius ولها راسين واحد ميديال والثاني لاترال  ويكون مع اللاترال تحت بعد plantaris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056" y="2972575"/>
            <a:ext cx="1252050" cy="195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 b="34245" l="0" r="0" t="0"/>
          <a:stretch/>
        </p:blipFill>
        <p:spPr>
          <a:xfrm>
            <a:off x="3491225" y="1743686"/>
            <a:ext cx="2081650" cy="10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106375" y="1251850"/>
            <a:ext cx="5574300" cy="240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000000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Contents</a:t>
            </a:r>
            <a:r>
              <a:rPr b="1" lang="ar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 </a:t>
            </a:r>
            <a:r>
              <a:rPr b="1" lang="a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a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medial to lateral)</a:t>
            </a:r>
            <a:r>
              <a:rPr b="1" lang="ar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 structures</a:t>
            </a:r>
            <a:r>
              <a:rPr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</a:rPr>
              <a:t>Popliteal vessels(artery &amp; vein) → Small saphenous vein → Tibial nerve →  Common peroneal nerve → Posterior cutaneous nerve of thigh → Connective tissue &amp; popliteal lymph nodes.</a:t>
            </a:r>
          </a:p>
          <a:p>
            <a:pPr indent="0" lvl="0" marL="0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C1130"/>
              </a:solidFill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D5A6BD"/>
                </a:solidFill>
              </a:rPr>
              <a:t>The deepest structure is</a:t>
            </a:r>
            <a:r>
              <a:rPr b="1" lang="ar" sz="2000">
                <a:solidFill>
                  <a:srgbClr val="FF00FF"/>
                </a:solidFill>
              </a:rPr>
              <a:t> </a:t>
            </a:r>
            <a:r>
              <a:rPr b="1" lang="ar" sz="2000" u="sng">
                <a:solidFill>
                  <a:srgbClr val="E69138"/>
                </a:solidFill>
              </a:rPr>
              <a:t>popliteal artery.</a:t>
            </a:r>
          </a:p>
          <a:p>
            <a:pPr indent="-69850" lvl="0" marL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solidFill>
                <a:srgbClr val="F4CCCC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4CCCC"/>
              </a:solidFill>
            </a:endParaRPr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271750" y="315925"/>
            <a:ext cx="8520600" cy="831300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ar"/>
              <a:t>Popliteal Fossa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7438300" y="3391325"/>
            <a:ext cx="15825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675" y="1021525"/>
            <a:ext cx="3340126" cy="32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93689" y="0"/>
            <a:ext cx="86865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 sz="3100">
                <a:solidFill>
                  <a:srgbClr val="000000"/>
                </a:solidFill>
              </a:rPr>
              <a:t>Contents of The posterior fascial compartment of the leg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25225"/>
            <a:ext cx="6097800" cy="375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0000"/>
                </a:solidFill>
              </a:rPr>
              <a:t>The deep transverse fascia</a:t>
            </a:r>
            <a:r>
              <a:rPr b="1" lang="ar">
                <a:solidFill>
                  <a:srgbClr val="000000"/>
                </a:solidFill>
              </a:rPr>
              <a:t> </a:t>
            </a:r>
            <a:r>
              <a:rPr b="1" i="1" lang="ar" u="sng">
                <a:solidFill>
                  <a:srgbClr val="000000"/>
                </a:solidFill>
              </a:rPr>
              <a:t>or </a:t>
            </a:r>
          </a:p>
          <a:p>
            <a:pPr indent="0" lvl="0" marL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FF0000"/>
                </a:solidFill>
              </a:rPr>
              <a:t>transverse intermuscular septum</a:t>
            </a:r>
          </a:p>
          <a:p>
            <a:pPr indent="0" lvl="0" marL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</a:rPr>
              <a:t>of the leg </a:t>
            </a:r>
            <a:r>
              <a:rPr lang="ar" u="sng">
                <a:solidFill>
                  <a:srgbClr val="000000"/>
                </a:solidFill>
              </a:rPr>
              <a:t>is a septum</a:t>
            </a:r>
            <a:r>
              <a:rPr lang="ar">
                <a:solidFill>
                  <a:srgbClr val="000000"/>
                </a:solidFill>
              </a:rPr>
              <a:t> that divides the </a:t>
            </a:r>
          </a:p>
          <a:p>
            <a:pPr indent="0" lvl="0" marL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</a:rPr>
              <a:t>muscles of the posterior compartment</a:t>
            </a:r>
          </a:p>
          <a:p>
            <a:pPr indent="0" lvl="0" marL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</a:rPr>
              <a:t>into </a:t>
            </a:r>
            <a:r>
              <a:rPr b="1" lang="ar" u="sng">
                <a:solidFill>
                  <a:srgbClr val="000000"/>
                </a:solidFill>
              </a:rPr>
              <a:t>superficial</a:t>
            </a:r>
            <a:r>
              <a:rPr lang="ar">
                <a:solidFill>
                  <a:srgbClr val="000000"/>
                </a:solidFill>
              </a:rPr>
              <a:t> and </a:t>
            </a:r>
            <a:r>
              <a:rPr b="1" lang="ar" u="sng">
                <a:solidFill>
                  <a:srgbClr val="000000"/>
                </a:solidFill>
              </a:rPr>
              <a:t>deep </a:t>
            </a:r>
            <a:r>
              <a:rPr lang="ar">
                <a:solidFill>
                  <a:srgbClr val="000000"/>
                </a:solidFill>
              </a:rPr>
              <a:t>groups.</a:t>
            </a: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rPr b="1" lang="ar" sz="27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Contents:  </a:t>
            </a:r>
            <a:r>
              <a:rPr lang="ar" sz="800">
                <a:solidFill>
                  <a:schemeClr val="dk2"/>
                </a:solidFill>
              </a:rPr>
              <a:t>**no veins</a:t>
            </a: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</a:rPr>
              <a:t>1.Superficial group of </a:t>
            </a:r>
            <a:r>
              <a:rPr lang="ar" u="sng">
                <a:solidFill>
                  <a:srgbClr val="000000"/>
                </a:solidFill>
              </a:rPr>
              <a:t>muscles</a:t>
            </a: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</a:rPr>
              <a:t>2.Deep group of </a:t>
            </a:r>
            <a:r>
              <a:rPr lang="ar" u="sng">
                <a:solidFill>
                  <a:srgbClr val="000000"/>
                </a:solidFill>
              </a:rPr>
              <a:t>muscles</a:t>
            </a: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</a:rPr>
              <a:t>3.Posterior tibial </a:t>
            </a:r>
            <a:r>
              <a:rPr lang="ar" u="sng">
                <a:solidFill>
                  <a:srgbClr val="000000"/>
                </a:solidFill>
              </a:rPr>
              <a:t>artery</a:t>
            </a:r>
          </a:p>
          <a:p>
            <a:pPr indent="0" lvl="0" mar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ar">
                <a:solidFill>
                  <a:srgbClr val="000000"/>
                </a:solidFill>
              </a:rPr>
              <a:t>4.Tibial </a:t>
            </a:r>
            <a:r>
              <a:rPr lang="ar" u="sng">
                <a:solidFill>
                  <a:srgbClr val="000000"/>
                </a:solidFill>
              </a:rPr>
              <a:t>nerve</a:t>
            </a:r>
          </a:p>
          <a:p>
            <a:pPr indent="-69850" lvl="0" marL="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575" y="956625"/>
            <a:ext cx="4555701" cy="21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6126975" y="3187850"/>
            <a:ext cx="30183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buNone/>
            </a:pPr>
            <a:r>
              <a:rPr lang="ar" sz="900">
                <a:solidFill>
                  <a:schemeClr val="dk2"/>
                </a:solidFill>
              </a:rPr>
              <a:t>بشكل عام </a:t>
            </a:r>
            <a:r>
              <a:rPr b="1" lang="ar" sz="900">
                <a:solidFill>
                  <a:schemeClr val="dk2"/>
                </a:solidFill>
              </a:rPr>
              <a:t>Interosseous membrane يقسم الـ Leg الى </a:t>
            </a:r>
            <a:r>
              <a:rPr b="1" lang="ar" sz="900" u="sng">
                <a:solidFill>
                  <a:schemeClr val="dk2"/>
                </a:solidFill>
              </a:rPr>
              <a:t>anterior </a:t>
            </a:r>
            <a:r>
              <a:rPr b="1" lang="ar" sz="900">
                <a:solidFill>
                  <a:schemeClr val="dk2"/>
                </a:solidFill>
              </a:rPr>
              <a:t>and </a:t>
            </a:r>
            <a:r>
              <a:rPr b="1" lang="ar" sz="900" u="sng">
                <a:solidFill>
                  <a:schemeClr val="dk2"/>
                </a:solidFill>
              </a:rPr>
              <a:t>posterior </a:t>
            </a:r>
            <a:r>
              <a:rPr b="1" lang="ar" sz="900">
                <a:solidFill>
                  <a:schemeClr val="dk2"/>
                </a:solidFill>
              </a:rPr>
              <a:t>compartment و الـ posterior compartment ينقسمون الى قسمين بواسطة</a:t>
            </a:r>
          </a:p>
          <a:p>
            <a:pPr indent="0" lvl="0" marL="0" rtl="1">
              <a:spcBef>
                <a:spcPts val="0"/>
              </a:spcBef>
              <a:buNone/>
            </a:pPr>
            <a:r>
              <a:rPr b="1" lang="ar" sz="900">
                <a:solidFill>
                  <a:schemeClr val="dk2"/>
                </a:solidFill>
              </a:rPr>
              <a:t> transverse intermuscular  septum الى </a:t>
            </a:r>
            <a:r>
              <a:rPr b="1" lang="ar" sz="900" u="sng">
                <a:solidFill>
                  <a:schemeClr val="dk2"/>
                </a:solidFill>
              </a:rPr>
              <a:t>deep </a:t>
            </a:r>
            <a:r>
              <a:rPr b="1" lang="ar" sz="900">
                <a:solidFill>
                  <a:schemeClr val="dk2"/>
                </a:solidFill>
              </a:rPr>
              <a:t>and  .</a:t>
            </a:r>
          </a:p>
          <a:p>
            <a:pPr indent="0" lvl="0" marL="0" rtl="1">
              <a:spcBef>
                <a:spcPts val="0"/>
              </a:spcBef>
              <a:buNone/>
            </a:pPr>
            <a:r>
              <a:rPr b="1" lang="ar" sz="900" u="sng">
                <a:solidFill>
                  <a:schemeClr val="dk2"/>
                </a:solidFill>
              </a:rPr>
              <a:t>superficial </a:t>
            </a:r>
            <a:r>
              <a:rPr b="1" lang="ar" sz="900">
                <a:solidFill>
                  <a:schemeClr val="dk2"/>
                </a:solidFill>
              </a:rPr>
              <a:t> .</a:t>
            </a:r>
          </a:p>
          <a:p>
            <a:pPr indent="0" lvl="0" marL="0" rtl="1">
              <a:spcBef>
                <a:spcPts val="0"/>
              </a:spcBef>
              <a:buNone/>
            </a:pPr>
            <a:r>
              <a:t/>
            </a:r>
            <a:endParaRPr b="1" sz="900">
              <a:solidFill>
                <a:schemeClr val="dk2"/>
              </a:solidFill>
            </a:endParaRPr>
          </a:p>
          <a:p>
            <a:pPr indent="0" lvl="0" marL="0" rtl="1">
              <a:spcBef>
                <a:spcPts val="0"/>
              </a:spcBef>
              <a:buNone/>
            </a:pPr>
            <a:r>
              <a:t/>
            </a:r>
            <a:endParaRPr b="1" sz="900"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ar" sz="900">
                <a:solidFill>
                  <a:schemeClr val="dk2"/>
                </a:solidFill>
              </a:rPr>
              <a:t>Interosseous =  بين العظام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 sz="900">
                <a:solidFill>
                  <a:schemeClr val="dk2"/>
                </a:solidFill>
              </a:rPr>
              <a:t>intermuscular =  بين العضلات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262225" y="1524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ar">
                <a:solidFill>
                  <a:srgbClr val="000000"/>
                </a:solidFill>
              </a:rPr>
              <a:t>Superficial group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 </a:t>
            </a:r>
          </a:p>
        </p:txBody>
      </p:sp>
      <p:graphicFrame>
        <p:nvGraphicFramePr>
          <p:cNvPr id="159" name="Shape 159"/>
          <p:cNvGraphicFramePr/>
          <p:nvPr/>
        </p:nvGraphicFramePr>
        <p:xfrm>
          <a:off x="368700" y="1072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{FB19A002-DE8E-4B73-9209-A46DFF9BD622}</a:tableStyleId>
              </a:tblPr>
              <a:tblGrid>
                <a:gridCol w="1313500"/>
                <a:gridCol w="2280600"/>
                <a:gridCol w="1837975"/>
                <a:gridCol w="624825"/>
                <a:gridCol w="2250750"/>
              </a:tblGrid>
              <a:tr h="347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11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Muscle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10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Origin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10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Insertion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10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Nerve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10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Action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532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11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Gastrocnemius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head </a:t>
                      </a:r>
                      <a:r>
                        <a:rPr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lateral condyle of femur &amp; </a:t>
                      </a:r>
                      <a:r>
                        <a:rPr b="1"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head </a:t>
                      </a:r>
                      <a:r>
                        <a:rPr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from above medial condyle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surface of calcaneum via tendo calcaneus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Tibial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Plantar flexes foot at ankle joint; flexes knee joint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40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11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Plantaris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supracondylar ridge of femur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surface of calcaneum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Plantar flexes foot at ankle joint; flexes knee joint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4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11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Soleus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Shafts of </a:t>
                      </a:r>
                      <a:r>
                        <a:rPr b="1"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tibia </a:t>
                      </a:r>
                      <a:r>
                        <a:rPr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</a:t>
                      </a:r>
                      <a:r>
                        <a:rPr b="1"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fibula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surface of calcaneum via tendo calcaneus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Together with gastrocnemius and plantaris,it is a powerful plantar flexor of ankle joint; provides main propulsive force in walking and running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2"/>
                      </a:solidFill>
                      <a:prstDash val="dashDot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00" y="1818700"/>
            <a:ext cx="1093275" cy="10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6775" y="1871825"/>
            <a:ext cx="1527399" cy="9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3020646" y="2024913"/>
            <a:ext cx="212100" cy="254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3" name="Shape 163"/>
          <p:cNvCxnSpPr>
            <a:stCxn id="162" idx="6"/>
          </p:cNvCxnSpPr>
          <p:nvPr/>
        </p:nvCxnSpPr>
        <p:spPr>
          <a:xfrm flipH="1" rot="10800000">
            <a:off x="3232746" y="2046213"/>
            <a:ext cx="444900" cy="105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4" name="Shape 164"/>
          <p:cNvSpPr txBox="1"/>
          <p:nvPr/>
        </p:nvSpPr>
        <p:spPr>
          <a:xfrm>
            <a:off x="3599921" y="1780538"/>
            <a:ext cx="7419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700">
                <a:solidFill>
                  <a:srgbClr val="FF0000"/>
                </a:solidFill>
              </a:rPr>
              <a:t>lateral </a:t>
            </a:r>
            <a:r>
              <a:rPr lang="ar" sz="700">
                <a:solidFill>
                  <a:srgbClr val="FF0000"/>
                </a:solidFill>
              </a:rPr>
              <a:t>condyle</a:t>
            </a:r>
          </a:p>
        </p:txBody>
      </p:sp>
      <p:sp>
        <p:nvSpPr>
          <p:cNvPr id="165" name="Shape 165"/>
          <p:cNvSpPr/>
          <p:nvPr/>
        </p:nvSpPr>
        <p:spPr>
          <a:xfrm>
            <a:off x="2734996" y="1971963"/>
            <a:ext cx="212100" cy="254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6" name="Shape 166"/>
          <p:cNvCxnSpPr>
            <a:stCxn id="165" idx="4"/>
            <a:endCxn id="165" idx="4"/>
          </p:cNvCxnSpPr>
          <p:nvPr/>
        </p:nvCxnSpPr>
        <p:spPr>
          <a:xfrm>
            <a:off x="2841046" y="222636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7" name="Shape 167"/>
          <p:cNvCxnSpPr>
            <a:stCxn id="165" idx="4"/>
            <a:endCxn id="165" idx="4"/>
          </p:cNvCxnSpPr>
          <p:nvPr/>
        </p:nvCxnSpPr>
        <p:spPr>
          <a:xfrm>
            <a:off x="2841046" y="222636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8" name="Shape 168"/>
          <p:cNvCxnSpPr>
            <a:stCxn id="165" idx="4"/>
            <a:endCxn id="165" idx="4"/>
          </p:cNvCxnSpPr>
          <p:nvPr/>
        </p:nvCxnSpPr>
        <p:spPr>
          <a:xfrm>
            <a:off x="2841046" y="222636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9" name="Shape 169"/>
          <p:cNvCxnSpPr>
            <a:stCxn id="165" idx="4"/>
            <a:endCxn id="165" idx="4"/>
          </p:cNvCxnSpPr>
          <p:nvPr/>
        </p:nvCxnSpPr>
        <p:spPr>
          <a:xfrm>
            <a:off x="2841046" y="222636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0" name="Shape 170"/>
          <p:cNvCxnSpPr>
            <a:stCxn id="165" idx="4"/>
            <a:endCxn id="165" idx="4"/>
          </p:cNvCxnSpPr>
          <p:nvPr/>
        </p:nvCxnSpPr>
        <p:spPr>
          <a:xfrm>
            <a:off x="2841046" y="222636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1" name="Shape 171"/>
          <p:cNvCxnSpPr>
            <a:stCxn id="165" idx="4"/>
            <a:endCxn id="165" idx="4"/>
          </p:cNvCxnSpPr>
          <p:nvPr/>
        </p:nvCxnSpPr>
        <p:spPr>
          <a:xfrm>
            <a:off x="2841046" y="222636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2" name="Shape 172"/>
          <p:cNvCxnSpPr>
            <a:stCxn id="165" idx="4"/>
            <a:endCxn id="165" idx="4"/>
          </p:cNvCxnSpPr>
          <p:nvPr/>
        </p:nvCxnSpPr>
        <p:spPr>
          <a:xfrm>
            <a:off x="2841046" y="222636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3" name="Shape 173"/>
          <p:cNvCxnSpPr>
            <a:stCxn id="165" idx="4"/>
            <a:endCxn id="165" idx="4"/>
          </p:cNvCxnSpPr>
          <p:nvPr/>
        </p:nvCxnSpPr>
        <p:spPr>
          <a:xfrm>
            <a:off x="2841046" y="222636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4" name="Shape 174"/>
          <p:cNvCxnSpPr>
            <a:stCxn id="165" idx="4"/>
            <a:endCxn id="165" idx="4"/>
          </p:cNvCxnSpPr>
          <p:nvPr/>
        </p:nvCxnSpPr>
        <p:spPr>
          <a:xfrm>
            <a:off x="2841046" y="2226363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5" name="Shape 175"/>
          <p:cNvCxnSpPr>
            <a:stCxn id="165" idx="2"/>
            <a:endCxn id="176" idx="2"/>
          </p:cNvCxnSpPr>
          <p:nvPr/>
        </p:nvCxnSpPr>
        <p:spPr>
          <a:xfrm flipH="1">
            <a:off x="2572696" y="2099163"/>
            <a:ext cx="162300" cy="483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6" name="Shape 176"/>
          <p:cNvSpPr txBox="1"/>
          <p:nvPr/>
        </p:nvSpPr>
        <p:spPr>
          <a:xfrm>
            <a:off x="2304046" y="2434638"/>
            <a:ext cx="5370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 sz="700">
                <a:solidFill>
                  <a:srgbClr val="FF0000"/>
                </a:solidFill>
              </a:rPr>
              <a:t>medial condyle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0900" y="3262650"/>
            <a:ext cx="1493025" cy="66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7887" y="3016850"/>
            <a:ext cx="537000" cy="95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1216625" y="3016850"/>
            <a:ext cx="162600" cy="567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937332" y="3262650"/>
            <a:ext cx="1721125" cy="66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5253" y="1930287"/>
            <a:ext cx="884330" cy="10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4813" y="4146725"/>
            <a:ext cx="665775" cy="6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-712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Deep group</a:t>
            </a:r>
          </a:p>
        </p:txBody>
      </p:sp>
      <p:graphicFrame>
        <p:nvGraphicFramePr>
          <p:cNvPr id="188" name="Shape 188"/>
          <p:cNvGraphicFramePr/>
          <p:nvPr/>
        </p:nvGraphicFramePr>
        <p:xfrm>
          <a:off x="98875" y="947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{FB19A002-DE8E-4B73-9209-A46DFF9BD622}</a:tableStyleId>
              </a:tblPr>
              <a:tblGrid>
                <a:gridCol w="982025"/>
                <a:gridCol w="2088000"/>
                <a:gridCol w="2097550"/>
                <a:gridCol w="724625"/>
                <a:gridCol w="2841225"/>
              </a:tblGrid>
              <a:tr h="902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9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Popliteus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Groove on Lateral surface of lateral condyle of femur (Intracapsular)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 surface of shaft of tibia above soleal line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Tibial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lang="ar" sz="7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lexes  knee joint  : Unlocks knee joint </a:t>
                      </a: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by lateral rotation of femur on tibia(or slight medial rotation of leg which accompanies the flexion)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028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9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Flexor digitorum longus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surface of shaft of tibia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Bases of distal phalanges of  lateral  4 toes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Flexes distal phalanges </a:t>
                      </a: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</a:t>
                      </a:r>
                      <a:r>
                        <a:rPr lang="ar" sz="7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four toes; </a:t>
                      </a: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plantar Flexes foot at ankle joint; Supports </a:t>
                      </a:r>
                      <a:r>
                        <a:rPr lang="ar" sz="7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and lateral </a:t>
                      </a: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longitudinal arches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136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9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Flexor hallucis longus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surface of shaft of fibula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 of distal phalanx of big toe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Flexes </a:t>
                      </a: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distal phalanx of</a:t>
                      </a:r>
                      <a:r>
                        <a:rPr lang="ar" sz="7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big toe; </a:t>
                      </a: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plantar flexes foot at ankle joint; supports </a:t>
                      </a:r>
                      <a:r>
                        <a:rPr lang="ar" sz="7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</a:t>
                      </a: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longitudinal arch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028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9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Tibialis </a:t>
                      </a: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ar" sz="9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posterior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surface of shafts of tibia and fibula and interosseous membrane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Tuberosity of navicular bone and other neighboring  tarsal bones,</a:t>
                      </a:r>
                      <a:r>
                        <a:rPr lang="ar" sz="700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except talus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ar" sz="7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Plantar flexes </a:t>
                      </a: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foot at ankle joint; inverts foot at subtalar and transverse tarsal joints; supports </a:t>
                      </a:r>
                      <a:r>
                        <a:rPr lang="ar" sz="7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</a:t>
                      </a:r>
                      <a:r>
                        <a:rPr lang="ar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longitudinal arch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00" y="1250284"/>
            <a:ext cx="575025" cy="57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99000" y="751488"/>
            <a:ext cx="8733300" cy="21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1080900" y="745400"/>
            <a:ext cx="20880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ar" sz="1700">
                <a:latin typeface="Economica"/>
                <a:ea typeface="Economica"/>
                <a:cs typeface="Economica"/>
                <a:sym typeface="Economica"/>
              </a:rPr>
              <a:t>origin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178300" y="745400"/>
            <a:ext cx="20880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ar" sz="1700">
                <a:latin typeface="Economica"/>
                <a:ea typeface="Economica"/>
                <a:cs typeface="Economica"/>
                <a:sym typeface="Economica"/>
              </a:rPr>
              <a:t>insertion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266300" y="765325"/>
            <a:ext cx="7248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ar" sz="1700">
                <a:latin typeface="Economica"/>
                <a:ea typeface="Economica"/>
                <a:cs typeface="Economica"/>
                <a:sym typeface="Economica"/>
              </a:rPr>
              <a:t>nerve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991075" y="765325"/>
            <a:ext cx="28413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ar" sz="1700">
                <a:latin typeface="Economica"/>
                <a:ea typeface="Economica"/>
                <a:cs typeface="Economica"/>
                <a:sym typeface="Economica"/>
              </a:rPr>
              <a:t>action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99000" y="759650"/>
            <a:ext cx="9864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ar" sz="1700">
                <a:latin typeface="Economica"/>
                <a:ea typeface="Economica"/>
                <a:cs typeface="Economica"/>
                <a:sym typeface="Economica"/>
              </a:rPr>
              <a:t>muscle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4225" y="1180099"/>
            <a:ext cx="1257600" cy="6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0" l="28763" r="18011" t="0"/>
          <a:stretch/>
        </p:blipFill>
        <p:spPr>
          <a:xfrm>
            <a:off x="557625" y="2132300"/>
            <a:ext cx="393778" cy="7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2952" y="1966525"/>
            <a:ext cx="575025" cy="8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2600" y="2050450"/>
            <a:ext cx="1257600" cy="80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750" y="3308600"/>
            <a:ext cx="798891" cy="6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59800" y="3108675"/>
            <a:ext cx="6642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10">
            <a:alphaModFix/>
          </a:blip>
          <a:srcRect b="0" l="34368" r="35967" t="0"/>
          <a:stretch/>
        </p:blipFill>
        <p:spPr>
          <a:xfrm>
            <a:off x="619380" y="4069628"/>
            <a:ext cx="291766" cy="8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4479375" y="2058375"/>
            <a:ext cx="120000" cy="619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63850" y="4339275"/>
            <a:ext cx="1257600" cy="6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Posterior tibial artery and tibial nerve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714425" y="1225225"/>
            <a:ext cx="3150300" cy="3354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2000"/>
              </a:srgbClr>
            </a:outerShdw>
          </a:effectLst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a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ar" sz="2000" u="sng">
                <a:solidFill>
                  <a:srgbClr val="000000"/>
                </a:solidFill>
              </a:rPr>
              <a:t>Posterior tibial artery:</a:t>
            </a:r>
          </a:p>
          <a:p>
            <a:pPr indent="0" lvl="0" marL="0" rtl="0">
              <a:spcBef>
                <a:spcPts val="80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one of the terminal branches of the </a:t>
            </a:r>
            <a:r>
              <a:rPr b="1" lang="ar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popliteal artery.</a:t>
            </a:r>
          </a:p>
          <a:p>
            <a:pPr indent="-69850" lvl="0" mar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175" y="2690200"/>
            <a:ext cx="1253549" cy="1596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1935850" y="3297475"/>
            <a:ext cx="113100" cy="9891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1349475" y="3469025"/>
            <a:ext cx="395700" cy="346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4935575" y="1224175"/>
            <a:ext cx="3137100" cy="3356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4981000" y="1241875"/>
            <a:ext cx="30918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i="1" lang="ar" sz="2000"/>
              <a:t>    </a:t>
            </a:r>
            <a:r>
              <a:rPr b="1" i="1" lang="ar" sz="2000"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i="1" lang="ar" sz="2000" u="sng">
                <a:latin typeface="Open Sans"/>
                <a:ea typeface="Open Sans"/>
                <a:cs typeface="Open Sans"/>
                <a:sym typeface="Open Sans"/>
              </a:rPr>
              <a:t>Tibial nerve</a:t>
            </a:r>
          </a:p>
          <a:p>
            <a:pPr indent="-69850" lvl="0" mar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ar">
                <a:latin typeface="Open Sans"/>
                <a:ea typeface="Open Sans"/>
                <a:cs typeface="Open Sans"/>
                <a:sym typeface="Open Sans"/>
              </a:rPr>
              <a:t>It is the larger terminal branch of the</a:t>
            </a:r>
            <a:r>
              <a:rPr b="1" lang="ar" u="sng">
                <a:latin typeface="Open Sans"/>
                <a:ea typeface="Open Sans"/>
                <a:cs typeface="Open Sans"/>
                <a:sym typeface="Open Sans"/>
              </a:rPr>
              <a:t> sciatic nerve </a:t>
            </a:r>
            <a:r>
              <a:rPr b="1" lang="ar">
                <a:latin typeface="Open Sans"/>
                <a:ea typeface="Open Sans"/>
                <a:cs typeface="Open Sans"/>
                <a:sym typeface="Open Sans"/>
              </a:rPr>
              <a:t>in the lower 1/3 of the back of the thigh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658075" y="1241875"/>
            <a:ext cx="31371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i="1" lang="ar" sz="2000"/>
              <a:t>         </a:t>
            </a:r>
          </a:p>
        </p:txBody>
      </p:sp>
      <p:sp>
        <p:nvSpPr>
          <p:cNvPr id="217" name="Shape 217"/>
          <p:cNvSpPr/>
          <p:nvPr/>
        </p:nvSpPr>
        <p:spPr>
          <a:xfrm>
            <a:off x="658075" y="1224175"/>
            <a:ext cx="3137100" cy="3356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4499" y="2469048"/>
            <a:ext cx="1253550" cy="195480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5779375" y="2656525"/>
            <a:ext cx="162600" cy="152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ar"/>
              <a:t>Flexor Retinaculum</a:t>
            </a:r>
          </a:p>
        </p:txBody>
      </p:sp>
      <p:sp>
        <p:nvSpPr>
          <p:cNvPr id="225" name="Shape 225"/>
          <p:cNvSpPr/>
          <p:nvPr/>
        </p:nvSpPr>
        <p:spPr>
          <a:xfrm>
            <a:off x="3114798" y="922995"/>
            <a:ext cx="2721816" cy="1794204"/>
          </a:xfrm>
          <a:prstGeom prst="cloud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a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Extends from back of </a:t>
            </a:r>
            <a:r>
              <a:rPr lang="ar" sz="13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medial malleolus</a:t>
            </a:r>
            <a:r>
              <a:rPr lang="a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medial side of </a:t>
            </a:r>
            <a:r>
              <a:rPr lang="ar" sz="13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calcaneum</a:t>
            </a:r>
            <a:r>
              <a:rPr lang="a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ar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</a:p>
        </p:txBody>
      </p:sp>
      <p:sp>
        <p:nvSpPr>
          <p:cNvPr id="226" name="Shape 226"/>
          <p:cNvSpPr/>
          <p:nvPr/>
        </p:nvSpPr>
        <p:spPr>
          <a:xfrm>
            <a:off x="99900" y="1636401"/>
            <a:ext cx="2796900" cy="3328200"/>
          </a:xfrm>
          <a:prstGeom prst="foldedCorner">
            <a:avLst>
              <a:gd fmla="val 0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ar" sz="1200"/>
              <a:t>Structures passing posterior to medial malleolus, deep to flexor retinaculum:</a:t>
            </a:r>
            <a:br>
              <a:rPr lang="ar" sz="1200"/>
            </a:br>
            <a:r>
              <a:rPr b="1" lang="ar" sz="1200">
                <a:solidFill>
                  <a:srgbClr val="FF0000"/>
                </a:solidFill>
              </a:rPr>
              <a:t>Medial to lateral 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ar" sz="1200"/>
              <a:t> </a:t>
            </a:r>
            <a:r>
              <a:rPr b="1" lang="ar" sz="1200"/>
              <a:t>1- </a:t>
            </a:r>
            <a:r>
              <a:rPr b="1" lang="ar" sz="1200" u="sng"/>
              <a:t>T</a:t>
            </a:r>
            <a:r>
              <a:rPr b="1" lang="ar" sz="1200"/>
              <a:t>ibialis posterior tendon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sz="1200"/>
              <a:t> 2- Flexor </a:t>
            </a:r>
            <a:r>
              <a:rPr b="1" lang="ar" sz="1200" u="sng"/>
              <a:t>d</a:t>
            </a:r>
            <a:r>
              <a:rPr b="1" lang="ar" sz="1200"/>
              <a:t>igitorum longus tendon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sz="1200"/>
              <a:t> 3- Posterior tibial </a:t>
            </a:r>
            <a:r>
              <a:rPr b="1" lang="ar" sz="1200" u="sng"/>
              <a:t>a</a:t>
            </a:r>
            <a:r>
              <a:rPr b="1" lang="ar" sz="1200"/>
              <a:t>rtery with venae comitantes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sz="1200"/>
              <a:t> 4- Tibial </a:t>
            </a:r>
            <a:r>
              <a:rPr b="1" lang="ar" sz="1200" u="sng"/>
              <a:t>n</a:t>
            </a:r>
            <a:r>
              <a:rPr b="1" lang="ar" sz="1200"/>
              <a:t>erve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sz="1200"/>
              <a:t> 5- Flexor </a:t>
            </a:r>
            <a:r>
              <a:rPr b="1" lang="ar" sz="1200" u="sng"/>
              <a:t>h</a:t>
            </a:r>
            <a:r>
              <a:rPr b="1" lang="ar" sz="1200"/>
              <a:t>allucis longus tendon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ar" sz="1200"/>
              <a:t>(All the tendons are surrounded by a synovial sheath)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0" lvl="0" marL="0">
              <a:spcBef>
                <a:spcPts val="0"/>
              </a:spcBef>
              <a:buNone/>
            </a:pPr>
            <a:r>
              <a:rPr lang="ar" sz="1200"/>
              <a:t>“</a:t>
            </a:r>
            <a:r>
              <a:rPr lang="ar" sz="1200" u="sng"/>
              <a:t>T</a:t>
            </a:r>
            <a:r>
              <a:rPr lang="ar" sz="1200"/>
              <a:t>om, </a:t>
            </a:r>
            <a:r>
              <a:rPr lang="ar" sz="1200" u="sng"/>
              <a:t>D</a:t>
            </a:r>
            <a:r>
              <a:rPr lang="ar" sz="1200"/>
              <a:t>ick </a:t>
            </a:r>
            <a:r>
              <a:rPr lang="ar" sz="1200" u="sng"/>
              <a:t>A</a:t>
            </a:r>
            <a:r>
              <a:rPr lang="ar" sz="1200"/>
              <a:t>nd </a:t>
            </a:r>
            <a:r>
              <a:rPr lang="ar" sz="1200" u="sng"/>
              <a:t>N</a:t>
            </a:r>
            <a:r>
              <a:rPr lang="ar" sz="1200"/>
              <a:t>ervous </a:t>
            </a:r>
            <a:r>
              <a:rPr lang="ar" sz="1200" u="sng"/>
              <a:t>H</a:t>
            </a:r>
            <a:r>
              <a:rPr lang="ar" sz="1200"/>
              <a:t>arry”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6655" l="0" r="0" t="0"/>
          <a:stretch/>
        </p:blipFill>
        <p:spPr>
          <a:xfrm>
            <a:off x="4142425" y="2810777"/>
            <a:ext cx="4689875" cy="215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