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Economica"/>
      <p:regular r:id="rId35"/>
      <p:bold r:id="rId36"/>
      <p:italic r:id="rId37"/>
      <p:boldItalic r:id="rId38"/>
    </p:embeddedFont>
    <p:embeddedFont>
      <p:font typeface="Bree Serif"/>
      <p:regular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6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Economica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Economica-italic.fntdata"/><Relationship Id="rId14" Type="http://schemas.openxmlformats.org/officeDocument/2006/relationships/slide" Target="slides/slide10.xml"/><Relationship Id="rId36" Type="http://schemas.openxmlformats.org/officeDocument/2006/relationships/font" Target="fonts/Economica-bold.fntdata"/><Relationship Id="rId17" Type="http://schemas.openxmlformats.org/officeDocument/2006/relationships/slide" Target="slides/slide13.xml"/><Relationship Id="rId39" Type="http://schemas.openxmlformats.org/officeDocument/2006/relationships/font" Target="fonts/BreeSerif-regular.fntdata"/><Relationship Id="rId16" Type="http://schemas.openxmlformats.org/officeDocument/2006/relationships/slide" Target="slides/slide12.xml"/><Relationship Id="rId38" Type="http://schemas.openxmlformats.org/officeDocument/2006/relationships/font" Target="fonts/Economica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a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docs.google.com/presentation/d/1-3EbmgOo9FKQuOSaCbwutr5E4DCLSkt4zxmuddW-lEg" TargetMode="External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hyperlink" Target="https://www.youtube.com/watch?v=PPzdHrA7L5w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youtube.com/watch?v=yXMWMJr8T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3Mexk_fchlQ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www.youtube.com/watch?v=rhUBNphUh6s" TargetMode="External"/><Relationship Id="rId6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32.png"/><Relationship Id="rId5" Type="http://schemas.openxmlformats.org/officeDocument/2006/relationships/hyperlink" Target="https://www.youtube.com/watch?v=ZWcdMj8wRos" TargetMode="External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Relationship Id="rId4" Type="http://schemas.openxmlformats.org/officeDocument/2006/relationships/image" Target="../media/image3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lPLdoFQlZXQ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iny.cards/decks/cce94511-d0cd-4f2d-b71f-41312ac4daec" TargetMode="External"/><Relationship Id="rId4" Type="http://schemas.openxmlformats.org/officeDocument/2006/relationships/hyperlink" Target="https://tiny.cards/decks/cce94511-d0cd-4f2d-b71f-41312ac4daec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lideplayer.com/slide/10757877/37/images/70/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hyperlink" Target="https://www.youtube.com/watch?v=uDN8FtN8qKQ" TargetMode="External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Y_n24F-d0p8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youtube.com/watch?v=uDN8FtN8qK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Hip, Knee &amp; Ankle joints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Lecture 19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0" y="4195440"/>
            <a:ext cx="65523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check our </a:t>
            </a:r>
            <a:r>
              <a:rPr b="0" i="0" lang="ar" sz="14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Editing File</a:t>
            </a:r>
            <a:r>
              <a:rPr b="0" i="0" lang="a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0" y="4572000"/>
            <a:ext cx="3375600" cy="5718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5295600" y="4507200"/>
            <a:ext cx="38484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ar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2682" y="2981450"/>
            <a:ext cx="1812650" cy="18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92500" y="0"/>
            <a:ext cx="85590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/>
              <a:t>INTRA-CAPSULAR </a:t>
            </a:r>
            <a:r>
              <a:rPr lang="ar">
                <a:solidFill>
                  <a:srgbClr val="D5A6BD"/>
                </a:solidFill>
              </a:rPr>
              <a:t>STRUCTURES </a:t>
            </a:r>
            <a:r>
              <a:rPr lang="ar">
                <a:solidFill>
                  <a:srgbClr val="6FA8DC"/>
                </a:solidFill>
              </a:rPr>
              <a:t>(LIGAMENTS)</a:t>
            </a:r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602850" y="691050"/>
            <a:ext cx="7938300" cy="831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ar" sz="2400">
                <a:solidFill>
                  <a:srgbClr val="000000"/>
                </a:solidFill>
              </a:rPr>
              <a:t>ANTERIOR &amp; POSTERIOR CRUCIATE LIGAMENTS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051" y="1396424"/>
            <a:ext cx="2017900" cy="144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051" y="2845157"/>
            <a:ext cx="2017900" cy="151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-132475" y="2477725"/>
            <a:ext cx="3651900" cy="2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 algn="ctr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●"/>
            </a:pPr>
            <a:r>
              <a:rPr b="1" lang="ar" sz="1000">
                <a:latin typeface="Open Sans"/>
                <a:ea typeface="Open Sans"/>
                <a:cs typeface="Open Sans"/>
                <a:sym typeface="Open Sans"/>
              </a:rPr>
              <a:t>ATTACHMENTS: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6AA84F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Anterior Cruciate ligament: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○"/>
            </a:pP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Extends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lang="ar" sz="1000" u="sng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anterior part</a:t>
            </a:r>
            <a:r>
              <a:rPr lang="ar" sz="10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 of intercondylar area of tibia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ar" sz="1000" u="sng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posterior part</a:t>
            </a:r>
            <a:r>
              <a:rPr lang="ar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of lateral condyle of femur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3C78D8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Posterior Cruciate Ligament: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○"/>
            </a:pP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Extends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lang="ar" sz="1000" u="sng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posterior part</a:t>
            </a:r>
            <a:r>
              <a:rPr lang="ar" sz="10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 of intercondylar area of tibia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ar" sz="1000" u="sng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anterior part</a:t>
            </a:r>
            <a:r>
              <a:rPr lang="ar" sz="1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of medial condyle of femur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443675" y="1357675"/>
            <a:ext cx="3651900" cy="3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 algn="ctr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●"/>
            </a:pPr>
            <a:r>
              <a:rPr b="1" lang="ar" sz="1000">
                <a:latin typeface="Open Sans"/>
                <a:ea typeface="Open Sans"/>
                <a:cs typeface="Open Sans"/>
                <a:sym typeface="Open Sans"/>
              </a:rPr>
              <a:t>FUNCTIONS: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6AA84F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Anterior Cruciate Ligament: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○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revents:</a:t>
            </a:r>
          </a:p>
          <a:p>
            <a:pPr indent="-292100" lvl="2" marL="13716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■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Posterior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displacement of femur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on the tibia.</a:t>
            </a:r>
          </a:p>
          <a:p>
            <a:pPr indent="-292100" lvl="2" marL="13716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tibia from being pulled anteriorly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when the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knee joint is extended.^</a:t>
            </a:r>
          </a:p>
          <a:p>
            <a:pPr indent="-292100" lvl="2" marL="13716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It’s taught in </a:t>
            </a:r>
            <a:r>
              <a:rPr b="1" lang="ar" sz="1000" u="sng">
                <a:latin typeface="Open Sans"/>
                <a:ea typeface="Open Sans"/>
                <a:cs typeface="Open Sans"/>
                <a:sym typeface="Open Sans"/>
              </a:rPr>
              <a:t>Hyper extension</a:t>
            </a:r>
            <a:r>
              <a:rPr b="1" lang="ar" sz="1000" u="sng">
                <a:latin typeface="Open Sans"/>
                <a:ea typeface="Open Sans"/>
                <a:cs typeface="Open Sans"/>
                <a:sym typeface="Open Sans"/>
              </a:rPr>
              <a:t>.^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3C78D8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Posterior Cruciate Ligament: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○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revents:</a:t>
            </a:r>
          </a:p>
          <a:p>
            <a:pPr indent="-292100" lvl="2" marL="13716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■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Anterior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displacement of femur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on tibia.</a:t>
            </a:r>
          </a:p>
          <a:p>
            <a:pPr indent="-292100" lvl="2" marL="13716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tibia from being pulled posteriorly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when the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knee joint is flexed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.^</a:t>
            </a:r>
          </a:p>
          <a:p>
            <a:pPr indent="-292100" lvl="2" marL="1371600" rtl="0">
              <a:lnSpc>
                <a:spcPct val="115000"/>
              </a:lnSpc>
              <a:spcBef>
                <a:spcPts val="0"/>
              </a:spcBef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It’s taught in </a:t>
            </a:r>
            <a:r>
              <a:rPr b="1" lang="ar" sz="1000" u="sng">
                <a:latin typeface="Open Sans"/>
                <a:ea typeface="Open Sans"/>
                <a:cs typeface="Open Sans"/>
                <a:sym typeface="Open Sans"/>
              </a:rPr>
              <a:t>Hyper flexion.^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872325" y="4572925"/>
            <a:ext cx="1707300" cy="360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^</a:t>
            </a:r>
            <a:r>
              <a:rPr lang="ar" sz="12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was in girls’ slides only</a:t>
            </a:r>
            <a:r>
              <a:rPr lang="ar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^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-166975" y="1212375"/>
            <a:ext cx="37299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92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ar" sz="1000">
                <a:latin typeface="Open Sans"/>
                <a:ea typeface="Open Sans"/>
                <a:cs typeface="Open Sans"/>
                <a:sym typeface="Open Sans"/>
              </a:rPr>
              <a:t>Two in number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, situated in the middle of the joint.^</a:t>
            </a:r>
          </a:p>
          <a:p>
            <a:pPr indent="-292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They are called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Cruciate because they cross each other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.^</a:t>
            </a:r>
          </a:p>
          <a:p>
            <a:pPr indent="-292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Have received the names </a:t>
            </a:r>
            <a:r>
              <a:rPr b="1" lang="ar" sz="1000">
                <a:latin typeface="Open Sans"/>
                <a:ea typeface="Open Sans"/>
                <a:cs typeface="Open Sans"/>
                <a:sym typeface="Open Sans"/>
              </a:rPr>
              <a:t>Anterior and Posterior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, from the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position of their attachments to the tibia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.^</a:t>
            </a:r>
          </a:p>
        </p:txBody>
      </p:sp>
      <p:sp>
        <p:nvSpPr>
          <p:cNvPr id="181" name="Shape 181"/>
          <p:cNvSpPr/>
          <p:nvPr/>
        </p:nvSpPr>
        <p:spPr>
          <a:xfrm>
            <a:off x="3680400" y="3300175"/>
            <a:ext cx="5040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3680400" y="1755875"/>
            <a:ext cx="5040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820825" y="1733225"/>
            <a:ext cx="5040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572000" y="2170725"/>
            <a:ext cx="87300" cy="969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 rot="2840070">
            <a:off x="4471940" y="2009703"/>
            <a:ext cx="88533" cy="98945"/>
          </a:xfrm>
          <a:prstGeom prst="ellipse">
            <a:avLst/>
          </a:prstGeom>
          <a:noFill/>
          <a:ln cap="flat" cmpd="sng" w="19050">
            <a:solidFill>
              <a:srgbClr val="0B5394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4472550" y="2010725"/>
            <a:ext cx="87300" cy="96900"/>
          </a:xfrm>
          <a:prstGeom prst="ellipse">
            <a:avLst/>
          </a:prstGeom>
          <a:noFill/>
          <a:ln cap="flat" cmpd="sng" w="19050">
            <a:solidFill>
              <a:srgbClr val="0B5394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516475" y="3651775"/>
            <a:ext cx="87300" cy="96900"/>
          </a:xfrm>
          <a:prstGeom prst="ellipse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 rot="2840070">
            <a:off x="4419240" y="3450440"/>
            <a:ext cx="88533" cy="98945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4419850" y="3451438"/>
            <a:ext cx="87300" cy="969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08575" y="4492525"/>
            <a:ext cx="3044100" cy="4407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(ACL): Start Anterior then goes: Upward, Laterally, Backward.                  (PCL): Start Posterior then goes: Upward, Medially, Forward.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490950" y="4358000"/>
            <a:ext cx="2162100" cy="6576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94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</a:pPr>
            <a:r>
              <a:rPr b="1"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Most common injuries:</a:t>
            </a:r>
          </a:p>
          <a:p>
            <a:pPr indent="-2794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</a:pP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ACL.</a:t>
            </a:r>
          </a:p>
          <a:p>
            <a:pPr indent="-2794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</a:pP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Medial Meniscus.</a:t>
            </a:r>
          </a:p>
          <a:p>
            <a:pPr indent="-279400" lvl="0" marL="457200" marR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999999"/>
              </a:buClr>
              <a:buSzPts val="800"/>
              <a:buFont typeface="Open Sans"/>
              <a:buChar char="●"/>
            </a:pP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Tibial Collateral Ligament.</a:t>
            </a:r>
          </a:p>
        </p:txBody>
      </p:sp>
      <p:pic>
        <p:nvPicPr>
          <p:cNvPr id="192" name="Shape 19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025" y="746109"/>
            <a:ext cx="618275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250" y="746096"/>
            <a:ext cx="618275" cy="6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822225" y="1068575"/>
            <a:ext cx="47709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275" y="473473"/>
            <a:ext cx="2304850" cy="31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type="title"/>
          </p:nvPr>
        </p:nvSpPr>
        <p:spPr>
          <a:xfrm>
            <a:off x="311700" y="315925"/>
            <a:ext cx="34437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Knee joint: Bursae</a:t>
            </a:r>
          </a:p>
        </p:txBody>
      </p:sp>
      <p:sp>
        <p:nvSpPr>
          <p:cNvPr id="201" name="Shape 201"/>
          <p:cNvSpPr/>
          <p:nvPr/>
        </p:nvSpPr>
        <p:spPr>
          <a:xfrm>
            <a:off x="-76075" y="1083575"/>
            <a:ext cx="5008800" cy="3706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spcBef>
                <a:spcPts val="0"/>
              </a:spcBef>
              <a:buClr>
                <a:srgbClr val="FF0066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Suprapatellar bursa: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Between: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Femur.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Quadriceps tendon.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Communicates with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synovial</a:t>
            </a: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(membrane)</a:t>
            </a: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(cavity)</a:t>
            </a: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ar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knee joint.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Has a clinical importance*.</a:t>
            </a:r>
          </a:p>
          <a:p>
            <a:pPr indent="-292100" lvl="0" marL="457200" rtl="0">
              <a:spcBef>
                <a:spcPts val="0"/>
              </a:spcBef>
              <a:buClr>
                <a:srgbClr val="7030A0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Prepatellar bursa**: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Between: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Patella.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Skin.</a:t>
            </a:r>
          </a:p>
          <a:p>
            <a:pPr indent="-292100" lvl="0" marL="457200" rtl="0">
              <a:spcBef>
                <a:spcPts val="0"/>
              </a:spcBef>
              <a:buClr>
                <a:srgbClr val="FF9900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Deep Infrapatellar bursa: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Between: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Tibia.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Ligamentum patella.</a:t>
            </a:r>
          </a:p>
          <a:p>
            <a:pPr indent="-292100" lvl="0" marL="457200" rtl="0">
              <a:spcBef>
                <a:spcPts val="0"/>
              </a:spcBef>
              <a:buClr>
                <a:srgbClr val="6AA84F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Subcutaneous infrapatellar bursa: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Between: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Tibial tuberosity.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Skin.</a:t>
            </a:r>
          </a:p>
          <a:p>
            <a:pPr indent="-292100" lvl="0" marL="457200" rtl="0">
              <a:spcBef>
                <a:spcPts val="0"/>
              </a:spcBef>
              <a:buClr>
                <a:srgbClr val="3C78D8"/>
              </a:buClr>
              <a:buSzPts val="1000"/>
              <a:buFont typeface="Open Sans"/>
              <a:buChar char="●"/>
            </a:pPr>
            <a:r>
              <a:rPr b="1" lang="ar" sz="10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Popliteal bursa: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Between: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Popliteus tendon.</a:t>
            </a:r>
          </a:p>
          <a:p>
            <a:pPr indent="-292100" lvl="2" marL="13716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Capsule.</a:t>
            </a:r>
          </a:p>
          <a:p>
            <a:pPr indent="-292100" lvl="1" marL="914400" rtl="0"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Communicates with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synovial </a:t>
            </a:r>
            <a:r>
              <a:rPr lang="ar" sz="10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(membrane)</a:t>
            </a:r>
            <a:r>
              <a:rPr lang="a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(cavity)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of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knee joint.*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452400" y="3900150"/>
            <a:ext cx="2652600" cy="337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*If there’s an inflammation/infection it will be transferred between the joint and this bursa.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452400" y="4318775"/>
            <a:ext cx="2652600" cy="471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**Another name: Housemaid Bursa.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Because when housemaid sit on the floor while cleaning she presses on this bursa.</a:t>
            </a:r>
          </a:p>
        </p:txBody>
      </p:sp>
      <p:sp>
        <p:nvSpPr>
          <p:cNvPr id="204" name="Shape 204"/>
          <p:cNvSpPr/>
          <p:nvPr/>
        </p:nvSpPr>
        <p:spPr>
          <a:xfrm>
            <a:off x="5666025" y="1300600"/>
            <a:ext cx="579900" cy="14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626275" y="1491025"/>
            <a:ext cx="579900" cy="14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550500" y="1718050"/>
            <a:ext cx="579900" cy="18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5626275" y="1928650"/>
            <a:ext cx="523200" cy="27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7052675" y="1837775"/>
            <a:ext cx="677400" cy="11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315925"/>
            <a:ext cx="4260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Knee joint: Movements</a:t>
            </a:r>
          </a:p>
        </p:txBody>
      </p:sp>
      <p:pic>
        <p:nvPicPr>
          <p:cNvPr id="214" name="Shape 2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975" y="425784"/>
            <a:ext cx="618275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1250" y="425784"/>
            <a:ext cx="618275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13" y="1424225"/>
            <a:ext cx="9014174" cy="337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750" y="964475"/>
            <a:ext cx="3209757" cy="38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11700" y="1300200"/>
            <a:ext cx="5213400" cy="21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00"/>
              </a:spcBef>
              <a:buNone/>
            </a:pPr>
            <a:r>
              <a:rPr b="1" lang="ar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Maintained by*:</a:t>
            </a:r>
          </a:p>
          <a:p>
            <a:pPr indent="-304800" lvl="0" marL="4572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ar" sz="1200">
                <a:latin typeface="Open Sans"/>
                <a:ea typeface="Open Sans"/>
                <a:cs typeface="Open Sans"/>
                <a:sym typeface="Open Sans"/>
              </a:rPr>
              <a:t>Muscles**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b="1"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Quadriceps</a:t>
            </a: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particularly the inferior fibers of the </a:t>
            </a:r>
            <a:r>
              <a:rPr b="1"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Vasti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20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lateralis 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ar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medialis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Many sport injuries can be preventable through appropriate </a:t>
            </a:r>
            <a:r>
              <a:rPr lang="ar" sz="1200" u="sng">
                <a:latin typeface="Open Sans"/>
                <a:ea typeface="Open Sans"/>
                <a:cs typeface="Open Sans"/>
                <a:sym typeface="Open Sans"/>
              </a:rPr>
              <a:t>training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ar" sz="1200" u="sng">
                <a:latin typeface="Open Sans"/>
                <a:ea typeface="Open Sans"/>
                <a:cs typeface="Open Sans"/>
                <a:sym typeface="Open Sans"/>
              </a:rPr>
              <a:t>conditioning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 of the muscle.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ar" sz="1200">
                <a:latin typeface="Open Sans"/>
                <a:ea typeface="Open Sans"/>
                <a:cs typeface="Open Sans"/>
                <a:sym typeface="Open Sans"/>
              </a:rPr>
              <a:t>Ligaments: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SzPts val="1200"/>
              <a:buFont typeface="Open Sans"/>
              <a:buChar char="○"/>
            </a:pP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The knee joint can function well following a ligamentous strain </a:t>
            </a:r>
            <a:r>
              <a:rPr lang="ar" sz="1200" u="sng">
                <a:latin typeface="Open Sans"/>
                <a:ea typeface="Open Sans"/>
                <a:cs typeface="Open Sans"/>
                <a:sym typeface="Open Sans"/>
              </a:rPr>
              <a:t>if the quadriceps is intact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7339500" y="0"/>
            <a:ext cx="1804500" cy="360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2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This Slide was in girls’ slides only</a:t>
            </a:r>
          </a:p>
        </p:txBody>
      </p:sp>
      <p:sp>
        <p:nvSpPr>
          <p:cNvPr id="224" name="Shape 224"/>
          <p:cNvSpPr txBox="1"/>
          <p:nvPr>
            <p:ph type="title"/>
          </p:nvPr>
        </p:nvSpPr>
        <p:spPr>
          <a:xfrm>
            <a:off x="311700" y="315925"/>
            <a:ext cx="4260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STABILITY OF THE JOINT</a:t>
            </a:r>
          </a:p>
        </p:txBody>
      </p:sp>
      <p:sp>
        <p:nvSpPr>
          <p:cNvPr id="225" name="Shape 225"/>
          <p:cNvSpPr/>
          <p:nvPr/>
        </p:nvSpPr>
        <p:spPr>
          <a:xfrm>
            <a:off x="5856550" y="2270375"/>
            <a:ext cx="561000" cy="30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5818500" y="1624175"/>
            <a:ext cx="941100" cy="180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1250500" y="3776550"/>
            <a:ext cx="2652600" cy="337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*the shape of the Bones has no role here.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250500" y="4271225"/>
            <a:ext cx="2652600" cy="337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**Muscles are the most important stabilizer.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Objectives (Hip Joint)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List the </a:t>
            </a:r>
            <a:r>
              <a:rPr b="1" lang="ar">
                <a:solidFill>
                  <a:srgbClr val="000000"/>
                </a:solidFill>
              </a:rPr>
              <a:t>type &amp; articular</a:t>
            </a:r>
            <a:r>
              <a:rPr lang="ar">
                <a:solidFill>
                  <a:srgbClr val="000000"/>
                </a:solidFill>
              </a:rPr>
              <a:t> surfaces of hip joint.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</a:t>
            </a:r>
            <a:r>
              <a:rPr b="1" lang="ar">
                <a:solidFill>
                  <a:srgbClr val="000000"/>
                </a:solidFill>
              </a:rPr>
              <a:t>ligaments </a:t>
            </a:r>
            <a:r>
              <a:rPr lang="ar">
                <a:solidFill>
                  <a:srgbClr val="000000"/>
                </a:solidFill>
              </a:rPr>
              <a:t>of hip joints.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ar">
                <a:solidFill>
                  <a:srgbClr val="999999"/>
                </a:solidFill>
              </a:rPr>
              <a:t>Describe the </a:t>
            </a:r>
            <a:r>
              <a:rPr b="1" lang="ar">
                <a:solidFill>
                  <a:srgbClr val="999999"/>
                </a:solidFill>
              </a:rPr>
              <a:t>capsule</a:t>
            </a:r>
            <a:r>
              <a:rPr lang="ar">
                <a:solidFill>
                  <a:srgbClr val="999999"/>
                </a:solidFill>
              </a:rPr>
              <a:t> of hip joint.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</a:t>
            </a:r>
            <a:r>
              <a:rPr b="1" lang="ar">
                <a:solidFill>
                  <a:srgbClr val="000000"/>
                </a:solidFill>
              </a:rPr>
              <a:t>movements </a:t>
            </a:r>
            <a:r>
              <a:rPr lang="ar">
                <a:solidFill>
                  <a:srgbClr val="000000"/>
                </a:solidFill>
              </a:rPr>
              <a:t>of hip joint.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ar">
                <a:solidFill>
                  <a:srgbClr val="999999"/>
                </a:solidFill>
              </a:rPr>
              <a:t>Describe the </a:t>
            </a:r>
            <a:r>
              <a:rPr b="1" lang="ar">
                <a:solidFill>
                  <a:srgbClr val="999999"/>
                </a:solidFill>
              </a:rPr>
              <a:t>blood supply</a:t>
            </a:r>
            <a:r>
              <a:rPr lang="ar">
                <a:solidFill>
                  <a:srgbClr val="999999"/>
                </a:solidFill>
              </a:rPr>
              <a:t> of hip joint.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ar">
                <a:solidFill>
                  <a:srgbClr val="999999"/>
                </a:solidFill>
              </a:rPr>
              <a:t>Describe the </a:t>
            </a:r>
            <a:r>
              <a:rPr b="1" lang="ar">
                <a:solidFill>
                  <a:srgbClr val="999999"/>
                </a:solidFill>
              </a:rPr>
              <a:t>avascular necrosis </a:t>
            </a:r>
            <a:r>
              <a:rPr lang="ar">
                <a:solidFill>
                  <a:srgbClr val="999999"/>
                </a:solidFill>
              </a:rPr>
              <a:t>&amp; </a:t>
            </a:r>
            <a:r>
              <a:rPr b="1" lang="ar">
                <a:solidFill>
                  <a:srgbClr val="999999"/>
                </a:solidFill>
              </a:rPr>
              <a:t>how may it occur</a:t>
            </a:r>
            <a:r>
              <a:rPr lang="ar">
                <a:solidFill>
                  <a:srgbClr val="999999"/>
                </a:solidFill>
              </a:rPr>
              <a:t>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ar">
                <a:solidFill>
                  <a:srgbClr val="999999"/>
                </a:solidFill>
              </a:rPr>
              <a:t>Describe the </a:t>
            </a:r>
            <a:r>
              <a:rPr b="1" lang="ar">
                <a:solidFill>
                  <a:srgbClr val="999999"/>
                </a:solidFill>
              </a:rPr>
              <a:t>stability </a:t>
            </a:r>
            <a:r>
              <a:rPr lang="ar">
                <a:solidFill>
                  <a:srgbClr val="999999"/>
                </a:solidFill>
              </a:rPr>
              <a:t>of hip joint.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ar">
                <a:solidFill>
                  <a:srgbClr val="999999"/>
                </a:solidFill>
              </a:rPr>
              <a:t>Mention the </a:t>
            </a:r>
            <a:r>
              <a:rPr b="1" lang="ar">
                <a:solidFill>
                  <a:srgbClr val="999999"/>
                </a:solidFill>
              </a:rPr>
              <a:t>types of dislocation</a:t>
            </a:r>
            <a:r>
              <a:rPr lang="ar">
                <a:solidFill>
                  <a:srgbClr val="999999"/>
                </a:solidFill>
              </a:rPr>
              <a:t>, and </a:t>
            </a:r>
            <a:r>
              <a:rPr b="1" lang="ar">
                <a:solidFill>
                  <a:srgbClr val="999999"/>
                </a:solidFill>
              </a:rPr>
              <a:t>describe </a:t>
            </a:r>
            <a:r>
              <a:rPr lang="ar">
                <a:solidFill>
                  <a:srgbClr val="999999"/>
                </a:solidFill>
              </a:rPr>
              <a:t>each one of it.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8500"/>
            <a:ext cx="5504775" cy="316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نتيجة بحث الصور عن ‪Acetabular Labrum‬‏"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758" y="1147225"/>
            <a:ext cx="3550242" cy="370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type="title"/>
          </p:nvPr>
        </p:nvSpPr>
        <p:spPr>
          <a:xfrm>
            <a:off x="311700" y="315925"/>
            <a:ext cx="4260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Hip Joint</a:t>
            </a:r>
          </a:p>
        </p:txBody>
      </p:sp>
      <p:pic>
        <p:nvPicPr>
          <p:cNvPr id="242" name="Shape 2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6800" y="535659"/>
            <a:ext cx="618275" cy="6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8477181" y="1984248"/>
            <a:ext cx="472800" cy="33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 flipH="1" rot="10800000">
            <a:off x="2141075" y="3838700"/>
            <a:ext cx="1321200" cy="403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2154916" y="3204005"/>
            <a:ext cx="1293300" cy="60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5552325" y="1839539"/>
            <a:ext cx="667500" cy="245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90590" y="3814283"/>
            <a:ext cx="15279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(Polyaxial)</a:t>
            </a:r>
          </a:p>
        </p:txBody>
      </p:sp>
      <p:sp>
        <p:nvSpPr>
          <p:cNvPr id="248" name="Shape 248"/>
          <p:cNvSpPr/>
          <p:nvPr/>
        </p:nvSpPr>
        <p:spPr>
          <a:xfrm>
            <a:off x="8433075" y="3858025"/>
            <a:ext cx="667500" cy="998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Converts the notch to foramen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2541282" y="3128425"/>
            <a:ext cx="6339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(socket)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2243869" y="3903960"/>
            <a:ext cx="11154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(ball)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نتيجة بحث الصور عن ‪capsule of the hip joint‬‏"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825" y="1147225"/>
            <a:ext cx="3063175" cy="21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11324"/>
            <a:ext cx="5610625" cy="24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7339500" y="0"/>
            <a:ext cx="1804500" cy="360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2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This Slide was in girls’ slides only</a:t>
            </a:r>
          </a:p>
        </p:txBody>
      </p:sp>
      <p:sp>
        <p:nvSpPr>
          <p:cNvPr id="258" name="Shape 258"/>
          <p:cNvSpPr/>
          <p:nvPr/>
        </p:nvSpPr>
        <p:spPr>
          <a:xfrm>
            <a:off x="2080570" y="1672976"/>
            <a:ext cx="1744200" cy="20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213918" y="2501366"/>
            <a:ext cx="819000" cy="18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2080570" y="1490679"/>
            <a:ext cx="1168500" cy="155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8266186" y="1585789"/>
            <a:ext cx="714300" cy="96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1338525" y="4328000"/>
            <a:ext cx="2652600" cy="480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Neck of Femur is:</a:t>
            </a: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Fully Covered Anteriorly.</a:t>
            </a:r>
          </a:p>
          <a:p>
            <a:pPr indent="-285750" lvl="0" marL="457200" rtl="0">
              <a:spcBef>
                <a:spcPts val="0"/>
              </a:spcBef>
              <a:buClr>
                <a:srgbClr val="999999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Only Upper Part Covered Posteriorly.</a:t>
            </a:r>
          </a:p>
        </p:txBody>
      </p:sp>
      <p:sp>
        <p:nvSpPr>
          <p:cNvPr id="263" name="Shape 263"/>
          <p:cNvSpPr txBox="1"/>
          <p:nvPr>
            <p:ph type="title"/>
          </p:nvPr>
        </p:nvSpPr>
        <p:spPr>
          <a:xfrm>
            <a:off x="311700" y="315925"/>
            <a:ext cx="4260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Capsule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602" y="3264925"/>
            <a:ext cx="1426398" cy="17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375" y="3264925"/>
            <a:ext cx="2000223" cy="17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0" y="1329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Ligaments</a:t>
            </a:r>
            <a:r>
              <a:rPr lang="ar"/>
              <a:t> of Hip Joint</a:t>
            </a:r>
          </a:p>
        </p:txBody>
      </p:sp>
      <p:pic>
        <p:nvPicPr>
          <p:cNvPr descr="Introduction Joints Link The Bones Of Skeletal System" id="271" name="Shape 271" title="Introduction Joints Link The Bones Of Skeletal System"/>
          <p:cNvPicPr preferRelativeResize="0"/>
          <p:nvPr/>
        </p:nvPicPr>
        <p:blipFill rotWithShape="1">
          <a:blip r:embed="rId3">
            <a:alphaModFix/>
          </a:blip>
          <a:srcRect b="11944" l="0" r="0" t="17418"/>
          <a:stretch/>
        </p:blipFill>
        <p:spPr>
          <a:xfrm>
            <a:off x="2780600" y="1024925"/>
            <a:ext cx="3582776" cy="189807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-171125" y="1386475"/>
            <a:ext cx="29517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3 EXTRACAPSULAR: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>
              <a:spcBef>
                <a:spcPts val="0"/>
              </a:spcBef>
              <a:buClr>
                <a:srgbClr val="3C78D8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Iliofemoral ligament:</a:t>
            </a:r>
          </a:p>
          <a:p>
            <a:pPr indent="-298450" lvl="1" marL="914400" rtl="0">
              <a:spcBef>
                <a:spcPts val="0"/>
              </a:spcBef>
              <a:buClr>
                <a:srgbClr val="FF0000"/>
              </a:buClr>
              <a:buSzPts val="1100"/>
              <a:buFont typeface="Open Sans"/>
              <a:buChar char="○"/>
            </a:pP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Y-shaped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Anterior to joint.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Limits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Extension.</a:t>
            </a:r>
          </a:p>
          <a:p>
            <a:pPr indent="-298450" lvl="0" marL="457200" rtl="0">
              <a:spcBef>
                <a:spcPts val="0"/>
              </a:spcBef>
              <a:buClr>
                <a:srgbClr val="FF3399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FF3399"/>
                </a:solidFill>
                <a:latin typeface="Open Sans"/>
                <a:ea typeface="Open Sans"/>
                <a:cs typeface="Open Sans"/>
                <a:sym typeface="Open Sans"/>
              </a:rPr>
              <a:t>Pubofemoral ligament: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Antero-inferior to joint.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Limits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Abduction &amp; Lateral Rotation.</a:t>
            </a:r>
          </a:p>
          <a:p>
            <a:pPr indent="-298450" lvl="0" marL="457200" rtl="0">
              <a:spcBef>
                <a:spcPts val="0"/>
              </a:spcBef>
              <a:buClr>
                <a:srgbClr val="FF9900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Ischiofemoral ligament: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Posterior to joint.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Limits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Medial Rotation.</a:t>
            </a:r>
          </a:p>
        </p:txBody>
      </p:sp>
      <p:sp>
        <p:nvSpPr>
          <p:cNvPr id="273" name="Shape 273"/>
          <p:cNvSpPr/>
          <p:nvPr/>
        </p:nvSpPr>
        <p:spPr>
          <a:xfrm>
            <a:off x="2814138" y="1852050"/>
            <a:ext cx="320400" cy="1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2814137" y="1605125"/>
            <a:ext cx="354000" cy="1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673800" y="1555500"/>
            <a:ext cx="354000" cy="1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640550" y="1348450"/>
            <a:ext cx="320400" cy="1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77" name="Shape 277"/>
          <p:cNvCxnSpPr/>
          <p:nvPr/>
        </p:nvCxnSpPr>
        <p:spPr>
          <a:xfrm flipH="1">
            <a:off x="3734375" y="2265125"/>
            <a:ext cx="76200" cy="199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78" name="Shape 278"/>
          <p:cNvCxnSpPr/>
          <p:nvPr/>
        </p:nvCxnSpPr>
        <p:spPr>
          <a:xfrm flipH="1">
            <a:off x="3519650" y="2460275"/>
            <a:ext cx="215100" cy="118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79" name="Shape 279"/>
          <p:cNvCxnSpPr/>
          <p:nvPr/>
        </p:nvCxnSpPr>
        <p:spPr>
          <a:xfrm flipH="1">
            <a:off x="3690650" y="2460275"/>
            <a:ext cx="44100" cy="313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lg" w="lg" type="none"/>
            <a:tailEnd len="lg" w="lg" type="none"/>
          </a:ln>
        </p:spPr>
      </p:cxnSp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100" y="2916300"/>
            <a:ext cx="3193775" cy="21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5960950" y="1300925"/>
            <a:ext cx="3241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3 INTRACAPSULAR: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b="1" sz="1100" u="sng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>
              <a:spcBef>
                <a:spcPts val="0"/>
              </a:spcBef>
              <a:buClr>
                <a:srgbClr val="6AA84F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Acetabular labrum: </a:t>
            </a:r>
          </a:p>
          <a:p>
            <a:pPr indent="-298450" lvl="1" marL="914400" rtl="0">
              <a:spcBef>
                <a:spcPts val="0"/>
              </a:spcBef>
              <a:buClr>
                <a:srgbClr val="6FA8DC"/>
              </a:buClr>
              <a:buSzPts val="1100"/>
              <a:buFont typeface="Open Sans"/>
              <a:buChar char="○"/>
            </a:pPr>
            <a:r>
              <a:rPr lang="ar" sz="11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Fibro-cartilaginous collar* attached to margins of acetabulum to </a:t>
            </a:r>
            <a:r>
              <a:rPr lang="ar" sz="1100" u="sng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increase its depth</a:t>
            </a:r>
            <a:r>
              <a:rPr lang="ar" sz="11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ar" sz="1100" u="sng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better retaining of head of femur.</a:t>
            </a:r>
          </a:p>
          <a:p>
            <a:pPr indent="-298450" lvl="0" marL="457200" rtl="0">
              <a:spcBef>
                <a:spcPts val="0"/>
              </a:spcBef>
              <a:buClr>
                <a:srgbClr val="CC0000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Transverse acetabular ligament: 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Converts</a:t>
            </a: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acetabular notch</a:t>
            </a: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into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foramen</a:t>
            </a: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through which pass acetabular vessels.</a:t>
            </a:r>
          </a:p>
          <a:p>
            <a:pPr indent="-298450" lvl="0" marL="457200" rtl="0">
              <a:spcBef>
                <a:spcPts val="0"/>
              </a:spcBef>
              <a:buClr>
                <a:srgbClr val="7030A0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Ligament of femoral head: </a:t>
            </a:r>
          </a:p>
          <a:p>
            <a:pPr indent="-298450" lvl="1" marL="914400" rtl="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Carries</a:t>
            </a: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vessels to head of femur</a:t>
            </a: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82" name="Shape 282"/>
          <p:cNvSpPr/>
          <p:nvPr/>
        </p:nvSpPr>
        <p:spPr>
          <a:xfrm>
            <a:off x="4613000" y="4659525"/>
            <a:ext cx="755400" cy="10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3134550" y="4648350"/>
            <a:ext cx="500100" cy="16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612225" y="3108800"/>
            <a:ext cx="500100" cy="16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0" y="1329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Movements </a:t>
            </a:r>
            <a:r>
              <a:rPr lang="ar"/>
              <a:t>of Hip Joint</a:t>
            </a:r>
          </a:p>
        </p:txBody>
      </p:sp>
      <p:pic>
        <p:nvPicPr>
          <p:cNvPr descr="صورة ذات صلة"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" y="2871850"/>
            <a:ext cx="1585305" cy="21192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69837" y="3574437"/>
            <a:ext cx="2115550" cy="7177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8125" y="2873700"/>
            <a:ext cx="2097402" cy="21192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3" name="Shape 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7461" y="964200"/>
            <a:ext cx="1146139" cy="1833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صورة ذات صلة" id="294" name="Shape 2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550" y="964200"/>
            <a:ext cx="2034806" cy="1833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5" name="Shape 2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2899" y="619000"/>
            <a:ext cx="4150899" cy="4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862350" y="2775400"/>
            <a:ext cx="7419300" cy="1378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>
                <a:solidFill>
                  <a:srgbClr val="000000"/>
                </a:solidFill>
              </a:rPr>
              <a:t>Damage of the </a:t>
            </a:r>
            <a:r>
              <a:rPr lang="ar" sz="1000" u="sng">
                <a:solidFill>
                  <a:srgbClr val="000000"/>
                </a:solidFill>
              </a:rPr>
              <a:t>retinacular fibers</a:t>
            </a:r>
            <a:r>
              <a:rPr lang="ar" sz="1000">
                <a:solidFill>
                  <a:srgbClr val="000000"/>
                </a:solidFill>
              </a:rPr>
              <a:t> as in </a:t>
            </a:r>
            <a:r>
              <a:rPr b="1" lang="ar" sz="1000">
                <a:solidFill>
                  <a:srgbClr val="000000"/>
                </a:solidFill>
              </a:rPr>
              <a:t>fracture neck</a:t>
            </a:r>
            <a:r>
              <a:rPr lang="ar" sz="1000">
                <a:solidFill>
                  <a:srgbClr val="000000"/>
                </a:solidFill>
              </a:rPr>
              <a:t> of the femur can results in: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b="1" lang="ar" sz="1000">
                <a:solidFill>
                  <a:srgbClr val="FF0000"/>
                </a:solidFill>
              </a:rPr>
              <a:t>Avascular* necrosis</a:t>
            </a:r>
            <a:r>
              <a:rPr lang="ar" sz="1000">
                <a:solidFill>
                  <a:srgbClr val="000000"/>
                </a:solidFill>
              </a:rPr>
              <a:t> of the head of the femur. </a:t>
            </a:r>
            <a:r>
              <a:rPr lang="ar" sz="900">
                <a:solidFill>
                  <a:srgbClr val="999999"/>
                </a:solidFill>
              </a:rPr>
              <a:t>(Because there won’t be blood supply)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>
                <a:solidFill>
                  <a:srgbClr val="000000"/>
                </a:solidFill>
              </a:rPr>
              <a:t>Fracture neck of the  femur is </a:t>
            </a:r>
            <a:r>
              <a:rPr lang="ar" sz="1000" u="sng">
                <a:solidFill>
                  <a:srgbClr val="000000"/>
                </a:solidFill>
              </a:rPr>
              <a:t>common after age of (60) years</a:t>
            </a:r>
            <a:r>
              <a:rPr lang="ar" sz="1000">
                <a:solidFill>
                  <a:srgbClr val="000000"/>
                </a:solidFill>
              </a:rPr>
              <a:t> especially in women because of </a:t>
            </a:r>
            <a:r>
              <a:rPr b="1" lang="ar" sz="1000">
                <a:solidFill>
                  <a:srgbClr val="FF0000"/>
                </a:solidFill>
              </a:rPr>
              <a:t>Osteoporosis</a:t>
            </a:r>
            <a:r>
              <a:rPr lang="ar" sz="10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075" y="3674575"/>
            <a:ext cx="4377850" cy="11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7339500" y="0"/>
            <a:ext cx="1804500" cy="360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2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This Slide was in girls’ slides only</a:t>
            </a:r>
          </a:p>
        </p:txBody>
      </p:sp>
      <p:cxnSp>
        <p:nvCxnSpPr>
          <p:cNvPr id="303" name="Shape 303"/>
          <p:cNvCxnSpPr/>
          <p:nvPr/>
        </p:nvCxnSpPr>
        <p:spPr>
          <a:xfrm flipH="1">
            <a:off x="-20101" y="2680330"/>
            <a:ext cx="9164100" cy="249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diamond"/>
          </a:ln>
        </p:spPr>
      </p:cxnSp>
      <p:sp>
        <p:nvSpPr>
          <p:cNvPr id="304" name="Shape 304"/>
          <p:cNvSpPr txBox="1"/>
          <p:nvPr>
            <p:ph type="title"/>
          </p:nvPr>
        </p:nvSpPr>
        <p:spPr>
          <a:xfrm>
            <a:off x="311700" y="315925"/>
            <a:ext cx="25158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Blood Supply</a:t>
            </a:r>
          </a:p>
        </p:txBody>
      </p:sp>
      <p:pic>
        <p:nvPicPr>
          <p:cNvPr descr="نتيجة بحث الصور عن ‪hip joint blood supply‬‏"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521" y="703150"/>
            <a:ext cx="3921401" cy="19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7199122" y="1975302"/>
            <a:ext cx="1222800" cy="27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7239742" y="2017450"/>
            <a:ext cx="11445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4331350" y="2115943"/>
            <a:ext cx="12228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7070859" y="1032629"/>
            <a:ext cx="941700" cy="11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7180251" y="1804368"/>
            <a:ext cx="1144500" cy="16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91425" y="1506446"/>
            <a:ext cx="4475100" cy="110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ar" sz="1100">
                <a:solidFill>
                  <a:srgbClr val="000000"/>
                </a:solidFill>
              </a:rPr>
              <a:t>The main arterial supply is from </a:t>
            </a:r>
            <a:r>
              <a:rPr lang="ar" sz="1100" u="sng">
                <a:solidFill>
                  <a:srgbClr val="000000"/>
                </a:solidFill>
              </a:rPr>
              <a:t>branches</a:t>
            </a:r>
            <a:r>
              <a:rPr lang="ar" sz="1100">
                <a:solidFill>
                  <a:srgbClr val="000000"/>
                </a:solidFill>
              </a:rPr>
              <a:t> of the </a:t>
            </a:r>
            <a:r>
              <a:rPr b="1" lang="ar" sz="1100">
                <a:solidFill>
                  <a:srgbClr val="FF3399"/>
                </a:solidFill>
              </a:rPr>
              <a:t>circumflex femoral arteries</a:t>
            </a:r>
            <a:r>
              <a:rPr lang="ar" sz="1100">
                <a:solidFill>
                  <a:srgbClr val="000000"/>
                </a:solidFill>
              </a:rPr>
              <a:t> (especially the </a:t>
            </a:r>
            <a:r>
              <a:rPr b="1" lang="ar" sz="1100">
                <a:solidFill>
                  <a:srgbClr val="CC0000"/>
                </a:solidFill>
              </a:rPr>
              <a:t>medial</a:t>
            </a:r>
            <a:r>
              <a:rPr lang="ar" sz="1100">
                <a:solidFill>
                  <a:srgbClr val="000000"/>
                </a:solidFill>
              </a:rPr>
              <a:t>).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ar" sz="1100" u="sng">
                <a:solidFill>
                  <a:srgbClr val="000000"/>
                </a:solidFill>
              </a:rPr>
              <a:t>The blood passes to the joint through: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00"/>
              <a:buChar char="○"/>
            </a:pPr>
            <a:r>
              <a:rPr b="1" lang="ar" sz="1100">
                <a:solidFill>
                  <a:srgbClr val="00B0F0"/>
                </a:solidFill>
              </a:rPr>
              <a:t>Retinacular fibers of the neck.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Char char="○"/>
            </a:pPr>
            <a:r>
              <a:rPr b="1" lang="ar" sz="1100">
                <a:solidFill>
                  <a:srgbClr val="6AA84F"/>
                </a:solidFill>
              </a:rPr>
              <a:t>Ligament of the head of the femur.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6865225" y="3674575"/>
            <a:ext cx="20655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</a:rPr>
              <a:t>*Avascular necrosis (AVN):also called osteonecrosis or bone infarction, is death of bone tissue due to interruption of the blood supply.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Objectives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List the </a:t>
            </a:r>
            <a:r>
              <a:rPr b="1" lang="ar"/>
              <a:t>type &amp; articular surfaces</a:t>
            </a:r>
            <a:r>
              <a:rPr lang="ar"/>
              <a:t> of the hip, knee and ankle joints.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Describe the </a:t>
            </a:r>
            <a:r>
              <a:rPr b="1" lang="ar"/>
              <a:t>capsule and ligaments</a:t>
            </a:r>
            <a:r>
              <a:rPr lang="ar"/>
              <a:t> of the hip, knee and ankle joints.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Describe </a:t>
            </a:r>
            <a:r>
              <a:rPr b="1" lang="ar"/>
              <a:t>movements </a:t>
            </a:r>
            <a:r>
              <a:rPr lang="ar"/>
              <a:t>of hip, knee and ankle joints and list the muscles involved in these movements.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List important </a:t>
            </a:r>
            <a:r>
              <a:rPr b="1" lang="ar"/>
              <a:t>bursae </a:t>
            </a:r>
            <a:r>
              <a:rPr lang="ar"/>
              <a:t>in relation to knee joint.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ar"/>
              <a:t>Apply </a:t>
            </a:r>
            <a:r>
              <a:rPr b="1" lang="ar"/>
              <a:t>Hilton’s law</a:t>
            </a:r>
            <a:r>
              <a:rPr lang="ar"/>
              <a:t> about nerve supply of joints.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0" y="3797975"/>
            <a:ext cx="44115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ar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ar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302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302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ar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6333500" y="0"/>
            <a:ext cx="2810400" cy="4107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ملاحظة: السلايدات كثيرة بس تراها سهلة مرة :)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311700" y="1465850"/>
            <a:ext cx="4804200" cy="260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ar" sz="1200">
                <a:solidFill>
                  <a:srgbClr val="000000"/>
                </a:solidFill>
              </a:rPr>
              <a:t>The hip joint is one of the </a:t>
            </a:r>
            <a:r>
              <a:rPr b="1" lang="ar" sz="1200">
                <a:solidFill>
                  <a:srgbClr val="000000"/>
                </a:solidFill>
              </a:rPr>
              <a:t>most stable</a:t>
            </a:r>
            <a:r>
              <a:rPr lang="ar" sz="1200">
                <a:solidFill>
                  <a:srgbClr val="000000"/>
                </a:solidFill>
              </a:rPr>
              <a:t> joints of the body because of: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The </a:t>
            </a:r>
            <a:r>
              <a:rPr b="1" lang="ar" sz="1200">
                <a:solidFill>
                  <a:srgbClr val="000000"/>
                </a:solidFill>
              </a:rPr>
              <a:t>Head of the femur*</a:t>
            </a:r>
            <a:r>
              <a:rPr lang="ar" sz="1200">
                <a:solidFill>
                  <a:srgbClr val="000000"/>
                </a:solidFill>
              </a:rPr>
              <a:t> fits very accurately in the acetabulum due to the following:</a:t>
            </a:r>
          </a:p>
          <a:p>
            <a: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ar" sz="1200">
                <a:solidFill>
                  <a:srgbClr val="000000"/>
                </a:solidFill>
              </a:rPr>
              <a:t>The acetabulum is very deep and its depth is increased by the </a:t>
            </a:r>
            <a:r>
              <a:rPr lang="ar" sz="1200" u="sng">
                <a:solidFill>
                  <a:srgbClr val="FF0000"/>
                </a:solidFill>
              </a:rPr>
              <a:t>labrum acetabulare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  <a:p>
            <a: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ar" sz="1200">
                <a:solidFill>
                  <a:srgbClr val="000000"/>
                </a:solidFill>
              </a:rPr>
              <a:t>The </a:t>
            </a:r>
            <a:r>
              <a:rPr b="1" lang="ar" sz="1200">
                <a:solidFill>
                  <a:srgbClr val="000000"/>
                </a:solidFill>
              </a:rPr>
              <a:t>labrum acetabulare</a:t>
            </a:r>
            <a:r>
              <a:rPr lang="ar" sz="1200">
                <a:solidFill>
                  <a:srgbClr val="000000"/>
                </a:solidFill>
              </a:rPr>
              <a:t> forms a </a:t>
            </a:r>
            <a:r>
              <a:rPr lang="ar" sz="1200" u="sng">
                <a:solidFill>
                  <a:srgbClr val="000000"/>
                </a:solidFill>
              </a:rPr>
              <a:t>firm grip on the head of the femur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  <a:p>
            <a: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ar" sz="1200">
                <a:solidFill>
                  <a:srgbClr val="000000"/>
                </a:solidFill>
              </a:rPr>
              <a:t>The </a:t>
            </a:r>
            <a:r>
              <a:rPr lang="ar" sz="1200" u="sng">
                <a:solidFill>
                  <a:srgbClr val="000000"/>
                </a:solidFill>
              </a:rPr>
              <a:t>atmospheric pressure</a:t>
            </a:r>
            <a:r>
              <a:rPr lang="ar" sz="1200">
                <a:solidFill>
                  <a:srgbClr val="000000"/>
                </a:solidFill>
              </a:rPr>
              <a:t> resists separation between the head of the femur and the acetabulum.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The three strong </a:t>
            </a:r>
            <a:r>
              <a:rPr b="1" lang="ar" sz="1200">
                <a:solidFill>
                  <a:srgbClr val="000000"/>
                </a:solidFill>
              </a:rPr>
              <a:t>Extrinsic ligaments**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The surrounding strong </a:t>
            </a:r>
            <a:r>
              <a:rPr b="1" lang="ar" sz="1200">
                <a:solidFill>
                  <a:srgbClr val="000000"/>
                </a:solidFill>
              </a:rPr>
              <a:t>Muscles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18" name="Shape 318"/>
          <p:cNvSpPr txBox="1"/>
          <p:nvPr>
            <p:ph type="title"/>
          </p:nvPr>
        </p:nvSpPr>
        <p:spPr>
          <a:xfrm>
            <a:off x="311700" y="315925"/>
            <a:ext cx="3809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Stability of the Joint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7339500" y="0"/>
            <a:ext cx="1804500" cy="360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2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This Slide was in girls’ slides only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20325" y="4387275"/>
            <a:ext cx="2652600" cy="480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*Head of Femur is the most important factor in this joint, unlike the shoulder joint, it was the muscles surrounding the joint.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2853475" y="4245375"/>
            <a:ext cx="2652600" cy="764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**</a:t>
            </a:r>
          </a:p>
          <a:p>
            <a: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Iliofemoral ligament.</a:t>
            </a:r>
          </a:p>
          <a:p>
            <a: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Pubofemoral ligament.</a:t>
            </a:r>
          </a:p>
          <a:p>
            <a:pPr indent="-285750" lvl="0" marL="457200" rtl="0" algn="ctr">
              <a:spcBef>
                <a:spcPts val="0"/>
              </a:spcBef>
              <a:buClr>
                <a:srgbClr val="999999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Ischiofemoral ligament.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747" y="767513"/>
            <a:ext cx="3179975" cy="360847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400013" y="1411675"/>
            <a:ext cx="3544200" cy="175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ar" sz="1100">
                <a:solidFill>
                  <a:srgbClr val="000000"/>
                </a:solidFill>
              </a:rPr>
              <a:t>CONGENITAL:</a:t>
            </a:r>
          </a:p>
          <a:p>
            <a:pPr indent="-29845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 u="sng">
                <a:solidFill>
                  <a:srgbClr val="000000"/>
                </a:solidFill>
              </a:rPr>
              <a:t>More common in girls</a:t>
            </a:r>
            <a:r>
              <a:rPr lang="ar" sz="1100">
                <a:solidFill>
                  <a:srgbClr val="000000"/>
                </a:solidFill>
              </a:rPr>
              <a:t> and associated with </a:t>
            </a:r>
            <a:r>
              <a:rPr b="1" lang="ar" sz="1100">
                <a:solidFill>
                  <a:srgbClr val="000000"/>
                </a:solidFill>
              </a:rPr>
              <a:t>inability</a:t>
            </a:r>
            <a:r>
              <a:rPr lang="ar" sz="1100">
                <a:solidFill>
                  <a:srgbClr val="000000"/>
                </a:solidFill>
              </a:rPr>
              <a:t> to adduct the thigh.</a:t>
            </a:r>
          </a:p>
          <a:p>
            <a:pPr indent="-29845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>
                <a:solidFill>
                  <a:srgbClr val="000000"/>
                </a:solidFill>
              </a:rPr>
              <a:t>The </a:t>
            </a:r>
            <a:r>
              <a:rPr b="1" lang="ar" sz="1100">
                <a:solidFill>
                  <a:srgbClr val="000000"/>
                </a:solidFill>
              </a:rPr>
              <a:t>upper lip of the acetabulum</a:t>
            </a:r>
            <a:r>
              <a:rPr lang="ar" sz="1100">
                <a:solidFill>
                  <a:srgbClr val="000000"/>
                </a:solidFill>
              </a:rPr>
              <a:t> </a:t>
            </a:r>
            <a:r>
              <a:rPr lang="ar" sz="1100" u="sng">
                <a:solidFill>
                  <a:srgbClr val="000000"/>
                </a:solidFill>
              </a:rPr>
              <a:t>fails to develop adequately</a:t>
            </a:r>
            <a:r>
              <a:rPr lang="ar" sz="1100">
                <a:solidFill>
                  <a:srgbClr val="000000"/>
                </a:solidFill>
              </a:rPr>
              <a:t>.</a:t>
            </a:r>
          </a:p>
          <a:p>
            <a:pPr indent="-29845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>
                <a:solidFill>
                  <a:srgbClr val="000000"/>
                </a:solidFill>
              </a:rPr>
              <a:t>The </a:t>
            </a:r>
            <a:r>
              <a:rPr b="1" lang="ar" sz="1100">
                <a:solidFill>
                  <a:srgbClr val="000000"/>
                </a:solidFill>
              </a:rPr>
              <a:t>head of the femur</a:t>
            </a:r>
            <a:r>
              <a:rPr lang="ar" sz="1100">
                <a:solidFill>
                  <a:srgbClr val="000000"/>
                </a:solidFill>
              </a:rPr>
              <a:t> </a:t>
            </a:r>
            <a:r>
              <a:rPr lang="ar" sz="1100" u="sng">
                <a:solidFill>
                  <a:srgbClr val="000000"/>
                </a:solidFill>
              </a:rPr>
              <a:t>rides up out of the acetabulum onto the gluteal surface of the ileum</a:t>
            </a:r>
            <a:r>
              <a:rPr lang="ar" sz="110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328" name="Shape 328"/>
          <p:cNvSpPr txBox="1"/>
          <p:nvPr>
            <p:ph type="title"/>
          </p:nvPr>
        </p:nvSpPr>
        <p:spPr>
          <a:xfrm>
            <a:off x="205950" y="315925"/>
            <a:ext cx="8732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/>
              <a:t>Dislocation of Hip Joint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7339500" y="0"/>
            <a:ext cx="1804500" cy="360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2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This Slide was in girls’ slides only</a:t>
            </a:r>
          </a:p>
        </p:txBody>
      </p:sp>
      <p:pic>
        <p:nvPicPr>
          <p:cNvPr descr="نتيجة بحث الصور عن ‪congenital dislocation of hip‬‏" id="330" name="Shape 330"/>
          <p:cNvPicPr preferRelativeResize="0"/>
          <p:nvPr/>
        </p:nvPicPr>
        <p:blipFill rotWithShape="1">
          <a:blip r:embed="rId3">
            <a:alphaModFix/>
          </a:blip>
          <a:srcRect b="10185" l="0" r="0" t="0"/>
          <a:stretch/>
        </p:blipFill>
        <p:spPr>
          <a:xfrm>
            <a:off x="857150" y="3166375"/>
            <a:ext cx="2629924" cy="1754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331" name="Shape 331"/>
          <p:cNvCxnSpPr/>
          <p:nvPr/>
        </p:nvCxnSpPr>
        <p:spPr>
          <a:xfrm flipH="1">
            <a:off x="-10051" y="1411680"/>
            <a:ext cx="9164100" cy="249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332" name="Shape 332"/>
          <p:cNvCxnSpPr/>
          <p:nvPr/>
        </p:nvCxnSpPr>
        <p:spPr>
          <a:xfrm flipH="1">
            <a:off x="4572000" y="1411675"/>
            <a:ext cx="900" cy="37179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diamond"/>
            <a:tailEnd len="lg" w="lg" type="diamond"/>
          </a:ln>
        </p:spPr>
      </p:cxnSp>
      <p:pic>
        <p:nvPicPr>
          <p:cNvPr descr="صورة ذات صلة" id="333" name="Shape 333"/>
          <p:cNvPicPr preferRelativeResize="0"/>
          <p:nvPr/>
        </p:nvPicPr>
        <p:blipFill rotWithShape="1">
          <a:blip r:embed="rId4">
            <a:alphaModFix/>
          </a:blip>
          <a:srcRect b="0" l="0" r="0" t="9082"/>
          <a:stretch/>
        </p:blipFill>
        <p:spPr>
          <a:xfrm>
            <a:off x="5371296" y="3056575"/>
            <a:ext cx="2993343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>
            <p:ph idx="1" type="body"/>
          </p:nvPr>
        </p:nvSpPr>
        <p:spPr>
          <a:xfrm>
            <a:off x="4617750" y="1411675"/>
            <a:ext cx="4320300" cy="1644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ar" sz="1100">
                <a:solidFill>
                  <a:srgbClr val="000000"/>
                </a:solidFill>
              </a:rPr>
              <a:t>TRAUMATIC:</a:t>
            </a:r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>
                <a:solidFill>
                  <a:srgbClr val="000000"/>
                </a:solidFill>
              </a:rPr>
              <a:t>It is </a:t>
            </a:r>
            <a:r>
              <a:rPr lang="ar" sz="1100" u="sng">
                <a:solidFill>
                  <a:srgbClr val="000000"/>
                </a:solidFill>
              </a:rPr>
              <a:t>common in motor vehicle accidents</a:t>
            </a:r>
            <a:r>
              <a:rPr lang="ar" sz="1100">
                <a:solidFill>
                  <a:srgbClr val="000000"/>
                </a:solidFill>
              </a:rPr>
              <a:t> </a:t>
            </a:r>
            <a:r>
              <a:rPr lang="ar" sz="1100">
                <a:solidFill>
                  <a:srgbClr val="000000"/>
                </a:solidFill>
              </a:rPr>
              <a:t>when the </a:t>
            </a:r>
            <a:r>
              <a:rPr b="1" lang="ar" sz="1100">
                <a:solidFill>
                  <a:srgbClr val="000000"/>
                </a:solidFill>
              </a:rPr>
              <a:t>thigh is flexed and adducted</a:t>
            </a:r>
            <a:r>
              <a:rPr lang="ar" sz="1100">
                <a:solidFill>
                  <a:srgbClr val="000000"/>
                </a:solidFill>
              </a:rPr>
              <a:t>.</a:t>
            </a:r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>
                <a:solidFill>
                  <a:srgbClr val="000000"/>
                </a:solidFill>
              </a:rPr>
              <a:t>The dislocated head is displaced </a:t>
            </a:r>
            <a:r>
              <a:rPr b="1" lang="ar" sz="1100">
                <a:solidFill>
                  <a:srgbClr val="000000"/>
                </a:solidFill>
              </a:rPr>
              <a:t>posteriorly</a:t>
            </a:r>
            <a:r>
              <a:rPr lang="ar" sz="1100">
                <a:solidFill>
                  <a:srgbClr val="000000"/>
                </a:solidFill>
              </a:rPr>
              <a:t> to lie on the posterior surface of the ileum.</a:t>
            </a:r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>
                <a:solidFill>
                  <a:srgbClr val="000000"/>
                </a:solidFill>
              </a:rPr>
              <a:t>In </a:t>
            </a:r>
            <a:r>
              <a:rPr b="1" lang="ar" sz="1100">
                <a:solidFill>
                  <a:srgbClr val="000000"/>
                </a:solidFill>
              </a:rPr>
              <a:t>posterior </a:t>
            </a:r>
            <a:r>
              <a:rPr lang="ar" sz="1100">
                <a:solidFill>
                  <a:srgbClr val="000000"/>
                </a:solidFill>
              </a:rPr>
              <a:t>dislocation the </a:t>
            </a:r>
            <a:r>
              <a:rPr b="1" lang="ar" sz="1100">
                <a:solidFill>
                  <a:srgbClr val="FF0000"/>
                </a:solidFill>
              </a:rPr>
              <a:t>sciatic nerve </a:t>
            </a:r>
            <a:r>
              <a:rPr b="1" lang="ar" sz="900">
                <a:solidFill>
                  <a:schemeClr val="dk2"/>
                </a:solidFill>
              </a:rPr>
              <a:t>(عرق النَّسا)</a:t>
            </a:r>
            <a:r>
              <a:rPr lang="ar" sz="1100">
                <a:solidFill>
                  <a:srgbClr val="000000"/>
                </a:solidFill>
              </a:rPr>
              <a:t> is liable to be injured.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Objectives (Ankle Joint)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List the </a:t>
            </a:r>
            <a:r>
              <a:rPr b="1" lang="ar">
                <a:solidFill>
                  <a:srgbClr val="000000"/>
                </a:solidFill>
              </a:rPr>
              <a:t>type &amp; articular surfaces</a:t>
            </a:r>
            <a:r>
              <a:rPr lang="ar">
                <a:solidFill>
                  <a:srgbClr val="000000"/>
                </a:solidFill>
              </a:rPr>
              <a:t> of ankle joint.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</a:t>
            </a:r>
            <a:r>
              <a:rPr b="1" lang="ar">
                <a:solidFill>
                  <a:srgbClr val="000000"/>
                </a:solidFill>
              </a:rPr>
              <a:t>ligaments </a:t>
            </a:r>
            <a:r>
              <a:rPr lang="ar">
                <a:solidFill>
                  <a:srgbClr val="000000"/>
                </a:solidFill>
              </a:rPr>
              <a:t>of ankle joints.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</a:t>
            </a:r>
            <a:r>
              <a:rPr b="1" lang="ar">
                <a:solidFill>
                  <a:srgbClr val="000000"/>
                </a:solidFill>
              </a:rPr>
              <a:t>movements </a:t>
            </a:r>
            <a:r>
              <a:rPr lang="ar">
                <a:solidFill>
                  <a:srgbClr val="000000"/>
                </a:solidFill>
              </a:rPr>
              <a:t>of ankle joint.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Skeleton of Foot</a:t>
            </a:r>
          </a:p>
        </p:txBody>
      </p:sp>
      <p:pic>
        <p:nvPicPr>
          <p:cNvPr id="346" name="Shape 3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1250" y="411521"/>
            <a:ext cx="618275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349750"/>
            <a:ext cx="4191000" cy="31242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48" name="Shape 3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349750"/>
            <a:ext cx="4343400" cy="31242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108175" y="315925"/>
            <a:ext cx="4445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Type &amp; Articular Surfaces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-117725" y="1310000"/>
            <a:ext cx="4823400" cy="1770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ar" sz="1100">
                <a:solidFill>
                  <a:srgbClr val="000000"/>
                </a:solidFill>
              </a:rPr>
              <a:t>Type:</a:t>
            </a:r>
          </a:p>
          <a:p>
            <a:pPr indent="-29845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>
                <a:solidFill>
                  <a:srgbClr val="000000"/>
                </a:solidFill>
              </a:rPr>
              <a:t>It is a synovial, </a:t>
            </a:r>
            <a:r>
              <a:rPr lang="ar" sz="1100" u="sng">
                <a:solidFill>
                  <a:srgbClr val="000000"/>
                </a:solidFill>
              </a:rPr>
              <a:t>hinge</a:t>
            </a:r>
            <a:r>
              <a:rPr lang="ar" sz="1100">
                <a:solidFill>
                  <a:srgbClr val="000000"/>
                </a:solidFill>
              </a:rPr>
              <a:t> joint.</a:t>
            </a:r>
          </a:p>
          <a:p>
            <a:pPr indent="-29845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ar" sz="1100">
                <a:solidFill>
                  <a:srgbClr val="000000"/>
                </a:solidFill>
              </a:rPr>
              <a:t>Articular Surfaces:</a:t>
            </a:r>
          </a:p>
          <a:p>
            <a:pPr indent="-29845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 u="sng">
                <a:solidFill>
                  <a:srgbClr val="000000"/>
                </a:solidFill>
              </a:rPr>
              <a:t>UPPER</a:t>
            </a:r>
            <a:r>
              <a:rPr lang="ar" sz="1100">
                <a:solidFill>
                  <a:srgbClr val="000000"/>
                </a:solidFill>
              </a:rPr>
              <a:t>:</a:t>
            </a:r>
          </a:p>
          <a:p>
            <a: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</a:pPr>
            <a:r>
              <a:rPr lang="ar" sz="1100">
                <a:solidFill>
                  <a:srgbClr val="000000"/>
                </a:solidFill>
              </a:rPr>
              <a:t>A socket formed by:</a:t>
            </a:r>
          </a:p>
          <a:p>
            <a: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Char char="●"/>
            </a:pPr>
            <a:r>
              <a:rPr lang="ar" sz="1100">
                <a:solidFill>
                  <a:srgbClr val="CC0000"/>
                </a:solidFill>
              </a:rPr>
              <a:t>the </a:t>
            </a:r>
            <a:r>
              <a:rPr b="1" lang="ar" sz="1100">
                <a:solidFill>
                  <a:srgbClr val="CC0000"/>
                </a:solidFill>
              </a:rPr>
              <a:t>lower end of tibia</a:t>
            </a:r>
            <a:r>
              <a:rPr lang="ar" sz="1100">
                <a:solidFill>
                  <a:srgbClr val="CC0000"/>
                </a:solidFill>
              </a:rPr>
              <a:t>.</a:t>
            </a:r>
          </a:p>
          <a:p>
            <a: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100"/>
              <a:buChar char="●"/>
            </a:pPr>
            <a:r>
              <a:rPr b="1" lang="ar" sz="1100">
                <a:solidFill>
                  <a:srgbClr val="FF9900"/>
                </a:solidFill>
              </a:rPr>
              <a:t>Medial malleolus</a:t>
            </a:r>
          </a:p>
          <a:p>
            <a: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100"/>
              <a:buChar char="●"/>
            </a:pPr>
            <a:r>
              <a:rPr b="1" lang="ar" sz="1100">
                <a:solidFill>
                  <a:srgbClr val="3C78D8"/>
                </a:solidFill>
              </a:rPr>
              <a:t>Lateral malleolus</a:t>
            </a:r>
            <a:r>
              <a:rPr lang="ar" sz="1100">
                <a:solidFill>
                  <a:srgbClr val="3C78D8"/>
                </a:solidFill>
              </a:rPr>
              <a:t>.</a:t>
            </a:r>
          </a:p>
          <a:p>
            <a: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ar" sz="1100" u="sng">
                <a:solidFill>
                  <a:srgbClr val="000000"/>
                </a:solidFill>
              </a:rPr>
              <a:t>LOWER</a:t>
            </a:r>
            <a:r>
              <a:rPr lang="ar" sz="1100">
                <a:solidFill>
                  <a:srgbClr val="000000"/>
                </a:solidFill>
              </a:rPr>
              <a:t>:</a:t>
            </a:r>
          </a:p>
          <a:p>
            <a:pPr indent="-298450" lvl="2" marL="1371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Char char="■"/>
            </a:pPr>
            <a:r>
              <a:rPr b="1" lang="ar" sz="1100">
                <a:solidFill>
                  <a:srgbClr val="00B050"/>
                </a:solidFill>
              </a:rPr>
              <a:t>Body of talus</a:t>
            </a:r>
            <a:r>
              <a:rPr lang="ar" sz="1100">
                <a:solidFill>
                  <a:srgbClr val="00B050"/>
                </a:solidFill>
              </a:rPr>
              <a:t>.</a:t>
            </a:r>
          </a:p>
        </p:txBody>
      </p:sp>
      <p:cxnSp>
        <p:nvCxnSpPr>
          <p:cNvPr id="355" name="Shape 355"/>
          <p:cNvCxnSpPr/>
          <p:nvPr/>
        </p:nvCxnSpPr>
        <p:spPr>
          <a:xfrm flipH="1">
            <a:off x="4618950" y="0"/>
            <a:ext cx="10800" cy="50628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diamond"/>
            <a:tailEnd len="lg" w="lg" type="diamond"/>
          </a:ln>
        </p:spPr>
      </p:cxnSp>
      <p:pic>
        <p:nvPicPr>
          <p:cNvPr descr="صورة ذات صلة"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" y="3162875"/>
            <a:ext cx="3258977" cy="17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/>
          <p:nvPr/>
        </p:nvSpPr>
        <p:spPr>
          <a:xfrm rot="-757049">
            <a:off x="2338902" y="3945966"/>
            <a:ext cx="546600" cy="23292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928852" y="3976631"/>
            <a:ext cx="302700" cy="17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057167" y="3791828"/>
            <a:ext cx="302700" cy="17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491884" y="4023920"/>
            <a:ext cx="469800" cy="17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5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 rot="5400000">
            <a:off x="3195462" y="4236828"/>
            <a:ext cx="541500" cy="30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5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3652731" y="3963648"/>
            <a:ext cx="469800" cy="9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2789694" y="4529045"/>
            <a:ext cx="469800" cy="9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 rot="2463">
            <a:off x="1469127" y="3701931"/>
            <a:ext cx="418800" cy="23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>
            <p:ph type="title"/>
          </p:nvPr>
        </p:nvSpPr>
        <p:spPr>
          <a:xfrm>
            <a:off x="4967525" y="315925"/>
            <a:ext cx="38667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Ligaments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3965600" y="1225750"/>
            <a:ext cx="3749400" cy="162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b="1" lang="ar" sz="1000">
                <a:solidFill>
                  <a:srgbClr val="000000"/>
                </a:solidFill>
              </a:rPr>
              <a:t>MEDIAL (DELTOID) LIGAMENT: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A strong </a:t>
            </a:r>
            <a:r>
              <a:rPr lang="ar" sz="1000" u="sng">
                <a:solidFill>
                  <a:srgbClr val="000000"/>
                </a:solidFill>
              </a:rPr>
              <a:t>triangular ligament</a:t>
            </a:r>
            <a:r>
              <a:rPr lang="ar" sz="1000">
                <a:solidFill>
                  <a:srgbClr val="000000"/>
                </a:solidFill>
              </a:rPr>
              <a:t>.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b="1" lang="ar" sz="1000">
                <a:solidFill>
                  <a:srgbClr val="000000"/>
                </a:solidFill>
              </a:rPr>
              <a:t>Apex:</a:t>
            </a:r>
            <a:r>
              <a:rPr b="1" lang="ar" sz="1000">
                <a:solidFill>
                  <a:srgbClr val="000000"/>
                </a:solidFill>
              </a:rPr>
              <a:t> </a:t>
            </a:r>
            <a:r>
              <a:rPr lang="ar" sz="1000">
                <a:solidFill>
                  <a:srgbClr val="000000"/>
                </a:solidFill>
              </a:rPr>
              <a:t>A</a:t>
            </a:r>
            <a:r>
              <a:rPr lang="ar" sz="1000">
                <a:solidFill>
                  <a:srgbClr val="000000"/>
                </a:solidFill>
              </a:rPr>
              <a:t>ttached to </a:t>
            </a:r>
            <a:r>
              <a:rPr lang="ar" sz="1000">
                <a:solidFill>
                  <a:srgbClr val="FF9900"/>
                </a:solidFill>
              </a:rPr>
              <a:t>medial malleolus</a:t>
            </a:r>
            <a:r>
              <a:rPr lang="ar" sz="1000">
                <a:solidFill>
                  <a:srgbClr val="000000"/>
                </a:solidFill>
              </a:rPr>
              <a:t>.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b="1" lang="ar" sz="1000">
                <a:solidFill>
                  <a:srgbClr val="000000"/>
                </a:solidFill>
              </a:rPr>
              <a:t>Base:</a:t>
            </a:r>
            <a:r>
              <a:rPr lang="ar" sz="1000">
                <a:solidFill>
                  <a:srgbClr val="000000"/>
                </a:solidFill>
              </a:rPr>
              <a:t> S</a:t>
            </a:r>
            <a:r>
              <a:rPr lang="ar" sz="1000">
                <a:solidFill>
                  <a:srgbClr val="000000"/>
                </a:solidFill>
              </a:rPr>
              <a:t>ubdivided into 4 parts: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000"/>
              <a:buChar char="■"/>
            </a:pPr>
            <a:r>
              <a:rPr b="1" lang="ar" sz="1000">
                <a:solidFill>
                  <a:srgbClr val="FF3399"/>
                </a:solidFill>
              </a:rPr>
              <a:t>Anterior tibiotalar part.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Char char="■"/>
            </a:pPr>
            <a:r>
              <a:rPr b="1" lang="ar" sz="1000">
                <a:solidFill>
                  <a:srgbClr val="7030A0"/>
                </a:solidFill>
              </a:rPr>
              <a:t>Tibionavicular part.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Char char="■"/>
            </a:pPr>
            <a:r>
              <a:rPr b="1" lang="ar" sz="1000">
                <a:solidFill>
                  <a:srgbClr val="6AA84F"/>
                </a:solidFill>
              </a:rPr>
              <a:t>Tibiocalcaneal part.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000"/>
              <a:buChar char="■"/>
            </a:pPr>
            <a:r>
              <a:rPr b="1" lang="ar" sz="1000">
                <a:solidFill>
                  <a:srgbClr val="E46C0A"/>
                </a:solidFill>
              </a:rPr>
              <a:t>Posterior tibiotalar part.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 b="0" l="13389" r="13521" t="0"/>
          <a:stretch/>
        </p:blipFill>
        <p:spPr>
          <a:xfrm>
            <a:off x="7313834" y="1309988"/>
            <a:ext cx="1681916" cy="16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5">
            <a:alphaModFix/>
          </a:blip>
          <a:srcRect b="0" l="13350" r="14447" t="0"/>
          <a:stretch/>
        </p:blipFill>
        <p:spPr>
          <a:xfrm>
            <a:off x="7313825" y="3333624"/>
            <a:ext cx="1681925" cy="136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>
            <p:ph idx="1" type="body"/>
          </p:nvPr>
        </p:nvSpPr>
        <p:spPr>
          <a:xfrm>
            <a:off x="3965600" y="3520800"/>
            <a:ext cx="3749400" cy="162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</a:pPr>
            <a:r>
              <a:rPr b="1" lang="ar" sz="1000"/>
              <a:t>LATERAL LIGAMENTS: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b="1" lang="ar" sz="1000"/>
              <a:t>Composed of 3 separate ligaments: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Char char="■"/>
            </a:pPr>
            <a:r>
              <a:rPr b="1" lang="ar" sz="1000">
                <a:solidFill>
                  <a:srgbClr val="1155CC"/>
                </a:solidFill>
              </a:rPr>
              <a:t>Anterior talofibular ligament.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000"/>
              <a:buChar char="■"/>
            </a:pPr>
            <a:r>
              <a:rPr b="1" lang="ar" sz="1000">
                <a:solidFill>
                  <a:srgbClr val="00B0F0"/>
                </a:solidFill>
              </a:rPr>
              <a:t>Calcaneofibular ligament.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000"/>
              <a:buChar char="■"/>
            </a:pPr>
            <a:r>
              <a:rPr b="1" lang="ar" sz="1000">
                <a:solidFill>
                  <a:srgbClr val="A64D79"/>
                </a:solidFill>
              </a:rPr>
              <a:t>Posterior talofibular ligament.</a:t>
            </a:r>
          </a:p>
        </p:txBody>
      </p:sp>
      <p:sp>
        <p:nvSpPr>
          <p:cNvPr id="370" name="Shape 370"/>
          <p:cNvSpPr/>
          <p:nvPr/>
        </p:nvSpPr>
        <p:spPr>
          <a:xfrm>
            <a:off x="8136425" y="1876950"/>
            <a:ext cx="418800" cy="14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7347425" y="1860200"/>
            <a:ext cx="592500" cy="6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7347425" y="1656650"/>
            <a:ext cx="592500" cy="6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413450" y="1758425"/>
            <a:ext cx="501300" cy="6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8536900" y="1643325"/>
            <a:ext cx="366000" cy="12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46C0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8288350" y="3734900"/>
            <a:ext cx="707400" cy="89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7844925" y="4508350"/>
            <a:ext cx="649200" cy="89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 flipH="1" rot="10800000">
            <a:off x="7345375" y="3853625"/>
            <a:ext cx="278400" cy="28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311700" y="315925"/>
            <a:ext cx="46752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Movements of Ankle Joint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63" y="1243063"/>
            <a:ext cx="8620274" cy="233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ة ذات صلة" id="384" name="Shape 384"/>
          <p:cNvPicPr preferRelativeResize="0"/>
          <p:nvPr/>
        </p:nvPicPr>
        <p:blipFill rotWithShape="1">
          <a:blip r:embed="rId4">
            <a:alphaModFix/>
          </a:blip>
          <a:srcRect b="52859" l="0" r="0" t="0"/>
          <a:stretch/>
        </p:blipFill>
        <p:spPr>
          <a:xfrm>
            <a:off x="1915675" y="3671125"/>
            <a:ext cx="2619624" cy="13114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صورة ذات صلة" id="385" name="Shape 385"/>
          <p:cNvPicPr preferRelativeResize="0"/>
          <p:nvPr/>
        </p:nvPicPr>
        <p:blipFill rotWithShape="1">
          <a:blip r:embed="rId5">
            <a:alphaModFix/>
          </a:blip>
          <a:srcRect b="0" l="0" r="0" t="50288"/>
          <a:stretch/>
        </p:blipFill>
        <p:spPr>
          <a:xfrm>
            <a:off x="4744225" y="3671125"/>
            <a:ext cx="2484106" cy="13114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33" y="0"/>
            <a:ext cx="7107391" cy="50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>
            <p:ph type="title"/>
          </p:nvPr>
        </p:nvSpPr>
        <p:spPr>
          <a:xfrm rot="-5400000">
            <a:off x="-992825" y="2034163"/>
            <a:ext cx="3418500" cy="969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3000">
                <a:solidFill>
                  <a:srgbClr val="000000"/>
                </a:solidFill>
              </a:rPr>
              <a:t>Summary of Lower Limbs Joints Movements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Nerve Supply of All Joints</a:t>
            </a: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228450" y="1715825"/>
            <a:ext cx="8687100" cy="13494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4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REMEMBER HILTON’S LAW:</a:t>
            </a:r>
          </a:p>
          <a:p>
            <a:pPr indent="-69850" lvl="0" mar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ar">
                <a:solidFill>
                  <a:srgbClr val="000000"/>
                </a:solidFill>
              </a:rPr>
              <a:t>“The joint is supplied by branches from nerves supplying muscles acting on it”.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223600" y="964200"/>
            <a:ext cx="4060800" cy="40530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1- Which muscle  of the following starts the plantar flexion?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 Peroneus longus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 Peroneus brevis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soleus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D- gastrocnemius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2- which one of the following is a lateral ligament for the ankle joint: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 </a:t>
            </a:r>
            <a:r>
              <a:rPr lang="ar" sz="800">
                <a:solidFill>
                  <a:srgbClr val="000000"/>
                </a:solidFill>
              </a:rPr>
              <a:t>Tibionavicular part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B-Anterior talofibular ligament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Tibiocalcaneal part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D-Posterior tibiotalar part</a:t>
            </a:r>
          </a:p>
        </p:txBody>
      </p:sp>
      <p:sp>
        <p:nvSpPr>
          <p:cNvPr id="403" name="Shape 403"/>
          <p:cNvSpPr txBox="1"/>
          <p:nvPr>
            <p:ph type="title"/>
          </p:nvPr>
        </p:nvSpPr>
        <p:spPr>
          <a:xfrm>
            <a:off x="115575" y="132900"/>
            <a:ext cx="4719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MCQ:</a:t>
            </a:r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4473175" y="964200"/>
            <a:ext cx="4060800" cy="40530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3-which one of the following consider is the type of the ankle joint: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A-fibrous joint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B-cartilaginous joint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C-synovial hinge joint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D-synovial ellipsoid joint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4-which one of the following consider is the type of the hip joint: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A-synovial hinge joint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B-synovial , ball and socket joint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</a:t>
            </a:r>
            <a:r>
              <a:rPr lang="ar" sz="800">
                <a:solidFill>
                  <a:srgbClr val="000000"/>
                </a:solidFill>
              </a:rPr>
              <a:t>synovial, modified hinge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</a:t>
            </a:r>
            <a:r>
              <a:rPr lang="ar" sz="800"/>
              <a:t>synovial ellipsoid joint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405" name="Shape 405">
            <a:hlinkClick r:id="rId3"/>
          </p:cNvPr>
          <p:cNvSpPr txBox="1"/>
          <p:nvPr>
            <p:ph type="title"/>
          </p:nvPr>
        </p:nvSpPr>
        <p:spPr>
          <a:xfrm>
            <a:off x="7091116" y="196285"/>
            <a:ext cx="1889700" cy="53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2400" u="sng">
                <a:solidFill>
                  <a:schemeClr val="hlink"/>
                </a:solidFill>
                <a:hlinkClick r:id="rId4"/>
              </a:rPr>
              <a:t>Flash cards test :)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6092525" y="1330675"/>
            <a:ext cx="2739900" cy="52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223600" y="247500"/>
            <a:ext cx="4060800" cy="466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5- Bursa between femur and quadriceps tendon: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 Suprapatellar bursa.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 Deep Infrapatellar bursa.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Prepatellar bursa.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D- Subcutaneous Infrapatellar bursa.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6-The muscle that extends the hip &amp; flexes the knee joint is</a:t>
            </a:r>
            <a:r>
              <a:rPr lang="ar" sz="800"/>
              <a:t>: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 Gluteus maximus.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 B- Quadriceps femoris. 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Sartorius.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D- Semitendinosus.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7-Pubofemoral ligament is :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 Anterior to hip joint.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 Posterior to hip joint.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Anterior inferior to hip joint.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4464713" y="247500"/>
            <a:ext cx="4060800" cy="466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800"/>
              <a:t>8-TRAUMATIC Dislocation of Hip Joint can happen due: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/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 Common in motor vehicle accidents.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 Falling from high altitude.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Osteoporosis.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800"/>
              <a:t>D- Fails of developing.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ar" sz="800"/>
              <a:t>9-what it is HILTON’S LAW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1100"/>
              <a:t>………………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ar" sz="800"/>
              <a:t>10-capsule of hip joint attach Medially 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1100"/>
              <a:t>………………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ar" sz="600">
                <a:solidFill>
                  <a:srgbClr val="D9D9D9"/>
                </a:solidFill>
              </a:rPr>
              <a:t>Transverse acetabular ligament,▪Acetabular labrum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ar" sz="800"/>
              <a:t>11- fracture neck of the femur can results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1100"/>
              <a:t>……………….</a:t>
            </a:r>
          </a:p>
          <a:p>
            <a:pPr indent="0" lvl="0" marL="45720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13" name="Shape 413"/>
          <p:cNvSpPr txBox="1"/>
          <p:nvPr/>
        </p:nvSpPr>
        <p:spPr>
          <a:xfrm>
            <a:off x="8636175" y="247500"/>
            <a:ext cx="461400" cy="14538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1-C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2-B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3-C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4-B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8636175" y="1783734"/>
            <a:ext cx="461400" cy="14538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5-A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6-D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7-C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8-A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9-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10-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8636175" y="3319950"/>
            <a:ext cx="461400" cy="14538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11-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4520875" y="2683700"/>
            <a:ext cx="3712200" cy="1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ar" sz="6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“The </a:t>
            </a:r>
            <a:r>
              <a:rPr lang="ar" sz="6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joint </a:t>
            </a:r>
            <a:r>
              <a:rPr i="1" lang="ar" sz="6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is supplied by branches from nerves supplying muscles acting on it”.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5864125" y="4489300"/>
            <a:ext cx="2335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i="1" lang="ar" sz="6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Avascular necrosis of the head of the femur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i="1" sz="600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8" name="Shape 418"/>
          <p:cNvCxnSpPr/>
          <p:nvPr/>
        </p:nvCxnSpPr>
        <p:spPr>
          <a:xfrm rot="10800000">
            <a:off x="7302675" y="2824550"/>
            <a:ext cx="1333500" cy="4929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19" name="Shape 419"/>
          <p:cNvCxnSpPr/>
          <p:nvPr/>
        </p:nvCxnSpPr>
        <p:spPr>
          <a:xfrm rot="10800000">
            <a:off x="6290525" y="3712200"/>
            <a:ext cx="2343900" cy="34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20" name="Shape 420"/>
          <p:cNvCxnSpPr/>
          <p:nvPr/>
        </p:nvCxnSpPr>
        <p:spPr>
          <a:xfrm flipH="1">
            <a:off x="7868425" y="4221700"/>
            <a:ext cx="801000" cy="391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Objectives (Knee Joint)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List the </a:t>
            </a:r>
            <a:r>
              <a:rPr b="1" lang="ar">
                <a:solidFill>
                  <a:srgbClr val="000000"/>
                </a:solidFill>
              </a:rPr>
              <a:t>type &amp; articular surfaces</a:t>
            </a:r>
            <a:r>
              <a:rPr lang="ar">
                <a:solidFill>
                  <a:srgbClr val="000000"/>
                </a:solidFill>
              </a:rPr>
              <a:t> of knee joint.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ar">
                <a:solidFill>
                  <a:srgbClr val="999999"/>
                </a:solidFill>
              </a:rPr>
              <a:t>List the </a:t>
            </a:r>
            <a:r>
              <a:rPr b="1" lang="ar">
                <a:solidFill>
                  <a:srgbClr val="999999"/>
                </a:solidFill>
              </a:rPr>
              <a:t>function </a:t>
            </a:r>
            <a:r>
              <a:rPr lang="ar">
                <a:solidFill>
                  <a:srgbClr val="999999"/>
                </a:solidFill>
              </a:rPr>
              <a:t>of knee joint.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</a:t>
            </a:r>
            <a:r>
              <a:rPr b="1" lang="ar">
                <a:solidFill>
                  <a:srgbClr val="000000"/>
                </a:solidFill>
              </a:rPr>
              <a:t>capsule</a:t>
            </a:r>
            <a:r>
              <a:rPr lang="ar">
                <a:solidFill>
                  <a:srgbClr val="000000"/>
                </a:solidFill>
              </a:rPr>
              <a:t> of knee joint, its </a:t>
            </a:r>
            <a:r>
              <a:rPr b="1" lang="ar">
                <a:solidFill>
                  <a:srgbClr val="000000"/>
                </a:solidFill>
              </a:rPr>
              <a:t>extra- &amp; intra -capsular ligaments</a:t>
            </a:r>
            <a:r>
              <a:rPr lang="ar">
                <a:solidFill>
                  <a:srgbClr val="000000"/>
                </a:solidFill>
              </a:rPr>
              <a:t>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List important </a:t>
            </a:r>
            <a:r>
              <a:rPr b="1" lang="ar">
                <a:solidFill>
                  <a:srgbClr val="000000"/>
                </a:solidFill>
              </a:rPr>
              <a:t>bursae </a:t>
            </a:r>
            <a:r>
              <a:rPr lang="ar">
                <a:solidFill>
                  <a:srgbClr val="000000"/>
                </a:solidFill>
              </a:rPr>
              <a:t>in relation to knee joint.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</a:t>
            </a:r>
            <a:r>
              <a:rPr b="1" lang="ar">
                <a:solidFill>
                  <a:srgbClr val="000000"/>
                </a:solidFill>
              </a:rPr>
              <a:t>movements </a:t>
            </a:r>
            <a:r>
              <a:rPr lang="ar">
                <a:solidFill>
                  <a:srgbClr val="000000"/>
                </a:solidFill>
              </a:rPr>
              <a:t>of knee joint.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ar">
                <a:solidFill>
                  <a:srgbClr val="999999"/>
                </a:solidFill>
              </a:rPr>
              <a:t>Describe the </a:t>
            </a:r>
            <a:r>
              <a:rPr b="1" lang="ar">
                <a:solidFill>
                  <a:srgbClr val="999999"/>
                </a:solidFill>
              </a:rPr>
              <a:t>stability </a:t>
            </a:r>
            <a:r>
              <a:rPr lang="ar">
                <a:solidFill>
                  <a:srgbClr val="999999"/>
                </a:solidFill>
              </a:rPr>
              <a:t>of knee joint.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914400" y="29871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42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1078035" y="1394185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Lamia Abdullah Alkuwaiz (Team Leader)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Rawan Mohammad Alharbi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Abeer Alabduljabbar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Afnan Abdulaziz Almustafa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Ahad Algrain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Alanoud Almansour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Albandari Alshaye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AlFhadah abdullah alsaleem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Arwa Alzahrani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 Abdulaziz Alrasheed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Dimah Khalid Alaraifi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Alhaidari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Almuhanna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Ghaida Alsanad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Hadeel Khalid Awartani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Haifa Alessa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Khulood Alwehabi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Layan Hassan Alwatban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Lojain Azizalrahman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Lujain Tariq AlZaid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2833395" y="1669585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Maha Barakah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Majd Khalid AlBarrak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Norah Alharbi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Nouf Alotaibi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Noura Mohammed Alothaim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Rahaf Turki Alshammari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Reham Alhalabi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Rinad Musaed Alghoraiby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Alsultan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Shahad Alzahrani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Wafa Alotaibi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Wejdan Fahad Albadrani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Wjdan AlShamry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28" name="Shape 428"/>
          <p:cNvSpPr txBox="1"/>
          <p:nvPr/>
        </p:nvSpPr>
        <p:spPr>
          <a:xfrm>
            <a:off x="4907715" y="1250905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Faisal Fahad Alsaif (Team Leader)</a:t>
            </a:r>
            <a:br>
              <a:rPr b="0" i="0" lang="ar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Abdulaziz Al dukhayel </a:t>
            </a:r>
            <a:br>
              <a:rPr b="0" i="0" lang="a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a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Fahad Alfaiz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‏Akram Alfandi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‏Saad Aloqile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‏Saleh Almoaiqel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Alabdulkareem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Almeaither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‏Yazeed Aldossari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‏Muath Alhumood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/>
              <a:t>Abdulrahman Almotairi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Abdulelah Aldossari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Alduhayyim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‏Hamdan Aldossari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Alqarni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Alomar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Aldawood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‏Saud Alghufaily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‏Hassan Aloraini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/>
              <a:t>Khalid Almutairi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6535635" y="1669585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Abdulmajeed Alwardi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Alageel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‏Rayyan Almousa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Alfuhaid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‏Ali Alammari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</a:t>
            </a:r>
            <a:r>
              <a:rPr lang="ar" sz="1000"/>
              <a:t>A</a:t>
            </a: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lshughaithry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Fayez Ghiyath Aldarsouni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Alquwayfili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‏‏Abduljabbar Al-yamani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Al-nasser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‏Majed Aljohani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‏Zeyad Al-khenaizan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Nouri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Al-drgam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Aldhowaihy </a:t>
            </a:r>
            <a:b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‏Omar alyabis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88" y="1147225"/>
            <a:ext cx="5025885" cy="38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X-Ray Knee Structures (Identify)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173550" y="1989200"/>
            <a:ext cx="3890400" cy="14880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12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Know the difference:</a:t>
            </a:r>
          </a:p>
          <a:p>
            <a:pPr indent="-3048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1200"/>
              <a:buFont typeface="Open Sans"/>
              <a:buChar char="●"/>
            </a:pPr>
            <a:r>
              <a:rPr lang="ar" sz="12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The Condyle:</a:t>
            </a:r>
          </a:p>
          <a:p>
            <a:pPr indent="-3048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1200"/>
              <a:buFont typeface="Open Sans"/>
              <a:buChar char="○"/>
            </a:pPr>
            <a:r>
              <a:rPr lang="ar" sz="12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Is the articular surface, and it’s smooth.</a:t>
            </a:r>
          </a:p>
          <a:p>
            <a:pPr indent="-3048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1200"/>
              <a:buFont typeface="Open Sans"/>
              <a:buChar char="●"/>
            </a:pPr>
            <a:r>
              <a:rPr lang="ar" sz="12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The Epicondyle:</a:t>
            </a:r>
          </a:p>
          <a:p>
            <a:pPr indent="-304800" lvl="1" marL="914400" marR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2E221"/>
              </a:buClr>
              <a:buSzPts val="1200"/>
              <a:buFont typeface="Open Sans"/>
              <a:buChar char="○"/>
            </a:pPr>
            <a:r>
              <a:rPr lang="ar" sz="12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Is a tubercle above the Condyle.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Extra: Structures of the Knee</a:t>
            </a:r>
          </a:p>
        </p:txBody>
      </p:sp>
      <p:pic>
        <p:nvPicPr>
          <p:cNvPr descr="نتيجة بحث الصور عن ‪Intracapsular ligament of the hip joint‬‏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88" y="1784700"/>
            <a:ext cx="4806826" cy="26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9_12Figured-L"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513" y="1784700"/>
            <a:ext cx="3414592" cy="26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15925"/>
            <a:ext cx="1553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Recall</a:t>
            </a:r>
          </a:p>
        </p:txBody>
      </p:sp>
      <p:pic>
        <p:nvPicPr>
          <p:cNvPr id="103" name="Shape 10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563" y="68175"/>
            <a:ext cx="6432874" cy="48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6075950" y="1150125"/>
            <a:ext cx="3148200" cy="1565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ar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Weight bearing.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Essential for daily activities: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○"/>
            </a:pPr>
            <a:r>
              <a:rPr lang="ar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Standing, walking &amp; climbing stairs.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main joint responsible for sports: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Open Sans"/>
              <a:buChar char="○"/>
            </a:pPr>
            <a:r>
              <a:rPr lang="ar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Running, jumping, kicking etc.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399" y="1259450"/>
            <a:ext cx="1405039" cy="16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-161250" y="1150125"/>
            <a:ext cx="4031400" cy="3027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ar" sz="1100" u="sng">
                <a:latin typeface="Open Sans"/>
                <a:ea typeface="Open Sans"/>
                <a:cs typeface="Open Sans"/>
                <a:sym typeface="Open Sans"/>
              </a:rPr>
              <a:t>Knee joint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 is formed of: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100" u="sng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Three bones: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Open Sans"/>
              <a:buChar char="○"/>
            </a:pPr>
            <a:r>
              <a:rPr lang="ar" sz="11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(Femur, Patella &amp; Tibia)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Three articulations*: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Font typeface="Open Sans"/>
              <a:buChar char="○"/>
            </a:pPr>
            <a:r>
              <a:rPr b="1"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Two </a:t>
            </a:r>
            <a:r>
              <a:rPr b="1" lang="ar" sz="11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Femoro-tibial articulations: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Between the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2 femoral condyles &amp; upper surfaces of the 2 tibial condyles.</a:t>
            </a:r>
          </a:p>
          <a:p>
            <a: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Open Sans"/>
              <a:buChar char="●"/>
            </a:pP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(Type: synovial, modified hinge**).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100"/>
              <a:buFont typeface="Open Sans"/>
              <a:buChar char="○"/>
            </a:pPr>
            <a:r>
              <a:rPr b="1" lang="ar" sz="1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Femoro-patellar articulation: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Between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posterior surface of patella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patellar surface of femur.</a:t>
            </a:r>
          </a:p>
          <a:p>
            <a:pPr indent="-298450" lvl="3" marL="1828800" rtl="0">
              <a:spcBef>
                <a:spcPts val="0"/>
              </a:spcBef>
              <a:buClr>
                <a:srgbClr val="FF0000"/>
              </a:buClr>
              <a:buSzPts val="1100"/>
              <a:buFont typeface="Open Sans"/>
              <a:buChar char="●"/>
            </a:pP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(Type: synovial, plane***).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738" y="2956525"/>
            <a:ext cx="1622100" cy="208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3818550" y="318825"/>
            <a:ext cx="2415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/>
              <a:t>Knee Joint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0" y="254850"/>
            <a:ext cx="3324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Types &amp; Articular Surfaces</a:t>
            </a: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6588025" y="278700"/>
            <a:ext cx="2415600" cy="48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2400">
                <a:solidFill>
                  <a:srgbClr val="D5A6BD"/>
                </a:solidFill>
              </a:rPr>
              <a:t>Function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0263" y="1259450"/>
            <a:ext cx="1167134" cy="16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4371975" y="1754050"/>
            <a:ext cx="207900" cy="196500"/>
          </a:xfrm>
          <a:prstGeom prst="ellipse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801500" y="3410450"/>
            <a:ext cx="137100" cy="134400"/>
          </a:xfrm>
          <a:prstGeom prst="ellipse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189650" y="1838825"/>
            <a:ext cx="137100" cy="134400"/>
          </a:xfrm>
          <a:prstGeom prst="ellipse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5001525" y="3858125"/>
            <a:ext cx="137100" cy="1344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620525" y="3858125"/>
            <a:ext cx="137100" cy="1344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715650" y="3992525"/>
            <a:ext cx="2351400" cy="9825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*First articulations does an action, the other articulation does a separate action.                    **A normal hinge joint can only do Flexion &amp; Extension, but since the knee joint can also do some degree of rotation is considered as a </a:t>
            </a:r>
            <a:r>
              <a:rPr b="1"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modified </a:t>
            </a:r>
            <a:r>
              <a:rPr lang="ar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hinge joint.                                 ***gliding</a:t>
            </a:r>
          </a:p>
        </p:txBody>
      </p:sp>
      <p:pic>
        <p:nvPicPr>
          <p:cNvPr id="122" name="Shape 1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0275" y="469196"/>
            <a:ext cx="618275" cy="6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942175" y="3184550"/>
            <a:ext cx="1707300" cy="360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2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This was in girls’ slides only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5A6BD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4" name="Shape 124"/>
          <p:cNvSpPr/>
          <p:nvPr/>
        </p:nvSpPr>
        <p:spPr>
          <a:xfrm rot="-5400000">
            <a:off x="7675375" y="2872225"/>
            <a:ext cx="240900" cy="196500"/>
          </a:xfrm>
          <a:prstGeom prst="chevron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-160125" y="1706550"/>
            <a:ext cx="36078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Is </a:t>
            </a:r>
            <a:r>
              <a:rPr b="1"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deficient </a:t>
            </a: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anteriorly &amp;   is replaced by: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100"/>
              <a:buFont typeface="Open Sans"/>
              <a:buChar char="○"/>
            </a:pPr>
            <a:r>
              <a:rPr b="1" lang="ar" sz="1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Quadriceps femoris tendon.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Open Sans"/>
              <a:buChar char="○"/>
            </a:pPr>
            <a:r>
              <a:rPr b="1" lang="ar" sz="11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Patella.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Open Sans"/>
              <a:buChar char="○"/>
            </a:pPr>
            <a:r>
              <a:rPr b="1" lang="ar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Ligamentum patellae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(Patellar ligament)</a:t>
            </a:r>
            <a:r>
              <a:rPr b="1" lang="ar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Possesses 2 openings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(Posteriorly)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One for </a:t>
            </a:r>
            <a:r>
              <a:rPr b="1" lang="ar" sz="11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Popliteus tendon</a:t>
            </a: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*</a:t>
            </a:r>
          </a:p>
          <a:p>
            <a:pPr indent="-298450" lvl="1" marL="914400"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One for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Communication with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ar" sz="11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Suprapatellar bursa</a:t>
            </a: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**.</a:t>
            </a:r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311700" y="315925"/>
            <a:ext cx="1683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Capsule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687" y="2994042"/>
            <a:ext cx="2248625" cy="188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700" y="1147237"/>
            <a:ext cx="2248610" cy="184680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5519325" y="1521000"/>
            <a:ext cx="3690900" cy="26103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Ligamentum patellae (patellar ligament):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rom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patella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tibial tuberosity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Medial (tibial) collateral ligament: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rom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 epicondyle of femur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upper part of medial surface of tibia </a:t>
            </a:r>
            <a:r>
              <a:rPr lang="ar" sz="11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(firmly attached to medial meniscus)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Lateral (fibular) collateral ligament: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rom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lateral epicondyle of femur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head of fibula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100" u="sng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(separated from lateral meniscus by popliteus tendon)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b="1" lang="ar" sz="110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blique popliteal* ligament: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xtension of semimembranosus tendon.</a:t>
            </a:r>
            <a:br>
              <a:rPr lang="ar" sz="1100"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5519325" y="315925"/>
            <a:ext cx="3457200" cy="831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800">
                <a:solidFill>
                  <a:srgbClr val="999999"/>
                </a:solidFill>
              </a:rPr>
              <a:t>&amp; the 4</a:t>
            </a:r>
            <a:r>
              <a:rPr lang="ar" sz="1800">
                <a:solidFill>
                  <a:srgbClr val="000000"/>
                </a:solidFill>
              </a:rPr>
              <a:t> </a:t>
            </a:r>
            <a:r>
              <a:rPr lang="ar" sz="2400">
                <a:solidFill>
                  <a:srgbClr val="000000"/>
                </a:solidFill>
              </a:rPr>
              <a:t>EXTRA-CAPSULAR LIGAMENTS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11700" y="3625500"/>
            <a:ext cx="3025500" cy="7752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*From the popliteus muscle.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**Opens in the joint cavity through an opening in the posterior part of the capsule.</a:t>
            </a:r>
          </a:p>
        </p:txBody>
      </p:sp>
      <p:sp>
        <p:nvSpPr>
          <p:cNvPr id="136" name="Shape 136"/>
          <p:cNvSpPr/>
          <p:nvPr/>
        </p:nvSpPr>
        <p:spPr>
          <a:xfrm>
            <a:off x="3578325" y="1383900"/>
            <a:ext cx="4647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578325" y="1794150"/>
            <a:ext cx="249000" cy="10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5005225" y="2593425"/>
            <a:ext cx="4155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550675" y="4045550"/>
            <a:ext cx="3210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005225" y="2170225"/>
            <a:ext cx="548700" cy="23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548175" y="2205025"/>
            <a:ext cx="464700" cy="23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3520575" y="3779650"/>
            <a:ext cx="492300" cy="26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4889675" y="4013650"/>
            <a:ext cx="664200" cy="23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872025" y="3625500"/>
            <a:ext cx="464700" cy="199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5849500" y="4287050"/>
            <a:ext cx="3169800" cy="3315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*Careful: it has </a:t>
            </a:r>
            <a:r>
              <a:rPr b="1"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nothing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to do with Popliteal muscle.</a:t>
            </a:r>
          </a:p>
        </p:txBody>
      </p:sp>
      <p:pic>
        <p:nvPicPr>
          <p:cNvPr id="146" name="Shape 14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9400" y="425771"/>
            <a:ext cx="618275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8650" y="425784"/>
            <a:ext cx="618275" cy="6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5005225" y="1250700"/>
            <a:ext cx="6183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292500" y="315925"/>
            <a:ext cx="85590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/>
              <a:t>INTRA-CAPSULAR </a:t>
            </a:r>
            <a:r>
              <a:rPr lang="ar">
                <a:solidFill>
                  <a:srgbClr val="D5A6BD"/>
                </a:solidFill>
              </a:rPr>
              <a:t>STRUCTURES </a:t>
            </a:r>
            <a:r>
              <a:rPr lang="ar">
                <a:solidFill>
                  <a:srgbClr val="6FA8DC"/>
                </a:solidFill>
              </a:rPr>
              <a:t>(LIGAMENTS)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3297300" y="1147225"/>
            <a:ext cx="2549400" cy="831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3600">
                <a:solidFill>
                  <a:srgbClr val="000000"/>
                </a:solidFill>
              </a:rPr>
              <a:t>Menisci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-145400" y="1627175"/>
            <a:ext cx="34593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600"/>
              </a:spcBef>
              <a:buSzPts val="1100"/>
              <a:buFont typeface="Open Sans"/>
              <a:buChar char="●"/>
            </a:pP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ATTACHMENTS:</a:t>
            </a:r>
          </a:p>
          <a:p>
            <a:pPr indent="-298450" lvl="1" marL="914400" rtl="0">
              <a:lnSpc>
                <a:spcPct val="115000"/>
              </a:lnSpc>
              <a:spcBef>
                <a:spcPts val="600"/>
              </a:spcBef>
              <a:buSzPts val="1100"/>
              <a:buFont typeface="Open Sans"/>
              <a:buChar char="○"/>
            </a:pP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Each meniscus is attached by:</a:t>
            </a:r>
          </a:p>
          <a:p>
            <a:pPr indent="-298450" lvl="2" marL="1371600" rtl="0">
              <a:lnSpc>
                <a:spcPct val="115000"/>
              </a:lnSpc>
              <a:spcBef>
                <a:spcPts val="600"/>
              </a:spcBef>
              <a:buSzPts val="1100"/>
              <a:buFont typeface="Open Sans"/>
              <a:buChar char="■"/>
            </a:pPr>
            <a:r>
              <a:rPr b="1" lang="ar" sz="11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Anterior</a:t>
            </a: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b="1" lang="ar" sz="11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Posterior</a:t>
            </a: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horns* into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upper surface of tibia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0" marL="457200" rtl="0">
              <a:lnSpc>
                <a:spcPct val="115000"/>
              </a:lnSpc>
              <a:spcBef>
                <a:spcPts val="600"/>
              </a:spcBef>
              <a:buSzPts val="1100"/>
              <a:buFont typeface="Open Sans"/>
              <a:buChar char="●"/>
            </a:pP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FUNCTIONS:</a:t>
            </a:r>
          </a:p>
          <a:p>
            <a:pPr indent="-298450" lvl="1" marL="914400" rtl="0">
              <a:lnSpc>
                <a:spcPct val="115000"/>
              </a:lnSpc>
              <a:spcBef>
                <a:spcPts val="60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Deepen articular surfaces of tibial condyles.</a:t>
            </a:r>
          </a:p>
          <a:p>
            <a:pPr indent="-298450" lvl="1" marL="914400" rtl="0">
              <a:lnSpc>
                <a:spcPct val="115000"/>
              </a:lnSpc>
              <a:spcBef>
                <a:spcPts val="600"/>
              </a:spcBef>
              <a:buSzPts val="1100"/>
              <a:buFont typeface="Open Sans"/>
              <a:buChar char="○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Serve as cushions** between tibia &amp; femur.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189125" y="4101325"/>
            <a:ext cx="48045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buSzPts val="1100"/>
              <a:buFont typeface="Open Sans"/>
              <a:buChar char="●"/>
            </a:pPr>
            <a:r>
              <a:rPr b="1" i="1"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 meniscus is less mobile &amp; more liable to be injured***.</a:t>
            </a:r>
          </a:p>
        </p:txBody>
      </p:sp>
      <p:pic>
        <p:nvPicPr>
          <p:cNvPr descr="صورة ذات صلة" id="157" name="Shape 157"/>
          <p:cNvPicPr preferRelativeResize="0"/>
          <p:nvPr/>
        </p:nvPicPr>
        <p:blipFill rotWithShape="1">
          <a:blip r:embed="rId3">
            <a:alphaModFix/>
          </a:blip>
          <a:srcRect b="-3130" l="0" r="0" t="3130"/>
          <a:stretch/>
        </p:blipFill>
        <p:spPr>
          <a:xfrm>
            <a:off x="3165150" y="2428750"/>
            <a:ext cx="2813675" cy="17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3136150" y="2946600"/>
            <a:ext cx="623100" cy="16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924175" y="2919875"/>
            <a:ext cx="200400" cy="16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954125" y="3615375"/>
            <a:ext cx="225600" cy="16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820025" y="3560175"/>
            <a:ext cx="225600" cy="16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832625" y="3019025"/>
            <a:ext cx="200400" cy="16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5769213" y="4524125"/>
            <a:ext cx="3169800" cy="4407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***Why? Because it’s larger and attached to medial ligament (which is more susceptible to injury).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211300" y="1627175"/>
            <a:ext cx="40296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●"/>
            </a:pPr>
            <a:r>
              <a:rPr b="1" lang="ar" sz="1100">
                <a:latin typeface="Open Sans"/>
                <a:ea typeface="Open Sans"/>
                <a:cs typeface="Open Sans"/>
                <a:sym typeface="Open Sans"/>
              </a:rPr>
              <a:t>They are two C-shaped plates of fibro-cartilage:</a:t>
            </a: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Font typeface="Open Sans"/>
              <a:buChar char="○"/>
            </a:pPr>
            <a:r>
              <a:rPr b="1" lang="ar" sz="11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Medial Meniscus:</a:t>
            </a:r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Large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Oval.</a:t>
            </a:r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Its outer border is </a:t>
            </a:r>
            <a:r>
              <a:rPr lang="ar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firmly attached to:</a:t>
            </a:r>
          </a:p>
          <a:p>
            <a:pPr indent="-298450" lvl="3" marL="18288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Capsule</a:t>
            </a: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b="1" lang="ar" sz="1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Medial collateral ligament.</a:t>
            </a: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00"/>
              <a:buFont typeface="Open Sans"/>
              <a:buChar char="○"/>
            </a:pPr>
            <a:r>
              <a:rPr b="1" lang="ar" sz="110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Lateral Meniscus:</a:t>
            </a:r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Small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ar" sz="1100" u="sng">
                <a:latin typeface="Open Sans"/>
                <a:ea typeface="Open Sans"/>
                <a:cs typeface="Open Sans"/>
                <a:sym typeface="Open Sans"/>
              </a:rPr>
              <a:t>Circular.</a:t>
            </a:r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100"/>
              <a:buFont typeface="Open Sans"/>
              <a:buChar char="■"/>
            </a:pPr>
            <a:r>
              <a:rPr lang="ar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Its outer border is separated from lateral collateral ligament by </a:t>
            </a:r>
            <a:r>
              <a:rPr lang="ar" sz="1100" u="sng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popliteal tendon</a:t>
            </a:r>
            <a:r>
              <a:rPr lang="ar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136150" y="4579925"/>
            <a:ext cx="2294100" cy="3291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**Cushion: </a:t>
            </a:r>
            <a:r>
              <a:rPr b="1"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وسادة, 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	to absorb shocks</a:t>
            </a:r>
          </a:p>
        </p:txBody>
      </p:sp>
      <p:sp>
        <p:nvSpPr>
          <p:cNvPr id="166" name="Shape 166"/>
          <p:cNvSpPr/>
          <p:nvPr/>
        </p:nvSpPr>
        <p:spPr>
          <a:xfrm>
            <a:off x="3235275" y="3763275"/>
            <a:ext cx="428700" cy="13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274275" y="2886725"/>
            <a:ext cx="428700" cy="13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87475" y="4524125"/>
            <a:ext cx="2294100" cy="4407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*The two ends of each meniscus are called: Horns.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