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6" r:id="rId4"/>
    <p:sldMasterId id="2147483677" r:id="rId5"/>
    <p:sldMasterId id="214748367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y="5143500" cx="9144000"/>
  <p:notesSz cx="6858000" cy="9144000"/>
  <p:embeddedFontLst>
    <p:embeddedFont>
      <p:font typeface="Economica"/>
      <p:regular r:id="rId43"/>
      <p:bold r:id="rId44"/>
      <p:italic r:id="rId45"/>
      <p:boldItalic r:id="rId46"/>
    </p:embeddedFont>
    <p:embeddedFont>
      <p:font typeface="Bree Serif"/>
      <p:regular r:id="rId47"/>
    </p:embeddedFont>
    <p:embeddedFont>
      <p:font typeface="Open Sans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2AFD93F-7F64-48A0-B149-0DA75E0927A1}">
  <a:tblStyle styleId="{E2AFD93F-7F64-48A0-B149-0DA75E0927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font" Target="fonts/Economica-bold.fntdata"/><Relationship Id="rId43" Type="http://schemas.openxmlformats.org/officeDocument/2006/relationships/font" Target="fonts/Economica-regular.fntdata"/><Relationship Id="rId46" Type="http://schemas.openxmlformats.org/officeDocument/2006/relationships/font" Target="fonts/Economica-boldItalic.fntdata"/><Relationship Id="rId45" Type="http://schemas.openxmlformats.org/officeDocument/2006/relationships/font" Target="fonts/Economica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OpenSans-regular.fntdata"/><Relationship Id="rId47" Type="http://schemas.openxmlformats.org/officeDocument/2006/relationships/font" Target="fonts/BreeSerif-regular.fntdata"/><Relationship Id="rId49" Type="http://schemas.openxmlformats.org/officeDocument/2006/relationships/font" Target="fonts/OpenSans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OpenSans-boldItalic.fntdata"/><Relationship Id="rId50" Type="http://schemas.openxmlformats.org/officeDocument/2006/relationships/font" Target="fonts/OpenSans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3" name="Shape 32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marR="0" rtl="0" algn="l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3" name="Shape 3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" name="Shape 4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Shape 5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Shape 5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Shape 5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Shape 5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Shape 6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Shape 6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Shape 6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marR="0" rtl="1" algn="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3" y="756700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 txBox="1"/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conomica"/>
              <a:buNone/>
              <a:defRPr b="0" i="0" sz="3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76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762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762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762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762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762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762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762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762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71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conomica"/>
              <a:buNone/>
              <a:defRPr b="0" i="0" sz="48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" name="Shape 7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" name="Shape 76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 txBox="1"/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Font typeface="Economica"/>
              <a:buNone/>
              <a:defRPr b="0" i="0" sz="16000" u="none" cap="none" strike="noStrike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8890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2744013" y="756700"/>
            <a:ext cx="1081625" cy="112495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94" name="Shape 94"/>
          <p:cNvSpPr/>
          <p:nvPr/>
        </p:nvSpPr>
        <p:spPr>
          <a:xfrm rot="10800000">
            <a:off x="5318350" y="3266725"/>
            <a:ext cx="1081625" cy="112495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Economica"/>
              <a:buNone/>
              <a:defRPr b="0" i="0" sz="21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8" y="4602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7" name="Shape 17"/>
          <p:cNvSpPr/>
          <p:nvPr/>
        </p:nvSpPr>
        <p:spPr>
          <a:xfrm flipH="1" rot="10800000">
            <a:off x="466425" y="3558325"/>
            <a:ext cx="1081625" cy="1124950"/>
          </a:xfrm>
          <a:custGeom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8" name="Shape 18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889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762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762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762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762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762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762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762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762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889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762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762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762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762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762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762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762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762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conomica"/>
              <a:buNone/>
              <a:defRPr b="0" i="0" sz="3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SzPts val="3000"/>
              <a:buFont typeface="Economica"/>
              <a:buNone/>
              <a:defRPr sz="3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76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762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762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762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762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762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762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●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762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○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762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Char char="■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 flipH="1">
            <a:off x="7595938" y="460225"/>
            <a:ext cx="1081625" cy="112495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19" name="Shape 119"/>
          <p:cNvSpPr/>
          <p:nvPr/>
        </p:nvSpPr>
        <p:spPr>
          <a:xfrm flipH="1" rot="10800000">
            <a:off x="466425" y="3558325"/>
            <a:ext cx="1081625" cy="1124950"/>
          </a:xfrm>
          <a:custGeom>
            <a:pathLst>
              <a:path extrusionOk="0" h="120000" w="120000">
                <a:moveTo>
                  <a:pt x="0" y="120000"/>
                </a:moveTo>
                <a:lnTo>
                  <a:pt x="0" y="0"/>
                </a:lnTo>
                <a:lnTo>
                  <a:pt x="120000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120" name="Shape 120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conomica"/>
              <a:buNone/>
              <a:defRPr b="0" i="0" sz="48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SzPts val="4800"/>
              <a:buFont typeface="Economica"/>
              <a:buNone/>
              <a:defRPr sz="4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" name="Shape 12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" name="Shape 12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algn="ctr">
              <a:spcBef>
                <a:spcPts val="0"/>
              </a:spcBef>
              <a:buClr>
                <a:schemeClr val="lt2"/>
              </a:buClr>
              <a:buSzPts val="4200"/>
              <a:buFont typeface="Economica"/>
              <a:buNone/>
              <a:defRPr sz="42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conomica"/>
              <a:buNone/>
              <a:defRPr b="0" i="0" sz="24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/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Font typeface="Economica"/>
              <a:buNone/>
              <a:defRPr b="0" i="0" sz="16000" u="none" cap="none" strike="noStrike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 algn="ctr">
              <a:spcBef>
                <a:spcPts val="0"/>
              </a:spcBef>
              <a:buClr>
                <a:schemeClr val="lt2"/>
              </a:buClr>
              <a:buSzPts val="16000"/>
              <a:buFont typeface="Economica"/>
              <a:buNone/>
              <a:defRPr sz="16000">
                <a:solidFill>
                  <a:schemeClr val="lt2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8890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" name="Shape 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" name="Shape 44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35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conomica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luxe"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b="0" i="0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889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889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889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889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889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889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889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889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35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conomica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hyperlink" Target="https://docs.google.com/presentation/d/1-3EbmgOo9FKQuOSaCbwutr5E4DCLSkt4zxmuddW-lE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9.jp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jpg"/><Relationship Id="rId4" Type="http://schemas.openxmlformats.org/officeDocument/2006/relationships/image" Target="../media/image3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tiny.cards/decks/ce81f413-ca8e-4372-9b4f-3dedb867bc2chttps://tiny.cards/decks/ce81f413-ca8e-4372-9b4f-3dedb867bc2c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Bones of the Upper Limb</a:t>
            </a:r>
          </a:p>
        </p:txBody>
      </p:sp>
      <p:sp>
        <p:nvSpPr>
          <p:cNvPr id="146" name="Shape 146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Lecture 1</a:t>
            </a:r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2"/>
            <a:ext cx="1172701" cy="11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 b="24987" l="23657" r="22648" t="25571"/>
          <a:stretch/>
        </p:blipFill>
        <p:spPr>
          <a:xfrm>
            <a:off x="7575573" y="0"/>
            <a:ext cx="1568426" cy="144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4140421" y="4572000"/>
            <a:ext cx="3666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b="1" lang="en" sz="1700">
                <a:latin typeface="Courier New"/>
                <a:ea typeface="Courier New"/>
                <a:cs typeface="Courier New"/>
                <a:sym typeface="Courier New"/>
              </a:rPr>
              <a:t>{وَمَنْ يَتَوَكَّلْ عَلَى اللَّهِ فَهُوَ حَسْبُهُ}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0" y="4571998"/>
            <a:ext cx="3375600" cy="5715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b="1" lang="en">
                <a:latin typeface="Bree Serif"/>
                <a:ea typeface="Bree Serif"/>
                <a:cs typeface="Bree Serif"/>
                <a:sym typeface="Bree Serif"/>
              </a:rPr>
              <a:t>هذا العمل لا يغني عن المصدر الأساسي للمذاكرة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12" y="4195544"/>
            <a:ext cx="65523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Please check our </a:t>
            </a:r>
            <a:r>
              <a:rPr lang="en" u="sng">
                <a:solidFill>
                  <a:schemeClr val="hlink"/>
                </a:solidFill>
                <a:hlinkClick r:id="rId5"/>
              </a:rPr>
              <a:t>Editing File</a:t>
            </a:r>
            <a:r>
              <a:rPr lang="en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1389150" y="289825"/>
            <a:ext cx="4528200" cy="857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Fractures of the Clavicle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311692" y="1147222"/>
            <a:ext cx="8520600" cy="3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 clavicle is commonly fractured, especially in children as forces are impacted to outstretched hand during falling.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 weakest part of clavicle is the </a:t>
            </a:r>
            <a:r>
              <a:rPr lang="en" sz="18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junction of the medial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lang="en" sz="18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lateral thirds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After fraction, the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medial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fragment is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elevated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[ by the sternomastoid muscle] , the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lateral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fragment </a:t>
            </a:r>
            <a:r>
              <a:rPr b="1"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drops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because of the weight of the upper limbs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C27BA0"/>
                </a:solidFill>
                <a:latin typeface="Open Sans"/>
                <a:ea typeface="Open Sans"/>
                <a:cs typeface="Open Sans"/>
                <a:sym typeface="Open Sans"/>
              </a:rPr>
              <a:t>The whole shoulder joint may be caves in(pulled)medially by the adductor of the arm</a:t>
            </a:r>
          </a:p>
          <a:p>
            <a:pPr indent="-342900" lvl="0" marL="457200">
              <a:spcBef>
                <a:spcPts val="0"/>
              </a:spcBef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 sagging limb is supported by the other</a:t>
            </a:r>
          </a:p>
        </p:txBody>
      </p:sp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 b="49599" l="72168" r="7018" t="22306"/>
          <a:stretch/>
        </p:blipFill>
        <p:spPr>
          <a:xfrm>
            <a:off x="4935548" y="3642900"/>
            <a:ext cx="1296123" cy="131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4">
            <a:alphaModFix/>
          </a:blip>
          <a:srcRect b="44814" l="53351" r="32135" t="20629"/>
          <a:stretch/>
        </p:blipFill>
        <p:spPr>
          <a:xfrm>
            <a:off x="521250" y="142875"/>
            <a:ext cx="760776" cy="91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5">
            <a:alphaModFix/>
          </a:blip>
          <a:srcRect b="56771" l="0" r="0" t="0"/>
          <a:stretch/>
        </p:blipFill>
        <p:spPr>
          <a:xfrm>
            <a:off x="6334551" y="3642900"/>
            <a:ext cx="2497749" cy="131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Scapula (Shoulder Blade)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63608" y="1353420"/>
            <a:ext cx="7094746" cy="38164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 is a </a:t>
            </a:r>
            <a:r>
              <a:rPr b="0" i="0" lang="en" sz="18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triangular </a:t>
            </a:r>
            <a:r>
              <a:rPr b="0" i="0" lang="en" sz="18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Flat bone</a:t>
            </a: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Extends between the 2nd - 7th ribs.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" sz="2400" u="none" cap="none" strike="noStrik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It has three Processes: </a:t>
            </a:r>
          </a:p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Economica"/>
              <a:buNone/>
            </a:pPr>
            <a:r>
              <a:rPr b="1" i="1" lang="en" sz="2400" u="none" cap="none" strike="noStrik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     </a:t>
            </a:r>
            <a:r>
              <a:rPr b="1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1-Spine: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thick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projecting ridge of  bone that   </a:t>
            </a: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continues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laterally </a:t>
            </a:r>
            <a:r>
              <a:rPr b="0" i="0" lang="en" sz="1600" u="none" cap="none" strike="noStrike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as the flat expanded posteriorly.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    </a:t>
            </a:r>
            <a:r>
              <a:rPr b="1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2- Acromion :</a:t>
            </a: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forms the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subcutaneous point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of the shoulder.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</a:t>
            </a:r>
            <a:r>
              <a:rPr b="1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3- Coracoid: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beak like</a:t>
            </a:r>
            <a:r>
              <a:rPr b="0" i="0" lang="en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"منقار"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process , It resembles in size, shape         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    &amp; direction a bent finger pointing to the shoulder</a:t>
            </a: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" sz="2400" u="none" cap="none" strike="noStrik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 It has three Borders: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Superior, Medial (Vertebral) </a:t>
            </a: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&amp; Lateral (Axillary) it’s the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thickest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 of the bone, it terminates </a:t>
            </a: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at the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lateral angle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.</a:t>
            </a: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1" sz="1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ehealthstar.com/wp-content/uploads/2014/12/scapula.jpg" id="284" name="Shape 2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3832" y="2812610"/>
            <a:ext cx="2214213" cy="1939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4.bp.blogspot.com/-e5gNmqA74yg/U5z40VqHkgI/AAAAAAAAAEU/rTLSPedqsZk/s1600/aaaa.JPG" id="285" name="Shape 285"/>
          <p:cNvPicPr preferRelativeResize="0"/>
          <p:nvPr/>
        </p:nvPicPr>
        <p:blipFill rotWithShape="1">
          <a:blip r:embed="rId4">
            <a:alphaModFix/>
          </a:blip>
          <a:srcRect b="4891" l="3175" r="5147" t="-95"/>
          <a:stretch/>
        </p:blipFill>
        <p:spPr>
          <a:xfrm>
            <a:off x="5960225" y="73259"/>
            <a:ext cx="3051482" cy="23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/>
          <p:nvPr/>
        </p:nvSpPr>
        <p:spPr>
          <a:xfrm>
            <a:off x="6631682" y="395876"/>
            <a:ext cx="612468" cy="95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7780337" y="1732218"/>
            <a:ext cx="548275" cy="11114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6065705" y="854715"/>
            <a:ext cx="542072" cy="9510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8589818" y="2846513"/>
            <a:ext cx="455221" cy="146463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/>
          <p:nvPr/>
        </p:nvSpPr>
        <p:spPr>
          <a:xfrm>
            <a:off x="8265136" y="2998914"/>
            <a:ext cx="455221" cy="146463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7802811" y="2915521"/>
            <a:ext cx="369641" cy="146463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6767324" y="2846537"/>
            <a:ext cx="455221" cy="146463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7094746" y="3004907"/>
            <a:ext cx="455221" cy="146463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Shape 2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950" y="3429075"/>
            <a:ext cx="412075" cy="3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Scapula (Shoulder Blade)</a:t>
            </a:r>
          </a:p>
        </p:txBody>
      </p:sp>
      <p:pic>
        <p:nvPicPr>
          <p:cNvPr descr="https://www.getbodysmart.com/ap/skeletalsystem/skeleton/appendicular/upperlimbs/scapula2/images/print2.jpg" id="300" name="Shape 300"/>
          <p:cNvPicPr preferRelativeResize="0"/>
          <p:nvPr/>
        </p:nvPicPr>
        <p:blipFill rotWithShape="1">
          <a:blip r:embed="rId3">
            <a:alphaModFix/>
          </a:blip>
          <a:srcRect b="13602" l="1" r="1162" t="10822"/>
          <a:stretch/>
        </p:blipFill>
        <p:spPr>
          <a:xfrm>
            <a:off x="6224821" y="48748"/>
            <a:ext cx="2783486" cy="159449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123435" y="1712217"/>
            <a:ext cx="8904024" cy="2954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" sz="2400" u="none" cap="none" strike="noStrik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It has Three Angles : </a:t>
            </a: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Superior, Inferior &amp; Lateral forms the</a:t>
            </a:r>
            <a:r>
              <a:rPr b="1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(Glenoid cavity) : </a:t>
            </a: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shallow </a:t>
            </a:r>
            <a:r>
              <a:rPr b="0" i="0" lang="en" sz="14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concave oval fossa</a:t>
            </a: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that </a:t>
            </a:r>
            <a:r>
              <a:rPr b="1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receives the head of the humerus</a:t>
            </a: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1" i="0" lang="en" sz="2400" u="none" cap="none" strike="noStrik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It has Two Surfaces: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</a:t>
            </a:r>
            <a:r>
              <a:rPr b="1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1- Convex Posterior : </a:t>
            </a: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divided by the spine of the scapula into :</a:t>
            </a:r>
          </a:p>
          <a:p>
            <a:pPr indent="-109537" lvl="0" marL="6429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Supraspinous  Fossa: </a:t>
            </a:r>
            <a:r>
              <a:rPr b="0" i="0" lang="en" sz="14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it’s small &amp; above the spine. </a:t>
            </a:r>
          </a:p>
          <a:p>
            <a:pPr indent="-109537" lvl="0" marL="6429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▪"/>
            </a:pP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Infraspinous  Fossa: </a:t>
            </a:r>
            <a:r>
              <a:rPr b="0" i="0" lang="en" sz="14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it’s large &amp; below the spine.</a:t>
            </a:r>
          </a:p>
          <a:p>
            <a:pPr indent="-115888" lvl="0" marL="3571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2- Concave Anterior (Costal) </a:t>
            </a: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 forms  the </a:t>
            </a:r>
            <a:r>
              <a:rPr b="0" i="0" lang="en" sz="14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large Subscapular Foss</a:t>
            </a:r>
            <a:r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a.</a:t>
            </a:r>
          </a:p>
          <a:p>
            <a:pPr indent="-285750" lvl="2" marL="374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Suprascapular notch: It is a nerve passageway, medial to coracoid process.</a:t>
            </a:r>
          </a:p>
          <a:p>
            <a:pPr indent="-1587" lvl="3" marL="4460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400"/>
              <a:buFont typeface="Noto Sans Symbols"/>
              <a:buChar char="▪"/>
            </a:pPr>
            <a:r>
              <a:rPr b="0" i="0" lang="en" sz="1400" u="none" cap="none" strike="noStrike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 Suprascapular nerve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03187" lvl="0" marL="5349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</a:t>
            </a:r>
          </a:p>
        </p:txBody>
      </p:sp>
      <p:sp>
        <p:nvSpPr>
          <p:cNvPr id="302" name="Shape 302"/>
          <p:cNvSpPr/>
          <p:nvPr/>
        </p:nvSpPr>
        <p:spPr>
          <a:xfrm>
            <a:off x="7018452" y="1513957"/>
            <a:ext cx="648708" cy="13088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6228270" y="154354"/>
            <a:ext cx="725697" cy="12169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6252423" y="786729"/>
            <a:ext cx="817785" cy="117319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6252423" y="359309"/>
            <a:ext cx="862644" cy="117319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teachmeanatomy.info/wp-content/uploads/Bony-Landmarks-of-the-Costal-Surface-of-the-Scapula.jpg" id="306" name="Shape 306"/>
          <p:cNvPicPr preferRelativeResize="0"/>
          <p:nvPr/>
        </p:nvPicPr>
        <p:blipFill rotWithShape="1">
          <a:blip r:embed="rId4">
            <a:alphaModFix/>
          </a:blip>
          <a:srcRect b="4329" l="0" r="2736" t="0"/>
          <a:stretch/>
        </p:blipFill>
        <p:spPr>
          <a:xfrm>
            <a:off x="6973390" y="3821300"/>
            <a:ext cx="2054061" cy="130115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/>
          <p:nvPr/>
        </p:nvSpPr>
        <p:spPr>
          <a:xfrm>
            <a:off x="8404411" y="449732"/>
            <a:ext cx="606481" cy="117319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7880970" y="4460224"/>
            <a:ext cx="706200" cy="295500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ginimartinez.com/wp-content/uploads/2012/09/Glenoid-Fossa.png" id="309" name="Shape 3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61912" y="154354"/>
            <a:ext cx="677593" cy="130113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/>
          <p:nvPr/>
        </p:nvSpPr>
        <p:spPr>
          <a:xfrm>
            <a:off x="7715251" y="369570"/>
            <a:ext cx="86980" cy="5715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1" name="Shape 311"/>
          <p:cNvCxnSpPr/>
          <p:nvPr/>
        </p:nvCxnSpPr>
        <p:spPr>
          <a:xfrm flipH="1" rot="10800000">
            <a:off x="7774305" y="207645"/>
            <a:ext cx="158115" cy="159285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312" name="Shape 312"/>
          <p:cNvSpPr/>
          <p:nvPr/>
        </p:nvSpPr>
        <p:spPr>
          <a:xfrm>
            <a:off x="7880985" y="87630"/>
            <a:ext cx="539115" cy="8511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Shape 313"/>
          <p:cNvSpPr txBox="1"/>
          <p:nvPr/>
        </p:nvSpPr>
        <p:spPr>
          <a:xfrm>
            <a:off x="7820026" y="56969"/>
            <a:ext cx="693420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5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Open Sans"/>
              <a:buNone/>
            </a:pPr>
            <a:r>
              <a:rPr b="0" i="0" lang="en" sz="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Suprascapular notch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Functions of Scapula 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74818" y="1417568"/>
            <a:ext cx="6788561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Gives attachment to muscles.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Has a considerable degree of movement on the thoracic wall to enable the arm to move freely</a:t>
            </a:r>
            <a:r>
              <a:rPr b="0" i="0" lang="en" sz="1400" u="none" cap="none" strike="noStrike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(give us extra movement) 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glenoid cavity forms the socket of the shoulder joint.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Because most of the scapula is well protected by muscles and by its association with the thoracic wall , </a:t>
            </a:r>
            <a:r>
              <a:rPr b="0" i="0" lang="en" sz="18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most of its fractures involve the protruding subcutaneous </a:t>
            </a:r>
            <a:r>
              <a:rPr b="1" i="0" lang="en" sz="1800" u="sng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Acromion.</a:t>
            </a:r>
          </a:p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Student Gray\7. Upper limb\F66122-007-f009b.jpg" id="320" name="Shape 320"/>
          <p:cNvPicPr preferRelativeResize="0"/>
          <p:nvPr/>
        </p:nvPicPr>
        <p:blipFill rotWithShape="1">
          <a:blip r:embed="rId3">
            <a:alphaModFix/>
          </a:blip>
          <a:srcRect b="5611" l="0" r="0" t="0"/>
          <a:stretch/>
        </p:blipFill>
        <p:spPr>
          <a:xfrm>
            <a:off x="6651987" y="1009864"/>
            <a:ext cx="2410749" cy="3186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WINGED SCAPULA</a:t>
            </a:r>
          </a:p>
        </p:txBody>
      </p:sp>
      <p:sp>
        <p:nvSpPr>
          <p:cNvPr id="326" name="Shape 326"/>
          <p:cNvSpPr/>
          <p:nvPr/>
        </p:nvSpPr>
        <p:spPr>
          <a:xfrm>
            <a:off x="7025273" y="215565"/>
            <a:ext cx="1732155" cy="34943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C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1016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A6BD"/>
              </a:buClr>
              <a:buSzPts val="1600"/>
              <a:buFont typeface="Economica"/>
              <a:buNone/>
            </a:pPr>
            <a:r>
              <a:rPr b="1" i="0" lang="en" sz="1600" u="none" cap="none" strike="noStrike">
                <a:solidFill>
                  <a:srgbClr val="D5A6BD"/>
                </a:solidFill>
                <a:latin typeface="Economica"/>
                <a:ea typeface="Economica"/>
                <a:cs typeface="Economica"/>
                <a:sym typeface="Economica"/>
              </a:rPr>
              <a:t>only in the girls’ slides</a:t>
            </a:r>
          </a:p>
        </p:txBody>
      </p:sp>
      <p:pic>
        <p:nvPicPr>
          <p:cNvPr descr="Fig 1.3 - Injury to the long thoracic nerve produces a winged appearance" id="327" name="Shape 3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4684" y="1724722"/>
            <a:ext cx="2780624" cy="249144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/>
          <p:nvPr/>
        </p:nvSpPr>
        <p:spPr>
          <a:xfrm>
            <a:off x="193287" y="1531434"/>
            <a:ext cx="6326459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 will </a:t>
            </a:r>
            <a:r>
              <a:rPr b="0" i="0" lang="en" sz="18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protrude </a:t>
            </a:r>
            <a:r>
              <a:rPr b="1" i="0" lang="en" sz="18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posteriorly</a:t>
            </a: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patient has </a:t>
            </a:r>
            <a:r>
              <a:rPr b="0" i="0" lang="en" sz="18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difficulty in raising the arm above the head</a:t>
            </a: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(difficult in rotation of the scapula).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 is due to </a:t>
            </a:r>
            <a:r>
              <a:rPr b="1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injury </a:t>
            </a: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of the </a:t>
            </a:r>
            <a:r>
              <a:rPr b="1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long thoracic nerve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(as in </a:t>
            </a:r>
            <a:r>
              <a:rPr b="0" i="0" lang="en" sz="18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radical mastectomy</a:t>
            </a: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"استئصال الثدي"</a:t>
            </a: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 which causes   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 </a:t>
            </a:r>
            <a:r>
              <a:rPr b="1" i="0" lang="en" sz="18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paralysis</a:t>
            </a: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of </a:t>
            </a:r>
            <a:r>
              <a:rPr b="0" i="0" lang="en" sz="18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serratus anterior muscle.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medial border and inferior angle of the scapula will no longer be kept closely applied to the chest 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wall.</a:t>
            </a:r>
          </a:p>
        </p:txBody>
      </p:sp>
      <p:sp>
        <p:nvSpPr>
          <p:cNvPr id="329" name="Shape 329"/>
          <p:cNvSpPr/>
          <p:nvPr/>
        </p:nvSpPr>
        <p:spPr>
          <a:xfrm>
            <a:off x="8251896" y="2624256"/>
            <a:ext cx="750855" cy="1360447"/>
          </a:xfrm>
          <a:prstGeom prst="ellipse">
            <a:avLst/>
          </a:prstGeom>
          <a:noFill/>
          <a:ln cap="flat" cmpd="sng" w="12700">
            <a:solidFill>
              <a:srgbClr val="0C0C0C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6638694" y="4252332"/>
            <a:ext cx="162063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76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WINGED SCAPULA</a:t>
            </a:r>
          </a:p>
        </p:txBody>
      </p:sp>
      <p:cxnSp>
        <p:nvCxnSpPr>
          <p:cNvPr id="331" name="Shape 331"/>
          <p:cNvCxnSpPr/>
          <p:nvPr/>
        </p:nvCxnSpPr>
        <p:spPr>
          <a:xfrm flipH="1">
            <a:off x="8162745" y="3977269"/>
            <a:ext cx="468300" cy="408900"/>
          </a:xfrm>
          <a:prstGeom prst="bentConnector3">
            <a:avLst>
              <a:gd fmla="val 50006" name="adj1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lg" w="lg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type="title"/>
          </p:nvPr>
        </p:nvSpPr>
        <p:spPr>
          <a:xfrm>
            <a:off x="0" y="0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Humerus</a:t>
            </a:r>
          </a:p>
        </p:txBody>
      </p:sp>
      <p:sp>
        <p:nvSpPr>
          <p:cNvPr id="337" name="Shape 337"/>
          <p:cNvSpPr txBox="1"/>
          <p:nvPr/>
        </p:nvSpPr>
        <p:spPr>
          <a:xfrm>
            <a:off x="0" y="720788"/>
            <a:ext cx="5441400" cy="4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-"/>
            </a:pPr>
            <a:r>
              <a:rPr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Typical </a:t>
            </a:r>
            <a:r>
              <a:rPr b="0" i="0" lang="en" sz="16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Long bone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Char char="-"/>
            </a:pP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 is the </a:t>
            </a:r>
            <a:r>
              <a:rPr b="1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largest bone of the UL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(upper limb)</a:t>
            </a: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❖"/>
            </a:pPr>
            <a:r>
              <a:rPr b="1" i="0" lang="en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Proximal End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Head, Neck, Greater &amp; Lesser Tubercles.</a:t>
            </a:r>
          </a:p>
          <a:p>
            <a:pPr indent="-1016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•  Head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Smooth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it forms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1/3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of a sphere, it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articulates</a:t>
            </a:r>
            <a:r>
              <a:rPr b="0" i="0" lang="en" sz="1600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with the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glenoid cavity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of the scap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ula</a:t>
            </a:r>
          </a:p>
          <a:p>
            <a:pPr indent="-1016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• Greater tubercle</a:t>
            </a:r>
            <a:r>
              <a:rPr b="0" i="0" lang="en" sz="1600" u="none" cap="none" strike="noStrik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 the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lateral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margin of the humerus.</a:t>
            </a:r>
          </a:p>
          <a:p>
            <a:pPr indent="-1016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• Lesser tubercle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projects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anteriorly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1016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pen Sans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(The two tubercles </a:t>
            </a: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are separated by </a:t>
            </a:r>
            <a:r>
              <a:rPr b="1" i="0" lang="en" sz="16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Intertubercular Groove</a:t>
            </a:r>
            <a:r>
              <a:rPr b="1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1600" u="none" cap="none" strike="noStrik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b="0" i="0" lang="en" sz="1600" u="none" cap="none" strike="noStrik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bicipital groove” </a:t>
            </a: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indent="-1016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•Anatomical neck: </a:t>
            </a: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formed by a groove separating the head from the tubercles. </a:t>
            </a:r>
            <a:r>
              <a:rPr b="0" i="0" lang="en" sz="1600" u="none" cap="none" strike="noStrik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“between the head and greater tubercle”</a:t>
            </a:r>
          </a:p>
          <a:p>
            <a:pPr indent="-1016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•Surgical Neck: </a:t>
            </a: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b="0" i="0" lang="en" sz="1600" u="sng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narrow </a:t>
            </a:r>
            <a:r>
              <a:rPr b="0" i="0" lang="en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part distal to the tubercles,</a:t>
            </a:r>
            <a:r>
              <a:rPr b="0" i="0" lang="en" sz="16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it is the most common fracture site of the humerus.</a:t>
            </a:r>
          </a:p>
          <a:p>
            <a:pPr indent="-1016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016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E2168B01" id="338" name="Shape 338"/>
          <p:cNvPicPr preferRelativeResize="0"/>
          <p:nvPr/>
        </p:nvPicPr>
        <p:blipFill rotWithShape="1">
          <a:blip r:embed="rId3">
            <a:alphaModFix/>
          </a:blip>
          <a:srcRect b="21959" l="0" r="46103" t="4773"/>
          <a:stretch/>
        </p:blipFill>
        <p:spPr>
          <a:xfrm>
            <a:off x="5441434" y="72530"/>
            <a:ext cx="3611352" cy="4933459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39" name="Shape 339"/>
          <p:cNvSpPr txBox="1"/>
          <p:nvPr/>
        </p:nvSpPr>
        <p:spPr>
          <a:xfrm>
            <a:off x="8207915" y="790233"/>
            <a:ext cx="8617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←</a:t>
            </a:r>
            <a:r>
              <a:rPr b="0" i="0" lang="en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surgical</a:t>
            </a:r>
          </a:p>
        </p:txBody>
      </p:sp>
      <p:sp>
        <p:nvSpPr>
          <p:cNvPr id="340" name="Shape 340"/>
          <p:cNvSpPr/>
          <p:nvPr/>
        </p:nvSpPr>
        <p:spPr>
          <a:xfrm>
            <a:off x="5488621" y="240153"/>
            <a:ext cx="530961" cy="307775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Shape 341"/>
          <p:cNvSpPr/>
          <p:nvPr/>
        </p:nvSpPr>
        <p:spPr>
          <a:xfrm>
            <a:off x="5460542" y="592430"/>
            <a:ext cx="559040" cy="352917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/>
          <p:nvPr/>
        </p:nvSpPr>
        <p:spPr>
          <a:xfrm>
            <a:off x="7041938" y="170529"/>
            <a:ext cx="508874" cy="238988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6976044" y="720810"/>
            <a:ext cx="634948" cy="307776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6749286" y="1028586"/>
            <a:ext cx="861706" cy="307776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Shape 345"/>
          <p:cNvSpPr txBox="1"/>
          <p:nvPr/>
        </p:nvSpPr>
        <p:spPr>
          <a:xfrm>
            <a:off x="6019582" y="4749458"/>
            <a:ext cx="34564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Anterior                      posterior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/>
        </p:nvSpPr>
        <p:spPr>
          <a:xfrm>
            <a:off x="0" y="0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Humerus</a:t>
            </a:r>
          </a:p>
        </p:txBody>
      </p:sp>
      <p:sp>
        <p:nvSpPr>
          <p:cNvPr id="351" name="Shape 351"/>
          <p:cNvSpPr txBox="1"/>
          <p:nvPr/>
        </p:nvSpPr>
        <p:spPr>
          <a:xfrm>
            <a:off x="0" y="1159350"/>
            <a:ext cx="5105400" cy="30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b="1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Shaft (Body): </a:t>
            </a: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Has two prominent features:</a:t>
            </a: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 </a:t>
            </a:r>
            <a:r>
              <a:rPr b="1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Deltoid tuberosity: </a:t>
            </a: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b="0" i="0" lang="en" sz="16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rough </a:t>
            </a: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elevation </a:t>
            </a:r>
            <a:r>
              <a:rPr b="0" i="0" lang="en" sz="16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laterally </a:t>
            </a: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 the attachment of deltoid muscle. </a:t>
            </a: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 </a:t>
            </a:r>
            <a:r>
              <a:rPr b="1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Spiral (Radial) groove:</a:t>
            </a: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b="0" i="0" lang="en" sz="16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Runs</a:t>
            </a:r>
            <a:r>
              <a:rPr lang="en" sz="16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obliquely down the </a:t>
            </a:r>
            <a:r>
              <a:rPr b="0" i="0" lang="en" sz="16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posterior </a:t>
            </a: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aspect of the shaft.</a:t>
            </a: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</a:pP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</a:t>
            </a:r>
            <a:r>
              <a:rPr b="0" i="0" lang="en" sz="16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lodges </a:t>
            </a: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b="0" i="0" lang="en" sz="16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important radial nerve &amp; vessels</a:t>
            </a: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1016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016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E2168B01" id="352" name="Shape 352"/>
          <p:cNvPicPr preferRelativeResize="0"/>
          <p:nvPr/>
        </p:nvPicPr>
        <p:blipFill rotWithShape="1">
          <a:blip r:embed="rId3">
            <a:alphaModFix/>
          </a:blip>
          <a:srcRect b="21959" l="0" r="46103" t="4773"/>
          <a:stretch/>
        </p:blipFill>
        <p:spPr>
          <a:xfrm>
            <a:off x="5236720" y="214296"/>
            <a:ext cx="3668651" cy="4653614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pic>
      <p:sp>
        <p:nvSpPr>
          <p:cNvPr id="353" name="Shape 353"/>
          <p:cNvSpPr/>
          <p:nvPr/>
        </p:nvSpPr>
        <p:spPr>
          <a:xfrm flipH="1" rot="10800000">
            <a:off x="8148076" y="2230520"/>
            <a:ext cx="360040" cy="144016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4" name="Shape 354"/>
          <p:cNvCxnSpPr/>
          <p:nvPr/>
        </p:nvCxnSpPr>
        <p:spPr>
          <a:xfrm>
            <a:off x="7263610" y="1530631"/>
            <a:ext cx="432048" cy="288032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355" name="Shape 355"/>
          <p:cNvSpPr/>
          <p:nvPr/>
        </p:nvSpPr>
        <p:spPr>
          <a:xfrm>
            <a:off x="7094108" y="1840077"/>
            <a:ext cx="553912" cy="288032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Shape 356"/>
          <p:cNvSpPr/>
          <p:nvPr/>
        </p:nvSpPr>
        <p:spPr>
          <a:xfrm>
            <a:off x="7069748" y="2188517"/>
            <a:ext cx="634948" cy="307776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5919804" y="4632134"/>
            <a:ext cx="34564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Anterior                      posterior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/>
        </p:nvSpPr>
        <p:spPr>
          <a:xfrm>
            <a:off x="0" y="831300"/>
            <a:ext cx="4937100" cy="42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b="1" i="0" lang="en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Distal End: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Widens as the sharp </a:t>
            </a:r>
            <a:r>
              <a:rPr b="0" i="0" lang="en" sz="18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medial </a:t>
            </a: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0" i="0" lang="en" sz="18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lateral </a:t>
            </a: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Supracondylar Ridges and end in the Medial </a:t>
            </a:r>
            <a:r>
              <a:rPr b="0" i="0" lang="en" sz="1800" u="none" cap="none" strike="noStrike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(can be felt) </a:t>
            </a: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Lateral </a:t>
            </a:r>
            <a:r>
              <a:rPr b="0" i="0" lang="en" sz="18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Epicondyles,</a:t>
            </a: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they providing muscular attachment.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" sz="18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Anteriorly: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• Trochlea: </a:t>
            </a:r>
            <a:r>
              <a:rPr b="0" i="0" lang="en" sz="18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(medial) </a:t>
            </a: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 articulation with the ulna 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• Capitulum: </a:t>
            </a:r>
            <a:r>
              <a:rPr b="0" i="0" lang="en" sz="18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(lateral) </a:t>
            </a: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for articulation with the radius.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• Coronoid fossa: </a:t>
            </a:r>
            <a:r>
              <a:rPr b="0" i="0" lang="en" sz="18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above </a:t>
            </a: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trochlea.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• Radial fossa: </a:t>
            </a:r>
            <a:r>
              <a:rPr b="0" i="0" lang="en" sz="18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above </a:t>
            </a: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capitulum.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" sz="18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Posteriorly:</a:t>
            </a:r>
          </a:p>
          <a:p>
            <a:pPr indent="-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• Olecranon fossa : </a:t>
            </a:r>
            <a:r>
              <a:rPr b="0" i="0" lang="en" sz="18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above </a:t>
            </a:r>
            <a:r>
              <a:rPr b="0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trochlea.</a:t>
            </a:r>
          </a:p>
          <a:p>
            <a:pPr indent="-1143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None/>
            </a:pPr>
            <a:r>
              <a:rPr b="0" i="0" lang="en" sz="1800" u="none" cap="none" strike="noStrik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Fossa= تجويف بسيط في العظام</a:t>
            </a:r>
          </a:p>
          <a:p>
            <a:pPr indent="-1143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14300" lvl="0" marL="139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0" y="0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Economica"/>
              <a:buNone/>
            </a:pPr>
            <a:r>
              <a:rPr b="0" i="0" lang="en" sz="4200" u="none" cap="none" strike="noStrik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Humerus</a:t>
            </a:r>
          </a:p>
        </p:txBody>
      </p:sp>
      <p:pic>
        <p:nvPicPr>
          <p:cNvPr descr="E2168B01" id="364" name="Shape 364"/>
          <p:cNvPicPr preferRelativeResize="0"/>
          <p:nvPr/>
        </p:nvPicPr>
        <p:blipFill rotWithShape="1">
          <a:blip r:embed="rId3">
            <a:alphaModFix/>
          </a:blip>
          <a:srcRect b="21960" l="0" r="46103" t="53265"/>
          <a:stretch/>
        </p:blipFill>
        <p:spPr>
          <a:xfrm>
            <a:off x="4936959" y="230966"/>
            <a:ext cx="3988454" cy="4694858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med" w="med" type="none"/>
            <a:tailEnd len="med" w="med" type="none"/>
          </a:ln>
        </p:spPr>
      </p:pic>
      <p:sp>
        <p:nvSpPr>
          <p:cNvPr id="365" name="Shape 365"/>
          <p:cNvSpPr/>
          <p:nvPr/>
        </p:nvSpPr>
        <p:spPr>
          <a:xfrm>
            <a:off x="6504264" y="3933096"/>
            <a:ext cx="634948" cy="307776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4936959" y="3779208"/>
            <a:ext cx="634948" cy="307776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Shape 367"/>
          <p:cNvSpPr/>
          <p:nvPr/>
        </p:nvSpPr>
        <p:spPr>
          <a:xfrm>
            <a:off x="8217570" y="2310064"/>
            <a:ext cx="654189" cy="685799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4936959" y="1884439"/>
            <a:ext cx="537411" cy="615122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4914495" y="2748436"/>
            <a:ext cx="537411" cy="615122"/>
          </a:xfrm>
          <a:prstGeom prst="rect">
            <a:avLst/>
          </a:prstGeom>
          <a:noFill/>
          <a:ln cap="flat" cmpd="sng" w="25400">
            <a:solidFill>
              <a:srgbClr val="432E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 txBox="1"/>
          <p:nvPr/>
        </p:nvSpPr>
        <p:spPr>
          <a:xfrm>
            <a:off x="5615212" y="4460378"/>
            <a:ext cx="345643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Anterior                      posterior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/>
          <p:nvPr/>
        </p:nvSpPr>
        <p:spPr>
          <a:xfrm>
            <a:off x="167244" y="142306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Articulations of Humerus</a:t>
            </a:r>
          </a:p>
        </p:txBody>
      </p:sp>
      <p:pic>
        <p:nvPicPr>
          <p:cNvPr id="376" name="Shape 3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2309" y="995806"/>
            <a:ext cx="3810000" cy="381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7" name="Shape 377"/>
          <p:cNvCxnSpPr/>
          <p:nvPr/>
        </p:nvCxnSpPr>
        <p:spPr>
          <a:xfrm>
            <a:off x="2805546" y="1311234"/>
            <a:ext cx="1697100" cy="2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78" name="Shape 378"/>
          <p:cNvSpPr txBox="1"/>
          <p:nvPr/>
        </p:nvSpPr>
        <p:spPr>
          <a:xfrm>
            <a:off x="430450" y="852306"/>
            <a:ext cx="23751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Proximal End: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Articulate with the Glenoid cavity in the Scapula to form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Shoulder Joint</a:t>
            </a:r>
          </a:p>
        </p:txBody>
      </p:sp>
      <p:cxnSp>
        <p:nvCxnSpPr>
          <p:cNvPr id="379" name="Shape 379"/>
          <p:cNvCxnSpPr/>
          <p:nvPr/>
        </p:nvCxnSpPr>
        <p:spPr>
          <a:xfrm>
            <a:off x="4443409" y="2751106"/>
            <a:ext cx="2132700" cy="1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80" name="Shape 380"/>
          <p:cNvSpPr txBox="1"/>
          <p:nvPr/>
        </p:nvSpPr>
        <p:spPr>
          <a:xfrm>
            <a:off x="6724400" y="2146275"/>
            <a:ext cx="23751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Distal End: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Articulate with the Radius and Ulna to form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Elbow joint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/>
          <p:nvPr/>
        </p:nvSpPr>
        <p:spPr>
          <a:xfrm>
            <a:off x="0" y="-1145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Economica"/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Fractures of </a:t>
            </a:r>
            <a:r>
              <a:rPr i="0" lang="en" sz="4200" u="none" cap="none" strike="noStrik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Humerus</a:t>
            </a:r>
          </a:p>
        </p:txBody>
      </p:sp>
      <p:sp>
        <p:nvSpPr>
          <p:cNvPr id="386" name="Shape 386"/>
          <p:cNvSpPr/>
          <p:nvPr/>
        </p:nvSpPr>
        <p:spPr>
          <a:xfrm>
            <a:off x="3924313" y="598575"/>
            <a:ext cx="2663700" cy="5076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fractures of the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greater tubercle</a:t>
            </a:r>
          </a:p>
        </p:txBody>
      </p:sp>
      <p:sp>
        <p:nvSpPr>
          <p:cNvPr id="387" name="Shape 387"/>
          <p:cNvSpPr txBox="1"/>
          <p:nvPr/>
        </p:nvSpPr>
        <p:spPr>
          <a:xfrm>
            <a:off x="914400" y="2233013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8" name="Shape 388"/>
          <p:cNvSpPr/>
          <p:nvPr/>
        </p:nvSpPr>
        <p:spPr>
          <a:xfrm>
            <a:off x="482300" y="1197724"/>
            <a:ext cx="3297300" cy="1587900"/>
          </a:xfrm>
          <a:prstGeom prst="downArrowCallout">
            <a:avLst>
              <a:gd fmla="val 16615" name="adj1"/>
              <a:gd fmla="val 25000" name="adj2"/>
              <a:gd fmla="val 25000" name="adj3"/>
              <a:gd fmla="val 64977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algn="ctr">
              <a:spcBef>
                <a:spcPts val="0"/>
              </a:spcBef>
              <a:buNone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Most common  fractures  are of the </a:t>
            </a:r>
            <a:r>
              <a:rPr lang="en" sz="1700" u="sng">
                <a:latin typeface="Open Sans"/>
                <a:ea typeface="Open Sans"/>
                <a:cs typeface="Open Sans"/>
                <a:sym typeface="Open Sans"/>
              </a:rPr>
              <a:t>Surgical Neck</a:t>
            </a: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 especially in </a:t>
            </a:r>
            <a:r>
              <a:rPr b="1" lang="en" sz="1700">
                <a:latin typeface="Open Sans"/>
                <a:ea typeface="Open Sans"/>
                <a:cs typeface="Open Sans"/>
                <a:sym typeface="Open Sans"/>
              </a:rPr>
              <a:t>older people</a:t>
            </a: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 with osteoporosis </a:t>
            </a:r>
            <a:r>
              <a:rPr lang="en" sz="17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“هشاشة العظام”</a:t>
            </a:r>
            <a:br>
              <a:rPr lang="en" sz="17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</a:br>
          </a:p>
        </p:txBody>
      </p:sp>
      <p:sp>
        <p:nvSpPr>
          <p:cNvPr id="389" name="Shape 389"/>
          <p:cNvSpPr/>
          <p:nvPr/>
        </p:nvSpPr>
        <p:spPr>
          <a:xfrm>
            <a:off x="482300" y="2394125"/>
            <a:ext cx="3297300" cy="1727700"/>
          </a:xfrm>
          <a:prstGeom prst="downArrowCallout">
            <a:avLst>
              <a:gd fmla="val 9197" name="adj1"/>
              <a:gd fmla="val 7012" name="adj2"/>
              <a:gd fmla="val 35398" name="adj3"/>
              <a:gd fmla="val 66112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buNone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The fracture results from falling on the hand (transition of force through the bones of forearm of the extended limb).</a:t>
            </a:r>
            <a:br>
              <a:rPr lang="en" sz="1700">
                <a:latin typeface="Open Sans"/>
                <a:ea typeface="Open Sans"/>
                <a:cs typeface="Open Sans"/>
                <a:sym typeface="Open Sans"/>
              </a:rPr>
            </a:br>
          </a:p>
        </p:txBody>
      </p:sp>
      <p:sp>
        <p:nvSpPr>
          <p:cNvPr id="390" name="Shape 390"/>
          <p:cNvSpPr/>
          <p:nvPr/>
        </p:nvSpPr>
        <p:spPr>
          <a:xfrm>
            <a:off x="482297" y="598575"/>
            <a:ext cx="3297300" cy="5076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fractures of the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Surgical Neck</a:t>
            </a:r>
          </a:p>
        </p:txBody>
      </p:sp>
      <p:pic>
        <p:nvPicPr>
          <p:cNvPr id="391" name="Shape 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692" y="3593035"/>
            <a:ext cx="1386425" cy="1513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Shape 392"/>
          <p:cNvSpPr txBox="1"/>
          <p:nvPr/>
        </p:nvSpPr>
        <p:spPr>
          <a:xfrm>
            <a:off x="0" y="3755725"/>
            <a:ext cx="15867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1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ملاحظة من الدكتورة : الكسر في هذا الموقع شائع لأنه يعتبر أضعف </a:t>
            </a:r>
            <a:r>
              <a:rPr lang="en" sz="11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نقطة في هذه العظمة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1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يحدث هذا النوع من الكسر خصوصا إذا كان الشخص يسقط من ارتفاع فيسند بيده</a:t>
            </a:r>
          </a:p>
        </p:txBody>
      </p:sp>
      <p:sp>
        <p:nvSpPr>
          <p:cNvPr id="393" name="Shape 393"/>
          <p:cNvSpPr/>
          <p:nvPr/>
        </p:nvSpPr>
        <p:spPr>
          <a:xfrm>
            <a:off x="3883500" y="1197725"/>
            <a:ext cx="2663700" cy="2924100"/>
          </a:xfrm>
          <a:prstGeom prst="downArrowCallout">
            <a:avLst>
              <a:gd fmla="val 16615" name="adj1"/>
              <a:gd fmla="val 25000" name="adj2"/>
              <a:gd fmla="val 25000" name="adj3"/>
              <a:gd fmla="val 64977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In 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younger people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, fractures of the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greater tubercle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results from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falling on the hand when the arm is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abducted .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</a:p>
        </p:txBody>
      </p:sp>
      <p:sp>
        <p:nvSpPr>
          <p:cNvPr id="394" name="Shape 394"/>
          <p:cNvSpPr/>
          <p:nvPr/>
        </p:nvSpPr>
        <p:spPr>
          <a:xfrm>
            <a:off x="6732750" y="598575"/>
            <a:ext cx="2438100" cy="5076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fractures of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 body of the humerus</a:t>
            </a:r>
          </a:p>
        </p:txBody>
      </p:sp>
      <p:sp>
        <p:nvSpPr>
          <p:cNvPr id="395" name="Shape 395"/>
          <p:cNvSpPr/>
          <p:nvPr/>
        </p:nvSpPr>
        <p:spPr>
          <a:xfrm>
            <a:off x="6732750" y="1197725"/>
            <a:ext cx="2346000" cy="3381600"/>
          </a:xfrm>
          <a:prstGeom prst="downArrowCallout">
            <a:avLst>
              <a:gd fmla="val 20551" name="adj1"/>
              <a:gd fmla="val 27264" name="adj2"/>
              <a:gd fmla="val 18182" name="adj3"/>
              <a:gd fmla="val 8064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body of the humerus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can be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fractured by a direct blow to the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arm or by  indirect injury as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falling on the outstretched hand.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</a:p>
        </p:txBody>
      </p:sp>
      <p:pic>
        <p:nvPicPr>
          <p:cNvPr id="396" name="Shape 3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4325" y="3424068"/>
            <a:ext cx="2663700" cy="15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/>
        </p:nvSpPr>
        <p:spPr>
          <a:xfrm>
            <a:off x="7115425" y="4475510"/>
            <a:ext cx="2056500" cy="11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ملاحظة من الدكتورة :  هذا المكان هو أقل واحد عرضة للكسر، يحتاج ضربة قوية عشان يحدث فيه كسر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11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Objectives 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311700" y="1240069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 the </a:t>
            </a:r>
            <a:r>
              <a:rPr lang="en"/>
              <a:t>different bones of the Upper Limb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 the characteristic features of each bone. 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Differentiate between the bones of the right and</a:t>
            </a:r>
            <a:br>
              <a:rPr lang="en"/>
            </a:br>
            <a:r>
              <a:rPr lang="en"/>
              <a:t>left sides. 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●"/>
            </a:pPr>
            <a:r>
              <a:rPr lang="en"/>
              <a:t>List the articulations between the different</a:t>
            </a:r>
            <a:br>
              <a:rPr lang="en"/>
            </a:br>
            <a:r>
              <a:rPr lang="en"/>
              <a:t>bones.</a:t>
            </a:r>
            <a:br>
              <a:rPr lang="en"/>
            </a:br>
          </a:p>
        </p:txBody>
      </p:sp>
      <p:sp>
        <p:nvSpPr>
          <p:cNvPr id="158" name="Shape 158"/>
          <p:cNvSpPr txBox="1"/>
          <p:nvPr/>
        </p:nvSpPr>
        <p:spPr>
          <a:xfrm>
            <a:off x="0" y="3785250"/>
            <a:ext cx="4364100" cy="13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6FA8DC"/>
                </a:solidFill>
                <a:latin typeface="Bree Serif"/>
                <a:ea typeface="Bree Serif"/>
                <a:cs typeface="Bree Serif"/>
                <a:sym typeface="Bree Serif"/>
              </a:rPr>
              <a:t>BLUE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boys’ slides</a:t>
            </a:r>
          </a:p>
          <a:p>
            <a:pPr indent="-317500" lvl="0" marL="4572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PINK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girls’ slides</a:t>
            </a:r>
          </a:p>
          <a:p>
            <a:pPr indent="-317500" lvl="0" marL="457200" rtl="0">
              <a:spcBef>
                <a:spcPts val="0"/>
              </a:spcBef>
              <a:buClr>
                <a:srgbClr val="FF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Text in RED is considered important </a:t>
            </a:r>
          </a:p>
          <a:p>
            <a:pPr indent="-317500" lvl="0" marL="457200" rtl="0">
              <a:spcBef>
                <a:spcPts val="0"/>
              </a:spcBef>
              <a:buClr>
                <a:srgbClr val="999999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Text in GREY is considered extra notes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914400" y="215012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/>
        </p:nvSpPr>
        <p:spPr>
          <a:xfrm>
            <a:off x="0" y="0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Economica"/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Nerves Affected in </a:t>
            </a: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Fractures of </a:t>
            </a:r>
            <a:r>
              <a:rPr i="0" lang="en" sz="4200" u="none" cap="none" strike="noStrike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Humerus</a:t>
            </a:r>
          </a:p>
        </p:txBody>
      </p:sp>
      <p:pic>
        <p:nvPicPr>
          <p:cNvPr id="403" name="Shape 4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3100" y="1257300"/>
            <a:ext cx="282800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 txBox="1"/>
          <p:nvPr/>
        </p:nvSpPr>
        <p:spPr>
          <a:xfrm>
            <a:off x="6564150" y="1470023"/>
            <a:ext cx="2287200" cy="6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Surgical neck: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Axillary nerve</a:t>
            </a:r>
          </a:p>
        </p:txBody>
      </p:sp>
      <p:sp>
        <p:nvSpPr>
          <p:cNvPr id="405" name="Shape 405"/>
          <p:cNvSpPr txBox="1"/>
          <p:nvPr/>
        </p:nvSpPr>
        <p:spPr>
          <a:xfrm>
            <a:off x="84852" y="2766251"/>
            <a:ext cx="3513000" cy="12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Radial groove: 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Radial nerve.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84850" y="1257300"/>
            <a:ext cx="3205200" cy="125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Distal end of humerus: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Median nerve.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6564157" y="2458750"/>
            <a:ext cx="25848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Medial epicondyle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: Ulnar nerve.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</a:p>
        </p:txBody>
      </p:sp>
      <p:sp>
        <p:nvSpPr>
          <p:cNvPr id="408" name="Shape 408"/>
          <p:cNvSpPr/>
          <p:nvPr/>
        </p:nvSpPr>
        <p:spPr>
          <a:xfrm>
            <a:off x="3511850" y="2661250"/>
            <a:ext cx="1121100" cy="328500"/>
          </a:xfrm>
          <a:prstGeom prst="frame">
            <a:avLst>
              <a:gd fmla="val 0" name="adj1"/>
            </a:avLst>
          </a:prstGeom>
          <a:solidFill>
            <a:srgbClr val="E06666"/>
          </a:solidFill>
          <a:ln cap="flat" cmpd="sng" w="9525">
            <a:solidFill>
              <a:srgbClr val="EA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3511850" y="2332750"/>
            <a:ext cx="1121100" cy="328500"/>
          </a:xfrm>
          <a:prstGeom prst="frame">
            <a:avLst>
              <a:gd fmla="val 0" name="adj1"/>
            </a:avLst>
          </a:prstGeom>
          <a:solidFill>
            <a:srgbClr val="E06666"/>
          </a:solidFill>
          <a:ln cap="flat" cmpd="sng" w="9525">
            <a:solidFill>
              <a:srgbClr val="EA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5218750" y="2766250"/>
            <a:ext cx="1121100" cy="403500"/>
          </a:xfrm>
          <a:prstGeom prst="frame">
            <a:avLst>
              <a:gd fmla="val 0" name="adj1"/>
            </a:avLst>
          </a:prstGeom>
          <a:solidFill>
            <a:srgbClr val="E06666"/>
          </a:solidFill>
          <a:ln cap="flat" cmpd="sng" w="9525">
            <a:solidFill>
              <a:srgbClr val="EA999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/>
          <p:nvPr/>
        </p:nvSpPr>
        <p:spPr>
          <a:xfrm flipH="1" rot="10800000">
            <a:off x="1651750" y="2204175"/>
            <a:ext cx="1805400" cy="443100"/>
          </a:xfrm>
          <a:prstGeom prst="bentArrow">
            <a:avLst>
              <a:gd fmla="val 0" name="adj1"/>
              <a:gd fmla="val 25880" name="adj2"/>
              <a:gd fmla="val 39998" name="adj3"/>
              <a:gd fmla="val 46322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2" name="Shape 412"/>
          <p:cNvSpPr/>
          <p:nvPr/>
        </p:nvSpPr>
        <p:spPr>
          <a:xfrm>
            <a:off x="1707700" y="2809000"/>
            <a:ext cx="1805400" cy="483000"/>
          </a:xfrm>
          <a:prstGeom prst="bentArrow">
            <a:avLst>
              <a:gd fmla="val 0" name="adj1"/>
              <a:gd fmla="val 25880" name="adj2"/>
              <a:gd fmla="val 39998" name="adj3"/>
              <a:gd fmla="val 46322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3" name="Shape 413"/>
          <p:cNvSpPr/>
          <p:nvPr/>
        </p:nvSpPr>
        <p:spPr>
          <a:xfrm rot="10800000">
            <a:off x="6048921" y="3036159"/>
            <a:ext cx="1961400" cy="328500"/>
          </a:xfrm>
          <a:prstGeom prst="bentArrow">
            <a:avLst>
              <a:gd fmla="val 5681" name="adj1"/>
              <a:gd fmla="val 25880" name="adj2"/>
              <a:gd fmla="val 50000" name="adj3"/>
              <a:gd fmla="val 7577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>
            <p:ph type="title"/>
          </p:nvPr>
        </p:nvSpPr>
        <p:spPr>
          <a:xfrm>
            <a:off x="623400" y="63450"/>
            <a:ext cx="22428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Ulna</a:t>
            </a:r>
          </a:p>
        </p:txBody>
      </p:sp>
      <p:pic>
        <p:nvPicPr>
          <p:cNvPr id="419" name="Shape 419"/>
          <p:cNvPicPr preferRelativeResize="0"/>
          <p:nvPr/>
        </p:nvPicPr>
        <p:blipFill rotWithShape="1">
          <a:blip r:embed="rId3">
            <a:alphaModFix/>
          </a:blip>
          <a:srcRect b="0" l="15856" r="9349" t="1912"/>
          <a:stretch/>
        </p:blipFill>
        <p:spPr>
          <a:xfrm>
            <a:off x="6663950" y="0"/>
            <a:ext cx="1381075" cy="281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 txBox="1"/>
          <p:nvPr/>
        </p:nvSpPr>
        <p:spPr>
          <a:xfrm>
            <a:off x="1674400" y="113625"/>
            <a:ext cx="49896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is the stabilizing bone of the forearm.</a:t>
            </a:r>
            <a:b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is the </a:t>
            </a:r>
            <a:r>
              <a:rPr lang="en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medial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&amp; </a:t>
            </a:r>
            <a:r>
              <a:rPr lang="en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longer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the two bones of the forearm.</a:t>
            </a:r>
          </a:p>
        </p:txBody>
      </p:sp>
      <p:pic>
        <p:nvPicPr>
          <p:cNvPr id="421" name="Shape 421"/>
          <p:cNvPicPr preferRelativeResize="0"/>
          <p:nvPr/>
        </p:nvPicPr>
        <p:blipFill rotWithShape="1">
          <a:blip r:embed="rId4">
            <a:alphaModFix/>
          </a:blip>
          <a:srcRect b="14524" l="27124" r="0" t="10954"/>
          <a:stretch/>
        </p:blipFill>
        <p:spPr>
          <a:xfrm>
            <a:off x="814074" y="1095689"/>
            <a:ext cx="5170226" cy="339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3">
            <a:alphaModFix/>
          </a:blip>
          <a:srcRect b="70470" l="15859" r="20498" t="1913"/>
          <a:stretch/>
        </p:blipFill>
        <p:spPr>
          <a:xfrm>
            <a:off x="5693359" y="2810963"/>
            <a:ext cx="3322275" cy="223752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 txBox="1"/>
          <p:nvPr/>
        </p:nvSpPr>
        <p:spPr>
          <a:xfrm rot="-5400000">
            <a:off x="-269500" y="2637975"/>
            <a:ext cx="1580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Proximal end</a:t>
            </a:r>
          </a:p>
        </p:txBody>
      </p:sp>
      <p:sp>
        <p:nvSpPr>
          <p:cNvPr id="424" name="Shape 424"/>
          <p:cNvSpPr txBox="1"/>
          <p:nvPr/>
        </p:nvSpPr>
        <p:spPr>
          <a:xfrm>
            <a:off x="143700" y="4555400"/>
            <a:ext cx="7326600" cy="8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100">
                <a:solidFill>
                  <a:srgbClr val="999999"/>
                </a:solidFill>
              </a:rPr>
              <a:t>The olecranon process and the coronoid process articulate with the humerus through the humerus fossa.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type="title"/>
          </p:nvPr>
        </p:nvSpPr>
        <p:spPr>
          <a:xfrm>
            <a:off x="619675" y="72950"/>
            <a:ext cx="17028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Ulna</a:t>
            </a:r>
          </a:p>
        </p:txBody>
      </p:sp>
      <p:sp>
        <p:nvSpPr>
          <p:cNvPr id="430" name="Shape 430"/>
          <p:cNvSpPr txBox="1"/>
          <p:nvPr>
            <p:ph idx="1" type="body"/>
          </p:nvPr>
        </p:nvSpPr>
        <p:spPr>
          <a:xfrm>
            <a:off x="221550" y="831300"/>
            <a:ext cx="5438100" cy="448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Shaft: 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u="sng"/>
              <a:t>Thick </a:t>
            </a:r>
            <a:r>
              <a:rPr lang="en" sz="1400"/>
              <a:t>&amp; </a:t>
            </a:r>
            <a:r>
              <a:rPr lang="en" sz="1400" u="sng"/>
              <a:t>cylindrical superiorly</a:t>
            </a:r>
            <a:r>
              <a:rPr lang="en" sz="1400"/>
              <a:t> but diminishes in </a:t>
            </a:r>
            <a:r>
              <a:rPr lang="en" sz="1400" u="sng"/>
              <a:t>diameter inferiorly</a:t>
            </a:r>
            <a:r>
              <a:rPr lang="en" sz="1400"/>
              <a:t>.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It has Three Surfaces: (Anterior,Medial &amp; Posterior).</a:t>
            </a:r>
          </a:p>
          <a:p>
            <a:pPr indent="-317500" lvl="0" marL="457200" rtl="0">
              <a:spcBef>
                <a:spcPts val="0"/>
              </a:spcBef>
              <a:buSzPts val="1400"/>
              <a:buChar char="●"/>
            </a:pPr>
            <a:r>
              <a:rPr lang="en" sz="1400"/>
              <a:t>Sharp Lateral Interosseous border.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Distal End</a:t>
            </a:r>
            <a:r>
              <a:rPr lang="en"/>
              <a:t>: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Head: </a:t>
            </a:r>
            <a:r>
              <a:rPr lang="en" sz="1400" u="sng"/>
              <a:t>Small rounded</a:t>
            </a:r>
            <a:r>
              <a:rPr lang="en" sz="1400"/>
              <a:t>  lies distally at the wrist.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styloid process: medial site.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buClr>
                <a:srgbClr val="6D9EEB"/>
              </a:buClr>
              <a:buSzPts val="1400"/>
              <a:buChar char="●"/>
            </a:pPr>
            <a:r>
              <a:rPr lang="en" sz="1400">
                <a:solidFill>
                  <a:srgbClr val="6D9EEB"/>
                </a:solidFill>
              </a:rPr>
              <a:t>The articulations between the ulna and humerus at the elbow joint allows primarily only flexion and extension (small amount of abduction and adduction occurs).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CFE2F3"/>
              </a:solidFill>
            </a:endParaRPr>
          </a:p>
        </p:txBody>
      </p:sp>
      <p:pic>
        <p:nvPicPr>
          <p:cNvPr id="431" name="Shape 431"/>
          <p:cNvPicPr preferRelativeResize="0"/>
          <p:nvPr/>
        </p:nvPicPr>
        <p:blipFill rotWithShape="1">
          <a:blip r:embed="rId3">
            <a:alphaModFix/>
          </a:blip>
          <a:srcRect b="1115" l="19025" r="9315" t="26921"/>
          <a:stretch/>
        </p:blipFill>
        <p:spPr>
          <a:xfrm>
            <a:off x="5916800" y="0"/>
            <a:ext cx="3227200" cy="503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>
            <p:ph type="title"/>
          </p:nvPr>
        </p:nvSpPr>
        <p:spPr>
          <a:xfrm>
            <a:off x="311691" y="54429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Radius</a:t>
            </a:r>
          </a:p>
        </p:txBody>
      </p:sp>
      <p:sp>
        <p:nvSpPr>
          <p:cNvPr id="437" name="Shape 437"/>
          <p:cNvSpPr txBox="1"/>
          <p:nvPr/>
        </p:nvSpPr>
        <p:spPr>
          <a:xfrm>
            <a:off x="219433" y="803850"/>
            <a:ext cx="83772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It is the </a:t>
            </a:r>
            <a:r>
              <a:rPr b="1" lang="en" sz="1700">
                <a:latin typeface="Open Sans"/>
                <a:ea typeface="Open Sans"/>
                <a:cs typeface="Open Sans"/>
                <a:sym typeface="Open Sans"/>
              </a:rPr>
              <a:t>shorter</a:t>
            </a: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 and the </a:t>
            </a:r>
            <a:r>
              <a:rPr b="1" lang="en" sz="1700">
                <a:latin typeface="Open Sans"/>
                <a:ea typeface="Open Sans"/>
                <a:cs typeface="Open Sans"/>
                <a:sym typeface="Open Sans"/>
              </a:rPr>
              <a:t>lateral</a:t>
            </a: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 of the two forearm bones.</a:t>
            </a:r>
          </a:p>
        </p:txBody>
      </p:sp>
      <p:sp>
        <p:nvSpPr>
          <p:cNvPr id="438" name="Shape 438"/>
          <p:cNvSpPr/>
          <p:nvPr/>
        </p:nvSpPr>
        <p:spPr>
          <a:xfrm>
            <a:off x="219400" y="1460100"/>
            <a:ext cx="2793600" cy="2259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Head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small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circular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its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upper surface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is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concave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for articulation with the Capitulum.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arenR"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Neck.</a:t>
            </a:r>
          </a:p>
          <a:p>
            <a:pPr indent="-317500" lvl="0" marL="457200">
              <a:spcBef>
                <a:spcPts val="0"/>
              </a:spcBef>
              <a:buSzPts val="1400"/>
              <a:buAutoNum type="arabicParenR"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Radial (Bicipital) Tuberosity: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medially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directed and separates the proximal end from the body.</a:t>
            </a:r>
          </a:p>
        </p:txBody>
      </p:sp>
      <p:sp>
        <p:nvSpPr>
          <p:cNvPr id="439" name="Shape 439"/>
          <p:cNvSpPr/>
          <p:nvPr/>
        </p:nvSpPr>
        <p:spPr>
          <a:xfrm>
            <a:off x="3229154" y="1460100"/>
            <a:ext cx="2793600" cy="2259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Has a l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ateral convexity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It gradually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enlarges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as it passes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distally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It has </a:t>
            </a:r>
            <a:r>
              <a:rPr b="1"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3 borders</a:t>
            </a: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: anterior border, interosseous border, posterior border</a:t>
            </a:r>
          </a:p>
          <a:p>
            <a:pPr indent="-317500" lvl="0" marL="457200">
              <a:spcBef>
                <a:spcPts val="0"/>
              </a:spcBef>
              <a:buClr>
                <a:srgbClr val="666666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It has </a:t>
            </a:r>
            <a:r>
              <a:rPr b="1"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3 surfaces</a:t>
            </a: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: anterior surface, posterior surface, lateral surface</a:t>
            </a:r>
          </a:p>
        </p:txBody>
      </p:sp>
      <p:sp>
        <p:nvSpPr>
          <p:cNvPr id="440" name="Shape 440"/>
          <p:cNvSpPr/>
          <p:nvPr/>
        </p:nvSpPr>
        <p:spPr>
          <a:xfrm>
            <a:off x="6251493" y="1460100"/>
            <a:ext cx="2793600" cy="2259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It is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rectangular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Ulnar Notch: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medial concavity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to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accommodate the head of the ulna.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Radial styloid process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extends 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from the l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ateral aspect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indent="-317500" lvl="0" marL="457200">
              <a:spcBef>
                <a:spcPts val="0"/>
              </a:spcBef>
              <a:buSzPts val="1400"/>
              <a:buAutoNum type="arabicParenR"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Dorsal tubercle: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projects </a:t>
            </a:r>
            <a:r>
              <a:rPr lang="en" u="sng">
                <a:latin typeface="Open Sans"/>
                <a:ea typeface="Open Sans"/>
                <a:cs typeface="Open Sans"/>
                <a:sym typeface="Open Sans"/>
              </a:rPr>
              <a:t>dorsally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441" name="Shape 441"/>
          <p:cNvSpPr/>
          <p:nvPr/>
        </p:nvSpPr>
        <p:spPr>
          <a:xfrm>
            <a:off x="219429" y="1197044"/>
            <a:ext cx="2793600" cy="243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</a:rPr>
              <a:t>Proximal End</a:t>
            </a:r>
          </a:p>
        </p:txBody>
      </p:sp>
      <p:sp>
        <p:nvSpPr>
          <p:cNvPr id="442" name="Shape 442"/>
          <p:cNvSpPr/>
          <p:nvPr/>
        </p:nvSpPr>
        <p:spPr>
          <a:xfrm>
            <a:off x="3229175" y="1191675"/>
            <a:ext cx="2793600" cy="243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</a:rPr>
              <a:t>Shaft</a:t>
            </a:r>
          </a:p>
        </p:txBody>
      </p:sp>
      <p:sp>
        <p:nvSpPr>
          <p:cNvPr id="443" name="Shape 443"/>
          <p:cNvSpPr/>
          <p:nvPr/>
        </p:nvSpPr>
        <p:spPr>
          <a:xfrm>
            <a:off x="6238900" y="1191675"/>
            <a:ext cx="2806200" cy="243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</a:rPr>
              <a:t>Distal (lower) End</a:t>
            </a:r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000" y="3854650"/>
            <a:ext cx="2478450" cy="9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3800" y="3744525"/>
            <a:ext cx="2096399" cy="11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8038" y="3744525"/>
            <a:ext cx="1975328" cy="119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Shape 4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6345" y="119705"/>
            <a:ext cx="3527286" cy="4742143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/>
          <p:nvPr/>
        </p:nvSpPr>
        <p:spPr>
          <a:xfrm>
            <a:off x="3465321" y="119699"/>
            <a:ext cx="382200" cy="153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" name="Shape 453"/>
          <p:cNvSpPr/>
          <p:nvPr/>
        </p:nvSpPr>
        <p:spPr>
          <a:xfrm>
            <a:off x="3497851" y="346626"/>
            <a:ext cx="382200" cy="153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" name="Shape 454"/>
          <p:cNvSpPr/>
          <p:nvPr/>
        </p:nvSpPr>
        <p:spPr>
          <a:xfrm>
            <a:off x="4740183" y="576125"/>
            <a:ext cx="961800" cy="153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5" name="Shape 455"/>
          <p:cNvSpPr/>
          <p:nvPr/>
        </p:nvSpPr>
        <p:spPr>
          <a:xfrm>
            <a:off x="4740183" y="3155997"/>
            <a:ext cx="729300" cy="126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6" name="Shape 456"/>
          <p:cNvSpPr/>
          <p:nvPr/>
        </p:nvSpPr>
        <p:spPr>
          <a:xfrm>
            <a:off x="3153673" y="3894588"/>
            <a:ext cx="729300" cy="244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7" name="Shape 457"/>
          <p:cNvSpPr/>
          <p:nvPr/>
        </p:nvSpPr>
        <p:spPr>
          <a:xfrm>
            <a:off x="4661420" y="3739864"/>
            <a:ext cx="807900" cy="153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8" name="Shape 458"/>
          <p:cNvSpPr/>
          <p:nvPr/>
        </p:nvSpPr>
        <p:spPr>
          <a:xfrm>
            <a:off x="4950264" y="1149267"/>
            <a:ext cx="867000" cy="126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6B26B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9" name="Shape 459"/>
          <p:cNvSpPr/>
          <p:nvPr/>
        </p:nvSpPr>
        <p:spPr>
          <a:xfrm>
            <a:off x="4982765" y="2042519"/>
            <a:ext cx="867000" cy="126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6B26B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5817311" y="1523019"/>
            <a:ext cx="729300" cy="195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6B26B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1" name="Shape 461"/>
          <p:cNvSpPr/>
          <p:nvPr/>
        </p:nvSpPr>
        <p:spPr>
          <a:xfrm>
            <a:off x="5817311" y="1843371"/>
            <a:ext cx="550200" cy="195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B45F06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5595110" y="1327242"/>
            <a:ext cx="867000" cy="1269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B45F06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3" name="Shape 463"/>
          <p:cNvSpPr/>
          <p:nvPr/>
        </p:nvSpPr>
        <p:spPr>
          <a:xfrm>
            <a:off x="4622275" y="1454034"/>
            <a:ext cx="425400" cy="195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B45F06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4" name="Shape 464"/>
          <p:cNvSpPr txBox="1"/>
          <p:nvPr>
            <p:ph type="title"/>
          </p:nvPr>
        </p:nvSpPr>
        <p:spPr>
          <a:xfrm>
            <a:off x="380210" y="225724"/>
            <a:ext cx="1539600" cy="853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Radius</a:t>
            </a:r>
          </a:p>
        </p:txBody>
      </p:sp>
      <p:sp>
        <p:nvSpPr>
          <p:cNvPr id="465" name="Shape 465"/>
          <p:cNvSpPr/>
          <p:nvPr/>
        </p:nvSpPr>
        <p:spPr>
          <a:xfrm>
            <a:off x="6169584" y="2262463"/>
            <a:ext cx="2848200" cy="45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FEFEF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The interosseous border is sharp because it is attached to the interosseous membrane.</a:t>
            </a:r>
          </a:p>
        </p:txBody>
      </p:sp>
      <p:sp>
        <p:nvSpPr>
          <p:cNvPr id="466" name="Shape 466"/>
          <p:cNvSpPr/>
          <p:nvPr/>
        </p:nvSpPr>
        <p:spPr>
          <a:xfrm>
            <a:off x="6547900" y="3647775"/>
            <a:ext cx="1968000" cy="153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FEFEF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Attaches to the head of ulna.</a:t>
            </a:r>
          </a:p>
        </p:txBody>
      </p:sp>
      <p:sp>
        <p:nvSpPr>
          <p:cNvPr id="467" name="Shape 467"/>
          <p:cNvSpPr/>
          <p:nvPr/>
        </p:nvSpPr>
        <p:spPr>
          <a:xfrm rot="1301420">
            <a:off x="5403062" y="3376152"/>
            <a:ext cx="1149382" cy="195649"/>
          </a:xfrm>
          <a:prstGeom prst="rightArrow">
            <a:avLst>
              <a:gd fmla="val 0" name="adj1"/>
              <a:gd fmla="val 49682" name="adj2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8" name="Shape 468"/>
          <p:cNvSpPr txBox="1"/>
          <p:nvPr/>
        </p:nvSpPr>
        <p:spPr>
          <a:xfrm rot="-5400000">
            <a:off x="3695025" y="2524350"/>
            <a:ext cx="9465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Smooth</a:t>
            </a:r>
          </a:p>
        </p:txBody>
      </p:sp>
      <p:sp>
        <p:nvSpPr>
          <p:cNvPr id="469" name="Shape 469"/>
          <p:cNvSpPr txBox="1"/>
          <p:nvPr/>
        </p:nvSpPr>
        <p:spPr>
          <a:xfrm rot="-5400000">
            <a:off x="4306725" y="2117500"/>
            <a:ext cx="9465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Sharp</a:t>
            </a:r>
          </a:p>
        </p:txBody>
      </p:sp>
      <p:sp>
        <p:nvSpPr>
          <p:cNvPr id="470" name="Shape 470"/>
          <p:cNvSpPr/>
          <p:nvPr/>
        </p:nvSpPr>
        <p:spPr>
          <a:xfrm rot="8100000">
            <a:off x="2352325" y="646340"/>
            <a:ext cx="1309279" cy="195586"/>
          </a:xfrm>
          <a:prstGeom prst="rightArrow">
            <a:avLst>
              <a:gd fmla="val 0" name="adj1"/>
              <a:gd fmla="val 49682" name="adj2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549127" y="1248525"/>
            <a:ext cx="1968000" cy="40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FEFEF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Articulation with the Capitulum of the humerus</a:t>
            </a:r>
          </a:p>
        </p:txBody>
      </p:sp>
      <p:sp>
        <p:nvSpPr>
          <p:cNvPr id="472" name="Shape 472"/>
          <p:cNvSpPr/>
          <p:nvPr/>
        </p:nvSpPr>
        <p:spPr>
          <a:xfrm>
            <a:off x="4622275" y="2912887"/>
            <a:ext cx="729300" cy="337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7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Medial</a:t>
            </a:r>
          </a:p>
        </p:txBody>
      </p:sp>
      <p:sp>
        <p:nvSpPr>
          <p:cNvPr id="473" name="Shape 473"/>
          <p:cNvSpPr/>
          <p:nvPr/>
        </p:nvSpPr>
        <p:spPr>
          <a:xfrm>
            <a:off x="3068579" y="3647775"/>
            <a:ext cx="729300" cy="337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7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Lateral</a:t>
            </a:r>
          </a:p>
        </p:txBody>
      </p:sp>
      <p:sp>
        <p:nvSpPr>
          <p:cNvPr id="474" name="Shape 474"/>
          <p:cNvSpPr/>
          <p:nvPr/>
        </p:nvSpPr>
        <p:spPr>
          <a:xfrm rot="1684191">
            <a:off x="5402988" y="4036203"/>
            <a:ext cx="1149512" cy="195547"/>
          </a:xfrm>
          <a:prstGeom prst="rightArrow">
            <a:avLst>
              <a:gd fmla="val 0" name="adj1"/>
              <a:gd fmla="val 49682" name="adj2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5" name="Shape 475"/>
          <p:cNvSpPr/>
          <p:nvPr/>
        </p:nvSpPr>
        <p:spPr>
          <a:xfrm>
            <a:off x="6530950" y="4364617"/>
            <a:ext cx="2421600" cy="401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FEFEF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Divides the posterior surface into cavities for tendons to pass through.</a:t>
            </a:r>
          </a:p>
        </p:txBody>
      </p:sp>
      <p:sp>
        <p:nvSpPr>
          <p:cNvPr id="476" name="Shape 476"/>
          <p:cNvSpPr/>
          <p:nvPr/>
        </p:nvSpPr>
        <p:spPr>
          <a:xfrm rot="659811">
            <a:off x="5822682" y="2350457"/>
            <a:ext cx="279940" cy="83135"/>
          </a:xfrm>
          <a:prstGeom prst="rightArrow">
            <a:avLst>
              <a:gd fmla="val 0" name="adj1"/>
              <a:gd fmla="val 49682" name="adj2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525875" y="4289623"/>
            <a:ext cx="2152500" cy="390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FEFEF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Forms the lateral border to the proximal row of carpal bones.</a:t>
            </a:r>
          </a:p>
        </p:txBody>
      </p:sp>
      <p:sp>
        <p:nvSpPr>
          <p:cNvPr id="478" name="Shape 478"/>
          <p:cNvSpPr/>
          <p:nvPr/>
        </p:nvSpPr>
        <p:spPr>
          <a:xfrm rot="8922024">
            <a:off x="2629796" y="4065656"/>
            <a:ext cx="526647" cy="136653"/>
          </a:xfrm>
          <a:prstGeom prst="rightArrow">
            <a:avLst>
              <a:gd fmla="val 0" name="adj1"/>
              <a:gd fmla="val 49682" name="adj2"/>
            </a:avLst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9" name="Shape 479"/>
          <p:cNvSpPr/>
          <p:nvPr/>
        </p:nvSpPr>
        <p:spPr>
          <a:xfrm>
            <a:off x="6329486" y="241800"/>
            <a:ext cx="2528388" cy="1156464"/>
          </a:xfrm>
          <a:prstGeom prst="cloud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800">
                <a:solidFill>
                  <a:srgbClr val="666666"/>
                </a:solidFill>
              </a:rPr>
              <a:t>Note: Ulna and Radius both have the same surfaces and borders </a:t>
            </a:r>
            <a:r>
              <a:rPr lang="en" sz="800" u="sng">
                <a:solidFill>
                  <a:srgbClr val="666666"/>
                </a:solidFill>
              </a:rPr>
              <a:t>BUT</a:t>
            </a:r>
            <a:r>
              <a:rPr lang="en" sz="800">
                <a:solidFill>
                  <a:srgbClr val="666666"/>
                </a:solidFill>
              </a:rPr>
              <a:t> since Radius is on the lateral side it has a lateral surface, and Ulna on the medial side has a medial surface.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Articulations of Radius and Ulna</a:t>
            </a:r>
          </a:p>
        </p:txBody>
      </p:sp>
      <p:sp>
        <p:nvSpPr>
          <p:cNvPr id="485" name="Shape 485"/>
          <p:cNvSpPr/>
          <p:nvPr/>
        </p:nvSpPr>
        <p:spPr>
          <a:xfrm>
            <a:off x="528442" y="1252504"/>
            <a:ext cx="1644300" cy="16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Distal end of Humerus with the proximal ends of Radius and Ulna form the </a:t>
            </a:r>
            <a:r>
              <a:rPr b="1"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Elbow joint</a:t>
            </a:r>
          </a:p>
        </p:txBody>
      </p:sp>
      <p:sp>
        <p:nvSpPr>
          <p:cNvPr id="486" name="Shape 486"/>
          <p:cNvSpPr/>
          <p:nvPr/>
        </p:nvSpPr>
        <p:spPr>
          <a:xfrm>
            <a:off x="2253067" y="3002079"/>
            <a:ext cx="1644300" cy="16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Proximal Radioulnar joint:</a:t>
            </a: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between the head of the radius and the radial notch of the ulna</a:t>
            </a:r>
          </a:p>
        </p:txBody>
      </p:sp>
      <p:sp>
        <p:nvSpPr>
          <p:cNvPr id="487" name="Shape 487"/>
          <p:cNvSpPr/>
          <p:nvPr/>
        </p:nvSpPr>
        <p:spPr>
          <a:xfrm>
            <a:off x="528442" y="3002079"/>
            <a:ext cx="1644300" cy="16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Distal Radioulnar joint:</a:t>
            </a: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between the head of the ulna and the ulnar notch of the radius</a:t>
            </a:r>
          </a:p>
        </p:txBody>
      </p:sp>
      <p:sp>
        <p:nvSpPr>
          <p:cNvPr id="488" name="Shape 488"/>
          <p:cNvSpPr/>
          <p:nvPr/>
        </p:nvSpPr>
        <p:spPr>
          <a:xfrm>
            <a:off x="2253079" y="1252504"/>
            <a:ext cx="1644300" cy="1644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two bones are connected by the flexible </a:t>
            </a:r>
            <a:r>
              <a:rPr b="1"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interosseous membrane</a:t>
            </a:r>
          </a:p>
        </p:txBody>
      </p:sp>
      <p:pic>
        <p:nvPicPr>
          <p:cNvPr id="489" name="Shape 489"/>
          <p:cNvPicPr preferRelativeResize="0"/>
          <p:nvPr/>
        </p:nvPicPr>
        <p:blipFill rotWithShape="1">
          <a:blip r:embed="rId3">
            <a:alphaModFix/>
          </a:blip>
          <a:srcRect b="0" l="586" r="1652" t="0"/>
          <a:stretch/>
        </p:blipFill>
        <p:spPr>
          <a:xfrm>
            <a:off x="4178750" y="1299625"/>
            <a:ext cx="4732778" cy="343275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/>
          <p:nvPr/>
        </p:nvSpPr>
        <p:spPr>
          <a:xfrm>
            <a:off x="5269025" y="2099175"/>
            <a:ext cx="6336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1" name="Shape 491"/>
          <p:cNvSpPr/>
          <p:nvPr/>
        </p:nvSpPr>
        <p:spPr>
          <a:xfrm>
            <a:off x="5294925" y="2481650"/>
            <a:ext cx="668100" cy="244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" name="Shape 492"/>
          <p:cNvSpPr/>
          <p:nvPr/>
        </p:nvSpPr>
        <p:spPr>
          <a:xfrm>
            <a:off x="5192000" y="4376100"/>
            <a:ext cx="843600" cy="244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7330212" y="4620900"/>
            <a:ext cx="1713600" cy="324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2"/>
            </a:solidFill>
            <a:prstDash val="lg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9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Take a look at this picture for a better understanding.</a:t>
            </a:r>
          </a:p>
        </p:txBody>
      </p:sp>
      <p:sp>
        <p:nvSpPr>
          <p:cNvPr id="494" name="Shape 494"/>
          <p:cNvSpPr/>
          <p:nvPr/>
        </p:nvSpPr>
        <p:spPr>
          <a:xfrm>
            <a:off x="49475" y="4751650"/>
            <a:ext cx="2380200" cy="2448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900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</a:rPr>
              <a:t>This slide was only found in boys slides.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/>
          <p:nvPr>
            <p:ph type="title"/>
          </p:nvPr>
        </p:nvSpPr>
        <p:spPr>
          <a:xfrm>
            <a:off x="75005" y="69264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Fractures of Radius and Ulna</a:t>
            </a:r>
          </a:p>
        </p:txBody>
      </p:sp>
      <p:sp>
        <p:nvSpPr>
          <p:cNvPr id="500" name="Shape 500"/>
          <p:cNvSpPr txBox="1"/>
          <p:nvPr>
            <p:ph idx="1" type="body"/>
          </p:nvPr>
        </p:nvSpPr>
        <p:spPr>
          <a:xfrm>
            <a:off x="0" y="2285990"/>
            <a:ext cx="6390900" cy="3307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➢"/>
            </a:pPr>
            <a:r>
              <a:rPr lang="en" sz="1400"/>
              <a:t>It is more common in women after middle age because of </a:t>
            </a:r>
            <a:r>
              <a:rPr lang="en" sz="1400" u="sng"/>
              <a:t>osteoporosis</a:t>
            </a:r>
            <a:r>
              <a:rPr lang="en" sz="1400"/>
              <a:t>.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➢"/>
            </a:pPr>
            <a:r>
              <a:rPr lang="en" sz="1400"/>
              <a:t>It causes </a:t>
            </a:r>
            <a:r>
              <a:rPr lang="en" sz="1400">
                <a:solidFill>
                  <a:srgbClr val="FF0000"/>
                </a:solidFill>
              </a:rPr>
              <a:t>dinner fork </a:t>
            </a:r>
            <a:r>
              <a:rPr lang="en" sz="1400"/>
              <a:t>deformity.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➢"/>
            </a:pPr>
            <a:r>
              <a:rPr lang="en" sz="1400"/>
              <a:t>It results from forced dorsiflexion of the hand as a result to ease a fall by </a:t>
            </a:r>
            <a:r>
              <a:rPr b="1" lang="en" sz="1400"/>
              <a:t>outstretching the upper limb</a:t>
            </a:r>
            <a:r>
              <a:rPr lang="en" sz="1400"/>
              <a:t>.</a:t>
            </a:r>
          </a:p>
          <a:p>
            <a:pPr indent="-342900" lvl="0" marL="457200">
              <a:spcBef>
                <a:spcPts val="0"/>
              </a:spcBef>
              <a:buClr>
                <a:schemeClr val="accent1"/>
              </a:buClr>
              <a:buSzPts val="1800"/>
              <a:buChar char="➢"/>
            </a:pPr>
            <a:r>
              <a:rPr lang="en" sz="1400"/>
              <a:t>The typical history of the fracture includes slipping. Because of the rich blood supply to the distal end of the radius, bony union is usually good.</a:t>
            </a:r>
            <a:r>
              <a:rPr lang="en" sz="1200"/>
              <a:t> </a:t>
            </a:r>
            <a:r>
              <a:rPr lang="en" sz="1200">
                <a:solidFill>
                  <a:srgbClr val="999999"/>
                </a:solidFill>
              </a:rPr>
              <a:t>(Rapid healing in young people because of the rich blood supply. On the other hand, surgical interference is needed in old people because of the poor blood supply.)</a:t>
            </a:r>
          </a:p>
        </p:txBody>
      </p:sp>
      <p:pic>
        <p:nvPicPr>
          <p:cNvPr id="501" name="Shape 5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0825" y="2429347"/>
            <a:ext cx="2598000" cy="2379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502" name="Shape 5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0815" y="616550"/>
            <a:ext cx="2598000" cy="1486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503" name="Shape 503"/>
          <p:cNvSpPr txBox="1"/>
          <p:nvPr/>
        </p:nvSpPr>
        <p:spPr>
          <a:xfrm>
            <a:off x="0" y="767050"/>
            <a:ext cx="6675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Open Sans"/>
              <a:buChar char="❖"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Because the radius &amp; ulna are firmly bound by the interosseous                membrane, a fracture of one bone is commonly associated with              dislocation of the nearest joint.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(If the force causing fracture in Radius is                     strong, it might transmit to ulna, humerus, and clavicle. This happens in seconds.)</a:t>
            </a:r>
          </a:p>
          <a:p>
            <a: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Open Sans"/>
              <a:buChar char="❖"/>
            </a:pPr>
            <a:r>
              <a:rPr b="1"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Colle’ s Fracture</a:t>
            </a: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(fracture of the distal end of radius) is the most common fracture of the forearm.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Hands</a:t>
            </a:r>
          </a:p>
        </p:txBody>
      </p:sp>
      <p:pic>
        <p:nvPicPr>
          <p:cNvPr id="509" name="Shape 509"/>
          <p:cNvPicPr preferRelativeResize="0"/>
          <p:nvPr/>
        </p:nvPicPr>
        <p:blipFill rotWithShape="1">
          <a:blip r:embed="rId3">
            <a:alphaModFix/>
          </a:blip>
          <a:srcRect b="0" l="0" r="8558" t="0"/>
          <a:stretch/>
        </p:blipFill>
        <p:spPr>
          <a:xfrm>
            <a:off x="5891302" y="1204163"/>
            <a:ext cx="2871726" cy="3691474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Shape 510"/>
          <p:cNvSpPr txBox="1"/>
          <p:nvPr/>
        </p:nvSpPr>
        <p:spPr>
          <a:xfrm>
            <a:off x="311700" y="1204175"/>
            <a:ext cx="71388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The skeleton of the hand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consists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of:</a:t>
            </a:r>
          </a:p>
        </p:txBody>
      </p:sp>
      <p:cxnSp>
        <p:nvCxnSpPr>
          <p:cNvPr id="511" name="Shape 511"/>
          <p:cNvCxnSpPr>
            <a:stCxn id="512" idx="6"/>
            <a:endCxn id="513" idx="2"/>
          </p:cNvCxnSpPr>
          <p:nvPr/>
        </p:nvCxnSpPr>
        <p:spPr>
          <a:xfrm>
            <a:off x="1673975" y="3117100"/>
            <a:ext cx="702300" cy="9360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4" name="Shape 514"/>
          <p:cNvCxnSpPr>
            <a:stCxn id="512" idx="6"/>
            <a:endCxn id="515" idx="2"/>
          </p:cNvCxnSpPr>
          <p:nvPr/>
        </p:nvCxnSpPr>
        <p:spPr>
          <a:xfrm flipH="1" rot="10800000">
            <a:off x="1673975" y="2181100"/>
            <a:ext cx="702300" cy="9360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16" name="Shape 516"/>
          <p:cNvGrpSpPr/>
          <p:nvPr/>
        </p:nvGrpSpPr>
        <p:grpSpPr>
          <a:xfrm>
            <a:off x="2376200" y="2021500"/>
            <a:ext cx="2866500" cy="319200"/>
            <a:chOff x="3661250" y="1476150"/>
            <a:chExt cx="2866500" cy="319200"/>
          </a:xfrm>
        </p:grpSpPr>
        <p:sp>
          <p:nvSpPr>
            <p:cNvPr id="517" name="Shape 517"/>
            <p:cNvSpPr/>
            <p:nvPr/>
          </p:nvSpPr>
          <p:spPr>
            <a:xfrm>
              <a:off x="3835250" y="1476150"/>
              <a:ext cx="26925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Carpals for the carpus (wrist)</a:t>
              </a:r>
            </a:p>
          </p:txBody>
        </p:sp>
        <p:sp>
          <p:nvSpPr>
            <p:cNvPr id="515" name="Shape 515"/>
            <p:cNvSpPr/>
            <p:nvPr/>
          </p:nvSpPr>
          <p:spPr>
            <a:xfrm>
              <a:off x="3661250" y="1548750"/>
              <a:ext cx="174000" cy="174000"/>
            </a:xfrm>
            <a:prstGeom prst="ellipse">
              <a:avLst/>
            </a:prstGeom>
            <a:solidFill>
              <a:srgbClr val="F0660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8" name="Shape 518"/>
          <p:cNvGrpSpPr/>
          <p:nvPr/>
        </p:nvGrpSpPr>
        <p:grpSpPr>
          <a:xfrm>
            <a:off x="311700" y="2957500"/>
            <a:ext cx="1362275" cy="319200"/>
            <a:chOff x="1596750" y="2412150"/>
            <a:chExt cx="1362275" cy="319200"/>
          </a:xfrm>
        </p:grpSpPr>
        <p:sp>
          <p:nvSpPr>
            <p:cNvPr id="519" name="Shape 519"/>
            <p:cNvSpPr/>
            <p:nvPr/>
          </p:nvSpPr>
          <p:spPr>
            <a:xfrm>
              <a:off x="1596750" y="24121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algn="r">
                <a:spcBef>
                  <a:spcPts val="0"/>
                </a:spcBef>
                <a:buNone/>
              </a:pPr>
              <a:r>
                <a:rPr lang="en" sz="1800">
                  <a:latin typeface="Open Sans"/>
                  <a:ea typeface="Open Sans"/>
                  <a:cs typeface="Open Sans"/>
                  <a:sym typeface="Open Sans"/>
                </a:rPr>
                <a:t>Hands</a:t>
              </a:r>
            </a:p>
          </p:txBody>
        </p:sp>
        <p:sp>
          <p:nvSpPr>
            <p:cNvPr id="512" name="Shape 512"/>
            <p:cNvSpPr/>
            <p:nvPr/>
          </p:nvSpPr>
          <p:spPr>
            <a:xfrm>
              <a:off x="2785025" y="2484750"/>
              <a:ext cx="174000" cy="174000"/>
            </a:xfrm>
            <a:prstGeom prst="ellipse">
              <a:avLst/>
            </a:prstGeom>
            <a:solidFill>
              <a:srgbClr val="B0230D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algn="r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0" name="Shape 520"/>
          <p:cNvGrpSpPr/>
          <p:nvPr/>
        </p:nvGrpSpPr>
        <p:grpSpPr>
          <a:xfrm>
            <a:off x="2376200" y="3893500"/>
            <a:ext cx="2723400" cy="319200"/>
            <a:chOff x="3661250" y="3348150"/>
            <a:chExt cx="2723400" cy="319200"/>
          </a:xfrm>
        </p:grpSpPr>
        <p:sp>
          <p:nvSpPr>
            <p:cNvPr id="521" name="Shape 521"/>
            <p:cNvSpPr/>
            <p:nvPr/>
          </p:nvSpPr>
          <p:spPr>
            <a:xfrm>
              <a:off x="3835250" y="3348150"/>
              <a:ext cx="2549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Phalanges for the fingers</a:t>
              </a:r>
            </a:p>
          </p:txBody>
        </p:sp>
        <p:sp>
          <p:nvSpPr>
            <p:cNvPr id="513" name="Shape 513"/>
            <p:cNvSpPr/>
            <p:nvPr/>
          </p:nvSpPr>
          <p:spPr>
            <a:xfrm>
              <a:off x="3661250" y="3420750"/>
              <a:ext cx="174000" cy="174000"/>
            </a:xfrm>
            <a:prstGeom prst="ellipse">
              <a:avLst/>
            </a:prstGeom>
            <a:solidFill>
              <a:srgbClr val="F0660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22" name="Shape 522"/>
          <p:cNvCxnSpPr/>
          <p:nvPr/>
        </p:nvCxnSpPr>
        <p:spPr>
          <a:xfrm flipH="1" rot="10800000">
            <a:off x="1996200" y="3110950"/>
            <a:ext cx="441900" cy="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grpSp>
        <p:nvGrpSpPr>
          <p:cNvPr id="523" name="Shape 523"/>
          <p:cNvGrpSpPr/>
          <p:nvPr/>
        </p:nvGrpSpPr>
        <p:grpSpPr>
          <a:xfrm>
            <a:off x="2342675" y="2953600"/>
            <a:ext cx="2757000" cy="319200"/>
            <a:chOff x="3661250" y="1476150"/>
            <a:chExt cx="2757000" cy="319200"/>
          </a:xfrm>
        </p:grpSpPr>
        <p:sp>
          <p:nvSpPr>
            <p:cNvPr id="524" name="Shape 524"/>
            <p:cNvSpPr/>
            <p:nvPr/>
          </p:nvSpPr>
          <p:spPr>
            <a:xfrm>
              <a:off x="3835250" y="1476150"/>
              <a:ext cx="25830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buNone/>
              </a:pP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Metacarpals for the palm</a:t>
              </a:r>
            </a:p>
          </p:txBody>
        </p:sp>
        <p:sp>
          <p:nvSpPr>
            <p:cNvPr id="525" name="Shape 525"/>
            <p:cNvSpPr/>
            <p:nvPr/>
          </p:nvSpPr>
          <p:spPr>
            <a:xfrm>
              <a:off x="3661250" y="1548750"/>
              <a:ext cx="174000" cy="174000"/>
            </a:xfrm>
            <a:prstGeom prst="ellipse">
              <a:avLst/>
            </a:prstGeom>
            <a:solidFill>
              <a:srgbClr val="F0660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526" name="Shape 526"/>
          <p:cNvSpPr/>
          <p:nvPr/>
        </p:nvSpPr>
        <p:spPr>
          <a:xfrm>
            <a:off x="6373725" y="196725"/>
            <a:ext cx="2458500" cy="288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900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</a:rPr>
              <a:t>This slide was only found in boys slides.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Carpal Bones (Carpus)</a:t>
            </a:r>
          </a:p>
        </p:txBody>
      </p:sp>
      <p:sp>
        <p:nvSpPr>
          <p:cNvPr id="532" name="Shape 532"/>
          <p:cNvSpPr txBox="1"/>
          <p:nvPr>
            <p:ph idx="1" type="body"/>
          </p:nvPr>
        </p:nvSpPr>
        <p:spPr>
          <a:xfrm>
            <a:off x="311700" y="1310175"/>
            <a:ext cx="4918500" cy="1903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</a:pPr>
            <a:r>
              <a:rPr lang="en" sz="1400"/>
              <a:t>Composed of </a:t>
            </a:r>
            <a:r>
              <a:rPr lang="en" sz="1400" u="sng"/>
              <a:t>Eight short bones</a:t>
            </a:r>
            <a:r>
              <a:rPr lang="en" sz="1400"/>
              <a:t> arranged in </a:t>
            </a:r>
            <a:r>
              <a:rPr lang="en" sz="1400" u="sng"/>
              <a:t>two irregular rows</a:t>
            </a:r>
            <a:r>
              <a:rPr lang="en" sz="1400"/>
              <a:t>, Four bones in each row.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</a:pPr>
            <a:r>
              <a:rPr lang="en" sz="1400"/>
              <a:t> These </a:t>
            </a:r>
            <a:r>
              <a:rPr lang="en" sz="1400" u="sng"/>
              <a:t>Small </a:t>
            </a:r>
            <a:r>
              <a:rPr lang="en" sz="1400"/>
              <a:t>bones give flexibility to the wrist. 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</a:pPr>
            <a:r>
              <a:rPr lang="en" sz="1300">
                <a:solidFill>
                  <a:srgbClr val="9E9E9E"/>
                </a:solidFill>
              </a:rPr>
              <a:t>The carpal bones are small so they won’t interfere with the movement of the wrist so that give it flexibility</a:t>
            </a: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Char char="●"/>
            </a:pPr>
            <a:r>
              <a:rPr lang="en" sz="1400"/>
              <a:t> The carpus presents </a:t>
            </a:r>
            <a:r>
              <a:rPr lang="en" sz="1400" u="sng"/>
              <a:t>Concavity </a:t>
            </a:r>
            <a:r>
              <a:rPr lang="en" sz="1400"/>
              <a:t>on their </a:t>
            </a:r>
            <a:r>
              <a:rPr lang="en" sz="1400" u="sng"/>
              <a:t>Anterior surface &amp; Convex</a:t>
            </a:r>
            <a:r>
              <a:rPr lang="en" sz="1400"/>
              <a:t> from side to side Posteriorly.</a:t>
            </a:r>
          </a:p>
        </p:txBody>
      </p:sp>
      <p:pic>
        <p:nvPicPr>
          <p:cNvPr id="533" name="Shape 5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100" y="953050"/>
            <a:ext cx="3609000" cy="289039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21540000" dist="19050">
              <a:srgbClr val="000000">
                <a:alpha val="0"/>
              </a:srgbClr>
            </a:outerShdw>
          </a:effectLst>
        </p:spPr>
      </p:pic>
      <p:sp>
        <p:nvSpPr>
          <p:cNvPr id="534" name="Shape 534"/>
          <p:cNvSpPr txBox="1"/>
          <p:nvPr/>
        </p:nvSpPr>
        <p:spPr>
          <a:xfrm>
            <a:off x="552450" y="3434425"/>
            <a:ext cx="4437000" cy="1176000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Proximal row (from lateral to medial):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None/>
            </a:pPr>
            <a:r>
              <a:rPr i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Scaphoid, Lunate, Triquetral &amp; Pisiform bones.</a:t>
            </a: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Distal row (from lateral to medial):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None/>
            </a:pPr>
            <a:r>
              <a:rPr i="1"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Trapezium, Trapezoid, Capitate &amp; Hamate.</a:t>
            </a:r>
          </a:p>
        </p:txBody>
      </p:sp>
      <p:sp>
        <p:nvSpPr>
          <p:cNvPr id="535" name="Shape 535"/>
          <p:cNvSpPr txBox="1"/>
          <p:nvPr/>
        </p:nvSpPr>
        <p:spPr>
          <a:xfrm>
            <a:off x="5333100" y="3994225"/>
            <a:ext cx="3609000" cy="7707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b="1" lang="en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To help you memorize: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ally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eft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he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arty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ake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athy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H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ome</a:t>
            </a:r>
          </a:p>
          <a:p>
            <a:pPr indent="-69850" lvl="0" mar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ooks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oo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retty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ry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atch </a:t>
            </a:r>
            <a:r>
              <a:rPr b="1" lang="en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H</a:t>
            </a: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>
            <p:ph type="title"/>
          </p:nvPr>
        </p:nvSpPr>
        <p:spPr>
          <a:xfrm>
            <a:off x="148089" y="115957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Metacarpals</a:t>
            </a:r>
          </a:p>
        </p:txBody>
      </p:sp>
      <p:sp>
        <p:nvSpPr>
          <p:cNvPr id="541" name="Shape 541"/>
          <p:cNvSpPr txBox="1"/>
          <p:nvPr>
            <p:ph idx="1" type="body"/>
          </p:nvPr>
        </p:nvSpPr>
        <p:spPr>
          <a:xfrm>
            <a:off x="229850" y="822671"/>
            <a:ext cx="8357100" cy="3931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300"/>
              <a:t>Metacarpals form the skeleton of the hand. </a:t>
            </a:r>
          </a:p>
          <a:p>
            <a:pPr indent="0" lvl="0" marL="0">
              <a:lnSpc>
                <a:spcPct val="100000"/>
              </a:lnSpc>
              <a:spcBef>
                <a:spcPts val="0"/>
              </a:spcBef>
              <a:buNone/>
            </a:pPr>
            <a:r>
              <a:rPr b="1" i="1" lang="en" sz="1300"/>
              <a:t>Position: </a:t>
            </a:r>
            <a:r>
              <a:rPr lang="en" sz="1300"/>
              <a:t>Between the carpus and the phalanges. </a:t>
            </a:r>
          </a:p>
          <a:p>
            <a:pPr indent="0" lvl="0" marL="0">
              <a:lnSpc>
                <a:spcPct val="100000"/>
              </a:lnSpc>
              <a:spcBef>
                <a:spcPts val="0"/>
              </a:spcBef>
              <a:buNone/>
            </a:pPr>
            <a:r>
              <a:rPr b="1" i="1" lang="en" sz="1300"/>
              <a:t>Features: </a:t>
            </a:r>
            <a:r>
              <a:rPr lang="en" sz="1300"/>
              <a:t>Head (distal), Shaft (middle), Base (proximal). </a:t>
            </a:r>
          </a:p>
          <a:p>
            <a:pPr indent="0" lvl="0" marL="0">
              <a:lnSpc>
                <a:spcPct val="100000"/>
              </a:lnSpc>
              <a:spcBef>
                <a:spcPts val="0"/>
              </a:spcBef>
              <a:buNone/>
            </a:pPr>
            <a:r>
              <a:rPr b="1" i="1" lang="en" sz="1300"/>
              <a:t>Count: </a:t>
            </a:r>
            <a:r>
              <a:rPr lang="en" sz="1300">
                <a:solidFill>
                  <a:srgbClr val="FF0000"/>
                </a:solidFill>
              </a:rPr>
              <a:t>5</a:t>
            </a:r>
            <a:r>
              <a:rPr lang="en" sz="1300"/>
              <a:t> metacarpal, numbered 1-5 from the thumb. </a:t>
            </a:r>
          </a:p>
          <a:p>
            <a:pPr indent="0" lvl="0" mar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2" name="Shape 542"/>
          <p:cNvSpPr/>
          <p:nvPr/>
        </p:nvSpPr>
        <p:spPr>
          <a:xfrm>
            <a:off x="229850" y="2584192"/>
            <a:ext cx="5756100" cy="2405100"/>
          </a:xfrm>
          <a:prstGeom prst="roundRect">
            <a:avLst>
              <a:gd fmla="val 19803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dashDot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N.B:  The </a:t>
            </a:r>
            <a:r>
              <a:rPr i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1st metacarpal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is the </a:t>
            </a:r>
            <a:r>
              <a:rPr lang="en" sz="12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shortest 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" sz="12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most mobile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-The distal ends (Heads) articulate with the proximal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-phalanges to form the </a:t>
            </a:r>
            <a:r>
              <a:rPr lang="en" sz="1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Knuckles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of the fist.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-The base of the metacarpals articulates with the carpal bones. </a:t>
            </a:r>
          </a:p>
          <a:p>
            <a:pPr indent="-69850" lvl="0" mar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-The third metacarpal has a styloid process on the lateral side of the base. </a:t>
            </a:r>
          </a:p>
        </p:txBody>
      </p:sp>
      <p:pic>
        <p:nvPicPr>
          <p:cNvPr id="543" name="Shape 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4650" y="115950"/>
            <a:ext cx="3139350" cy="31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Shape 544"/>
          <p:cNvSpPr txBox="1"/>
          <p:nvPr/>
        </p:nvSpPr>
        <p:spPr>
          <a:xfrm>
            <a:off x="5599750" y="2154600"/>
            <a:ext cx="7287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300"/>
              <a:t>Shaft</a:t>
            </a:r>
          </a:p>
        </p:txBody>
      </p:sp>
      <p:cxnSp>
        <p:nvCxnSpPr>
          <p:cNvPr id="545" name="Shape 545"/>
          <p:cNvCxnSpPr/>
          <p:nvPr/>
        </p:nvCxnSpPr>
        <p:spPr>
          <a:xfrm flipH="1">
            <a:off x="6086043" y="2337954"/>
            <a:ext cx="180300" cy="1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none"/>
          </a:ln>
        </p:spPr>
      </p:cxnSp>
      <p:pic>
        <p:nvPicPr>
          <p:cNvPr id="546" name="Shape 5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337289" y="4053825"/>
            <a:ext cx="1107251" cy="831299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Shape 547"/>
          <p:cNvSpPr/>
          <p:nvPr/>
        </p:nvSpPr>
        <p:spPr>
          <a:xfrm flipH="1" rot="10800000">
            <a:off x="6437056" y="4053827"/>
            <a:ext cx="1197300" cy="264300"/>
          </a:xfrm>
          <a:prstGeom prst="roundRect">
            <a:avLst>
              <a:gd fmla="val 37176" name="adj"/>
            </a:avLst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8" name="Shape 548"/>
          <p:cNvSpPr txBox="1"/>
          <p:nvPr/>
        </p:nvSpPr>
        <p:spPr>
          <a:xfrm>
            <a:off x="7877650" y="4053823"/>
            <a:ext cx="1197300" cy="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قبضة اليد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Knuckles</a:t>
            </a:r>
          </a:p>
        </p:txBody>
      </p:sp>
      <p:cxnSp>
        <p:nvCxnSpPr>
          <p:cNvPr id="549" name="Shape 549"/>
          <p:cNvCxnSpPr>
            <a:stCxn id="547" idx="3"/>
            <a:endCxn id="548" idx="1"/>
          </p:cNvCxnSpPr>
          <p:nvPr/>
        </p:nvCxnSpPr>
        <p:spPr>
          <a:xfrm>
            <a:off x="7634356" y="4185977"/>
            <a:ext cx="243300" cy="17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/>
              <a:t>Terminology (Team 434)</a:t>
            </a: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b="16880" l="7575" r="11400" t="26071"/>
          <a:stretch/>
        </p:blipFill>
        <p:spPr>
          <a:xfrm>
            <a:off x="129275" y="1147225"/>
            <a:ext cx="4645602" cy="328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 b="17140" l="7491" r="10996" t="31416"/>
          <a:stretch/>
        </p:blipFill>
        <p:spPr>
          <a:xfrm>
            <a:off x="4838578" y="1147224"/>
            <a:ext cx="4305425" cy="328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/>
          <p:nvPr>
            <p:ph type="title"/>
          </p:nvPr>
        </p:nvSpPr>
        <p:spPr>
          <a:xfrm>
            <a:off x="139000" y="1432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Phalanges </a:t>
            </a:r>
          </a:p>
        </p:txBody>
      </p:sp>
      <p:sp>
        <p:nvSpPr>
          <p:cNvPr id="555" name="Shape 555"/>
          <p:cNvSpPr txBox="1"/>
          <p:nvPr>
            <p:ph idx="1" type="body"/>
          </p:nvPr>
        </p:nvSpPr>
        <p:spPr>
          <a:xfrm>
            <a:off x="220225" y="1084000"/>
            <a:ext cx="8616000" cy="4014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i="1" lang="en" sz="1400"/>
              <a:t>Position: </a:t>
            </a:r>
            <a:r>
              <a:rPr lang="en" sz="1400"/>
              <a:t>connected to the metacarpals distally.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i="1" lang="en" sz="1400"/>
              <a:t>Features: </a:t>
            </a:r>
            <a:r>
              <a:rPr lang="en" sz="1400"/>
              <a:t>Head(Distal), Body(middle shaft), Base(proximal).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i="1" lang="en" sz="1400"/>
              <a:t>Count: </a:t>
            </a:r>
            <a:r>
              <a:rPr lang="en" sz="1400"/>
              <a:t>Total 14. ( each finger has 3 </a:t>
            </a:r>
            <a:r>
              <a:rPr lang="en" sz="1400">
                <a:solidFill>
                  <a:srgbClr val="FF0000"/>
                </a:solidFill>
              </a:rPr>
              <a:t>Except </a:t>
            </a:r>
            <a:r>
              <a:rPr lang="en" sz="1400"/>
              <a:t>the thumb has 2)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N.B: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-The proximal phalanx are the </a:t>
            </a:r>
            <a:r>
              <a:rPr lang="en" sz="1400" u="sng"/>
              <a:t>largest</a:t>
            </a:r>
            <a:r>
              <a:rPr lang="en" sz="1400"/>
              <a:t>.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-The middle ones are </a:t>
            </a:r>
            <a:r>
              <a:rPr lang="en" sz="1400" u="sng"/>
              <a:t>medium sized</a:t>
            </a:r>
            <a:r>
              <a:rPr lang="en" sz="1400"/>
              <a:t>.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-The distal ones are the </a:t>
            </a:r>
            <a:r>
              <a:rPr lang="en" sz="1400" u="sng"/>
              <a:t>smallest</a:t>
            </a:r>
            <a:r>
              <a:rPr lang="en" sz="1400"/>
              <a:t>. ( flattened and expanded distally to form the nail beds )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pic>
        <p:nvPicPr>
          <p:cNvPr id="556" name="Shape 5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775" y="56275"/>
            <a:ext cx="3018450" cy="356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7" name="Shape 557"/>
          <p:cNvCxnSpPr/>
          <p:nvPr/>
        </p:nvCxnSpPr>
        <p:spPr>
          <a:xfrm flipH="1" rot="10800000">
            <a:off x="8323560" y="473794"/>
            <a:ext cx="309600" cy="12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stealth"/>
            <a:tailEnd len="lg" w="lg" type="none"/>
          </a:ln>
        </p:spPr>
      </p:cxnSp>
      <p:sp>
        <p:nvSpPr>
          <p:cNvPr id="558" name="Shape 558"/>
          <p:cNvSpPr txBox="1"/>
          <p:nvPr/>
        </p:nvSpPr>
        <p:spPr>
          <a:xfrm>
            <a:off x="8551037" y="224546"/>
            <a:ext cx="5508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200">
                <a:solidFill>
                  <a:srgbClr val="783F04"/>
                </a:solidFill>
              </a:rPr>
              <a:t>Short</a:t>
            </a:r>
          </a:p>
        </p:txBody>
      </p:sp>
      <p:cxnSp>
        <p:nvCxnSpPr>
          <p:cNvPr id="559" name="Shape 559"/>
          <p:cNvCxnSpPr/>
          <p:nvPr/>
        </p:nvCxnSpPr>
        <p:spPr>
          <a:xfrm flipH="1" rot="10800000">
            <a:off x="8323540" y="1043633"/>
            <a:ext cx="271800" cy="11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stealth"/>
            <a:tailEnd len="lg" w="lg" type="none"/>
          </a:ln>
        </p:spPr>
      </p:cxnSp>
      <p:sp>
        <p:nvSpPr>
          <p:cNvPr id="560" name="Shape 560"/>
          <p:cNvSpPr txBox="1"/>
          <p:nvPr/>
        </p:nvSpPr>
        <p:spPr>
          <a:xfrm>
            <a:off x="8424718" y="796290"/>
            <a:ext cx="8034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200">
                <a:solidFill>
                  <a:srgbClr val="783F04"/>
                </a:solidFill>
              </a:rPr>
              <a:t>Medium</a:t>
            </a:r>
          </a:p>
        </p:txBody>
      </p:sp>
      <p:cxnSp>
        <p:nvCxnSpPr>
          <p:cNvPr id="561" name="Shape 561"/>
          <p:cNvCxnSpPr/>
          <p:nvPr/>
        </p:nvCxnSpPr>
        <p:spPr>
          <a:xfrm flipH="1" rot="10800000">
            <a:off x="8297889" y="1573320"/>
            <a:ext cx="323100" cy="13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stealth"/>
            <a:tailEnd len="lg" w="lg" type="none"/>
          </a:ln>
        </p:spPr>
      </p:cxnSp>
      <p:sp>
        <p:nvSpPr>
          <p:cNvPr id="562" name="Shape 562"/>
          <p:cNvSpPr txBox="1"/>
          <p:nvPr/>
        </p:nvSpPr>
        <p:spPr>
          <a:xfrm>
            <a:off x="8489522" y="1282600"/>
            <a:ext cx="6738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200">
                <a:solidFill>
                  <a:srgbClr val="783F04"/>
                </a:solidFill>
              </a:rPr>
              <a:t>Large</a:t>
            </a:r>
            <a:r>
              <a:rPr lang="en"/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Articulations of the Hand</a:t>
            </a:r>
          </a:p>
        </p:txBody>
      </p:sp>
      <p:sp>
        <p:nvSpPr>
          <p:cNvPr id="568" name="Shape 568"/>
          <p:cNvSpPr txBox="1"/>
          <p:nvPr/>
        </p:nvSpPr>
        <p:spPr>
          <a:xfrm>
            <a:off x="6088325" y="3044200"/>
            <a:ext cx="24183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Bases of </a:t>
            </a:r>
            <a:r>
              <a:rPr lang="en"/>
              <a:t>the</a:t>
            </a:r>
            <a:r>
              <a:rPr lang="en"/>
              <a:t> Metacarpal bones articulate with the distal row of the carpal bones .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Carpometacarpal</a:t>
            </a:r>
            <a:r>
              <a:rPr lang="en">
                <a:solidFill>
                  <a:srgbClr val="FF0000"/>
                </a:solidFill>
              </a:rPr>
              <a:t> Joint.</a:t>
            </a:r>
          </a:p>
        </p:txBody>
      </p:sp>
      <p:sp>
        <p:nvSpPr>
          <p:cNvPr id="569" name="Shape 569"/>
          <p:cNvSpPr txBox="1"/>
          <p:nvPr/>
        </p:nvSpPr>
        <p:spPr>
          <a:xfrm>
            <a:off x="914400" y="2146267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0" name="Shape 5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1579" y="1206810"/>
            <a:ext cx="2119426" cy="35229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1" name="Shape 571"/>
          <p:cNvCxnSpPr/>
          <p:nvPr/>
        </p:nvCxnSpPr>
        <p:spPr>
          <a:xfrm>
            <a:off x="4806715" y="3603842"/>
            <a:ext cx="1281600" cy="1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2" name="Shape 572"/>
          <p:cNvCxnSpPr/>
          <p:nvPr/>
        </p:nvCxnSpPr>
        <p:spPr>
          <a:xfrm>
            <a:off x="2504935" y="2877969"/>
            <a:ext cx="1281600" cy="1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73" name="Shape 573"/>
          <p:cNvSpPr txBox="1"/>
          <p:nvPr/>
        </p:nvSpPr>
        <p:spPr>
          <a:xfrm>
            <a:off x="231525" y="2261475"/>
            <a:ext cx="2273400" cy="12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Head of </a:t>
            </a:r>
            <a:r>
              <a:rPr lang="en"/>
              <a:t>metacarpals articulate with the proximal phalanges.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Metacarpophalangeal joint</a:t>
            </a:r>
          </a:p>
        </p:txBody>
      </p:sp>
      <p:cxnSp>
        <p:nvCxnSpPr>
          <p:cNvPr id="574" name="Shape 574"/>
          <p:cNvCxnSpPr/>
          <p:nvPr/>
        </p:nvCxnSpPr>
        <p:spPr>
          <a:xfrm>
            <a:off x="4806715" y="2127367"/>
            <a:ext cx="1281600" cy="1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5" name="Shape 575"/>
          <p:cNvCxnSpPr/>
          <p:nvPr/>
        </p:nvCxnSpPr>
        <p:spPr>
          <a:xfrm>
            <a:off x="4850509" y="1678649"/>
            <a:ext cx="1233600" cy="46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76" name="Shape 576"/>
          <p:cNvSpPr txBox="1"/>
          <p:nvPr/>
        </p:nvSpPr>
        <p:spPr>
          <a:xfrm>
            <a:off x="6088325" y="1770675"/>
            <a:ext cx="24183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The </a:t>
            </a:r>
            <a:r>
              <a:rPr lang="en"/>
              <a:t>phalanges articulate with each other.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Interphalangeal joints.</a:t>
            </a:r>
          </a:p>
        </p:txBody>
      </p:sp>
      <p:cxnSp>
        <p:nvCxnSpPr>
          <p:cNvPr id="577" name="Shape 577"/>
          <p:cNvCxnSpPr/>
          <p:nvPr/>
        </p:nvCxnSpPr>
        <p:spPr>
          <a:xfrm>
            <a:off x="2781498" y="4088864"/>
            <a:ext cx="1281600" cy="1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78" name="Shape 578"/>
          <p:cNvSpPr txBox="1"/>
          <p:nvPr/>
        </p:nvSpPr>
        <p:spPr>
          <a:xfrm>
            <a:off x="145700" y="3529225"/>
            <a:ext cx="26358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Distal end of the radius </a:t>
            </a:r>
            <a:r>
              <a:rPr lang="en"/>
              <a:t>articulate with the Proximal row of carpal bones.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Wrist joint.</a:t>
            </a:r>
          </a:p>
        </p:txBody>
      </p:sp>
      <p:sp>
        <p:nvSpPr>
          <p:cNvPr id="579" name="Shape 579"/>
          <p:cNvSpPr/>
          <p:nvPr/>
        </p:nvSpPr>
        <p:spPr>
          <a:xfrm>
            <a:off x="6373725" y="196725"/>
            <a:ext cx="2458500" cy="288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900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</a:rPr>
              <a:t>This slide was only found in boys lecture.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Shape 5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5150" y="1003838"/>
            <a:ext cx="2702200" cy="14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Shape 585"/>
          <p:cNvSpPr txBox="1"/>
          <p:nvPr>
            <p:ph type="title"/>
          </p:nvPr>
        </p:nvSpPr>
        <p:spPr>
          <a:xfrm>
            <a:off x="311700" y="172550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Fracture of Scaphoid</a:t>
            </a:r>
          </a:p>
        </p:txBody>
      </p:sp>
      <p:grpSp>
        <p:nvGrpSpPr>
          <p:cNvPr id="586" name="Shape 586"/>
          <p:cNvGrpSpPr/>
          <p:nvPr/>
        </p:nvGrpSpPr>
        <p:grpSpPr>
          <a:xfrm>
            <a:off x="2395926" y="2751391"/>
            <a:ext cx="2308230" cy="2160281"/>
            <a:chOff x="6077707" y="1644751"/>
            <a:chExt cx="1854000" cy="1854000"/>
          </a:xfrm>
        </p:grpSpPr>
        <p:sp>
          <p:nvSpPr>
            <p:cNvPr id="587" name="Shape 587"/>
            <p:cNvSpPr/>
            <p:nvPr/>
          </p:nvSpPr>
          <p:spPr>
            <a:xfrm>
              <a:off x="6077707" y="1644751"/>
              <a:ext cx="1854000" cy="1854000"/>
            </a:xfrm>
            <a:prstGeom prst="ellipse">
              <a:avLst/>
            </a:prstGeom>
            <a:solidFill>
              <a:srgbClr val="37474F">
                <a:alpha val="90760"/>
              </a:srgbClr>
            </a:solidFill>
            <a:ln cap="flat" cmpd="sng" w="9525">
              <a:solidFill>
                <a:srgbClr val="37474F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8" name="Shape 588"/>
            <p:cNvSpPr txBox="1"/>
            <p:nvPr/>
          </p:nvSpPr>
          <p:spPr>
            <a:xfrm>
              <a:off x="6386100" y="2311040"/>
              <a:ext cx="12906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latin typeface="Open Sans"/>
                  <a:ea typeface="Open Sans"/>
                  <a:cs typeface="Open Sans"/>
                  <a:sym typeface="Open Sans"/>
                </a:rPr>
                <a:t>Union of the bone may take several months because of poor blood supply to the proximal part of the scaphoid.</a:t>
              </a:r>
            </a:p>
          </p:txBody>
        </p:sp>
      </p:grpSp>
      <p:grpSp>
        <p:nvGrpSpPr>
          <p:cNvPr id="589" name="Shape 589"/>
          <p:cNvGrpSpPr/>
          <p:nvPr/>
        </p:nvGrpSpPr>
        <p:grpSpPr>
          <a:xfrm>
            <a:off x="2395913" y="1003853"/>
            <a:ext cx="2308230" cy="2160281"/>
            <a:chOff x="2834102" y="1644762"/>
            <a:chExt cx="1854000" cy="1854000"/>
          </a:xfrm>
        </p:grpSpPr>
        <p:sp>
          <p:nvSpPr>
            <p:cNvPr id="590" name="Shape 590"/>
            <p:cNvSpPr/>
            <p:nvPr/>
          </p:nvSpPr>
          <p:spPr>
            <a:xfrm>
              <a:off x="2834102" y="1644762"/>
              <a:ext cx="1854000" cy="1854000"/>
            </a:xfrm>
            <a:prstGeom prst="ellipse">
              <a:avLst/>
            </a:prstGeom>
            <a:solidFill>
              <a:srgbClr val="37474F">
                <a:alpha val="38450"/>
              </a:srgbClr>
            </a:solidFill>
            <a:ln cap="flat" cmpd="sng" w="9525">
              <a:solidFill>
                <a:srgbClr val="37474F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91" name="Shape 591"/>
            <p:cNvSpPr txBox="1"/>
            <p:nvPr/>
          </p:nvSpPr>
          <p:spPr>
            <a:xfrm>
              <a:off x="3142502" y="2311050"/>
              <a:ext cx="12906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It is the result of a fall onto the palm when the hand is abducted.</a:t>
              </a:r>
            </a:p>
          </p:txBody>
        </p:sp>
      </p:grpSp>
      <p:grpSp>
        <p:nvGrpSpPr>
          <p:cNvPr id="592" name="Shape 592"/>
          <p:cNvGrpSpPr/>
          <p:nvPr/>
        </p:nvGrpSpPr>
        <p:grpSpPr>
          <a:xfrm>
            <a:off x="376769" y="1003853"/>
            <a:ext cx="2308230" cy="2160281"/>
            <a:chOff x="1212300" y="1644762"/>
            <a:chExt cx="1854000" cy="1854000"/>
          </a:xfrm>
        </p:grpSpPr>
        <p:sp>
          <p:nvSpPr>
            <p:cNvPr id="593" name="Shape 593"/>
            <p:cNvSpPr/>
            <p:nvPr/>
          </p:nvSpPr>
          <p:spPr>
            <a:xfrm>
              <a:off x="1212300" y="1644762"/>
              <a:ext cx="1854000" cy="1854000"/>
            </a:xfrm>
            <a:prstGeom prst="ellipse">
              <a:avLst/>
            </a:prstGeom>
            <a:solidFill>
              <a:srgbClr val="EFEFEF">
                <a:alpha val="65760"/>
              </a:srgbClr>
            </a:solidFill>
            <a:ln cap="flat" cmpd="sng" w="9525">
              <a:solidFill>
                <a:srgbClr val="37474F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94" name="Shape 594"/>
            <p:cNvSpPr txBox="1"/>
            <p:nvPr/>
          </p:nvSpPr>
          <p:spPr>
            <a:xfrm>
              <a:off x="1365675" y="2311061"/>
              <a:ext cx="14685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It is the most commonly fractured carpal bone and it is the most common injury of the wrist.</a:t>
              </a:r>
            </a:p>
          </p:txBody>
        </p:sp>
      </p:grpSp>
      <p:pic>
        <p:nvPicPr>
          <p:cNvPr id="595" name="Shape 5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5150" y="2575125"/>
            <a:ext cx="2702201" cy="2265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6" name="Shape 596"/>
          <p:cNvGrpSpPr/>
          <p:nvPr/>
        </p:nvGrpSpPr>
        <p:grpSpPr>
          <a:xfrm>
            <a:off x="376782" y="2751391"/>
            <a:ext cx="2308230" cy="2160281"/>
            <a:chOff x="4455905" y="1644751"/>
            <a:chExt cx="1854000" cy="1854000"/>
          </a:xfrm>
        </p:grpSpPr>
        <p:sp>
          <p:nvSpPr>
            <p:cNvPr id="597" name="Shape 597"/>
            <p:cNvSpPr/>
            <p:nvPr/>
          </p:nvSpPr>
          <p:spPr>
            <a:xfrm>
              <a:off x="4455905" y="1644751"/>
              <a:ext cx="1854000" cy="1854000"/>
            </a:xfrm>
            <a:prstGeom prst="ellipse">
              <a:avLst/>
            </a:prstGeom>
            <a:solidFill>
              <a:srgbClr val="37474F">
                <a:alpha val="73070"/>
              </a:srgbClr>
            </a:solidFill>
            <a:ln cap="flat" cmpd="sng" w="9525">
              <a:solidFill>
                <a:srgbClr val="37474F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98" name="Shape 598"/>
            <p:cNvSpPr txBox="1"/>
            <p:nvPr/>
          </p:nvSpPr>
          <p:spPr>
            <a:xfrm>
              <a:off x="4764300" y="2311040"/>
              <a:ext cx="12906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Pain occurs along the lateral side of the wrist especially during dorsiflexion and abduction of the hand.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/>
          <p:nvPr>
            <p:ph type="title"/>
          </p:nvPr>
        </p:nvSpPr>
        <p:spPr>
          <a:xfrm flipH="1">
            <a:off x="2874350" y="-9"/>
            <a:ext cx="2808000" cy="9840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 sz="4200"/>
              <a:t>QUESTIONS</a:t>
            </a:r>
          </a:p>
        </p:txBody>
      </p:sp>
      <p:sp>
        <p:nvSpPr>
          <p:cNvPr id="604" name="Shape 604"/>
          <p:cNvSpPr txBox="1"/>
          <p:nvPr/>
        </p:nvSpPr>
        <p:spPr>
          <a:xfrm>
            <a:off x="3101097" y="859650"/>
            <a:ext cx="29418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2-the thickest border of the scapula is ………..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A- medial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B-lateral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C-superior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3-this bone has 2 prominent features which are deltoid tuberosity and radial groove .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A-humerus B-femoris </a:t>
            </a:r>
          </a:p>
        </p:txBody>
      </p:sp>
      <p:sp>
        <p:nvSpPr>
          <p:cNvPr id="605" name="Shape 605"/>
          <p:cNvSpPr txBox="1"/>
          <p:nvPr/>
        </p:nvSpPr>
        <p:spPr>
          <a:xfrm>
            <a:off x="5948391" y="859650"/>
            <a:ext cx="2941800" cy="3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4- ulna has a head at the proximal end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(true/false)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5- a bone that get wider as it goes distally and has rectangular distal end …………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A-radius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B- femur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C- ulna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D- tibia </a:t>
            </a:r>
          </a:p>
        </p:txBody>
      </p:sp>
      <p:sp>
        <p:nvSpPr>
          <p:cNvPr id="606" name="Shape 606"/>
          <p:cNvSpPr txBox="1"/>
          <p:nvPr/>
        </p:nvSpPr>
        <p:spPr>
          <a:xfrm>
            <a:off x="389821" y="859652"/>
            <a:ext cx="2808000" cy="30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1-clavicle has ………. rough surface which attaches with the first rib by a ligament 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A-anterior</a:t>
            </a:r>
          </a:p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B-posterior</a:t>
            </a:r>
          </a:p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C-inferior</a:t>
            </a:r>
          </a:p>
          <a:p>
            <a:pPr indent="-69850" lvl="0" marL="0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D-superior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/>
          <p:nvPr>
            <p:ph type="title"/>
          </p:nvPr>
        </p:nvSpPr>
        <p:spPr>
          <a:xfrm>
            <a:off x="773700" y="222650"/>
            <a:ext cx="7596600" cy="46068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1-c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2-b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3-a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4-False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5-a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 sz="2100"/>
              <a:t>Test yourself!</a:t>
            </a:r>
            <a:br>
              <a:rPr lang="en" sz="2100"/>
            </a:br>
            <a:r>
              <a:rPr lang="en" sz="2100" u="sng">
                <a:solidFill>
                  <a:schemeClr val="hlink"/>
                </a:solidFill>
                <a:hlinkClick r:id="rId3"/>
              </a:rPr>
              <a:t>https://tiny.cards/decks/ce81f413-ca8e-4372-9b4f-3dedb867bc2chttps://tiny.cards/decks/ce81f413-ca8e-4372-9b4f-3dedb867bc2c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/>
          <p:nvPr/>
        </p:nvSpPr>
        <p:spPr>
          <a:xfrm>
            <a:off x="914400" y="507793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Team Members</a:t>
            </a:r>
          </a:p>
        </p:txBody>
      </p:sp>
      <p:sp>
        <p:nvSpPr>
          <p:cNvPr id="617" name="Shape 617"/>
          <p:cNvSpPr txBox="1"/>
          <p:nvPr/>
        </p:nvSpPr>
        <p:spPr>
          <a:xfrm>
            <a:off x="549350" y="1361300"/>
            <a:ext cx="2696700" cy="305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Lamia Abdullah Alkuwaiz (Team Leader)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Rawan Mohammad Alharbi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000"/>
              <a:t>Abeer Alabduljabbar</a:t>
            </a:r>
            <a:br>
              <a:rPr lang="en" sz="1000"/>
            </a:br>
            <a:r>
              <a:rPr lang="en" sz="1000"/>
              <a:t>Afnan Abdulaziz Almustafa</a:t>
            </a:r>
            <a:br>
              <a:rPr lang="en" sz="1000"/>
            </a:br>
            <a:r>
              <a:rPr lang="en" sz="1000"/>
              <a:t>Ahad Algrain</a:t>
            </a:r>
            <a:br>
              <a:rPr lang="en" sz="1000"/>
            </a:br>
            <a:r>
              <a:rPr lang="en" sz="1000"/>
              <a:t>Alanoud Almansour</a:t>
            </a:r>
            <a:br>
              <a:rPr lang="en" sz="1000"/>
            </a:br>
            <a:r>
              <a:rPr lang="en" sz="1000"/>
              <a:t>Albandari Alshaye</a:t>
            </a:r>
            <a:br>
              <a:rPr lang="en" sz="1000"/>
            </a:br>
            <a:r>
              <a:rPr lang="en" sz="1000"/>
              <a:t>AlFhadah abdullah alsaleem</a:t>
            </a:r>
            <a:br>
              <a:rPr lang="en" sz="1000"/>
            </a:br>
            <a:r>
              <a:rPr lang="en" sz="1000"/>
              <a:t>Arwa Alzahrani</a:t>
            </a:r>
            <a:br>
              <a:rPr lang="en" sz="1000"/>
            </a:br>
            <a:r>
              <a:rPr lang="en" sz="1000"/>
              <a:t>Dana Abdulaziz Alrasheed</a:t>
            </a:r>
            <a:br>
              <a:rPr lang="en" sz="1000"/>
            </a:br>
            <a:r>
              <a:rPr lang="en" sz="1000"/>
              <a:t>Dimah Khalid Alaraifi</a:t>
            </a:r>
            <a:br>
              <a:rPr lang="en" sz="1000"/>
            </a:br>
            <a:r>
              <a:rPr lang="en" sz="1000"/>
              <a:t>Ghada Alhaidari</a:t>
            </a:r>
            <a:br>
              <a:rPr lang="en" sz="1000"/>
            </a:br>
            <a:r>
              <a:rPr lang="en" sz="1000"/>
              <a:t>Ghada Almuhanna</a:t>
            </a:r>
            <a:br>
              <a:rPr lang="en" sz="1000"/>
            </a:br>
            <a:r>
              <a:rPr lang="en" sz="1000"/>
              <a:t>Ghaida Alsanad</a:t>
            </a:r>
            <a:br>
              <a:rPr lang="en" sz="1000"/>
            </a:br>
            <a:r>
              <a:rPr lang="en" sz="1000"/>
              <a:t>Hadeel Khalid Awartani</a:t>
            </a:r>
            <a:br>
              <a:rPr lang="en" sz="1000"/>
            </a:br>
            <a:r>
              <a:rPr lang="en" sz="1000"/>
              <a:t>Haifa Alessa</a:t>
            </a:r>
            <a:br>
              <a:rPr lang="en" sz="1000"/>
            </a:br>
            <a:r>
              <a:rPr lang="en" sz="1000">
                <a:solidFill>
                  <a:schemeClr val="dk1"/>
                </a:solidFill>
              </a:rPr>
              <a:t>Khulood Alwehabi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Layan Hassan Alwatban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Lojain Azizalrahman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Lujain Tariq AlZaid</a:t>
            </a:r>
            <a:br>
              <a:rPr lang="en" sz="1000">
                <a:solidFill>
                  <a:schemeClr val="dk1"/>
                </a:solidFill>
              </a:rPr>
            </a:br>
          </a:p>
        </p:txBody>
      </p:sp>
      <p:sp>
        <p:nvSpPr>
          <p:cNvPr id="618" name="Shape 618"/>
          <p:cNvSpPr txBox="1"/>
          <p:nvPr/>
        </p:nvSpPr>
        <p:spPr>
          <a:xfrm>
            <a:off x="2304804" y="1636700"/>
            <a:ext cx="28749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Maha Barakah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Majd Khalid AlBarrak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Norah Alharbi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Nouf Alotaibi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Noura Mohammed Alothaim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Rahaf Turki Alshammari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Reham Alhalabi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Rinad Musaed Alghoraiby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Sara Alsultan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Shahad Alzahrani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Wafa Alotaibi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Wejdan Fahad Albadrani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Wjdan AlShamry</a:t>
            </a:r>
            <a:br>
              <a:rPr lang="en" sz="1000">
                <a:solidFill>
                  <a:schemeClr val="dk1"/>
                </a:solidFill>
              </a:rPr>
            </a:br>
          </a:p>
        </p:txBody>
      </p:sp>
      <p:sp>
        <p:nvSpPr>
          <p:cNvPr id="619" name="Shape 619"/>
          <p:cNvSpPr txBox="1"/>
          <p:nvPr/>
        </p:nvSpPr>
        <p:spPr>
          <a:xfrm>
            <a:off x="4379004" y="1217807"/>
            <a:ext cx="3191400" cy="3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Faisal Fahad Alsaif (Team Leader)</a:t>
            </a:r>
            <a:br>
              <a:rPr lang="en" sz="1100">
                <a:solidFill>
                  <a:schemeClr val="lt2"/>
                </a:solidFill>
              </a:rPr>
            </a:br>
            <a:r>
              <a:rPr lang="en" sz="1100"/>
              <a:t>Abdulaziz Al dukhayel </a:t>
            </a:r>
            <a:br>
              <a:rPr lang="en" sz="1100"/>
            </a:br>
            <a:br>
              <a:rPr lang="en" sz="600"/>
            </a:br>
            <a:r>
              <a:rPr lang="en" sz="600"/>
              <a:t>‏</a:t>
            </a:r>
            <a:r>
              <a:rPr lang="en" sz="1000"/>
              <a:t>Fahad Alfaiz </a:t>
            </a:r>
            <a:br>
              <a:rPr lang="en" sz="1000"/>
            </a:br>
            <a:r>
              <a:rPr lang="en" sz="1000"/>
              <a:t>‏Akram Alfandi </a:t>
            </a:r>
            <a:br>
              <a:rPr lang="en" sz="1000"/>
            </a:br>
            <a:r>
              <a:rPr lang="en" sz="1000"/>
              <a:t>‏Saad Aloqile </a:t>
            </a:r>
            <a:br>
              <a:rPr lang="en" sz="1000"/>
            </a:br>
            <a:r>
              <a:rPr lang="en" sz="1000"/>
              <a:t>‏Saleh Almoaiqel </a:t>
            </a:r>
            <a:br>
              <a:rPr lang="en" sz="1000"/>
            </a:br>
            <a:r>
              <a:rPr lang="en" sz="1000"/>
              <a:t>‏Abdulaziz Alabdulkareem </a:t>
            </a:r>
            <a:br>
              <a:rPr lang="en" sz="1000"/>
            </a:br>
            <a:r>
              <a:rPr lang="en" sz="1000"/>
              <a:t>‏Abdullah Almeaither </a:t>
            </a:r>
            <a:br>
              <a:rPr lang="en" sz="1000"/>
            </a:br>
            <a:r>
              <a:rPr lang="en" sz="1000"/>
              <a:t>‏Yazeed Aldossari </a:t>
            </a:r>
            <a:br>
              <a:rPr lang="en" sz="1000"/>
            </a:br>
            <a:r>
              <a:rPr lang="en" sz="1000"/>
              <a:t>‏Muath Alhumood </a:t>
            </a:r>
            <a:br>
              <a:rPr lang="en" sz="1000"/>
            </a:br>
            <a:r>
              <a:rPr lang="en" sz="1000"/>
              <a:t>‏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1000"/>
              <a:t>Abdulelah Aldossari </a:t>
            </a:r>
            <a:br>
              <a:rPr lang="en" sz="1000"/>
            </a:br>
            <a:r>
              <a:rPr lang="en" sz="1000"/>
              <a:t>‏Abdulrahman Alduhayyim </a:t>
            </a:r>
            <a:br>
              <a:rPr lang="en" sz="1000"/>
            </a:br>
            <a:r>
              <a:rPr lang="en" sz="1000"/>
              <a:t>‏Hamdan Aldossari </a:t>
            </a:r>
            <a:br>
              <a:rPr lang="en" sz="1000"/>
            </a:br>
            <a:r>
              <a:rPr lang="en" sz="1000"/>
              <a:t>‏Abdullah Alqarni </a:t>
            </a:r>
            <a:br>
              <a:rPr lang="en" sz="1000"/>
            </a:br>
            <a:r>
              <a:rPr lang="en" sz="1000"/>
              <a:t>‏Mohammed Alomar </a:t>
            </a:r>
            <a:br>
              <a:rPr lang="en" sz="1000"/>
            </a:br>
            <a:r>
              <a:rPr lang="en" sz="1000"/>
              <a:t>‏Abdulrahman Aldawood </a:t>
            </a:r>
            <a:br>
              <a:rPr lang="en" sz="1000"/>
            </a:br>
            <a:r>
              <a:rPr lang="en" sz="1000"/>
              <a:t>‏Saud Alghufaily </a:t>
            </a:r>
            <a:br>
              <a:rPr lang="en" sz="1000"/>
            </a:br>
            <a:r>
              <a:rPr lang="en" sz="1000"/>
              <a:t>‏Hassan Aloraini </a:t>
            </a:r>
            <a:br>
              <a:rPr lang="en" sz="1000"/>
            </a:br>
            <a:r>
              <a:rPr lang="en" sz="600"/>
              <a:t>‏‏</a:t>
            </a:r>
          </a:p>
        </p:txBody>
      </p:sp>
      <p:sp>
        <p:nvSpPr>
          <p:cNvPr id="620" name="Shape 620"/>
          <p:cNvSpPr txBox="1"/>
          <p:nvPr/>
        </p:nvSpPr>
        <p:spPr>
          <a:xfrm>
            <a:off x="6006925" y="1636700"/>
            <a:ext cx="2152500" cy="27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1000"/>
              <a:t>Abdulmajeed Alwardi </a:t>
            </a:r>
            <a:br>
              <a:rPr lang="en" sz="1000"/>
            </a:br>
            <a:r>
              <a:rPr lang="en" sz="1000"/>
              <a:t>‏Abdulrahman Alageel </a:t>
            </a:r>
            <a:br>
              <a:rPr lang="en" sz="1000"/>
            </a:br>
            <a:r>
              <a:rPr lang="en" sz="1000"/>
              <a:t>‏Rayyan Almousa </a:t>
            </a:r>
            <a:br>
              <a:rPr lang="en" sz="1000"/>
            </a:br>
            <a:r>
              <a:rPr lang="en" sz="1000"/>
              <a:t>‏Sultan Alfuhaid </a:t>
            </a:r>
            <a:br>
              <a:rPr lang="en" sz="1000"/>
            </a:br>
            <a:r>
              <a:rPr lang="en" sz="1000"/>
              <a:t>‏Ali Alammari </a:t>
            </a:r>
            <a:br>
              <a:rPr lang="en" sz="1000"/>
            </a:br>
            <a:r>
              <a:rPr lang="en" sz="1000"/>
              <a:t>‏Fahad alshughaithry </a:t>
            </a:r>
            <a:br>
              <a:rPr lang="en" sz="1000"/>
            </a:br>
            <a:r>
              <a:rPr lang="en" sz="1000"/>
              <a:t>Fayez Ghiyath Aldarsouni </a:t>
            </a:r>
            <a:br>
              <a:rPr lang="en" sz="1000"/>
            </a:br>
            <a:r>
              <a:rPr lang="en" sz="1000"/>
              <a:t>‏Mohammed Alquwayfili </a:t>
            </a:r>
            <a:br>
              <a:rPr lang="en" sz="1000"/>
            </a:br>
            <a:br>
              <a:rPr lang="en" sz="1000"/>
            </a:br>
            <a:r>
              <a:rPr lang="en" sz="1000"/>
              <a:t>‏‏Abduljabbar Al-yamani </a:t>
            </a:r>
            <a:br>
              <a:rPr lang="en" sz="1000"/>
            </a:br>
            <a:r>
              <a:rPr lang="en" sz="1000"/>
              <a:t>‏Sultan Al-nasser </a:t>
            </a:r>
            <a:br>
              <a:rPr lang="en" sz="1000"/>
            </a:br>
            <a:r>
              <a:rPr lang="en" sz="1000"/>
              <a:t>‏Majed Aljohani </a:t>
            </a:r>
            <a:br>
              <a:rPr lang="en" sz="1000"/>
            </a:br>
            <a:r>
              <a:rPr lang="en" sz="1000"/>
              <a:t>‏Zeyad Al-khenaizan </a:t>
            </a:r>
            <a:br>
              <a:rPr lang="en" sz="1000"/>
            </a:br>
            <a:r>
              <a:rPr lang="en" sz="1000"/>
              <a:t>‏Mohammed Nouri </a:t>
            </a:r>
            <a:br>
              <a:rPr lang="en" sz="1000"/>
            </a:br>
            <a:r>
              <a:rPr lang="en" sz="1000"/>
              <a:t>‏Abdulaziz Al-drgam </a:t>
            </a:r>
            <a:br>
              <a:rPr lang="en" sz="1000"/>
            </a:br>
            <a:r>
              <a:rPr lang="en" sz="1000"/>
              <a:t>‏Fahad Aldhowaihy </a:t>
            </a:r>
            <a:br>
              <a:rPr lang="en" sz="1000"/>
            </a:br>
            <a:r>
              <a:rPr lang="en" sz="1000"/>
              <a:t>‏Omar alyabis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" type="body"/>
          </p:nvPr>
        </p:nvSpPr>
        <p:spPr>
          <a:xfrm>
            <a:off x="311700" y="1111420"/>
            <a:ext cx="8520600" cy="3354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>
                <a:highlight>
                  <a:srgbClr val="FFFFFF"/>
                </a:highlight>
              </a:rPr>
              <a:t>Bones support and protect the various organs of the body  “</a:t>
            </a:r>
            <a:r>
              <a:rPr lang="en" sz="1400">
                <a:solidFill>
                  <a:srgbClr val="CCCCCC"/>
                </a:solidFill>
                <a:highlight>
                  <a:srgbClr val="FFFFFF"/>
                </a:highlight>
              </a:rPr>
              <a:t>the chest</a:t>
            </a:r>
            <a:r>
              <a:rPr lang="en">
                <a:highlight>
                  <a:srgbClr val="FFFFFF"/>
                </a:highlight>
              </a:rPr>
              <a:t>”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>
                <a:highlight>
                  <a:srgbClr val="FFFFFF"/>
                </a:highlight>
              </a:rPr>
              <a:t>Produce red and white blood cell </a:t>
            </a:r>
            <a:r>
              <a:rPr lang="en" sz="1400">
                <a:highlight>
                  <a:srgbClr val="FFFFFF"/>
                </a:highlight>
              </a:rPr>
              <a:t>“</a:t>
            </a:r>
            <a:r>
              <a:rPr lang="en" sz="1400">
                <a:solidFill>
                  <a:srgbClr val="CCCCCC"/>
                </a:solidFill>
                <a:highlight>
                  <a:srgbClr val="FFFFFF"/>
                </a:highlight>
              </a:rPr>
              <a:t>bone </a:t>
            </a:r>
            <a:r>
              <a:rPr lang="en" sz="1400">
                <a:solidFill>
                  <a:srgbClr val="CCCCCC"/>
                </a:solidFill>
                <a:highlight>
                  <a:srgbClr val="FFFFFF"/>
                </a:highlight>
              </a:rPr>
              <a:t>marrow</a:t>
            </a:r>
            <a:r>
              <a:rPr lang="en" sz="1400">
                <a:highlight>
                  <a:srgbClr val="FFFFFF"/>
                </a:highlight>
              </a:rPr>
              <a:t>”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>
                <a:highlight>
                  <a:srgbClr val="FFFFFF"/>
                </a:highlight>
              </a:rPr>
              <a:t>Store minerals </a:t>
            </a:r>
            <a:r>
              <a:rPr lang="en" sz="1400">
                <a:highlight>
                  <a:srgbClr val="FFFFFF"/>
                </a:highlight>
              </a:rPr>
              <a:t>“ </a:t>
            </a:r>
            <a:r>
              <a:rPr lang="en">
                <a:solidFill>
                  <a:srgbClr val="CCCCCC"/>
                </a:solidFill>
                <a:highlight>
                  <a:srgbClr val="FFFFFF"/>
                </a:highlight>
              </a:rPr>
              <a:t>مثل</a:t>
            </a:r>
            <a:r>
              <a:rPr lang="en">
                <a:highlight>
                  <a:srgbClr val="FFFFFF"/>
                </a:highlight>
              </a:rPr>
              <a:t> </a:t>
            </a:r>
            <a:r>
              <a:rPr lang="en">
                <a:solidFill>
                  <a:srgbClr val="CCCCCC"/>
                </a:solidFill>
                <a:highlight>
                  <a:srgbClr val="FFFFFF"/>
                </a:highlight>
              </a:rPr>
              <a:t>الكالسيوم</a:t>
            </a:r>
            <a:r>
              <a:rPr lang="en">
                <a:highlight>
                  <a:srgbClr val="FFFFFF"/>
                </a:highlight>
              </a:rPr>
              <a:t>”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>
                <a:highlight>
                  <a:srgbClr val="FFFFFF"/>
                </a:highlight>
              </a:rPr>
              <a:t> Enable movement 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>
                <a:highlight>
                  <a:srgbClr val="FFFFFF"/>
                </a:highlight>
              </a:rPr>
              <a:t>Provides attachment for muscles</a:t>
            </a:r>
          </a:p>
          <a:p>
            <a:pPr indent="-342900" lvl="0" marL="457200" rtl="0">
              <a:spcBef>
                <a:spcPts val="0"/>
              </a:spcBef>
              <a:buSzPts val="1800"/>
              <a:buAutoNum type="arabicPeriod"/>
            </a:pPr>
            <a:r>
              <a:rPr lang="en">
                <a:highlight>
                  <a:srgbClr val="FFFFFF"/>
                </a:highlight>
              </a:rPr>
              <a:t>Come in a variety of shapes and sizes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311709" y="196734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Bones</a:t>
            </a:r>
            <a:r>
              <a:rPr lang="en"/>
              <a:t> 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464117" y="3027031"/>
            <a:ext cx="7315200" cy="18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buSzPts val="1400"/>
              <a:buChar char="-"/>
            </a:pPr>
            <a:r>
              <a:rPr lang="en"/>
              <a:t>There are </a:t>
            </a:r>
            <a:r>
              <a:rPr lang="en">
                <a:solidFill>
                  <a:srgbClr val="CC0000"/>
                </a:solidFill>
              </a:rPr>
              <a:t>FIVE</a:t>
            </a:r>
            <a:r>
              <a:rPr lang="en"/>
              <a:t> </a:t>
            </a:r>
            <a:r>
              <a:rPr lang="en"/>
              <a:t>types of bones in the Human body: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       - Long bones (</a:t>
            </a:r>
            <a:r>
              <a:rPr lang="en" sz="1200">
                <a:solidFill>
                  <a:srgbClr val="CCCCCC"/>
                </a:solidFill>
              </a:rPr>
              <a:t>limbs and fingers</a:t>
            </a:r>
            <a:r>
              <a:rPr lang="en"/>
              <a:t>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       - Short bones (</a:t>
            </a:r>
            <a:r>
              <a:rPr lang="en" sz="1200">
                <a:solidFill>
                  <a:srgbClr val="CCCCCC"/>
                </a:solidFill>
              </a:rPr>
              <a:t>wrist and ankles</a:t>
            </a:r>
            <a:r>
              <a:rPr lang="en"/>
              <a:t>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       - Flat bones (</a:t>
            </a:r>
            <a:r>
              <a:rPr lang="en" sz="1200">
                <a:solidFill>
                  <a:srgbClr val="CCCCCC"/>
                </a:solidFill>
              </a:rPr>
              <a:t>skull and sternum</a:t>
            </a:r>
            <a:r>
              <a:rPr lang="en"/>
              <a:t>)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/>
              <a:t>       -Irregular bones (</a:t>
            </a:r>
            <a:r>
              <a:rPr lang="en" sz="1200">
                <a:solidFill>
                  <a:srgbClr val="CCCCCC"/>
                </a:solidFill>
              </a:rPr>
              <a:t>spine and pelvis</a:t>
            </a:r>
            <a:r>
              <a:rPr lang="en"/>
              <a:t>)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/>
              <a:t>       - Sesamoid bones (</a:t>
            </a:r>
            <a:r>
              <a:rPr lang="en" sz="1200">
                <a:solidFill>
                  <a:srgbClr val="CCCCCC"/>
                </a:solidFill>
              </a:rPr>
              <a:t>patella</a:t>
            </a:r>
            <a:r>
              <a:rPr lang="en"/>
              <a:t>)</a:t>
            </a: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b="2359" l="0" r="0" t="10887"/>
          <a:stretch/>
        </p:blipFill>
        <p:spPr>
          <a:xfrm>
            <a:off x="5779901" y="1638333"/>
            <a:ext cx="3176100" cy="32652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175" name="Shape 175"/>
          <p:cNvSpPr/>
          <p:nvPr/>
        </p:nvSpPr>
        <p:spPr>
          <a:xfrm>
            <a:off x="6373725" y="196725"/>
            <a:ext cx="2458500" cy="2883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900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</a:rPr>
              <a:t>This slide was only found in boys lecture.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311700" y="1660653"/>
            <a:ext cx="8520600" cy="335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-"/>
            </a:pPr>
            <a:r>
              <a:rPr b="1" lang="en" sz="2400">
                <a:latin typeface="Economica"/>
                <a:ea typeface="Economica"/>
                <a:cs typeface="Economica"/>
                <a:sym typeface="Economica"/>
              </a:rPr>
              <a:t>pectoral girdle</a:t>
            </a: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n"/>
              <a:t>{ Scapula , Clavicle }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-"/>
            </a:pPr>
            <a:r>
              <a:rPr b="1" lang="en" sz="2400">
                <a:latin typeface="Economica"/>
                <a:ea typeface="Economica"/>
                <a:cs typeface="Economica"/>
                <a:sym typeface="Economica"/>
              </a:rPr>
              <a:t>Arm</a:t>
            </a: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n"/>
              <a:t>{Humerus}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-"/>
            </a:pPr>
            <a:r>
              <a:rPr b="1" lang="en" sz="2400">
                <a:latin typeface="Economica"/>
                <a:ea typeface="Economica"/>
                <a:cs typeface="Economica"/>
                <a:sym typeface="Economica"/>
              </a:rPr>
              <a:t>Forearm</a:t>
            </a: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n"/>
              <a:t>{Radius , Ulna }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-"/>
            </a:pPr>
            <a:r>
              <a:rPr b="1" lang="en" sz="2400">
                <a:latin typeface="Economica"/>
                <a:ea typeface="Economica"/>
                <a:cs typeface="Economica"/>
                <a:sym typeface="Economica"/>
              </a:rPr>
              <a:t>Wrist</a:t>
            </a: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n"/>
              <a:t>{Carpal bones }</a:t>
            </a:r>
          </a:p>
          <a:p>
            <a:pPr indent="-381000" lvl="0" marL="457200" rtl="0">
              <a:spcBef>
                <a:spcPts val="0"/>
              </a:spcBef>
              <a:buSzPts val="2400"/>
              <a:buFont typeface="Economica"/>
              <a:buChar char="-"/>
            </a:pPr>
            <a:r>
              <a:rPr b="1" lang="en" sz="2400">
                <a:latin typeface="Economica"/>
                <a:ea typeface="Economica"/>
                <a:cs typeface="Economica"/>
                <a:sym typeface="Economica"/>
              </a:rPr>
              <a:t>Hand</a:t>
            </a: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n"/>
              <a:t>{ Metacarpal , Phalanges }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311700" y="419397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Bones of upper limb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865" y="316057"/>
            <a:ext cx="3333750" cy="40957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83" name="Shape 183"/>
          <p:cNvSpPr txBox="1"/>
          <p:nvPr/>
        </p:nvSpPr>
        <p:spPr>
          <a:xfrm>
            <a:off x="914400" y="2146267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>
            <p:ph type="title"/>
          </p:nvPr>
        </p:nvSpPr>
        <p:spPr>
          <a:xfrm>
            <a:off x="311700" y="393925"/>
            <a:ext cx="8520600" cy="8313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Pectoral girdle </a:t>
            </a:r>
          </a:p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311700" y="1439875"/>
            <a:ext cx="8520600" cy="3139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Formed of Two Bones:</a:t>
            </a: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/>
              <a:t> Clavicle (</a:t>
            </a:r>
            <a:r>
              <a:rPr lang="en" sz="1700"/>
              <a:t>anteriorly</a:t>
            </a:r>
            <a:r>
              <a:rPr lang="en"/>
              <a:t>) </a:t>
            </a:r>
          </a:p>
          <a:p>
            <a:pPr indent="-342900" lvl="0" marL="457200" rtl="0">
              <a:spcBef>
                <a:spcPts val="0"/>
              </a:spcBef>
              <a:buSzPts val="1800"/>
              <a:buChar char="➢"/>
            </a:pPr>
            <a:r>
              <a:rPr lang="en"/>
              <a:t>Scapula (</a:t>
            </a:r>
            <a:r>
              <a:rPr lang="en" sz="1700"/>
              <a:t>posteriorly</a:t>
            </a:r>
            <a:r>
              <a:rPr lang="en"/>
              <a:t>).</a:t>
            </a:r>
            <a:br>
              <a:rPr lang="en"/>
            </a:b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It is very light and allows the upper limb to </a:t>
            </a: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have exceptionally free movement.</a:t>
            </a:r>
            <a:br>
              <a:rPr lang="en"/>
            </a:br>
          </a:p>
        </p:txBody>
      </p:sp>
      <p:sp>
        <p:nvSpPr>
          <p:cNvPr id="190" name="Shape 190"/>
          <p:cNvSpPr txBox="1"/>
          <p:nvPr/>
        </p:nvSpPr>
        <p:spPr>
          <a:xfrm>
            <a:off x="1598200" y="4468100"/>
            <a:ext cx="45027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17500" lvl="0" marL="457200" rtl="1">
              <a:spcBef>
                <a:spcPts val="0"/>
              </a:spcBef>
              <a:buClr>
                <a:srgbClr val="9E9E9E"/>
              </a:buClr>
              <a:buSzPts val="1400"/>
              <a:buChar char="●"/>
            </a:pPr>
            <a:r>
              <a:rPr lang="en">
                <a:solidFill>
                  <a:srgbClr val="9E9E9E"/>
                </a:solidFill>
              </a:rPr>
              <a:t>مهمتها </a:t>
            </a:r>
            <a:r>
              <a:rPr lang="en">
                <a:solidFill>
                  <a:srgbClr val="9E9E9E"/>
                </a:solidFill>
              </a:rPr>
              <a:t>الأساسية تفصل بين Upper limbs و Trunk  .</a:t>
            </a:r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b="55269" l="0" r="45963" t="0"/>
          <a:stretch/>
        </p:blipFill>
        <p:spPr>
          <a:xfrm>
            <a:off x="6678670" y="732050"/>
            <a:ext cx="1596900" cy="187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b="0" l="34374" r="41130" t="82206"/>
          <a:stretch/>
        </p:blipFill>
        <p:spPr>
          <a:xfrm>
            <a:off x="7115175" y="2969900"/>
            <a:ext cx="723900" cy="74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251520" y="247107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Clavicle </a:t>
            </a:r>
          </a:p>
        </p:txBody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0" y="1563638"/>
            <a:ext cx="39999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2222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</a:pP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is a </a:t>
            </a:r>
            <a:r>
              <a:rPr b="0" i="0" lang="en" sz="14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doubly curved</a:t>
            </a: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b="0" i="0" lang="en" sz="14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long bone</a:t>
            </a: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lying </a:t>
            </a:r>
            <a:r>
              <a:rPr b="0" i="0" lang="en" sz="14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horizontally</a:t>
            </a: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across the root of the neck</a:t>
            </a:r>
          </a:p>
          <a:p>
            <a:pPr indent="-222250" lvl="0" marL="28575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</a:pP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is </a:t>
            </a:r>
            <a:r>
              <a:rPr b="0" i="0" lang="en" sz="14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subcutaneous “</a:t>
            </a:r>
            <a:r>
              <a:rPr b="0" i="0" lang="en" sz="1400" u="none" cap="none" strike="noStrike">
                <a:solidFill>
                  <a:srgbClr val="A5A5A5"/>
                </a:solidFill>
                <a:latin typeface="Open Sans"/>
                <a:ea typeface="Open Sans"/>
                <a:cs typeface="Open Sans"/>
                <a:sym typeface="Open Sans"/>
              </a:rPr>
              <a:t>under skin</a:t>
            </a:r>
            <a:r>
              <a:rPr b="0" i="0" lang="en" sz="14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"/>
              <a:t>throughout</a:t>
            </a: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its length.</a:t>
            </a:r>
          </a:p>
          <a:p>
            <a:pPr indent="-222250" lvl="0" marL="28575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</a:pP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with </a:t>
            </a:r>
            <a:r>
              <a:rPr b="0" i="0" lang="en" sz="1400" u="sng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no medullary cavity</a:t>
            </a: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indent="-222250" lvl="0" marL="28575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</a:pP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has the appearance of an </a:t>
            </a:r>
            <a:r>
              <a:rPr b="0" i="0" lang="en" sz="14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elongated</a:t>
            </a:r>
            <a:br>
              <a:rPr b="0" i="0" lang="en" sz="14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" sz="14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letter</a:t>
            </a: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Capital (</a:t>
            </a:r>
            <a:r>
              <a:rPr b="0" i="0" lang="en" sz="14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b="0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 lying on one side.</a:t>
            </a:r>
          </a:p>
          <a:p>
            <a:pPr indent="-222250" lvl="0" marL="28575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</a:pPr>
            <a:r>
              <a:rPr b="0" i="0" lang="en" sz="1400" u="none" cap="none" strike="noStrike">
                <a:solidFill>
                  <a:srgbClr val="00B0F0"/>
                </a:solidFill>
                <a:latin typeface="Open Sans"/>
                <a:ea typeface="Open Sans"/>
                <a:cs typeface="Open Sans"/>
                <a:sym typeface="Open Sans"/>
              </a:rPr>
              <a:t>If the clavicle is broken, the whole shoulder region caves in medially.</a:t>
            </a:r>
          </a:p>
        </p:txBody>
      </p:sp>
      <p:grpSp>
        <p:nvGrpSpPr>
          <p:cNvPr id="199" name="Shape 199"/>
          <p:cNvGrpSpPr/>
          <p:nvPr/>
        </p:nvGrpSpPr>
        <p:grpSpPr>
          <a:xfrm>
            <a:off x="5099548" y="1335987"/>
            <a:ext cx="3505071" cy="3109032"/>
            <a:chOff x="887588" y="1543"/>
            <a:chExt cx="3505071" cy="3109032"/>
          </a:xfrm>
        </p:grpSpPr>
        <p:sp>
          <p:nvSpPr>
            <p:cNvPr id="200" name="Shape 200"/>
            <p:cNvSpPr/>
            <p:nvPr/>
          </p:nvSpPr>
          <p:spPr>
            <a:xfrm>
              <a:off x="1438508" y="1556060"/>
              <a:ext cx="361403" cy="1279055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59999" y="0"/>
                  </a:lnTo>
                  <a:lnTo>
                    <a:pt x="59999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91919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1" name="Shape 201"/>
            <p:cNvSpPr txBox="1"/>
            <p:nvPr/>
          </p:nvSpPr>
          <p:spPr>
            <a:xfrm>
              <a:off x="1585982" y="2162359"/>
              <a:ext cx="66456" cy="66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-317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t/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1438508" y="1556060"/>
              <a:ext cx="361403" cy="590405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59999" y="0"/>
                  </a:lnTo>
                  <a:lnTo>
                    <a:pt x="59999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91919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1601904" y="1833956"/>
              <a:ext cx="34611" cy="346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-317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t/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1438508" y="1457814"/>
              <a:ext cx="361403" cy="98245"/>
            </a:xfrm>
            <a:custGeom>
              <a:pathLst>
                <a:path extrusionOk="0" h="120000" w="120000">
                  <a:moveTo>
                    <a:pt x="0" y="120000"/>
                  </a:moveTo>
                  <a:lnTo>
                    <a:pt x="59999" y="120000"/>
                  </a:lnTo>
                  <a:lnTo>
                    <a:pt x="59999" y="0"/>
                  </a:lnTo>
                  <a:lnTo>
                    <a:pt x="120000" y="0"/>
                  </a:lnTo>
                </a:path>
              </a:pathLst>
            </a:custGeom>
            <a:noFill/>
            <a:ln cap="flat" cmpd="sng" w="25400">
              <a:solidFill>
                <a:srgbClr val="91919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5" name="Shape 205"/>
            <p:cNvSpPr txBox="1"/>
            <p:nvPr/>
          </p:nvSpPr>
          <p:spPr>
            <a:xfrm>
              <a:off x="1609847" y="1497574"/>
              <a:ext cx="18725" cy="18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-317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t/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1438508" y="523083"/>
              <a:ext cx="361403" cy="1032976"/>
            </a:xfrm>
            <a:custGeom>
              <a:pathLst>
                <a:path extrusionOk="0" h="120000" w="120000">
                  <a:moveTo>
                    <a:pt x="0" y="120000"/>
                  </a:moveTo>
                  <a:lnTo>
                    <a:pt x="59999" y="120000"/>
                  </a:lnTo>
                  <a:lnTo>
                    <a:pt x="59999" y="0"/>
                  </a:lnTo>
                  <a:lnTo>
                    <a:pt x="120000" y="0"/>
                  </a:lnTo>
                </a:path>
              </a:pathLst>
            </a:custGeom>
            <a:noFill/>
            <a:ln cap="flat" cmpd="sng" w="25400">
              <a:solidFill>
                <a:srgbClr val="91919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7" name="Shape 207"/>
            <p:cNvSpPr txBox="1"/>
            <p:nvPr/>
          </p:nvSpPr>
          <p:spPr>
            <a:xfrm>
              <a:off x="1591851" y="1012212"/>
              <a:ext cx="54718" cy="54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-317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t/>
              </a:r>
              <a:endParaRPr b="0" i="0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 rot="-5400000">
              <a:off x="-286743" y="1280599"/>
              <a:ext cx="2899582" cy="5509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9" name="Shape 209"/>
            <p:cNvSpPr txBox="1"/>
            <p:nvPr/>
          </p:nvSpPr>
          <p:spPr>
            <a:xfrm rot="-5400000">
              <a:off x="-286743" y="1280599"/>
              <a:ext cx="2899582" cy="550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3475" lIns="23475" rIns="23475" wrap="square" tIns="23475">
              <a:noAutofit/>
            </a:bodyPr>
            <a:lstStyle/>
            <a:p>
              <a:pPr indent="-2349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3700"/>
                <a:buFont typeface="Economica"/>
                <a:buNone/>
              </a:pPr>
              <a:r>
                <a:rPr b="0" i="0" lang="en" sz="3700" u="none" cap="none" strike="noStrike">
                  <a:solidFill>
                    <a:srgbClr val="7030A0"/>
                  </a:solidFill>
                  <a:latin typeface="Economica"/>
                  <a:ea typeface="Economica"/>
                  <a:cs typeface="Economica"/>
                  <a:sym typeface="Economica"/>
                </a:rPr>
                <a:t>functions</a:t>
              </a:r>
            </a:p>
          </p:txBody>
        </p:sp>
        <p:sp>
          <p:nvSpPr>
            <p:cNvPr id="210" name="Shape 210"/>
            <p:cNvSpPr/>
            <p:nvPr/>
          </p:nvSpPr>
          <p:spPr>
            <a:xfrm>
              <a:off x="1799912" y="1543"/>
              <a:ext cx="2527442" cy="10430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1799912" y="1543"/>
              <a:ext cx="2527442" cy="10430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6975" rIns="6975" wrap="square" tIns="6975">
              <a:noAutofit/>
            </a:bodyPr>
            <a:lstStyle/>
            <a:p>
              <a:pPr indent="-698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It serves as a </a:t>
              </a:r>
              <a:r>
                <a:rPr b="0" i="0" lang="en" sz="11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rigid support</a:t>
              </a: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from which the scapula and free upper limb are suspended &amp; keep them away from the trunk so that the arm has maximum freedom of movement.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1799912" y="1182354"/>
              <a:ext cx="2592404" cy="5509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3" name="Shape 213"/>
            <p:cNvSpPr txBox="1"/>
            <p:nvPr/>
          </p:nvSpPr>
          <p:spPr>
            <a:xfrm>
              <a:off x="1799912" y="1182354"/>
              <a:ext cx="2592404" cy="550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6975" rIns="6975" wrap="square" tIns="6975">
              <a:noAutofit/>
            </a:bodyPr>
            <a:lstStyle/>
            <a:p>
              <a:pPr indent="-698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Transmit</a:t>
              </a: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forces from the upper limb to the axial skeleton</a:t>
              </a:r>
            </a:p>
          </p:txBody>
        </p:sp>
        <p:sp>
          <p:nvSpPr>
            <p:cNvPr id="214" name="Shape 214"/>
            <p:cNvSpPr/>
            <p:nvPr/>
          </p:nvSpPr>
          <p:spPr>
            <a:xfrm>
              <a:off x="1799912" y="1871004"/>
              <a:ext cx="2592747" cy="5509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1799912" y="1871004"/>
              <a:ext cx="2592747" cy="550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6975" rIns="6975" wrap="square" tIns="6975">
              <a:noAutofit/>
            </a:bodyPr>
            <a:lstStyle/>
            <a:p>
              <a:pPr indent="-698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Provides </a:t>
              </a:r>
              <a:r>
                <a:rPr b="0" i="0" lang="en" sz="11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attachment</a:t>
              </a: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for muscles </a:t>
              </a:r>
            </a:p>
          </p:txBody>
        </p:sp>
        <p:sp>
          <p:nvSpPr>
            <p:cNvPr id="216" name="Shape 216"/>
            <p:cNvSpPr/>
            <p:nvPr/>
          </p:nvSpPr>
          <p:spPr>
            <a:xfrm>
              <a:off x="1799912" y="2559655"/>
              <a:ext cx="2592747" cy="55092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7" name="Shape 217"/>
            <p:cNvSpPr txBox="1"/>
            <p:nvPr/>
          </p:nvSpPr>
          <p:spPr>
            <a:xfrm>
              <a:off x="1799912" y="2559655"/>
              <a:ext cx="2592747" cy="550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975" lIns="6975" rIns="6975" wrap="square" tIns="6975">
              <a:noAutofit/>
            </a:bodyPr>
            <a:lstStyle/>
            <a:p>
              <a:pPr indent="-698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It forms a </a:t>
              </a:r>
              <a:r>
                <a:rPr b="0" i="0" lang="en" sz="11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boundary</a:t>
              </a: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of the cervicoaxillary canal for </a:t>
              </a:r>
              <a:r>
                <a:rPr b="0" i="0" lang="en" sz="11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protection</a:t>
              </a: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of the neurovascular bundle of </a:t>
              </a:r>
              <a:r>
                <a:rPr lang="en" sz="1100">
                  <a:solidFill>
                    <a:schemeClr val="dk1"/>
                  </a:solidFill>
                </a:rPr>
                <a:t>the UL</a:t>
              </a:r>
              <a:r>
                <a:rPr b="0" i="0" lang="en" sz="1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b="0" l="0" r="3418" t="5006"/>
          <a:stretch/>
        </p:blipFill>
        <p:spPr>
          <a:xfrm>
            <a:off x="2294025" y="93350"/>
            <a:ext cx="2693150" cy="140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179512" y="-92546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>
            <a:noAutofit/>
          </a:bodyPr>
          <a:lstStyle/>
          <a:p>
            <a:pPr indent="-266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Clavicle </a:t>
            </a:r>
          </a:p>
        </p:txBody>
      </p:sp>
      <p:grpSp>
        <p:nvGrpSpPr>
          <p:cNvPr id="224" name="Shape 224"/>
          <p:cNvGrpSpPr/>
          <p:nvPr/>
        </p:nvGrpSpPr>
        <p:grpSpPr>
          <a:xfrm>
            <a:off x="685281" y="2574725"/>
            <a:ext cx="8061468" cy="2026049"/>
            <a:chOff x="1713" y="1443135"/>
            <a:chExt cx="8061468" cy="2026049"/>
          </a:xfrm>
        </p:grpSpPr>
        <p:sp>
          <p:nvSpPr>
            <p:cNvPr id="225" name="Shape 225"/>
            <p:cNvSpPr/>
            <p:nvPr/>
          </p:nvSpPr>
          <p:spPr>
            <a:xfrm>
              <a:off x="6657083" y="2140800"/>
              <a:ext cx="700841" cy="319534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6" name="Shape 226"/>
            <p:cNvSpPr/>
            <p:nvPr/>
          </p:nvSpPr>
          <p:spPr>
            <a:xfrm>
              <a:off x="5951825" y="2140800"/>
              <a:ext cx="705257" cy="319534"/>
            </a:xfrm>
            <a:custGeom>
              <a:pathLst>
                <a:path extrusionOk="0" h="120000" w="12000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7" name="Shape 227"/>
            <p:cNvSpPr/>
            <p:nvPr/>
          </p:nvSpPr>
          <p:spPr>
            <a:xfrm>
              <a:off x="3908147" y="2140800"/>
              <a:ext cx="671418" cy="319534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81776"/>
                  </a:lnTo>
                  <a:lnTo>
                    <a:pt x="119999" y="81776"/>
                  </a:lnTo>
                  <a:lnTo>
                    <a:pt x="119999" y="120000"/>
                  </a:lnTo>
                </a:path>
              </a:pathLst>
            </a:custGeom>
            <a:noFill/>
            <a:ln cap="flat" cmpd="sng" w="25400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8" name="Shape 228"/>
            <p:cNvSpPr/>
            <p:nvPr/>
          </p:nvSpPr>
          <p:spPr>
            <a:xfrm>
              <a:off x="3236729" y="2140800"/>
              <a:ext cx="671418" cy="319534"/>
            </a:xfrm>
            <a:custGeom>
              <a:pathLst>
                <a:path extrusionOk="0" h="120000" w="120000">
                  <a:moveTo>
                    <a:pt x="119999" y="0"/>
                  </a:moveTo>
                  <a:lnTo>
                    <a:pt x="119999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29" name="Shape 229"/>
            <p:cNvSpPr/>
            <p:nvPr/>
          </p:nvSpPr>
          <p:spPr>
            <a:xfrm>
              <a:off x="1222474" y="2140800"/>
              <a:ext cx="671418" cy="319534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81776"/>
                  </a:lnTo>
                  <a:lnTo>
                    <a:pt x="119999" y="81776"/>
                  </a:lnTo>
                  <a:lnTo>
                    <a:pt x="119999" y="120000"/>
                  </a:lnTo>
                </a:path>
              </a:pathLst>
            </a:custGeom>
            <a:noFill/>
            <a:ln cap="flat" cmpd="sng" w="25400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0" name="Shape 230"/>
            <p:cNvSpPr/>
            <p:nvPr/>
          </p:nvSpPr>
          <p:spPr>
            <a:xfrm>
              <a:off x="551055" y="2140800"/>
              <a:ext cx="671418" cy="319534"/>
            </a:xfrm>
            <a:custGeom>
              <a:pathLst>
                <a:path extrusionOk="0" h="120000" w="120000">
                  <a:moveTo>
                    <a:pt x="119999" y="0"/>
                  </a:moveTo>
                  <a:lnTo>
                    <a:pt x="119999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231" name="Shape 231"/>
            <p:cNvSpPr/>
            <p:nvPr/>
          </p:nvSpPr>
          <p:spPr>
            <a:xfrm>
              <a:off x="673132" y="1443135"/>
              <a:ext cx="1098684" cy="6976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DD5E1">
                    <a:alpha val="80000"/>
                  </a:srgbClr>
                </a:gs>
                <a:gs pos="35000">
                  <a:srgbClr val="D2E1E7">
                    <a:alpha val="80000"/>
                  </a:srgbClr>
                </a:gs>
                <a:gs pos="100000">
                  <a:srgbClr val="ECF3F6">
                    <a:alpha val="8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795208" y="1559107"/>
              <a:ext cx="1098684" cy="69766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6C828C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3" name="Shape 233"/>
            <p:cNvSpPr txBox="1"/>
            <p:nvPr/>
          </p:nvSpPr>
          <p:spPr>
            <a:xfrm>
              <a:off x="815642" y="1579541"/>
              <a:ext cx="1057816" cy="656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rIns="41900" wrap="square" tIns="41900">
              <a:noAutofit/>
            </a:bodyPr>
            <a:lstStyle/>
            <a:p>
              <a:pPr indent="-698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Open Sans"/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It has </a:t>
              </a:r>
              <a:r>
                <a:rPr b="0" i="0" lang="en" sz="1100" u="none" cap="none" strike="noStrike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Two </a:t>
              </a:r>
              <a:r>
                <a:rPr b="0" i="0" lang="en" sz="1100" u="none" cap="none" strike="noStrik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Ends:</a:t>
              </a:r>
            </a:p>
          </p:txBody>
        </p:sp>
        <p:sp>
          <p:nvSpPr>
            <p:cNvPr id="234" name="Shape 234"/>
            <p:cNvSpPr/>
            <p:nvPr/>
          </p:nvSpPr>
          <p:spPr>
            <a:xfrm>
              <a:off x="1713" y="2460334"/>
              <a:ext cx="1098684" cy="6976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DD5E1">
                    <a:alpha val="69803"/>
                  </a:srgbClr>
                </a:gs>
                <a:gs pos="35000">
                  <a:srgbClr val="D2E1E7">
                    <a:alpha val="69803"/>
                  </a:srgbClr>
                </a:gs>
                <a:gs pos="100000">
                  <a:srgbClr val="ECF3F6">
                    <a:alpha val="69803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123789" y="2576306"/>
              <a:ext cx="1098684" cy="69766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6" name="Shape 236"/>
            <p:cNvSpPr txBox="1"/>
            <p:nvPr/>
          </p:nvSpPr>
          <p:spPr>
            <a:xfrm>
              <a:off x="144223" y="2596740"/>
              <a:ext cx="1057816" cy="656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rIns="41900" wrap="square" tIns="41900">
              <a:noAutofit/>
            </a:bodyPr>
            <a:lstStyle/>
            <a:p>
              <a:pPr indent="-698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Lateral (</a:t>
              </a:r>
              <a:r>
                <a:rPr b="0" i="0" lang="en" sz="11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Acromial</a:t>
              </a:r>
              <a:r>
                <a:rPr b="0" i="0" lang="en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):</a:t>
              </a:r>
            </a:p>
            <a:p>
              <a:pPr indent="-69850" lvl="0" marL="0" marR="0" rtl="1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flattened.</a:t>
              </a:r>
            </a:p>
          </p:txBody>
        </p:sp>
        <p:sp>
          <p:nvSpPr>
            <p:cNvPr id="237" name="Shape 237"/>
            <p:cNvSpPr/>
            <p:nvPr/>
          </p:nvSpPr>
          <p:spPr>
            <a:xfrm>
              <a:off x="1344550" y="2460334"/>
              <a:ext cx="1098684" cy="6976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DD5E1">
                    <a:alpha val="69803"/>
                  </a:srgbClr>
                </a:gs>
                <a:gs pos="35000">
                  <a:srgbClr val="D2E1E7">
                    <a:alpha val="69803"/>
                  </a:srgbClr>
                </a:gs>
                <a:gs pos="100000">
                  <a:srgbClr val="ECF3F6">
                    <a:alpha val="69803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>
              <a:off x="1466626" y="2576306"/>
              <a:ext cx="1098684" cy="69766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9" name="Shape 239"/>
            <p:cNvSpPr txBox="1"/>
            <p:nvPr/>
          </p:nvSpPr>
          <p:spPr>
            <a:xfrm>
              <a:off x="1487060" y="2596740"/>
              <a:ext cx="1057816" cy="656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rIns="38100" wrap="square" tIns="38100">
              <a:noAutofit/>
            </a:bodyPr>
            <a:lstStyle/>
            <a:p>
              <a:pPr indent="-6350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Medial (</a:t>
              </a:r>
              <a:r>
                <a:rPr b="0" i="0" lang="en" sz="10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Sternal</a:t>
              </a:r>
              <a:r>
                <a:rPr b="0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 : enlarged &amp; triangular.</a:t>
              </a:r>
            </a:p>
          </p:txBody>
        </p:sp>
        <p:sp>
          <p:nvSpPr>
            <p:cNvPr id="240" name="Shape 240"/>
            <p:cNvSpPr/>
            <p:nvPr/>
          </p:nvSpPr>
          <p:spPr>
            <a:xfrm>
              <a:off x="3358805" y="1443135"/>
              <a:ext cx="1098684" cy="6976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DD5E1">
                    <a:alpha val="80000"/>
                  </a:srgbClr>
                </a:gs>
                <a:gs pos="35000">
                  <a:srgbClr val="D2E1E7">
                    <a:alpha val="80000"/>
                  </a:srgbClr>
                </a:gs>
                <a:gs pos="100000">
                  <a:srgbClr val="ECF3F6">
                    <a:alpha val="8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3480881" y="1559107"/>
              <a:ext cx="1098684" cy="69766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6C828C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2" name="Shape 242"/>
            <p:cNvSpPr txBox="1"/>
            <p:nvPr/>
          </p:nvSpPr>
          <p:spPr>
            <a:xfrm>
              <a:off x="3501315" y="1579541"/>
              <a:ext cx="1057816" cy="656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rIns="41900" wrap="square" tIns="41900">
              <a:noAutofit/>
            </a:bodyPr>
            <a:lstStyle/>
            <a:p>
              <a:pPr indent="-698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Body (</a:t>
              </a:r>
              <a:r>
                <a:rPr b="0" i="0" lang="en" sz="11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shaft</a:t>
              </a:r>
              <a:r>
                <a:rPr b="0" i="0" lang="en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):</a:t>
              </a:r>
            </a:p>
          </p:txBody>
        </p:sp>
        <p:sp>
          <p:nvSpPr>
            <p:cNvPr id="243" name="Shape 243"/>
            <p:cNvSpPr/>
            <p:nvPr/>
          </p:nvSpPr>
          <p:spPr>
            <a:xfrm>
              <a:off x="2687387" y="2460334"/>
              <a:ext cx="1098684" cy="6976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DD5E1">
                    <a:alpha val="69803"/>
                  </a:srgbClr>
                </a:gs>
                <a:gs pos="35000">
                  <a:srgbClr val="D2E1E7">
                    <a:alpha val="69803"/>
                  </a:srgbClr>
                </a:gs>
                <a:gs pos="100000">
                  <a:srgbClr val="ECF3F6">
                    <a:alpha val="69803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2809463" y="2576306"/>
              <a:ext cx="1098684" cy="69766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5" name="Shape 245"/>
            <p:cNvSpPr txBox="1"/>
            <p:nvPr/>
          </p:nvSpPr>
          <p:spPr>
            <a:xfrm>
              <a:off x="2829897" y="2596740"/>
              <a:ext cx="1057816" cy="656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rIns="38100" wrap="square" tIns="38100">
              <a:noAutofit/>
            </a:bodyPr>
            <a:lstStyle/>
            <a:p>
              <a:pPr indent="-6350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its </a:t>
              </a:r>
              <a:r>
                <a:rPr b="0" i="0" lang="en" sz="10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lateral</a:t>
              </a:r>
              <a:r>
                <a:rPr b="0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1/3 is </a:t>
              </a:r>
              <a:r>
                <a:rPr b="0" i="0" lang="en" sz="10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concave</a:t>
              </a:r>
              <a:r>
                <a:rPr b="0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forward.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4030223" y="2460334"/>
              <a:ext cx="1098684" cy="6976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DD5E1">
                    <a:alpha val="69803"/>
                  </a:srgbClr>
                </a:gs>
                <a:gs pos="35000">
                  <a:srgbClr val="D2E1E7">
                    <a:alpha val="69803"/>
                  </a:srgbClr>
                </a:gs>
                <a:gs pos="100000">
                  <a:srgbClr val="ECF3F6">
                    <a:alpha val="69803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4152299" y="2576306"/>
              <a:ext cx="1098684" cy="69766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8" name="Shape 248"/>
            <p:cNvSpPr txBox="1"/>
            <p:nvPr/>
          </p:nvSpPr>
          <p:spPr>
            <a:xfrm>
              <a:off x="4172733" y="2596740"/>
              <a:ext cx="1057816" cy="656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rIns="38100" wrap="square" tIns="38100">
              <a:noAutofit/>
            </a:bodyPr>
            <a:lstStyle/>
            <a:p>
              <a:pPr indent="-6350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Its </a:t>
              </a:r>
              <a:r>
                <a:rPr b="0" i="0" lang="en" sz="10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medial</a:t>
              </a:r>
              <a:r>
                <a:rPr b="0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2/3 is </a:t>
              </a:r>
              <a:r>
                <a:rPr b="0" i="0" lang="en" sz="10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convex</a:t>
              </a:r>
              <a:r>
                <a:rPr b="0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forward.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6107741" y="1443135"/>
              <a:ext cx="1098684" cy="697664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DD5E1">
                    <a:alpha val="80000"/>
                  </a:srgbClr>
                </a:gs>
                <a:gs pos="35000">
                  <a:srgbClr val="D2E1E7">
                    <a:alpha val="80000"/>
                  </a:srgbClr>
                </a:gs>
                <a:gs pos="100000">
                  <a:srgbClr val="ECF3F6">
                    <a:alpha val="8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6229817" y="1559107"/>
              <a:ext cx="1098684" cy="697664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6C828C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1" name="Shape 251"/>
            <p:cNvSpPr txBox="1"/>
            <p:nvPr/>
          </p:nvSpPr>
          <p:spPr>
            <a:xfrm>
              <a:off x="6250251" y="1579541"/>
              <a:ext cx="1057816" cy="6567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rIns="41900" wrap="square" tIns="41900">
              <a:noAutofit/>
            </a:bodyPr>
            <a:lstStyle/>
            <a:p>
              <a:pPr indent="-698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Surfaces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  <p:sp>
          <p:nvSpPr>
            <p:cNvPr id="252" name="Shape 252"/>
            <p:cNvSpPr/>
            <p:nvPr/>
          </p:nvSpPr>
          <p:spPr>
            <a:xfrm>
              <a:off x="5373060" y="2460334"/>
              <a:ext cx="1157530" cy="892878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DD5E1">
                    <a:alpha val="69803"/>
                  </a:srgbClr>
                </a:gs>
                <a:gs pos="35000">
                  <a:srgbClr val="D2E1E7">
                    <a:alpha val="69803"/>
                  </a:srgbClr>
                </a:gs>
                <a:gs pos="100000">
                  <a:srgbClr val="ECF3F6">
                    <a:alpha val="69803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5495136" y="2576306"/>
              <a:ext cx="1157530" cy="892878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4" name="Shape 254"/>
            <p:cNvSpPr txBox="1"/>
            <p:nvPr/>
          </p:nvSpPr>
          <p:spPr>
            <a:xfrm>
              <a:off x="5521288" y="2602458"/>
              <a:ext cx="1105226" cy="8405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34275" rIns="34275" wrap="square" tIns="34275">
              <a:noAutofit/>
            </a:bodyPr>
            <a:lstStyle/>
            <a:p>
              <a:pPr indent="-5715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Inferior</a:t>
              </a: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: rough because strong</a:t>
              </a:r>
            </a:p>
            <a:p>
              <a:pPr indent="-57150" lvl="0" marL="0" marR="0" rtl="1" algn="ctr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Ligaments bind it to the 1</a:t>
              </a:r>
              <a:r>
                <a:rPr b="0" baseline="3000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</a:t>
              </a:r>
              <a:r>
                <a:rPr b="0" i="0" lang="en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rib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6774742" y="2460334"/>
              <a:ext cx="1166363" cy="766545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DD5E1">
                    <a:alpha val="69803"/>
                  </a:srgbClr>
                </a:gs>
                <a:gs pos="35000">
                  <a:srgbClr val="D2E1E7">
                    <a:alpha val="69803"/>
                  </a:srgbClr>
                </a:gs>
                <a:gs pos="100000">
                  <a:srgbClr val="ECF3F6">
                    <a:alpha val="69803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6896818" y="2576306"/>
              <a:ext cx="1166363" cy="76654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8D9FA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7" name="Shape 257"/>
            <p:cNvSpPr txBox="1"/>
            <p:nvPr/>
          </p:nvSpPr>
          <p:spPr>
            <a:xfrm>
              <a:off x="6919269" y="2598757"/>
              <a:ext cx="1121461" cy="721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rIns="38100" wrap="square" tIns="38100">
              <a:noAutofit/>
            </a:bodyPr>
            <a:lstStyle/>
            <a:p>
              <a:pPr indent="-63500" lvl="0" marL="0" marR="0" rtl="1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Superior</a:t>
              </a:r>
              <a:r>
                <a:rPr b="0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 smooth as it lies just deep to the skin</a:t>
              </a:r>
            </a:p>
          </p:txBody>
        </p:sp>
      </p:grpSp>
      <p:pic>
        <p:nvPicPr>
          <p:cNvPr descr="https://40.media.tumblr.com/17fb9cc15b1aa3f8fff44610f3059d68/tumblr_inline_noxt3953m21sv92o6_540.jpg" id="258" name="Shape 258"/>
          <p:cNvPicPr preferRelativeResize="0"/>
          <p:nvPr/>
        </p:nvPicPr>
        <p:blipFill rotWithShape="1">
          <a:blip r:embed="rId3">
            <a:alphaModFix/>
          </a:blip>
          <a:srcRect b="56710" l="0" r="0" t="0"/>
          <a:stretch/>
        </p:blipFill>
        <p:spPr>
          <a:xfrm>
            <a:off x="683568" y="941962"/>
            <a:ext cx="3407625" cy="1494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40.media.tumblr.com/17fb9cc15b1aa3f8fff44610f3059d68/tumblr_inline_noxt3953m21sv92o6_540.jpg" id="259" name="Shape 259"/>
          <p:cNvPicPr preferRelativeResize="0"/>
          <p:nvPr/>
        </p:nvPicPr>
        <p:blipFill rotWithShape="1">
          <a:blip r:embed="rId3">
            <a:alphaModFix/>
          </a:blip>
          <a:srcRect b="4345" l="0" r="0" t="51335"/>
          <a:stretch/>
        </p:blipFill>
        <p:spPr>
          <a:xfrm>
            <a:off x="5148064" y="852860"/>
            <a:ext cx="3724480" cy="167198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/>
        </p:nvSpPr>
        <p:spPr>
          <a:xfrm>
            <a:off x="914400" y="3161011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type="title"/>
          </p:nvPr>
        </p:nvSpPr>
        <p:spPr>
          <a:xfrm>
            <a:off x="231000" y="261864"/>
            <a:ext cx="4161300" cy="778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/>
              <a:t>Articulation of clavicle</a:t>
            </a:r>
          </a:p>
        </p:txBody>
      </p:sp>
      <p:graphicFrame>
        <p:nvGraphicFramePr>
          <p:cNvPr id="266" name="Shape 266"/>
          <p:cNvGraphicFramePr/>
          <p:nvPr/>
        </p:nvGraphicFramePr>
        <p:xfrm>
          <a:off x="336766" y="100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{E2AFD93F-7F64-48A0-B149-0DA75E0927A1}</a:tableStyleId>
              </a:tblPr>
              <a:tblGrid>
                <a:gridCol w="1252775"/>
                <a:gridCol w="2863325"/>
              </a:tblGrid>
              <a:tr h="124562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b="1" lang="en" sz="1800"/>
                        <a:t>Medially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" sz="1700"/>
                        <a:t>With the </a:t>
                      </a:r>
                      <a:r>
                        <a:rPr lang="en" sz="1700" u="sng"/>
                        <a:t>manubrium</a:t>
                      </a:r>
                      <a:r>
                        <a:rPr lang="en" sz="1700"/>
                        <a:t> at the </a:t>
                      </a:r>
                      <a:r>
                        <a:rPr b="1" lang="en" sz="1700" u="sng"/>
                        <a:t>Sternoclavicular</a:t>
                      </a:r>
                      <a:r>
                        <a:rPr b="1" lang="en" sz="1700" u="sng"/>
                        <a:t> joint </a:t>
                      </a:r>
                    </a:p>
                  </a:txBody>
                  <a:tcPr marT="91425" marB="91425" marR="91425" marL="91425"/>
                </a:tc>
              </a:tr>
              <a:tr h="124562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b="1" lang="en" sz="1800"/>
                        <a:t>Laterally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" sz="1700"/>
                        <a:t>With the </a:t>
                      </a:r>
                      <a:r>
                        <a:rPr lang="en" sz="1700" u="sng"/>
                        <a:t>scapula</a:t>
                      </a:r>
                      <a:r>
                        <a:rPr lang="en" sz="1700"/>
                        <a:t>(Acromion) at the </a:t>
                      </a:r>
                      <a:r>
                        <a:rPr b="1" lang="en" sz="1700" u="sng"/>
                        <a:t>Acromioclavicular</a:t>
                      </a:r>
                      <a:r>
                        <a:rPr b="1" lang="en" sz="1700" u="sng"/>
                        <a:t> joint </a:t>
                      </a:r>
                    </a:p>
                  </a:txBody>
                  <a:tcPr marT="91425" marB="91425" marR="91425" marL="91425"/>
                </a:tc>
              </a:tr>
              <a:tr h="124562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b="1" lang="en" sz="1800"/>
                        <a:t>Inferiorly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buNone/>
                      </a:pPr>
                      <a:r>
                        <a:rPr lang="en" sz="1700"/>
                        <a:t>With the </a:t>
                      </a:r>
                      <a:r>
                        <a:rPr lang="en" sz="1700" u="sng"/>
                        <a:t>first rib</a:t>
                      </a:r>
                      <a:r>
                        <a:rPr lang="en" sz="1700"/>
                        <a:t> at the </a:t>
                      </a:r>
                      <a:r>
                        <a:rPr b="1" lang="en" sz="1700" u="sng"/>
                        <a:t>Costoclavicular joint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b="28127" l="45560" r="13575" t="25241"/>
          <a:stretch/>
        </p:blipFill>
        <p:spPr>
          <a:xfrm>
            <a:off x="4645103" y="0"/>
            <a:ext cx="2654797" cy="2271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4">
            <a:alphaModFix/>
          </a:blip>
          <a:srcRect b="14778" l="53760" r="3767" t="25075"/>
          <a:stretch/>
        </p:blipFill>
        <p:spPr>
          <a:xfrm>
            <a:off x="5966500" y="2271850"/>
            <a:ext cx="3177498" cy="2838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