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Economica"/>
      <p:regular r:id="rId25"/>
      <p:bold r:id="rId26"/>
      <p:italic r:id="rId27"/>
      <p:boldItalic r:id="rId28"/>
    </p:embeddedFont>
    <p:embeddedFont>
      <p:font typeface="Roboto"/>
      <p:regular r:id="rId29"/>
      <p:bold r:id="rId30"/>
      <p:italic r:id="rId31"/>
      <p:boldItalic r:id="rId32"/>
    </p:embeddedFont>
    <p:embeddedFont>
      <p:font typeface="Bree Serif"/>
      <p:regular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6AC7357-47B8-414E-A744-4D7B72FE7B93}">
  <a:tblStyle styleId="{36AC7357-47B8-414E-A744-4D7B72FE7B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conomica-bold.fntdata"/><Relationship Id="rId25" Type="http://schemas.openxmlformats.org/officeDocument/2006/relationships/font" Target="fonts/Economica-regular.fntdata"/><Relationship Id="rId28" Type="http://schemas.openxmlformats.org/officeDocument/2006/relationships/font" Target="fonts/Economica-boldItalic.fntdata"/><Relationship Id="rId27" Type="http://schemas.openxmlformats.org/officeDocument/2006/relationships/font" Target="fonts/Economic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6.xml"/><Relationship Id="rId33" Type="http://schemas.openxmlformats.org/officeDocument/2006/relationships/font" Target="fonts/BreeSerif-regular.fntdata"/><Relationship Id="rId10" Type="http://schemas.openxmlformats.org/officeDocument/2006/relationships/slide" Target="slides/slide5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8.xml"/><Relationship Id="rId35" Type="http://schemas.openxmlformats.org/officeDocument/2006/relationships/font" Target="fonts/OpenSans-bold.fntdata"/><Relationship Id="rId12" Type="http://schemas.openxmlformats.org/officeDocument/2006/relationships/slide" Target="slides/slide7.xml"/><Relationship Id="rId34" Type="http://schemas.openxmlformats.org/officeDocument/2006/relationships/font" Target="fonts/OpenSans-regular.fntdata"/><Relationship Id="rId15" Type="http://schemas.openxmlformats.org/officeDocument/2006/relationships/slide" Target="slides/slide10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9.xml"/><Relationship Id="rId36" Type="http://schemas.openxmlformats.org/officeDocument/2006/relationships/font" Target="fonts/OpenSans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3" y="756700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 txBox="1"/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8" y="4602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7" name="Shape 17"/>
          <p:cNvSpPr/>
          <p:nvPr/>
        </p:nvSpPr>
        <p:spPr>
          <a:xfrm flipH="1" rot="10800000">
            <a:off x="466425" y="35583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8" name="Shape 18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" name="Shape 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" name="Shape 44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hyperlink" Target="https://docs.google.com/presentation/d/1-3EbmgOo9FKQuOSaCbwutr5E4DCLSkt4zxmuddW-lE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youtube.com/watch?v=SWvEU8FYMFc" TargetMode="External"/><Relationship Id="rId4" Type="http://schemas.openxmlformats.org/officeDocument/2006/relationships/hyperlink" Target="https://www.youtube.com/watch?v=J7-L9MFRXD8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12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18.jpg"/><Relationship Id="rId5" Type="http://schemas.openxmlformats.org/officeDocument/2006/relationships/image" Target="../media/image1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Relationship Id="rId4" Type="http://schemas.openxmlformats.org/officeDocument/2006/relationships/image" Target="../media/image30.png"/><Relationship Id="rId5" Type="http://schemas.openxmlformats.org/officeDocument/2006/relationships/image" Target="../media/image26.jpg"/><Relationship Id="rId6" Type="http://schemas.openxmlformats.org/officeDocument/2006/relationships/image" Target="../media/image28.png"/><Relationship Id="rId7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Sciatic Nerve</a:t>
            </a:r>
          </a:p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Lecture 21</a:t>
            </a:r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"/>
            <a:ext cx="1172701" cy="11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 rotWithShape="1">
          <a:blip r:embed="rId4">
            <a:alphaModFix/>
          </a:blip>
          <a:srcRect b="24987" l="23657" r="22648" t="25571"/>
          <a:stretch/>
        </p:blipFill>
        <p:spPr>
          <a:xfrm>
            <a:off x="7575573" y="0"/>
            <a:ext cx="1568426" cy="1444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5531899" y="4494975"/>
            <a:ext cx="3666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 sz="1700">
                <a:latin typeface="Courier New"/>
                <a:ea typeface="Courier New"/>
                <a:cs typeface="Courier New"/>
                <a:sym typeface="Courier New"/>
              </a:rPr>
              <a:t>{وَمَنْ يَتَوَكَّلْ عَلَى اللَّهِ فَهُوَ حَسْبُهُ}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0" y="4767050"/>
            <a:ext cx="3562500" cy="3765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هذا العمل لا يغني عن المصدر الأساسي للمذاكرة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0" y="4390548"/>
            <a:ext cx="6552300" cy="3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Please check our </a:t>
            </a:r>
            <a:r>
              <a:rPr lang="en" u="sng">
                <a:solidFill>
                  <a:srgbClr val="57BB8A"/>
                </a:solidFill>
                <a:hlinkClick r:id="rId5"/>
              </a:rPr>
              <a:t>Editing File</a:t>
            </a:r>
            <a:r>
              <a:rPr lang="en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idx="1" type="body"/>
          </p:nvPr>
        </p:nvSpPr>
        <p:spPr>
          <a:xfrm>
            <a:off x="0" y="994975"/>
            <a:ext cx="6470100" cy="4148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600"/>
              <a:t>The sciatic nerve is most frequently injured by:</a:t>
            </a:r>
          </a:p>
          <a:p>
            <a:pPr indent="0" lvl="0" marL="0" algn="just">
              <a:spcBef>
                <a:spcPts val="0"/>
              </a:spcBef>
              <a:buNone/>
            </a:pPr>
            <a:r>
              <a:rPr b="1" lang="en" sz="1600"/>
              <a:t>1- </a:t>
            </a:r>
            <a:r>
              <a:rPr lang="en" sz="1600"/>
              <a:t>Badly placed </a:t>
            </a:r>
            <a:r>
              <a:rPr lang="en" sz="1600">
                <a:solidFill>
                  <a:srgbClr val="FF0000"/>
                </a:solidFill>
              </a:rPr>
              <a:t>intramuscular injections</a:t>
            </a:r>
            <a:r>
              <a:rPr lang="en" sz="1600"/>
              <a:t> in the gluteal region. </a:t>
            </a:r>
            <a:br>
              <a:rPr lang="en" sz="1600"/>
            </a:br>
            <a:r>
              <a:rPr lang="en" sz="1600"/>
              <a:t>To avoid this, injections should be done into the gluteus maximus or medius (into the upper outer</a:t>
            </a:r>
            <a:r>
              <a:rPr lang="en" sz="1600">
                <a:solidFill>
                  <a:srgbClr val="B7B7B7"/>
                </a:solidFill>
              </a:rPr>
              <a:t>(lateral)</a:t>
            </a:r>
            <a:r>
              <a:rPr lang="en" sz="1600"/>
              <a:t>quadrant of the buttock). </a:t>
            </a:r>
          </a:p>
          <a:p>
            <a:pPr indent="0" lvl="0" marL="0" rtl="0" algn="just">
              <a:spcBef>
                <a:spcPts val="0"/>
              </a:spcBef>
              <a:buNone/>
            </a:pPr>
            <a:r>
              <a:rPr lang="en" sz="1600"/>
              <a:t>* Most nerve lesions are incomplete, and in 90% of injuries, the common peroneal (part of the nerve) is the most affected. </a:t>
            </a:r>
            <a:br>
              <a:rPr lang="en" sz="1600"/>
            </a:br>
            <a:r>
              <a:rPr b="1" lang="en" sz="1600">
                <a:solidFill>
                  <a:srgbClr val="FF0000"/>
                </a:solidFill>
              </a:rPr>
              <a:t>Because</a:t>
            </a:r>
            <a:r>
              <a:rPr lang="en" sz="1600"/>
              <a:t> The common peroneal nerve fibers lie </a:t>
            </a:r>
            <a:r>
              <a:rPr lang="en" sz="1600">
                <a:solidFill>
                  <a:srgbClr val="FF0000"/>
                </a:solidFill>
              </a:rPr>
              <a:t>superficial</a:t>
            </a:r>
            <a:r>
              <a:rPr lang="en" sz="1600"/>
              <a:t> in the sciatic nerve. </a:t>
            </a:r>
          </a:p>
          <a:p>
            <a:pPr indent="0" lvl="0" marL="0" rtl="0" algn="just">
              <a:spcBef>
                <a:spcPts val="0"/>
              </a:spcBef>
              <a:buNone/>
            </a:pPr>
            <a:r>
              <a:rPr b="1" lang="en" sz="1600"/>
              <a:t>2- </a:t>
            </a:r>
            <a:r>
              <a:rPr lang="en" sz="1600"/>
              <a:t>Posterior dislocation of the hip joint. </a:t>
            </a:r>
            <a:r>
              <a:rPr lang="en" sz="1600">
                <a:solidFill>
                  <a:srgbClr val="CCCCCC"/>
                </a:solidFill>
              </a:rPr>
              <a:t>(في حوادث السيارات)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600">
                <a:solidFill>
                  <a:srgbClr val="CCCCCC"/>
                </a:solidFill>
              </a:rPr>
              <a:t>      ترجع        إلى الخلف و وراها ال                      فتضغط عليه فيصير له       </a:t>
            </a:r>
          </a:p>
          <a:p>
            <a:pPr indent="0" lvl="0" marL="0" rtl="0" algn="just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0" lvl="0" marL="0" rtl="0" algn="just">
              <a:spcBef>
                <a:spcPts val="0"/>
              </a:spcBef>
              <a:buNone/>
            </a:pPr>
            <a:r>
              <a:rPr lang="en" sz="1600"/>
              <a:t> </a:t>
            </a:r>
          </a:p>
          <a:p>
            <a:pPr indent="0" lvl="0" marL="0" algn="just">
              <a:spcBef>
                <a:spcPts val="0"/>
              </a:spcBef>
              <a:buNone/>
            </a:pPr>
            <a:br>
              <a:rPr b="1" lang="en" sz="1600"/>
            </a:br>
            <a:br>
              <a:rPr b="1" lang="en" sz="1600"/>
            </a:br>
            <a:br>
              <a:rPr lang="en" sz="1600"/>
            </a:br>
          </a:p>
        </p:txBody>
      </p:sp>
      <p:sp>
        <p:nvSpPr>
          <p:cNvPr id="182" name="Shape 182"/>
          <p:cNvSpPr txBox="1"/>
          <p:nvPr>
            <p:ph type="title"/>
          </p:nvPr>
        </p:nvSpPr>
        <p:spPr>
          <a:xfrm>
            <a:off x="0" y="16367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Causes</a:t>
            </a:r>
            <a:r>
              <a:rPr lang="en"/>
              <a:t> of Sciatic nerve injury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4635009" y="4349675"/>
            <a:ext cx="8943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hip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1971018" y="4387775"/>
            <a:ext cx="12288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300">
                <a:solidFill>
                  <a:srgbClr val="B7B7B7"/>
                </a:solidFill>
              </a:rPr>
              <a:t>Sciatic nerve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312391" y="4536324"/>
            <a:ext cx="23922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300">
                <a:solidFill>
                  <a:srgbClr val="B7B7B7"/>
                </a:solidFill>
              </a:rPr>
              <a:t>Compression and injury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3650" y="571025"/>
            <a:ext cx="2477950" cy="24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8090400" y="1065675"/>
            <a:ext cx="630600" cy="336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8" name="Shape 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5025" y="3463695"/>
            <a:ext cx="3546575" cy="1576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311700" y="12047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Effects</a:t>
            </a:r>
            <a:r>
              <a:rPr lang="en"/>
              <a:t> of Sciatic nerve injury</a:t>
            </a:r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84325" y="887775"/>
            <a:ext cx="5930100" cy="405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/>
              <a:t>MOTOR EFFECT:</a:t>
            </a:r>
          </a:p>
          <a:p>
            <a:pPr indent="-3048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Marked </a:t>
            </a:r>
            <a:r>
              <a:rPr lang="en" sz="1200">
                <a:solidFill>
                  <a:srgbClr val="FF0000"/>
                </a:solidFill>
              </a:rPr>
              <a:t>wasting </a:t>
            </a:r>
            <a:r>
              <a:rPr lang="en" sz="1200">
                <a:solidFill>
                  <a:srgbClr val="B7B7B7"/>
                </a:solidFill>
              </a:rPr>
              <a:t>(Atrophy) </a:t>
            </a:r>
            <a:r>
              <a:rPr lang="en" sz="1200"/>
              <a:t>of the muscles below the knee.</a:t>
            </a:r>
          </a:p>
          <a:p>
            <a:pPr indent="-3048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Weak flexion of the knee</a:t>
            </a:r>
            <a:r>
              <a:rPr lang="en" sz="1200"/>
              <a:t> (sartorius &amp; gracilis are intact).</a:t>
            </a:r>
          </a:p>
          <a:p>
            <a:pPr indent="-3048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Weak extension of hip (gluteus maximus is intact). </a:t>
            </a:r>
          </a:p>
          <a:p>
            <a:pPr indent="-3048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All the muscles below the knee are paralyzed, and the weight of the foot causes it to assume the plantar-flexed position, or</a:t>
            </a:r>
            <a:r>
              <a:rPr b="1" lang="en" sz="1200">
                <a:solidFill>
                  <a:srgbClr val="000000"/>
                </a:solidFill>
              </a:rPr>
              <a:t> Foot Drop</a:t>
            </a:r>
            <a:r>
              <a:rPr lang="en" sz="1200"/>
              <a:t>.</a:t>
            </a:r>
          </a:p>
          <a:p>
            <a:pPr indent="-304800" lvl="0" marL="457200" rtl="0">
              <a:lnSpc>
                <a:spcPct val="150000"/>
              </a:lnSpc>
              <a:spcBef>
                <a:spcPts val="0"/>
              </a:spcBef>
              <a:buSzPts val="1200"/>
              <a:buChar char="●"/>
            </a:pPr>
            <a:r>
              <a:rPr lang="en" sz="1200">
                <a:solidFill>
                  <a:srgbClr val="FF0000"/>
                </a:solidFill>
              </a:rPr>
              <a:t>Stamping gait</a:t>
            </a:r>
            <a:r>
              <a:rPr lang="en" sz="1200"/>
              <a:t> </a:t>
            </a:r>
            <a:r>
              <a:rPr lang="en" sz="1200" u="sng">
                <a:solidFill>
                  <a:srgbClr val="FF0000"/>
                </a:solidFill>
              </a:rPr>
              <a:t>( high steppage gait)</a:t>
            </a:r>
            <a:r>
              <a:rPr lang="en" sz="1200"/>
              <a:t>. </a:t>
            </a:r>
            <a:r>
              <a:rPr lang="en" sz="1200">
                <a:solidFill>
                  <a:srgbClr val="999999"/>
                </a:solidFill>
              </a:rPr>
              <a:t>مثل تلزيق الطوابع يكون بسرعة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Videos from team 436: </a:t>
            </a:r>
            <a:r>
              <a:rPr lang="en" sz="1200" u="sng">
                <a:solidFill>
                  <a:schemeClr val="hlink"/>
                </a:solidFill>
                <a:hlinkClick r:id="rId3"/>
              </a:rPr>
              <a:t>Stamping gait video</a:t>
            </a:r>
            <a:r>
              <a:rPr lang="en" sz="1200"/>
              <a:t>            </a:t>
            </a:r>
            <a:r>
              <a:rPr lang="en" sz="1200" u="sng">
                <a:solidFill>
                  <a:schemeClr val="hlink"/>
                </a:solidFill>
                <a:hlinkClick r:id="rId4"/>
              </a:rPr>
              <a:t>Foot drop video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SENSORY EFFECT: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Sensation is lost </a:t>
            </a:r>
            <a:r>
              <a:rPr lang="en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below the knee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except for a narrow area down the medial side of the lower part of the leg </a:t>
            </a:r>
            <a:r>
              <a:rPr lang="en" sz="1200">
                <a:solidFill>
                  <a:srgbClr val="A64D79"/>
                </a:solidFill>
                <a:latin typeface="Arial"/>
                <a:ea typeface="Arial"/>
                <a:cs typeface="Arial"/>
                <a:sym typeface="Arial"/>
              </a:rPr>
              <a:t>(purple)</a:t>
            </a:r>
            <a:r>
              <a:rPr lang="en" sz="1200">
                <a:solidFill>
                  <a:srgbClr val="6D9EE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along the medial border of the foot as far as the ball of the big toe, which is supplied by the saphenous nerve (femoral nerve).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4425" y="745895"/>
            <a:ext cx="1471300" cy="16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4813" y="240115"/>
            <a:ext cx="1433475" cy="11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7485725" y="430950"/>
            <a:ext cx="1611900" cy="2613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Team 436 notes:</a:t>
            </a:r>
          </a:p>
          <a:p>
            <a:pPr indent="0" lvl="0" marL="0" rtl="0" algn="r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لما نمشي الحركات اللي نسويها هي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Dorsiflexion &amp; plantarflexion </a:t>
            </a:r>
          </a:p>
          <a:p>
            <a:pPr indent="0" lvl="0" marL="0" rtl="0" algn="r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و العضلات المسؤولة عن الحركتين تغذيها تفرعات من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Sciatic nerve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B7B7B7"/>
              </a:solidFill>
            </a:endParaRPr>
          </a:p>
          <a:p>
            <a:pPr indent="0" lvl="0" marL="0" rtl="0" algn="r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فلما يصير لها إصابة ما تصير ولا حركة من الثنتين فإيش يصير بالرجل ؟ يصير  بسبب الجاذبية drop للرجل 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7485725" y="3044850"/>
            <a:ext cx="1611900" cy="1950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NS: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* Sartorius : Femoral nerve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B7B7B7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*Gracilis : Obturator nerve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B7B7B7"/>
              </a:solidFill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*gluteus maximus : Inferior gluteal nerve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4425" y="3738182"/>
            <a:ext cx="1471300" cy="125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14425" y="2744300"/>
            <a:ext cx="1471300" cy="99388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6852726" y="3206671"/>
            <a:ext cx="442800" cy="142500"/>
          </a:xfrm>
          <a:prstGeom prst="rect">
            <a:avLst/>
          </a:prstGeom>
          <a:noFill/>
          <a:ln cap="flat" cmpd="sng" w="19050">
            <a:solidFill>
              <a:srgbClr val="C27BA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6055564" y="4037147"/>
            <a:ext cx="489600" cy="204000"/>
          </a:xfrm>
          <a:prstGeom prst="rect">
            <a:avLst/>
          </a:prstGeom>
          <a:noFill/>
          <a:ln cap="flat" cmpd="sng" w="19050">
            <a:solidFill>
              <a:srgbClr val="C27BA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0" y="-119050"/>
            <a:ext cx="3108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Sciatica</a:t>
            </a:r>
          </a:p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85500" y="605100"/>
            <a:ext cx="6248700" cy="4538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600"/>
              <a:t>Sciatica describes the condition in which patients have pain along the </a:t>
            </a:r>
            <a:r>
              <a:rPr lang="en" sz="1600">
                <a:solidFill>
                  <a:srgbClr val="FF0000"/>
                </a:solidFill>
              </a:rPr>
              <a:t>sensory</a:t>
            </a:r>
            <a:r>
              <a:rPr lang="en" sz="1600"/>
              <a:t> distribution of the sciatic nerve. </a:t>
            </a:r>
            <a:r>
              <a:rPr lang="en" sz="1600">
                <a:solidFill>
                  <a:srgbClr val="999999"/>
                </a:solidFill>
              </a:rPr>
              <a:t>Only pain (no muscle loss)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600"/>
              <a:t>Thus the pain is experienced in the posterior aspect of the thigh, the posterior and lateral sides of the leg, and the lateral part of the foot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600">
                <a:solidFill>
                  <a:schemeClr val="lt2"/>
                </a:solidFill>
              </a:rPr>
              <a:t>Causes of sciatica: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600">
                <a:solidFill>
                  <a:srgbClr val="000000"/>
                </a:solidFill>
              </a:rPr>
              <a:t>-</a:t>
            </a:r>
            <a:r>
              <a:rPr lang="en" sz="1600">
                <a:solidFill>
                  <a:srgbClr val="FF0000"/>
                </a:solidFill>
              </a:rPr>
              <a:t>Prolapse</a:t>
            </a:r>
            <a:r>
              <a:rPr lang="en" sz="1600">
                <a:solidFill>
                  <a:srgbClr val="000000"/>
                </a:solidFill>
              </a:rPr>
              <a:t> of an</a:t>
            </a:r>
            <a:r>
              <a:rPr lang="en" sz="1600">
                <a:solidFill>
                  <a:srgbClr val="FF0000"/>
                </a:solidFill>
              </a:rPr>
              <a:t> intervertebral disc</a:t>
            </a:r>
            <a:r>
              <a:rPr lang="en" sz="1600">
                <a:solidFill>
                  <a:srgbClr val="000000"/>
                </a:solidFill>
              </a:rPr>
              <a:t>, which pressure on one or more roots of the lower lumbar and sacral spinal nerves.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600">
                <a:solidFill>
                  <a:srgbClr val="000000"/>
                </a:solidFill>
              </a:rPr>
              <a:t>-Pressure on the sacral plexus or sciatic nerve by an</a:t>
            </a:r>
            <a:r>
              <a:rPr lang="en" sz="1600">
                <a:solidFill>
                  <a:srgbClr val="FF0000"/>
                </a:solidFill>
              </a:rPr>
              <a:t> intrapelvic tumor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600">
                <a:solidFill>
                  <a:srgbClr val="000000"/>
                </a:solidFill>
              </a:rPr>
              <a:t>-</a:t>
            </a:r>
            <a:r>
              <a:rPr lang="en" sz="1600">
                <a:solidFill>
                  <a:srgbClr val="FF0000"/>
                </a:solidFill>
              </a:rPr>
              <a:t>Inflammation</a:t>
            </a:r>
            <a:r>
              <a:rPr lang="en" sz="1600">
                <a:solidFill>
                  <a:srgbClr val="000000"/>
                </a:solidFill>
              </a:rPr>
              <a:t> of the sciatic nerve or its terminal branches</a:t>
            </a:r>
          </a:p>
        </p:txBody>
      </p:sp>
      <p:pic>
        <p:nvPicPr>
          <p:cNvPr descr="Related image"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6053" y="738410"/>
            <a:ext cx="2926026" cy="366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" name="Shape 214"/>
          <p:cNvCxnSpPr/>
          <p:nvPr/>
        </p:nvCxnSpPr>
        <p:spPr>
          <a:xfrm flipH="1">
            <a:off x="4557154" y="162007"/>
            <a:ext cx="29700" cy="48195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lg" w="lg" type="diamond"/>
            <a:tailEnd len="lg" w="lg" type="diamond"/>
          </a:ln>
        </p:spPr>
      </p:cxnSp>
      <p:sp>
        <p:nvSpPr>
          <p:cNvPr id="215" name="Shape 215"/>
          <p:cNvSpPr txBox="1"/>
          <p:nvPr/>
        </p:nvSpPr>
        <p:spPr>
          <a:xfrm>
            <a:off x="212755" y="87887"/>
            <a:ext cx="36168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b="1" lang="en" sz="2600">
                <a:latin typeface="Economica"/>
                <a:ea typeface="Economica"/>
                <a:cs typeface="Economica"/>
                <a:sym typeface="Economica"/>
              </a:rPr>
              <a:t>Common </a:t>
            </a:r>
            <a:r>
              <a:rPr b="1" lang="en" sz="2600">
                <a:latin typeface="Economica"/>
                <a:ea typeface="Economica"/>
                <a:cs typeface="Economica"/>
                <a:sym typeface="Economica"/>
              </a:rPr>
              <a:t>Peroneal Nerve Injury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4784755" y="87875"/>
            <a:ext cx="37515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b="1" lang="en" sz="3000">
                <a:latin typeface="Economica"/>
                <a:ea typeface="Economica"/>
                <a:cs typeface="Economica"/>
                <a:sym typeface="Economica"/>
              </a:rPr>
              <a:t>Tibial Nerve Injury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4598775" y="911375"/>
            <a:ext cx="4274100" cy="3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-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Because of its deep and protected position, the tibial nerve is rarely injured.</a:t>
            </a:r>
          </a:p>
          <a:p>
            <a:pPr indent="-342900" lvl="0" marL="457200" rtl="0">
              <a:spcBef>
                <a:spcPts val="0"/>
              </a:spcBef>
              <a:buSzPts val="1800"/>
              <a:buFont typeface="Open Sans"/>
              <a:buChar char="-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Complete division results in clinical feature, </a:t>
            </a:r>
            <a:r>
              <a:rPr lang="en" sz="1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(mentioned in next slide).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0" y="654750"/>
            <a:ext cx="3507600" cy="3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-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 common peroneal nerve is in an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exposed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position as it leaves the popliteal fossa through its lateral angle 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-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Then it winds around neck of the fibula to enter peroneus longus muscle, (Dangerous Position).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</a:p>
          <a:p>
            <a:pPr indent="-342900" lvl="0" marL="457200">
              <a:spcBef>
                <a:spcPts val="0"/>
              </a:spcBef>
              <a:buSzPts val="1800"/>
              <a:buFont typeface="Open Sans"/>
              <a:buChar char="-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commonly injured In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Fractures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of the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neck of the fibula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and By   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pressure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from casts or splints.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2425" y="2912025"/>
            <a:ext cx="1312800" cy="20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500" y="2694500"/>
            <a:ext cx="2858750" cy="2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5">
            <a:alphaModFix/>
          </a:blip>
          <a:srcRect b="7338" l="64704" r="3549" t="0"/>
          <a:stretch/>
        </p:blipFill>
        <p:spPr>
          <a:xfrm>
            <a:off x="3568463" y="842550"/>
            <a:ext cx="927826" cy="206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" name="Shape 226"/>
          <p:cNvGraphicFramePr/>
          <p:nvPr/>
        </p:nvGraphicFramePr>
        <p:xfrm>
          <a:off x="380172" y="17318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{36AC7357-47B8-414E-A744-4D7B72FE7B93}</a:tableStyleId>
              </a:tblPr>
              <a:tblGrid>
                <a:gridCol w="1219875"/>
                <a:gridCol w="3590950"/>
                <a:gridCol w="3572850"/>
              </a:tblGrid>
              <a:tr h="6824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b="1" lang="en" sz="1100" u="sng"/>
                        <a:t>Manifestations</a:t>
                      </a:r>
                      <a:r>
                        <a:rPr lang="en"/>
                        <a:t> 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lang="en" sz="2800">
                          <a:latin typeface="Economica"/>
                          <a:ea typeface="Economica"/>
                          <a:cs typeface="Economica"/>
                          <a:sym typeface="Economica"/>
                        </a:rPr>
                        <a:t>Common Peroneal Nerve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lang="en" sz="2800">
                          <a:latin typeface="Economica"/>
                          <a:ea typeface="Economica"/>
                          <a:cs typeface="Economica"/>
                          <a:sym typeface="Economica"/>
                        </a:rPr>
                        <a:t>Tibial Nerve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2791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" sz="2800">
                          <a:latin typeface="Economica"/>
                          <a:ea typeface="Economica"/>
                          <a:cs typeface="Economica"/>
                          <a:sym typeface="Economica"/>
                        </a:rPr>
                        <a:t>Motor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115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Open Sans"/>
                        <a:buChar char="-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muscles of the </a:t>
                      </a:r>
                      <a:r>
                        <a:rPr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anterior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and</a:t>
                      </a:r>
                      <a:b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compartments of the </a:t>
                      </a:r>
                      <a:r>
                        <a:rPr lang="en" sz="1300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</a:t>
                      </a:r>
                      <a:b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are </a:t>
                      </a:r>
                      <a:r>
                        <a:rPr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paralyzed.</a:t>
                      </a:r>
                    </a:p>
                    <a:p>
                      <a:pPr indent="-311150" lvl="0" marL="457200" rtl="0">
                        <a:spcBef>
                          <a:spcPts val="0"/>
                        </a:spcBef>
                        <a:buSzPts val="1300"/>
                        <a:buFont typeface="Open Sans"/>
                        <a:buChar char="-"/>
                      </a:pP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opposing muscles, the plantar flexors of the ankle joint and the invertors of the subtalar joints, cause the foot to be </a:t>
                      </a:r>
                      <a:r>
                        <a:rPr lang="en" sz="1300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Plantar Flexed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(Foot Drop) and </a:t>
                      </a:r>
                      <a:r>
                        <a:rPr lang="en" sz="1300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Inverted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                                An attitude                                            referred to as                                              </a:t>
                      </a:r>
                      <a:r>
                        <a:rPr lang="en" sz="1300" u="sng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Talipes Equinovarus</a:t>
                      </a:r>
                      <a:r>
                        <a:rPr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All the muscles in the </a:t>
                      </a:r>
                      <a:r>
                        <a:rPr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back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of the </a:t>
                      </a: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and the </a:t>
                      </a: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sole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of the foot are </a:t>
                      </a:r>
                      <a:r>
                        <a:rPr lang="en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paralyzed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buSzPts val="1400"/>
                        <a:buFont typeface="Open Sans"/>
                        <a:buChar char="-"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opposing muscles </a:t>
                      </a: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dorsiflex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the foot at ankle joint,                           and </a:t>
                      </a:r>
                      <a:r>
                        <a:rPr lang="en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evert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the foot                              at the subtalar joint.                         An attitude.                             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referred 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 as                                              </a:t>
                      </a:r>
                      <a:r>
                        <a:rPr lang="en" u="sng">
                          <a:solidFill>
                            <a:srgbClr val="98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Talipes</a:t>
                      </a:r>
                      <a:r>
                        <a:rPr lang="en" u="sng">
                          <a:solidFill>
                            <a:srgbClr val="98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Calcaneovalgus.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26685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" sz="2800">
                          <a:latin typeface="Economica"/>
                          <a:ea typeface="Economica"/>
                          <a:cs typeface="Economica"/>
                          <a:sym typeface="Economica"/>
                        </a:rPr>
                        <a:t>Sensory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>
                        <a:spcBef>
                          <a:spcPts val="0"/>
                        </a:spcBef>
                        <a:buSzPts val="1400"/>
                        <a:buChar char="-"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Sensation is lost:                                  between the 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first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and 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second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 sz="1200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toes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 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Dorsum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of the </a:t>
                      </a:r>
                      <a:r>
                        <a:rPr lang="en" sz="1200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foot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and toes.                   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Medial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side of the </a:t>
                      </a:r>
                      <a:r>
                        <a:rPr lang="en" sz="1200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big toe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                   </a:t>
                      </a: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side of the </a:t>
                      </a:r>
                      <a:r>
                        <a:rPr lang="en" sz="1200" u="sng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leg</a:t>
                      </a:r>
                      <a:r>
                        <a:rPr lang="en"/>
                        <a:t>.</a:t>
                      </a:r>
                      <a:br>
                        <a:rPr lang="en"/>
                      </a:b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04800" lvl="0" marL="457200">
                        <a:spcBef>
                          <a:spcPts val="0"/>
                        </a:spcBef>
                        <a:buSzPts val="1200"/>
                        <a:buChar char="-"/>
                      </a:pPr>
                      <a:r>
                        <a:rPr lang="en" sz="1200"/>
                        <a:t>Sensation is lost:                                          on the </a:t>
                      </a:r>
                      <a:r>
                        <a:rPr b="1" lang="en" sz="1200"/>
                        <a:t>lateral</a:t>
                      </a:r>
                      <a:r>
                        <a:rPr lang="en" sz="1200"/>
                        <a:t> side of the </a:t>
                      </a:r>
                      <a:r>
                        <a:rPr lang="en" sz="1200" u="sng"/>
                        <a:t>leg</a:t>
                      </a:r>
                      <a:r>
                        <a:rPr lang="en" sz="1200"/>
                        <a:t> and </a:t>
                      </a:r>
                      <a:r>
                        <a:rPr lang="en" sz="1200" u="sng"/>
                        <a:t>foot</a:t>
                      </a:r>
                      <a:r>
                        <a:rPr lang="en" sz="1200"/>
                        <a:t> and trophic ulcers of the sole. (also seen in case of </a:t>
                      </a:r>
                      <a:r>
                        <a:rPr lang="en" sz="1200">
                          <a:solidFill>
                            <a:srgbClr val="980000"/>
                          </a:solidFill>
                        </a:rPr>
                        <a:t>sciatic nerve injury</a:t>
                      </a:r>
                      <a:r>
                        <a:rPr lang="en" sz="1200"/>
                        <a:t>)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chemeClr val="lt2"/>
                      </a:solidFill>
                      <a:prstDash val="dash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5675" y="2393200"/>
            <a:ext cx="1355325" cy="84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9075" y="1910775"/>
            <a:ext cx="1114775" cy="132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2100" y="4083400"/>
            <a:ext cx="812526" cy="9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/>
          <p:nvPr/>
        </p:nvSpPr>
        <p:spPr>
          <a:xfrm>
            <a:off x="4604500" y="4343175"/>
            <a:ext cx="566400" cy="243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Superficial peroneal</a:t>
            </a:r>
          </a:p>
        </p:txBody>
      </p:sp>
      <p:pic>
        <p:nvPicPr>
          <p:cNvPr id="231" name="Shape 2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1500" y="3853300"/>
            <a:ext cx="1165276" cy="113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0302" y="4083400"/>
            <a:ext cx="566400" cy="9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/>
          <p:nvPr/>
        </p:nvSpPr>
        <p:spPr>
          <a:xfrm>
            <a:off x="5334300" y="3791787"/>
            <a:ext cx="426000" cy="608400"/>
          </a:xfrm>
          <a:prstGeom prst="curvedRightArrow">
            <a:avLst>
              <a:gd fmla="val 25000" name="adj1"/>
              <a:gd fmla="val 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 txBox="1"/>
          <p:nvPr/>
        </p:nvSpPr>
        <p:spPr>
          <a:xfrm>
            <a:off x="6526380" y="4642100"/>
            <a:ext cx="953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900">
                <a:solidFill>
                  <a:srgbClr val="666666"/>
                </a:solidFill>
              </a:rPr>
              <a:t>Zoom in to see</a:t>
            </a:r>
            <a:r>
              <a:rPr lang="en"/>
              <a:t> </a:t>
            </a:r>
          </a:p>
        </p:txBody>
      </p:sp>
      <p:sp>
        <p:nvSpPr>
          <p:cNvPr id="235" name="Shape 235"/>
          <p:cNvSpPr/>
          <p:nvPr/>
        </p:nvSpPr>
        <p:spPr>
          <a:xfrm flipH="1">
            <a:off x="8468475" y="4791950"/>
            <a:ext cx="162900" cy="100500"/>
          </a:xfrm>
          <a:prstGeom prst="upDownArrow">
            <a:avLst>
              <a:gd fmla="val 23807" name="adj1"/>
              <a:gd fmla="val 22975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b="1" lang="en">
                <a:solidFill>
                  <a:srgbClr val="000000"/>
                </a:solidFill>
              </a:rPr>
              <a:t>EFFECT OF SCIATIC NERVE INJURY </a:t>
            </a:r>
            <a:r>
              <a:rPr b="1" lang="en" sz="2400">
                <a:solidFill>
                  <a:srgbClr val="000000"/>
                </a:solidFill>
              </a:rPr>
              <a:t>Summary</a:t>
            </a:r>
          </a:p>
        </p:txBody>
      </p:sp>
      <p:graphicFrame>
        <p:nvGraphicFramePr>
          <p:cNvPr id="241" name="Shape 241"/>
          <p:cNvGraphicFramePr/>
          <p:nvPr/>
        </p:nvGraphicFramePr>
        <p:xfrm>
          <a:off x="769825" y="1328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{36AC7357-47B8-414E-A744-4D7B72FE7B93}</a:tableStyleId>
              </a:tblPr>
              <a:tblGrid>
                <a:gridCol w="2458275"/>
                <a:gridCol w="2458275"/>
                <a:gridCol w="2458275"/>
              </a:tblGrid>
              <a:tr h="51585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Paralysis</a:t>
                      </a: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Movement affected</a:t>
                      </a: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783725">
                <a:tc rowSpan="2"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800"/>
                        <a:t>Motor effect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Hamstrings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Flexion of the knee &amp; Extension of hip</a:t>
                      </a:r>
                    </a:p>
                  </a:txBody>
                  <a:tcPr marT="91425" marB="91425" marR="91425" marL="91425"/>
                </a:tc>
              </a:tr>
              <a:tr h="515850">
                <a:tc vMerge="1"/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All muscles of leg and foot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All movements of leg and foot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42" name="Shape 242"/>
          <p:cNvSpPr txBox="1"/>
          <p:nvPr/>
        </p:nvSpPr>
        <p:spPr>
          <a:xfrm>
            <a:off x="890050" y="3410250"/>
            <a:ext cx="7476300" cy="13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b="1" lang="en" sz="1800"/>
              <a:t>Sensory effect: </a:t>
            </a:r>
            <a:r>
              <a:rPr lang="en">
                <a:solidFill>
                  <a:schemeClr val="dk1"/>
                </a:solidFill>
              </a:rPr>
              <a:t> Loss of sensation of  the areas supplied by sciatic nerve </a:t>
            </a:r>
            <a:r>
              <a:rPr lang="en">
                <a:solidFill>
                  <a:srgbClr val="FF0000"/>
                </a:solidFill>
              </a:rPr>
              <a:t>(below knee).</a:t>
            </a:r>
          </a:p>
          <a:p>
            <a:pPr indent="-69850" lvl="0" marL="0" rtl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69850" lvl="0" marL="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</a:rPr>
              <a:t>EXCEPT</a:t>
            </a:r>
            <a:r>
              <a:rPr lang="en">
                <a:solidFill>
                  <a:schemeClr val="dk1"/>
                </a:solidFill>
              </a:rPr>
              <a:t> area supplied by the (Saphenous nerve).</a:t>
            </a:r>
            <a:br>
              <a:rPr b="1" lang="en" sz="2400">
                <a:solidFill>
                  <a:srgbClr val="0070C0"/>
                </a:solidFill>
              </a:rPr>
            </a:b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4425"/>
            <a:ext cx="9071997" cy="267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x="311700" y="2793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339225"/>
            <a:ext cx="8991596" cy="2788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Questions </a:t>
            </a:r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311700" y="1147225"/>
            <a:ext cx="3349800" cy="338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sciatic nerve leaves sacral plexus:</a:t>
            </a: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AutoNum type="alphaLcParenR"/>
            </a:pPr>
            <a:r>
              <a:rPr lang="en" sz="1000"/>
              <a:t>Through piriformis</a:t>
            </a: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AutoNum type="alphaLcParenR"/>
            </a:pPr>
            <a:r>
              <a:rPr lang="en" sz="1000"/>
              <a:t>Below piriformis</a:t>
            </a:r>
          </a:p>
          <a:p>
            <a:pPr indent="-292100" lvl="0" marL="457200" rtl="0">
              <a:spcBef>
                <a:spcPts val="0"/>
              </a:spcBef>
              <a:buSzPts val="1000"/>
              <a:buAutoNum type="alphaLcParenR"/>
            </a:pPr>
            <a:r>
              <a:rPr lang="en" sz="1000"/>
              <a:t>Above piriformis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Roots of sciatic nerve</a:t>
            </a:r>
            <a:r>
              <a:rPr lang="en" sz="1000"/>
              <a:t>?</a:t>
            </a: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AutoNum type="alphaLcParenR"/>
            </a:pPr>
            <a:r>
              <a:rPr lang="en" sz="1000"/>
              <a:t>L4, L5, S1,S2</a:t>
            </a: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AutoNum type="alphaLcParenR"/>
            </a:pPr>
            <a:r>
              <a:rPr lang="en" sz="1000"/>
              <a:t>L4,S1,S2,S3</a:t>
            </a:r>
          </a:p>
          <a:p>
            <a:pPr indent="-292100" lvl="0" marL="457200" rtl="0">
              <a:spcBef>
                <a:spcPts val="0"/>
              </a:spcBef>
              <a:buSzPts val="1000"/>
              <a:buAutoNum type="alphaLcParenR"/>
            </a:pPr>
            <a:r>
              <a:rPr lang="en" sz="1000"/>
              <a:t>L4,S1,S2,S3,S4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rabicPeriod"/>
            </a:pPr>
            <a:r>
              <a:rPr lang="en" sz="1000">
                <a:solidFill>
                  <a:srgbClr val="000000"/>
                </a:solidFill>
              </a:rPr>
              <a:t>Short head of biceps femoris innervated by:</a:t>
            </a:r>
          </a:p>
          <a:p>
            <a: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lphaLcParenR"/>
            </a:pPr>
            <a:r>
              <a:rPr lang="en" sz="1000">
                <a:solidFill>
                  <a:srgbClr val="000000"/>
                </a:solidFill>
              </a:rPr>
              <a:t>saphenous nerve </a:t>
            </a: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AutoNum type="alphaLcParenR"/>
            </a:pPr>
            <a:r>
              <a:rPr lang="en" sz="1000"/>
              <a:t>Tibial nerve </a:t>
            </a:r>
          </a:p>
          <a:p>
            <a:pPr indent="-292100" lvl="0" marL="457200" rtl="0">
              <a:spcBef>
                <a:spcPts val="0"/>
              </a:spcBef>
              <a:buClr>
                <a:srgbClr val="000000"/>
              </a:buClr>
              <a:buSzPts val="1000"/>
              <a:buAutoNum type="alphaLcParenR"/>
            </a:pPr>
            <a:r>
              <a:rPr lang="en" sz="1000">
                <a:solidFill>
                  <a:srgbClr val="000000"/>
                </a:solidFill>
              </a:rPr>
              <a:t>lateral popliteal </a:t>
            </a:r>
            <a:r>
              <a:rPr lang="en" sz="1000"/>
              <a:t>nerve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4023479" y="964107"/>
            <a:ext cx="3446400" cy="1875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4. </a:t>
            </a:r>
            <a:r>
              <a:rPr lang="en" sz="1000"/>
              <a:t>Common Peroneal Nerve </a:t>
            </a:r>
            <a:r>
              <a:rPr lang="en" sz="1000">
                <a:solidFill>
                  <a:srgbClr val="000000"/>
                </a:solidFill>
              </a:rPr>
              <a:t>turns around the:</a:t>
            </a:r>
          </a:p>
          <a:p>
            <a: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lphaLcParenR"/>
            </a:pPr>
            <a:r>
              <a:rPr lang="en" sz="1000">
                <a:solidFill>
                  <a:srgbClr val="000000"/>
                </a:solidFill>
              </a:rPr>
              <a:t>Medial aspect of neck of fibula</a:t>
            </a:r>
          </a:p>
          <a:p>
            <a: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lphaLcParenR"/>
            </a:pPr>
            <a:r>
              <a:rPr lang="en" sz="1000">
                <a:solidFill>
                  <a:srgbClr val="000000"/>
                </a:solidFill>
              </a:rPr>
              <a:t>Anterior a</a:t>
            </a:r>
            <a:r>
              <a:rPr lang="en" sz="1000"/>
              <a:t>spect of neck of fibula</a:t>
            </a:r>
          </a:p>
          <a:p>
            <a: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lphaLcParenR"/>
            </a:pPr>
            <a:r>
              <a:rPr lang="en" sz="1000"/>
              <a:t>Lateral aspect of neck of fibula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5. Which of the following is true about the tibial nerve?</a:t>
            </a: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lphaLcParenR"/>
            </a:pPr>
            <a:r>
              <a:rPr lang="en" sz="1000">
                <a:solidFill>
                  <a:srgbClr val="000000"/>
                </a:solidFill>
              </a:rPr>
              <a:t>Passes superficial to flexor retinaculum to reach sole</a:t>
            </a: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AutoNum type="alphaLcParenR"/>
            </a:pPr>
            <a:r>
              <a:rPr lang="en" sz="1000">
                <a:solidFill>
                  <a:srgbClr val="000000"/>
                </a:solidFill>
              </a:rPr>
              <a:t>At sole of foot it divides into 3 terminal branches</a:t>
            </a:r>
          </a:p>
          <a:p>
            <a:pPr indent="-292100" lvl="0" marL="457200" rtl="0">
              <a:spcBef>
                <a:spcPts val="0"/>
              </a:spcBef>
              <a:buClr>
                <a:srgbClr val="000000"/>
              </a:buClr>
              <a:buSzPts val="1000"/>
              <a:buAutoNum type="alphaLcParenR"/>
            </a:pPr>
            <a:r>
              <a:rPr lang="en" sz="1000">
                <a:solidFill>
                  <a:srgbClr val="000000"/>
                </a:solidFill>
              </a:rPr>
              <a:t>Innervates tibialis anterior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4185461" y="3037022"/>
            <a:ext cx="3122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6. Name the most common causes of sciatic nerve injury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4185484" y="3522725"/>
            <a:ext cx="3122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7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. Give two causes of sciatica 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4185477" y="3879124"/>
            <a:ext cx="3122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8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. Four motor effects of sciatic nerve injury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6803100" y="4037600"/>
            <a:ext cx="2340900" cy="9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Answers: 1. B</a:t>
            </a:r>
            <a:r>
              <a:rPr lang="en" sz="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2. B 3. C 4. C 5. C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rPr lang="en" sz="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6.  Badly placed intramuscular injections in the gluteal region and Posterior dislocation of the hip joint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7.  Prolapse of an intervertebral disc and Pressure on the sacral plexus or sciatic nerve by an intrapelvic tumor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8. Atrophy of the muscles below the knee, Foot Drop, stamping gait, weak extension of hip.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/>
        </p:nvSpPr>
        <p:spPr>
          <a:xfrm>
            <a:off x="914400" y="507793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Team Members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549350" y="1361300"/>
            <a:ext cx="2696700" cy="305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Lamia Abdullah Alkuwaiz (Team Leader)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Rawan Mohammad Alharbi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000"/>
              <a:t>Abeer Alabduljabbar</a:t>
            </a:r>
            <a:br>
              <a:rPr lang="en" sz="1000"/>
            </a:br>
            <a:r>
              <a:rPr lang="en" sz="1000"/>
              <a:t>Afnan Abdulaziz Almustafa</a:t>
            </a:r>
            <a:br>
              <a:rPr lang="en" sz="1000"/>
            </a:br>
            <a:r>
              <a:rPr lang="en" sz="1000"/>
              <a:t>Ahad Algrain</a:t>
            </a:r>
            <a:br>
              <a:rPr lang="en" sz="1000"/>
            </a:br>
            <a:r>
              <a:rPr lang="en" sz="1000"/>
              <a:t>Alanoud Almansour</a:t>
            </a:r>
            <a:br>
              <a:rPr lang="en" sz="1000"/>
            </a:br>
            <a:r>
              <a:rPr lang="en" sz="1000"/>
              <a:t>Albandari Alshaye</a:t>
            </a:r>
            <a:br>
              <a:rPr lang="en" sz="1000"/>
            </a:br>
            <a:r>
              <a:rPr lang="en" sz="1000"/>
              <a:t>AlFhadah abdullah alsaleem</a:t>
            </a:r>
            <a:br>
              <a:rPr lang="en" sz="1000"/>
            </a:br>
            <a:r>
              <a:rPr lang="en" sz="1000"/>
              <a:t>Arwa Alzahrani</a:t>
            </a:r>
            <a:br>
              <a:rPr lang="en" sz="1000"/>
            </a:br>
            <a:r>
              <a:rPr lang="en" sz="1000"/>
              <a:t>Dana Abdulaziz Alrasheed</a:t>
            </a:r>
            <a:br>
              <a:rPr lang="en" sz="1000"/>
            </a:br>
            <a:r>
              <a:rPr lang="en" sz="1000"/>
              <a:t>Dimah Khalid Alaraifi</a:t>
            </a:r>
            <a:br>
              <a:rPr lang="en" sz="1000"/>
            </a:br>
            <a:r>
              <a:rPr lang="en" sz="1000"/>
              <a:t>Ghada Alhaidari</a:t>
            </a:r>
            <a:br>
              <a:rPr lang="en" sz="1000"/>
            </a:br>
            <a:r>
              <a:rPr lang="en" sz="1000"/>
              <a:t>Ghada Almuhanna</a:t>
            </a:r>
            <a:br>
              <a:rPr lang="en" sz="1000"/>
            </a:br>
            <a:r>
              <a:rPr lang="en" sz="1000"/>
              <a:t>Ghaida Alsanad</a:t>
            </a:r>
            <a:br>
              <a:rPr lang="en" sz="1000"/>
            </a:br>
            <a:r>
              <a:rPr lang="en" sz="1000"/>
              <a:t>Hadeel Khalid Awartani</a:t>
            </a:r>
            <a:br>
              <a:rPr lang="en" sz="1000"/>
            </a:br>
            <a:r>
              <a:rPr lang="en" sz="1000"/>
              <a:t>Haifa Alessa</a:t>
            </a:r>
            <a:br>
              <a:rPr lang="en" sz="1000"/>
            </a:br>
            <a:r>
              <a:rPr lang="en" sz="1000">
                <a:solidFill>
                  <a:schemeClr val="dk1"/>
                </a:solidFill>
              </a:rPr>
              <a:t>Khulood Alwehaibi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Layan Hassan Alwatban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Lojain Azizalrahman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Lujain Tariq AlZaid</a:t>
            </a:r>
            <a:br>
              <a:rPr lang="en" sz="1000">
                <a:solidFill>
                  <a:schemeClr val="dk1"/>
                </a:solidFill>
              </a:rPr>
            </a:br>
          </a:p>
        </p:txBody>
      </p:sp>
      <p:sp>
        <p:nvSpPr>
          <p:cNvPr id="272" name="Shape 272"/>
          <p:cNvSpPr txBox="1"/>
          <p:nvPr/>
        </p:nvSpPr>
        <p:spPr>
          <a:xfrm>
            <a:off x="2304804" y="1636700"/>
            <a:ext cx="28749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Maha Barakah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Majd Khalid AlBarrak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Norah Alharbi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Nouf Alotaibi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Noura Mohammed Alothaim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Rahaf Turki Alshammari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Reham Alhalabi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Rinad Musaed Alghoraiby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Sara Alsultan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Shahad Alzahrani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Wafa Alotaibi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Wejdan Fahad Albadrani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Wjdan AlShamry</a:t>
            </a:r>
            <a:br>
              <a:rPr lang="en" sz="1000">
                <a:solidFill>
                  <a:schemeClr val="dk1"/>
                </a:solidFill>
              </a:rPr>
            </a:br>
          </a:p>
        </p:txBody>
      </p:sp>
      <p:sp>
        <p:nvSpPr>
          <p:cNvPr id="273" name="Shape 273"/>
          <p:cNvSpPr txBox="1"/>
          <p:nvPr/>
        </p:nvSpPr>
        <p:spPr>
          <a:xfrm>
            <a:off x="4379004" y="1217807"/>
            <a:ext cx="3191400" cy="3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Faisal Fahad Alsaif (Team Leader)</a:t>
            </a:r>
            <a:br>
              <a:rPr lang="en" sz="1100">
                <a:solidFill>
                  <a:schemeClr val="lt2"/>
                </a:solidFill>
              </a:rPr>
            </a:br>
            <a:r>
              <a:rPr lang="en" sz="1100"/>
              <a:t>Abdulaziz Al dukhayel </a:t>
            </a:r>
            <a:br>
              <a:rPr lang="en" sz="1100"/>
            </a:br>
            <a:br>
              <a:rPr lang="en" sz="600"/>
            </a:br>
            <a:r>
              <a:rPr lang="en" sz="600"/>
              <a:t>‏</a:t>
            </a:r>
            <a:r>
              <a:rPr lang="en" sz="1000"/>
              <a:t>Fahad Alfaiz </a:t>
            </a:r>
            <a:br>
              <a:rPr lang="en" sz="1000"/>
            </a:br>
            <a:r>
              <a:rPr lang="en" sz="1000"/>
              <a:t>‏Akram Alfandi </a:t>
            </a:r>
            <a:br>
              <a:rPr lang="en" sz="1000"/>
            </a:br>
            <a:r>
              <a:rPr lang="en" sz="1000"/>
              <a:t>‏Saad Aloqile </a:t>
            </a:r>
            <a:br>
              <a:rPr lang="en" sz="1000"/>
            </a:br>
            <a:r>
              <a:rPr lang="en" sz="1000"/>
              <a:t>‏Saleh Almoaiqel </a:t>
            </a:r>
            <a:br>
              <a:rPr lang="en" sz="1000"/>
            </a:br>
            <a:r>
              <a:rPr lang="en" sz="1000"/>
              <a:t>‏Abdulaziz Alabdulkareem </a:t>
            </a:r>
            <a:br>
              <a:rPr lang="en" sz="1000"/>
            </a:br>
            <a:r>
              <a:rPr lang="en" sz="1000"/>
              <a:t>‏Abdullah Almeaither </a:t>
            </a:r>
            <a:br>
              <a:rPr lang="en" sz="1000"/>
            </a:br>
            <a:r>
              <a:rPr lang="en" sz="1000"/>
              <a:t>‏Yazeed Aldossari </a:t>
            </a:r>
            <a:br>
              <a:rPr lang="en" sz="1000"/>
            </a:br>
            <a:r>
              <a:rPr lang="en" sz="1000"/>
              <a:t>‏Muath Alhumood </a:t>
            </a:r>
            <a:br>
              <a:rPr lang="en" sz="1000"/>
            </a:br>
            <a:r>
              <a:rPr lang="en" sz="1000"/>
              <a:t>Abdulrahman Almotairi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000"/>
              <a:t>‏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000"/>
              <a:t>Abdulelah Aldossari </a:t>
            </a:r>
            <a:br>
              <a:rPr lang="en" sz="1000"/>
            </a:br>
            <a:r>
              <a:rPr lang="en" sz="1000"/>
              <a:t>‏Abdulrahman Alduhayyim </a:t>
            </a:r>
            <a:br>
              <a:rPr lang="en" sz="1000"/>
            </a:br>
            <a:r>
              <a:rPr lang="en" sz="1000"/>
              <a:t>‏Hamdan Aldossari </a:t>
            </a:r>
            <a:br>
              <a:rPr lang="en" sz="1000"/>
            </a:br>
            <a:r>
              <a:rPr lang="en" sz="1000"/>
              <a:t>‏Abdullah Alqarni </a:t>
            </a:r>
            <a:br>
              <a:rPr lang="en" sz="1000"/>
            </a:br>
            <a:r>
              <a:rPr lang="en" sz="1000"/>
              <a:t>‏Mohammed Alomar </a:t>
            </a:r>
            <a:br>
              <a:rPr lang="en" sz="1000"/>
            </a:br>
            <a:r>
              <a:rPr lang="en" sz="1000"/>
              <a:t>‏Abdulrahman Aldawood </a:t>
            </a:r>
            <a:br>
              <a:rPr lang="en" sz="1000"/>
            </a:br>
            <a:r>
              <a:rPr lang="en" sz="1000"/>
              <a:t>‏Saud Alghufaily </a:t>
            </a:r>
            <a:br>
              <a:rPr lang="en" sz="1000"/>
            </a:br>
            <a:r>
              <a:rPr lang="en" sz="1000"/>
              <a:t>‏Hassan Aloraini </a:t>
            </a:r>
            <a:br>
              <a:rPr lang="en" sz="1000"/>
            </a:br>
            <a:r>
              <a:rPr lang="en" sz="1000"/>
              <a:t>Khalid Almutairi</a:t>
            </a:r>
            <a:r>
              <a:rPr lang="en" sz="600"/>
              <a:t>‏‏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6006925" y="1636700"/>
            <a:ext cx="21525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000"/>
              <a:t>Abdulmajeed Alwardi </a:t>
            </a:r>
            <a:br>
              <a:rPr lang="en" sz="1000"/>
            </a:br>
            <a:r>
              <a:rPr lang="en" sz="1000"/>
              <a:t>‏Abdulrahman Alageel </a:t>
            </a:r>
            <a:br>
              <a:rPr lang="en" sz="1000"/>
            </a:br>
            <a:r>
              <a:rPr lang="en" sz="1000"/>
              <a:t>‏Rayyan Almousa </a:t>
            </a:r>
            <a:br>
              <a:rPr lang="en" sz="1000"/>
            </a:br>
            <a:r>
              <a:rPr lang="en" sz="1000"/>
              <a:t>‏Sultan Alfuhaid </a:t>
            </a:r>
            <a:br>
              <a:rPr lang="en" sz="1000"/>
            </a:br>
            <a:r>
              <a:rPr lang="en" sz="1000"/>
              <a:t>‏Ali Alammari </a:t>
            </a:r>
            <a:br>
              <a:rPr lang="en" sz="1000"/>
            </a:br>
            <a:r>
              <a:rPr lang="en" sz="1000"/>
              <a:t>‏Fahad alshughaithry </a:t>
            </a:r>
            <a:br>
              <a:rPr lang="en" sz="1000"/>
            </a:br>
            <a:r>
              <a:rPr lang="en" sz="1000"/>
              <a:t>Fayez Ghiyath Aldarsouni </a:t>
            </a:r>
            <a:br>
              <a:rPr lang="en" sz="1000"/>
            </a:br>
            <a:r>
              <a:rPr lang="en" sz="1000"/>
              <a:t>‏Mohammed Alquwayfili </a:t>
            </a:r>
            <a:br>
              <a:rPr lang="en" sz="1000"/>
            </a:br>
            <a:br>
              <a:rPr lang="en" sz="1000"/>
            </a:br>
            <a:r>
              <a:rPr lang="en" sz="1000"/>
              <a:t>‏‏Abduljabbar Al-yamani </a:t>
            </a:r>
            <a:br>
              <a:rPr lang="en" sz="1000"/>
            </a:br>
            <a:r>
              <a:rPr lang="en" sz="1000"/>
              <a:t>‏Sultan Al-nasser </a:t>
            </a:r>
            <a:br>
              <a:rPr lang="en" sz="1000"/>
            </a:br>
            <a:r>
              <a:rPr lang="en" sz="1000"/>
              <a:t>‏Majed Aljohani </a:t>
            </a:r>
            <a:br>
              <a:rPr lang="en" sz="1000"/>
            </a:br>
            <a:r>
              <a:rPr lang="en" sz="1000"/>
              <a:t>‏Zeyad Al-khenaizan </a:t>
            </a:r>
            <a:br>
              <a:rPr lang="en" sz="1000"/>
            </a:br>
            <a:r>
              <a:rPr lang="en" sz="1000"/>
              <a:t>‏Mohammed Nouri </a:t>
            </a:r>
            <a:br>
              <a:rPr lang="en" sz="1000"/>
            </a:br>
            <a:r>
              <a:rPr lang="en" sz="1000"/>
              <a:t>‏Abdulaziz Al-drgam </a:t>
            </a:r>
            <a:br>
              <a:rPr lang="en" sz="1000"/>
            </a:br>
            <a:r>
              <a:rPr lang="en" sz="1000"/>
              <a:t>‏Fahad Aldhowaihy </a:t>
            </a:r>
            <a:br>
              <a:rPr lang="en" sz="1000"/>
            </a:br>
            <a:r>
              <a:rPr lang="en" sz="1000"/>
              <a:t>‏Omar alyabis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Objectiv</a:t>
            </a:r>
            <a:r>
              <a:rPr lang="en"/>
              <a:t>es</a:t>
            </a:r>
            <a:r>
              <a:rPr lang="en"/>
              <a:t> </a:t>
            </a:r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311700" y="1402023"/>
            <a:ext cx="8520600" cy="1899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Describe the anatomy (origin, course &amp; distribution) of the sciatic nerve. </a:t>
            </a:r>
          </a:p>
          <a:p>
            <a: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List the branches of the sciatic nerve. </a:t>
            </a:r>
          </a:p>
          <a:p>
            <a:pPr indent="-349250" lvl="0" marL="457200" rtl="0">
              <a:spcBef>
                <a:spcPts val="0"/>
              </a:spcBef>
              <a:buSzPts val="1900"/>
              <a:buChar char="●"/>
            </a:pPr>
            <a:r>
              <a:rPr lang="en" sz="1900"/>
              <a:t>Describe briefly the main motor and sensory manifestations in case of injury of the sciatic nerve or its main branches.</a:t>
            </a:r>
            <a:br>
              <a:rPr lang="en" sz="1900"/>
            </a:br>
          </a:p>
        </p:txBody>
      </p:sp>
      <p:sp>
        <p:nvSpPr>
          <p:cNvPr id="75" name="Shape 75"/>
          <p:cNvSpPr txBox="1"/>
          <p:nvPr/>
        </p:nvSpPr>
        <p:spPr>
          <a:xfrm>
            <a:off x="0" y="3785250"/>
            <a:ext cx="4364100" cy="13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6FA8DC"/>
                </a:solidFill>
                <a:latin typeface="Bree Serif"/>
                <a:ea typeface="Bree Serif"/>
                <a:cs typeface="Bree Serif"/>
                <a:sym typeface="Bree Serif"/>
              </a:rPr>
              <a:t>BLUE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boys’ slides</a:t>
            </a:r>
          </a:p>
          <a:p>
            <a:pPr indent="-317500" lvl="0" marL="4572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PINK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girls’ slides</a:t>
            </a:r>
          </a:p>
          <a:p>
            <a:pPr indent="-317500" lvl="0" marL="457200" rtl="0">
              <a:spcBef>
                <a:spcPts val="0"/>
              </a:spcBef>
              <a:buClr>
                <a:srgbClr val="FF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Text in RED is considered important </a:t>
            </a:r>
          </a:p>
          <a:p>
            <a:pPr indent="-317500" lvl="0" marL="457200" rtl="0">
              <a:spcBef>
                <a:spcPts val="0"/>
              </a:spcBef>
              <a:buClr>
                <a:srgbClr val="999999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Text in GREY is considered extra notes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idx="1" type="body"/>
          </p:nvPr>
        </p:nvSpPr>
        <p:spPr>
          <a:xfrm>
            <a:off x="156100" y="1314850"/>
            <a:ext cx="3767400" cy="1560300"/>
          </a:xfrm>
          <a:prstGeom prst="rect">
            <a:avLst/>
          </a:prstGeom>
          <a:ln cap="flat" cmpd="sng" w="9525">
            <a:solidFill>
              <a:srgbClr val="000000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</a:t>
            </a:r>
            <a:r>
              <a:rPr lang="en" u="sng"/>
              <a:t>Sacral</a:t>
            </a:r>
            <a:r>
              <a:rPr lang="en"/>
              <a:t> to </a:t>
            </a:r>
            <a:r>
              <a:rPr lang="en" u="sng"/>
              <a:t>Plexus</a:t>
            </a:r>
            <a:r>
              <a:rPr lang="en"/>
              <a:t> 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(L4,L5,S1,S2,S3) 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Largest</a:t>
            </a:r>
            <a:r>
              <a:rPr lang="en"/>
              <a:t> </a:t>
            </a:r>
            <a:r>
              <a:rPr lang="en">
                <a:solidFill>
                  <a:srgbClr val="FF0000"/>
                </a:solidFill>
              </a:rPr>
              <a:t>branch</a:t>
            </a:r>
            <a:r>
              <a:rPr lang="en"/>
              <a:t> of the </a:t>
            </a:r>
            <a:r>
              <a:rPr lang="en" u="sng"/>
              <a:t>plexus</a:t>
            </a:r>
            <a:r>
              <a:rPr lang="en"/>
              <a:t> </a:t>
            </a:r>
          </a:p>
          <a:p>
            <a:pPr indent="-342900" lvl="0" marL="457200">
              <a:spcBef>
                <a:spcPts val="0"/>
              </a:spcBef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Largest</a:t>
            </a:r>
            <a:r>
              <a:rPr lang="en"/>
              <a:t> </a:t>
            </a:r>
            <a:r>
              <a:rPr lang="en">
                <a:solidFill>
                  <a:srgbClr val="FF0000"/>
                </a:solidFill>
              </a:rPr>
              <a:t>nerve</a:t>
            </a:r>
            <a:r>
              <a:rPr lang="en"/>
              <a:t> in the body </a:t>
            </a:r>
          </a:p>
        </p:txBody>
      </p:sp>
      <p:pic>
        <p:nvPicPr>
          <p:cNvPr id="81" name="Shape 81"/>
          <p:cNvPicPr preferRelativeResize="0"/>
          <p:nvPr/>
        </p:nvPicPr>
        <p:blipFill rotWithShape="1">
          <a:blip r:embed="rId3">
            <a:alphaModFix/>
          </a:blip>
          <a:srcRect b="23677" l="26927" r="24210" t="14965"/>
          <a:stretch/>
        </p:blipFill>
        <p:spPr>
          <a:xfrm>
            <a:off x="4622000" y="1"/>
            <a:ext cx="4271375" cy="457922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Origin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7963300" y="1616550"/>
            <a:ext cx="469200" cy="3600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100">
                <a:solidFill>
                  <a:srgbClr val="999999"/>
                </a:solidFill>
                <a:highlight>
                  <a:srgbClr val="FFFFFF"/>
                </a:highlight>
              </a:rPr>
              <a:t>واسع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5390393" y="927925"/>
            <a:ext cx="469200" cy="2973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900">
                <a:solidFill>
                  <a:srgbClr val="999999"/>
                </a:solidFill>
              </a:rPr>
              <a:t>L4,L5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6006068" y="45652"/>
            <a:ext cx="920400" cy="3600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800">
                <a:solidFill>
                  <a:srgbClr val="999999"/>
                </a:solidFill>
              </a:rPr>
              <a:t>Goes to Lumbar Plexus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2800700" y="3484000"/>
            <a:ext cx="1508400" cy="10953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300">
                <a:solidFill>
                  <a:srgbClr val="999999"/>
                </a:solidFill>
              </a:rPr>
              <a:t>نلاحظ ان</a:t>
            </a:r>
            <a:r>
              <a:rPr lang="en" sz="1300">
                <a:solidFill>
                  <a:srgbClr val="999999"/>
                </a:solidFill>
              </a:rPr>
              <a:t> ال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300">
                <a:solidFill>
                  <a:srgbClr val="999999"/>
                </a:solidFill>
              </a:rPr>
              <a:t>sciatic nerve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300">
                <a:solidFill>
                  <a:srgbClr val="999999"/>
                </a:solidFill>
              </a:rPr>
              <a:t>ياخذ كل الروتس حقت ال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300">
                <a:solidFill>
                  <a:srgbClr val="999999"/>
                </a:solidFill>
              </a:rPr>
              <a:t>sacral plexus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300">
                <a:solidFill>
                  <a:srgbClr val="999999"/>
                </a:solidFill>
              </a:rPr>
              <a:t>ما عدا S4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224448" y="814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Sacral plexus</a:t>
            </a:r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0" y="732300"/>
            <a:ext cx="4311600" cy="4411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2400" u="sng">
                <a:solidFill>
                  <a:srgbClr val="990000"/>
                </a:solidFill>
                <a:latin typeface="Economica"/>
                <a:ea typeface="Economica"/>
                <a:cs typeface="Economica"/>
                <a:sym typeface="Economica"/>
              </a:rPr>
              <a:t>Formation: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/>
              <a:t>-Ventral (anterior) rami of a </a:t>
            </a:r>
            <a:r>
              <a:rPr lang="en" sz="1800">
                <a:solidFill>
                  <a:srgbClr val="FF0000"/>
                </a:solidFill>
              </a:rPr>
              <a:t>part </a:t>
            </a:r>
            <a:r>
              <a:rPr lang="en" sz="1800">
                <a:solidFill>
                  <a:srgbClr val="000000"/>
                </a:solidFill>
              </a:rPr>
              <a:t>of L4 and </a:t>
            </a:r>
            <a:r>
              <a:rPr lang="en" sz="1800">
                <a:solidFill>
                  <a:srgbClr val="FF0000"/>
                </a:solidFill>
              </a:rPr>
              <a:t>whole</a:t>
            </a:r>
            <a:r>
              <a:rPr lang="en" sz="1800">
                <a:solidFill>
                  <a:srgbClr val="000000"/>
                </a:solidFill>
              </a:rPr>
              <a:t> L5 (Lumbosacral trunk) + S1, S2, S3 and most of S4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600">
                <a:solidFill>
                  <a:srgbClr val="6D9EEB"/>
                </a:solidFill>
              </a:rPr>
              <a:t>-Ventral (anterior) rami of (L4,5,S1,2,3,&amp; 4)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  <a:r>
              <a:rPr lang="en" sz="2400" u="sng">
                <a:solidFill>
                  <a:srgbClr val="990000"/>
                </a:solidFill>
                <a:latin typeface="Economica"/>
                <a:ea typeface="Economica"/>
                <a:cs typeface="Economica"/>
                <a:sym typeface="Economica"/>
              </a:rPr>
              <a:t>Site: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-On the posterior wall of pelvis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- In front of piriformis muscle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600" y="152400"/>
            <a:ext cx="449635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4311600" y="3495900"/>
            <a:ext cx="1063200" cy="9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Nerve in front of piriformis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2900" y="152400"/>
            <a:ext cx="2030750" cy="308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>
            <p:ph idx="4294967295" type="body"/>
          </p:nvPr>
        </p:nvSpPr>
        <p:spPr>
          <a:xfrm>
            <a:off x="0" y="0"/>
            <a:ext cx="4992900" cy="514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" u="sng">
                <a:solidFill>
                  <a:srgbClr val="990000"/>
                </a:solidFill>
                <a:latin typeface="Economica"/>
                <a:ea typeface="Economica"/>
                <a:cs typeface="Economica"/>
                <a:sym typeface="Economica"/>
              </a:rPr>
              <a:t>Course and distribution: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800"/>
              <a:t>It leaves the pelvis through greater sciatic foramen, below the </a:t>
            </a:r>
            <a:r>
              <a:rPr lang="en" sz="1800">
                <a:solidFill>
                  <a:srgbClr val="FF0000"/>
                </a:solidFill>
              </a:rPr>
              <a:t>piriformis</a:t>
            </a:r>
            <a:r>
              <a:rPr lang="en" sz="1800"/>
              <a:t> &amp; passes in the gluteal region (between ischial tuberosity &amp;</a:t>
            </a:r>
            <a:r>
              <a:rPr lang="en"/>
              <a:t> </a:t>
            </a:r>
            <a:r>
              <a:rPr lang="en" sz="1800"/>
              <a:t>greater trochanter) then to posterior compartment</a:t>
            </a:r>
            <a:r>
              <a:rPr lang="en"/>
              <a:t> </a:t>
            </a:r>
            <a:r>
              <a:rPr lang="en" sz="1800"/>
              <a:t>of thigh.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400" u="sng">
                <a:solidFill>
                  <a:srgbClr val="990000"/>
                </a:solidFill>
                <a:latin typeface="Economica"/>
                <a:ea typeface="Economica"/>
                <a:cs typeface="Economica"/>
                <a:sym typeface="Economica"/>
              </a:rPr>
              <a:t>Termination: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800"/>
              <a:t>In the middle of the back of the thigh It divides into </a:t>
            </a:r>
            <a:r>
              <a:rPr lang="en" sz="1800">
                <a:solidFill>
                  <a:srgbClr val="FF0000"/>
                </a:solidFill>
              </a:rPr>
              <a:t>2</a:t>
            </a:r>
            <a:r>
              <a:rPr lang="en" sz="1800"/>
              <a:t> branches:</a:t>
            </a:r>
            <a:br>
              <a:rPr lang="en" sz="1800"/>
            </a:br>
            <a:r>
              <a:rPr lang="en" sz="1800"/>
              <a:t>- Tibial </a:t>
            </a:r>
            <a:r>
              <a:rPr lang="en" sz="1800">
                <a:solidFill>
                  <a:srgbClr val="6FA8DC"/>
                </a:solidFill>
              </a:rPr>
              <a:t>(medial popliteal)</a:t>
            </a:r>
            <a:r>
              <a:rPr lang="en" sz="1800"/>
              <a:t> </a:t>
            </a:r>
            <a:br>
              <a:rPr lang="en" sz="1800"/>
            </a:br>
            <a:r>
              <a:rPr lang="en" sz="1800"/>
              <a:t>- Common Peroneal (Fibular)</a:t>
            </a:r>
            <a:r>
              <a:rPr lang="en" sz="1700"/>
              <a:t> </a:t>
            </a:r>
            <a:r>
              <a:rPr lang="en" sz="1700">
                <a:solidFill>
                  <a:srgbClr val="6D9EEB"/>
                </a:solidFill>
              </a:rPr>
              <a:t>(lateral popliteal)</a:t>
            </a:r>
          </a:p>
        </p:txBody>
      </p:sp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4875" y="2610725"/>
            <a:ext cx="2889124" cy="2532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/>
          <p:nvPr/>
        </p:nvSpPr>
        <p:spPr>
          <a:xfrm>
            <a:off x="8092775" y="4307025"/>
            <a:ext cx="649200" cy="131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8129134" y="3957213"/>
            <a:ext cx="840000" cy="131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Shape 108"/>
          <p:cNvCxnSpPr/>
          <p:nvPr/>
        </p:nvCxnSpPr>
        <p:spPr>
          <a:xfrm flipH="1" rot="-5400000">
            <a:off x="1224175" y="2839175"/>
            <a:ext cx="1164600" cy="523200"/>
          </a:xfrm>
          <a:prstGeom prst="bentConnector3">
            <a:avLst>
              <a:gd fmla="val 99152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Shape 109"/>
          <p:cNvCxnSpPr/>
          <p:nvPr/>
        </p:nvCxnSpPr>
        <p:spPr>
          <a:xfrm rot="-5400000">
            <a:off x="980875" y="1447650"/>
            <a:ext cx="1688100" cy="560100"/>
          </a:xfrm>
          <a:prstGeom prst="bentConnector3">
            <a:avLst>
              <a:gd fmla="val 99996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Shape 110"/>
          <p:cNvCxnSpPr/>
          <p:nvPr/>
        </p:nvCxnSpPr>
        <p:spPr>
          <a:xfrm rot="-5400000">
            <a:off x="3458125" y="2287500"/>
            <a:ext cx="1043700" cy="460500"/>
          </a:xfrm>
          <a:prstGeom prst="bentConnector3">
            <a:avLst>
              <a:gd fmla="val 100007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" name="Shape 111"/>
          <p:cNvCxnSpPr/>
          <p:nvPr/>
        </p:nvCxnSpPr>
        <p:spPr>
          <a:xfrm flipH="1" rot="-5400000">
            <a:off x="3523825" y="3265500"/>
            <a:ext cx="912300" cy="460500"/>
          </a:xfrm>
          <a:prstGeom prst="bentConnector3">
            <a:avLst>
              <a:gd fmla="val 101093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" name="Shape 112"/>
          <p:cNvSpPr/>
          <p:nvPr/>
        </p:nvSpPr>
        <p:spPr>
          <a:xfrm>
            <a:off x="3325255" y="232375"/>
            <a:ext cx="4534800" cy="132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To all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leg and foot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EXCEPT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areas supplied by the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saphenous nerve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(branch of femoral nerve)</a:t>
            </a:r>
            <a:r>
              <a:rPr lang="en" sz="1100"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13" name="Shape 113"/>
          <p:cNvSpPr/>
          <p:nvPr/>
        </p:nvSpPr>
        <p:spPr>
          <a:xfrm>
            <a:off x="2055325" y="693250"/>
            <a:ext cx="1530300" cy="31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Cutaneous: </a:t>
            </a:r>
          </a:p>
        </p:txBody>
      </p:sp>
      <p:sp>
        <p:nvSpPr>
          <p:cNvPr id="114" name="Shape 114"/>
          <p:cNvSpPr/>
          <p:nvPr/>
        </p:nvSpPr>
        <p:spPr>
          <a:xfrm>
            <a:off x="-84900" y="2144300"/>
            <a:ext cx="1589100" cy="31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Branches of Sciatic Nerve</a:t>
            </a:r>
          </a:p>
        </p:txBody>
      </p:sp>
      <p:sp>
        <p:nvSpPr>
          <p:cNvPr id="115" name="Shape 115"/>
          <p:cNvSpPr/>
          <p:nvPr/>
        </p:nvSpPr>
        <p:spPr>
          <a:xfrm>
            <a:off x="2055313" y="2892640"/>
            <a:ext cx="1860000" cy="176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Muscular: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To hamstrings (</a:t>
            </a:r>
            <a:r>
              <a:rPr lang="en" sz="15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flexors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 of the knee and </a:t>
            </a:r>
            <a:r>
              <a:rPr lang="en" sz="15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extensors</a:t>
            </a: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 of the hip)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4210225" y="1753400"/>
            <a:ext cx="38991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Through </a:t>
            </a:r>
            <a:r>
              <a:rPr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tibial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part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1-  Hamstring part of Adductor       Magnus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2-Long head of biceps femoris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3-Semitendinosus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4-Semimembranosus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4572700" y="4175850"/>
            <a:ext cx="17028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1411550" y="2108450"/>
            <a:ext cx="174000" cy="174000"/>
          </a:xfrm>
          <a:prstGeom prst="ellipse">
            <a:avLst/>
          </a:prstGeom>
          <a:solidFill>
            <a:srgbClr val="B0230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4156325" y="3683075"/>
            <a:ext cx="3624300" cy="1164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Except: Short head of biceps femoris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receives its branch from the lateral popliteal (</a:t>
            </a:r>
            <a:r>
              <a:rPr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common peroneal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) nerve 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7050" y="55175"/>
            <a:ext cx="1702800" cy="179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8325" y="1995825"/>
            <a:ext cx="1363375" cy="288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178890"/>
            <a:ext cx="56493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Tibial Nerve </a:t>
            </a:r>
          </a:p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311700" y="1156960"/>
            <a:ext cx="5842500" cy="48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ts val="1600"/>
              <a:buChar char="❏"/>
            </a:pPr>
            <a:r>
              <a:rPr lang="en" sz="1600"/>
              <a:t>Course: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0" l="2818" r="0" t="0"/>
          <a:stretch/>
        </p:blipFill>
        <p:spPr>
          <a:xfrm>
            <a:off x="5796555" y="123550"/>
            <a:ext cx="2722024" cy="4896375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9" name="Shape 129"/>
          <p:cNvSpPr/>
          <p:nvPr/>
        </p:nvSpPr>
        <p:spPr>
          <a:xfrm>
            <a:off x="158300" y="2329638"/>
            <a:ext cx="5517000" cy="831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2- </a:t>
            </a:r>
            <a:r>
              <a:rPr lang="en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Descends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through popliteal fossa </a:t>
            </a:r>
            <a:r>
              <a:rPr lang="en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to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posterior compartment of leg, 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accompanied with posterior tibial vessels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30" name="Shape 130"/>
          <p:cNvSpPr/>
          <p:nvPr/>
        </p:nvSpPr>
        <p:spPr>
          <a:xfrm>
            <a:off x="158300" y="3270100"/>
            <a:ext cx="5517000" cy="1227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3-  </a:t>
            </a:r>
            <a:r>
              <a:rPr lang="en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Passes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deep to flexor retinaculum (</a:t>
            </a:r>
            <a:r>
              <a:rPr lang="en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through the tarsal tunnel,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behind medial malleolus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 to reach the sole of foot where it divides into </a:t>
            </a:r>
            <a:r>
              <a:rPr lang="en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2 terminal branches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Medial &amp; Lateral planter nerves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.)</a:t>
            </a:r>
            <a:b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</a:p>
        </p:txBody>
      </p:sp>
      <p:sp>
        <p:nvSpPr>
          <p:cNvPr id="131" name="Shape 131"/>
          <p:cNvSpPr/>
          <p:nvPr/>
        </p:nvSpPr>
        <p:spPr>
          <a:xfrm>
            <a:off x="158300" y="1735700"/>
            <a:ext cx="4103400" cy="4848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1-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Bisect the</a:t>
            </a:r>
            <a:r>
              <a:rPr lang="en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popliteal fossa</a:t>
            </a:r>
            <a:r>
              <a:rPr lang="en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" sz="9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*most superficial structure 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1075" y="2416125"/>
            <a:ext cx="1477500" cy="260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/>
          <p:nvPr/>
        </p:nvSpPr>
        <p:spPr>
          <a:xfrm>
            <a:off x="7936025" y="2648301"/>
            <a:ext cx="351175" cy="325050"/>
          </a:xfrm>
          <a:prstGeom prst="flowChartDecision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 txBox="1"/>
          <p:nvPr/>
        </p:nvSpPr>
        <p:spPr>
          <a:xfrm>
            <a:off x="7754325" y="2060050"/>
            <a:ext cx="733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 sz="9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Diamond shape </a:t>
            </a:r>
          </a:p>
        </p:txBody>
      </p:sp>
      <p:cxnSp>
        <p:nvCxnSpPr>
          <p:cNvPr id="135" name="Shape 135"/>
          <p:cNvCxnSpPr>
            <a:stCxn id="134" idx="1"/>
            <a:endCxn id="133" idx="1"/>
          </p:cNvCxnSpPr>
          <p:nvPr/>
        </p:nvCxnSpPr>
        <p:spPr>
          <a:xfrm>
            <a:off x="7754325" y="2238100"/>
            <a:ext cx="181800" cy="572700"/>
          </a:xfrm>
          <a:prstGeom prst="curvedConnector3">
            <a:avLst>
              <a:gd fmla="val -130982" name="adj1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stealth"/>
          </a:ln>
        </p:spPr>
      </p:cxnSp>
      <p:pic>
        <p:nvPicPr>
          <p:cNvPr id="136" name="Shape 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7333" y="123550"/>
            <a:ext cx="1217967" cy="211455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37" name="Shape 137"/>
          <p:cNvSpPr/>
          <p:nvPr/>
        </p:nvSpPr>
        <p:spPr>
          <a:xfrm flipH="1" rot="10773351">
            <a:off x="8063899" y="2923378"/>
            <a:ext cx="77402" cy="76500"/>
          </a:xfrm>
          <a:prstGeom prst="flowChartConnector">
            <a:avLst/>
          </a:prstGeom>
          <a:solidFill>
            <a:srgbClr val="FF0000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 txBox="1"/>
          <p:nvPr/>
        </p:nvSpPr>
        <p:spPr>
          <a:xfrm>
            <a:off x="8454121" y="2239350"/>
            <a:ext cx="7641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 sz="9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If it </a:t>
            </a:r>
            <a:r>
              <a:rPr lang="en" sz="9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passes this point it’s called posterior tibial nerve </a:t>
            </a:r>
          </a:p>
        </p:txBody>
      </p:sp>
      <p:cxnSp>
        <p:nvCxnSpPr>
          <p:cNvPr id="139" name="Shape 139"/>
          <p:cNvCxnSpPr>
            <a:stCxn id="137" idx="0"/>
            <a:endCxn id="138" idx="2"/>
          </p:cNvCxnSpPr>
          <p:nvPr/>
        </p:nvCxnSpPr>
        <p:spPr>
          <a:xfrm flipH="1" rot="-5400000">
            <a:off x="8343650" y="2758828"/>
            <a:ext cx="251400" cy="733500"/>
          </a:xfrm>
          <a:prstGeom prst="curvedConnector3">
            <a:avLst>
              <a:gd fmla="val 194708" name="adj1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140" name="Shape 140"/>
          <p:cNvSpPr/>
          <p:nvPr/>
        </p:nvSpPr>
        <p:spPr>
          <a:xfrm>
            <a:off x="4496575" y="1641750"/>
            <a:ext cx="306000" cy="159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5374750" y="1641750"/>
            <a:ext cx="279900" cy="159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 txBox="1"/>
          <p:nvPr/>
        </p:nvSpPr>
        <p:spPr>
          <a:xfrm>
            <a:off x="1542882" y="4131476"/>
            <a:ext cx="7641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900">
                <a:solidFill>
                  <a:srgbClr val="999999"/>
                </a:solidFill>
              </a:rPr>
              <a:t>With joints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9859" y="172525"/>
            <a:ext cx="3078250" cy="479845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48" name="Shape 148"/>
          <p:cNvSpPr/>
          <p:nvPr/>
        </p:nvSpPr>
        <p:spPr>
          <a:xfrm>
            <a:off x="1173875" y="654025"/>
            <a:ext cx="3656400" cy="971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Muscular Branches</a:t>
            </a:r>
          </a:p>
        </p:txBody>
      </p:sp>
      <p:sp>
        <p:nvSpPr>
          <p:cNvPr id="149" name="Shape 149"/>
          <p:cNvSpPr/>
          <p:nvPr/>
        </p:nvSpPr>
        <p:spPr>
          <a:xfrm>
            <a:off x="125300" y="2101750"/>
            <a:ext cx="1930500" cy="13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1- Muscles of posterior compartment</a:t>
            </a:r>
          </a:p>
          <a:p>
            <a:pPr indent="0" lvl="0" marL="0" algn="ctr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of leg</a:t>
            </a:r>
          </a:p>
        </p:txBody>
      </p:sp>
      <p:sp>
        <p:nvSpPr>
          <p:cNvPr id="150" name="Shape 150"/>
          <p:cNvSpPr/>
          <p:nvPr/>
        </p:nvSpPr>
        <p:spPr>
          <a:xfrm>
            <a:off x="2189973" y="2101750"/>
            <a:ext cx="1624200" cy="13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2- Intrinsic 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muscles </a:t>
            </a:r>
          </a:p>
          <a:p>
            <a:pPr indent="0" lvl="0" marL="0" algn="ctr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of sole</a:t>
            </a:r>
          </a:p>
        </p:txBody>
      </p:sp>
      <p:sp>
        <p:nvSpPr>
          <p:cNvPr id="151" name="Shape 151"/>
          <p:cNvSpPr/>
          <p:nvPr/>
        </p:nvSpPr>
        <p:spPr>
          <a:xfrm>
            <a:off x="47150" y="3883975"/>
            <a:ext cx="2086800" cy="618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Planter flexors of ankle, Flexors of toes. </a:t>
            </a:r>
          </a:p>
        </p:txBody>
      </p:sp>
      <p:cxnSp>
        <p:nvCxnSpPr>
          <p:cNvPr id="152" name="Shape 152"/>
          <p:cNvCxnSpPr>
            <a:stCxn id="148" idx="2"/>
            <a:endCxn id="150" idx="0"/>
          </p:cNvCxnSpPr>
          <p:nvPr/>
        </p:nvCxnSpPr>
        <p:spPr>
          <a:xfrm flipH="1" rot="-5400000">
            <a:off x="2764325" y="1863475"/>
            <a:ext cx="476100" cy="600"/>
          </a:xfrm>
          <a:prstGeom prst="curvedConnector3">
            <a:avLst>
              <a:gd fmla="val 49992" name="adj1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153" name="Shape 153"/>
          <p:cNvCxnSpPr>
            <a:stCxn id="148" idx="2"/>
            <a:endCxn id="149" idx="0"/>
          </p:cNvCxnSpPr>
          <p:nvPr/>
        </p:nvCxnSpPr>
        <p:spPr>
          <a:xfrm rot="5400000">
            <a:off x="1808225" y="907975"/>
            <a:ext cx="476100" cy="1911600"/>
          </a:xfrm>
          <a:prstGeom prst="curvedConnector3">
            <a:avLst>
              <a:gd fmla="val 49992" name="adj1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lg" w="lg" type="none"/>
            <a:tailEnd len="lg" w="lg" type="stealth"/>
          </a:ln>
        </p:spPr>
      </p:cxnSp>
      <p:cxnSp>
        <p:nvCxnSpPr>
          <p:cNvPr id="154" name="Shape 154"/>
          <p:cNvCxnSpPr>
            <a:stCxn id="149" idx="2"/>
            <a:endCxn id="151" idx="0"/>
          </p:cNvCxnSpPr>
          <p:nvPr/>
        </p:nvCxnSpPr>
        <p:spPr>
          <a:xfrm>
            <a:off x="1090550" y="3407950"/>
            <a:ext cx="0" cy="4761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155" name="Shape 155"/>
          <p:cNvSpPr/>
          <p:nvPr/>
        </p:nvSpPr>
        <p:spPr>
          <a:xfrm>
            <a:off x="3932722" y="2101743"/>
            <a:ext cx="1908600" cy="130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rtl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3- ONE Invertor of foot (tibialis posterior).</a:t>
            </a:r>
          </a:p>
        </p:txBody>
      </p:sp>
      <p:cxnSp>
        <p:nvCxnSpPr>
          <p:cNvPr id="156" name="Shape 156"/>
          <p:cNvCxnSpPr>
            <a:stCxn id="148" idx="2"/>
            <a:endCxn id="155" idx="0"/>
          </p:cNvCxnSpPr>
          <p:nvPr/>
        </p:nvCxnSpPr>
        <p:spPr>
          <a:xfrm flipH="1" rot="-5400000">
            <a:off x="3706475" y="921325"/>
            <a:ext cx="476100" cy="1884900"/>
          </a:xfrm>
          <a:prstGeom prst="curvedConnector3">
            <a:avLst>
              <a:gd fmla="val 49991" name="adj1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157" name="Shape 157"/>
          <p:cNvSpPr txBox="1"/>
          <p:nvPr/>
        </p:nvSpPr>
        <p:spPr>
          <a:xfrm>
            <a:off x="4092463" y="3347652"/>
            <a:ext cx="15891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 sz="11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It is a tendon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210160" y="709877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Common Peroneal (Fibular) Nerve</a:t>
            </a:r>
            <a:br>
              <a:rPr lang="en"/>
            </a:br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320650" y="648425"/>
            <a:ext cx="5487300" cy="37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ts val="1800"/>
              <a:buChar char="●"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Course</a:t>
            </a:r>
            <a:r>
              <a:rPr lang="en"/>
              <a:t>:</a:t>
            </a:r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1175" y="1078487"/>
            <a:ext cx="2100450" cy="31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>
            <a:off x="420700" y="1142125"/>
            <a:ext cx="4757400" cy="717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420700" y="2243300"/>
            <a:ext cx="4323300" cy="1236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54545"/>
              </a:solidFill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1021750" y="1860022"/>
            <a:ext cx="3121200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Then divides into :</a:t>
            </a:r>
          </a:p>
        </p:txBody>
      </p:sp>
      <p:grpSp>
        <p:nvGrpSpPr>
          <p:cNvPr id="168" name="Shape 168"/>
          <p:cNvGrpSpPr/>
          <p:nvPr/>
        </p:nvGrpSpPr>
        <p:grpSpPr>
          <a:xfrm>
            <a:off x="708212" y="1921482"/>
            <a:ext cx="260380" cy="260379"/>
            <a:chOff x="4859550" y="2631368"/>
            <a:chExt cx="315001" cy="315000"/>
          </a:xfrm>
        </p:grpSpPr>
        <p:sp>
          <p:nvSpPr>
            <p:cNvPr id="169" name="Shape 169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4859550" y="2739300"/>
              <a:ext cx="239100" cy="99000"/>
            </a:xfrm>
            <a:prstGeom prst="rightArrow">
              <a:avLst>
                <a:gd fmla="val 32020" name="adj1"/>
                <a:gd fmla="val 6697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buNone/>
              </a:pPr>
              <a:br>
                <a:rPr lang="en"/>
              </a:br>
            </a:p>
          </p:txBody>
        </p:sp>
      </p:grpSp>
      <p:sp>
        <p:nvSpPr>
          <p:cNvPr id="171" name="Shape 171"/>
          <p:cNvSpPr txBox="1"/>
          <p:nvPr/>
        </p:nvSpPr>
        <p:spPr>
          <a:xfrm>
            <a:off x="420700" y="2243300"/>
            <a:ext cx="4229100" cy="14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454545"/>
                </a:solidFill>
              </a:rPr>
              <a:t>➢ </a:t>
            </a:r>
            <a:r>
              <a:rPr b="1" lang="en">
                <a:solidFill>
                  <a:srgbClr val="454545"/>
                </a:solidFill>
              </a:rPr>
              <a:t>Superficial peroneal</a:t>
            </a:r>
            <a:r>
              <a:rPr lang="en">
                <a:solidFill>
                  <a:srgbClr val="454545"/>
                </a:solidFill>
              </a:rPr>
              <a:t> or (</a:t>
            </a:r>
            <a:r>
              <a:rPr lang="en" u="sng">
                <a:solidFill>
                  <a:srgbClr val="454545"/>
                </a:solidFill>
              </a:rPr>
              <a:t>Musculocutaneous</a:t>
            </a:r>
            <a:r>
              <a:rPr lang="en">
                <a:solidFill>
                  <a:srgbClr val="454545"/>
                </a:solidFill>
              </a:rPr>
              <a:t>) :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454545"/>
                </a:solidFill>
              </a:rPr>
              <a:t> to supply the </a:t>
            </a:r>
            <a:r>
              <a:rPr lang="en">
                <a:solidFill>
                  <a:srgbClr val="FF0000"/>
                </a:solidFill>
              </a:rPr>
              <a:t>Lateral compartment of  the leg</a:t>
            </a:r>
            <a:r>
              <a:rPr lang="en">
                <a:solidFill>
                  <a:srgbClr val="454545"/>
                </a:solidFill>
              </a:rPr>
              <a:t>.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454545"/>
                </a:solidFill>
              </a:rPr>
              <a:t>➢ </a:t>
            </a:r>
            <a:r>
              <a:rPr b="1" lang="en">
                <a:solidFill>
                  <a:srgbClr val="454545"/>
                </a:solidFill>
              </a:rPr>
              <a:t>Deep peronea</a:t>
            </a:r>
            <a:r>
              <a:rPr lang="en">
                <a:solidFill>
                  <a:srgbClr val="454545"/>
                </a:solidFill>
              </a:rPr>
              <a:t>l or (</a:t>
            </a:r>
            <a:r>
              <a:rPr lang="en" u="sng">
                <a:solidFill>
                  <a:srgbClr val="454545"/>
                </a:solidFill>
              </a:rPr>
              <a:t>Anterior Tibial</a:t>
            </a:r>
            <a:r>
              <a:rPr lang="en">
                <a:solidFill>
                  <a:srgbClr val="454545"/>
                </a:solidFill>
              </a:rPr>
              <a:t>):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454545"/>
                </a:solidFill>
              </a:rPr>
              <a:t> to supply the </a:t>
            </a:r>
            <a:r>
              <a:rPr lang="en">
                <a:solidFill>
                  <a:srgbClr val="FF0000"/>
                </a:solidFill>
              </a:rPr>
              <a:t>Anterior compartment of  the leg</a:t>
            </a:r>
            <a:r>
              <a:rPr lang="en">
                <a:solidFill>
                  <a:srgbClr val="454545"/>
                </a:solidFill>
              </a:rPr>
              <a:t>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 txBox="1"/>
          <p:nvPr/>
        </p:nvSpPr>
        <p:spPr>
          <a:xfrm>
            <a:off x="555100" y="1091150"/>
            <a:ext cx="4229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454545"/>
                </a:solidFill>
              </a:rPr>
              <a:t>Leaves the lateral angle of the popliteal fossa &amp; turns around the </a:t>
            </a:r>
            <a:r>
              <a:rPr lang="en">
                <a:solidFill>
                  <a:srgbClr val="FF0000"/>
                </a:solidFill>
              </a:rPr>
              <a:t>lateral aspect of </a:t>
            </a:r>
            <a:r>
              <a:rPr lang="en" u="sng">
                <a:solidFill>
                  <a:srgbClr val="FF0000"/>
                </a:solidFill>
              </a:rPr>
              <a:t>neck of fibula</a:t>
            </a:r>
            <a:r>
              <a:rPr lang="en">
                <a:solidFill>
                  <a:srgbClr val="454545"/>
                </a:solidFill>
              </a:rPr>
              <a:t>, (Dangerous Position)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3" name="Shape 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6698" y="1142125"/>
            <a:ext cx="1902355" cy="306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236200" y="3427325"/>
            <a:ext cx="4757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>
              <a:spcBef>
                <a:spcPts val="0"/>
              </a:spcBef>
              <a:buClr>
                <a:schemeClr val="dk1"/>
              </a:buClr>
              <a:buSzPts val="2400"/>
              <a:buFont typeface="Economica"/>
              <a:buChar char="●"/>
            </a:pPr>
            <a:r>
              <a:rPr lang="en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Muscular Branches: </a:t>
            </a:r>
            <a:r>
              <a:rPr lang="en" sz="1800">
                <a:solidFill>
                  <a:schemeClr val="dk2"/>
                </a:solidFill>
                <a:latin typeface="Economica"/>
                <a:ea typeface="Economica"/>
                <a:cs typeface="Economica"/>
                <a:sym typeface="Economica"/>
              </a:rPr>
              <a:t>(+ short head of biceps)</a:t>
            </a:r>
          </a:p>
        </p:txBody>
      </p:sp>
      <p:sp>
        <p:nvSpPr>
          <p:cNvPr id="175" name="Shape 175"/>
          <p:cNvSpPr/>
          <p:nvPr/>
        </p:nvSpPr>
        <p:spPr>
          <a:xfrm>
            <a:off x="420700" y="3862575"/>
            <a:ext cx="4497900" cy="1081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454545"/>
              </a:solidFill>
            </a:endParaRP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54545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 txBox="1"/>
          <p:nvPr/>
        </p:nvSpPr>
        <p:spPr>
          <a:xfrm>
            <a:off x="555100" y="3800150"/>
            <a:ext cx="4229100" cy="9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54545"/>
                </a:solidFill>
              </a:rPr>
              <a:t>Muscles of </a:t>
            </a:r>
            <a:r>
              <a:rPr lang="en" u="sng">
                <a:solidFill>
                  <a:srgbClr val="FF0000"/>
                </a:solidFill>
              </a:rPr>
              <a:t>anterior &amp; lateral compartments</a:t>
            </a:r>
            <a:r>
              <a:rPr lang="en" u="sng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454545"/>
                </a:solidFill>
              </a:rPr>
              <a:t>of leg: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54545"/>
                </a:solidFill>
              </a:rPr>
              <a:t>1. Dorsi flexors of ankle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54545"/>
                </a:solidFill>
              </a:rPr>
              <a:t>2. Extensors of toes, 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54545"/>
                </a:solidFill>
              </a:rPr>
              <a:t>3. Evertors of foot.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