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Constantia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6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conomic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7.xml"/><Relationship Id="rId33" Type="http://schemas.openxmlformats.org/officeDocument/2006/relationships/font" Target="fonts/Roboto-bold.fntdata"/><Relationship Id="rId10" Type="http://schemas.openxmlformats.org/officeDocument/2006/relationships/slide" Target="slides/slide6.xml"/><Relationship Id="rId32" Type="http://schemas.openxmlformats.org/officeDocument/2006/relationships/font" Target="fonts/Roboto-regular.fntdata"/><Relationship Id="rId13" Type="http://schemas.openxmlformats.org/officeDocument/2006/relationships/slide" Target="slides/slide9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-italic.fntdata"/><Relationship Id="rId15" Type="http://schemas.openxmlformats.org/officeDocument/2006/relationships/slide" Target="slides/slide11.xml"/><Relationship Id="rId37" Type="http://schemas.openxmlformats.org/officeDocument/2006/relationships/font" Target="fonts/Constantia-bold.fntdata"/><Relationship Id="rId14" Type="http://schemas.openxmlformats.org/officeDocument/2006/relationships/slide" Target="slides/slide10.xml"/><Relationship Id="rId36" Type="http://schemas.openxmlformats.org/officeDocument/2006/relationships/font" Target="fonts/Constantia-regular.fntdata"/><Relationship Id="rId17" Type="http://schemas.openxmlformats.org/officeDocument/2006/relationships/slide" Target="slides/slide13.xml"/><Relationship Id="rId39" Type="http://schemas.openxmlformats.org/officeDocument/2006/relationships/font" Target="fonts/Constantia-boldItalic.fntdata"/><Relationship Id="rId16" Type="http://schemas.openxmlformats.org/officeDocument/2006/relationships/slide" Target="slides/slide12.xml"/><Relationship Id="rId38" Type="http://schemas.openxmlformats.org/officeDocument/2006/relationships/font" Target="fonts/Constantia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-3EbmgOo9FKQuOSaCbwutr5E4DCLSkt4zxmuddW-lEg" TargetMode="External"/><Relationship Id="rId4" Type="http://schemas.openxmlformats.org/officeDocument/2006/relationships/hyperlink" Target="https://docs.google.com/presentation/d/1-3EbmgOo9FKQuOSaCbwutr5E4DCLSkt4zxmuddW-lEg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image" Target="../media/image25.jp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tllYUA_pWhU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7591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Vascular Anatomy of the Lower Limbs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4314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Lecture 22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0" y="4189400"/>
            <a:ext cx="30000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Please check our</a:t>
            </a:r>
            <a:r>
              <a:rPr lang="en">
                <a:solidFill>
                  <a:srgbClr val="000000"/>
                </a:solidFill>
                <a:hlinkClick r:id="rId3"/>
              </a:rPr>
              <a:t> </a:t>
            </a:r>
            <a:r>
              <a:rPr lang="en" u="sng">
                <a:solidFill>
                  <a:srgbClr val="57BB8A"/>
                </a:solidFill>
                <a:hlinkClick r:id="rId4"/>
              </a:rPr>
              <a:t>Editing File</a:t>
            </a:r>
            <a:r>
              <a:rPr lang="en">
                <a:solidFill>
                  <a:srgbClr val="000000"/>
                </a:solidFill>
              </a:rPr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562475"/>
            <a:ext cx="33813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8750" y="4462150"/>
            <a:ext cx="39052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0621" y="3143363"/>
            <a:ext cx="1720725" cy="1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New Folder\scan0022.jpg" id="206" name="Shape 206"/>
          <p:cNvPicPr preferRelativeResize="0"/>
          <p:nvPr/>
        </p:nvPicPr>
        <p:blipFill rotWithShape="1">
          <a:blip r:embed="rId3">
            <a:alphaModFix/>
          </a:blip>
          <a:srcRect b="2530" l="4085" r="0" t="1269"/>
          <a:stretch/>
        </p:blipFill>
        <p:spPr>
          <a:xfrm>
            <a:off x="5770175" y="24150"/>
            <a:ext cx="2899830" cy="41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0" y="603400"/>
            <a:ext cx="5178600" cy="3538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 is the main source of blood supply to the toes.</a:t>
            </a: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Begins in front of ankle joint as the direct continuation of the                                                                                             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u="sng">
                <a:latin typeface="Open Sans"/>
                <a:ea typeface="Open Sans"/>
                <a:cs typeface="Open Sans"/>
                <a:sym typeface="Open Sans"/>
              </a:rPr>
              <a:t>anterior tibial artery.</a:t>
            </a: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superficial in position. </a:t>
            </a:r>
          </a:p>
          <a:p>
            <a:pPr indent="0" lvl="0" mar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Crossed by: </a:t>
            </a:r>
          </a:p>
          <a:p>
            <a:pPr indent="-304800" lvl="0" marL="457200" rtl="0">
              <a:lnSpc>
                <a:spcPct val="90000"/>
              </a:lnSpc>
              <a:spcBef>
                <a:spcPts val="480"/>
              </a:spcBef>
              <a:buSzPts val="1200"/>
              <a:buFont typeface="Open Sans"/>
              <a:buChar char="●"/>
            </a:pP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inferior extensor retinaculum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and the first tendon of extensor digitorum brevis. </a:t>
            </a:r>
          </a:p>
          <a:p>
            <a:pPr indent="0" lvl="0" mar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Medially:</a:t>
            </a:r>
          </a:p>
          <a:p>
            <a:pPr indent="-304800" lvl="0" marL="457200" rtl="0">
              <a:lnSpc>
                <a:spcPct val="90000"/>
              </a:lnSpc>
              <a:spcBef>
                <a:spcPts val="480"/>
              </a:spcBef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Tendon of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extensor hallucis longus. </a:t>
            </a:r>
          </a:p>
          <a:p>
            <a:pPr indent="0" lvl="0" mar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Laterally: </a:t>
            </a:r>
          </a:p>
          <a:p>
            <a:pPr indent="-304800" lvl="0" marL="457200" rtl="0">
              <a:lnSpc>
                <a:spcPct val="90000"/>
              </a:lnSpc>
              <a:spcBef>
                <a:spcPts val="480"/>
              </a:spcBef>
              <a:buSzPts val="1200"/>
              <a:buFont typeface="Open Sans"/>
              <a:buChar char="●"/>
            </a:pPr>
            <a:r>
              <a:rPr lang="en" sz="1200">
                <a:solidFill>
                  <a:srgbClr val="9B2D1F"/>
                </a:solidFill>
                <a:latin typeface="Open Sans"/>
                <a:ea typeface="Open Sans"/>
                <a:cs typeface="Open Sans"/>
                <a:sym typeface="Open Sans"/>
              </a:rPr>
              <a:t>Deep peroneal nerve </a:t>
            </a: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extensor digitorum longus.</a:t>
            </a:r>
          </a:p>
          <a:p>
            <a:pPr indent="0" lvl="0" marL="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>
              <a:spcBef>
                <a:spcPts val="50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lang="en" sz="1200" u="sng">
                <a:latin typeface="Open Sans"/>
                <a:ea typeface="Open Sans"/>
                <a:cs typeface="Open Sans"/>
                <a:sym typeface="Open Sans"/>
              </a:rPr>
              <a:t>terminates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by passing between the two heads of                      1</a:t>
            </a:r>
            <a:r>
              <a:rPr baseline="30000" lang="en" sz="1200"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Dorsal interosseous muscle where it divides into a deep plantar artery (to the sole to join the plantar arch) and the first dorsal metatarsal artery.</a:t>
            </a: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buSzPts val="1200"/>
              <a:buFont typeface="Open Sans"/>
              <a:buChar char="●"/>
            </a:pP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It joins the lateral plantar artery to complete the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plantar arch.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x="311700" y="131694"/>
            <a:ext cx="6204600" cy="603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Dorsalis Pedis Artery</a:t>
            </a:r>
          </a:p>
        </p:txBody>
      </p:sp>
      <p:sp>
        <p:nvSpPr>
          <p:cNvPr id="209" name="Shape 209"/>
          <p:cNvSpPr/>
          <p:nvPr/>
        </p:nvSpPr>
        <p:spPr>
          <a:xfrm>
            <a:off x="7681900" y="3148175"/>
            <a:ext cx="747000" cy="109800"/>
          </a:xfrm>
          <a:prstGeom prst="rect">
            <a:avLst/>
          </a:prstGeom>
          <a:noFill/>
          <a:ln cap="flat" cmpd="sng" w="9525">
            <a:solidFill>
              <a:srgbClr val="9B2D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7733050" y="3367151"/>
            <a:ext cx="747000" cy="933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955500" y="3148200"/>
            <a:ext cx="949500" cy="933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770175" y="3697250"/>
            <a:ext cx="900300" cy="1098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7733050" y="3569613"/>
            <a:ext cx="848400" cy="1098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4267000" y="4049800"/>
            <a:ext cx="2292900" cy="9924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80000"/>
              </a:lnSpc>
              <a:spcBef>
                <a:spcPts val="518"/>
              </a:spcBef>
              <a:buNone/>
            </a:pP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Branches:</a:t>
            </a:r>
          </a:p>
          <a:p>
            <a:pPr indent="-292100" lvl="0" marL="457200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Lateral tarsal artery. </a:t>
            </a:r>
          </a:p>
          <a:p>
            <a:pPr indent="-29210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Arcuate artery.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(Makes the arcuate arch)</a:t>
            </a:r>
          </a:p>
          <a:p>
            <a:pPr indent="-292100" lvl="0" marL="45720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aseline="30000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dorsal metatarsal artery.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ART&amp; N.(LL)\scan0032.jpg"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2150" y="2038563"/>
            <a:ext cx="2430000" cy="2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71850" y="822300"/>
            <a:ext cx="3956400" cy="30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rIns="1827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 is the larger terminal branch of the popliteal artery and provides the main blood supply to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posterior compartment of the leg &amp; sole of the foot.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Descends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eep to 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oleus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" sz="12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astrocnemius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Lies on the posterior surface of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ibialis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osterior muscle above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and on the posterior surface of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ibia below.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Its lower part is covered by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kin &amp;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ascia only.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ehind medial malleolus,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eep to the </a:t>
            </a:r>
            <a:r>
              <a:rPr lang="en" sz="12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" sz="12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lexor r</a:t>
            </a:r>
            <a:r>
              <a:rPr lang="en" sz="12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etinaculum.</a:t>
            </a:r>
          </a:p>
          <a:p>
            <a:pPr indent="-304800" lvl="0" marL="45720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terminates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dividing into</a:t>
            </a:r>
          </a:p>
          <a:p>
            <a:pPr indent="-69850" lvl="0" marL="0" rtl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 &amp; Lateral 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plantar arteries.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descr="F:\New Folder\scan0026.jpg" id="221" name="Shape 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2150" y="822150"/>
            <a:ext cx="2841850" cy="40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71850" y="73050"/>
            <a:ext cx="4553400" cy="749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Posterior Tibial Artery </a:t>
            </a:r>
            <a:r>
              <a:rPr lang="en" sz="3000"/>
              <a:t>(PTA)</a:t>
            </a:r>
          </a:p>
        </p:txBody>
      </p:sp>
      <p:sp>
        <p:nvSpPr>
          <p:cNvPr id="223" name="Shape 223"/>
          <p:cNvSpPr/>
          <p:nvPr/>
        </p:nvSpPr>
        <p:spPr>
          <a:xfrm>
            <a:off x="5634200" y="4509913"/>
            <a:ext cx="246300" cy="12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4028125" y="4568513"/>
            <a:ext cx="410400" cy="18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6606000" y="3936600"/>
            <a:ext cx="568500" cy="12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582450" y="4112525"/>
            <a:ext cx="615600" cy="12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7056625" y="3760675"/>
            <a:ext cx="246300" cy="12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94450" y="0"/>
            <a:ext cx="2912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Branches Of PTA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11700" y="766150"/>
            <a:ext cx="5351100" cy="3897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4320" lvl="0" marL="274320" rtl="0">
              <a:lnSpc>
                <a:spcPct val="90000"/>
              </a:lnSpc>
              <a:spcBef>
                <a:spcPts val="444"/>
              </a:spcBef>
              <a:buNone/>
            </a:pPr>
            <a:r>
              <a:rPr lang="en" sz="1200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Peroneal (fibular) artery: </a:t>
            </a:r>
          </a:p>
          <a:p>
            <a:pPr indent="-304800" lvl="0" marL="457200" rtl="0">
              <a:lnSpc>
                <a:spcPct val="90000"/>
              </a:lnSpc>
              <a:spcBef>
                <a:spcPts val="444"/>
              </a:spcBef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large artery</a:t>
            </a: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which descends behind the fibula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(the artery of the lateral</a:t>
            </a: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and posterior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compartment of the leg).</a:t>
            </a:r>
          </a:p>
          <a:p>
            <a:pPr indent="0" lvl="0" marL="0" rtl="0">
              <a:lnSpc>
                <a:spcPct val="90000"/>
              </a:lnSpc>
              <a:spcBef>
                <a:spcPts val="444"/>
              </a:spcBef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Gives</a:t>
            </a: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0" marL="457200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lphaU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Nutrient* artery to the fibula.</a:t>
            </a: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lphaU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Muscular branches. </a:t>
            </a: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Open Sans"/>
              <a:buAutoNum type="alphaUcPeriod"/>
            </a:pP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Perforating branch to lower part of front of leg. </a:t>
            </a: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buClr>
                <a:srgbClr val="6D9EEB"/>
              </a:buClr>
              <a:buSzPts val="1200"/>
              <a:buFont typeface="Open Sans"/>
              <a:buAutoNum type="alphaUcPeriod"/>
            </a:pPr>
            <a:r>
              <a:rPr lang="en" sz="12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Shares in the anastomosis around the ankle joint.</a:t>
            </a:r>
          </a:p>
          <a:p>
            <a:pPr indent="0" lvl="0" marL="0" rtl="0">
              <a:lnSpc>
                <a:spcPct val="90000"/>
              </a:lnSpc>
              <a:spcBef>
                <a:spcPts val="444"/>
              </a:spcBef>
              <a:buNone/>
            </a:pPr>
            <a:r>
              <a:t/>
            </a:r>
            <a:endParaRPr sz="12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200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" sz="12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Nutrient artery to the tibia.</a:t>
            </a:r>
            <a:r>
              <a:rPr lang="en" sz="12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(the largest nutrient artery of the body)</a:t>
            </a:r>
            <a:r>
              <a:rPr lang="en" sz="12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-69850" lvl="0" marL="0" rtl="0">
              <a:spcBef>
                <a:spcPts val="56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3.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Medial &amp; Lateral plantar arteries.</a:t>
            </a:r>
          </a:p>
          <a:p>
            <a:pPr indent="0" lvl="0" marL="0" rtl="0" algn="l">
              <a:spcBef>
                <a:spcPts val="56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4.</a:t>
            </a:r>
            <a:r>
              <a:rPr lang="en" sz="1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Anastomotic branches to anastomosis around ankle joint.</a:t>
            </a: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" sz="12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Calcaneal arteries: </a:t>
            </a: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supplies the heel</a:t>
            </a:r>
            <a:r>
              <a:rPr lang="en" sz="12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*nutrient arteries: supply the bones.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300" y="297913"/>
            <a:ext cx="3176399" cy="45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8006850" y="1720950"/>
            <a:ext cx="797100" cy="21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5709450" y="1861625"/>
            <a:ext cx="890400" cy="28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5721400" y="3514575"/>
            <a:ext cx="1253700" cy="28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8006850" y="3866275"/>
            <a:ext cx="797100" cy="28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5709450" y="3971775"/>
            <a:ext cx="1031400" cy="21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:\Student Gray\6. Lower limb\F66122-006-f117.jpg" id="244" name="Shape 244"/>
          <p:cNvPicPr preferRelativeResize="0"/>
          <p:nvPr/>
        </p:nvPicPr>
        <p:blipFill rotWithShape="1">
          <a:blip r:embed="rId3">
            <a:alphaModFix/>
          </a:blip>
          <a:srcRect b="2874" l="12312" r="13066" t="0"/>
          <a:stretch/>
        </p:blipFill>
        <p:spPr>
          <a:xfrm>
            <a:off x="2800875" y="737050"/>
            <a:ext cx="2757600" cy="42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type="title"/>
          </p:nvPr>
        </p:nvSpPr>
        <p:spPr>
          <a:xfrm>
            <a:off x="0" y="0"/>
            <a:ext cx="3616800" cy="737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Medial plantar arteries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74200" y="737050"/>
            <a:ext cx="2757600" cy="2970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</a:t>
            </a:r>
            <a:r>
              <a:rPr lang="en" sz="1200"/>
              <a:t>he </a:t>
            </a:r>
            <a:r>
              <a:rPr lang="en" sz="1200">
                <a:solidFill>
                  <a:srgbClr val="FF0000"/>
                </a:solidFill>
              </a:rPr>
              <a:t>smaller</a:t>
            </a:r>
            <a:r>
              <a:rPr lang="en" sz="1200"/>
              <a:t> of the two terminal branches of the posterior tibial artery.</a:t>
            </a:r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Arises beneath the flexor retinaculum.</a:t>
            </a:r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solidFill>
                  <a:srgbClr val="FF0000"/>
                </a:solidFill>
              </a:rPr>
              <a:t>Gives: </a:t>
            </a:r>
            <a:r>
              <a:rPr lang="en" sz="1200">
                <a:solidFill>
                  <a:srgbClr val="000000"/>
                </a:solidFill>
              </a:rPr>
              <a:t>Muscular, articular and cutaneous branches.</a:t>
            </a:r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Ends by supplying the </a:t>
            </a:r>
            <a:r>
              <a:rPr lang="en" sz="1200">
                <a:solidFill>
                  <a:srgbClr val="FF0000"/>
                </a:solidFill>
              </a:rPr>
              <a:t>medial side of the big toe.</a:t>
            </a:r>
          </a:p>
          <a:p>
            <a:pPr indent="-304800" lvl="0" marL="457200">
              <a:spcBef>
                <a:spcPts val="0"/>
              </a:spcBef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Its superficial branch supplies the skin of the medial side of the sole.</a:t>
            </a:r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5583650" y="737050"/>
            <a:ext cx="3419700" cy="3879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</a:t>
            </a:r>
            <a:r>
              <a:rPr lang="en" sz="1200">
                <a:solidFill>
                  <a:srgbClr val="FF0000"/>
                </a:solidFill>
              </a:rPr>
              <a:t>larger</a:t>
            </a:r>
            <a:r>
              <a:rPr lang="en" sz="1200"/>
              <a:t> of the two terminal branches of the posterior tibial artery.</a:t>
            </a:r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At the base of the 5th metatarsal bone, it curves medially to form the </a:t>
            </a:r>
            <a:r>
              <a:rPr lang="en" sz="1200">
                <a:solidFill>
                  <a:srgbClr val="0000FF"/>
                </a:solidFill>
              </a:rPr>
              <a:t>deep plantar arch</a:t>
            </a:r>
            <a:r>
              <a:rPr lang="en" sz="1200"/>
              <a:t> which is completed by the medial plantar artery and branch of from Dorsalis pedis artery.</a:t>
            </a:r>
          </a:p>
          <a:p>
            <a:pPr indent="-304800" lvl="0" marL="457200">
              <a:spcBef>
                <a:spcPts val="0"/>
              </a:spcBef>
              <a:buSzPts val="1200"/>
              <a:buChar char="●"/>
            </a:pPr>
            <a:r>
              <a:rPr lang="en" sz="1200"/>
              <a:t>Joins the </a:t>
            </a:r>
            <a:r>
              <a:rPr lang="en" sz="1200">
                <a:solidFill>
                  <a:srgbClr val="FF0000"/>
                </a:solidFill>
              </a:rPr>
              <a:t>dorsalis pedis artery </a:t>
            </a:r>
            <a:r>
              <a:rPr lang="en" sz="1200">
                <a:solidFill>
                  <a:srgbClr val="000000"/>
                </a:solidFill>
              </a:rPr>
              <a:t>at the proximal end of the 1st intermetatarsal space.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</a:rPr>
              <a:t>Gives: </a:t>
            </a:r>
            <a:r>
              <a:rPr lang="en" sz="1200">
                <a:solidFill>
                  <a:srgbClr val="000000"/>
                </a:solidFill>
              </a:rPr>
              <a:t>Muscular, Articular and cutaneous branches.</a:t>
            </a:r>
          </a:p>
          <a:p>
            <a:pPr indent="-304800" lvl="0" marL="457200">
              <a:spcBef>
                <a:spcPts val="0"/>
              </a:spcBef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The plantar arch supplies the skin, fascia, and muscles in the sole </a:t>
            </a:r>
            <a:r>
              <a:rPr lang="en" sz="1200">
                <a:solidFill>
                  <a:srgbClr val="FF9900"/>
                </a:solidFill>
              </a:rPr>
              <a:t>plantar digital arteries.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48" name="Shape 248"/>
          <p:cNvSpPr/>
          <p:nvPr/>
        </p:nvSpPr>
        <p:spPr>
          <a:xfrm>
            <a:off x="3506792" y="863288"/>
            <a:ext cx="829500" cy="15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2971799" y="3823850"/>
            <a:ext cx="645000" cy="23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668626" y="3823843"/>
            <a:ext cx="829500" cy="23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21025" y="3003250"/>
            <a:ext cx="677100" cy="23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5661050" y="91950"/>
            <a:ext cx="33423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Lateral plantar arteries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175069" y="-100476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Arterial anastomosis 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57800" y="795344"/>
            <a:ext cx="2790900" cy="66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</a:rPr>
              <a:t>Trochanteric:</a:t>
            </a:r>
            <a:r>
              <a:rPr lang="en" sz="1200">
                <a:solidFill>
                  <a:srgbClr val="000000"/>
                </a:solidFill>
              </a:rPr>
              <a:t> supplies the head and neck of the femur.</a:t>
            </a:r>
          </a:p>
        </p:txBody>
      </p:sp>
      <p:sp>
        <p:nvSpPr>
          <p:cNvPr id="259" name="Shape 259"/>
          <p:cNvSpPr txBox="1"/>
          <p:nvPr>
            <p:ph idx="2" type="body"/>
          </p:nvPr>
        </p:nvSpPr>
        <p:spPr>
          <a:xfrm>
            <a:off x="3009075" y="804959"/>
            <a:ext cx="2919000" cy="153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</a:rPr>
              <a:t>Genicular: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rgbClr val="D5A6BD"/>
                </a:solidFill>
              </a:rPr>
              <a:t>around the knee, it compensates for the narrowing of popliteal artery during prolonged flexion of the knee.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5952300" y="795350"/>
            <a:ext cx="2919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Cruciate: </a:t>
            </a: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 supplies blood to the lower limb in case of ligation of femoral artery.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895612" y="1658450"/>
            <a:ext cx="2756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>
              <a:spcBef>
                <a:spcPts val="0"/>
              </a:spcBef>
              <a:buClr>
                <a:srgbClr val="D5A6B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Formed from the five genicular branches of the popliteal artery 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54750" y="1273500"/>
            <a:ext cx="23970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ormed by 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superior and inferior gluteal .</a:t>
            </a:r>
          </a:p>
          <a:p>
            <a:pPr indent="-304800" lvl="0" marL="457200">
              <a:spcBef>
                <a:spcPts val="0"/>
              </a:spcBef>
              <a:buClr>
                <a:srgbClr val="D5A6BD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medial and lateral circumflex femoral.</a:t>
            </a:r>
          </a:p>
        </p:txBody>
      </p:sp>
      <p:pic>
        <p:nvPicPr>
          <p:cNvPr descr="L:\Student Gray\6. Lower limb\F66122-006-f049.jpg" id="263" name="Shape 263"/>
          <p:cNvPicPr preferRelativeResize="0"/>
          <p:nvPr/>
        </p:nvPicPr>
        <p:blipFill rotWithShape="1">
          <a:blip r:embed="rId3">
            <a:alphaModFix/>
          </a:blip>
          <a:srcRect b="6023" l="14540" r="15145" t="0"/>
          <a:stretch/>
        </p:blipFill>
        <p:spPr>
          <a:xfrm>
            <a:off x="311225" y="2430050"/>
            <a:ext cx="1827239" cy="264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Student Gray\6. Lower limb\F66122-006-f076.jpg" id="264" name="Shape 264"/>
          <p:cNvPicPr preferRelativeResize="0"/>
          <p:nvPr/>
        </p:nvPicPr>
        <p:blipFill rotWithShape="1">
          <a:blip r:embed="rId4">
            <a:alphaModFix/>
          </a:blip>
          <a:srcRect b="4012" l="13545" r="13156" t="0"/>
          <a:stretch/>
        </p:blipFill>
        <p:spPr>
          <a:xfrm>
            <a:off x="3112863" y="2336100"/>
            <a:ext cx="2321876" cy="274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Shape 265"/>
          <p:cNvCxnSpPr/>
          <p:nvPr/>
        </p:nvCxnSpPr>
        <p:spPr>
          <a:xfrm flipH="1">
            <a:off x="5760188" y="689325"/>
            <a:ext cx="35100" cy="4454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  <p:pic>
        <p:nvPicPr>
          <p:cNvPr id="266" name="Shape 266"/>
          <p:cNvPicPr preferRelativeResize="0"/>
          <p:nvPr/>
        </p:nvPicPr>
        <p:blipFill rotWithShape="1">
          <a:blip r:embed="rId5">
            <a:alphaModFix/>
          </a:blip>
          <a:srcRect b="1584" l="5042" r="58547" t="11812"/>
          <a:stretch/>
        </p:blipFill>
        <p:spPr>
          <a:xfrm>
            <a:off x="7640125" y="2712850"/>
            <a:ext cx="1429250" cy="2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5795300" y="1363730"/>
            <a:ext cx="33378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D5A6B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 gives a connection to the internal iliac and femoral arteries.</a:t>
            </a:r>
          </a:p>
          <a:p>
            <a:pPr indent="-304800" lvl="0" marL="457200" rtl="0">
              <a:spcBef>
                <a:spcPts val="0"/>
              </a:spcBef>
              <a:buClr>
                <a:srgbClr val="D5A6B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 is formed by the union of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medial and lateral circumflex femoral arteries.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inferior gluteal artery. </a:t>
            </a:r>
            <a:r>
              <a:rPr lang="en" sz="12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(Above)</a:t>
            </a:r>
          </a:p>
          <a:p>
            <a:pPr indent="-304800" lvl="0" marL="457200" rtl="0">
              <a:spcBef>
                <a:spcPts val="0"/>
              </a:spcBef>
              <a:buClr>
                <a:srgbClr val="D5A6BD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first perforating artery.</a:t>
            </a:r>
            <a:r>
              <a:rPr lang="en" sz="12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(Below)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5A6BD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459642" y="3016324"/>
            <a:ext cx="678900" cy="75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3112875" y="3606075"/>
            <a:ext cx="802500" cy="66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730550" y="3055075"/>
            <a:ext cx="650400" cy="21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4730550" y="3600475"/>
            <a:ext cx="650400" cy="21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4679900" y="4414000"/>
            <a:ext cx="650400" cy="21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8452680" y="3252834"/>
            <a:ext cx="556500" cy="167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423062" y="4076461"/>
            <a:ext cx="678900" cy="14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1423062" y="2434146"/>
            <a:ext cx="13905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(Very important)</a:t>
            </a:r>
          </a:p>
        </p:txBody>
      </p:sp>
      <p:cxnSp>
        <p:nvCxnSpPr>
          <p:cNvPr id="276" name="Shape 276"/>
          <p:cNvCxnSpPr/>
          <p:nvPr/>
        </p:nvCxnSpPr>
        <p:spPr>
          <a:xfrm flipH="1">
            <a:off x="2756125" y="689325"/>
            <a:ext cx="35100" cy="4454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25" y="3130438"/>
            <a:ext cx="2110150" cy="17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375" y="3268194"/>
            <a:ext cx="1840500" cy="150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075" y="3617496"/>
            <a:ext cx="1615324" cy="13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3525" y="3422912"/>
            <a:ext cx="1840500" cy="1548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Shape 285"/>
          <p:cNvCxnSpPr>
            <a:stCxn id="286" idx="2"/>
          </p:cNvCxnSpPr>
          <p:nvPr/>
        </p:nvCxnSpPr>
        <p:spPr>
          <a:xfrm flipH="1" rot="-5400000">
            <a:off x="5138775" y="315925"/>
            <a:ext cx="572100" cy="17877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287" name="Shape 287"/>
          <p:cNvCxnSpPr>
            <a:endCxn id="286" idx="2"/>
          </p:cNvCxnSpPr>
          <p:nvPr/>
        </p:nvCxnSpPr>
        <p:spPr>
          <a:xfrm flipH="1" rot="10800000">
            <a:off x="2731575" y="923725"/>
            <a:ext cx="1799400" cy="5721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288" name="Shape 288"/>
          <p:cNvCxnSpPr>
            <a:endCxn id="289" idx="0"/>
          </p:cNvCxnSpPr>
          <p:nvPr/>
        </p:nvCxnSpPr>
        <p:spPr>
          <a:xfrm>
            <a:off x="2731425" y="1495925"/>
            <a:ext cx="769200" cy="4509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290" name="Shape 290"/>
          <p:cNvCxnSpPr>
            <a:stCxn id="291" idx="0"/>
          </p:cNvCxnSpPr>
          <p:nvPr/>
        </p:nvCxnSpPr>
        <p:spPr>
          <a:xfrm rot="-5400000">
            <a:off x="1963650" y="862750"/>
            <a:ext cx="134700" cy="14010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292" name="Shape 292"/>
          <p:cNvCxnSpPr>
            <a:endCxn id="293" idx="0"/>
          </p:cNvCxnSpPr>
          <p:nvPr/>
        </p:nvCxnSpPr>
        <p:spPr>
          <a:xfrm>
            <a:off x="6224875" y="1498050"/>
            <a:ext cx="1848900" cy="3087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294" name="Shape 294"/>
          <p:cNvCxnSpPr>
            <a:stCxn id="295" idx="0"/>
          </p:cNvCxnSpPr>
          <p:nvPr/>
        </p:nvCxnSpPr>
        <p:spPr>
          <a:xfrm rot="-5400000">
            <a:off x="5665200" y="1293425"/>
            <a:ext cx="450900" cy="8559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286" name="Shape 286"/>
          <p:cNvSpPr txBox="1"/>
          <p:nvPr/>
        </p:nvSpPr>
        <p:spPr>
          <a:xfrm>
            <a:off x="949575" y="315925"/>
            <a:ext cx="7162800" cy="6078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Where to feel peripheral arterial pulses.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7089025" y="1806750"/>
            <a:ext cx="1969500" cy="15300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Dorsalis pedis pulse: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Over the dorsum of the tarsal bones between the tendons of extensor hallucis  longus  and extensor digitorum.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563000" y="1946825"/>
            <a:ext cx="1799400" cy="15990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Posterior tibial pulse: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posteroinferior to medial malleolus in the groove between the malleolus and the heal.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2731575" y="1946825"/>
            <a:ext cx="1538100" cy="12255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Popliteal pulse: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Deep in the popliteal fossa medial to the midline.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222750" y="1630600"/>
            <a:ext cx="2215500" cy="13542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pulse: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Inferior to the inguinal ligament and midway between the anterior superior iliac spine and symphysis pubis.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3698125" y="2032400"/>
            <a:ext cx="2695500" cy="284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Small Saphenous Vein: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Originates: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from the lateral end of the dorsal venous arch.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Ascends 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Behind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(posterior)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lateral Malleolus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along with the Sural nerve; along the middle of the back leg.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Termination 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1- It may join the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Great saphenous vein .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 most people)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2 - joins the popliteal vein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3-or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Bifurcates</a:t>
            </a:r>
            <a:r>
              <a:rPr lang="en" sz="10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One branch joins the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Great saphenous</a:t>
            </a:r>
            <a:r>
              <a:rPr lang="en" sz="10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and the other joins the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Popliteal vein</a:t>
            </a:r>
            <a:r>
              <a:rPr lang="en" sz="10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01" name="Shape 301"/>
          <p:cNvSpPr/>
          <p:nvPr/>
        </p:nvSpPr>
        <p:spPr>
          <a:xfrm>
            <a:off x="6649850" y="3069125"/>
            <a:ext cx="1931400" cy="44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227025" y="2185600"/>
            <a:ext cx="1637700" cy="2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807450" y="2255554"/>
            <a:ext cx="1549500" cy="2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5039425" y="1275400"/>
            <a:ext cx="1146000" cy="546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Deep veins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Next slide </a:t>
            </a:r>
            <a:r>
              <a:rPr lang="en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05" name="Shape 305"/>
          <p:cNvSpPr txBox="1"/>
          <p:nvPr>
            <p:ph type="title"/>
          </p:nvPr>
        </p:nvSpPr>
        <p:spPr>
          <a:xfrm>
            <a:off x="1716965" y="-117200"/>
            <a:ext cx="4863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Veins of the lower limb  </a:t>
            </a:r>
          </a:p>
        </p:txBody>
      </p:sp>
      <p:sp>
        <p:nvSpPr>
          <p:cNvPr id="306" name="Shape 306"/>
          <p:cNvSpPr/>
          <p:nvPr/>
        </p:nvSpPr>
        <p:spPr>
          <a:xfrm>
            <a:off x="2903825" y="714100"/>
            <a:ext cx="2304900" cy="444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The veins of L.L are :</a:t>
            </a:r>
          </a:p>
        </p:txBody>
      </p:sp>
      <p:cxnSp>
        <p:nvCxnSpPr>
          <p:cNvPr id="307" name="Shape 307"/>
          <p:cNvCxnSpPr/>
          <p:nvPr/>
        </p:nvCxnSpPr>
        <p:spPr>
          <a:xfrm rot="5400000">
            <a:off x="2548325" y="900800"/>
            <a:ext cx="372600" cy="338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8" name="Shape 308"/>
          <p:cNvSpPr/>
          <p:nvPr/>
        </p:nvSpPr>
        <p:spPr>
          <a:xfrm>
            <a:off x="2311425" y="1275400"/>
            <a:ext cx="1705800" cy="726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9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Superficial veins 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They are </a:t>
            </a:r>
            <a:r>
              <a:rPr lang="en" sz="9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immediately under the skin 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 the subcutaneous tissue (GSV &amp;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SSV)</a:t>
            </a:r>
          </a:p>
        </p:txBody>
      </p:sp>
      <p:cxnSp>
        <p:nvCxnSpPr>
          <p:cNvPr id="309" name="Shape 309"/>
          <p:cNvCxnSpPr>
            <a:stCxn id="306" idx="3"/>
          </p:cNvCxnSpPr>
          <p:nvPr/>
        </p:nvCxnSpPr>
        <p:spPr>
          <a:xfrm>
            <a:off x="5208725" y="936100"/>
            <a:ext cx="429900" cy="339300"/>
          </a:xfrm>
          <a:prstGeom prst="bentConnector3">
            <a:avLst>
              <a:gd fmla="val 106001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0" name="Shape 310"/>
          <p:cNvSpPr/>
          <p:nvPr/>
        </p:nvSpPr>
        <p:spPr>
          <a:xfrm>
            <a:off x="0" y="2208050"/>
            <a:ext cx="3164400" cy="2935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10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Great saphenous vein 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The 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longest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superficial vein of the body.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Begins from the medial end of the dorsal venous arch (as the medial marginal vein).</a:t>
            </a: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الصمامات فيه اكثر لانه اطول 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Ascends 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1- in 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front of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(anterior)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 malleolus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(this place existing in all people )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accompanied by the (saphenous nerve ).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2- Posterior to the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Medial Condyle of the femur.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3- </a:t>
            </a:r>
            <a:r>
              <a:rPr lang="en" sz="10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Passes through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Saphenous Opening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(in the fascia)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(2.5-3.25) cm below and lateral to the pubic tubercle.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Terminates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vein.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(deep vein)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Because of its constant position in front of the medial malleolus, it is used for saphenous cutdown especially in infants, obese and shocked patients</a:t>
            </a:r>
          </a:p>
        </p:txBody>
      </p:sp>
      <p:cxnSp>
        <p:nvCxnSpPr>
          <p:cNvPr id="311" name="Shape 311"/>
          <p:cNvCxnSpPr>
            <a:stCxn id="308" idx="3"/>
          </p:cNvCxnSpPr>
          <p:nvPr/>
        </p:nvCxnSpPr>
        <p:spPr>
          <a:xfrm>
            <a:off x="4017225" y="1638700"/>
            <a:ext cx="488400" cy="385800"/>
          </a:xfrm>
          <a:prstGeom prst="bentConnector3">
            <a:avLst>
              <a:gd fmla="val 10797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4641" l="55438" r="1824" t="15198"/>
          <a:stretch/>
        </p:blipFill>
        <p:spPr>
          <a:xfrm>
            <a:off x="6393625" y="54463"/>
            <a:ext cx="2695450" cy="293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6484800" y="286775"/>
            <a:ext cx="807300" cy="339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8294775" y="273750"/>
            <a:ext cx="730200" cy="32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438025" y="1693100"/>
            <a:ext cx="705900" cy="339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650"/>
            <a:ext cx="2048675" cy="21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6491250" y="2989956"/>
            <a:ext cx="2500200" cy="200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200" u="sng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Dorsal Venous arch (network): </a:t>
            </a:r>
            <a:r>
              <a:rPr b="1" lang="en" sz="900" u="sng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only in boys slides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Receives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most of the blood of the foot through Digital and Communicating 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1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It will drain into: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-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Medial side by the </a:t>
            </a:r>
            <a:r>
              <a:rPr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Great saphenous vein .</a:t>
            </a:r>
          </a:p>
          <a:p>
            <a:pPr indent="-298450" lvl="0" marL="457200" rtl="0">
              <a:spcBef>
                <a:spcPts val="0"/>
              </a:spcBef>
              <a:buSzPts val="1100"/>
              <a:buFont typeface="Open Sans"/>
              <a:buChar char="-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Lateral side of the </a:t>
            </a:r>
            <a:r>
              <a:rPr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Small saphenous vein .</a:t>
            </a:r>
          </a:p>
        </p:txBody>
      </p:sp>
      <p:cxnSp>
        <p:nvCxnSpPr>
          <p:cNvPr id="318" name="Shape 318"/>
          <p:cNvCxnSpPr>
            <a:stCxn id="308" idx="1"/>
          </p:cNvCxnSpPr>
          <p:nvPr/>
        </p:nvCxnSpPr>
        <p:spPr>
          <a:xfrm>
            <a:off x="2311425" y="1638700"/>
            <a:ext cx="302700" cy="586200"/>
          </a:xfrm>
          <a:prstGeom prst="bentConnector4">
            <a:avLst>
              <a:gd fmla="val -78667" name="adj1"/>
              <a:gd fmla="val 80988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800" y="2834650"/>
            <a:ext cx="2938200" cy="22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>
            <p:ph type="title"/>
          </p:nvPr>
        </p:nvSpPr>
        <p:spPr>
          <a:xfrm>
            <a:off x="1535375" y="50700"/>
            <a:ext cx="5885700" cy="68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Veins of the lower limb  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65200" y="581575"/>
            <a:ext cx="64791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Deep veins :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Popliteal vein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Formed by the union of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venae comitantes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around the anterior &amp; posterior tibial arteries.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Lies posterior to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popliteal artery.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vein :</a:t>
            </a: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(it is a continuation of popliteal vein)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Course: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1- </a:t>
            </a:r>
            <a:r>
              <a:rPr b="1" i="1" lang="en" sz="18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enters the thigh by passing through the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opening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in the adductor magnus .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(adductor hiatus 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2-  leaves the thigh in </a:t>
            </a: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(through)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intermediate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compartment of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sheath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3- Passes behind the inguinal ligament to become the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External iliac vein.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49300" y="1586675"/>
            <a:ext cx="1194000" cy="22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114800" y="1006338"/>
            <a:ext cx="1263000" cy="22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972425" y="2570725"/>
            <a:ext cx="1354800" cy="27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300" y="559325"/>
            <a:ext cx="2511049" cy="3963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30" name="Shape 330"/>
          <p:cNvSpPr/>
          <p:nvPr/>
        </p:nvSpPr>
        <p:spPr>
          <a:xfrm>
            <a:off x="8098491" y="806498"/>
            <a:ext cx="740100" cy="12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8246508" y="1650265"/>
            <a:ext cx="567000" cy="102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8123150" y="2570725"/>
            <a:ext cx="567000" cy="17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3" name="Shape 333"/>
          <p:cNvCxnSpPr/>
          <p:nvPr/>
        </p:nvCxnSpPr>
        <p:spPr>
          <a:xfrm rot="10800000">
            <a:off x="3423275" y="4382175"/>
            <a:ext cx="1077300" cy="317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4" name="Shape 334"/>
          <p:cNvSpPr txBox="1"/>
          <p:nvPr/>
        </p:nvSpPr>
        <p:spPr>
          <a:xfrm>
            <a:off x="4523525" y="4607725"/>
            <a:ext cx="1138800" cy="29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Femoral sheath </a:t>
            </a:r>
          </a:p>
        </p:txBody>
      </p:sp>
      <p:sp>
        <p:nvSpPr>
          <p:cNvPr id="335" name="Shape 335"/>
          <p:cNvSpPr/>
          <p:nvPr/>
        </p:nvSpPr>
        <p:spPr>
          <a:xfrm>
            <a:off x="896700" y="3487600"/>
            <a:ext cx="339300" cy="17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179750" y="50700"/>
            <a:ext cx="1763400" cy="31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In boys slides only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265775" y="0"/>
            <a:ext cx="34542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rtl="1" algn="ctr">
              <a:spcBef>
                <a:spcPts val="0"/>
              </a:spcBef>
              <a:buClr>
                <a:srgbClr val="C00000"/>
              </a:buClr>
              <a:buSzPts val="4000"/>
              <a:buFont typeface="Calibri"/>
              <a:buNone/>
            </a:pPr>
            <a:r>
              <a:rPr b="1" lang="en" sz="3000">
                <a:solidFill>
                  <a:srgbClr val="000000"/>
                </a:solidFill>
              </a:rPr>
              <a:t>VENAE COMITANTES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129300" y="894750"/>
            <a:ext cx="39723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1844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</a:rPr>
              <a:t>Accompany  all the major arteries  and their branches.</a:t>
            </a:r>
          </a:p>
          <a:p>
            <a:pPr indent="-218440" lvl="0" marL="27432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</a:rPr>
              <a:t>Usually </a:t>
            </a:r>
            <a:r>
              <a:rPr b="1" lang="en" sz="1400">
                <a:solidFill>
                  <a:srgbClr val="FF0000"/>
                </a:solidFill>
              </a:rPr>
              <a:t>paired.</a:t>
            </a:r>
          </a:p>
          <a:p>
            <a:pPr indent="-218440" lvl="0" marL="27432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</a:rPr>
              <a:t>They are contained within the vascular sheath of the artery, whose</a:t>
            </a:r>
            <a:r>
              <a:rPr b="1" lang="en" sz="1400">
                <a:solidFill>
                  <a:srgbClr val="FF0000"/>
                </a:solidFill>
              </a:rPr>
              <a:t> pulsations help </a:t>
            </a:r>
            <a:r>
              <a:rPr lang="en" sz="1400">
                <a:solidFill>
                  <a:srgbClr val="000000"/>
                </a:solidFill>
              </a:rPr>
              <a:t>to compress and </a:t>
            </a:r>
            <a:r>
              <a:rPr b="1" lang="en" sz="1400">
                <a:solidFill>
                  <a:srgbClr val="000000"/>
                </a:solidFill>
              </a:rPr>
              <a:t>move blood</a:t>
            </a:r>
            <a:r>
              <a:rPr lang="en" sz="1400">
                <a:solidFill>
                  <a:srgbClr val="000000"/>
                </a:solidFill>
              </a:rPr>
              <a:t> in the veins.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</a:rPr>
              <a:t>(the arteries help in moving the blood through the venae comitantes) لهذا السبب الواحد الذي يطيل الوقوف يغمى عليه بسبب أن الدم لا يعود للقلب 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999999"/>
              </a:solidFill>
            </a:endParaRPr>
          </a:p>
        </p:txBody>
      </p:sp>
      <p:cxnSp>
        <p:nvCxnSpPr>
          <p:cNvPr id="343" name="Shape 343"/>
          <p:cNvCxnSpPr/>
          <p:nvPr/>
        </p:nvCxnSpPr>
        <p:spPr>
          <a:xfrm flipH="1">
            <a:off x="4356950" y="-3825"/>
            <a:ext cx="28800" cy="4978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00" y="3079475"/>
            <a:ext cx="3131300" cy="17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650125" y="4640900"/>
            <a:ext cx="1170900" cy="156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4523525" y="151650"/>
            <a:ext cx="4385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9400" lvl="0" marL="0" rtl="1" algn="ctr">
              <a:spcBef>
                <a:spcPts val="0"/>
              </a:spcBef>
              <a:buClr>
                <a:srgbClr val="00B0F0"/>
              </a:buClr>
              <a:buSzPts val="4400"/>
              <a:buFont typeface="Calibri"/>
              <a:buNone/>
            </a:pPr>
            <a:r>
              <a:rPr b="1" lang="en" sz="3000">
                <a:latin typeface="Economica"/>
                <a:ea typeface="Economica"/>
                <a:cs typeface="Economica"/>
                <a:sym typeface="Economica"/>
              </a:rPr>
              <a:t>PERFORATING VEINS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4500563" y="866375"/>
            <a:ext cx="2801400" cy="4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Connect the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Great Saphenous vein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with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deep veins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along the medial side of the calf.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Penetrate the deep fascia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(this is the reason of the nomination 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close to their origin from the superficial veins.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They contain valves which normally allow the blood to flow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superficial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the deep Veins.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 perforating veins pass through the deep fascia at an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oblique angle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(act as a valve)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so during muscular contraction, they are compressed. This also prevents blood flowing from the deep to the superficial veins.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Their valves only allow blood to flow from superficial to the deep veins.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4B04C12B" id="348" name="Shape 348"/>
          <p:cNvPicPr preferRelativeResize="0"/>
          <p:nvPr/>
        </p:nvPicPr>
        <p:blipFill rotWithShape="1">
          <a:blip r:embed="rId4">
            <a:alphaModFix/>
          </a:blip>
          <a:srcRect b="3265" l="36401" r="33616" t="67209"/>
          <a:stretch/>
        </p:blipFill>
        <p:spPr>
          <a:xfrm>
            <a:off x="7301975" y="866375"/>
            <a:ext cx="1842025" cy="3449002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pic>
      <p:sp>
        <p:nvSpPr>
          <p:cNvPr id="349" name="Shape 349"/>
          <p:cNvSpPr/>
          <p:nvPr/>
        </p:nvSpPr>
        <p:spPr>
          <a:xfrm>
            <a:off x="8563900" y="2016825"/>
            <a:ext cx="533100" cy="36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2043625" y="0"/>
            <a:ext cx="54189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0" rtl="1" algn="ctr">
              <a:spcBef>
                <a:spcPts val="0"/>
              </a:spcBef>
              <a:buClr>
                <a:srgbClr val="00B0F0"/>
              </a:buClr>
              <a:buSzPts val="5000"/>
              <a:buFont typeface="Calibri"/>
              <a:buNone/>
            </a:pPr>
            <a:r>
              <a:rPr b="1" lang="en" sz="4800">
                <a:latin typeface="Economica"/>
                <a:ea typeface="Economica"/>
                <a:cs typeface="Economica"/>
                <a:sym typeface="Economica"/>
              </a:rPr>
              <a:t>VARICOSE VEINS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600" y="0"/>
            <a:ext cx="2235649" cy="275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148FE3" id="356" name="Shape 356"/>
          <p:cNvPicPr preferRelativeResize="0"/>
          <p:nvPr/>
        </p:nvPicPr>
        <p:blipFill rotWithShape="1">
          <a:blip r:embed="rId4">
            <a:alphaModFix/>
          </a:blip>
          <a:srcRect b="11303" l="1545" r="0" t="2866"/>
          <a:stretch/>
        </p:blipFill>
        <p:spPr>
          <a:xfrm>
            <a:off x="6817975" y="2613850"/>
            <a:ext cx="2114275" cy="23421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pic>
      <p:cxnSp>
        <p:nvCxnSpPr>
          <p:cNvPr id="357" name="Shape 357"/>
          <p:cNvCxnSpPr/>
          <p:nvPr/>
        </p:nvCxnSpPr>
        <p:spPr>
          <a:xfrm rot="10800000">
            <a:off x="7669325" y="3509425"/>
            <a:ext cx="551100" cy="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8" name="Shape 358"/>
          <p:cNvCxnSpPr/>
          <p:nvPr/>
        </p:nvCxnSpPr>
        <p:spPr>
          <a:xfrm rot="10800000">
            <a:off x="7408400" y="2751625"/>
            <a:ext cx="551100" cy="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9" name="Shape 359"/>
          <p:cNvCxnSpPr/>
          <p:nvPr/>
        </p:nvCxnSpPr>
        <p:spPr>
          <a:xfrm flipH="1" rot="10800000">
            <a:off x="7141200" y="3348650"/>
            <a:ext cx="298500" cy="597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0" name="Shape 360"/>
          <p:cNvSpPr/>
          <p:nvPr/>
        </p:nvSpPr>
        <p:spPr>
          <a:xfrm>
            <a:off x="559250" y="346225"/>
            <a:ext cx="2365200" cy="731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1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VARICOSE VEINS</a:t>
            </a:r>
          </a:p>
        </p:txBody>
      </p:sp>
      <p:sp>
        <p:nvSpPr>
          <p:cNvPr id="361" name="Shape 361"/>
          <p:cNvSpPr/>
          <p:nvPr/>
        </p:nvSpPr>
        <p:spPr>
          <a:xfrm>
            <a:off x="1408850" y="1077325"/>
            <a:ext cx="666000" cy="423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24050" y="2703925"/>
            <a:ext cx="2235600" cy="73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The site: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 common in the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posteromedial part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lower limb.</a:t>
            </a:r>
          </a:p>
        </p:txBody>
      </p:sp>
      <p:sp>
        <p:nvSpPr>
          <p:cNvPr id="363" name="Shape 363"/>
          <p:cNvSpPr/>
          <p:nvPr/>
        </p:nvSpPr>
        <p:spPr>
          <a:xfrm>
            <a:off x="684650" y="1501213"/>
            <a:ext cx="2114400" cy="77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Definition: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it is the </a:t>
            </a: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Dilatation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Degeneration of the superficial veins that may be complicated by ulcers.</a:t>
            </a:r>
          </a:p>
        </p:txBody>
      </p:sp>
      <p:sp>
        <p:nvSpPr>
          <p:cNvPr id="364" name="Shape 364"/>
          <p:cNvSpPr/>
          <p:nvPr/>
        </p:nvSpPr>
        <p:spPr>
          <a:xfrm>
            <a:off x="1408850" y="2273250"/>
            <a:ext cx="666000" cy="423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408850" y="3441800"/>
            <a:ext cx="666000" cy="4401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559250" y="3858925"/>
            <a:ext cx="4680900" cy="109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Cause: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Results from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incompetence of the valves</a:t>
            </a:r>
            <a:r>
              <a:rPr b="1"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(بسبب الحمل او ضعف طبيعي فيها او ورم )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perforating veins, or within the great saphenous itself.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Blood stops pumping to the deep veins and starts accumulating in the superficial veins (blood in the deep veins could also start draining to the superficial veins)</a:t>
            </a:r>
          </a:p>
        </p:txBody>
      </p:sp>
      <p:sp>
        <p:nvSpPr>
          <p:cNvPr id="367" name="Shape 367"/>
          <p:cNvSpPr/>
          <p:nvPr/>
        </p:nvSpPr>
        <p:spPr>
          <a:xfrm>
            <a:off x="5295900" y="3154163"/>
            <a:ext cx="987300" cy="12615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772475" y="1813000"/>
            <a:ext cx="2723100" cy="1261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Result: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allows the passage of high pressure blood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from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deep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the superficial veins.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وتتوسع الأوردة السطحية نتيجة لتجمع الدم فيها و يصير لون الدم فيها اغمق ثم تتعوج (نفس الصورة) ثم تنفجر وتسبب قرحة اسمها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Varicose ulcer.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25225"/>
            <a:ext cx="8520600" cy="2125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the main arteries of the lower limb.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Describe their anatomy regarding: origin, course distribution &amp; branches.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the main arterial anastomosis.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the sites to feel the peripheral arterial pulse.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Describe the anatomy of the veins of the lower limb regarding: differentiation into superficial &amp; deep, origin, course, and termination.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0" y="3646125"/>
            <a:ext cx="45630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●Text in </a:t>
            </a:r>
            <a:r>
              <a:rPr lang="en" sz="1800">
                <a:solidFill>
                  <a:srgbClr val="6FA8DC"/>
                </a:solidFill>
                <a:latin typeface="Economica"/>
                <a:ea typeface="Economica"/>
                <a:cs typeface="Economica"/>
                <a:sym typeface="Economica"/>
              </a:rPr>
              <a:t>BLUE</a:t>
            </a: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was found only in the boys’ slides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●Text in </a:t>
            </a:r>
            <a:r>
              <a:rPr lang="en" sz="1800">
                <a:solidFill>
                  <a:srgbClr val="D5A6BD"/>
                </a:solidFill>
                <a:latin typeface="Economica"/>
                <a:ea typeface="Economica"/>
                <a:cs typeface="Economica"/>
                <a:sym typeface="Economica"/>
              </a:rPr>
              <a:t>PINK</a:t>
            </a: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was found only in the girls’ slides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●Text in RED is considered important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●Text in GREY is considered extra notes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597050" y="0"/>
            <a:ext cx="68886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3600">
                <a:latin typeface="Economica"/>
                <a:ea typeface="Economica"/>
                <a:cs typeface="Economica"/>
                <a:sym typeface="Economica"/>
              </a:rPr>
              <a:t>Deep Vein Thrombosis (DVT)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7347850" y="88000"/>
            <a:ext cx="1676400" cy="43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Girls slides only 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321475" y="753925"/>
            <a:ext cx="58095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Clr>
                <a:srgbClr val="999999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Definition: it is when a blood clot (thrombus) forms in one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of the deep veins of the lower limb.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veins of the lower limb are subject to venous thrombosis after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 bone fracture.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(أو بسبب الاستلقاء على السرير لفترة طويلة)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Venous stasis is the main cause by pressure on the veins from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bedding during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prolonged hospital stay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aggravated by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muscular inactivity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 عشان كذا المريض لازم يتحرك بعد الجراحة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Thrombophlebitis</a:t>
            </a: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(inflammation of the wall of a vein with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associated thrombosis)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may develop around the vein.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Pulmonary thromboembolism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(blockage of a pulmonary artery in the lung)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may occur when a thrombus breaks free from the lower limb vein and passes to the lungs.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1">
              <a:spcBef>
                <a:spcPts val="0"/>
              </a:spcBef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مثلا بعد 7 أيام من الجراحة تصيب المريض هذه الحالة بسبب انه ما يتحرك فانتقلت الجلطة من اوردة الاطراف السفلية الى الاوردة الرئوية ثم للرئة.  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137775" y="88025"/>
            <a:ext cx="1033200" cy="48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From 436 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025" y="634500"/>
            <a:ext cx="2708225" cy="234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636" y="2976250"/>
            <a:ext cx="1875000" cy="21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MCQ: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-2" y="839125"/>
            <a:ext cx="3999900" cy="412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1- Where is the site of varicose veins</a:t>
            </a:r>
            <a:r>
              <a:rPr lang="en"/>
              <a:t> 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A) Posteromedial part of the lower limb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B) Anterior part of the lower limb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C) Lateral part of the lower limb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2- The popliteal vein is ……… to the popliteal artery.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A) Posterior   B) Anterior   C) Lateral  D) Medial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3- How many deep branches does the femoral artery have?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A) 2   B) 3  C) 4  D) 5</a:t>
            </a:r>
          </a:p>
        </p:txBody>
      </p:sp>
      <p:sp>
        <p:nvSpPr>
          <p:cNvPr id="385" name="Shape 385"/>
          <p:cNvSpPr txBox="1"/>
          <p:nvPr>
            <p:ph idx="2" type="body"/>
          </p:nvPr>
        </p:nvSpPr>
        <p:spPr>
          <a:xfrm>
            <a:off x="3999900" y="839125"/>
            <a:ext cx="4241400" cy="476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4- Which of the following has a </a:t>
            </a:r>
            <a:r>
              <a:rPr lang="en"/>
              <a:t>posterior relation with the popliteal artery?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A) Knee joint  B) Tibial nerve  C) Popliteal muscle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5-the superficial vein has more valves than the deep vein.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A) True    B) False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6- The anterior tibial artery </a:t>
            </a:r>
            <a:r>
              <a:rPr lang="en">
                <a:solidFill>
                  <a:srgbClr val="000000"/>
                </a:solidFill>
              </a:rPr>
              <a:t>descends with the deep peroneal nerve.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A) True    B) False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8728800" y="3174600"/>
            <a:ext cx="415200" cy="196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1- 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2- 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3- 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4- 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5- 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6- A</a:t>
            </a:r>
          </a:p>
        </p:txBody>
      </p:sp>
      <p:sp>
        <p:nvSpPr>
          <p:cNvPr id="387" name="Shape 387"/>
          <p:cNvSpPr txBox="1"/>
          <p:nvPr>
            <p:ph type="title"/>
          </p:nvPr>
        </p:nvSpPr>
        <p:spPr>
          <a:xfrm>
            <a:off x="8482800" y="2810400"/>
            <a:ext cx="661200" cy="36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200"/>
              <a:t>Answers: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SAQ: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96473" y="1268066"/>
            <a:ext cx="8520600" cy="453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1- What are the </a:t>
            </a:r>
            <a:r>
              <a:rPr lang="en"/>
              <a:t>branches of the anterior tibial artery?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2- What is the definition of varicose veins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Answers: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800"/>
              <a:t>1- Muscular &amp; anastomotic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800"/>
              <a:t>2-  it is the Dilatation and Degeneration of the superficial veins that may be complicated by ulcers.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773700" y="0"/>
            <a:ext cx="7596600" cy="81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Team Members</a:t>
            </a:r>
          </a:p>
        </p:txBody>
      </p:sp>
      <p:sp>
        <p:nvSpPr>
          <p:cNvPr id="399" name="Shape 399"/>
          <p:cNvSpPr txBox="1"/>
          <p:nvPr>
            <p:ph type="title"/>
          </p:nvPr>
        </p:nvSpPr>
        <p:spPr>
          <a:xfrm>
            <a:off x="649875" y="817200"/>
            <a:ext cx="2788500" cy="4186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Lamia Abdullah Alkuwaiz (Team Leader)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Rawan Mohammad Alharbi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Abeer Alabduljabbar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Afnan Abdulaziz Almustafa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Ahad Algrain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Alanoud Almansour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Albandari Alshaye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AlFhadah abdullah alsaleem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Arwa Alzahrani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Dana Abdulaziz Alrasheed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Dimah Khalid Alaraifi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Ghada Alhaidari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Ghada Almuhanna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Ghaida Alsanad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Hadeel Khalid Awartani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Haifa Alessa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Khulood Alwehabi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Layan Hassan Alwatban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Lojain Azizalrahman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Lujain Tariq AlZaid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x="2600325" y="1150625"/>
            <a:ext cx="20382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Maha Barakah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Majd Khalid AlBarrak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Norah Alharbi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Nouf Alotaibi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Noura Mohammed Alothaim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Rahaf Turki Alshammari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Reham Alhalabi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Rinad Musaed Alghoraiby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Sara Alsultan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Shahad Alzahrani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Wafa Alotaibi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Wejdan Fahad Albadrani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Wjdan AlShamry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 txBox="1"/>
          <p:nvPr/>
        </p:nvSpPr>
        <p:spPr>
          <a:xfrm>
            <a:off x="4410075" y="817200"/>
            <a:ext cx="3248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CCA677"/>
                </a:solidFill>
              </a:rPr>
              <a:t>Faisal Fahad Alsaif (Team Leader)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Abdulaziz Al dukhayel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dk1"/>
                </a:solidFill>
              </a:rPr>
              <a:t>‏</a:t>
            </a:r>
            <a:r>
              <a:rPr lang="en" sz="1000">
                <a:solidFill>
                  <a:schemeClr val="dk1"/>
                </a:solidFill>
              </a:rPr>
              <a:t>Fahad Alfaiz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‏Akram Alfandi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‏Saad Aloqile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‏Saleh Almoaiqel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‏Abdulaziz Alabdulkareem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‏Abdullah Almeaither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‏Yazeed Aldossari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‏Muath Alhumood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Abdulrahman Almotairi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Abdulelah Aldossari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‏Abdulrahman Alduhayyim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‏Hamdan Aldossari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‏Abdullah Alqarni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‏Mohammed Alomar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‏Abdulrahman Aldawood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‏Saud Alghufaily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‏Hassan Aloraini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Khalid Almutairi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dk1"/>
                </a:solidFill>
              </a:rPr>
              <a:t>‏‏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6181725" y="1207875"/>
            <a:ext cx="24384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Abdulmajeed Alwardi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‏Abdulrahman Alageel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‏Rayyan Almousa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‏Sultan Alfuhaid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‏Ali Alammari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‏Fahad Alshughaithry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Fayez Ghiyath Aldarsouni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‏Mohammed Alquwayfili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‏‏Abduljabbar Al-yamani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‏Sultan Al-nasser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‏Majed Aljohani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‏Zeyad Al-khenaizan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‏Mohammed Nouri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‏Abdulaziz Al-drgam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‏Fahad Aldhowaihy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‏Omar alyabis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15925"/>
            <a:ext cx="2042400" cy="1529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Overview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Extra*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163" y="220527"/>
            <a:ext cx="3033811" cy="47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364700" y="-14125"/>
            <a:ext cx="5375700" cy="73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Femoral artery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50" y="211713"/>
            <a:ext cx="3037125" cy="4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4571950" y="762175"/>
            <a:ext cx="3931200" cy="50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4571950" y="691525"/>
            <a:ext cx="3837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 is the main arterial supply to the lower limb.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120775" y="1320250"/>
            <a:ext cx="826500" cy="501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4091550" y="1390888"/>
            <a:ext cx="960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rigin</a:t>
            </a:r>
          </a:p>
        </p:txBody>
      </p:sp>
      <p:sp>
        <p:nvSpPr>
          <p:cNvPr id="93" name="Shape 93"/>
          <p:cNvSpPr/>
          <p:nvPr/>
        </p:nvSpPr>
        <p:spPr>
          <a:xfrm>
            <a:off x="4985638" y="1458025"/>
            <a:ext cx="918600" cy="296700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942625" y="1334425"/>
            <a:ext cx="2875500" cy="54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6133400" y="1309563"/>
            <a:ext cx="26070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continuation of the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External iliac artery.</a:t>
            </a:r>
          </a:p>
        </p:txBody>
      </p:sp>
      <p:sp>
        <p:nvSpPr>
          <p:cNvPr id="96" name="Shape 96"/>
          <p:cNvSpPr/>
          <p:nvPr/>
        </p:nvSpPr>
        <p:spPr>
          <a:xfrm>
            <a:off x="4217600" y="2019700"/>
            <a:ext cx="3837600" cy="730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4423700" y="1878325"/>
            <a:ext cx="3631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enters the thigh behind the inguinal ligament; midway between the anterior superior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iliac spine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the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symphysis pubis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8" name="Shape 98"/>
          <p:cNvSpPr/>
          <p:nvPr/>
        </p:nvSpPr>
        <p:spPr>
          <a:xfrm>
            <a:off x="3195800" y="3675675"/>
            <a:ext cx="1003200" cy="54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Relations</a:t>
            </a:r>
          </a:p>
        </p:txBody>
      </p:sp>
      <p:sp>
        <p:nvSpPr>
          <p:cNvPr id="99" name="Shape 99"/>
          <p:cNvSpPr/>
          <p:nvPr/>
        </p:nvSpPr>
        <p:spPr>
          <a:xfrm>
            <a:off x="4563153" y="3074475"/>
            <a:ext cx="671700" cy="36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Anterior</a:t>
            </a:r>
          </a:p>
        </p:txBody>
      </p:sp>
      <p:sp>
        <p:nvSpPr>
          <p:cNvPr id="100" name="Shape 100"/>
          <p:cNvSpPr/>
          <p:nvPr/>
        </p:nvSpPr>
        <p:spPr>
          <a:xfrm>
            <a:off x="4495800" y="3548125"/>
            <a:ext cx="738900" cy="36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Posterior</a:t>
            </a:r>
          </a:p>
        </p:txBody>
      </p:sp>
      <p:sp>
        <p:nvSpPr>
          <p:cNvPr id="101" name="Shape 101"/>
          <p:cNvSpPr/>
          <p:nvPr/>
        </p:nvSpPr>
        <p:spPr>
          <a:xfrm>
            <a:off x="4563153" y="4021775"/>
            <a:ext cx="671700" cy="36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Medial</a:t>
            </a:r>
          </a:p>
        </p:txBody>
      </p:sp>
      <p:sp>
        <p:nvSpPr>
          <p:cNvPr id="102" name="Shape 102"/>
          <p:cNvSpPr/>
          <p:nvPr/>
        </p:nvSpPr>
        <p:spPr>
          <a:xfrm>
            <a:off x="4563153" y="4495425"/>
            <a:ext cx="671700" cy="36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Lateral</a:t>
            </a:r>
          </a:p>
        </p:txBody>
      </p:sp>
      <p:sp>
        <p:nvSpPr>
          <p:cNvPr id="103" name="Shape 103"/>
          <p:cNvSpPr/>
          <p:nvPr/>
        </p:nvSpPr>
        <p:spPr>
          <a:xfrm>
            <a:off x="5304150" y="2824338"/>
            <a:ext cx="1822800" cy="61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Upper part: Skin &amp; fascia.</a:t>
            </a:r>
          </a:p>
          <a:p>
            <a:pPr indent="-69850" lvl="0" marL="0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Lower part: passes behind the Sartorius.</a:t>
            </a:r>
          </a:p>
        </p:txBody>
      </p:sp>
      <p:sp>
        <p:nvSpPr>
          <p:cNvPr id="104" name="Shape 104"/>
          <p:cNvSpPr/>
          <p:nvPr/>
        </p:nvSpPr>
        <p:spPr>
          <a:xfrm>
            <a:off x="5308375" y="3533625"/>
            <a:ext cx="1822800" cy="54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Psoas (separates it from the hip joint), Pectineus, and Adductor Longus.</a:t>
            </a:r>
          </a:p>
        </p:txBody>
      </p:sp>
      <p:sp>
        <p:nvSpPr>
          <p:cNvPr id="105" name="Shape 105"/>
          <p:cNvSpPr/>
          <p:nvPr/>
        </p:nvSpPr>
        <p:spPr>
          <a:xfrm>
            <a:off x="5308383" y="4201913"/>
            <a:ext cx="1822800" cy="36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Femoral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vein.   </a:t>
            </a: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*VAN</a:t>
            </a:r>
          </a:p>
        </p:txBody>
      </p:sp>
      <p:sp>
        <p:nvSpPr>
          <p:cNvPr id="106" name="Shape 106"/>
          <p:cNvSpPr/>
          <p:nvPr/>
        </p:nvSpPr>
        <p:spPr>
          <a:xfrm>
            <a:off x="5304208" y="4626175"/>
            <a:ext cx="1822800" cy="36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Femoral nerve and its branches.</a:t>
            </a:r>
          </a:p>
        </p:txBody>
      </p:sp>
      <p:cxnSp>
        <p:nvCxnSpPr>
          <p:cNvPr id="107" name="Shape 107"/>
          <p:cNvCxnSpPr>
            <a:stCxn id="98" idx="3"/>
            <a:endCxn id="99" idx="1"/>
          </p:cNvCxnSpPr>
          <p:nvPr/>
        </p:nvCxnSpPr>
        <p:spPr>
          <a:xfrm flipH="1" rot="10800000">
            <a:off x="4199000" y="3254625"/>
            <a:ext cx="364200" cy="6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8" name="Shape 108"/>
          <p:cNvCxnSpPr>
            <a:stCxn id="98" idx="3"/>
            <a:endCxn id="100" idx="1"/>
          </p:cNvCxnSpPr>
          <p:nvPr/>
        </p:nvCxnSpPr>
        <p:spPr>
          <a:xfrm flipH="1" rot="10800000">
            <a:off x="4199000" y="3728325"/>
            <a:ext cx="296700" cy="21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" name="Shape 109"/>
          <p:cNvCxnSpPr>
            <a:stCxn id="98" idx="3"/>
            <a:endCxn id="101" idx="1"/>
          </p:cNvCxnSpPr>
          <p:nvPr/>
        </p:nvCxnSpPr>
        <p:spPr>
          <a:xfrm>
            <a:off x="4199000" y="3947625"/>
            <a:ext cx="364200" cy="25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0" name="Shape 110"/>
          <p:cNvCxnSpPr>
            <a:stCxn id="98" idx="3"/>
            <a:endCxn id="102" idx="1"/>
          </p:cNvCxnSpPr>
          <p:nvPr/>
        </p:nvCxnSpPr>
        <p:spPr>
          <a:xfrm>
            <a:off x="4199000" y="3947625"/>
            <a:ext cx="364200" cy="72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1" name="Shape 111"/>
          <p:cNvCxnSpPr>
            <a:stCxn id="103" idx="1"/>
          </p:cNvCxnSpPr>
          <p:nvPr/>
        </p:nvCxnSpPr>
        <p:spPr>
          <a:xfrm>
            <a:off x="5304150" y="312988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2" name="Shape 112"/>
          <p:cNvCxnSpPr>
            <a:endCxn id="103" idx="1"/>
          </p:cNvCxnSpPr>
          <p:nvPr/>
        </p:nvCxnSpPr>
        <p:spPr>
          <a:xfrm>
            <a:off x="5234850" y="3129288"/>
            <a:ext cx="693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3" name="Shape 113"/>
          <p:cNvCxnSpPr>
            <a:stCxn id="100" idx="3"/>
            <a:endCxn id="104" idx="1"/>
          </p:cNvCxnSpPr>
          <p:nvPr/>
        </p:nvCxnSpPr>
        <p:spPr>
          <a:xfrm>
            <a:off x="5234700" y="3728275"/>
            <a:ext cx="73800" cy="7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" name="Shape 114"/>
          <p:cNvCxnSpPr>
            <a:stCxn id="101" idx="3"/>
            <a:endCxn id="105" idx="1"/>
          </p:cNvCxnSpPr>
          <p:nvPr/>
        </p:nvCxnSpPr>
        <p:spPr>
          <a:xfrm>
            <a:off x="5234853" y="4201925"/>
            <a:ext cx="73500" cy="18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5" name="Shape 115"/>
          <p:cNvCxnSpPr>
            <a:stCxn id="102" idx="3"/>
            <a:endCxn id="106" idx="1"/>
          </p:cNvCxnSpPr>
          <p:nvPr/>
        </p:nvCxnSpPr>
        <p:spPr>
          <a:xfrm>
            <a:off x="5234853" y="4675575"/>
            <a:ext cx="693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6" name="Shape 116"/>
          <p:cNvCxnSpPr/>
          <p:nvPr/>
        </p:nvCxnSpPr>
        <p:spPr>
          <a:xfrm flipH="1">
            <a:off x="2614225" y="346725"/>
            <a:ext cx="2169600" cy="94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7" name="Shape 117"/>
          <p:cNvSpPr/>
          <p:nvPr/>
        </p:nvSpPr>
        <p:spPr>
          <a:xfrm>
            <a:off x="7305675" y="3321975"/>
            <a:ext cx="1695600" cy="1609800"/>
          </a:xfrm>
          <a:prstGeom prst="decagon">
            <a:avLst>
              <a:gd fmla="val 105146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500"/>
              </a:spcBef>
              <a:buNone/>
            </a:pPr>
            <a:r>
              <a:t/>
            </a:r>
            <a:endParaRPr sz="9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500"/>
              </a:spcBef>
              <a:buNone/>
            </a:pPr>
            <a:r>
              <a:rPr lang="en" sz="9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artery terminates by passing through the Adductor Canal (deep to sartorius). It exits the canal by passing through the Adductor Hiatus and becomes the </a:t>
            </a:r>
            <a:r>
              <a:rPr lang="en" sz="9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Popliteal artery.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7478775" y="2891575"/>
            <a:ext cx="1349400" cy="36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Termination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Dr.Musaed Alfares\Desktop\ART&amp; N.(LL)\nerves&amp; vessels of LL\scan0027.jpg"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47761"/>
          <a:stretch/>
        </p:blipFill>
        <p:spPr>
          <a:xfrm>
            <a:off x="6879350" y="2726095"/>
            <a:ext cx="2264651" cy="220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825" y="2472775"/>
            <a:ext cx="2202525" cy="25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8975" y="1420609"/>
            <a:ext cx="2264650" cy="2790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Shape 126"/>
          <p:cNvCxnSpPr/>
          <p:nvPr/>
        </p:nvCxnSpPr>
        <p:spPr>
          <a:xfrm>
            <a:off x="4614125" y="0"/>
            <a:ext cx="22200" cy="5015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127" name="Shape 127"/>
          <p:cNvSpPr txBox="1"/>
          <p:nvPr>
            <p:ph type="title"/>
          </p:nvPr>
        </p:nvSpPr>
        <p:spPr>
          <a:xfrm>
            <a:off x="0" y="161775"/>
            <a:ext cx="3975300" cy="528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Femoral artery</a:t>
            </a:r>
            <a:r>
              <a:rPr lang="en" sz="3000"/>
              <a:t> and </a:t>
            </a:r>
            <a:r>
              <a:rPr lang="en" sz="3000">
                <a:solidFill>
                  <a:srgbClr val="0000FF"/>
                </a:solidFill>
              </a:rPr>
              <a:t>femoral vein</a:t>
            </a:r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4676825" y="161775"/>
            <a:ext cx="4246500" cy="528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/>
              <a:t>Branches of </a:t>
            </a:r>
            <a:r>
              <a:rPr lang="en" sz="3000">
                <a:solidFill>
                  <a:srgbClr val="FF0000"/>
                </a:solidFill>
              </a:rPr>
              <a:t>femoral artery </a:t>
            </a:r>
            <a:r>
              <a:rPr lang="en" sz="1100">
                <a:solidFill>
                  <a:schemeClr val="dk2"/>
                </a:solidFill>
              </a:rPr>
              <a:t>3 Superficial 2 Deep.</a:t>
            </a:r>
          </a:p>
        </p:txBody>
      </p:sp>
      <p:sp>
        <p:nvSpPr>
          <p:cNvPr id="129" name="Shape 129"/>
          <p:cNvSpPr/>
          <p:nvPr/>
        </p:nvSpPr>
        <p:spPr>
          <a:xfrm>
            <a:off x="4636325" y="690675"/>
            <a:ext cx="4412700" cy="11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921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Open Sans"/>
              <a:buAutoNum type="arabicPeriod"/>
            </a:pP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Superficial Epigastric </a:t>
            </a:r>
            <a:r>
              <a:rPr b="1"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(supplies lower abdominal wall)</a:t>
            </a:r>
          </a:p>
          <a:p>
            <a:pPr indent="-2921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Open Sans"/>
              <a:buAutoNum type="arabicPeriod"/>
            </a:pPr>
            <a:r>
              <a:rPr b="1" lang="en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Superficial Circumflex Iliac*</a:t>
            </a:r>
            <a:r>
              <a:rPr b="1"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(supplies lower abdominal wall)</a:t>
            </a:r>
          </a:p>
          <a:p>
            <a:pPr indent="-2921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000"/>
              <a:buFont typeface="Open Sans"/>
              <a:buAutoNum type="arabicPeriod"/>
            </a:pPr>
            <a:r>
              <a:rPr b="1" lang="en" sz="1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Superficial External Pudendal** </a:t>
            </a:r>
            <a:r>
              <a:rPr b="1"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(supplies external genitalia)</a:t>
            </a:r>
          </a:p>
          <a:p>
            <a: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Open Sans"/>
              <a:buAutoNum type="arabicPeriod"/>
            </a:pPr>
            <a:r>
              <a:rPr b="1" lang="en" sz="10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Deep External Pudendal </a:t>
            </a:r>
            <a:r>
              <a:rPr b="1"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(supplies external genitalia)</a:t>
            </a:r>
          </a:p>
          <a:p>
            <a:pPr indent="-292100" lvl="0" marL="457200" rtl="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SzPts val="1000"/>
              <a:buFont typeface="Open Sans"/>
              <a:buAutoNum type="arabicPeriod"/>
            </a:pPr>
            <a:r>
              <a:rPr b="1" lang="en" sz="10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Profunda Femoris </a:t>
            </a:r>
            <a:r>
              <a:rPr b="1"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(supplies the medial side of the thigh)</a:t>
            </a:r>
          </a:p>
        </p:txBody>
      </p:sp>
      <p:cxnSp>
        <p:nvCxnSpPr>
          <p:cNvPr id="130" name="Shape 130"/>
          <p:cNvCxnSpPr/>
          <p:nvPr/>
        </p:nvCxnSpPr>
        <p:spPr>
          <a:xfrm flipH="1">
            <a:off x="3470250" y="622050"/>
            <a:ext cx="168300" cy="14316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1" name="Shape 131"/>
          <p:cNvSpPr/>
          <p:nvPr/>
        </p:nvSpPr>
        <p:spPr>
          <a:xfrm>
            <a:off x="4678047" y="4039318"/>
            <a:ext cx="498600" cy="78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4727553" y="2893140"/>
            <a:ext cx="399600" cy="148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530663" y="3531007"/>
            <a:ext cx="348300" cy="11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60775" y="1420600"/>
            <a:ext cx="2145000" cy="2790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At the inguinal ligament</a:t>
            </a:r>
            <a:r>
              <a:rPr lang="en" sz="12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vein lies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the artery.</a:t>
            </a:r>
          </a:p>
          <a:p>
            <a:pPr indent="-304800" lvl="0" marL="4572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At the apex of the femoral triangle</a:t>
            </a:r>
            <a:r>
              <a:rPr lang="en" sz="12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vein lies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posterior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the artery.</a:t>
            </a:r>
          </a:p>
          <a:p>
            <a:pPr indent="-304800" lvl="0" marL="4572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At the opening in the adductor magnus</a:t>
            </a:r>
            <a:r>
              <a:rPr lang="en" sz="12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vein lies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lateral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the artery.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186575" y="3018600"/>
            <a:ext cx="663000" cy="14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482550" y="3848450"/>
            <a:ext cx="566400" cy="18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4676825" y="1905650"/>
            <a:ext cx="42465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*</a:t>
            </a:r>
            <a:r>
              <a:rPr lang="en" sz="1000">
                <a:solidFill>
                  <a:schemeClr val="dk2"/>
                </a:solidFill>
              </a:rPr>
              <a:t>The deep </a:t>
            </a:r>
            <a:r>
              <a:rPr lang="en" sz="1000">
                <a:solidFill>
                  <a:schemeClr val="dk2"/>
                </a:solidFill>
              </a:rPr>
              <a:t>Circumflex iliac branch comes directly from external iliac vein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**pudendal : anything related to pudendum/الفرج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Cannulation of The  Femoral Artery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52275" y="716075"/>
            <a:ext cx="3490800" cy="3157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femoral artery is used for left cardiac angiography (examination of the left side of the heart) because of how superficial it is.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long catheter is inserted percutaneously (through the skin) into the artery and passed up the external iliac artery &gt; common iliac artery &gt; aorta &gt; the left ventricle.</a:t>
            </a:r>
          </a:p>
          <a:p>
            <a:pPr indent="-152400" lvl="0" marL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>
              <a:solidFill>
                <a:srgbClr val="D5A6B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5A6BD"/>
              </a:solidFill>
            </a:endParaRPr>
          </a:p>
        </p:txBody>
      </p:sp>
      <p:pic>
        <p:nvPicPr>
          <p:cNvPr id="144" name="Shape 1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2025" y="3992175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8298" y="2103500"/>
            <a:ext cx="2351025" cy="286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0125" y="0"/>
            <a:ext cx="3413874" cy="32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863025" y="187500"/>
            <a:ext cx="32862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Profunda femoris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674" y="1018799"/>
            <a:ext cx="2372351" cy="3582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525" y="1018800"/>
            <a:ext cx="2404525" cy="35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4490250" y="1675125"/>
            <a:ext cx="713400" cy="102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8609975" y="2007700"/>
            <a:ext cx="219000" cy="219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60975" y="351550"/>
            <a:ext cx="3751500" cy="5370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SzPts val="1400"/>
              <a:buFont typeface="Open Sans"/>
              <a:buChar char="➔"/>
            </a:pPr>
            <a:r>
              <a:rPr lang="en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Important and large,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the main arterial supply to the thigh.</a:t>
            </a:r>
          </a:p>
        </p:txBody>
      </p:sp>
      <p:sp>
        <p:nvSpPr>
          <p:cNvPr id="157" name="Shape 157"/>
          <p:cNvSpPr/>
          <p:nvPr/>
        </p:nvSpPr>
        <p:spPr>
          <a:xfrm>
            <a:off x="160975" y="1080175"/>
            <a:ext cx="3751500" cy="1427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Open Sans"/>
              <a:buChar char="➔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Arises from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lateral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side of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artery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(4 cm below the inguinal ligament).</a:t>
            </a:r>
          </a:p>
          <a:p>
            <a:pPr indent="-304800" lvl="0" marL="457200"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passes medially behind the femoral vessels.</a:t>
            </a:r>
          </a:p>
        </p:txBody>
      </p:sp>
      <p:sp>
        <p:nvSpPr>
          <p:cNvPr id="158" name="Shape 158"/>
          <p:cNvSpPr/>
          <p:nvPr/>
        </p:nvSpPr>
        <p:spPr>
          <a:xfrm>
            <a:off x="119275" y="2698900"/>
            <a:ext cx="3834900" cy="20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Branches:</a:t>
            </a:r>
          </a:p>
          <a:p>
            <a:pPr indent="-304800" lvl="0" marL="457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Medial &amp; Lateral circumflex femoral arteries. </a:t>
            </a:r>
            <a:r>
              <a:rPr lang="en"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Don't confuse them with deep and superficial circumflex arteries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Three perforating arteries.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SzPts val="1200"/>
              <a:buFont typeface="Open Sans"/>
              <a:buChar char="➔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ends by becoming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aseline="30000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perforating artery.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New Folder\scan0020.jpg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3225" y="677575"/>
            <a:ext cx="3204724" cy="378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type="title"/>
          </p:nvPr>
        </p:nvSpPr>
        <p:spPr>
          <a:xfrm>
            <a:off x="1765550" y="346275"/>
            <a:ext cx="2493900" cy="60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800"/>
              <a:t>Popliteal Artery</a:t>
            </a:r>
          </a:p>
        </p:txBody>
      </p:sp>
      <p:cxnSp>
        <p:nvCxnSpPr>
          <p:cNvPr id="165" name="Shape 165"/>
          <p:cNvCxnSpPr>
            <a:stCxn id="164" idx="2"/>
            <a:endCxn id="166" idx="0"/>
          </p:cNvCxnSpPr>
          <p:nvPr/>
        </p:nvCxnSpPr>
        <p:spPr>
          <a:xfrm>
            <a:off x="3012500" y="950475"/>
            <a:ext cx="2220000" cy="87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7" name="Shape 167"/>
          <p:cNvSpPr/>
          <p:nvPr/>
        </p:nvSpPr>
        <p:spPr>
          <a:xfrm>
            <a:off x="2453000" y="1746988"/>
            <a:ext cx="1314000" cy="52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Relations</a:t>
            </a:r>
          </a:p>
        </p:txBody>
      </p:sp>
      <p:sp>
        <p:nvSpPr>
          <p:cNvPr id="168" name="Shape 168"/>
          <p:cNvSpPr/>
          <p:nvPr/>
        </p:nvSpPr>
        <p:spPr>
          <a:xfrm>
            <a:off x="60175" y="1822850"/>
            <a:ext cx="1381800" cy="52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Termination</a:t>
            </a:r>
          </a:p>
        </p:txBody>
      </p:sp>
      <p:sp>
        <p:nvSpPr>
          <p:cNvPr id="166" name="Shape 166"/>
          <p:cNvSpPr/>
          <p:nvPr/>
        </p:nvSpPr>
        <p:spPr>
          <a:xfrm>
            <a:off x="4575388" y="1822838"/>
            <a:ext cx="1314000" cy="52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Branches</a:t>
            </a:r>
          </a:p>
        </p:txBody>
      </p:sp>
      <p:sp>
        <p:nvSpPr>
          <p:cNvPr id="169" name="Shape 169"/>
          <p:cNvSpPr/>
          <p:nvPr/>
        </p:nvSpPr>
        <p:spPr>
          <a:xfrm>
            <a:off x="5299000" y="3469350"/>
            <a:ext cx="1159500" cy="135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1-Muscular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2- Five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Genicular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branches to the articular capsule and ligaments of the knee joint.</a:t>
            </a:r>
          </a:p>
        </p:txBody>
      </p:sp>
      <p:cxnSp>
        <p:nvCxnSpPr>
          <p:cNvPr id="170" name="Shape 170"/>
          <p:cNvCxnSpPr>
            <a:stCxn id="166" idx="2"/>
            <a:endCxn id="169" idx="0"/>
          </p:cNvCxnSpPr>
          <p:nvPr/>
        </p:nvCxnSpPr>
        <p:spPr>
          <a:xfrm>
            <a:off x="5232388" y="2352638"/>
            <a:ext cx="646500" cy="11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1" name="Shape 171"/>
          <p:cNvSpPr/>
          <p:nvPr/>
        </p:nvSpPr>
        <p:spPr>
          <a:xfrm>
            <a:off x="64950" y="3469350"/>
            <a:ext cx="1916100" cy="135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 the lower border of </a:t>
            </a:r>
            <a:r>
              <a:rPr lang="en" sz="12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Popliteus muscle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by dividing into:</a:t>
            </a:r>
          </a:p>
          <a:p>
            <a:pPr indent="-69850" lvl="0" marL="0" rtl="0" algn="ctr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Anterior and Posterior Tibial Arteries.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2" name="Shape 172"/>
          <p:cNvCxnSpPr>
            <a:stCxn id="168" idx="2"/>
            <a:endCxn id="171" idx="0"/>
          </p:cNvCxnSpPr>
          <p:nvPr/>
        </p:nvCxnSpPr>
        <p:spPr>
          <a:xfrm>
            <a:off x="751075" y="2352650"/>
            <a:ext cx="271800" cy="11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3" name="Shape 173"/>
          <p:cNvSpPr/>
          <p:nvPr/>
        </p:nvSpPr>
        <p:spPr>
          <a:xfrm>
            <a:off x="3864475" y="2543500"/>
            <a:ext cx="1005000" cy="52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nterior</a:t>
            </a:r>
          </a:p>
        </p:txBody>
      </p:sp>
      <p:sp>
        <p:nvSpPr>
          <p:cNvPr id="174" name="Shape 174"/>
          <p:cNvSpPr/>
          <p:nvPr/>
        </p:nvSpPr>
        <p:spPr>
          <a:xfrm>
            <a:off x="1545475" y="2543500"/>
            <a:ext cx="1159500" cy="52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osterior</a:t>
            </a:r>
          </a:p>
        </p:txBody>
      </p:sp>
      <p:cxnSp>
        <p:nvCxnSpPr>
          <p:cNvPr id="175" name="Shape 175"/>
          <p:cNvCxnSpPr>
            <a:stCxn id="167" idx="2"/>
            <a:endCxn id="173" idx="0"/>
          </p:cNvCxnSpPr>
          <p:nvPr/>
        </p:nvCxnSpPr>
        <p:spPr>
          <a:xfrm>
            <a:off x="3110000" y="2276788"/>
            <a:ext cx="1257000" cy="26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6" name="Shape 176"/>
          <p:cNvCxnSpPr>
            <a:stCxn id="167" idx="2"/>
            <a:endCxn id="174" idx="0"/>
          </p:cNvCxnSpPr>
          <p:nvPr/>
        </p:nvCxnSpPr>
        <p:spPr>
          <a:xfrm flipH="1">
            <a:off x="2125100" y="2276788"/>
            <a:ext cx="984900" cy="26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7" name="Shape 177"/>
          <p:cNvSpPr/>
          <p:nvPr/>
        </p:nvSpPr>
        <p:spPr>
          <a:xfrm>
            <a:off x="2021513" y="3469350"/>
            <a:ext cx="1207200" cy="135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1-Popliteal vein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2-tibial nerve </a:t>
            </a:r>
            <a:r>
              <a:rPr lang="en"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 superficial structure 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3-skin and fascia.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258100" y="3469350"/>
            <a:ext cx="1974300" cy="135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Popliteal surface of the femur.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knee joint.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popliteus muscle.</a:t>
            </a:r>
          </a:p>
        </p:txBody>
      </p:sp>
      <p:cxnSp>
        <p:nvCxnSpPr>
          <p:cNvPr id="179" name="Shape 179"/>
          <p:cNvCxnSpPr>
            <a:stCxn id="174" idx="2"/>
            <a:endCxn id="177" idx="0"/>
          </p:cNvCxnSpPr>
          <p:nvPr/>
        </p:nvCxnSpPr>
        <p:spPr>
          <a:xfrm>
            <a:off x="2125225" y="3073300"/>
            <a:ext cx="499800" cy="39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0" name="Shape 180"/>
          <p:cNvCxnSpPr>
            <a:stCxn id="173" idx="2"/>
            <a:endCxn id="178" idx="0"/>
          </p:cNvCxnSpPr>
          <p:nvPr/>
        </p:nvCxnSpPr>
        <p:spPr>
          <a:xfrm flipH="1">
            <a:off x="4245175" y="3073300"/>
            <a:ext cx="121800" cy="39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1" name="Shape 181"/>
          <p:cNvSpPr/>
          <p:nvPr/>
        </p:nvSpPr>
        <p:spPr>
          <a:xfrm>
            <a:off x="6217500" y="1570275"/>
            <a:ext cx="459300" cy="176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4328625" y="271075"/>
            <a:ext cx="1866600" cy="126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enters the Popliteal fossa through an opening in the 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Adductor magnus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(Adductor hiatus)</a:t>
            </a:r>
            <a:r>
              <a:rPr lang="en" sz="1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the deepest structure in the Popliteal Fossa, runs close to the capsule of the knee.</a:t>
            </a:r>
          </a:p>
        </p:txBody>
      </p:sp>
      <p:sp>
        <p:nvSpPr>
          <p:cNvPr id="183" name="Shape 183"/>
          <p:cNvSpPr/>
          <p:nvPr/>
        </p:nvSpPr>
        <p:spPr>
          <a:xfrm>
            <a:off x="60175" y="268475"/>
            <a:ext cx="1534200" cy="741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the continuation of the </a:t>
            </a:r>
            <a:r>
              <a:rPr b="1"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artery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cxnSp>
        <p:nvCxnSpPr>
          <p:cNvPr id="184" name="Shape 184"/>
          <p:cNvCxnSpPr>
            <a:stCxn id="182" idx="1"/>
          </p:cNvCxnSpPr>
          <p:nvPr/>
        </p:nvCxnSpPr>
        <p:spPr>
          <a:xfrm rot="10800000">
            <a:off x="4126725" y="639475"/>
            <a:ext cx="201900" cy="2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5" name="Shape 185"/>
          <p:cNvCxnSpPr>
            <a:stCxn id="183" idx="3"/>
            <a:endCxn id="164" idx="1"/>
          </p:cNvCxnSpPr>
          <p:nvPr/>
        </p:nvCxnSpPr>
        <p:spPr>
          <a:xfrm>
            <a:off x="1594375" y="639425"/>
            <a:ext cx="1713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6" name="Shape 186"/>
          <p:cNvCxnSpPr>
            <a:stCxn id="164" idx="2"/>
            <a:endCxn id="167" idx="0"/>
          </p:cNvCxnSpPr>
          <p:nvPr/>
        </p:nvCxnSpPr>
        <p:spPr>
          <a:xfrm>
            <a:off x="3012500" y="950475"/>
            <a:ext cx="97500" cy="79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7" name="Shape 187"/>
          <p:cNvCxnSpPr>
            <a:stCxn id="164" idx="2"/>
            <a:endCxn id="168" idx="0"/>
          </p:cNvCxnSpPr>
          <p:nvPr/>
        </p:nvCxnSpPr>
        <p:spPr>
          <a:xfrm flipH="1">
            <a:off x="751100" y="950475"/>
            <a:ext cx="2261400" cy="87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8" name="Shape 188"/>
          <p:cNvSpPr/>
          <p:nvPr/>
        </p:nvSpPr>
        <p:spPr>
          <a:xfrm>
            <a:off x="6458500" y="3640999"/>
            <a:ext cx="344100" cy="1767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451950" y="4336900"/>
            <a:ext cx="617100" cy="1290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8280750" y="3785900"/>
            <a:ext cx="617100" cy="1290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264400" y="838675"/>
            <a:ext cx="459300" cy="1290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264400" y="1383525"/>
            <a:ext cx="459300" cy="129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New Folder\scan0021.jpg" id="197" name="Shape 197"/>
          <p:cNvPicPr preferRelativeResize="0"/>
          <p:nvPr/>
        </p:nvPicPr>
        <p:blipFill rotWithShape="1">
          <a:blip r:embed="rId3">
            <a:alphaModFix/>
          </a:blip>
          <a:srcRect b="0" l="3395" r="2014" t="0"/>
          <a:stretch/>
        </p:blipFill>
        <p:spPr>
          <a:xfrm>
            <a:off x="5850584" y="145200"/>
            <a:ext cx="2714400" cy="48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5949434" y="1782775"/>
            <a:ext cx="838200" cy="129300"/>
          </a:xfrm>
          <a:prstGeom prst="rect">
            <a:avLst/>
          </a:prstGeom>
          <a:noFill/>
          <a:ln cap="flat" cmpd="sng" w="25400">
            <a:solidFill>
              <a:srgbClr val="0E06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991284" y="1606575"/>
            <a:ext cx="754500" cy="1293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560075" y="1275325"/>
            <a:ext cx="4542900" cy="3531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238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the </a:t>
            </a:r>
            <a:r>
              <a:rPr lang="en" sz="15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smaller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two terminal branches of the popliteal artery. </a:t>
            </a:r>
          </a:p>
          <a:p>
            <a:pPr indent="-3238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enters the anterior compartment of the leg through an </a:t>
            </a:r>
            <a:r>
              <a:rPr lang="en" sz="15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opening in the upper part of the interosseous membrane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indent="-3238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descends with the </a:t>
            </a:r>
            <a:r>
              <a:rPr lang="en" sz="15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Deep Peroneal nerve.</a:t>
            </a:r>
          </a:p>
          <a:p>
            <a:pPr indent="-3238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upper part of its course, it lies deep. </a:t>
            </a:r>
          </a:p>
          <a:p>
            <a:pPr indent="-323850" lvl="0" marL="4572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lower part, it lies superficial in front of the lower end of the tibia.</a:t>
            </a:r>
          </a:p>
          <a:p>
            <a:pPr indent="0" lvl="0" mar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" sz="1500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Branches: </a:t>
            </a:r>
          </a:p>
          <a:p>
            <a:pPr indent="-323850" lvl="0" marL="457200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Muscular &amp; Anastomotic.</a:t>
            </a:r>
          </a:p>
          <a:p>
            <a:pPr indent="0" lvl="0" mar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" sz="1500" u="sng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Termination:</a:t>
            </a:r>
          </a:p>
          <a:p>
            <a:pPr indent="0" lvl="0" mar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ends at the ankle joint </a:t>
            </a:r>
            <a:r>
              <a:rPr lang="en" sz="15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midway between the malleoli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where it becomes the Dorsalis Pedis artery.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x="311700" y="202025"/>
            <a:ext cx="37797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Anterior Tibial Artery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