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Economica"/>
      <p:regular r:id="rId25"/>
      <p:bold r:id="rId26"/>
      <p:italic r:id="rId27"/>
      <p:boldItalic r:id="rId28"/>
    </p:embeddedFont>
    <p:embeddedFont>
      <p:font typeface="Bree Serif"/>
      <p:regular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3DC07C1-0818-4797-A44A-9722894280E5}">
  <a:tblStyle styleId="{33DC07C1-0818-4797-A44A-9722894280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reeSerif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hyperlink" Target="https://docs.google.com/presentation/d/1-3EbmgOo9FKQuOSaCbwutr5E4DCLSkt4zxmuddW-lE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Anatomy of the </a:t>
            </a:r>
            <a:r>
              <a:rPr lang="en"/>
              <a:t>Shoulder 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Lecture 23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"/>
            <a:ext cx="1172701" cy="11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24987" l="23657" r="22648" t="25571"/>
          <a:stretch/>
        </p:blipFill>
        <p:spPr>
          <a:xfrm>
            <a:off x="7575573" y="0"/>
            <a:ext cx="1568426" cy="14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5531899" y="4494975"/>
            <a:ext cx="3666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1700">
                <a:latin typeface="Courier New"/>
                <a:ea typeface="Courier New"/>
                <a:cs typeface="Courier New"/>
                <a:sym typeface="Courier New"/>
              </a:rPr>
              <a:t>{وَمَنْ يَتَوَكَّلْ عَلَى اللَّهِ فَهُوَ حَسْبُهُ}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0" y="4572000"/>
            <a:ext cx="3874500" cy="571500"/>
          </a:xfrm>
          <a:prstGeom prst="rect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Bree Serif"/>
                <a:ea typeface="Bree Serif"/>
                <a:cs typeface="Bree Serif"/>
                <a:sym typeface="Bree Serif"/>
              </a:rPr>
              <a:t>هذا العمل لا يغني عن المصدر الأساسي للمذاكرة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12" y="4195544"/>
            <a:ext cx="6552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Please check our </a:t>
            </a:r>
            <a:r>
              <a:rPr lang="en" u="sng">
                <a:solidFill>
                  <a:srgbClr val="57BB8A"/>
                </a:solidFill>
                <a:hlinkClick r:id="rId5"/>
              </a:rPr>
              <a:t>Editing File</a:t>
            </a:r>
            <a:r>
              <a:rPr lang="en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690" y="94013"/>
            <a:ext cx="8520600" cy="884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Rotator Cuff Injury </a:t>
            </a:r>
          </a:p>
        </p:txBody>
      </p:sp>
      <p:sp>
        <p:nvSpPr>
          <p:cNvPr id="184" name="Shape 184"/>
          <p:cNvSpPr/>
          <p:nvPr/>
        </p:nvSpPr>
        <p:spPr>
          <a:xfrm>
            <a:off x="551744" y="1550800"/>
            <a:ext cx="5094000" cy="589500"/>
          </a:xfrm>
          <a:prstGeom prst="flowChartAlternateProcess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Rotator cuff can be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damaged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due to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trauma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(during playing baseball) or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disease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(in older individuals).</a:t>
            </a:r>
          </a:p>
        </p:txBody>
      </p:sp>
      <p:sp>
        <p:nvSpPr>
          <p:cNvPr id="185" name="Shape 185"/>
          <p:cNvSpPr/>
          <p:nvPr/>
        </p:nvSpPr>
        <p:spPr>
          <a:xfrm>
            <a:off x="551744" y="2284063"/>
            <a:ext cx="5094000" cy="1169400"/>
          </a:xfrm>
          <a:prstGeom prst="flowChartAlternateProcess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Trauma can tear or rupture one or more tendon/(s) forming the cuff.  Patients with rotator injury will present with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pain, shoulder instability, and limited range of motion. 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Have almost the same symptoms as a dislocated shoulder </a:t>
            </a:r>
          </a:p>
        </p:txBody>
      </p:sp>
      <p:sp>
        <p:nvSpPr>
          <p:cNvPr id="186" name="Shape 186"/>
          <p:cNvSpPr/>
          <p:nvPr/>
        </p:nvSpPr>
        <p:spPr>
          <a:xfrm>
            <a:off x="551744" y="3597250"/>
            <a:ext cx="5094000" cy="589500"/>
          </a:xfrm>
          <a:prstGeom prst="flowChartAlternateProcess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Supraspinatus tendon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is the most common site of rotator cuff injury.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300" y="1037088"/>
            <a:ext cx="3208300" cy="3663378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8" name="Shape 188"/>
          <p:cNvSpPr txBox="1"/>
          <p:nvPr/>
        </p:nvSpPr>
        <p:spPr>
          <a:xfrm>
            <a:off x="2651148" y="3855548"/>
            <a:ext cx="2490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Because It’s the weakest. </a:t>
            </a: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 b="7864" l="10983" r="6310" t="7568"/>
          <a:stretch/>
        </p:blipFill>
        <p:spPr>
          <a:xfrm>
            <a:off x="4602971" y="517645"/>
            <a:ext cx="967124" cy="98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167483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BURSAE</a:t>
            </a:r>
            <a:r>
              <a:rPr lang="en" sz="10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r>
              <a:rPr lang="en"/>
              <a:t> IN RELATION TO SHOULDER JOINT</a:t>
            </a:r>
          </a:p>
        </p:txBody>
      </p:sp>
      <p:sp>
        <p:nvSpPr>
          <p:cNvPr id="195" name="Shape 195"/>
          <p:cNvSpPr/>
          <p:nvPr/>
        </p:nvSpPr>
        <p:spPr>
          <a:xfrm>
            <a:off x="311711" y="1268769"/>
            <a:ext cx="5779200" cy="589500"/>
          </a:xfrm>
          <a:prstGeom prst="flowChartAlternateProcess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They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reduce friction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between tendons, joint capsule &amp; bone.</a:t>
            </a:r>
          </a:p>
        </p:txBody>
      </p:sp>
      <p:sp>
        <p:nvSpPr>
          <p:cNvPr id="196" name="Shape 196"/>
          <p:cNvSpPr/>
          <p:nvPr/>
        </p:nvSpPr>
        <p:spPr>
          <a:xfrm>
            <a:off x="311711" y="1965454"/>
            <a:ext cx="5779200" cy="589500"/>
          </a:xfrm>
          <a:prstGeom prst="flowChartAlternateProcess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They are liable to be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inflamed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following injury of rotator cuff muscles.</a:t>
            </a: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791" y="1268783"/>
            <a:ext cx="2748289" cy="2985211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graphicFrame>
        <p:nvGraphicFramePr>
          <p:cNvPr id="198" name="Shape 198"/>
          <p:cNvGraphicFramePr/>
          <p:nvPr/>
        </p:nvGraphicFramePr>
        <p:xfrm>
          <a:off x="311698" y="26621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{33DC07C1-0818-4797-A44A-9722894280E5}</a:tableStyleId>
              </a:tblPr>
              <a:tblGrid>
                <a:gridCol w="1926400"/>
                <a:gridCol w="1926400"/>
                <a:gridCol w="1926400"/>
              </a:tblGrid>
              <a:tr h="52112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Subscapularis bursa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Infraspinatus bursa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i="1"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Subacromial bursa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</a:tr>
              <a:tr h="10707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between subscapularis tendon &amp; capsule.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between infraspinatus tendon &amp; capsule.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between deltoid, supraspinatus          &amp; capsule.</a:t>
                      </a: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99" name="Shape 199"/>
          <p:cNvSpPr txBox="1"/>
          <p:nvPr/>
        </p:nvSpPr>
        <p:spPr>
          <a:xfrm flipH="1">
            <a:off x="311700" y="2554950"/>
            <a:ext cx="6630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i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1*</a:t>
            </a:r>
          </a:p>
        </p:txBody>
      </p:sp>
      <p:sp>
        <p:nvSpPr>
          <p:cNvPr id="200" name="Shape 200"/>
          <p:cNvSpPr txBox="1"/>
          <p:nvPr/>
        </p:nvSpPr>
        <p:spPr>
          <a:xfrm flipH="1">
            <a:off x="2238100" y="2554950"/>
            <a:ext cx="6630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i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2*</a:t>
            </a:r>
          </a:p>
        </p:txBody>
      </p:sp>
      <p:sp>
        <p:nvSpPr>
          <p:cNvPr id="201" name="Shape 201"/>
          <p:cNvSpPr txBox="1"/>
          <p:nvPr/>
        </p:nvSpPr>
        <p:spPr>
          <a:xfrm flipH="1">
            <a:off x="4164500" y="2554950"/>
            <a:ext cx="6630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i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3*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11700" y="4494408"/>
            <a:ext cx="39492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*Bursae : It’s a made up of synovial membrane that produces and contains synovial fluid sac outside of the membrane of the capsule &amp; outside the joint , it has the same function of the capsule.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Relations of Shoulder Joint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Anterior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en"/>
              <a:t> Subscapularis.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Posterior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en"/>
              <a:t> </a:t>
            </a:r>
            <a:r>
              <a:rPr lang="en"/>
              <a:t>infraspinatus</a:t>
            </a:r>
            <a:r>
              <a:rPr lang="en"/>
              <a:t>,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/>
              <a:t>And teres minor.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Superior</a:t>
            </a:r>
            <a:r>
              <a:rPr lang="en"/>
              <a:t>: Supraspinatus.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Inferior</a:t>
            </a: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en"/>
              <a:t> axillary nerve.</a:t>
            </a:r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4688" y="1280100"/>
            <a:ext cx="6169311" cy="33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Movements of shoulder Joint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311700" y="1147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Flexion: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Anterior fibers of deltoid.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Pectoralis Major.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Coracobrachialis (Muscle of Arm).</a:t>
            </a:r>
          </a:p>
          <a:p>
            <a:pPr indent="-342900" lvl="0" marL="457200" rtl="0">
              <a:spcBef>
                <a:spcPts val="0"/>
              </a:spcBef>
              <a:buSzPts val="1800"/>
              <a:buAutoNum type="arabicPeriod"/>
            </a:pPr>
            <a:r>
              <a:rPr lang="en"/>
              <a:t>Short head of biceps brachii (Muscle of Arm)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Extension: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Posterior fibers of deltoid.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Latissimus dorsi.</a:t>
            </a:r>
          </a:p>
          <a:p>
            <a:pPr indent="-342900" lvl="0" marL="457200">
              <a:spcBef>
                <a:spcPts val="0"/>
              </a:spcBef>
              <a:buSzPts val="1800"/>
              <a:buAutoNum type="arabicPeriod"/>
            </a:pPr>
            <a:r>
              <a:rPr lang="en"/>
              <a:t>Teres Major.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6938" y="418500"/>
            <a:ext cx="2835200" cy="416072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/>
          <p:nvPr/>
        </p:nvSpPr>
        <p:spPr>
          <a:xfrm>
            <a:off x="2691750" y="2068300"/>
            <a:ext cx="638400" cy="416100"/>
          </a:xfrm>
          <a:prstGeom prst="leftUpArrow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3241076" y="2068298"/>
            <a:ext cx="7125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solidFill>
                  <a:srgbClr val="999999"/>
                </a:solidFill>
              </a:rPr>
              <a:t>Main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Movements of Shoulder Joint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Abduction: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From </a:t>
            </a:r>
            <a:r>
              <a:rPr lang="en"/>
              <a:t>0° - 15°:</a:t>
            </a:r>
            <a:r>
              <a:rPr lang="en">
                <a:solidFill>
                  <a:srgbClr val="000000"/>
                </a:solidFill>
              </a:rPr>
              <a:t> Supraspinatus.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ts val="1800"/>
              <a:buAutoNum type="arabicPeriod"/>
            </a:pPr>
            <a:r>
              <a:rPr lang="en">
                <a:solidFill>
                  <a:srgbClr val="000000"/>
                </a:solidFill>
              </a:rPr>
              <a:t>From 15</a:t>
            </a:r>
            <a:r>
              <a:rPr lang="en"/>
              <a:t>° - 90°: Middle fibers of deltoid.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Adduction: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Pectoralis major.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Latissimus Dorsi.</a:t>
            </a:r>
          </a:p>
          <a:p>
            <a:pPr indent="-342900" lvl="0" marL="457200" rtl="0">
              <a:spcBef>
                <a:spcPts val="0"/>
              </a:spcBef>
              <a:buSzPts val="1800"/>
              <a:buAutoNum type="arabicPeriod"/>
            </a:pPr>
            <a:r>
              <a:rPr lang="en"/>
              <a:t>Teres Major.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2733325" y="3367350"/>
            <a:ext cx="2493900" cy="9441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All of them are inserted in Bicipital Groove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6187" y="1087466"/>
            <a:ext cx="3701700" cy="2968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322675" y="4579225"/>
            <a:ext cx="810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999999"/>
                </a:solidFill>
              </a:rPr>
              <a:t>In case of fracture of the surgical neck of humerus, the most affected movement is Abduction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Movements of Shoulder Joint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0204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Medial Rotation: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Pectoralis Major.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Latissimus Dorsi.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Teres Major.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Anterior Fibers of deltoid.</a:t>
            </a:r>
          </a:p>
          <a:p>
            <a:pPr indent="-342900" lvl="0" marL="457200" rtl="0">
              <a:spcBef>
                <a:spcPts val="0"/>
              </a:spcBef>
              <a:buSzPts val="1800"/>
              <a:buAutoNum type="arabicPeriod"/>
            </a:pPr>
            <a:r>
              <a:rPr lang="en"/>
              <a:t>Subscapularis.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Lateral Rotation: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Posterior fibers of Deltoid.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Infraspinatus.</a:t>
            </a:r>
          </a:p>
          <a:p>
            <a:pPr indent="-342900" lvl="0" marL="457200">
              <a:spcBef>
                <a:spcPts val="0"/>
              </a:spcBef>
              <a:buSzPts val="1800"/>
              <a:buAutoNum type="arabicPeriod"/>
            </a:pPr>
            <a:r>
              <a:rPr lang="en"/>
              <a:t>Teres minor.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2803775" y="1733000"/>
            <a:ext cx="2211900" cy="8313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First 3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are inserted in bicipital groove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625" y="1147225"/>
            <a:ext cx="3518675" cy="32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 rot="-5400000">
            <a:off x="-3315011" y="1877967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 sz="3300">
                <a:latin typeface="Economica"/>
                <a:ea typeface="Economica"/>
                <a:cs typeface="Economica"/>
                <a:sym typeface="Economica"/>
              </a:rPr>
              <a:t>S  U  M  M  A  R  Y</a:t>
            </a:r>
          </a:p>
        </p:txBody>
      </p:sp>
      <p:graphicFrame>
        <p:nvGraphicFramePr>
          <p:cNvPr id="241" name="Shape 241"/>
          <p:cNvGraphicFramePr/>
          <p:nvPr/>
        </p:nvGraphicFramePr>
        <p:xfrm>
          <a:off x="456830" y="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{33DC07C1-0818-4797-A44A-9722894280E5}</a:tableStyleId>
              </a:tblPr>
              <a:tblGrid>
                <a:gridCol w="1065775"/>
                <a:gridCol w="1914625"/>
                <a:gridCol w="1571775"/>
                <a:gridCol w="1372325"/>
                <a:gridCol w="1387400"/>
                <a:gridCol w="1375275"/>
              </a:tblGrid>
              <a:tr h="5933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1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Muscle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100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Deltoid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500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Supraspinatus &amp; infraspinatus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1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Teres minor</a:t>
                      </a: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 sz="21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Teres major</a:t>
                      </a: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Subscapularis</a:t>
                      </a:r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1"/>
                    </a:solidFill>
                  </a:tcPr>
                </a:tc>
              </a:tr>
              <a:tr h="12084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0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Origin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1/3 of clavicle, acromion and spine of scapula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</a:t>
                      </a:r>
                      <a:r>
                        <a:rPr lang="en" sz="12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Supraspinatus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supraspinous fossa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2-I</a:t>
                      </a:r>
                      <a:r>
                        <a:rPr lang="en" sz="12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nfraspinatus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 sz="12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infraspinous fossa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(Axillary) border of Scapula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border of scapula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subscapular fossa</a:t>
                      </a: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05345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b="1" lang="en" sz="20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Insertion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deltoid tuberosity of humerus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greater tuberosity of humerus</a:t>
                      </a:r>
                    </a:p>
                    <a:p>
                      <a:pPr indent="0" lvl="0" mar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greater tuberosity of humerus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lip of bicipital groove of humerus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lesser tuberosity of humerus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562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20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Nerve supply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axillary nerve</a:t>
                      </a: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Suprascapular nerve</a:t>
                      </a:r>
                    </a:p>
                  </a:txBody>
                  <a:tcPr marT="91425" marB="91425" marR="91425" marL="91425" anchor="ctr">
                    <a:lnL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axillary nerve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Lower subscapular nerve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upper &amp; lower subscapular nerves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262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Action</a:t>
                      </a:r>
                      <a:r>
                        <a:rPr lang="en" sz="1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</a:t>
                      </a:r>
                      <a:r>
                        <a:rPr lang="en" sz="90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Anterior fibers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flexion &amp; medial rotation of humerus.</a:t>
                      </a:r>
                    </a:p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</a:t>
                      </a:r>
                      <a:r>
                        <a:rPr lang="en" sz="90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Middle fibers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abduction of humerus from 15-90°.</a:t>
                      </a:r>
                    </a:p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3-</a:t>
                      </a:r>
                      <a:r>
                        <a:rPr lang="en" sz="900" u="sng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Posterior fibers</a:t>
                      </a:r>
                      <a:r>
                        <a:rPr lang="en" sz="9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lateral rotation of humerus &amp; extension.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1- </a:t>
                      </a:r>
                      <a:r>
                        <a:rPr lang="en" sz="10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Supraspinatus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 abduction of humerus from 0° - 15°.</a:t>
                      </a: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2- </a:t>
                      </a:r>
                      <a:r>
                        <a:rPr lang="en" sz="10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Infraspinatus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r>
                        <a:rPr lang="en" sz="1000" u="sng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rotation of humerus.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6985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lateral rotation of humerus</a:t>
                      </a:r>
                    </a:p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extension, adduction &amp; medial rotation of humerus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3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algn="ctr">
                        <a:spcBef>
                          <a:spcPts val="0"/>
                        </a:spcBef>
                        <a:buNone/>
                      </a:pPr>
                      <a:r>
                        <a:rPr lang="en" sz="13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medial rotation of humerus</a:t>
                      </a: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7F6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76200" y="-8000"/>
            <a:ext cx="5932800" cy="831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Summary</a:t>
            </a:r>
          </a:p>
        </p:txBody>
      </p:sp>
      <p:sp>
        <p:nvSpPr>
          <p:cNvPr id="247" name="Shape 247"/>
          <p:cNvSpPr txBox="1"/>
          <p:nvPr>
            <p:ph idx="4294967295" type="body"/>
          </p:nvPr>
        </p:nvSpPr>
        <p:spPr>
          <a:xfrm>
            <a:off x="152400" y="823000"/>
            <a:ext cx="4519800" cy="4218600"/>
          </a:xfrm>
          <a:prstGeom prst="rect">
            <a:avLst/>
          </a:prstGeom>
          <a:ln cap="flat" cmpd="sng" w="9525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2100">
                <a:latin typeface="Economica"/>
                <a:ea typeface="Economica"/>
                <a:cs typeface="Economica"/>
                <a:sym typeface="Economica"/>
              </a:rPr>
              <a:t>Muscles of shoulder region: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700"/>
              <a:t>Origin: scapula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700"/>
              <a:t>Insertion: humerus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700"/>
              <a:t>Action: move humerus (SHOULDER JOINT)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700"/>
              <a:t>Nerve supply: anterior rami of spinal nerves through brachial plexus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700"/>
              <a:t>Rotator cuff: 4 muscles in scapular region surround and help in stabilization of shoulder joint (supraspinatus, infraspinatus, teres minor, subscapularis).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700">
              <a:latin typeface="Economica"/>
              <a:ea typeface="Economica"/>
              <a:cs typeface="Economica"/>
              <a:sym typeface="Economica"/>
            </a:endParaRP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7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48" name="Shape 248"/>
          <p:cNvSpPr txBox="1"/>
          <p:nvPr>
            <p:ph idx="4294967295" type="body"/>
          </p:nvPr>
        </p:nvSpPr>
        <p:spPr>
          <a:xfrm>
            <a:off x="4926875" y="823000"/>
            <a:ext cx="4083300" cy="4130700"/>
          </a:xfrm>
          <a:prstGeom prst="rect">
            <a:avLst/>
          </a:prstGeom>
          <a:ln cap="flat" cmpd="sng" w="9525">
            <a:solidFill>
              <a:srgbClr val="BF9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2400">
                <a:latin typeface="Economica"/>
                <a:ea typeface="Economica"/>
                <a:cs typeface="Economica"/>
                <a:sym typeface="Economica"/>
              </a:rPr>
              <a:t>Shoulder joint: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1-Type: synovial, ball &amp; socket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2-Articular surfaces: head of humerus &amp; glenoid cavity of scapula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3-Stability: depends on rotator cuff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4-Relations: rotator cuff and axillary nerve</a:t>
            </a:r>
          </a:p>
          <a:p>
            <a:pPr indent="0" lvl="0"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800"/>
              <a:t>5-Movements: flexion, extension, abduction, adduction, medial &amp; lateral rotation</a:t>
            </a:r>
          </a:p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MCQ’s 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46350" y="1147225"/>
            <a:ext cx="2417700" cy="894900"/>
          </a:xfrm>
          <a:prstGeom prst="rect">
            <a:avLst/>
          </a:prstGeom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AutoNum type="arabicPeriod"/>
            </a:pPr>
            <a:r>
              <a:rPr lang="en" sz="800"/>
              <a:t>Which of the following muscles has similar actions to latissimus dorsi ?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AutoNum type="alphaLcParenR"/>
            </a:pPr>
            <a:r>
              <a:rPr lang="en" sz="800"/>
              <a:t>Teres major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AutoNum type="alphaLcParenR"/>
            </a:pPr>
            <a:r>
              <a:rPr lang="en" sz="800"/>
              <a:t>Subscapularis</a:t>
            </a:r>
          </a:p>
          <a:p>
            <a:pPr indent="-279400" lvl="0" marL="457200" rtl="0">
              <a:spcBef>
                <a:spcPts val="0"/>
              </a:spcBef>
              <a:buSzPts val="800"/>
              <a:buAutoNum type="alphaLcParenR"/>
            </a:pPr>
            <a:r>
              <a:rPr lang="en" sz="800"/>
              <a:t>Teres minor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46350" y="2259950"/>
            <a:ext cx="2417700" cy="936600"/>
          </a:xfrm>
          <a:prstGeom prst="rect">
            <a:avLst/>
          </a:prstGeom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>
                <a:solidFill>
                  <a:srgbClr val="000000"/>
                </a:solidFill>
              </a:rPr>
              <a:t>2. Nerve supply of subscapularis by: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lphaLcParenR"/>
            </a:pPr>
            <a:r>
              <a:rPr lang="en" sz="800">
                <a:solidFill>
                  <a:srgbClr val="000000"/>
                </a:solidFill>
              </a:rPr>
              <a:t>Axillary nerve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AutoNum type="alphaLcParenR"/>
            </a:pPr>
            <a:r>
              <a:rPr lang="en" sz="800">
                <a:solidFill>
                  <a:srgbClr val="000000"/>
                </a:solidFill>
              </a:rPr>
              <a:t>Upper and lower subscapular nerve</a:t>
            </a:r>
          </a:p>
          <a:p>
            <a:pPr indent="-279400" lvl="0" marL="457200" rtl="0">
              <a:spcBef>
                <a:spcPts val="0"/>
              </a:spcBef>
              <a:buClr>
                <a:srgbClr val="000000"/>
              </a:buClr>
              <a:buSzPts val="800"/>
              <a:buAutoNum type="alphaLcParenR"/>
            </a:pPr>
            <a:r>
              <a:rPr lang="en" sz="800">
                <a:solidFill>
                  <a:srgbClr val="000000"/>
                </a:solidFill>
              </a:rPr>
              <a:t>Only lower subscapular nerve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311700" y="3414375"/>
            <a:ext cx="2487000" cy="1110300"/>
          </a:xfrm>
          <a:prstGeom prst="rect">
            <a:avLst/>
          </a:prstGeom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3. Which is false about the shoulder joint?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AutoNum type="alphaLcParenR"/>
            </a:pPr>
            <a:r>
              <a:rPr lang="en" sz="800"/>
              <a:t>Is not stable because humerus head is 3x larger than glenoid cavity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AutoNum type="alphaLcParenR"/>
            </a:pPr>
            <a:r>
              <a:rPr lang="en" sz="800"/>
              <a:t>Relies on support from the rotator cuff</a:t>
            </a:r>
          </a:p>
          <a:p>
            <a:pPr indent="-279400" lvl="0" marL="457200" rtl="0">
              <a:spcBef>
                <a:spcPts val="0"/>
              </a:spcBef>
              <a:buSzPts val="800"/>
              <a:buAutoNum type="alphaLcParenR"/>
            </a:pPr>
            <a:r>
              <a:rPr lang="en" sz="800"/>
              <a:t>Is a hinge joint with biaxial movement</a:t>
            </a:r>
          </a:p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3072776" y="2829600"/>
            <a:ext cx="2487000" cy="1110300"/>
          </a:xfrm>
          <a:prstGeom prst="rect">
            <a:avLst/>
          </a:prstGeom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4. Which of the following rotator cuff muscles is most susceptible to injury?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AutoNum type="alphaLcParenR"/>
            </a:pPr>
            <a:r>
              <a:rPr lang="en" sz="800"/>
              <a:t>Infraspinatus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AutoNum type="alphaLcParenR"/>
            </a:pPr>
            <a:r>
              <a:rPr lang="en" sz="800"/>
              <a:t>Supraspinatus </a:t>
            </a:r>
          </a:p>
          <a:p>
            <a:pPr indent="-279400" lvl="0" marL="457200" rtl="0">
              <a:spcBef>
                <a:spcPts val="0"/>
              </a:spcBef>
              <a:buSzPts val="800"/>
              <a:buAutoNum type="alphaLcParenR"/>
            </a:pPr>
            <a:r>
              <a:rPr lang="en" sz="800"/>
              <a:t>Teres minor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3072776" y="1433263"/>
            <a:ext cx="2487000" cy="1110300"/>
          </a:xfrm>
          <a:prstGeom prst="rect">
            <a:avLst/>
          </a:prstGeom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5.  All of the following relate posteriorly to the shoulder joint except…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AutoNum type="alphaLcParenR"/>
            </a:pPr>
            <a:r>
              <a:rPr lang="en" sz="800"/>
              <a:t>Subscapularis</a:t>
            </a:r>
          </a:p>
          <a:p>
            <a:pPr indent="-279400" lvl="0" marL="457200" rtl="0">
              <a:spcBef>
                <a:spcPts val="0"/>
              </a:spcBef>
              <a:spcAft>
                <a:spcPts val="0"/>
              </a:spcAft>
              <a:buSzPts val="800"/>
              <a:buAutoNum type="alphaLcParenR"/>
            </a:pPr>
            <a:r>
              <a:rPr lang="en" sz="800"/>
              <a:t>Infraspinatus</a:t>
            </a:r>
          </a:p>
          <a:p>
            <a:pPr indent="-279400" lvl="0" marL="457200" rtl="0">
              <a:spcBef>
                <a:spcPts val="0"/>
              </a:spcBef>
              <a:buSzPts val="800"/>
              <a:buAutoNum type="alphaLcParenR"/>
            </a:pPr>
            <a:r>
              <a:rPr lang="en" sz="800"/>
              <a:t>Teres minor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345300" y="1445336"/>
            <a:ext cx="2487000" cy="482400"/>
          </a:xfrm>
          <a:prstGeom prst="rect">
            <a:avLst/>
          </a:prstGeom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6. Name the bursae related to to the shoulder joint.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345300" y="1977857"/>
            <a:ext cx="2487000" cy="334800"/>
          </a:xfrm>
          <a:prstGeom prst="rect">
            <a:avLst/>
          </a:prstGeom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7. What is the function of the bursae.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345300" y="2362769"/>
            <a:ext cx="2487000" cy="334800"/>
          </a:xfrm>
          <a:prstGeom prst="rect">
            <a:avLst/>
          </a:prstGeom>
          <a:ln cap="flat" cmpd="sng" w="9525">
            <a:solidFill>
              <a:schemeClr val="lt2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800"/>
              <a:t>8. Name the muscles responsible for medial rotation of the shoulder joint.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7012409" y="3573600"/>
            <a:ext cx="2487000" cy="36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600">
                <a:solidFill>
                  <a:schemeClr val="dk2"/>
                </a:solidFill>
              </a:rPr>
              <a:t>Answers: 1. A 2. B 3. C 4. B 5. A 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657000" y="3786364"/>
            <a:ext cx="2487000" cy="36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600">
                <a:solidFill>
                  <a:schemeClr val="dk2"/>
                </a:solidFill>
              </a:rPr>
              <a:t>6. Subscapularis bursa, infraspinatus bursa, subacromial bursa</a:t>
            </a:r>
          </a:p>
        </p:txBody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657000" y="3977305"/>
            <a:ext cx="2487000" cy="36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600">
                <a:solidFill>
                  <a:schemeClr val="dk2"/>
                </a:solidFill>
              </a:rPr>
              <a:t>7. They reduce friction between the tendons, joint capsule and bones.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657000" y="4279078"/>
            <a:ext cx="2487000" cy="366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600">
                <a:solidFill>
                  <a:schemeClr val="dk2"/>
                </a:solidFill>
              </a:rPr>
              <a:t>8</a:t>
            </a:r>
            <a:r>
              <a:rPr lang="en" sz="600">
                <a:solidFill>
                  <a:schemeClr val="dk2"/>
                </a:solidFill>
              </a:rPr>
              <a:t>. Pectoralis Major, Latissimus Dorsi, Teres Major, Anterior fibers of deltoid, and subscapularis</a:t>
            </a:r>
          </a:p>
        </p:txBody>
      </p:sp>
      <p:sp>
        <p:nvSpPr>
          <p:cNvPr id="266" name="Shape 266"/>
          <p:cNvSpPr txBox="1"/>
          <p:nvPr>
            <p:ph type="title"/>
          </p:nvPr>
        </p:nvSpPr>
        <p:spPr>
          <a:xfrm>
            <a:off x="6197749" y="563900"/>
            <a:ext cx="23448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SAQ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914400" y="507793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Team Members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549350" y="1361300"/>
            <a:ext cx="2696700" cy="30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Lamia Abdullah Alkuwaiz (Team Leader)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Rawan Mohammad Alharbi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Abeer Alabduljabbar</a:t>
            </a:r>
            <a:br>
              <a:rPr lang="en" sz="1000"/>
            </a:br>
            <a:r>
              <a:rPr lang="en" sz="1000"/>
              <a:t>Afnan Abdulaziz Almustafa</a:t>
            </a:r>
            <a:br>
              <a:rPr lang="en" sz="1000"/>
            </a:br>
            <a:r>
              <a:rPr lang="en" sz="1000"/>
              <a:t>Ahad Algrain</a:t>
            </a:r>
            <a:br>
              <a:rPr lang="en" sz="1000"/>
            </a:br>
            <a:r>
              <a:rPr lang="en" sz="1000"/>
              <a:t>Alanoud Almansour</a:t>
            </a:r>
            <a:br>
              <a:rPr lang="en" sz="1000"/>
            </a:br>
            <a:r>
              <a:rPr lang="en" sz="1000"/>
              <a:t>Albandari Alshaye</a:t>
            </a:r>
            <a:br>
              <a:rPr lang="en" sz="1000"/>
            </a:br>
            <a:r>
              <a:rPr lang="en" sz="1000"/>
              <a:t>AlFhadah abdullah alsaleem</a:t>
            </a:r>
            <a:br>
              <a:rPr lang="en" sz="1000"/>
            </a:br>
            <a:r>
              <a:rPr lang="en" sz="1000"/>
              <a:t>Arwa Alzahrani</a:t>
            </a:r>
            <a:br>
              <a:rPr lang="en" sz="1000"/>
            </a:br>
            <a:r>
              <a:rPr lang="en" sz="1000"/>
              <a:t>Dana Abdulaziz Alrasheed</a:t>
            </a:r>
            <a:br>
              <a:rPr lang="en" sz="1000"/>
            </a:br>
            <a:r>
              <a:rPr lang="en" sz="1000"/>
              <a:t>Dimah Khalid Alaraifi</a:t>
            </a:r>
            <a:br>
              <a:rPr lang="en" sz="1000"/>
            </a:br>
            <a:r>
              <a:rPr lang="en" sz="1000"/>
              <a:t>Ghada Alhaidari</a:t>
            </a:r>
            <a:br>
              <a:rPr lang="en" sz="1000"/>
            </a:br>
            <a:r>
              <a:rPr lang="en" sz="1000"/>
              <a:t>Ghada Almuhanna</a:t>
            </a:r>
            <a:br>
              <a:rPr lang="en" sz="1000"/>
            </a:br>
            <a:r>
              <a:rPr lang="en" sz="1000"/>
              <a:t>Ghaida Alsanad</a:t>
            </a:r>
            <a:br>
              <a:rPr lang="en" sz="1000"/>
            </a:br>
            <a:r>
              <a:rPr lang="en" sz="1000"/>
              <a:t>Hadeel Khalid Awartani</a:t>
            </a:r>
            <a:br>
              <a:rPr lang="en" sz="1000"/>
            </a:br>
            <a:r>
              <a:rPr lang="en" sz="1000"/>
              <a:t>Haifa Alessa</a:t>
            </a:r>
            <a:br>
              <a:rPr lang="en" sz="1000"/>
            </a:br>
            <a:r>
              <a:rPr lang="en" sz="1000">
                <a:solidFill>
                  <a:schemeClr val="dk1"/>
                </a:solidFill>
              </a:rPr>
              <a:t>Khulood Alwehabi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Layan Hassan Alwatban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Lojain Azizalrahman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Lujain Tariq AlZaid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273" name="Shape 273"/>
          <p:cNvSpPr txBox="1"/>
          <p:nvPr/>
        </p:nvSpPr>
        <p:spPr>
          <a:xfrm>
            <a:off x="2304804" y="1636700"/>
            <a:ext cx="28749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Maha Barakah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Majd Khalid AlBarrak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Norah Alharbi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Nouf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Noura Mohammed Alothaim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Rahaf Turki Alshammari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Reham Alhalabi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Rinad Musaed Alghoraiby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Sara Alsultan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Shahad Alzahrani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Wafa Alotaibi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Wejdan Fahad Albadrani</a:t>
            </a:r>
            <a:br>
              <a:rPr lang="en" sz="1000">
                <a:solidFill>
                  <a:schemeClr val="dk1"/>
                </a:solidFill>
              </a:rPr>
            </a:br>
            <a:r>
              <a:rPr lang="en" sz="1000">
                <a:solidFill>
                  <a:schemeClr val="dk1"/>
                </a:solidFill>
              </a:rPr>
              <a:t>Wjdan AlShamry</a:t>
            </a:r>
            <a:br>
              <a:rPr lang="en" sz="1000">
                <a:solidFill>
                  <a:schemeClr val="dk1"/>
                </a:solidFill>
              </a:rPr>
            </a:br>
          </a:p>
        </p:txBody>
      </p:sp>
      <p:sp>
        <p:nvSpPr>
          <p:cNvPr id="274" name="Shape 274"/>
          <p:cNvSpPr txBox="1"/>
          <p:nvPr/>
        </p:nvSpPr>
        <p:spPr>
          <a:xfrm>
            <a:off x="4379004" y="1217807"/>
            <a:ext cx="31914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100">
                <a:solidFill>
                  <a:schemeClr val="lt2"/>
                </a:solidFill>
              </a:rPr>
              <a:t>Faisal Fahad Alsaif (Team Leader)</a:t>
            </a:r>
            <a:br>
              <a:rPr lang="en" sz="1100">
                <a:solidFill>
                  <a:schemeClr val="lt2"/>
                </a:solidFill>
              </a:rPr>
            </a:br>
            <a:r>
              <a:rPr lang="en" sz="1100"/>
              <a:t>Abdulaziz Al dukhayel </a:t>
            </a:r>
            <a:br>
              <a:rPr lang="en" sz="1100"/>
            </a:br>
            <a:br>
              <a:rPr lang="en" sz="600"/>
            </a:br>
            <a:r>
              <a:rPr lang="en" sz="600"/>
              <a:t>‏</a:t>
            </a:r>
            <a:r>
              <a:rPr lang="en" sz="1000"/>
              <a:t>Fahad Alfaiz </a:t>
            </a:r>
            <a:br>
              <a:rPr lang="en" sz="1000"/>
            </a:br>
            <a:r>
              <a:rPr lang="en" sz="1000"/>
              <a:t>‏Akram Alfandi </a:t>
            </a:r>
            <a:br>
              <a:rPr lang="en" sz="1000"/>
            </a:br>
            <a:r>
              <a:rPr lang="en" sz="1000"/>
              <a:t>‏Saad Aloqile </a:t>
            </a:r>
            <a:br>
              <a:rPr lang="en" sz="1000"/>
            </a:br>
            <a:r>
              <a:rPr lang="en" sz="1000"/>
              <a:t>‏Saleh Almoaiqel </a:t>
            </a:r>
            <a:br>
              <a:rPr lang="en" sz="1000"/>
            </a:br>
            <a:r>
              <a:rPr lang="en" sz="1000"/>
              <a:t>‏Abdulaziz Alabdulkareem </a:t>
            </a:r>
            <a:br>
              <a:rPr lang="en" sz="1000"/>
            </a:br>
            <a:r>
              <a:rPr lang="en" sz="1000"/>
              <a:t>‏Abdullah Almeaither </a:t>
            </a:r>
            <a:br>
              <a:rPr lang="en" sz="1000"/>
            </a:br>
            <a:r>
              <a:rPr lang="en" sz="1000"/>
              <a:t>‏Yazeed Aldossari </a:t>
            </a:r>
            <a:br>
              <a:rPr lang="en" sz="1000"/>
            </a:br>
            <a:r>
              <a:rPr lang="en" sz="1000"/>
              <a:t>‏Muath Alhumood </a:t>
            </a:r>
            <a:br>
              <a:rPr lang="en" sz="1000"/>
            </a:br>
            <a:r>
              <a:rPr lang="en" sz="1000"/>
              <a:t>Abdulrahman Almotairi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‏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Abdulelah Aldossari </a:t>
            </a:r>
            <a:br>
              <a:rPr lang="en" sz="1000"/>
            </a:br>
            <a:r>
              <a:rPr lang="en" sz="1000"/>
              <a:t>‏Abdulrahman Alduhayyim </a:t>
            </a:r>
            <a:br>
              <a:rPr lang="en" sz="1000"/>
            </a:br>
            <a:r>
              <a:rPr lang="en" sz="1000"/>
              <a:t>‏Hamdan Aldossari </a:t>
            </a:r>
            <a:br>
              <a:rPr lang="en" sz="1000"/>
            </a:br>
            <a:r>
              <a:rPr lang="en" sz="1000"/>
              <a:t>‏Abdullah Alqarni </a:t>
            </a:r>
            <a:br>
              <a:rPr lang="en" sz="1000"/>
            </a:br>
            <a:r>
              <a:rPr lang="en" sz="1000"/>
              <a:t>‏Mohammed Alomar </a:t>
            </a:r>
            <a:br>
              <a:rPr lang="en" sz="1000"/>
            </a:br>
            <a:r>
              <a:rPr lang="en" sz="1000"/>
              <a:t>‏Abdulrahman Aldawood </a:t>
            </a:r>
            <a:br>
              <a:rPr lang="en" sz="1000"/>
            </a:br>
            <a:r>
              <a:rPr lang="en" sz="1000"/>
              <a:t>‏Saud Alghufaily </a:t>
            </a:r>
            <a:br>
              <a:rPr lang="en" sz="1000"/>
            </a:br>
            <a:r>
              <a:rPr lang="en" sz="1000"/>
              <a:t>‏Hassan Aloraini </a:t>
            </a:r>
            <a:br>
              <a:rPr lang="en" sz="1000"/>
            </a:br>
            <a:r>
              <a:rPr lang="en" sz="1000"/>
              <a:t>Khalid Almutairi</a:t>
            </a:r>
            <a:r>
              <a:rPr lang="en" sz="600"/>
              <a:t>‏‏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006925" y="1636700"/>
            <a:ext cx="21525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1000"/>
              <a:t>Abdulmajeed Alwardi </a:t>
            </a:r>
            <a:br>
              <a:rPr lang="en" sz="1000"/>
            </a:br>
            <a:r>
              <a:rPr lang="en" sz="1000"/>
              <a:t>‏Abdulrahman Alageel </a:t>
            </a:r>
            <a:br>
              <a:rPr lang="en" sz="1000"/>
            </a:br>
            <a:r>
              <a:rPr lang="en" sz="1000"/>
              <a:t>‏Rayyan Almousa </a:t>
            </a:r>
            <a:br>
              <a:rPr lang="en" sz="1000"/>
            </a:br>
            <a:r>
              <a:rPr lang="en" sz="1000"/>
              <a:t>‏Sultan Alfuhaid </a:t>
            </a:r>
            <a:br>
              <a:rPr lang="en" sz="1000"/>
            </a:br>
            <a:r>
              <a:rPr lang="en" sz="1000"/>
              <a:t>‏Ali Alammari </a:t>
            </a:r>
            <a:br>
              <a:rPr lang="en" sz="1000"/>
            </a:br>
            <a:r>
              <a:rPr lang="en" sz="1000"/>
              <a:t>‏Fahad alshughaithry </a:t>
            </a:r>
            <a:br>
              <a:rPr lang="en" sz="1000"/>
            </a:br>
            <a:r>
              <a:rPr lang="en" sz="1000"/>
              <a:t>Fayez Ghiyath Aldarsouni </a:t>
            </a:r>
            <a:br>
              <a:rPr lang="en" sz="1000"/>
            </a:br>
            <a:r>
              <a:rPr lang="en" sz="1000"/>
              <a:t>‏Mohammed Alquwayfili </a:t>
            </a:r>
            <a:br>
              <a:rPr lang="en" sz="1000"/>
            </a:br>
            <a:br>
              <a:rPr lang="en" sz="1000"/>
            </a:br>
            <a:r>
              <a:rPr lang="en" sz="1000"/>
              <a:t>‏‏Abduljabbar Al-yamani </a:t>
            </a:r>
            <a:br>
              <a:rPr lang="en" sz="1000"/>
            </a:br>
            <a:r>
              <a:rPr lang="en" sz="1000"/>
              <a:t>‏Sultan Al-nasser </a:t>
            </a:r>
            <a:br>
              <a:rPr lang="en" sz="1000"/>
            </a:br>
            <a:r>
              <a:rPr lang="en" sz="1000"/>
              <a:t>‏Majed Aljohani </a:t>
            </a:r>
            <a:br>
              <a:rPr lang="en" sz="1000"/>
            </a:br>
            <a:r>
              <a:rPr lang="en" sz="1000"/>
              <a:t>‏Zeyad Al-khenaizan </a:t>
            </a:r>
            <a:br>
              <a:rPr lang="en" sz="1000"/>
            </a:br>
            <a:r>
              <a:rPr lang="en" sz="1000"/>
              <a:t>‏Mohammed Nouri </a:t>
            </a:r>
            <a:br>
              <a:rPr lang="en" sz="1000"/>
            </a:br>
            <a:r>
              <a:rPr lang="en" sz="1000"/>
              <a:t>‏Abdulaziz Al-drgam </a:t>
            </a:r>
            <a:br>
              <a:rPr lang="en" sz="1000"/>
            </a:br>
            <a:r>
              <a:rPr lang="en" sz="1000"/>
              <a:t>‏Fahad Aldhowaihy </a:t>
            </a:r>
            <a:br>
              <a:rPr lang="en" sz="1000"/>
            </a:br>
            <a:r>
              <a:rPr lang="en" sz="1000"/>
              <a:t>‏Omar alyabis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Objectives 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1147232"/>
            <a:ext cx="8520600" cy="390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 the name of muscles of the shoulder region.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Describe the anatomy of muscles of shoulder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region regarding: attachments of each of them to scapula &amp; humerus, nerve supply and actions on shoulder joint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 the muscles forming the rotator cuff and describe the relation of each of them to the shoulder joint.</a:t>
            </a:r>
          </a:p>
          <a:p>
            <a:pPr indent="-342900" lvl="0" marL="457200" rtl="0">
              <a:spcBef>
                <a:spcPts val="0"/>
              </a:spcBef>
              <a:buSzPts val="1800"/>
              <a:buChar char="●"/>
            </a:pPr>
            <a:r>
              <a:rPr lang="en"/>
              <a:t>Describe the anatomy of shoulder joint regarding: type, articular surfaces, stability, relations &amp; movements.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0" y="3785400"/>
            <a:ext cx="4364100" cy="13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6FA8DC"/>
                </a:solidFill>
                <a:latin typeface="Bree Serif"/>
                <a:ea typeface="Bree Serif"/>
                <a:cs typeface="Bree Serif"/>
                <a:sym typeface="Bree Serif"/>
              </a:rPr>
              <a:t>BLUE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boys’ slides</a:t>
            </a:r>
          </a:p>
          <a:p>
            <a:pPr indent="-317500" lvl="0" marL="457200" rtl="0">
              <a:spcBef>
                <a:spcPts val="0"/>
              </a:spcBef>
              <a:buClr>
                <a:srgbClr val="00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Text in </a:t>
            </a:r>
            <a:r>
              <a:rPr lang="en">
                <a:solidFill>
                  <a:srgbClr val="D5A6BD"/>
                </a:solidFill>
                <a:latin typeface="Bree Serif"/>
                <a:ea typeface="Bree Serif"/>
                <a:cs typeface="Bree Serif"/>
                <a:sym typeface="Bree Serif"/>
              </a:rPr>
              <a:t>PINK</a:t>
            </a:r>
            <a:r>
              <a:rPr lang="en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was found only in the girls’ slides</a:t>
            </a:r>
          </a:p>
          <a:p>
            <a:pPr indent="-317500" lvl="0" marL="457200" rtl="0">
              <a:spcBef>
                <a:spcPts val="0"/>
              </a:spcBef>
              <a:buClr>
                <a:srgbClr val="FF0000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FF0000"/>
                </a:solidFill>
                <a:latin typeface="Bree Serif"/>
                <a:ea typeface="Bree Serif"/>
                <a:cs typeface="Bree Serif"/>
                <a:sym typeface="Bree Serif"/>
              </a:rPr>
              <a:t>Text in RED is considered important </a:t>
            </a:r>
          </a:p>
          <a:p>
            <a:pPr indent="-317500" lvl="0" marL="457200" rtl="0">
              <a:spcBef>
                <a:spcPts val="0"/>
              </a:spcBef>
              <a:buClr>
                <a:srgbClr val="999999"/>
              </a:buClr>
              <a:buSzPts val="1400"/>
              <a:buFont typeface="Bree Serif"/>
              <a:buChar char="●"/>
            </a:pPr>
            <a:r>
              <a:rPr lang="en">
                <a:solidFill>
                  <a:srgbClr val="999999"/>
                </a:solidFill>
                <a:latin typeface="Bree Serif"/>
                <a:ea typeface="Bree Serif"/>
                <a:cs typeface="Bree Serif"/>
                <a:sym typeface="Bree Serif"/>
              </a:rPr>
              <a:t>Text in GREY is considered extra notes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4294967295" type="subTitle"/>
          </p:nvPr>
        </p:nvSpPr>
        <p:spPr>
          <a:xfrm>
            <a:off x="8" y="1103494"/>
            <a:ext cx="4957200" cy="346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These are muscles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connecting</a:t>
            </a:r>
            <a:r>
              <a:rPr lang="en"/>
              <a:t>             </a:t>
            </a:r>
            <a:r>
              <a:rPr lang="en">
                <a:solidFill>
                  <a:srgbClr val="FF0000"/>
                </a:solidFill>
              </a:rPr>
              <a:t>S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capula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to </a:t>
            </a:r>
            <a:r>
              <a:rPr lang="en">
                <a:solidFill>
                  <a:srgbClr val="FF0000"/>
                </a:solidFill>
              </a:rPr>
              <a:t>H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umerus</a:t>
            </a:r>
            <a:r>
              <a:rPr lang="en">
                <a:solidFill>
                  <a:srgbClr val="FF0000"/>
                </a:solidFill>
              </a:rPr>
              <a:t>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(move </a:t>
            </a:r>
            <a:r>
              <a:rPr lang="en" sz="1800" u="sng"/>
              <a:t>humerus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through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shoulder joint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):</a:t>
            </a:r>
            <a:br>
              <a:rPr lang="en" sz="1800">
                <a:latin typeface="Open Sans"/>
                <a:ea typeface="Open Sans"/>
                <a:cs typeface="Open Sans"/>
                <a:sym typeface="Open Sans"/>
              </a:rPr>
            </a:b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425" y="907425"/>
            <a:ext cx="4201800" cy="416482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3392691" y="1103503"/>
            <a:ext cx="15645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Scapula يعني يطلعون من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Humerus ويدخلون في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فدايما تذكروا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Origin: scapula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</a:rPr>
              <a:t>I</a:t>
            </a:r>
            <a:r>
              <a:rPr lang="en" sz="1000">
                <a:solidFill>
                  <a:srgbClr val="999999"/>
                </a:solidFill>
              </a:rPr>
              <a:t>nsertion: humerus </a:t>
            </a:r>
          </a:p>
        </p:txBody>
      </p:sp>
      <p:sp>
        <p:nvSpPr>
          <p:cNvPr id="83" name="Shape 83"/>
          <p:cNvSpPr/>
          <p:nvPr/>
        </p:nvSpPr>
        <p:spPr>
          <a:xfrm>
            <a:off x="750597" y="3343416"/>
            <a:ext cx="1647600" cy="49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3-</a:t>
            </a: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Infraspinatus</a:t>
            </a:r>
          </a:p>
        </p:txBody>
      </p:sp>
      <p:sp>
        <p:nvSpPr>
          <p:cNvPr id="84" name="Shape 84"/>
          <p:cNvSpPr/>
          <p:nvPr/>
        </p:nvSpPr>
        <p:spPr>
          <a:xfrm>
            <a:off x="1162636" y="3726052"/>
            <a:ext cx="1647600" cy="49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4-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Teres minor</a:t>
            </a:r>
          </a:p>
        </p:txBody>
      </p:sp>
      <p:sp>
        <p:nvSpPr>
          <p:cNvPr id="85" name="Shape 85"/>
          <p:cNvSpPr/>
          <p:nvPr/>
        </p:nvSpPr>
        <p:spPr>
          <a:xfrm>
            <a:off x="2103490" y="4509198"/>
            <a:ext cx="1647600" cy="49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6-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Subscapularis</a:t>
            </a: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86" name="Shape 86"/>
          <p:cNvSpPr/>
          <p:nvPr/>
        </p:nvSpPr>
        <p:spPr>
          <a:xfrm>
            <a:off x="75625" y="2587312"/>
            <a:ext cx="1647600" cy="49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1-Deltoid</a:t>
            </a: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87" name="Shape 87"/>
          <p:cNvSpPr/>
          <p:nvPr/>
        </p:nvSpPr>
        <p:spPr>
          <a:xfrm>
            <a:off x="1530025" y="4099542"/>
            <a:ext cx="1647600" cy="49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5-Teres major</a:t>
            </a: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88" name="Shape 88"/>
          <p:cNvSpPr/>
          <p:nvPr/>
        </p:nvSpPr>
        <p:spPr>
          <a:xfrm>
            <a:off x="455900" y="2942900"/>
            <a:ext cx="1713300" cy="49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2-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Supraspinatus</a:t>
            </a:r>
          </a:p>
        </p:txBody>
      </p:sp>
      <p:sp>
        <p:nvSpPr>
          <p:cNvPr id="89" name="Shape 89"/>
          <p:cNvSpPr txBox="1"/>
          <p:nvPr>
            <p:ph idx="4294967295" type="ctrTitle"/>
          </p:nvPr>
        </p:nvSpPr>
        <p:spPr>
          <a:xfrm>
            <a:off x="75625" y="183155"/>
            <a:ext cx="6113400" cy="1386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MUSCLES OF SHOULDER REGION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127550" y="1035300"/>
            <a:ext cx="6948600" cy="4108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triangular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muscle that forms the rounded contour of the shoulder.</a:t>
            </a:r>
            <a:br>
              <a:rPr lang="en" sz="18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/>
              <a:t>Origin: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       lateral 1/3 of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clavicle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(Anterior Fiber)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Acromion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(Middle fibers)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                  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Spine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scapula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(posterior Fibers)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Origin of Deltoid = insertion of trapezius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/>
              <a:t>Insertion:</a:t>
            </a:r>
            <a:r>
              <a:rPr lang="en"/>
              <a:t>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deltoid tuberosity of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humerus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" sz="18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/>
              <a:t>Nerve supply:</a:t>
            </a:r>
            <a:r>
              <a:rPr lang="en"/>
              <a:t>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Axillary nerve. 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(C5,C6,C7,C8,T1)</a:t>
            </a:r>
            <a:b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/>
              <a:t>Actions:</a:t>
            </a:r>
            <a:r>
              <a:rPr lang="en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Anterior fibers: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flexion &amp; medial rotation of humerus               (arm, shoulder joint).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Middle fibers: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abduction of humerus from 15° - 90 °.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3.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Posterior fibers: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extension &amp; lateral rotation of humerus.</a:t>
            </a:r>
            <a:br>
              <a:rPr lang="en" sz="1800">
                <a:latin typeface="Open Sans"/>
                <a:ea typeface="Open Sans"/>
                <a:cs typeface="Open Sans"/>
                <a:sym typeface="Open Sans"/>
              </a:rPr>
            </a:br>
          </a:p>
        </p:txBody>
      </p:sp>
      <p:sp>
        <p:nvSpPr>
          <p:cNvPr id="95" name="Shape 95"/>
          <p:cNvSpPr txBox="1"/>
          <p:nvPr/>
        </p:nvSpPr>
        <p:spPr>
          <a:xfrm>
            <a:off x="276913" y="181800"/>
            <a:ext cx="3586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5000">
                <a:latin typeface="Economica"/>
                <a:ea typeface="Economica"/>
                <a:cs typeface="Economica"/>
                <a:sym typeface="Economica"/>
              </a:rPr>
              <a:t>Deltoid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8610" y="457000"/>
            <a:ext cx="2236440" cy="41082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/>
        </p:nvSpPr>
        <p:spPr>
          <a:xfrm>
            <a:off x="2310258" y="4875700"/>
            <a:ext cx="20748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</a:rPr>
              <a:t>Adduction يعني تسوي كل شي الا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127550" y="544507"/>
            <a:ext cx="5998800" cy="4599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/>
              <a:t>Origin: </a:t>
            </a:r>
            <a:r>
              <a:rPr lang="en" sz="1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scapula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Supra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spinatus: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supra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spinous fossa.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Infra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spinatus: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infra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spinaous fossa.</a:t>
            </a:r>
            <a:br>
              <a:rPr lang="en" sz="18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/>
              <a:t>Insertion: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greater tuberosity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humerus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.</a:t>
            </a:r>
            <a:br>
              <a:rPr lang="en" sz="18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/>
              <a:t>Nerve supply:</a:t>
            </a:r>
            <a:r>
              <a:rPr lang="en"/>
              <a:t>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Suprascapular nerve.</a:t>
            </a:r>
            <a:br>
              <a:rPr lang="en" sz="18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/>
              <a:t>Action:</a:t>
            </a:r>
            <a:r>
              <a:rPr lang="en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Supra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spinatus: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abduction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of humerus from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0° - 15°.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2.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Infra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spinatus: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lateral rotation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of humerus.</a:t>
            </a:r>
            <a:br>
              <a:rPr lang="en" sz="1800">
                <a:latin typeface="Open Sans"/>
                <a:ea typeface="Open Sans"/>
                <a:cs typeface="Open Sans"/>
                <a:sym typeface="Open Sans"/>
              </a:rPr>
            </a:br>
          </a:p>
        </p:txBody>
      </p:sp>
      <p:sp>
        <p:nvSpPr>
          <p:cNvPr id="103" name="Shape 103"/>
          <p:cNvSpPr txBox="1"/>
          <p:nvPr/>
        </p:nvSpPr>
        <p:spPr>
          <a:xfrm>
            <a:off x="127550" y="224750"/>
            <a:ext cx="63018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4200">
                <a:latin typeface="Economica"/>
                <a:ea typeface="Economica"/>
                <a:cs typeface="Economica"/>
                <a:sym typeface="Economica"/>
              </a:rPr>
              <a:t>Supraspinatus &amp; Infraspinatus</a:t>
            </a:r>
            <a:br>
              <a:rPr lang="en" sz="4200">
                <a:latin typeface="Economica"/>
                <a:ea typeface="Economica"/>
                <a:cs typeface="Economica"/>
                <a:sym typeface="Economica"/>
              </a:rPr>
            </a:br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4024" y="120936"/>
            <a:ext cx="2009976" cy="282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>
            <a:off x="6672150" y="576881"/>
            <a:ext cx="1039200" cy="5883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6" name="Shape 106"/>
          <p:cNvSpPr txBox="1"/>
          <p:nvPr/>
        </p:nvSpPr>
        <p:spPr>
          <a:xfrm>
            <a:off x="6029550" y="224749"/>
            <a:ext cx="8031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Spine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18646" l="0" r="6393" t="0"/>
          <a:stretch/>
        </p:blipFill>
        <p:spPr>
          <a:xfrm>
            <a:off x="6390090" y="3009130"/>
            <a:ext cx="2153474" cy="198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6390100" y="3009125"/>
            <a:ext cx="539400" cy="110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6335725" y="4184025"/>
            <a:ext cx="442200" cy="110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7833285" y="3463892"/>
            <a:ext cx="539400" cy="110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7833275" y="3574600"/>
            <a:ext cx="539400" cy="110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3920399" y="2762468"/>
            <a:ext cx="13032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000">
                <a:solidFill>
                  <a:schemeClr val="dk2"/>
                </a:solidFill>
              </a:rPr>
              <a:t>(Superior Trunk)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1000" y="723827"/>
            <a:ext cx="5585100" cy="4260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teres minor" id="118" name="Shape 118"/>
          <p:cNvPicPr preferRelativeResize="0"/>
          <p:nvPr/>
        </p:nvPicPr>
        <p:blipFill rotWithShape="1">
          <a:blip r:embed="rId3">
            <a:alphaModFix/>
          </a:blip>
          <a:srcRect b="32260" l="0" r="12838" t="1522"/>
          <a:stretch/>
        </p:blipFill>
        <p:spPr>
          <a:xfrm>
            <a:off x="6850050" y="3532550"/>
            <a:ext cx="1499525" cy="13057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19" name="Shape 119"/>
          <p:cNvSpPr/>
          <p:nvPr/>
        </p:nvSpPr>
        <p:spPr>
          <a:xfrm>
            <a:off x="71600" y="724875"/>
            <a:ext cx="3223800" cy="42585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3519085" y="-9"/>
            <a:ext cx="5703000" cy="4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Teres major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Origin: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lateral border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scapula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Insertion: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rgbClr val="D5A6BD"/>
                </a:solidFill>
                <a:latin typeface="Open Sans"/>
                <a:ea typeface="Open Sans"/>
                <a:cs typeface="Open Sans"/>
                <a:sym typeface="Open Sans"/>
              </a:rPr>
              <a:t>medial lip of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 u="sng">
                <a:latin typeface="Open Sans"/>
                <a:ea typeface="Open Sans"/>
                <a:cs typeface="Open Sans"/>
                <a:sym typeface="Open Sans"/>
              </a:rPr>
              <a:t>bicipital groove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of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humerus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(with </a:t>
            </a: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latissimus dorsi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&amp; </a:t>
            </a:r>
            <a:r>
              <a:rPr i="1" lang="en" sz="1800">
                <a:latin typeface="Open Sans"/>
                <a:ea typeface="Open Sans"/>
                <a:cs typeface="Open Sans"/>
                <a:sym typeface="Open Sans"/>
              </a:rPr>
              <a:t>pectoralis major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Nerve supply</a:t>
            </a:r>
            <a:r>
              <a:rPr lang="en" sz="2000"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lower subscapular nerve</a:t>
            </a:r>
            <a:r>
              <a:rPr lang="en" sz="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(Branch of posterior cord)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latin typeface="Economica"/>
                <a:ea typeface="Economica"/>
                <a:cs typeface="Economica"/>
                <a:sym typeface="Economica"/>
              </a:rPr>
              <a:t>Actions</a:t>
            </a:r>
            <a:r>
              <a:rPr lang="en" sz="180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extension, adduction &amp; medial rotation of humerus.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(as action of latissimus dorsi)</a:t>
            </a:r>
          </a:p>
        </p:txBody>
      </p:sp>
      <p:pic>
        <p:nvPicPr>
          <p:cNvPr descr="Image result for teres minor" id="121" name="Shape 121"/>
          <p:cNvPicPr preferRelativeResize="0"/>
          <p:nvPr/>
        </p:nvPicPr>
        <p:blipFill rotWithShape="1">
          <a:blip r:embed="rId4">
            <a:alphaModFix/>
          </a:blip>
          <a:srcRect b="45628" l="0" r="0" t="-1177"/>
          <a:stretch/>
        </p:blipFill>
        <p:spPr>
          <a:xfrm>
            <a:off x="1181438" y="3341525"/>
            <a:ext cx="1790075" cy="153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>
            <p:ph idx="1" type="body"/>
          </p:nvPr>
        </p:nvSpPr>
        <p:spPr>
          <a:xfrm>
            <a:off x="120950" y="47750"/>
            <a:ext cx="3125100" cy="348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Teres minor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Origin:</a:t>
            </a:r>
            <a:r>
              <a:rPr lang="en"/>
              <a:t> </a:t>
            </a:r>
            <a:r>
              <a:rPr lang="en" u="sng"/>
              <a:t>lateral </a:t>
            </a:r>
            <a:r>
              <a:rPr lang="en" u="sng">
                <a:solidFill>
                  <a:srgbClr val="D5A6BD"/>
                </a:solidFill>
              </a:rPr>
              <a:t>(axillary)</a:t>
            </a:r>
            <a:r>
              <a:rPr lang="en" u="sng"/>
              <a:t> border</a:t>
            </a:r>
            <a:r>
              <a:rPr lang="en"/>
              <a:t> of </a:t>
            </a:r>
            <a:r>
              <a:rPr lang="en">
                <a:solidFill>
                  <a:srgbClr val="FF0000"/>
                </a:solidFill>
              </a:rPr>
              <a:t>scapula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Insertion:</a:t>
            </a:r>
            <a:r>
              <a:rPr lang="en"/>
              <a:t> </a:t>
            </a:r>
            <a:r>
              <a:rPr lang="en" u="sng"/>
              <a:t>greater tuberosity</a:t>
            </a:r>
            <a:r>
              <a:rPr lang="en"/>
              <a:t> of </a:t>
            </a:r>
            <a:r>
              <a:rPr lang="en">
                <a:solidFill>
                  <a:srgbClr val="FF0000"/>
                </a:solidFill>
              </a:rPr>
              <a:t>humerus</a:t>
            </a:r>
            <a:r>
              <a:rPr lang="en"/>
              <a:t> </a:t>
            </a:r>
            <a:r>
              <a:rPr lang="en" sz="800">
                <a:solidFill>
                  <a:schemeClr val="dk2"/>
                </a:solidFill>
              </a:rPr>
              <a:t>(with supra/infraspinatus)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Nerve supply:</a:t>
            </a:r>
            <a:r>
              <a:rPr lang="en"/>
              <a:t> </a:t>
            </a:r>
            <a:r>
              <a:rPr lang="en">
                <a:solidFill>
                  <a:srgbClr val="FF0000"/>
                </a:solidFill>
              </a:rPr>
              <a:t>axillary nerve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Action:</a:t>
            </a:r>
            <a:r>
              <a:rPr lang="en"/>
              <a:t> lateral rotation of humerus</a:t>
            </a:r>
          </a:p>
        </p:txBody>
      </p:sp>
      <p:sp>
        <p:nvSpPr>
          <p:cNvPr id="123" name="Shape 123"/>
          <p:cNvSpPr/>
          <p:nvPr/>
        </p:nvSpPr>
        <p:spPr>
          <a:xfrm>
            <a:off x="7833833" y="3474739"/>
            <a:ext cx="712800" cy="167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lated image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3401" y="202875"/>
            <a:ext cx="2663325" cy="30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type="title"/>
          </p:nvPr>
        </p:nvSpPr>
        <p:spPr>
          <a:xfrm>
            <a:off x="216200" y="202875"/>
            <a:ext cx="8520600" cy="68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4000"/>
              <a:t>S</a:t>
            </a:r>
            <a:r>
              <a:rPr lang="en" sz="4000"/>
              <a:t>ubscapularis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216200" y="1130800"/>
            <a:ext cx="6246900" cy="3354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Origin:</a:t>
            </a:r>
            <a:r>
              <a:rPr lang="en"/>
              <a:t> </a:t>
            </a:r>
            <a:r>
              <a:rPr lang="en">
                <a:solidFill>
                  <a:srgbClr val="FF0000"/>
                </a:solidFill>
              </a:rPr>
              <a:t>subscapular fossa</a:t>
            </a:r>
            <a:r>
              <a:rPr lang="en"/>
              <a:t>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Insertion</a:t>
            </a:r>
            <a:r>
              <a:rPr b="1" lang="en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en"/>
              <a:t> </a:t>
            </a:r>
            <a:r>
              <a:rPr lang="en" u="sng"/>
              <a:t>lesser tuberosity</a:t>
            </a:r>
            <a:r>
              <a:rPr lang="en"/>
              <a:t> of </a:t>
            </a:r>
            <a:r>
              <a:rPr lang="en">
                <a:solidFill>
                  <a:srgbClr val="FF0000"/>
                </a:solidFill>
              </a:rPr>
              <a:t>humerus</a:t>
            </a:r>
            <a:r>
              <a:rPr lang="en"/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Nerve supply:</a:t>
            </a:r>
            <a:r>
              <a:rPr lang="en"/>
              <a:t> </a:t>
            </a:r>
            <a:r>
              <a:rPr lang="en">
                <a:solidFill>
                  <a:srgbClr val="FF0000"/>
                </a:solidFill>
              </a:rPr>
              <a:t>upper &amp; lower subscapular nerves</a:t>
            </a:r>
            <a:r>
              <a:rPr lang="en" sz="800">
                <a:solidFill>
                  <a:schemeClr val="dk2"/>
                </a:solidFill>
              </a:rPr>
              <a:t>(Branch of posterior cord)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20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Action:</a:t>
            </a:r>
            <a:r>
              <a:rPr lang="en"/>
              <a:t> medial rotation of humerus. </a:t>
            </a:r>
          </a:p>
        </p:txBody>
      </p:sp>
      <p:sp>
        <p:nvSpPr>
          <p:cNvPr id="131" name="Shape 131"/>
          <p:cNvSpPr/>
          <p:nvPr/>
        </p:nvSpPr>
        <p:spPr>
          <a:xfrm>
            <a:off x="6814478" y="2402168"/>
            <a:ext cx="1025400" cy="2694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29133" l="10530" r="0" t="0"/>
          <a:stretch/>
        </p:blipFill>
        <p:spPr>
          <a:xfrm>
            <a:off x="4142200" y="2877050"/>
            <a:ext cx="3161824" cy="209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5858625" y="4338676"/>
            <a:ext cx="604500" cy="1461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4613750" y="3600450"/>
            <a:ext cx="722400" cy="111000"/>
          </a:xfrm>
          <a:prstGeom prst="rect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12582" l="26666" r="37115" t="28259"/>
          <a:stretch/>
        </p:blipFill>
        <p:spPr>
          <a:xfrm>
            <a:off x="527239" y="2608731"/>
            <a:ext cx="1960873" cy="240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3887" y="2132325"/>
            <a:ext cx="2641101" cy="263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>
            <p:ph type="title"/>
          </p:nvPr>
        </p:nvSpPr>
        <p:spPr>
          <a:xfrm>
            <a:off x="952125" y="0"/>
            <a:ext cx="24840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Shoulder </a:t>
            </a:r>
            <a:r>
              <a:rPr lang="en"/>
              <a:t>joint </a:t>
            </a:r>
          </a:p>
        </p:txBody>
      </p:sp>
      <p:sp>
        <p:nvSpPr>
          <p:cNvPr id="142" name="Shape 142"/>
          <p:cNvSpPr/>
          <p:nvPr/>
        </p:nvSpPr>
        <p:spPr>
          <a:xfrm>
            <a:off x="3746605" y="136190"/>
            <a:ext cx="1625400" cy="69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Type</a:t>
            </a:r>
          </a:p>
        </p:txBody>
      </p:sp>
      <p:sp>
        <p:nvSpPr>
          <p:cNvPr id="143" name="Shape 143"/>
          <p:cNvSpPr/>
          <p:nvPr/>
        </p:nvSpPr>
        <p:spPr>
          <a:xfrm>
            <a:off x="694978" y="985628"/>
            <a:ext cx="1625400" cy="69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Articular surfaces</a:t>
            </a:r>
          </a:p>
        </p:txBody>
      </p:sp>
      <p:sp>
        <p:nvSpPr>
          <p:cNvPr id="144" name="Shape 144"/>
          <p:cNvSpPr/>
          <p:nvPr/>
        </p:nvSpPr>
        <p:spPr>
          <a:xfrm>
            <a:off x="2854734" y="985625"/>
            <a:ext cx="1625400" cy="695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2400">
                <a:latin typeface="Economica"/>
                <a:ea typeface="Economica"/>
                <a:cs typeface="Economica"/>
                <a:sym typeface="Economica"/>
              </a:rPr>
              <a:t>Stability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en" sz="1000">
                <a:latin typeface="Economica"/>
                <a:ea typeface="Economica"/>
                <a:cs typeface="Economica"/>
                <a:sym typeface="Economica"/>
              </a:rPr>
              <a:t>(Not stable) because of :</a:t>
            </a:r>
          </a:p>
        </p:txBody>
      </p:sp>
      <p:sp>
        <p:nvSpPr>
          <p:cNvPr id="145" name="Shape 145"/>
          <p:cNvSpPr/>
          <p:nvPr/>
        </p:nvSpPr>
        <p:spPr>
          <a:xfrm>
            <a:off x="5918125" y="136200"/>
            <a:ext cx="1817400" cy="83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Synovial,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Multiaxial or polyaxial*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(Ball &amp; Socket)</a:t>
            </a:r>
          </a:p>
        </p:txBody>
      </p:sp>
      <p:sp>
        <p:nvSpPr>
          <p:cNvPr id="146" name="Shape 146"/>
          <p:cNvSpPr/>
          <p:nvPr/>
        </p:nvSpPr>
        <p:spPr>
          <a:xfrm>
            <a:off x="69175" y="1835050"/>
            <a:ext cx="1321200" cy="831300"/>
          </a:xfrm>
          <a:prstGeom prst="roundRect">
            <a:avLst>
              <a:gd fmla="val 22023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1- Head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of humerus </a:t>
            </a: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(Ball)</a:t>
            </a:r>
          </a:p>
        </p:txBody>
      </p:sp>
      <p:sp>
        <p:nvSpPr>
          <p:cNvPr id="147" name="Shape 147"/>
          <p:cNvSpPr/>
          <p:nvPr/>
        </p:nvSpPr>
        <p:spPr>
          <a:xfrm>
            <a:off x="1533525" y="1855075"/>
            <a:ext cx="1321200" cy="831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2- Glenoid cavity of scapula </a:t>
            </a: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(Socket)</a:t>
            </a:r>
          </a:p>
        </p:txBody>
      </p:sp>
      <p:sp>
        <p:nvSpPr>
          <p:cNvPr id="148" name="Shape 148"/>
          <p:cNvSpPr/>
          <p:nvPr/>
        </p:nvSpPr>
        <p:spPr>
          <a:xfrm>
            <a:off x="3234900" y="2132325"/>
            <a:ext cx="3203100" cy="2633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Head of humerus is 3 times larger than glenoid cavity. </a:t>
            </a: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Capsule is redundant. </a:t>
            </a: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Few ligamentous support:      -glenoid labrum                         -coracohumeral. </a:t>
            </a: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AutoNum type="arabicPeriod"/>
            </a:pPr>
            <a:r>
              <a:rPr lang="en" u="sng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Main support: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muscles around the joint (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Rotator cuff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). </a:t>
            </a:r>
          </a:p>
          <a:p>
            <a:pPr indent="-317500" lvl="0" marL="457200" rtl="0" algn="l">
              <a:spcBef>
                <a:spcPts val="0"/>
              </a:spcBef>
              <a:buSzPts val="1400"/>
              <a:buFont typeface="Open Sans"/>
              <a:buAutoNum type="arabicPeriod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Wide range of movement. </a:t>
            </a:r>
          </a:p>
        </p:txBody>
      </p:sp>
      <p:cxnSp>
        <p:nvCxnSpPr>
          <p:cNvPr id="149" name="Shape 149"/>
          <p:cNvCxnSpPr/>
          <p:nvPr/>
        </p:nvCxnSpPr>
        <p:spPr>
          <a:xfrm flipH="1" rot="-5400000">
            <a:off x="341568" y="2881873"/>
            <a:ext cx="881700" cy="486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50" name="Shape 150"/>
          <p:cNvCxnSpPr/>
          <p:nvPr/>
        </p:nvCxnSpPr>
        <p:spPr>
          <a:xfrm rot="5400000">
            <a:off x="1557758" y="2759869"/>
            <a:ext cx="957900" cy="8109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51" name="Shape 151"/>
          <p:cNvCxnSpPr>
            <a:stCxn id="143" idx="2"/>
            <a:endCxn id="146" idx="0"/>
          </p:cNvCxnSpPr>
          <p:nvPr/>
        </p:nvCxnSpPr>
        <p:spPr>
          <a:xfrm rot="5400000">
            <a:off x="1041628" y="1368878"/>
            <a:ext cx="154200" cy="777900"/>
          </a:xfrm>
          <a:prstGeom prst="curvedConnector3">
            <a:avLst>
              <a:gd fmla="val 50039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52" name="Shape 152"/>
          <p:cNvCxnSpPr>
            <a:stCxn id="143" idx="2"/>
            <a:endCxn id="147" idx="0"/>
          </p:cNvCxnSpPr>
          <p:nvPr/>
        </p:nvCxnSpPr>
        <p:spPr>
          <a:xfrm flipH="1" rot="-5400000">
            <a:off x="1763728" y="1424678"/>
            <a:ext cx="174300" cy="686400"/>
          </a:xfrm>
          <a:prstGeom prst="curvedConnector3">
            <a:avLst>
              <a:gd fmla="val 50013" name="adj1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53" name="Shape 153"/>
          <p:cNvCxnSpPr>
            <a:stCxn id="142" idx="3"/>
            <a:endCxn id="145" idx="1"/>
          </p:cNvCxnSpPr>
          <p:nvPr/>
        </p:nvCxnSpPr>
        <p:spPr>
          <a:xfrm>
            <a:off x="5372005" y="483740"/>
            <a:ext cx="546000" cy="681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54" name="Shape 154"/>
          <p:cNvCxnSpPr>
            <a:stCxn id="144" idx="2"/>
            <a:endCxn id="148" idx="1"/>
          </p:cNvCxnSpPr>
          <p:nvPr/>
        </p:nvCxnSpPr>
        <p:spPr>
          <a:xfrm rot="5400000">
            <a:off x="2567034" y="2348525"/>
            <a:ext cx="1768200" cy="432600"/>
          </a:xfrm>
          <a:prstGeom prst="curvedConnector4">
            <a:avLst>
              <a:gd fmla="val 12770" name="adj1"/>
              <a:gd fmla="val 155030" name="adj2"/>
            </a:avLst>
          </a:prstGeom>
          <a:noFill/>
          <a:ln cap="flat" cmpd="sng" w="9525">
            <a:solidFill>
              <a:schemeClr val="lt2"/>
            </a:solidFill>
            <a:prstDash val="solid"/>
            <a:round/>
            <a:headEnd len="lg" w="lg" type="none"/>
            <a:tailEnd len="lg" w="lg" type="stealth"/>
          </a:ln>
        </p:spPr>
      </p:cxnSp>
      <p:sp>
        <p:nvSpPr>
          <p:cNvPr id="155" name="Shape 155"/>
          <p:cNvSpPr txBox="1"/>
          <p:nvPr/>
        </p:nvSpPr>
        <p:spPr>
          <a:xfrm>
            <a:off x="7735675" y="136200"/>
            <a:ext cx="1171500" cy="5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chemeClr val="dk2"/>
                </a:solidFill>
              </a:rPr>
              <a:t>*</a:t>
            </a:r>
            <a:r>
              <a:rPr lang="en" sz="800">
                <a:solidFill>
                  <a:schemeClr val="dk2"/>
                </a:solidFill>
              </a:rPr>
              <a:t>Only the Hip and Shoulder joints are multiaxial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3692841" y="1754580"/>
            <a:ext cx="3495600" cy="3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</a:rPr>
              <a:t>The    </a:t>
            </a:r>
            <a:r>
              <a:rPr lang="en" sz="800">
                <a:solidFill>
                  <a:srgbClr val="999999"/>
                </a:solidFill>
              </a:rPr>
              <a:t>Stability </a:t>
            </a:r>
            <a:r>
              <a:rPr lang="en" sz="800">
                <a:solidFill>
                  <a:srgbClr val="999999"/>
                </a:solidFill>
              </a:rPr>
              <a:t>the    Range of movement</a:t>
            </a:r>
          </a:p>
        </p:txBody>
      </p:sp>
      <p:cxnSp>
        <p:nvCxnSpPr>
          <p:cNvPr id="157" name="Shape 157"/>
          <p:cNvCxnSpPr/>
          <p:nvPr/>
        </p:nvCxnSpPr>
        <p:spPr>
          <a:xfrm flipH="1" rot="10800000">
            <a:off x="4639493" y="1805572"/>
            <a:ext cx="900" cy="201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58" name="Shape 158"/>
          <p:cNvCxnSpPr/>
          <p:nvPr/>
        </p:nvCxnSpPr>
        <p:spPr>
          <a:xfrm flipH="1">
            <a:off x="4009186" y="1806023"/>
            <a:ext cx="6900" cy="20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lg" w="lg" type="none"/>
            <a:tailEnd len="lg" w="lg" type="stealth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263375" y="117050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Rotator Cuff</a:t>
            </a:r>
          </a:p>
        </p:txBody>
      </p:sp>
      <p:sp>
        <p:nvSpPr>
          <p:cNvPr id="164" name="Shape 164"/>
          <p:cNvSpPr/>
          <p:nvPr/>
        </p:nvSpPr>
        <p:spPr>
          <a:xfrm>
            <a:off x="536900" y="1098625"/>
            <a:ext cx="5094000" cy="622500"/>
          </a:xfrm>
          <a:prstGeom prst="flowChartAlternateProcess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Muscles form a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tendinous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cuff around the shoulder joint covering its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Anterior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Posterior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Superior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aspects.</a:t>
            </a:r>
          </a:p>
        </p:txBody>
      </p:sp>
      <p:sp>
        <p:nvSpPr>
          <p:cNvPr id="165" name="Shape 165"/>
          <p:cNvSpPr/>
          <p:nvPr/>
        </p:nvSpPr>
        <p:spPr>
          <a:xfrm>
            <a:off x="536900" y="1804325"/>
            <a:ext cx="5094000" cy="573900"/>
          </a:xfrm>
          <a:prstGeom prst="flowChartAlternateProcess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cuff is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deficient Inferiorly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and this is the site of potential weakness.</a:t>
            </a:r>
          </a:p>
        </p:txBody>
      </p:sp>
      <p:sp>
        <p:nvSpPr>
          <p:cNvPr id="166" name="Shape 166"/>
          <p:cNvSpPr/>
          <p:nvPr/>
        </p:nvSpPr>
        <p:spPr>
          <a:xfrm>
            <a:off x="536900" y="2461425"/>
            <a:ext cx="5094000" cy="573900"/>
          </a:xfrm>
          <a:prstGeom prst="flowChartAlternateProcess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It is formed of 4 muscles (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SITS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) :</a:t>
            </a:r>
          </a:p>
        </p:txBody>
      </p:sp>
      <p:sp>
        <p:nvSpPr>
          <p:cNvPr id="167" name="Shape 167"/>
          <p:cNvSpPr/>
          <p:nvPr/>
        </p:nvSpPr>
        <p:spPr>
          <a:xfrm>
            <a:off x="1934677" y="3351083"/>
            <a:ext cx="1647600" cy="7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Infraspinatus</a:t>
            </a:r>
          </a:p>
        </p:txBody>
      </p:sp>
      <p:sp>
        <p:nvSpPr>
          <p:cNvPr id="168" name="Shape 168"/>
          <p:cNvSpPr/>
          <p:nvPr/>
        </p:nvSpPr>
        <p:spPr>
          <a:xfrm>
            <a:off x="3699869" y="3351108"/>
            <a:ext cx="1647600" cy="7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Teres minor</a:t>
            </a:r>
          </a:p>
        </p:txBody>
      </p:sp>
      <p:sp>
        <p:nvSpPr>
          <p:cNvPr id="169" name="Shape 169"/>
          <p:cNvSpPr/>
          <p:nvPr/>
        </p:nvSpPr>
        <p:spPr>
          <a:xfrm>
            <a:off x="563975" y="4302100"/>
            <a:ext cx="5067000" cy="573900"/>
          </a:xfrm>
          <a:prstGeom prst="flowChartAlternateProcess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ts val="1400"/>
              <a:buFont typeface="Open Sans"/>
              <a:buChar char="●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tone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of these muscles help in </a:t>
            </a:r>
            <a:r>
              <a:rPr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stabilizing the shoulder joint.</a:t>
            </a:r>
          </a:p>
        </p:txBody>
      </p:sp>
      <p:cxnSp>
        <p:nvCxnSpPr>
          <p:cNvPr id="170" name="Shape 170"/>
          <p:cNvCxnSpPr>
            <a:stCxn id="166" idx="2"/>
            <a:endCxn id="171" idx="0"/>
          </p:cNvCxnSpPr>
          <p:nvPr/>
        </p:nvCxnSpPr>
        <p:spPr>
          <a:xfrm flipH="1" rot="-5400000">
            <a:off x="4528850" y="1590375"/>
            <a:ext cx="315600" cy="3205500"/>
          </a:xfrm>
          <a:prstGeom prst="curvedConnector3">
            <a:avLst>
              <a:gd fmla="val 50022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72" name="Shape 172"/>
          <p:cNvCxnSpPr>
            <a:stCxn id="166" idx="2"/>
            <a:endCxn id="168" idx="0"/>
          </p:cNvCxnSpPr>
          <p:nvPr/>
        </p:nvCxnSpPr>
        <p:spPr>
          <a:xfrm flipH="1" rot="-5400000">
            <a:off x="3645800" y="2473425"/>
            <a:ext cx="315900" cy="1439700"/>
          </a:xfrm>
          <a:prstGeom prst="curvedConnector3">
            <a:avLst>
              <a:gd fmla="val 49982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73" name="Shape 173"/>
          <p:cNvCxnSpPr>
            <a:stCxn id="166" idx="2"/>
            <a:endCxn id="167" idx="0"/>
          </p:cNvCxnSpPr>
          <p:nvPr/>
        </p:nvCxnSpPr>
        <p:spPr>
          <a:xfrm rot="5400000">
            <a:off x="2763200" y="3030525"/>
            <a:ext cx="315900" cy="325500"/>
          </a:xfrm>
          <a:prstGeom prst="curvedConnector3">
            <a:avLst>
              <a:gd fmla="val 49978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174" name="Shape 174"/>
          <p:cNvCxnSpPr>
            <a:stCxn id="166" idx="2"/>
            <a:endCxn id="175" idx="0"/>
          </p:cNvCxnSpPr>
          <p:nvPr/>
        </p:nvCxnSpPr>
        <p:spPr>
          <a:xfrm rot="5400000">
            <a:off x="1880000" y="2147325"/>
            <a:ext cx="315900" cy="2091900"/>
          </a:xfrm>
          <a:prstGeom prst="curvedConnector3">
            <a:avLst>
              <a:gd fmla="val 49982" name="adj1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lg" w="lg" type="none"/>
            <a:tailEnd len="lg" w="lg" type="stealth"/>
          </a:ln>
        </p:spPr>
      </p:cxn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848" y="1070325"/>
            <a:ext cx="2091900" cy="2041887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71" name="Shape 171"/>
          <p:cNvSpPr/>
          <p:nvPr/>
        </p:nvSpPr>
        <p:spPr>
          <a:xfrm>
            <a:off x="5465679" y="3351066"/>
            <a:ext cx="1647600" cy="7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Subscapularis </a:t>
            </a:r>
          </a:p>
        </p:txBody>
      </p:sp>
      <p:sp>
        <p:nvSpPr>
          <p:cNvPr id="175" name="Shape 175"/>
          <p:cNvSpPr/>
          <p:nvPr/>
        </p:nvSpPr>
        <p:spPr>
          <a:xfrm>
            <a:off x="168228" y="3351108"/>
            <a:ext cx="1647600" cy="73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Supraspinatus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2830275" y="2062325"/>
            <a:ext cx="2800500" cy="3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buNone/>
            </a:pPr>
            <a:r>
              <a:rPr lang="en" sz="8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لهذا اغلب حالات الخلع يكون رأس ال humerus نازل لتحت جهة الaxilla</a:t>
            </a:r>
            <a:r>
              <a:rPr lang="en" sz="9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5675" y="3234177"/>
            <a:ext cx="1988325" cy="17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