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Economica" panose="020B0604020202020204" charset="0"/>
      <p:regular r:id="rId27"/>
      <p:bold r:id="rId28"/>
      <p:italic r:id="rId29"/>
      <p:boldItalic r:id="rId30"/>
    </p:embeddedFont>
    <p:embeddedFont>
      <p:font typeface="Open Sans" panose="020B0604020202020204" charset="0"/>
      <p:regular r:id="rId31"/>
      <p:bold r:id="rId32"/>
      <p:italic r:id="rId33"/>
      <p:boldItalic r:id="rId34"/>
    </p:embeddedFont>
    <p:embeddedFont>
      <p:font typeface="Bree Serif" panose="020B0604020202020204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DA63542-D07D-4F53-A065-C398D9610BFF}">
  <a:tblStyle styleId="{FDA63542-D07D-4F53-A065-C398D9610B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1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7" name="Shape 17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4200"/>
              <a:buNone/>
              <a:defRPr/>
            </a:lvl1pPr>
            <a:lvl2pPr lvl="1" algn="ctr">
              <a:spcBef>
                <a:spcPts val="0"/>
              </a:spcBef>
              <a:buSzPts val="4200"/>
              <a:buNone/>
              <a:defRPr/>
            </a:lvl2pPr>
            <a:lvl3pPr lvl="2" algn="ctr">
              <a:spcBef>
                <a:spcPts val="0"/>
              </a:spcBef>
              <a:buSzPts val="4200"/>
              <a:buNone/>
              <a:defRPr/>
            </a:lvl3pPr>
            <a:lvl4pPr lvl="3" algn="ctr">
              <a:spcBef>
                <a:spcPts val="0"/>
              </a:spcBef>
              <a:buSzPts val="4200"/>
              <a:buNone/>
              <a:defRPr/>
            </a:lvl4pPr>
            <a:lvl5pPr lvl="4" algn="ctr">
              <a:spcBef>
                <a:spcPts val="0"/>
              </a:spcBef>
              <a:buSzPts val="4200"/>
              <a:buNone/>
              <a:defRPr/>
            </a:lvl5pPr>
            <a:lvl6pPr lvl="5" algn="ctr">
              <a:spcBef>
                <a:spcPts val="0"/>
              </a:spcBef>
              <a:buSzPts val="4200"/>
              <a:buNone/>
              <a:defRPr/>
            </a:lvl6pPr>
            <a:lvl7pPr lvl="6" algn="ctr">
              <a:spcBef>
                <a:spcPts val="0"/>
              </a:spcBef>
              <a:buSzPts val="4200"/>
              <a:buNone/>
              <a:defRPr/>
            </a:lvl7pPr>
            <a:lvl8pPr lvl="7" algn="ctr">
              <a:spcBef>
                <a:spcPts val="0"/>
              </a:spcBef>
              <a:buSzPts val="4200"/>
              <a:buNone/>
              <a:defRPr/>
            </a:lvl8pPr>
            <a:lvl9pPr lvl="8" algn="ctr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4200"/>
              <a:buNone/>
              <a:defRPr/>
            </a:lvl1pPr>
            <a:lvl2pPr lvl="1">
              <a:spcBef>
                <a:spcPts val="0"/>
              </a:spcBef>
              <a:buSzPts val="4200"/>
              <a:buNone/>
              <a:defRPr/>
            </a:lvl2pPr>
            <a:lvl3pPr lvl="2">
              <a:spcBef>
                <a:spcPts val="0"/>
              </a:spcBef>
              <a:buSzPts val="4200"/>
              <a:buNone/>
              <a:defRPr/>
            </a:lvl3pPr>
            <a:lvl4pPr lvl="3">
              <a:spcBef>
                <a:spcPts val="0"/>
              </a:spcBef>
              <a:buSzPts val="4200"/>
              <a:buNone/>
              <a:defRPr/>
            </a:lvl4pPr>
            <a:lvl5pPr lvl="4">
              <a:spcBef>
                <a:spcPts val="0"/>
              </a:spcBef>
              <a:buSzPts val="4200"/>
              <a:buNone/>
              <a:defRPr/>
            </a:lvl5pPr>
            <a:lvl6pPr lvl="5">
              <a:spcBef>
                <a:spcPts val="0"/>
              </a:spcBef>
              <a:buSzPts val="4200"/>
              <a:buNone/>
              <a:defRPr/>
            </a:lvl6pPr>
            <a:lvl7pPr lvl="6">
              <a:spcBef>
                <a:spcPts val="0"/>
              </a:spcBef>
              <a:buSzPts val="4200"/>
              <a:buNone/>
              <a:defRPr/>
            </a:lvl7pPr>
            <a:lvl8pPr lvl="7">
              <a:spcBef>
                <a:spcPts val="0"/>
              </a:spcBef>
              <a:buSzPts val="4200"/>
              <a:buNone/>
              <a:defRPr/>
            </a:lvl8pPr>
            <a:lvl9pPr lvl="8">
              <a:spcBef>
                <a:spcPts val="0"/>
              </a:spcBef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3000"/>
              <a:buNone/>
              <a:defRPr sz="3000"/>
            </a:lvl1pPr>
            <a:lvl2pPr lvl="1">
              <a:spcBef>
                <a:spcPts val="0"/>
              </a:spcBef>
              <a:buSzPts val="3000"/>
              <a:buNone/>
              <a:defRPr sz="3000"/>
            </a:lvl2pPr>
            <a:lvl3pPr lvl="2">
              <a:spcBef>
                <a:spcPts val="0"/>
              </a:spcBef>
              <a:buSzPts val="3000"/>
              <a:buNone/>
              <a:defRPr sz="3000"/>
            </a:lvl3pPr>
            <a:lvl4pPr lvl="3">
              <a:spcBef>
                <a:spcPts val="0"/>
              </a:spcBef>
              <a:buSzPts val="3000"/>
              <a:buNone/>
              <a:defRPr sz="3000"/>
            </a:lvl4pPr>
            <a:lvl5pPr lvl="4">
              <a:spcBef>
                <a:spcPts val="0"/>
              </a:spcBef>
              <a:buSzPts val="3000"/>
              <a:buNone/>
              <a:defRPr sz="3000"/>
            </a:lvl5pPr>
            <a:lvl6pPr lvl="5">
              <a:spcBef>
                <a:spcPts val="0"/>
              </a:spcBef>
              <a:buSzPts val="3000"/>
              <a:buNone/>
              <a:defRPr sz="3000"/>
            </a:lvl6pPr>
            <a:lvl7pPr lvl="6">
              <a:spcBef>
                <a:spcPts val="0"/>
              </a:spcBef>
              <a:buSzPts val="3000"/>
              <a:buNone/>
              <a:defRPr sz="3000"/>
            </a:lvl7pPr>
            <a:lvl8pPr lvl="7">
              <a:spcBef>
                <a:spcPts val="0"/>
              </a:spcBef>
              <a:buSzPts val="3000"/>
              <a:buNone/>
              <a:defRPr sz="3000"/>
            </a:lvl8pPr>
            <a:lvl9pPr lvl="8">
              <a:spcBef>
                <a:spcPts val="0"/>
              </a:spcBef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‹#›</a:t>
            </a:fld>
            <a:endParaRPr lang="en" sz="10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cs.google.com/presentation/d/1-3EbmgOo9FKQuOSaCbwutr5E4DCLSkt4zxmuddW-lEg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Bones of the Lower Limb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Lecture 2</a:t>
            </a:r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"/>
            <a:ext cx="1172701" cy="11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Shape 65"/>
          <p:cNvPicPr preferRelativeResize="0"/>
          <p:nvPr/>
        </p:nvPicPr>
        <p:blipFill rotWithShape="1">
          <a:blip r:embed="rId4">
            <a:alphaModFix/>
          </a:blip>
          <a:srcRect l="23657" t="25571" r="22648" b="24987"/>
          <a:stretch/>
        </p:blipFill>
        <p:spPr>
          <a:xfrm>
            <a:off x="7575573" y="0"/>
            <a:ext cx="1568426" cy="14442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5531899" y="4494975"/>
            <a:ext cx="36666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700" b="1">
                <a:latin typeface="Courier New"/>
                <a:ea typeface="Courier New"/>
                <a:cs typeface="Courier New"/>
                <a:sym typeface="Courier New"/>
              </a:rPr>
              <a:t>{وَمَنْ يَتَوَكَّلْ عَلَى اللَّهِ فَهُوَ حَسْبُهُ}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0" y="4572002"/>
            <a:ext cx="3375600" cy="571500"/>
          </a:xfrm>
          <a:prstGeom prst="rect">
            <a:avLst/>
          </a:prstGeom>
          <a:noFill/>
          <a:ln w="9525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b="1">
                <a:latin typeface="Bree Serif"/>
                <a:ea typeface="Bree Serif"/>
                <a:cs typeface="Bree Serif"/>
                <a:sym typeface="Bree Serif"/>
              </a:rPr>
              <a:t>هذا العمل لا يغني عن المصدر الأساسي للمذاكرة</a:t>
            </a:r>
          </a:p>
        </p:txBody>
      </p:sp>
      <p:sp>
        <p:nvSpPr>
          <p:cNvPr id="68" name="Shape 68"/>
          <p:cNvSpPr txBox="1"/>
          <p:nvPr/>
        </p:nvSpPr>
        <p:spPr>
          <a:xfrm>
            <a:off x="12" y="4195544"/>
            <a:ext cx="6552300" cy="5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Please check our </a:t>
            </a:r>
            <a:r>
              <a:rPr lang="en" u="sng">
                <a:solidFill>
                  <a:srgbClr val="57BB8A"/>
                </a:solidFill>
                <a:hlinkClick r:id="rId5"/>
              </a:rPr>
              <a:t>Editing File</a:t>
            </a:r>
            <a:r>
              <a:rPr lang="en"/>
              <a:t>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11700" y="8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Patella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4" y="831292"/>
            <a:ext cx="5879100" cy="4467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It is the largest sesamoid bone</a:t>
            </a:r>
            <a:r>
              <a:rPr lang="en"/>
              <a:t> (lying inside the Quadriceps tendon in front of knee joint).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Its </a:t>
            </a:r>
            <a:r>
              <a:rPr lang="en">
                <a:solidFill>
                  <a:srgbClr val="FF0000"/>
                </a:solidFill>
              </a:rPr>
              <a:t>anterior</a:t>
            </a:r>
            <a:r>
              <a:rPr lang="en"/>
              <a:t> surface is rough and </a:t>
            </a:r>
            <a:r>
              <a:rPr lang="en">
                <a:solidFill>
                  <a:srgbClr val="FF0000"/>
                </a:solidFill>
              </a:rPr>
              <a:t>subcutaneous</a:t>
            </a:r>
            <a:r>
              <a:rPr lang="en"/>
              <a:t>.                          </a:t>
            </a:r>
            <a:r>
              <a:rPr lang="en" sz="1000">
                <a:solidFill>
                  <a:srgbClr val="B7B7B7"/>
                </a:solidFill>
              </a:rPr>
              <a:t>It is important to know the surfaces of the bones which are subcutaneous ( In the next slides)They might ask you “ which one of these is subcutaneous”  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Its posterior surface articulates with the condyles of the femur to form knee joint.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Its apex lies inferiorly and is connected to tuberosity of tibia by </a:t>
            </a:r>
            <a:r>
              <a:rPr lang="en">
                <a:solidFill>
                  <a:srgbClr val="FF0000"/>
                </a:solidFill>
              </a:rPr>
              <a:t>ligamentum patellae.</a:t>
            </a:r>
          </a:p>
          <a:p>
            <a:pPr marL="457200" lvl="0" indent="-342900" algn="just">
              <a:lnSpc>
                <a:spcPct val="150000"/>
              </a:lnSpc>
              <a:spcBef>
                <a:spcPts val="0"/>
              </a:spcBef>
              <a:buSzPts val="1800"/>
              <a:buChar char="●"/>
            </a:pPr>
            <a:r>
              <a:rPr lang="en"/>
              <a:t>Its upper, lateral, and medial margins give attachment to </a:t>
            </a:r>
            <a:r>
              <a:rPr lang="en">
                <a:solidFill>
                  <a:srgbClr val="FF0000"/>
                </a:solidFill>
              </a:rPr>
              <a:t>Quadriceps femoris muscles.</a:t>
            </a:r>
          </a:p>
        </p:txBody>
      </p:sp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991" y="141813"/>
            <a:ext cx="3070149" cy="48598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48" name="Shape 148"/>
          <p:cNvSpPr txBox="1"/>
          <p:nvPr/>
        </p:nvSpPr>
        <p:spPr>
          <a:xfrm>
            <a:off x="8223899" y="1818000"/>
            <a:ext cx="723900" cy="33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200">
                <a:solidFill>
                  <a:srgbClr val="FF0000"/>
                </a:solidFill>
              </a:rPr>
              <a:t>Muscle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8223900" y="2120947"/>
            <a:ext cx="723900" cy="236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 txBox="1"/>
          <p:nvPr/>
        </p:nvSpPr>
        <p:spPr>
          <a:xfrm>
            <a:off x="7726175" y="788725"/>
            <a:ext cx="644100" cy="1098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8223901" y="3144300"/>
            <a:ext cx="779100" cy="176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9975" y="448450"/>
            <a:ext cx="3151100" cy="382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54329" y="351818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Patella and Femur</a:t>
            </a:r>
          </a:p>
        </p:txBody>
      </p:sp>
      <p:pic>
        <p:nvPicPr>
          <p:cNvPr id="158" name="Shape 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81541"/>
            <a:ext cx="3407850" cy="326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4508" y="2120390"/>
            <a:ext cx="3227025" cy="2798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3910275" y="4774350"/>
            <a:ext cx="1869600" cy="36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100">
                <a:solidFill>
                  <a:srgbClr val="999999"/>
                </a:solidFill>
              </a:rPr>
              <a:t>From team 436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581643" y="257826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Position Of Femur (Right or Left)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642" y="1089113"/>
            <a:ext cx="2837476" cy="380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3518086" y="1089123"/>
            <a:ext cx="5200200" cy="215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Head</a:t>
            </a: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is directed </a:t>
            </a:r>
            <a:r>
              <a:rPr lang="en" sz="18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upward</a:t>
            </a: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&amp;</a:t>
            </a:r>
            <a:r>
              <a:rPr lang="en" sz="18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Medially</a:t>
            </a: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Shaft</a:t>
            </a: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is smooth and convex</a:t>
            </a:r>
            <a:r>
              <a:rPr lang="en" sz="18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anteriorly</a:t>
            </a: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Shaft</a:t>
            </a: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is rough and concave</a:t>
            </a:r>
            <a:r>
              <a:rPr lang="en" sz="18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posteriorly</a:t>
            </a: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b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" sz="18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3567300" y="2815143"/>
            <a:ext cx="5576700" cy="167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Explanation: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To determine if the femur bone is in the left or right thigh: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1. Make sure that the head is facing upward and is directed</a:t>
            </a:r>
            <a:b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medially (towards the center of the body).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2. Rotate the bone until the smooth convex side of the shaft is</a:t>
            </a:r>
            <a:b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facing anteriorly, and the rough concave side is facing</a:t>
            </a:r>
            <a:b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posteriorly.</a:t>
            </a:r>
            <a:b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lang="en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/>
        </p:nvSpPr>
        <p:spPr>
          <a:xfrm>
            <a:off x="5078450" y="1954800"/>
            <a:ext cx="1802700" cy="728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It is the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medial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bone of leg.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ctrTitle"/>
          </p:nvPr>
        </p:nvSpPr>
        <p:spPr>
          <a:xfrm>
            <a:off x="3966650" y="2057838"/>
            <a:ext cx="1094100" cy="522000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rgbClr val="979797"/>
              </a:gs>
            </a:gsLst>
            <a:lin ang="5400012" scaled="0"/>
          </a:gradFill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/>
              <a:t>Tibia :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subTitle" idx="1"/>
          </p:nvPr>
        </p:nvSpPr>
        <p:spPr>
          <a:xfrm>
            <a:off x="3966650" y="2897200"/>
            <a:ext cx="1094100" cy="522000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rgbClr val="979797"/>
              </a:gs>
            </a:gsLst>
            <a:lin ang="5400012" scaled="0"/>
          </a:gradFill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/>
              <a:t>Fibula :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5078450" y="2794150"/>
            <a:ext cx="1802700" cy="7281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It is the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lateral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bone of leg.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7612975" y="1954800"/>
            <a:ext cx="1416300" cy="1490700"/>
          </a:xfrm>
          <a:prstGeom prst="rect">
            <a:avLst/>
          </a:prstGeom>
          <a:noFill/>
          <a:ln w="9525" cap="flat" cmpd="sng">
            <a:solidFill>
              <a:srgbClr val="783F0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Each of them has: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-upper end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-shaft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-lower end.</a:t>
            </a:r>
            <a:br>
              <a:rPr lang="en" sz="1800">
                <a:latin typeface="Open Sans"/>
                <a:ea typeface="Open Sans"/>
                <a:cs typeface="Open Sans"/>
                <a:sym typeface="Open Sans"/>
              </a:rPr>
            </a:br>
            <a:endParaRPr lang="en"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4431841" y="302372"/>
            <a:ext cx="4089600" cy="1302300"/>
          </a:xfrm>
          <a:prstGeom prst="plaque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BONES OF LEG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 (TIBIA AND FIBULA)</a:t>
            </a:r>
          </a:p>
        </p:txBody>
      </p:sp>
      <p:sp>
        <p:nvSpPr>
          <p:cNvPr id="179" name="Shape 179"/>
          <p:cNvSpPr/>
          <p:nvPr/>
        </p:nvSpPr>
        <p:spPr>
          <a:xfrm>
            <a:off x="6715875" y="2400750"/>
            <a:ext cx="897300" cy="728100"/>
          </a:xfrm>
          <a:prstGeom prst="notchedRightArrow">
            <a:avLst>
              <a:gd name="adj1" fmla="val 49460"/>
              <a:gd name="adj2" fmla="val 7217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86675" cy="461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4055809" y="3736557"/>
            <a:ext cx="1927500" cy="112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لسهولة</a:t>
            </a:r>
            <a:r>
              <a:rPr lang="en"/>
              <a:t> </a:t>
            </a:r>
            <a:r>
              <a:rPr lang="en">
                <a:solidFill>
                  <a:srgbClr val="999999"/>
                </a:solidFill>
              </a:rPr>
              <a:t>الحفظ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FF0000"/>
                </a:solidFill>
              </a:rPr>
              <a:t>L</a:t>
            </a:r>
            <a:r>
              <a:rPr lang="en" sz="1000">
                <a:solidFill>
                  <a:srgbClr val="999999"/>
                </a:solidFill>
              </a:rPr>
              <a:t>atera</a:t>
            </a:r>
            <a:r>
              <a:rPr lang="en" sz="1000">
                <a:solidFill>
                  <a:srgbClr val="FF0000"/>
                </a:solidFill>
              </a:rPr>
              <a:t>l ( L فيها اثنين 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</a:rPr>
              <a:t>Fibu</a:t>
            </a:r>
            <a:r>
              <a:rPr lang="en" sz="1000">
                <a:solidFill>
                  <a:srgbClr val="FF0000"/>
                </a:solidFill>
              </a:rPr>
              <a:t>l</a:t>
            </a:r>
            <a:r>
              <a:rPr lang="en" sz="1000">
                <a:solidFill>
                  <a:srgbClr val="999999"/>
                </a:solidFill>
              </a:rPr>
              <a:t>a (</a:t>
            </a:r>
            <a:r>
              <a:rPr lang="en" sz="1000">
                <a:solidFill>
                  <a:srgbClr val="FF0000"/>
                </a:solidFill>
              </a:rPr>
              <a:t>L فيها</a:t>
            </a:r>
            <a:r>
              <a:rPr lang="en" sz="1000">
                <a:solidFill>
                  <a:srgbClr val="999999"/>
                </a:solidFill>
              </a:rPr>
              <a:t>)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000">
                <a:solidFill>
                  <a:srgbClr val="999999"/>
                </a:solidFill>
              </a:rPr>
              <a:t>Tibia&gt; L ما فيها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000">
                <a:solidFill>
                  <a:srgbClr val="FF0000"/>
                </a:solidFill>
              </a:rPr>
              <a:t>L</a:t>
            </a:r>
            <a:r>
              <a:rPr lang="en" sz="1000">
                <a:solidFill>
                  <a:srgbClr val="999999"/>
                </a:solidFill>
              </a:rPr>
              <a:t>atera</a:t>
            </a:r>
            <a:r>
              <a:rPr lang="en" sz="1000">
                <a:solidFill>
                  <a:srgbClr val="FF0000"/>
                </a:solidFill>
              </a:rPr>
              <a:t>l</a:t>
            </a:r>
            <a:r>
              <a:rPr lang="en" sz="1000">
                <a:solidFill>
                  <a:srgbClr val="999999"/>
                </a:solidFill>
              </a:rPr>
              <a:t> هي Fibu</a:t>
            </a:r>
            <a:r>
              <a:rPr lang="en" sz="1000">
                <a:solidFill>
                  <a:srgbClr val="FF0000"/>
                </a:solidFill>
              </a:rPr>
              <a:t>l</a:t>
            </a:r>
            <a:r>
              <a:rPr lang="en" sz="1000">
                <a:solidFill>
                  <a:srgbClr val="999999"/>
                </a:solidFill>
              </a:rPr>
              <a:t>a فالأَوْلَى تكون-  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ctrTitle" idx="4294967295"/>
          </p:nvPr>
        </p:nvSpPr>
        <p:spPr>
          <a:xfrm>
            <a:off x="0" y="0"/>
            <a:ext cx="1432500" cy="756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TIBIA</a:t>
            </a:r>
          </a:p>
        </p:txBody>
      </p:sp>
      <p:sp>
        <p:nvSpPr>
          <p:cNvPr id="187" name="Shape 187"/>
          <p:cNvSpPr txBox="1">
            <a:spLocks noGrp="1"/>
          </p:cNvSpPr>
          <p:nvPr>
            <p:ph type="subTitle" idx="4294967295"/>
          </p:nvPr>
        </p:nvSpPr>
        <p:spPr>
          <a:xfrm>
            <a:off x="2113100" y="130712"/>
            <a:ext cx="7030800" cy="292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sz="24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Upper end of tibia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Contains: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b="1"/>
              <a:t>A-</a:t>
            </a:r>
            <a:r>
              <a:rPr lang="en"/>
              <a:t>(2)tibial condyles</a:t>
            </a:r>
          </a:p>
          <a:p>
            <a:pPr marL="0" lvl="0" indent="0" algn="l" rtl="0">
              <a:spcBef>
                <a:spcPts val="0"/>
              </a:spcBef>
              <a:buNone/>
            </a:pPr>
            <a:endParaRPr sz="1800">
              <a:solidFill>
                <a:srgbClr val="000000"/>
              </a:solidFill>
            </a:endParaRPr>
          </a:p>
        </p:txBody>
      </p:sp>
      <p:pic>
        <p:nvPicPr>
          <p:cNvPr id="188" name="Shape 188" descr="Organs Woman Muscle Bones Male Body Labels Chart Example Detail Close Overview Abdomen Arm Muscle Portal Leg Bone Anatomy Picture"/>
          <p:cNvPicPr preferRelativeResize="0"/>
          <p:nvPr/>
        </p:nvPicPr>
        <p:blipFill rotWithShape="1">
          <a:blip r:embed="rId3">
            <a:alphaModFix/>
          </a:blip>
          <a:srcRect l="61516"/>
          <a:stretch/>
        </p:blipFill>
        <p:spPr>
          <a:xfrm>
            <a:off x="0" y="756300"/>
            <a:ext cx="2092200" cy="43872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graphicFrame>
        <p:nvGraphicFramePr>
          <p:cNvPr id="189" name="Shape 189"/>
          <p:cNvGraphicFramePr/>
          <p:nvPr/>
        </p:nvGraphicFramePr>
        <p:xfrm>
          <a:off x="2123525" y="1727488"/>
          <a:ext cx="7009950" cy="3352710"/>
        </p:xfrm>
        <a:graphic>
          <a:graphicData uri="http://schemas.openxmlformats.org/drawingml/2006/table">
            <a:tbl>
              <a:tblPr>
                <a:noFill/>
                <a:tableStyleId>{FDA63542-D07D-4F53-A065-C398D9610BFF}</a:tableStyleId>
              </a:tblPr>
              <a:tblGrid>
                <a:gridCol w="272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9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437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condyle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size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Articulates with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other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792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Medial condyle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larger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Medial condyle with femur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Has a groove on its posterior surface for </a:t>
                      </a:r>
                      <a:r>
                        <a:rPr lang="en" sz="1200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semi-membranosus muscle.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5975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 condyle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smaller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Lateral condyle of femur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has facet</a:t>
                      </a:r>
                      <a:r>
                        <a:rPr lang="en" sz="1200">
                          <a:solidFill>
                            <a:srgbClr val="999999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(small oval or circular area)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on its lateral side for articulation with head of fibula to form </a:t>
                      </a:r>
                      <a:r>
                        <a:rPr lang="en" sz="1200">
                          <a:solidFill>
                            <a:srgbClr val="FF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proximal tibio-fibular joint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0" name="Shape 190"/>
          <p:cNvSpPr/>
          <p:nvPr/>
        </p:nvSpPr>
        <p:spPr>
          <a:xfrm>
            <a:off x="1432625" y="1213750"/>
            <a:ext cx="467700" cy="368100"/>
          </a:xfrm>
          <a:prstGeom prst="rect">
            <a:avLst/>
          </a:prstGeom>
          <a:noFill/>
          <a:ln w="19050" cap="flat" cmpd="sng">
            <a:solidFill>
              <a:srgbClr val="FFD9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/>
          <p:nvPr/>
        </p:nvSpPr>
        <p:spPr>
          <a:xfrm>
            <a:off x="2158875" y="2394300"/>
            <a:ext cx="1374900" cy="248700"/>
          </a:xfrm>
          <a:prstGeom prst="rect">
            <a:avLst/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/>
          <p:nvPr/>
        </p:nvSpPr>
        <p:spPr>
          <a:xfrm>
            <a:off x="39800" y="1313225"/>
            <a:ext cx="467700" cy="2685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/>
          <p:nvPr/>
        </p:nvSpPr>
        <p:spPr>
          <a:xfrm>
            <a:off x="2158875" y="3495025"/>
            <a:ext cx="1374900" cy="2487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29850" y="1870375"/>
            <a:ext cx="626700" cy="4674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/>
          <p:nvPr/>
        </p:nvSpPr>
        <p:spPr>
          <a:xfrm>
            <a:off x="6153616" y="1146437"/>
            <a:ext cx="2600400" cy="268500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19900" y="1004825"/>
            <a:ext cx="776100" cy="278700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7770750" y="4599500"/>
            <a:ext cx="1243500" cy="368100"/>
          </a:xfrm>
          <a:prstGeom prst="rect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 txBox="1"/>
          <p:nvPr/>
        </p:nvSpPr>
        <p:spPr>
          <a:xfrm>
            <a:off x="5105050" y="272825"/>
            <a:ext cx="3909300" cy="1142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B-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intercondylar area: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-rough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SzPts val="1800"/>
              <a:buFont typeface="Open Sans"/>
              <a:buChar char="●"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-has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intercondylar eminence</a:t>
            </a:r>
          </a:p>
          <a:p>
            <a:pPr marL="0" lvl="0" indent="0" rtl="0">
              <a:spcBef>
                <a:spcPts val="0"/>
              </a:spcBef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ctrTitle" idx="4294967295"/>
          </p:nvPr>
        </p:nvSpPr>
        <p:spPr>
          <a:xfrm>
            <a:off x="38" y="78100"/>
            <a:ext cx="1412700" cy="7662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TIBIA</a:t>
            </a:r>
          </a:p>
        </p:txBody>
      </p:sp>
      <p:sp>
        <p:nvSpPr>
          <p:cNvPr id="204" name="Shape 204"/>
          <p:cNvSpPr txBox="1">
            <a:spLocks noGrp="1"/>
          </p:cNvSpPr>
          <p:nvPr>
            <p:ph type="subTitle" idx="4294967295"/>
          </p:nvPr>
        </p:nvSpPr>
        <p:spPr>
          <a:xfrm>
            <a:off x="3405719" y="5911"/>
            <a:ext cx="5791200" cy="510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Shaft of tibia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A-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tibial tuberosity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its </a:t>
            </a:r>
            <a:r>
              <a:rPr lang="en" sz="1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upper smooth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part gives attachment to </a:t>
            </a: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ligamentum patellae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SzPts val="1800"/>
              <a:buFont typeface="Open Sans"/>
              <a:buChar char="●"/>
            </a:pP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its </a:t>
            </a:r>
            <a:r>
              <a:rPr lang="en" sz="1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lower rough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part is </a:t>
            </a: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subcutaneous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B-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 borders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u="sng" dirty="0">
                <a:solidFill>
                  <a:srgbClr val="000000"/>
                </a:solidFill>
              </a:rPr>
              <a:t>A</a:t>
            </a:r>
            <a:r>
              <a:rPr lang="en" sz="1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nterior border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sharp and </a:t>
            </a: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subcutaneous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 u="sng" dirty="0">
                <a:solidFill>
                  <a:srgbClr val="000000"/>
                </a:solidFill>
              </a:rPr>
              <a:t>M</a:t>
            </a:r>
            <a:r>
              <a:rPr lang="en" sz="1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edial border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 dirty="0">
                <a:solidFill>
                  <a:srgbClr val="000000"/>
                </a:solidFill>
              </a:rPr>
              <a:t>L</a:t>
            </a:r>
            <a:r>
              <a:rPr lang="en" sz="1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ateral border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or interosseous border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C-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3 surfraces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u="sng" dirty="0">
                <a:solidFill>
                  <a:srgbClr val="000000"/>
                </a:solidFill>
              </a:rPr>
              <a:t>M</a:t>
            </a:r>
            <a:r>
              <a:rPr lang="en" sz="1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edial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subcutaneous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 u="sng" dirty="0">
                <a:solidFill>
                  <a:srgbClr val="000000"/>
                </a:solidFill>
              </a:rPr>
              <a:t>L</a:t>
            </a:r>
            <a:r>
              <a:rPr lang="en" sz="1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ateral</a:t>
            </a: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buSzPts val="1800"/>
              <a:buFont typeface="Open Sans"/>
              <a:buChar char="●"/>
            </a:pPr>
            <a:r>
              <a:rPr lang="en" u="sng" dirty="0">
                <a:solidFill>
                  <a:srgbClr val="000000"/>
                </a:solidFill>
              </a:rPr>
              <a:t>P</a:t>
            </a:r>
            <a:r>
              <a:rPr lang="en" sz="1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osterior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has oblique line, </a:t>
            </a: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soleal line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for attachment of </a:t>
            </a: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soleus muscle</a:t>
            </a:r>
          </a:p>
        </p:txBody>
      </p:sp>
      <p:pic>
        <p:nvPicPr>
          <p:cNvPr id="205" name="Shape 205" descr="Tibial Bone Anatomy Tibia Bone Anatomy – Anatomy Orga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" y="1013200"/>
            <a:ext cx="3405681" cy="42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/>
          <p:nvPr/>
        </p:nvSpPr>
        <p:spPr>
          <a:xfrm>
            <a:off x="3709638" y="585700"/>
            <a:ext cx="1724700" cy="258600"/>
          </a:xfrm>
          <a:prstGeom prst="rect">
            <a:avLst/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288388" y="2358850"/>
            <a:ext cx="291000" cy="87000"/>
          </a:xfrm>
          <a:prstGeom prst="rect">
            <a:avLst/>
          </a:prstGeom>
          <a:noFill/>
          <a:ln w="1905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3920764" y="2512718"/>
            <a:ext cx="1686300" cy="258600"/>
          </a:xfrm>
          <a:prstGeom prst="rect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1239713" y="2785875"/>
            <a:ext cx="405600" cy="87000"/>
          </a:xfrm>
          <a:prstGeom prst="rect">
            <a:avLst/>
          </a:prstGeom>
          <a:noFill/>
          <a:ln w="19050" cap="flat" cmpd="sng">
            <a:solidFill>
              <a:srgbClr val="BF9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3920775" y="2785863"/>
            <a:ext cx="1543200" cy="258600"/>
          </a:xfrm>
          <a:prstGeom prst="rect">
            <a:avLst/>
          </a:prstGeom>
          <a:noFill/>
          <a:ln w="19050" cap="flat" cmpd="sng">
            <a:solidFill>
              <a:srgbClr val="134F5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1229438" y="3381325"/>
            <a:ext cx="390000" cy="107700"/>
          </a:xfrm>
          <a:prstGeom prst="rect">
            <a:avLst/>
          </a:prstGeom>
          <a:noFill/>
          <a:ln w="19050" cap="flat" cmpd="sng">
            <a:solidFill>
              <a:srgbClr val="134F5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1706838" y="3414700"/>
            <a:ext cx="379800" cy="105300"/>
          </a:xfrm>
          <a:prstGeom prst="rect">
            <a:avLst/>
          </a:prstGeom>
          <a:noFill/>
          <a:ln w="19050" cap="flat" cmpd="sng">
            <a:solidFill>
              <a:srgbClr val="134F5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3948825" y="3059025"/>
            <a:ext cx="1543200" cy="258600"/>
          </a:xfrm>
          <a:prstGeom prst="rect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1237138" y="2975800"/>
            <a:ext cx="342300" cy="128400"/>
          </a:xfrm>
          <a:prstGeom prst="rect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1750463" y="2916775"/>
            <a:ext cx="336300" cy="130800"/>
          </a:xfrm>
          <a:prstGeom prst="rect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3920775" y="4016875"/>
            <a:ext cx="777900" cy="258600"/>
          </a:xfrm>
          <a:prstGeom prst="rect">
            <a:avLst/>
          </a:prstGeom>
          <a:noFill/>
          <a:ln w="19050" cap="flat" cmpd="sng">
            <a:solidFill>
              <a:srgbClr val="6FA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1229438" y="3191400"/>
            <a:ext cx="390000" cy="110400"/>
          </a:xfrm>
          <a:prstGeom prst="rect">
            <a:avLst/>
          </a:prstGeom>
          <a:noFill/>
          <a:ln w="19050" cap="flat" cmpd="sng">
            <a:solidFill>
              <a:srgbClr val="6FA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3920775" y="4301799"/>
            <a:ext cx="777900" cy="258600"/>
          </a:xfrm>
          <a:prstGeom prst="rect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1244838" y="2598525"/>
            <a:ext cx="374700" cy="87000"/>
          </a:xfrm>
          <a:prstGeom prst="rect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3948825" y="4586725"/>
            <a:ext cx="1028400" cy="243900"/>
          </a:xfrm>
          <a:prstGeom prst="rect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1832613" y="3173450"/>
            <a:ext cx="254100" cy="130800"/>
          </a:xfrm>
          <a:prstGeom prst="rect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ctrTitle" idx="4294967295"/>
          </p:nvPr>
        </p:nvSpPr>
        <p:spPr>
          <a:xfrm>
            <a:off x="0" y="0"/>
            <a:ext cx="1622700" cy="7926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TIBIA</a:t>
            </a:r>
          </a:p>
        </p:txBody>
      </p:sp>
      <p:sp>
        <p:nvSpPr>
          <p:cNvPr id="227" name="Shape 227"/>
          <p:cNvSpPr txBox="1">
            <a:spLocks noGrp="1"/>
          </p:cNvSpPr>
          <p:nvPr>
            <p:ph type="subTitle" idx="4294967295"/>
          </p:nvPr>
        </p:nvSpPr>
        <p:spPr>
          <a:xfrm>
            <a:off x="1755325" y="311678"/>
            <a:ext cx="7562100" cy="46164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buNone/>
            </a:pPr>
            <a:r>
              <a:rPr lang="en" sz="2400" dirty="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Lower end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articulates with </a:t>
            </a: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talus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for formation of </a:t>
            </a: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ankle joint</a:t>
            </a:r>
            <a:r>
              <a:rPr lang="en" dirty="0">
                <a:solidFill>
                  <a:srgbClr val="FF0000"/>
                </a:solidFill>
              </a:rPr>
              <a:t>.</a:t>
            </a:r>
          </a:p>
          <a:p>
            <a:pPr marL="457200" lvl="0" indent="-342900" algn="l" rtl="0">
              <a:spcBef>
                <a:spcPts val="0"/>
              </a:spcBef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lower end contain:</a:t>
            </a: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A-</a:t>
            </a:r>
            <a:r>
              <a:rPr lang="en" sz="1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u="sng" dirty="0">
                <a:solidFill>
                  <a:srgbClr val="000000"/>
                </a:solidFill>
              </a:rPr>
              <a:t>M</a:t>
            </a:r>
            <a:r>
              <a:rPr lang="en" sz="1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edial malleolus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its medial surface is </a:t>
            </a: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subcutaneous</a:t>
            </a:r>
          </a:p>
          <a:p>
            <a:pPr marL="457200" lvl="0" indent="-342900" algn="l" rtl="0">
              <a:spcBef>
                <a:spcPts val="0"/>
              </a:spcBef>
              <a:buClr>
                <a:srgbClr val="000000"/>
              </a:buClr>
              <a:buSzPts val="1800"/>
              <a:buFont typeface="Open Sans"/>
              <a:buChar char="●"/>
            </a:pPr>
            <a:r>
              <a:rPr lang="en" dirty="0">
                <a:solidFill>
                  <a:srgbClr val="000000"/>
                </a:solidFill>
              </a:rPr>
              <a:t>its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lateral surface articulate with talus</a:t>
            </a:r>
          </a:p>
          <a:p>
            <a:pPr marL="0" lvl="0" indent="0" algn="l" rtl="0">
              <a:spcBef>
                <a:spcPts val="0"/>
              </a:spcBef>
              <a:buNone/>
            </a:pPr>
            <a:endParaRPr sz="1800" dirty="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buNone/>
            </a:pP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B-</a:t>
            </a: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u="sng" dirty="0">
                <a:solidFill>
                  <a:srgbClr val="000000"/>
                </a:solidFill>
              </a:rPr>
              <a:t>F</a:t>
            </a:r>
            <a:r>
              <a:rPr lang="en" sz="1800" u="sng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ibular notch</a:t>
            </a:r>
          </a:p>
          <a:p>
            <a:pPr marL="457200" lvl="0" indent="-342900" algn="l" rtl="0">
              <a:spcBef>
                <a:spcPts val="0"/>
              </a:spcBef>
              <a:buSzPts val="1800"/>
              <a:buFont typeface="Open Sans"/>
              <a:buChar char="●"/>
            </a:pPr>
            <a:r>
              <a:rPr lang="en" sz="1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lies on its lateral surface of lower end to form </a:t>
            </a:r>
            <a:r>
              <a:rPr lang="en" sz="1800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distal tibiofibular joint</a:t>
            </a:r>
          </a:p>
          <a:p>
            <a:pPr marL="0" lvl="0" indent="0" algn="l" rtl="0">
              <a:spcBef>
                <a:spcPts val="0"/>
              </a:spcBef>
              <a:buNone/>
            </a:pPr>
            <a:endParaRPr sz="1800" u="sng" dirty="0">
              <a:solidFill>
                <a:srgbClr val="000000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buNone/>
            </a:pPr>
            <a:endParaRPr sz="1800" dirty="0">
              <a:solidFill>
                <a:srgbClr val="000000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52725"/>
            <a:ext cx="1755325" cy="4490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/>
          <p:nvPr/>
        </p:nvSpPr>
        <p:spPr>
          <a:xfrm>
            <a:off x="2055935" y="1889394"/>
            <a:ext cx="1893000" cy="2937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30" name="Shape 230"/>
          <p:cNvSpPr/>
          <p:nvPr/>
        </p:nvSpPr>
        <p:spPr>
          <a:xfrm>
            <a:off x="1306275" y="2806475"/>
            <a:ext cx="245100" cy="3165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2120632" y="3728704"/>
            <a:ext cx="1439100" cy="2937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520475" y="2255375"/>
            <a:ext cx="173400" cy="316500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Position of Tibia (Right or Left)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238" name="Shape 238"/>
          <p:cNvPicPr preferRelativeResize="0"/>
          <p:nvPr/>
        </p:nvPicPr>
        <p:blipFill rotWithShape="1">
          <a:blip r:embed="rId3">
            <a:alphaModFix/>
          </a:blip>
          <a:srcRect l="2232" t="1438" r="2375"/>
          <a:stretch/>
        </p:blipFill>
        <p:spPr>
          <a:xfrm>
            <a:off x="475010" y="74220"/>
            <a:ext cx="3448800" cy="506927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 txBox="1">
            <a:spLocks noGrp="1"/>
          </p:cNvSpPr>
          <p:nvPr>
            <p:ph type="body" idx="2"/>
          </p:nvPr>
        </p:nvSpPr>
        <p:spPr>
          <a:xfrm>
            <a:off x="4418293" y="1860472"/>
            <a:ext cx="4520700" cy="2852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>
                <a:solidFill>
                  <a:srgbClr val="FF0000"/>
                </a:solidFill>
              </a:rPr>
              <a:t>Upper end</a:t>
            </a:r>
            <a:r>
              <a:rPr lang="en" sz="1800"/>
              <a:t> is larger than lower end.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b="1">
                <a:solidFill>
                  <a:srgbClr val="FF0000"/>
                </a:solidFill>
              </a:rPr>
              <a:t>Medial malleolus</a:t>
            </a:r>
            <a:r>
              <a:rPr lang="en" sz="1800"/>
              <a:t> is directed </a:t>
            </a:r>
            <a:r>
              <a:rPr lang="en" sz="1800" u="sng"/>
              <a:t>downward</a:t>
            </a:r>
            <a:r>
              <a:rPr lang="en" sz="1800"/>
              <a:t> and </a:t>
            </a:r>
            <a:r>
              <a:rPr lang="en" sz="1800" u="sng"/>
              <a:t>medially</a:t>
            </a:r>
            <a:r>
              <a:rPr lang="en" sz="1800"/>
              <a:t>.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" sz="1800" b="1">
                <a:solidFill>
                  <a:srgbClr val="FF0000"/>
                </a:solidFill>
              </a:rPr>
              <a:t>Shaft</a:t>
            </a:r>
            <a:r>
              <a:rPr lang="en" sz="1800"/>
              <a:t> has sharp anterior border.</a:t>
            </a:r>
            <a:br>
              <a:rPr lang="en" sz="1800"/>
            </a:br>
            <a:endParaRPr lang="en" sz="1800"/>
          </a:p>
        </p:txBody>
      </p:sp>
      <p:sp>
        <p:nvSpPr>
          <p:cNvPr id="240" name="Shape 240"/>
          <p:cNvSpPr/>
          <p:nvPr/>
        </p:nvSpPr>
        <p:spPr>
          <a:xfrm>
            <a:off x="4574480" y="343605"/>
            <a:ext cx="4089600" cy="1302300"/>
          </a:xfrm>
          <a:prstGeom prst="plaque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Position of Tibia</a:t>
            </a:r>
          </a:p>
          <a:p>
            <a:pPr marL="0" lvl="0" indent="-69850" algn="ctr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(Right or Left)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 l="40891" t="29060" r="41255" b="18805"/>
          <a:stretch/>
        </p:blipFill>
        <p:spPr>
          <a:xfrm>
            <a:off x="3396035" y="3068384"/>
            <a:ext cx="649448" cy="1829718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/>
          <p:nvPr/>
        </p:nvSpPr>
        <p:spPr>
          <a:xfrm flipH="1">
            <a:off x="3815851" y="3801050"/>
            <a:ext cx="45000" cy="465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932425" y="-98994"/>
            <a:ext cx="2802000" cy="822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Fibula</a:t>
            </a:r>
            <a:r>
              <a:rPr lang="en"/>
              <a:t> </a:t>
            </a:r>
          </a:p>
        </p:txBody>
      </p:sp>
      <p:pic>
        <p:nvPicPr>
          <p:cNvPr id="248" name="Shape 248"/>
          <p:cNvPicPr preferRelativeResize="0"/>
          <p:nvPr/>
        </p:nvPicPr>
        <p:blipFill rotWithShape="1">
          <a:blip r:embed="rId4">
            <a:alphaModFix/>
          </a:blip>
          <a:srcRect r="11339"/>
          <a:stretch/>
        </p:blipFill>
        <p:spPr>
          <a:xfrm>
            <a:off x="4577825" y="25"/>
            <a:ext cx="2163050" cy="30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0875" y="0"/>
            <a:ext cx="2403125" cy="30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 txBox="1"/>
          <p:nvPr/>
        </p:nvSpPr>
        <p:spPr>
          <a:xfrm>
            <a:off x="4617025" y="3168875"/>
            <a:ext cx="4407900" cy="143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700">
                <a:solidFill>
                  <a:srgbClr val="FFFFFF"/>
                </a:solidFill>
              </a:rPr>
              <a:t>1- It is the slender </a:t>
            </a:r>
            <a:r>
              <a:rPr lang="en" sz="1700">
                <a:solidFill>
                  <a:srgbClr val="FF0000"/>
                </a:solidFill>
              </a:rPr>
              <a:t>lateral</a:t>
            </a:r>
            <a:r>
              <a:rPr lang="en" sz="1700">
                <a:solidFill>
                  <a:srgbClr val="FFFFFF"/>
                </a:solidFill>
              </a:rPr>
              <a:t> bone of the leg.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700">
                <a:solidFill>
                  <a:srgbClr val="FFFFFF"/>
                </a:solidFill>
              </a:rPr>
              <a:t>2- It takes </a:t>
            </a:r>
            <a:r>
              <a:rPr lang="en" sz="1700">
                <a:solidFill>
                  <a:srgbClr val="FF0000"/>
                </a:solidFill>
              </a:rPr>
              <a:t>no part</a:t>
            </a:r>
            <a:r>
              <a:rPr lang="en" sz="1700">
                <a:solidFill>
                  <a:srgbClr val="FFFFFF"/>
                </a:solidFill>
              </a:rPr>
              <a:t> in articulation of </a:t>
            </a:r>
            <a:r>
              <a:rPr lang="en" sz="1700">
                <a:solidFill>
                  <a:srgbClr val="FF0000"/>
                </a:solidFill>
              </a:rPr>
              <a:t>knee joint.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700">
                <a:solidFill>
                  <a:srgbClr val="FFFFFF"/>
                </a:solidFill>
              </a:rPr>
              <a:t>3-</a:t>
            </a:r>
            <a:r>
              <a:rPr lang="en" sz="1700">
                <a:solidFill>
                  <a:srgbClr val="666666"/>
                </a:solidFill>
              </a:rPr>
              <a:t>it gives support for muscles </a:t>
            </a:r>
          </a:p>
          <a:p>
            <a:pPr marL="0" lvl="0" indent="0">
              <a:spcBef>
                <a:spcPts val="0"/>
              </a:spcBef>
              <a:buNone/>
            </a:pPr>
            <a:endParaRPr sz="1700">
              <a:solidFill>
                <a:srgbClr val="666666"/>
              </a:solidFill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8625" y="658075"/>
            <a:ext cx="4545300" cy="202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000" b="1">
                <a:solidFill>
                  <a:schemeClr val="accent1"/>
                </a:solidFill>
              </a:rPr>
              <a:t>Upper end: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700"/>
              <a:t>1-  </a:t>
            </a:r>
            <a:r>
              <a:rPr lang="en" sz="1700" b="1"/>
              <a:t>head:</a:t>
            </a:r>
            <a:r>
              <a:rPr lang="en" sz="1700"/>
              <a:t> </a:t>
            </a:r>
            <a:r>
              <a:rPr lang="en" sz="1700">
                <a:solidFill>
                  <a:schemeClr val="dk1"/>
                </a:solidFill>
              </a:rPr>
              <a:t>articulates with the lateral condyle of tibia </a:t>
            </a:r>
            <a:r>
              <a:rPr lang="en" sz="1700">
                <a:solidFill>
                  <a:schemeClr val="lt2"/>
                </a:solidFill>
              </a:rPr>
              <a:t>(to form tibiofibular joint)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700"/>
              <a:t>2- </a:t>
            </a:r>
            <a:r>
              <a:rPr lang="en" sz="1700" b="1"/>
              <a:t>styloid process</a:t>
            </a:r>
            <a:r>
              <a:rPr lang="en" sz="1700"/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700"/>
              <a:t>3- </a:t>
            </a:r>
            <a:r>
              <a:rPr lang="en" sz="1700" b="1"/>
              <a:t>neck</a:t>
            </a:r>
            <a:r>
              <a:rPr lang="en" sz="1700"/>
              <a:t> </a:t>
            </a:r>
          </a:p>
        </p:txBody>
      </p:sp>
      <p:sp>
        <p:nvSpPr>
          <p:cNvPr id="252" name="Shape 252"/>
          <p:cNvSpPr txBox="1"/>
          <p:nvPr/>
        </p:nvSpPr>
        <p:spPr>
          <a:xfrm>
            <a:off x="222975" y="3032275"/>
            <a:ext cx="3173100" cy="168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000" b="1">
                <a:solidFill>
                  <a:schemeClr val="accent1"/>
                </a:solidFill>
              </a:rPr>
              <a:t>Shaft: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1- </a:t>
            </a:r>
            <a:r>
              <a:rPr lang="en" sz="1600" b="1">
                <a:solidFill>
                  <a:srgbClr val="FF0000"/>
                </a:solidFill>
              </a:rPr>
              <a:t>4</a:t>
            </a:r>
            <a:r>
              <a:rPr lang="en" sz="1600" b="1"/>
              <a:t> borders</a:t>
            </a:r>
            <a:r>
              <a:rPr lang="en"/>
              <a:t> : its medial interosseous border gives attachment to </a:t>
            </a:r>
            <a:r>
              <a:rPr lang="en">
                <a:solidFill>
                  <a:srgbClr val="FF0000"/>
                </a:solidFill>
              </a:rPr>
              <a:t>interosseous membrane</a:t>
            </a:r>
            <a:r>
              <a:rPr lang="en"/>
              <a:t>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2- </a:t>
            </a:r>
            <a:r>
              <a:rPr lang="en" sz="1600" b="1">
                <a:solidFill>
                  <a:srgbClr val="FF0000"/>
                </a:solidFill>
              </a:rPr>
              <a:t>4</a:t>
            </a:r>
            <a:r>
              <a:rPr lang="en" sz="1600" b="1"/>
              <a:t> surfaces</a:t>
            </a:r>
            <a:r>
              <a:rPr lang="en"/>
              <a:t> </a:t>
            </a:r>
          </a:p>
        </p:txBody>
      </p:sp>
      <p:cxnSp>
        <p:nvCxnSpPr>
          <p:cNvPr id="253" name="Shape 253"/>
          <p:cNvCxnSpPr/>
          <p:nvPr/>
        </p:nvCxnSpPr>
        <p:spPr>
          <a:xfrm>
            <a:off x="222982" y="2974229"/>
            <a:ext cx="3926100" cy="1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lg" len="lg"/>
            <a:tailEnd type="none" w="lg" len="lg"/>
          </a:ln>
        </p:spPr>
      </p:cxnSp>
      <p:pic>
        <p:nvPicPr>
          <p:cNvPr id="254" name="Shape 254"/>
          <p:cNvPicPr preferRelativeResize="0"/>
          <p:nvPr/>
        </p:nvPicPr>
        <p:blipFill rotWithShape="1">
          <a:blip r:embed="rId6">
            <a:alphaModFix/>
          </a:blip>
          <a:srcRect b="60012"/>
          <a:stretch/>
        </p:blipFill>
        <p:spPr>
          <a:xfrm>
            <a:off x="2534275" y="1773262"/>
            <a:ext cx="1900751" cy="116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7">
            <a:alphaModFix/>
          </a:blip>
          <a:srcRect l="30861" t="8130" r="47183" b="74956"/>
          <a:stretch/>
        </p:blipFill>
        <p:spPr>
          <a:xfrm>
            <a:off x="2070400" y="2183125"/>
            <a:ext cx="526046" cy="7125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6" name="Shape 256"/>
          <p:cNvCxnSpPr/>
          <p:nvPr/>
        </p:nvCxnSpPr>
        <p:spPr>
          <a:xfrm>
            <a:off x="1542528" y="1809632"/>
            <a:ext cx="755400" cy="53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57" name="Shape 257"/>
          <p:cNvSpPr/>
          <p:nvPr/>
        </p:nvSpPr>
        <p:spPr>
          <a:xfrm>
            <a:off x="2750399" y="1999040"/>
            <a:ext cx="448800" cy="2277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3887400" y="2667975"/>
            <a:ext cx="448800" cy="2277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 txBox="1"/>
          <p:nvPr/>
        </p:nvSpPr>
        <p:spPr>
          <a:xfrm>
            <a:off x="322535" y="4851878"/>
            <a:ext cx="4407900" cy="50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000">
                <a:solidFill>
                  <a:srgbClr val="666666"/>
                </a:solidFill>
              </a:rPr>
              <a:t>pictures above are extra , but important for better understanding</a:t>
            </a:r>
          </a:p>
        </p:txBody>
      </p:sp>
      <p:sp>
        <p:nvSpPr>
          <p:cNvPr id="260" name="Shape 260"/>
          <p:cNvSpPr/>
          <p:nvPr/>
        </p:nvSpPr>
        <p:spPr>
          <a:xfrm>
            <a:off x="3449500" y="1977475"/>
            <a:ext cx="1030200" cy="2277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/>
          <p:nvPr/>
        </p:nvSpPr>
        <p:spPr>
          <a:xfrm>
            <a:off x="6806125" y="833275"/>
            <a:ext cx="649500" cy="227700"/>
          </a:xfrm>
          <a:prstGeom prst="rect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/>
          <p:nvPr/>
        </p:nvSpPr>
        <p:spPr>
          <a:xfrm rot="10800000" flipH="1">
            <a:off x="6798337" y="1466621"/>
            <a:ext cx="456600" cy="24930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6806125" y="502225"/>
            <a:ext cx="448800" cy="15600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64" name="Shape 264"/>
          <p:cNvCxnSpPr/>
          <p:nvPr/>
        </p:nvCxnSpPr>
        <p:spPr>
          <a:xfrm rot="10800000" flipH="1">
            <a:off x="2534284" y="3830543"/>
            <a:ext cx="1281000" cy="180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65" name="Shape 265"/>
          <p:cNvSpPr/>
          <p:nvPr/>
        </p:nvSpPr>
        <p:spPr>
          <a:xfrm>
            <a:off x="583825" y="47575"/>
            <a:ext cx="3499200" cy="610500"/>
          </a:xfrm>
          <a:prstGeom prst="plaque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Fibula </a:t>
            </a:r>
          </a:p>
        </p:txBody>
      </p:sp>
      <p:sp>
        <p:nvSpPr>
          <p:cNvPr id="266" name="Shape 266"/>
          <p:cNvSpPr/>
          <p:nvPr/>
        </p:nvSpPr>
        <p:spPr>
          <a:xfrm>
            <a:off x="8190100" y="946400"/>
            <a:ext cx="868200" cy="356100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4688100" y="1253575"/>
            <a:ext cx="1072800" cy="4827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/>
          <p:nvPr/>
        </p:nvSpPr>
        <p:spPr>
          <a:xfrm flipH="1">
            <a:off x="4688100" y="551053"/>
            <a:ext cx="737700" cy="6624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 txBox="1"/>
          <p:nvPr/>
        </p:nvSpPr>
        <p:spPr>
          <a:xfrm>
            <a:off x="8619" y="4255950"/>
            <a:ext cx="2244600" cy="80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800">
                <a:solidFill>
                  <a:srgbClr val="999999"/>
                </a:solidFill>
              </a:rPr>
              <a:t>*interosseous membrane is a broad and thin plane of fibrous tissue that separates many of the bones of the body. In this case it separate the tibia and the fibula.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title"/>
          </p:nvPr>
        </p:nvSpPr>
        <p:spPr>
          <a:xfrm>
            <a:off x="856625" y="51181"/>
            <a:ext cx="2802000" cy="822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Fibula</a:t>
            </a:r>
            <a:r>
              <a:rPr lang="en"/>
              <a:t> </a:t>
            </a:r>
          </a:p>
        </p:txBody>
      </p:sp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 r="11339"/>
          <a:stretch/>
        </p:blipFill>
        <p:spPr>
          <a:xfrm>
            <a:off x="4577825" y="-9"/>
            <a:ext cx="2163050" cy="306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4">
            <a:alphaModFix/>
          </a:blip>
          <a:srcRect l="8377" t="67740" r="30917" b="2565"/>
          <a:stretch/>
        </p:blipFill>
        <p:spPr>
          <a:xfrm>
            <a:off x="2341923" y="3173927"/>
            <a:ext cx="1742275" cy="139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5">
            <a:alphaModFix/>
          </a:blip>
          <a:srcRect l="8413" t="12418" r="6429" b="37160"/>
          <a:stretch/>
        </p:blipFill>
        <p:spPr>
          <a:xfrm>
            <a:off x="157978" y="3201048"/>
            <a:ext cx="1934784" cy="152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/>
          <p:nvPr/>
        </p:nvSpPr>
        <p:spPr>
          <a:xfrm>
            <a:off x="157975" y="887887"/>
            <a:ext cx="3926100" cy="190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000" b="1" dirty="0">
                <a:solidFill>
                  <a:schemeClr val="accent1"/>
                </a:solidFill>
              </a:rPr>
              <a:t>Lower end: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500" dirty="0"/>
              <a:t>Forms the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5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Lateral malleolus</a:t>
            </a:r>
            <a:r>
              <a:rPr lang="en" sz="1500" b="1" dirty="0"/>
              <a:t>:</a:t>
            </a:r>
            <a:r>
              <a:rPr lang="en" sz="1300" dirty="0"/>
              <a:t> which is</a:t>
            </a:r>
            <a:r>
              <a:rPr lang="en" sz="1500" b="1" dirty="0"/>
              <a:t> </a:t>
            </a:r>
          </a:p>
          <a:p>
            <a:pPr marL="457200" lvl="0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 dirty="0">
                <a:solidFill>
                  <a:srgbClr val="FF0000"/>
                </a:solidFill>
              </a:rPr>
              <a:t>subcutaneous</a:t>
            </a:r>
            <a:r>
              <a:rPr lang="en" sz="1500" dirty="0"/>
              <a:t> </a:t>
            </a:r>
            <a:r>
              <a:rPr lang="en" sz="900" dirty="0">
                <a:solidFill>
                  <a:srgbClr val="999999"/>
                </a:solidFill>
              </a:rPr>
              <a:t>“can be felt under the skin”.</a:t>
            </a:r>
          </a:p>
          <a:p>
            <a:pPr marL="457200" lvl="0" indent="-323850" rtl="0">
              <a:spcBef>
                <a:spcPts val="0"/>
              </a:spcBef>
              <a:buSzPts val="1500"/>
              <a:buChar char="-"/>
            </a:pPr>
            <a:r>
              <a:rPr lang="en" sz="900" dirty="0">
                <a:solidFill>
                  <a:srgbClr val="999999"/>
                </a:solidFill>
              </a:rPr>
              <a:t> </a:t>
            </a:r>
            <a:r>
              <a:rPr lang="en" sz="1500" dirty="0"/>
              <a:t>The </a:t>
            </a:r>
            <a:r>
              <a:rPr lang="en" sz="1500" u="sng" dirty="0"/>
              <a:t>medial surface</a:t>
            </a:r>
            <a:r>
              <a:rPr lang="en" sz="1500" dirty="0"/>
              <a:t> of the lateral malleolus is smooth for articulation with talus to form the </a:t>
            </a:r>
            <a:r>
              <a:rPr lang="en" sz="1500" dirty="0">
                <a:solidFill>
                  <a:srgbClr val="FF0000"/>
                </a:solidFill>
              </a:rPr>
              <a:t>ankle joint</a:t>
            </a:r>
            <a:r>
              <a:rPr lang="en" sz="1500" dirty="0"/>
              <a:t>.</a:t>
            </a:r>
            <a:br>
              <a:rPr lang="en" sz="1500" dirty="0"/>
            </a:br>
            <a:endParaRPr lang="en" sz="1500" dirty="0"/>
          </a:p>
        </p:txBody>
      </p:sp>
      <p:sp>
        <p:nvSpPr>
          <p:cNvPr id="279" name="Shape 279"/>
          <p:cNvSpPr txBox="1"/>
          <p:nvPr/>
        </p:nvSpPr>
        <p:spPr>
          <a:xfrm>
            <a:off x="374367" y="4772373"/>
            <a:ext cx="4407900" cy="50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000">
                <a:solidFill>
                  <a:srgbClr val="666666"/>
                </a:solidFill>
              </a:rPr>
              <a:t>pictures above are extra , but are important for better understanding</a:t>
            </a:r>
          </a:p>
        </p:txBody>
      </p:sp>
      <p:sp>
        <p:nvSpPr>
          <p:cNvPr id="280" name="Shape 280"/>
          <p:cNvSpPr/>
          <p:nvPr/>
        </p:nvSpPr>
        <p:spPr>
          <a:xfrm>
            <a:off x="2236200" y="3283975"/>
            <a:ext cx="1327200" cy="24390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591784" y="3570672"/>
            <a:ext cx="431700" cy="421800"/>
          </a:xfrm>
          <a:prstGeom prst="ellipse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157975" y="3527875"/>
            <a:ext cx="353400" cy="18810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1288650" y="3627325"/>
            <a:ext cx="265800" cy="149700"/>
          </a:xfrm>
          <a:prstGeom prst="rect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84" name="Shape 2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40875" y="0"/>
            <a:ext cx="2403125" cy="30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/>
          <p:nvPr/>
        </p:nvSpPr>
        <p:spPr>
          <a:xfrm>
            <a:off x="6800825" y="2817550"/>
            <a:ext cx="610800" cy="243900"/>
          </a:xfrm>
          <a:prstGeom prst="rect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/>
          <p:nvPr/>
        </p:nvSpPr>
        <p:spPr>
          <a:xfrm>
            <a:off x="7550602" y="2487424"/>
            <a:ext cx="353400" cy="356100"/>
          </a:xfrm>
          <a:prstGeom prst="ellipse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 txBox="1"/>
          <p:nvPr/>
        </p:nvSpPr>
        <p:spPr>
          <a:xfrm>
            <a:off x="4782273" y="3061450"/>
            <a:ext cx="3926100" cy="203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solidFill>
                  <a:srgbClr val="EFEFEF"/>
                </a:solidFill>
              </a:rPr>
              <a:t>Notes “team 436” :</a:t>
            </a: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400"/>
              <a:buChar char="-"/>
            </a:pPr>
            <a:r>
              <a:rPr lang="en">
                <a:solidFill>
                  <a:srgbClr val="EFEFEF"/>
                </a:solidFill>
              </a:rPr>
              <a:t>Both the femur and the tibia have 3 borders, but the fibula has 4 borders</a:t>
            </a:r>
          </a:p>
          <a:p>
            <a:pPr marL="457200" lvl="0" indent="-317500">
              <a:spcBef>
                <a:spcPts val="0"/>
              </a:spcBef>
              <a:buClr>
                <a:srgbClr val="EFEFEF"/>
              </a:buClr>
              <a:buSzPts val="1400"/>
              <a:buChar char="-"/>
            </a:pPr>
            <a:r>
              <a:rPr lang="en">
                <a:solidFill>
                  <a:srgbClr val="EFEFEF"/>
                </a:solidFill>
              </a:rPr>
              <a:t>For each leg there are two malleolus, a medial one coming from the tibia, and a lateral one coming from the fibula</a:t>
            </a:r>
          </a:p>
        </p:txBody>
      </p:sp>
      <p:sp>
        <p:nvSpPr>
          <p:cNvPr id="288" name="Shape 288"/>
          <p:cNvSpPr/>
          <p:nvPr/>
        </p:nvSpPr>
        <p:spPr>
          <a:xfrm>
            <a:off x="583825" y="47575"/>
            <a:ext cx="3499200" cy="610500"/>
          </a:xfrm>
          <a:prstGeom prst="plaque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-69850" algn="ctr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Fibula </a:t>
            </a:r>
          </a:p>
        </p:txBody>
      </p:sp>
      <p:sp>
        <p:nvSpPr>
          <p:cNvPr id="289" name="Shape 289"/>
          <p:cNvSpPr/>
          <p:nvPr/>
        </p:nvSpPr>
        <p:spPr>
          <a:xfrm rot="-1129">
            <a:off x="4654201" y="1717693"/>
            <a:ext cx="913200" cy="5691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697" y="1127425"/>
            <a:ext cx="8520600" cy="3354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Classify the bones of the three regions of the lower limb</a:t>
            </a:r>
            <a:br>
              <a:rPr lang="en" dirty="0"/>
            </a:br>
            <a:r>
              <a:rPr lang="en" dirty="0"/>
              <a:t>(thigh, leg and foot). </a:t>
            </a: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Differentiate the bones of the lower limb from the bones of the upper limb.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Memorize the main features of the</a:t>
            </a:r>
            <a:br>
              <a:rPr lang="en" dirty="0"/>
            </a:br>
            <a:r>
              <a:rPr lang="en" dirty="0"/>
              <a:t>Bones of the thigh (femur &amp; patella)                                                          Bones of the leg (tibia &amp; Fibula). Bones of the foot (tarsals, metatarsals and phalanges)</a:t>
            </a:r>
          </a:p>
          <a:p>
            <a:pPr marL="457200" lvl="0" indent="-342900" rtl="0">
              <a:spcBef>
                <a:spcPts val="0"/>
              </a:spcBef>
              <a:buSzPts val="1800"/>
              <a:buChar char="●"/>
            </a:pPr>
            <a:r>
              <a:rPr lang="en" dirty="0"/>
              <a:t>Recognize the side of the bone</a:t>
            </a:r>
            <a:br>
              <a:rPr lang="en" dirty="0"/>
            </a:br>
            <a:endParaRPr lang="en" dirty="0"/>
          </a:p>
        </p:txBody>
      </p:sp>
      <p:sp>
        <p:nvSpPr>
          <p:cNvPr id="74" name="Shape 74"/>
          <p:cNvSpPr txBox="1"/>
          <p:nvPr/>
        </p:nvSpPr>
        <p:spPr>
          <a:xfrm>
            <a:off x="311694" y="296133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4200">
                <a:solidFill>
                  <a:srgbClr val="000000"/>
                </a:solidFill>
                <a:latin typeface="Economica"/>
                <a:ea typeface="Economica"/>
                <a:cs typeface="Economica"/>
                <a:sym typeface="Economica"/>
              </a:rPr>
              <a:t>Objectives 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0" y="3908951"/>
            <a:ext cx="4364100" cy="1358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6FA8DC"/>
                </a:solidFill>
                <a:latin typeface="Bree Serif"/>
                <a:ea typeface="Bree Serif"/>
                <a:cs typeface="Bree Serif"/>
                <a:sym typeface="Bree Serif"/>
              </a:rPr>
              <a:t>BLUE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boys’ slides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Text in </a:t>
            </a:r>
            <a:r>
              <a:rPr lang="en">
                <a:solidFill>
                  <a:srgbClr val="D5A6BD"/>
                </a:solidFill>
                <a:latin typeface="Bree Serif"/>
                <a:ea typeface="Bree Serif"/>
                <a:cs typeface="Bree Serif"/>
                <a:sym typeface="Bree Serif"/>
              </a:rPr>
              <a:t>PINK</a:t>
            </a:r>
            <a:r>
              <a:rPr lang="en">
                <a:solidFill>
                  <a:srgbClr val="000000"/>
                </a:solidFill>
                <a:latin typeface="Bree Serif"/>
                <a:ea typeface="Bree Serif"/>
                <a:cs typeface="Bree Serif"/>
                <a:sym typeface="Bree Serif"/>
              </a:rPr>
              <a:t> was found only in the girls’ slides</a:t>
            </a:r>
          </a:p>
          <a:p>
            <a:pPr marL="457200" lvl="0" indent="-317500" rtl="0">
              <a:spcBef>
                <a:spcPts val="0"/>
              </a:spcBef>
              <a:buClr>
                <a:srgbClr val="FF0000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FF0000"/>
                </a:solidFill>
                <a:latin typeface="Bree Serif"/>
                <a:ea typeface="Bree Serif"/>
                <a:cs typeface="Bree Serif"/>
                <a:sym typeface="Bree Serif"/>
              </a:rPr>
              <a:t>Text in RED is considered important </a:t>
            </a:r>
          </a:p>
          <a:p>
            <a:pPr marL="457200" lvl="0" indent="-317500" rtl="0">
              <a:spcBef>
                <a:spcPts val="0"/>
              </a:spcBef>
              <a:buClr>
                <a:srgbClr val="999999"/>
              </a:buClr>
              <a:buSzPts val="1400"/>
              <a:buFont typeface="Bree Serif"/>
              <a:buChar char="●"/>
            </a:pPr>
            <a:r>
              <a:rPr lang="en">
                <a:solidFill>
                  <a:srgbClr val="999999"/>
                </a:solidFill>
                <a:latin typeface="Bree Serif"/>
                <a:ea typeface="Bree Serif"/>
                <a:cs typeface="Bree Serif"/>
                <a:sym typeface="Bree Serif"/>
              </a:rPr>
              <a:t>Text in GREY is considered extra notes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675" y="570275"/>
            <a:ext cx="7776525" cy="400292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-118753" y="-296880"/>
            <a:ext cx="1623000" cy="21879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3300"/>
              <a:t>Anatomy Team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3300"/>
              <a:t>436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Bones of foot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11700" y="1091628"/>
            <a:ext cx="5904600" cy="3918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  <a:latin typeface="Economica"/>
                <a:ea typeface="Economica"/>
                <a:cs typeface="Economica"/>
                <a:sym typeface="Economica"/>
              </a:rPr>
              <a:t>7</a:t>
            </a: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 Tarsal bones:</a:t>
            </a:r>
            <a:r>
              <a:rPr lang="en" sz="1800"/>
              <a:t> </a:t>
            </a:r>
            <a:r>
              <a:rPr lang="en" sz="800"/>
              <a:t>     </a:t>
            </a:r>
            <a:r>
              <a:rPr lang="en" sz="1800"/>
              <a:t>start to ossify </a:t>
            </a:r>
            <a:r>
              <a:rPr lang="en" sz="1800" u="sng">
                <a:solidFill>
                  <a:srgbClr val="FF0000"/>
                </a:solidFill>
              </a:rPr>
              <a:t>before birth</a:t>
            </a:r>
            <a:r>
              <a:rPr lang="en" sz="1800"/>
              <a:t> and end ossification </a:t>
            </a:r>
            <a:r>
              <a:rPr lang="en" sz="1800" u="sng">
                <a:solidFill>
                  <a:srgbClr val="FF0000"/>
                </a:solidFill>
              </a:rPr>
              <a:t>by 5th year</a:t>
            </a:r>
            <a:r>
              <a:rPr lang="en" sz="1800"/>
              <a:t> in all tarsal bones. They are :</a:t>
            </a:r>
            <a:br>
              <a:rPr lang="en" sz="1800"/>
            </a:br>
            <a:r>
              <a:rPr lang="en" sz="1800"/>
              <a:t>1. Calcaneus.</a:t>
            </a:r>
            <a:br>
              <a:rPr lang="en" sz="1800"/>
            </a:br>
            <a:r>
              <a:rPr lang="en" sz="1800"/>
              <a:t>2. Talus .</a:t>
            </a:r>
            <a:br>
              <a:rPr lang="en" sz="1800"/>
            </a:br>
            <a:r>
              <a:rPr lang="en" sz="1800"/>
              <a:t>3. Navicular.</a:t>
            </a:r>
            <a:br>
              <a:rPr lang="en" sz="1800"/>
            </a:br>
            <a:r>
              <a:rPr lang="en" sz="1800"/>
              <a:t>4. Cuboid. </a:t>
            </a:r>
            <a:br>
              <a:rPr lang="en" sz="1800"/>
            </a:br>
            <a:r>
              <a:rPr lang="en" sz="1800"/>
              <a:t>5. 3 cuneiform bones (Medial,Intermediate,Lateral).</a:t>
            </a:r>
            <a:br>
              <a:rPr lang="en" sz="1800"/>
            </a:br>
            <a:r>
              <a:rPr lang="en" sz="1800"/>
              <a:t>- </a:t>
            </a:r>
            <a:r>
              <a:rPr lang="en" sz="1800" u="sng">
                <a:solidFill>
                  <a:srgbClr val="FF0000"/>
                </a:solidFill>
              </a:rPr>
              <a:t>Only Talus</a:t>
            </a:r>
            <a:r>
              <a:rPr lang="en" sz="1800"/>
              <a:t> articulates with tibia &amp; fibula at ankle joint.</a:t>
            </a:r>
            <a:br>
              <a:rPr lang="en" sz="1800"/>
            </a:br>
            <a:r>
              <a:rPr lang="en" sz="1800"/>
              <a:t>- </a:t>
            </a:r>
            <a:r>
              <a:rPr lang="en" sz="1800" u="sng">
                <a:solidFill>
                  <a:srgbClr val="FF0000"/>
                </a:solidFill>
              </a:rPr>
              <a:t>Calcaneus:</a:t>
            </a:r>
            <a:r>
              <a:rPr lang="en" sz="1800"/>
              <a:t> the largest bone of foot, forming the heel.</a:t>
            </a:r>
          </a:p>
        </p:txBody>
      </p:sp>
      <p:sp>
        <p:nvSpPr>
          <p:cNvPr id="302" name="Shape 302"/>
          <p:cNvSpPr txBox="1">
            <a:spLocks noGrp="1"/>
          </p:cNvSpPr>
          <p:nvPr>
            <p:ph type="body" idx="2"/>
          </p:nvPr>
        </p:nvSpPr>
        <p:spPr>
          <a:xfrm>
            <a:off x="5868300" y="4084200"/>
            <a:ext cx="3275700" cy="1059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</a:rPr>
              <a:t>To help you memorize the tarsals: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T</a:t>
            </a:r>
            <a:r>
              <a:rPr lang="en">
                <a:solidFill>
                  <a:srgbClr val="999999"/>
                </a:solidFill>
              </a:rPr>
              <a:t>he </a:t>
            </a:r>
            <a:r>
              <a:rPr lang="en">
                <a:solidFill>
                  <a:srgbClr val="FF0000"/>
                </a:solidFill>
              </a:rPr>
              <a:t>C</a:t>
            </a:r>
            <a:r>
              <a:rPr lang="en">
                <a:solidFill>
                  <a:srgbClr val="999999"/>
                </a:solidFill>
              </a:rPr>
              <a:t>ircus </a:t>
            </a:r>
            <a:r>
              <a:rPr lang="en">
                <a:solidFill>
                  <a:srgbClr val="FF0000"/>
                </a:solidFill>
              </a:rPr>
              <a:t>N</a:t>
            </a:r>
            <a:r>
              <a:rPr lang="en">
                <a:solidFill>
                  <a:srgbClr val="999999"/>
                </a:solidFill>
              </a:rPr>
              <a:t>eeds </a:t>
            </a:r>
            <a:r>
              <a:rPr lang="en">
                <a:solidFill>
                  <a:srgbClr val="FF0000"/>
                </a:solidFill>
              </a:rPr>
              <a:t>M</a:t>
            </a:r>
            <a:r>
              <a:rPr lang="en">
                <a:solidFill>
                  <a:srgbClr val="999999"/>
                </a:solidFill>
              </a:rPr>
              <a:t>ore </a:t>
            </a:r>
            <a:r>
              <a:rPr lang="en">
                <a:solidFill>
                  <a:srgbClr val="FF0000"/>
                </a:solidFill>
              </a:rPr>
              <a:t>I</a:t>
            </a:r>
            <a:r>
              <a:rPr lang="en">
                <a:solidFill>
                  <a:srgbClr val="999999"/>
                </a:solidFill>
              </a:rPr>
              <a:t>nteresting </a:t>
            </a:r>
            <a:r>
              <a:rPr lang="en">
                <a:solidFill>
                  <a:srgbClr val="FF0000"/>
                </a:solidFill>
              </a:rPr>
              <a:t>L</a:t>
            </a:r>
            <a:r>
              <a:rPr lang="en">
                <a:solidFill>
                  <a:srgbClr val="999999"/>
                </a:solidFill>
              </a:rPr>
              <a:t>ittle </a:t>
            </a:r>
            <a:r>
              <a:rPr lang="en">
                <a:solidFill>
                  <a:srgbClr val="FF0000"/>
                </a:solidFill>
              </a:rPr>
              <a:t>C</a:t>
            </a:r>
            <a:r>
              <a:rPr lang="en">
                <a:solidFill>
                  <a:srgbClr val="999999"/>
                </a:solidFill>
              </a:rPr>
              <a:t>lowns.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303" name="Shape 303"/>
          <p:cNvPicPr preferRelativeResize="0"/>
          <p:nvPr/>
        </p:nvPicPr>
        <p:blipFill rotWithShape="1">
          <a:blip r:embed="rId3">
            <a:alphaModFix/>
          </a:blip>
          <a:srcRect l="12159" t="9460" r="39472" b="45357"/>
          <a:stretch/>
        </p:blipFill>
        <p:spPr>
          <a:xfrm>
            <a:off x="6156365" y="103159"/>
            <a:ext cx="2616000" cy="398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Bones of foot</a:t>
            </a:r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205800" y="1019300"/>
            <a:ext cx="5948400" cy="45243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  <a:latin typeface="Economica"/>
                <a:ea typeface="Economica"/>
                <a:cs typeface="Economica"/>
                <a:sym typeface="Economica"/>
              </a:rPr>
              <a:t>5</a:t>
            </a: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 Metatarsal bones: </a:t>
            </a:r>
            <a:r>
              <a:rPr lang="en" sz="1500">
                <a:solidFill>
                  <a:srgbClr val="666666"/>
                </a:solidFill>
              </a:rPr>
              <a:t>(long bones)</a:t>
            </a:r>
            <a:br>
              <a:rPr lang="en" sz="2400">
                <a:latin typeface="Economica"/>
                <a:ea typeface="Economica"/>
                <a:cs typeface="Economica"/>
                <a:sym typeface="Economica"/>
              </a:rPr>
            </a:b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- </a:t>
            </a:r>
            <a:r>
              <a:rPr lang="en" sz="1800"/>
              <a:t>They are numbered </a:t>
            </a:r>
            <a:r>
              <a:rPr lang="en" sz="1800" u="sng">
                <a:solidFill>
                  <a:srgbClr val="FF0000"/>
                </a:solidFill>
              </a:rPr>
              <a:t>from medial</a:t>
            </a:r>
            <a:r>
              <a:rPr lang="en" sz="1800">
                <a:solidFill>
                  <a:srgbClr val="FF0000"/>
                </a:solidFill>
              </a:rPr>
              <a:t> </a:t>
            </a:r>
            <a:r>
              <a:rPr lang="en" sz="1800"/>
              <a:t>(big toe) </a:t>
            </a:r>
            <a:r>
              <a:rPr lang="en" sz="1800" u="sng">
                <a:solidFill>
                  <a:srgbClr val="FF0000"/>
                </a:solidFill>
              </a:rPr>
              <a:t>to lateral.</a:t>
            </a:r>
            <a:br>
              <a:rPr lang="en" sz="1800" u="sng">
                <a:solidFill>
                  <a:srgbClr val="FF0000"/>
                </a:solidFill>
              </a:rPr>
            </a:br>
            <a:r>
              <a:rPr lang="en" sz="1800"/>
              <a:t>- 1st metatarsal bone is </a:t>
            </a:r>
            <a:r>
              <a:rPr lang="en" sz="1800" u="sng">
                <a:solidFill>
                  <a:srgbClr val="FF0000"/>
                </a:solidFill>
              </a:rPr>
              <a:t>large</a:t>
            </a:r>
            <a:r>
              <a:rPr lang="en" sz="1800"/>
              <a:t> and lies </a:t>
            </a:r>
            <a:r>
              <a:rPr lang="en" sz="1800" u="sng">
                <a:solidFill>
                  <a:srgbClr val="FF0000"/>
                </a:solidFill>
              </a:rPr>
              <a:t>medially</a:t>
            </a:r>
            <a:r>
              <a:rPr lang="en" sz="1800"/>
              <a:t>.</a:t>
            </a:r>
            <a:br>
              <a:rPr lang="en" sz="1800"/>
            </a:br>
            <a:r>
              <a:rPr lang="en" sz="1800"/>
              <a:t>- Each metatarsal bone has </a:t>
            </a:r>
            <a:r>
              <a:rPr lang="en" sz="1800" u="sng">
                <a:solidFill>
                  <a:srgbClr val="FF0000"/>
                </a:solidFill>
              </a:rPr>
              <a:t>a base</a:t>
            </a:r>
            <a:r>
              <a:rPr lang="en" sz="1800"/>
              <a:t> (proximal). a </a:t>
            </a:r>
            <a:r>
              <a:rPr lang="en" sz="1800" u="sng">
                <a:solidFill>
                  <a:srgbClr val="FF0000"/>
                </a:solidFill>
              </a:rPr>
              <a:t>shaft</a:t>
            </a:r>
            <a:r>
              <a:rPr lang="en" sz="1800"/>
              <a:t> and </a:t>
            </a:r>
            <a:r>
              <a:rPr lang="en" sz="1800" u="sng">
                <a:solidFill>
                  <a:srgbClr val="FF0000"/>
                </a:solidFill>
              </a:rPr>
              <a:t>a head</a:t>
            </a:r>
            <a:r>
              <a:rPr lang="en" sz="1800"/>
              <a:t> (distal).</a:t>
            </a:r>
            <a:br>
              <a:rPr lang="en" sz="1800"/>
            </a:br>
            <a:endParaRPr lang="en" sz="1800"/>
          </a:p>
          <a:p>
            <a:pPr marL="0" lvl="0" indent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  <a:latin typeface="Economica"/>
                <a:ea typeface="Economica"/>
                <a:cs typeface="Economica"/>
                <a:sym typeface="Economica"/>
              </a:rPr>
              <a:t>14</a:t>
            </a: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 phalanges: </a:t>
            </a:r>
            <a:r>
              <a:rPr lang="en" sz="1500">
                <a:solidFill>
                  <a:srgbClr val="666666"/>
                </a:solidFill>
              </a:rPr>
              <a:t>(long bones)</a:t>
            </a:r>
            <a:br>
              <a:rPr lang="en" sz="1500">
                <a:solidFill>
                  <a:srgbClr val="666666"/>
                </a:solidFill>
              </a:rPr>
            </a:b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- </a:t>
            </a:r>
            <a:r>
              <a:rPr lang="en" sz="1800" u="sng">
                <a:solidFill>
                  <a:srgbClr val="FF0000"/>
                </a:solidFill>
              </a:rPr>
              <a:t>2 phalanges for big toe</a:t>
            </a:r>
            <a:r>
              <a:rPr lang="en" sz="1800"/>
              <a:t> (proximal &amp; distal)</a:t>
            </a:r>
            <a:br>
              <a:rPr lang="en" sz="1800"/>
            </a:br>
            <a:r>
              <a:rPr lang="en" sz="1800"/>
              <a:t>- </a:t>
            </a:r>
            <a:r>
              <a:rPr lang="en" sz="1800" u="sng">
                <a:solidFill>
                  <a:srgbClr val="FF0000"/>
                </a:solidFill>
              </a:rPr>
              <a:t>3 phalanges for each of the lateral 4 toes</a:t>
            </a:r>
            <a:r>
              <a:rPr lang="en" sz="1800"/>
              <a:t> (proximal, middle &amp; distal)</a:t>
            </a:r>
            <a:br>
              <a:rPr lang="en" sz="1800"/>
            </a:br>
            <a:r>
              <a:rPr lang="en" sz="1800"/>
              <a:t>- Each phalanx has base, shaft and a head.</a:t>
            </a:r>
            <a:br>
              <a:rPr lang="en" sz="1800"/>
            </a:br>
            <a:endParaRPr lang="en" sz="1800"/>
          </a:p>
        </p:txBody>
      </p:sp>
      <p:pic>
        <p:nvPicPr>
          <p:cNvPr id="310" name="Shape 310"/>
          <p:cNvPicPr preferRelativeResize="0"/>
          <p:nvPr/>
        </p:nvPicPr>
        <p:blipFill rotWithShape="1">
          <a:blip r:embed="rId3">
            <a:alphaModFix/>
          </a:blip>
          <a:srcRect l="12159" t="9460" r="39472" b="45357"/>
          <a:stretch/>
        </p:blipFill>
        <p:spPr>
          <a:xfrm>
            <a:off x="6154200" y="439075"/>
            <a:ext cx="2933799" cy="446467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/>
        </p:nvSpPr>
        <p:spPr>
          <a:xfrm>
            <a:off x="6465645" y="1435701"/>
            <a:ext cx="2075400" cy="147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800"/>
              <a:t>       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800">
                <a:solidFill>
                  <a:srgbClr val="FF0000"/>
                </a:solidFill>
              </a:rPr>
              <a:t>        1   </a:t>
            </a:r>
            <a:r>
              <a:rPr lang="en">
                <a:solidFill>
                  <a:srgbClr val="FF0000"/>
                </a:solidFill>
              </a:rPr>
              <a:t> 2  3  4   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>
                <a:solidFill>
                  <a:srgbClr val="FF0000"/>
                </a:solidFill>
              </a:rPr>
              <a:t>                              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/>
              <a:t>Question </a:t>
            </a:r>
          </a:p>
        </p:txBody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165325" y="1063400"/>
            <a:ext cx="2548200" cy="1642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rabicParenR"/>
            </a:pPr>
            <a:r>
              <a:rPr lang="en" sz="1200"/>
              <a:t>The head of the femur articulates with …. To form the hip joint.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lphaLcParenR"/>
            </a:pPr>
            <a:r>
              <a:rPr lang="en" sz="1200"/>
              <a:t>Patella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lphaLcParenR"/>
            </a:pPr>
            <a:r>
              <a:rPr lang="en" sz="1200"/>
              <a:t>Tibia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AutoNum type="alphaLcParenR"/>
            </a:pPr>
            <a:r>
              <a:rPr lang="en" sz="1200"/>
              <a:t>Talus</a:t>
            </a:r>
          </a:p>
          <a:p>
            <a:pPr marL="457200" lvl="0" indent="-304800" rtl="0">
              <a:spcBef>
                <a:spcPts val="0"/>
              </a:spcBef>
              <a:buSzPts val="1200"/>
              <a:buAutoNum type="alphaLcParenR"/>
            </a:pPr>
            <a:r>
              <a:rPr lang="en" sz="1200"/>
              <a:t>Acetabulum 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18" name="Shape 318"/>
          <p:cNvSpPr txBox="1"/>
          <p:nvPr/>
        </p:nvSpPr>
        <p:spPr>
          <a:xfrm>
            <a:off x="234600" y="2551950"/>
            <a:ext cx="2997600" cy="15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2) Artery that supplies head of femur?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AutoNum type="alphaLcParenR"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Radial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AutoNum type="alphaLcParenR"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Obturator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AutoNum type="alphaLcParenR"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Axillary</a:t>
            </a: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Open Sans"/>
              <a:buAutoNum type="alphaLcParenR"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Ulnar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9" name="Shape 319"/>
          <p:cNvSpPr txBox="1"/>
          <p:nvPr/>
        </p:nvSpPr>
        <p:spPr>
          <a:xfrm>
            <a:off x="165325" y="3785400"/>
            <a:ext cx="2997600" cy="14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3) All of the following are surfaces on the shaft of the femur except?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Anterior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Medial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Lateral</a:t>
            </a:r>
          </a:p>
          <a:p>
            <a:pPr marL="457200" lvl="0" indent="-304800">
              <a:spcBef>
                <a:spcPts val="0"/>
              </a:spcBef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Posterior</a:t>
            </a:r>
          </a:p>
        </p:txBody>
      </p:sp>
      <p:sp>
        <p:nvSpPr>
          <p:cNvPr id="320" name="Shape 320"/>
          <p:cNvSpPr txBox="1"/>
          <p:nvPr/>
        </p:nvSpPr>
        <p:spPr>
          <a:xfrm>
            <a:off x="2913975" y="863175"/>
            <a:ext cx="2012400" cy="159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4) Talus articulates with … to form ankle joint.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Proximal end of tibia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Distal end of tibia and fibula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Proximal end of fibula</a:t>
            </a:r>
          </a:p>
          <a:p>
            <a:pPr marL="457200" lvl="0" indent="-304800" rtl="0">
              <a:spcBef>
                <a:spcPts val="0"/>
              </a:spcBef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Styloid process</a:t>
            </a:r>
          </a:p>
        </p:txBody>
      </p:sp>
      <p:sp>
        <p:nvSpPr>
          <p:cNvPr id="321" name="Shape 321"/>
          <p:cNvSpPr txBox="1"/>
          <p:nvPr/>
        </p:nvSpPr>
        <p:spPr>
          <a:xfrm>
            <a:off x="3006525" y="2490050"/>
            <a:ext cx="2143500" cy="134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5) Total number of bones in the foot?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26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27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30</a:t>
            </a:r>
          </a:p>
          <a:p>
            <a:pPr marL="457200" lvl="0" indent="-304800">
              <a:spcBef>
                <a:spcPts val="0"/>
              </a:spcBef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25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3006525" y="3639800"/>
            <a:ext cx="1827300" cy="14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6) which of the following forms the heel?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Talus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Calcaneus 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Caracoid</a:t>
            </a:r>
          </a:p>
          <a:p>
            <a:pPr marL="457200" lvl="0" indent="-304800">
              <a:spcBef>
                <a:spcPts val="0"/>
              </a:spcBef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Cuboid</a:t>
            </a:r>
          </a:p>
          <a:p>
            <a:pPr marL="0" lvl="0" indent="0">
              <a:spcBef>
                <a:spcPts val="0"/>
              </a:spcBef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Shape 323"/>
          <p:cNvSpPr txBox="1"/>
          <p:nvPr/>
        </p:nvSpPr>
        <p:spPr>
          <a:xfrm>
            <a:off x="5423708" y="990375"/>
            <a:ext cx="1749900" cy="134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7) direction of tibial malleolus ?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downward and medial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Upward and lateral</a:t>
            </a:r>
          </a:p>
          <a:p>
            <a:pPr marL="457200" lvl="0" indent="-304800">
              <a:spcBef>
                <a:spcPts val="0"/>
              </a:spcBef>
              <a:buSzPts val="1200"/>
              <a:buFont typeface="Open Sans"/>
              <a:buAutoNum type="alphaLcParenR"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Forward and medial</a:t>
            </a:r>
          </a:p>
          <a:p>
            <a:pPr marL="0" lvl="0" indent="0">
              <a:spcBef>
                <a:spcPts val="0"/>
              </a:spcBef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>
              <a:spcBef>
                <a:spcPts val="0"/>
              </a:spcBef>
              <a:buNone/>
            </a:pP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Shape 324"/>
          <p:cNvSpPr txBox="1"/>
          <p:nvPr/>
        </p:nvSpPr>
        <p:spPr>
          <a:xfrm>
            <a:off x="5157950" y="4147950"/>
            <a:ext cx="2837400" cy="831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Answers: 1. D 2. B 3. D 4. B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5. A 6. B 7. 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/>
        </p:nvSpPr>
        <p:spPr>
          <a:xfrm>
            <a:off x="914400" y="507793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Team Members</a:t>
            </a:r>
          </a:p>
        </p:txBody>
      </p:sp>
      <p:sp>
        <p:nvSpPr>
          <p:cNvPr id="330" name="Shape 330"/>
          <p:cNvSpPr txBox="1"/>
          <p:nvPr/>
        </p:nvSpPr>
        <p:spPr>
          <a:xfrm>
            <a:off x="549350" y="1361300"/>
            <a:ext cx="2696700" cy="3052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Lamia Abdullah Alkuwaiz (Team Leader)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Rawan Mohammad Alharbi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/>
              <a:t>Abeer Alabduljabbar</a:t>
            </a:r>
            <a:br>
              <a:rPr lang="en" sz="1000"/>
            </a:br>
            <a:r>
              <a:rPr lang="en" sz="1000"/>
              <a:t>Afnan Abdulaziz Almustafa</a:t>
            </a:r>
            <a:br>
              <a:rPr lang="en" sz="1000"/>
            </a:br>
            <a:r>
              <a:rPr lang="en" sz="1000"/>
              <a:t>Ahad Algrain</a:t>
            </a:r>
            <a:br>
              <a:rPr lang="en" sz="1000"/>
            </a:br>
            <a:r>
              <a:rPr lang="en" sz="1000"/>
              <a:t>Alanoud Almansour</a:t>
            </a:r>
            <a:br>
              <a:rPr lang="en" sz="1000"/>
            </a:br>
            <a:r>
              <a:rPr lang="en" sz="1000"/>
              <a:t>Albandari Alshaye</a:t>
            </a:r>
            <a:br>
              <a:rPr lang="en" sz="1000"/>
            </a:br>
            <a:r>
              <a:rPr lang="en" sz="1000"/>
              <a:t>AlFhadah abdullah alsaleem</a:t>
            </a:r>
            <a:br>
              <a:rPr lang="en" sz="1000"/>
            </a:br>
            <a:r>
              <a:rPr lang="en" sz="1000"/>
              <a:t>Arwa Alzahrani</a:t>
            </a:r>
            <a:br>
              <a:rPr lang="en" sz="1000"/>
            </a:br>
            <a:r>
              <a:rPr lang="en" sz="1000"/>
              <a:t>Dana Abdulaziz Alrasheed</a:t>
            </a:r>
            <a:br>
              <a:rPr lang="en" sz="1000"/>
            </a:br>
            <a:r>
              <a:rPr lang="en" sz="1000"/>
              <a:t>Dimah Khalid Alaraifi</a:t>
            </a:r>
            <a:br>
              <a:rPr lang="en" sz="1000"/>
            </a:br>
            <a:r>
              <a:rPr lang="en" sz="1000"/>
              <a:t>Ghada Alhaidari</a:t>
            </a:r>
            <a:br>
              <a:rPr lang="en" sz="1000"/>
            </a:br>
            <a:r>
              <a:rPr lang="en" sz="1000"/>
              <a:t>Ghada Almuhanna</a:t>
            </a:r>
            <a:br>
              <a:rPr lang="en" sz="1000"/>
            </a:br>
            <a:r>
              <a:rPr lang="en" sz="1000"/>
              <a:t>Ghaida Alsanad</a:t>
            </a:r>
            <a:br>
              <a:rPr lang="en" sz="1000"/>
            </a:br>
            <a:r>
              <a:rPr lang="en" sz="1000"/>
              <a:t>Hadeel Awartani</a:t>
            </a:r>
            <a:br>
              <a:rPr lang="en" sz="1000"/>
            </a:br>
            <a:r>
              <a:rPr lang="en" sz="1000"/>
              <a:t>Haifa Alessa</a:t>
            </a:r>
            <a:br>
              <a:rPr lang="en" sz="1000"/>
            </a:br>
            <a:r>
              <a:rPr lang="en" sz="1000">
                <a:solidFill>
                  <a:schemeClr val="dk1"/>
                </a:solidFill>
              </a:rPr>
              <a:t>Khulood Alwehaibi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Layan Hassan Alwatban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Lojain Azizalrahman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Lujain Tariq AlZaid</a:t>
            </a:r>
            <a:br>
              <a:rPr lang="en" sz="1000">
                <a:solidFill>
                  <a:schemeClr val="dk1"/>
                </a:solidFill>
              </a:rPr>
            </a:br>
            <a:endParaRPr lang="en" sz="1000">
              <a:solidFill>
                <a:schemeClr val="dk1"/>
              </a:solidFill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2272286" y="1691731"/>
            <a:ext cx="2874900" cy="27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Maha Barakah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Majd Khalid AlBarrak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Norah Alharbi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Nouf Alotaibi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Noura Mohammed Alothaim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Rahaf Turki Alshammari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Reham Alhalabi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Rinad Musaed Alghoraiby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Sara Alsultan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Shahad Alzahrani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Wafa Alotaibi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Wejdan Fahad Albadrani</a:t>
            </a:r>
            <a:br>
              <a:rPr lang="en" sz="1000">
                <a:solidFill>
                  <a:schemeClr val="dk1"/>
                </a:solidFill>
              </a:rPr>
            </a:br>
            <a:r>
              <a:rPr lang="en" sz="1000">
                <a:solidFill>
                  <a:schemeClr val="dk1"/>
                </a:solidFill>
              </a:rPr>
              <a:t>Wjdan AlShamry</a:t>
            </a:r>
            <a:br>
              <a:rPr lang="en" sz="1000">
                <a:solidFill>
                  <a:schemeClr val="dk1"/>
                </a:solidFill>
              </a:rPr>
            </a:br>
            <a:endParaRPr lang="en" sz="1000">
              <a:solidFill>
                <a:schemeClr val="dk1"/>
              </a:solidFill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4379004" y="1217807"/>
            <a:ext cx="3191400" cy="378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100">
                <a:solidFill>
                  <a:schemeClr val="lt2"/>
                </a:solidFill>
              </a:rPr>
              <a:t>Faisal Fahad Alsaif (Team Leader)</a:t>
            </a:r>
            <a:br>
              <a:rPr lang="en" sz="1100">
                <a:solidFill>
                  <a:schemeClr val="lt2"/>
                </a:solidFill>
              </a:rPr>
            </a:br>
            <a:r>
              <a:rPr lang="en" sz="1100"/>
              <a:t>Abdulaziz Al dukhayel </a:t>
            </a:r>
            <a:br>
              <a:rPr lang="en" sz="1100"/>
            </a:br>
            <a:br>
              <a:rPr lang="en" sz="600"/>
            </a:br>
            <a:r>
              <a:rPr lang="en" sz="600"/>
              <a:t>‏</a:t>
            </a:r>
            <a:r>
              <a:rPr lang="en" sz="1000"/>
              <a:t>Fahad Alfaiz </a:t>
            </a:r>
            <a:br>
              <a:rPr lang="en" sz="1000"/>
            </a:br>
            <a:r>
              <a:rPr lang="en" sz="1000"/>
              <a:t>‏Akram Alfandi </a:t>
            </a:r>
            <a:br>
              <a:rPr lang="en" sz="1000"/>
            </a:br>
            <a:r>
              <a:rPr lang="en" sz="1000"/>
              <a:t>‏Saad Aloqile </a:t>
            </a:r>
            <a:br>
              <a:rPr lang="en" sz="1000"/>
            </a:br>
            <a:r>
              <a:rPr lang="en" sz="1000"/>
              <a:t>‏Saleh Almoaiqel </a:t>
            </a:r>
            <a:br>
              <a:rPr lang="en" sz="1000"/>
            </a:br>
            <a:r>
              <a:rPr lang="en" sz="1000"/>
              <a:t>‏Abdulaziz Alabdulkareem </a:t>
            </a:r>
            <a:br>
              <a:rPr lang="en" sz="1000"/>
            </a:br>
            <a:r>
              <a:rPr lang="en" sz="1000"/>
              <a:t>‏Abdullah Almeaither </a:t>
            </a:r>
            <a:br>
              <a:rPr lang="en" sz="1000"/>
            </a:br>
            <a:r>
              <a:rPr lang="en" sz="1000"/>
              <a:t>‏Yazeed Aldossari </a:t>
            </a:r>
            <a:br>
              <a:rPr lang="en" sz="1000"/>
            </a:br>
            <a:r>
              <a:rPr lang="en" sz="1000"/>
              <a:t>‏Muath Alhumood </a:t>
            </a:r>
            <a:br>
              <a:rPr lang="en" sz="1000"/>
            </a:br>
            <a:r>
              <a:rPr lang="en" sz="1000"/>
              <a:t>‏</a:t>
            </a:r>
          </a:p>
          <a:p>
            <a:pPr marL="0" lvl="0" indent="0" rtl="0">
              <a:spcBef>
                <a:spcPts val="0"/>
              </a:spcBef>
              <a:buNone/>
            </a:pPr>
            <a:r>
              <a:rPr lang="en" sz="1000"/>
              <a:t>Abdulelah Aldossari </a:t>
            </a:r>
            <a:br>
              <a:rPr lang="en" sz="1000"/>
            </a:br>
            <a:r>
              <a:rPr lang="en" sz="1000"/>
              <a:t>‏Abdulrahman Alduhayyim </a:t>
            </a:r>
            <a:br>
              <a:rPr lang="en" sz="1000"/>
            </a:br>
            <a:r>
              <a:rPr lang="en" sz="1000"/>
              <a:t>‏Hamdan Aldossari </a:t>
            </a:r>
            <a:br>
              <a:rPr lang="en" sz="1000"/>
            </a:br>
            <a:r>
              <a:rPr lang="en" sz="1000"/>
              <a:t>‏Abdullah Alqarni </a:t>
            </a:r>
            <a:br>
              <a:rPr lang="en" sz="1000"/>
            </a:br>
            <a:r>
              <a:rPr lang="en" sz="1000"/>
              <a:t>‏Mohammed Alomar </a:t>
            </a:r>
            <a:br>
              <a:rPr lang="en" sz="1000"/>
            </a:br>
            <a:r>
              <a:rPr lang="en" sz="1000"/>
              <a:t>‏Abdulrahman Aldawood </a:t>
            </a:r>
            <a:br>
              <a:rPr lang="en" sz="1000"/>
            </a:br>
            <a:r>
              <a:rPr lang="en" sz="1000"/>
              <a:t>‏Saud Alghufaily </a:t>
            </a:r>
            <a:br>
              <a:rPr lang="en" sz="1000"/>
            </a:br>
            <a:r>
              <a:rPr lang="en" sz="1000"/>
              <a:t>‏Hassan Aloraini </a:t>
            </a:r>
            <a:br>
              <a:rPr lang="en" sz="1000"/>
            </a:br>
            <a:r>
              <a:rPr lang="en" sz="600"/>
              <a:t>‏‏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6006925" y="1636700"/>
            <a:ext cx="2152500" cy="277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 sz="1000"/>
              <a:t>Abdulmajeed Alwardi </a:t>
            </a:r>
            <a:br>
              <a:rPr lang="en" sz="1000"/>
            </a:br>
            <a:r>
              <a:rPr lang="en" sz="1000"/>
              <a:t>‏Abdulrahman Alageel </a:t>
            </a:r>
            <a:br>
              <a:rPr lang="en" sz="1000"/>
            </a:br>
            <a:r>
              <a:rPr lang="en" sz="1000"/>
              <a:t>‏Rayyan Almousa </a:t>
            </a:r>
            <a:br>
              <a:rPr lang="en" sz="1000"/>
            </a:br>
            <a:r>
              <a:rPr lang="en" sz="1000"/>
              <a:t>‏Sultan Alfuhaid </a:t>
            </a:r>
            <a:br>
              <a:rPr lang="en" sz="1000"/>
            </a:br>
            <a:r>
              <a:rPr lang="en" sz="1000"/>
              <a:t>‏Ali Alammari </a:t>
            </a:r>
            <a:br>
              <a:rPr lang="en" sz="1000"/>
            </a:br>
            <a:r>
              <a:rPr lang="en" sz="1000"/>
              <a:t>‏Fahad alshughaithry </a:t>
            </a:r>
            <a:br>
              <a:rPr lang="en" sz="1000"/>
            </a:br>
            <a:r>
              <a:rPr lang="en" sz="1000"/>
              <a:t>Fayez Ghiyath Aldarsouni </a:t>
            </a:r>
            <a:br>
              <a:rPr lang="en" sz="1000"/>
            </a:br>
            <a:r>
              <a:rPr lang="en" sz="1000"/>
              <a:t>‏Mohammed Alquwayfili </a:t>
            </a:r>
            <a:br>
              <a:rPr lang="en" sz="1000"/>
            </a:br>
            <a:br>
              <a:rPr lang="en" sz="1000"/>
            </a:br>
            <a:r>
              <a:rPr lang="en" sz="1000"/>
              <a:t>‏‏Abduljabbar Al-yamani </a:t>
            </a:r>
            <a:br>
              <a:rPr lang="en" sz="1000"/>
            </a:br>
            <a:r>
              <a:rPr lang="en" sz="1000"/>
              <a:t>‏Sultan Al-nasser </a:t>
            </a:r>
            <a:br>
              <a:rPr lang="en" sz="1000"/>
            </a:br>
            <a:r>
              <a:rPr lang="en" sz="1000"/>
              <a:t>‏Majed Aljohani </a:t>
            </a:r>
            <a:br>
              <a:rPr lang="en" sz="1000"/>
            </a:br>
            <a:r>
              <a:rPr lang="en" sz="1000"/>
              <a:t>‏Zeyad Al-khenaizan </a:t>
            </a:r>
            <a:br>
              <a:rPr lang="en" sz="1000"/>
            </a:br>
            <a:r>
              <a:rPr lang="en" sz="1000"/>
              <a:t>‏Mohammed Nouri </a:t>
            </a:r>
            <a:br>
              <a:rPr lang="en" sz="1000"/>
            </a:br>
            <a:r>
              <a:rPr lang="en" sz="1000"/>
              <a:t>‏Abdulaziz Al-drgam </a:t>
            </a:r>
            <a:br>
              <a:rPr lang="en" sz="1000"/>
            </a:br>
            <a:r>
              <a:rPr lang="en" sz="1000"/>
              <a:t>‏Fahad Aldhowaihy </a:t>
            </a:r>
            <a:br>
              <a:rPr lang="en" sz="1000"/>
            </a:br>
            <a:r>
              <a:rPr lang="en" sz="1000"/>
              <a:t>‏Omar alyabis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Bones of Thigh (Femur and Patella)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3076575" y="831300"/>
            <a:ext cx="5985900" cy="18210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Char char="❖"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Femur:</a:t>
            </a:r>
          </a:p>
          <a:p>
            <a: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sz="1800"/>
              <a:t>Articulates </a:t>
            </a:r>
            <a:r>
              <a:rPr lang="en" sz="1800" u="sng"/>
              <a:t>above</a:t>
            </a:r>
            <a:r>
              <a:rPr lang="en" sz="1800"/>
              <a:t> with </a:t>
            </a:r>
            <a:r>
              <a:rPr lang="en" sz="1800" b="1"/>
              <a:t>acetabulum of hip bone</a:t>
            </a:r>
            <a:r>
              <a:rPr lang="en" sz="1800"/>
              <a:t> to form the </a:t>
            </a:r>
            <a:r>
              <a:rPr lang="en" sz="1800">
                <a:solidFill>
                  <a:srgbClr val="FF0000"/>
                </a:solidFill>
              </a:rPr>
              <a:t>hip joint.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SzPts val="1800"/>
              <a:buChar char="➢"/>
            </a:pPr>
            <a:r>
              <a:rPr lang="en" sz="1800"/>
              <a:t>Articulates </a:t>
            </a:r>
            <a:r>
              <a:rPr lang="en" sz="1800" u="sng"/>
              <a:t>below</a:t>
            </a:r>
            <a:r>
              <a:rPr lang="en" sz="1800"/>
              <a:t> with </a:t>
            </a:r>
            <a:r>
              <a:rPr lang="en" sz="1800" b="1"/>
              <a:t>tibia and patella</a:t>
            </a:r>
            <a:r>
              <a:rPr lang="en" sz="1800"/>
              <a:t> to form the </a:t>
            </a:r>
            <a:r>
              <a:rPr lang="en" sz="1800">
                <a:solidFill>
                  <a:srgbClr val="FF0000"/>
                </a:solidFill>
              </a:rPr>
              <a:t>knee joint</a:t>
            </a:r>
            <a:r>
              <a:rPr lang="en" sz="1800"/>
              <a:t>.</a:t>
            </a:r>
            <a:r>
              <a:rPr lang="en" sz="1200"/>
              <a:t> </a:t>
            </a:r>
            <a:r>
              <a:rPr lang="en" sz="1200">
                <a:solidFill>
                  <a:srgbClr val="999999"/>
                </a:solidFill>
              </a:rPr>
              <a:t>(The Fibula have no part in Knee joint)</a:t>
            </a:r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75" y="831300"/>
            <a:ext cx="2821900" cy="402487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Shape 83"/>
          <p:cNvSpPr/>
          <p:nvPr/>
        </p:nvSpPr>
        <p:spPr>
          <a:xfrm>
            <a:off x="1695575" y="1584275"/>
            <a:ext cx="542700" cy="1353000"/>
          </a:xfrm>
          <a:prstGeom prst="rightBrace">
            <a:avLst>
              <a:gd name="adj1" fmla="val 41279"/>
              <a:gd name="adj2" fmla="val 49087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4" name="Shape 84"/>
          <p:cNvSpPr txBox="1"/>
          <p:nvPr/>
        </p:nvSpPr>
        <p:spPr>
          <a:xfrm>
            <a:off x="2238275" y="2033475"/>
            <a:ext cx="1261800" cy="32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Thigh</a:t>
            </a:r>
          </a:p>
        </p:txBody>
      </p:sp>
      <p:cxnSp>
        <p:nvCxnSpPr>
          <p:cNvPr id="85" name="Shape 85"/>
          <p:cNvCxnSpPr/>
          <p:nvPr/>
        </p:nvCxnSpPr>
        <p:spPr>
          <a:xfrm rot="10800000">
            <a:off x="1817925" y="3038950"/>
            <a:ext cx="542700" cy="0"/>
          </a:xfrm>
          <a:prstGeom prst="straightConnector1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6" name="Shape 86"/>
          <p:cNvSpPr txBox="1"/>
          <p:nvPr/>
        </p:nvSpPr>
        <p:spPr>
          <a:xfrm>
            <a:off x="2333350" y="2845600"/>
            <a:ext cx="949800" cy="386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Knee</a:t>
            </a:r>
          </a:p>
        </p:txBody>
      </p:sp>
      <p:sp>
        <p:nvSpPr>
          <p:cNvPr id="87" name="Shape 87"/>
          <p:cNvSpPr/>
          <p:nvPr/>
        </p:nvSpPr>
        <p:spPr>
          <a:xfrm>
            <a:off x="1851825" y="3140625"/>
            <a:ext cx="474900" cy="1004100"/>
          </a:xfrm>
          <a:prstGeom prst="rightBrace">
            <a:avLst>
              <a:gd name="adj1" fmla="val 51421"/>
              <a:gd name="adj2" fmla="val 50000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 txBox="1"/>
          <p:nvPr/>
        </p:nvSpPr>
        <p:spPr>
          <a:xfrm>
            <a:off x="2394400" y="3425650"/>
            <a:ext cx="827700" cy="32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Leg</a:t>
            </a:r>
          </a:p>
        </p:txBody>
      </p:sp>
      <p:sp>
        <p:nvSpPr>
          <p:cNvPr id="89" name="Shape 89"/>
          <p:cNvSpPr/>
          <p:nvPr/>
        </p:nvSpPr>
        <p:spPr>
          <a:xfrm>
            <a:off x="1875675" y="4246400"/>
            <a:ext cx="427200" cy="529200"/>
          </a:xfrm>
          <a:prstGeom prst="rightBrace">
            <a:avLst>
              <a:gd name="adj1" fmla="val 25000"/>
              <a:gd name="adj2" fmla="val 48710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 txBox="1"/>
          <p:nvPr/>
        </p:nvSpPr>
        <p:spPr>
          <a:xfrm>
            <a:off x="2360625" y="4246400"/>
            <a:ext cx="658200" cy="24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Foot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3076575" y="2845600"/>
            <a:ext cx="5942400" cy="2106000"/>
          </a:xfrm>
          <a:prstGeom prst="rect">
            <a:avLst/>
          </a:prstGeom>
          <a:noFill/>
          <a:ln w="19050" cap="flat" cmpd="sng">
            <a:solidFill>
              <a:srgbClr val="999999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999999"/>
              </a:buClr>
              <a:buSzPts val="1800"/>
              <a:buFont typeface="Open Sans"/>
              <a:buChar char="❖"/>
            </a:pPr>
            <a:r>
              <a:rPr lang="en" sz="1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In thigh region 1 bone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999999"/>
              </a:buClr>
              <a:buSzPts val="1800"/>
              <a:buFont typeface="Open Sans"/>
              <a:buChar char="❖"/>
            </a:pPr>
            <a:r>
              <a:rPr lang="en" sz="1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In leg region 2 bones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999999"/>
              </a:buClr>
              <a:buSzPts val="1800"/>
              <a:buFont typeface="Open Sans"/>
              <a:buChar char="❖"/>
            </a:pPr>
            <a:r>
              <a:rPr lang="en" sz="1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In foot region </a:t>
            </a:r>
            <a:r>
              <a:rPr lang="en" sz="1800" u="sng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26</a:t>
            </a:r>
            <a:r>
              <a:rPr lang="en" sz="1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 bones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999999"/>
              </a:buClr>
              <a:buSzPts val="1800"/>
              <a:buFont typeface="Open Sans"/>
              <a:buChar char="❖"/>
            </a:pPr>
            <a:r>
              <a:rPr lang="en" sz="1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(Long bone) Any bone has two ends and a shaft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999999"/>
              </a:buClr>
              <a:buSzPts val="1800"/>
              <a:buFont typeface="Open Sans"/>
              <a:buChar char="❖"/>
            </a:pPr>
            <a:r>
              <a:rPr lang="en" sz="1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The only short bones are: Carpals and Tarsals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999999"/>
              </a:buClr>
              <a:buSzPts val="1800"/>
              <a:buFont typeface="Open Sans"/>
              <a:buChar char="❖"/>
            </a:pPr>
            <a:r>
              <a:rPr lang="en" sz="1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(Sesamoid) a bone within the tendon of a muscle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93425" y="1529250"/>
            <a:ext cx="2591700" cy="2085000"/>
          </a:xfrm>
          <a:prstGeom prst="rect">
            <a:avLst/>
          </a:prstGeom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Femur 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/>
              <a:t>consists of :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sz="1800"/>
              <a:t>Upper end </a:t>
            </a: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" sz="1800"/>
              <a:t>Shaft</a:t>
            </a:r>
          </a:p>
          <a:p>
            <a:pPr marL="914400" lvl="1" indent="-342900" rtl="0">
              <a:spcBef>
                <a:spcPts val="0"/>
              </a:spcBef>
              <a:buSzPts val="1800"/>
              <a:buChar char="➢"/>
            </a:pPr>
            <a:r>
              <a:rPr lang="en" sz="1800"/>
              <a:t>Lower end 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393425" y="149200"/>
            <a:ext cx="7760100" cy="70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Bones of Thigh (Femur and Patella)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0175" y="963350"/>
            <a:ext cx="4843351" cy="39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4893612" y="228738"/>
            <a:ext cx="4003200" cy="4686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1.Head: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-It articulates with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acetabulum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of hip bone to form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hip joint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-Has a depression in the center </a:t>
            </a:r>
            <a:r>
              <a:rPr lang="en" sz="1800" i="1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 sz="18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Fovea capitis</a:t>
            </a:r>
            <a:r>
              <a:rPr lang="en" sz="1800" i="1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r>
              <a:rPr lang="en" sz="1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for the </a:t>
            </a:r>
            <a:r>
              <a:rPr lang="en" sz="18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attachment of ligament of the head of femur.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" sz="18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Obturator artery</a:t>
            </a: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passes along this ligament to supply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head of femur</a:t>
            </a: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2.Neck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-It connects the head to the </a:t>
            </a:r>
            <a:r>
              <a:rPr lang="en" sz="1800" u="sng">
                <a:latin typeface="Open Sans"/>
                <a:ea typeface="Open Sans"/>
                <a:cs typeface="Open Sans"/>
                <a:sym typeface="Open Sans"/>
              </a:rPr>
              <a:t>shaft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390778" y="103700"/>
            <a:ext cx="4502700" cy="70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4200">
                <a:latin typeface="Economica"/>
                <a:ea typeface="Economica"/>
                <a:cs typeface="Economica"/>
                <a:sym typeface="Economica"/>
              </a:rPr>
              <a:t>Upper End Of The Femur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863" y="880754"/>
            <a:ext cx="3643726" cy="178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0225" y="2668966"/>
            <a:ext cx="2135933" cy="2290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821378"/>
            <a:ext cx="2005040" cy="2169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195400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Upper End Of The Femur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4818900" y="143100"/>
            <a:ext cx="4013400" cy="48573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 u="sng">
                <a:latin typeface="Economica"/>
                <a:ea typeface="Economica"/>
                <a:cs typeface="Economica"/>
                <a:sym typeface="Economica"/>
              </a:rPr>
              <a:t>Greater &amp; lesser trochanters</a:t>
            </a: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 :</a:t>
            </a:r>
            <a:br>
              <a:rPr lang="en"/>
            </a:b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1.Anteriorly: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-The 2 trochanters are connected by the </a:t>
            </a:r>
            <a:r>
              <a:rPr lang="en" u="sng"/>
              <a:t>inter-trochanteric line</a:t>
            </a:r>
            <a:r>
              <a:rPr lang="en"/>
              <a:t>, where the </a:t>
            </a:r>
            <a:r>
              <a:rPr lang="en" u="sng"/>
              <a:t>iliofemoral ligament</a:t>
            </a:r>
            <a:r>
              <a:rPr lang="en"/>
              <a:t> is attached.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2.Posteriorly: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/>
              <a:t> -The </a:t>
            </a:r>
            <a:r>
              <a:rPr lang="en" u="sng"/>
              <a:t>inter-trochanteric crest</a:t>
            </a:r>
            <a:r>
              <a:rPr lang="en"/>
              <a:t>, on which is the </a:t>
            </a:r>
            <a:r>
              <a:rPr lang="en" u="sng">
                <a:solidFill>
                  <a:srgbClr val="FF0000"/>
                </a:solidFill>
              </a:rPr>
              <a:t>quadrate tubercle</a:t>
            </a:r>
            <a:r>
              <a:rPr lang="en"/>
              <a:t>      (Quadratus femoris muscle).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200">
                <a:solidFill>
                  <a:srgbClr val="B7B7B7"/>
                </a:solidFill>
              </a:rPr>
              <a:t>Quadrate tubercle is the insertion point of the Quadratus femoris muscle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392" y="1129100"/>
            <a:ext cx="3927373" cy="38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Shaft Of The Femur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x="3703725" y="1462475"/>
            <a:ext cx="4170300" cy="309510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It has 3 </a:t>
            </a:r>
            <a:r>
              <a:rPr lang="en" sz="2400" u="sng">
                <a:solidFill>
                  <a:srgbClr val="FF0000"/>
                </a:solidFill>
                <a:latin typeface="Economica"/>
                <a:ea typeface="Economica"/>
                <a:cs typeface="Economica"/>
                <a:sym typeface="Economica"/>
              </a:rPr>
              <a:t>surfaces</a:t>
            </a: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:</a:t>
            </a:r>
            <a:r>
              <a:rPr lang="en" sz="2400" u="sng">
                <a:latin typeface="Economica"/>
                <a:ea typeface="Economica"/>
                <a:cs typeface="Economica"/>
                <a:sym typeface="Economica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1- Anterior </a:t>
            </a:r>
            <a:r>
              <a:rPr lang="en" sz="12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(smooth)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2- Medial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3- Lateral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It has 3 </a:t>
            </a:r>
            <a:r>
              <a:rPr lang="en" sz="2400" u="sng">
                <a:solidFill>
                  <a:srgbClr val="FF0000"/>
                </a:solidFill>
                <a:latin typeface="Economica"/>
                <a:ea typeface="Economica"/>
                <a:cs typeface="Economica"/>
                <a:sym typeface="Economica"/>
              </a:rPr>
              <a:t>borders</a:t>
            </a:r>
            <a:r>
              <a:rPr lang="en" sz="2400">
                <a:latin typeface="Economica"/>
                <a:ea typeface="Economica"/>
                <a:cs typeface="Economica"/>
                <a:sym typeface="Economica"/>
              </a:rPr>
              <a:t>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Two rounded</a:t>
            </a:r>
            <a:r>
              <a:rPr lang="en" sz="12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(smooth and convex)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: medial and lateral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One thick posterior border or ridge called </a:t>
            </a: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linea aspera </a:t>
            </a:r>
            <a:r>
              <a:rPr lang="en"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(related to the posterior part of femur)</a:t>
            </a: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175" y="1147225"/>
            <a:ext cx="2174299" cy="375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Shaft Of The Femur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1225225"/>
            <a:ext cx="3236550" cy="335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850" y="4579225"/>
            <a:ext cx="2313576" cy="3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3852675" y="568465"/>
            <a:ext cx="4508100" cy="4212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/>
              <a:t>1- </a:t>
            </a:r>
            <a:r>
              <a:rPr lang="en" sz="1800">
                <a:solidFill>
                  <a:srgbClr val="D5A6BD"/>
                </a:solidFill>
              </a:rPr>
              <a:t>Anteriorly</a:t>
            </a:r>
            <a:r>
              <a:rPr lang="en" sz="1800"/>
              <a:t>:</a:t>
            </a:r>
            <a:r>
              <a:rPr lang="en" sz="1800">
                <a:solidFill>
                  <a:srgbClr val="D5A6BD"/>
                </a:solidFill>
              </a:rPr>
              <a:t> </a:t>
            </a:r>
            <a:r>
              <a:rPr lang="en" sz="1800"/>
              <a:t>is smooth and rounded.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/>
              <a:t>2- </a:t>
            </a:r>
            <a:r>
              <a:rPr lang="en" sz="1800">
                <a:solidFill>
                  <a:srgbClr val="D5A6BD"/>
                </a:solidFill>
              </a:rPr>
              <a:t>Posteriorly</a:t>
            </a:r>
            <a:r>
              <a:rPr lang="en" sz="1800"/>
              <a:t>: has a ridge, the </a:t>
            </a:r>
            <a:r>
              <a:rPr lang="en" sz="1800">
                <a:solidFill>
                  <a:srgbClr val="FF0000"/>
                </a:solidFill>
              </a:rPr>
              <a:t>linea aspera</a:t>
            </a:r>
            <a:r>
              <a:rPr lang="en" sz="1800"/>
              <a:t>.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/>
              <a:t>3- Posteriorly </a:t>
            </a:r>
            <a:r>
              <a:rPr lang="en" sz="1800" u="sng"/>
              <a:t>below</a:t>
            </a:r>
            <a:r>
              <a:rPr lang="en" sz="1800"/>
              <a:t> the greater trochanter is the </a:t>
            </a:r>
            <a:r>
              <a:rPr lang="en" sz="1800">
                <a:solidFill>
                  <a:srgbClr val="FF0000"/>
                </a:solidFill>
              </a:rPr>
              <a:t>gluteal tuberosity</a:t>
            </a:r>
            <a:r>
              <a:rPr lang="en" sz="1800"/>
              <a:t> for attachment of </a:t>
            </a:r>
            <a:r>
              <a:rPr lang="en" sz="1800" u="sng"/>
              <a:t>gluteus maximus muscle</a:t>
            </a:r>
            <a:r>
              <a:rPr lang="en" sz="1200">
                <a:solidFill>
                  <a:srgbClr val="B7B7B7"/>
                </a:solidFill>
              </a:rPr>
              <a:t>(which we sit on)</a:t>
            </a:r>
            <a:r>
              <a:rPr lang="en" sz="1800"/>
              <a:t>.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/>
              <a:t>4- The medial margin of the linea aspera </a:t>
            </a:r>
            <a:r>
              <a:rPr lang="en" sz="1800">
                <a:solidFill>
                  <a:srgbClr val="9900FF"/>
                </a:solidFill>
              </a:rPr>
              <a:t>M</a:t>
            </a:r>
            <a:r>
              <a:rPr lang="en" sz="1800"/>
              <a:t> continues below as </a:t>
            </a:r>
            <a:r>
              <a:rPr lang="en" sz="1800">
                <a:solidFill>
                  <a:srgbClr val="FF0000"/>
                </a:solidFill>
              </a:rPr>
              <a:t>medial supracondylar ridge</a:t>
            </a:r>
            <a:r>
              <a:rPr lang="en" sz="1800"/>
              <a:t>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/>
              <a:t>5- The Lateral margin </a:t>
            </a:r>
            <a:r>
              <a:rPr lang="en" sz="1800">
                <a:solidFill>
                  <a:srgbClr val="9900FF"/>
                </a:solidFill>
              </a:rPr>
              <a:t>L</a:t>
            </a:r>
            <a:r>
              <a:rPr lang="en" sz="1800"/>
              <a:t> continues below as the </a:t>
            </a:r>
            <a:r>
              <a:rPr lang="en" sz="1800">
                <a:solidFill>
                  <a:srgbClr val="FF0000"/>
                </a:solidFill>
              </a:rPr>
              <a:t>lateral supracondylar ridge</a:t>
            </a:r>
            <a:r>
              <a:rPr lang="en" sz="1800"/>
              <a:t> 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/>
              <a:t>6- A triangular area, </a:t>
            </a:r>
            <a:r>
              <a:rPr lang="en" sz="1800">
                <a:solidFill>
                  <a:srgbClr val="FF0000"/>
                </a:solidFill>
              </a:rPr>
              <a:t>the popliteal surface</a:t>
            </a:r>
            <a:r>
              <a:rPr lang="en" sz="1800"/>
              <a:t> lies at the lower end of shaft </a:t>
            </a:r>
          </a:p>
        </p:txBody>
      </p:sp>
      <p:sp>
        <p:nvSpPr>
          <p:cNvPr id="130" name="Shape 130"/>
          <p:cNvSpPr/>
          <p:nvPr/>
        </p:nvSpPr>
        <p:spPr>
          <a:xfrm>
            <a:off x="8052975" y="4332625"/>
            <a:ext cx="307800" cy="246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105475" y="129982"/>
            <a:ext cx="4559400" cy="837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/>
              <a:t>Lower end of femur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05475" y="705488"/>
            <a:ext cx="4220400" cy="6142800"/>
          </a:xfrm>
          <a:prstGeom prst="rect">
            <a:avLst/>
          </a:prstGeom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"/>
              <a:t>1- Has lateral and medial condyles, </a:t>
            </a:r>
            <a:r>
              <a:rPr lang="en">
                <a:solidFill>
                  <a:srgbClr val="FF0000"/>
                </a:solidFill>
              </a:rPr>
              <a:t>separated anteriorly by articular patellar surface</a:t>
            </a:r>
            <a:r>
              <a:rPr lang="en"/>
              <a:t>, and </a:t>
            </a:r>
            <a:r>
              <a:rPr lang="en">
                <a:solidFill>
                  <a:srgbClr val="FF0000"/>
                </a:solidFill>
              </a:rPr>
              <a:t>posteriorly by intercondylar notch or fossa.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"/>
              <a:t>2- The 2 condyles take part in the knee joint.</a:t>
            </a:r>
            <a:r>
              <a:rPr lang="en" sz="1300">
                <a:solidFill>
                  <a:srgbClr val="999999"/>
                </a:solidFill>
              </a:rPr>
              <a:t>(articulate with the Tibia &amp; Patella)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"/>
              <a:t>3 - Above the condyles are the medial &amp; lateral epicondyles</a:t>
            </a:r>
            <a:r>
              <a:rPr lang="en" sz="1000">
                <a:solidFill>
                  <a:srgbClr val="666666"/>
                </a:solidFill>
              </a:rPr>
              <a:t>.بروزات على العظمه</a:t>
            </a:r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endParaRPr/>
          </a:p>
          <a:p>
            <a:pPr marL="0" lvl="0" indent="0" algn="just">
              <a:lnSpc>
                <a:spcPct val="150000"/>
              </a:lnSpc>
              <a:spcBef>
                <a:spcPts val="0"/>
              </a:spcBef>
              <a:buNone/>
            </a:pPr>
            <a:endParaRPr/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5875" y="2619225"/>
            <a:ext cx="2521200" cy="231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2225" y="0"/>
            <a:ext cx="2411774" cy="4221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/>
          <p:nvPr/>
        </p:nvSpPr>
        <p:spPr>
          <a:xfrm rot="10800000">
            <a:off x="4796075" y="2302425"/>
            <a:ext cx="820500" cy="282300"/>
          </a:xfrm>
          <a:prstGeom prst="bentUpArrow">
            <a:avLst>
              <a:gd name="adj1" fmla="val 39600"/>
              <a:gd name="adj2" fmla="val 25000"/>
              <a:gd name="adj3" fmla="val 34707"/>
            </a:avLst>
          </a:prstGeom>
          <a:solidFill>
            <a:srgbClr val="D5A6BD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>
              <a:solidFill>
                <a:srgbClr val="D5A6BD"/>
              </a:solidFill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5326800" y="2151225"/>
            <a:ext cx="1766400" cy="468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sz="1200">
                <a:solidFill>
                  <a:srgbClr val="D5A6BD"/>
                </a:solidFill>
              </a:rPr>
              <a:t>Only in girls’ slide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1356</Words>
  <Application>Microsoft Office PowerPoint</Application>
  <PresentationFormat>On-screen Show (16:9)</PresentationFormat>
  <Paragraphs>230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Courier New</vt:lpstr>
      <vt:lpstr>Economica</vt:lpstr>
      <vt:lpstr>Open Sans</vt:lpstr>
      <vt:lpstr>Bree Serif</vt:lpstr>
      <vt:lpstr>Luxe</vt:lpstr>
      <vt:lpstr>Bones of the Lower Limb</vt:lpstr>
      <vt:lpstr>PowerPoint Presentation</vt:lpstr>
      <vt:lpstr>Bones of Thigh (Femur and Patella)</vt:lpstr>
      <vt:lpstr>PowerPoint Presentation</vt:lpstr>
      <vt:lpstr>1.Head: -It articulates with acetabulum of hip bone to form hip joint. -Has a depression in the center (Fovea capitis) for the attachment of ligament of the head of femur. -Obturator artery passes along this ligament to supply head of femur  2.Neck: -It connects the head to the shaft</vt:lpstr>
      <vt:lpstr>Upper End Of The Femur</vt:lpstr>
      <vt:lpstr>Shaft Of The Femur</vt:lpstr>
      <vt:lpstr>Shaft Of The Femur</vt:lpstr>
      <vt:lpstr>Lower end of femur</vt:lpstr>
      <vt:lpstr>Patella</vt:lpstr>
      <vt:lpstr>PowerPoint Presentation</vt:lpstr>
      <vt:lpstr>Position Of Femur (Right or Left)</vt:lpstr>
      <vt:lpstr>Tibia :</vt:lpstr>
      <vt:lpstr>TIBIA</vt:lpstr>
      <vt:lpstr>TIBIA</vt:lpstr>
      <vt:lpstr>TIBIA</vt:lpstr>
      <vt:lpstr>PowerPoint Presentation</vt:lpstr>
      <vt:lpstr>Fibula </vt:lpstr>
      <vt:lpstr>Fibula </vt:lpstr>
      <vt:lpstr>Anatomy Team  436</vt:lpstr>
      <vt:lpstr>Bones of foot</vt:lpstr>
      <vt:lpstr>Bones of foot</vt:lpstr>
      <vt:lpstr>Question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Bones of the Lower Limb</dc:title>
  <cp:lastModifiedBy>هيفاء</cp:lastModifiedBy>
  <cp:revision>1</cp:revision>
  <dcterms:modified xsi:type="dcterms:W3CDTF">2017-12-13T09:48:03Z</dcterms:modified>
</cp:coreProperties>
</file>