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5143500" cx="9144000"/>
  <p:notesSz cx="6858000" cy="9144000"/>
  <p:embeddedFontLst>
    <p:embeddedFont>
      <p:font typeface="Economica"/>
      <p:regular r:id="rId30"/>
      <p:bold r:id="rId31"/>
      <p:italic r:id="rId32"/>
      <p:boldItalic r:id="rId33"/>
    </p:embeddedFont>
    <p:embeddedFont>
      <p:font typeface="Open Sans"/>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Economica-bold.fntdata"/><Relationship Id="rId30" Type="http://schemas.openxmlformats.org/officeDocument/2006/relationships/font" Target="fonts/Economica-regular.fntdata"/><Relationship Id="rId11" Type="http://schemas.openxmlformats.org/officeDocument/2006/relationships/slide" Target="slides/slide7.xml"/><Relationship Id="rId33" Type="http://schemas.openxmlformats.org/officeDocument/2006/relationships/font" Target="fonts/Economica-boldItalic.fntdata"/><Relationship Id="rId10" Type="http://schemas.openxmlformats.org/officeDocument/2006/relationships/slide" Target="slides/slide6.xml"/><Relationship Id="rId32" Type="http://schemas.openxmlformats.org/officeDocument/2006/relationships/font" Target="fonts/Economica-italic.fntdata"/><Relationship Id="rId13" Type="http://schemas.openxmlformats.org/officeDocument/2006/relationships/slide" Target="slides/slide9.xml"/><Relationship Id="rId35" Type="http://schemas.openxmlformats.org/officeDocument/2006/relationships/font" Target="fonts/OpenSans-bold.fntdata"/><Relationship Id="rId12" Type="http://schemas.openxmlformats.org/officeDocument/2006/relationships/slide" Target="slides/slide8.xml"/><Relationship Id="rId34" Type="http://schemas.openxmlformats.org/officeDocument/2006/relationships/font" Target="fonts/OpenSans-regular.fntdata"/><Relationship Id="rId15" Type="http://schemas.openxmlformats.org/officeDocument/2006/relationships/slide" Target="slides/slide11.xml"/><Relationship Id="rId37" Type="http://schemas.openxmlformats.org/officeDocument/2006/relationships/font" Target="fonts/OpenSans-boldItalic.fntdata"/><Relationship Id="rId14" Type="http://schemas.openxmlformats.org/officeDocument/2006/relationships/slide" Target="slides/slide10.xml"/><Relationship Id="rId36" Type="http://schemas.openxmlformats.org/officeDocument/2006/relationships/font" Target="fonts/OpenSans-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wrap="square" tIns="91425"/>
          <a:lstStyle>
            <a:lvl1pPr lvl="0">
              <a:spcBef>
                <a:spcPts val="0"/>
              </a:spcBef>
              <a:buSzPts val="1100"/>
              <a:buChar char="●"/>
              <a:defRPr sz="1100"/>
            </a:lvl1pPr>
            <a:lvl2pPr lvl="1">
              <a:spcBef>
                <a:spcPts val="0"/>
              </a:spcBef>
              <a:buSzPts val="1100"/>
              <a:buChar char="○"/>
              <a:defRPr sz="1100"/>
            </a:lvl2pPr>
            <a:lvl3pPr lvl="2">
              <a:spcBef>
                <a:spcPts val="0"/>
              </a:spcBef>
              <a:buSzPts val="1100"/>
              <a:buChar char="■"/>
              <a:defRPr sz="1100"/>
            </a:lvl3pPr>
            <a:lvl4pPr lvl="3">
              <a:spcBef>
                <a:spcPts val="0"/>
              </a:spcBef>
              <a:buSzPts val="1100"/>
              <a:buChar char="●"/>
              <a:defRPr sz="1100"/>
            </a:lvl4pPr>
            <a:lvl5pPr lvl="4">
              <a:spcBef>
                <a:spcPts val="0"/>
              </a:spcBef>
              <a:buSzPts val="1100"/>
              <a:buChar char="○"/>
              <a:defRPr sz="1100"/>
            </a:lvl5pPr>
            <a:lvl6pPr lvl="5">
              <a:spcBef>
                <a:spcPts val="0"/>
              </a:spcBef>
              <a:buSzPts val="1100"/>
              <a:buChar char="■"/>
              <a:defRPr sz="1100"/>
            </a:lvl6pPr>
            <a:lvl7pPr lvl="6">
              <a:spcBef>
                <a:spcPts val="0"/>
              </a:spcBef>
              <a:buSzPts val="1100"/>
              <a:buChar char="●"/>
              <a:defRPr sz="1100"/>
            </a:lvl7pPr>
            <a:lvl8pPr lvl="7">
              <a:spcBef>
                <a:spcPts val="0"/>
              </a:spcBef>
              <a:buSzPts val="1100"/>
              <a:buChar char="○"/>
              <a:defRPr sz="1100"/>
            </a:lvl8pPr>
            <a:lvl9pPr lvl="8">
              <a:spcBef>
                <a:spcPts val="0"/>
              </a:spcBef>
              <a:buSzPts val="1100"/>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Shape 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0" name="Shape 6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Shape 1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8" name="Shape 16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Shape 1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4" name="Shape 18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Shape 1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4" name="Shape 19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Shape 2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6" name="Shape 20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Shape 2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2" name="Shape 22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Shape 2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1" name="Shape 23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Shape 2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2" name="Shape 24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Shape 2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1" name="Shape 26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Shape 2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0" name="Shape 27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Shape 2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5" name="Shape 28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Shape 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2" name="Shape 7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Shape 2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9" name="Shape 29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Shape 3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3" name="Shape 31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Shape 3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3" name="Shape 32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Shape 3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3" name="Shape 33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Shape 3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2" name="Shape 34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Shape 3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8" name="Shape 34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Shape 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0" name="Shape 8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Shape 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7" name="Shape 8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Shape 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8" name="Shape 9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Shape 1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2" name="Shape 11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Shape 1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8" name="Shape 12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Shape 1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4" name="Shape 14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Shape 1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5" name="Shape 15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sp>
        <p:nvSpPr>
          <p:cNvPr id="10" name="Shape 10"/>
          <p:cNvSpPr/>
          <p:nvPr/>
        </p:nvSpPr>
        <p:spPr>
          <a:xfrm>
            <a:off x="2744013" y="756700"/>
            <a:ext cx="1081625" cy="1124950"/>
          </a:xfrm>
          <a:custGeom>
            <a:pathLst>
              <a:path extrusionOk="0" h="44998" w="43265">
                <a:moveTo>
                  <a:pt x="0" y="44998"/>
                </a:moveTo>
                <a:lnTo>
                  <a:pt x="0" y="0"/>
                </a:lnTo>
                <a:lnTo>
                  <a:pt x="43265" y="0"/>
                </a:lnTo>
              </a:path>
            </a:pathLst>
          </a:custGeom>
          <a:noFill/>
          <a:ln cap="flat" cmpd="sng" w="28575">
            <a:solidFill>
              <a:schemeClr val="lt2"/>
            </a:solidFill>
            <a:prstDash val="solid"/>
            <a:miter lim="8000"/>
            <a:headEnd len="med" w="med" type="none"/>
            <a:tailEnd len="med" w="med" type="none"/>
          </a:ln>
        </p:spPr>
      </p:sp>
      <p:sp>
        <p:nvSpPr>
          <p:cNvPr id="11" name="Shape 11"/>
          <p:cNvSpPr/>
          <p:nvPr/>
        </p:nvSpPr>
        <p:spPr>
          <a:xfrm rot="10800000">
            <a:off x="5318350" y="3266725"/>
            <a:ext cx="1081625" cy="1124950"/>
          </a:xfrm>
          <a:custGeom>
            <a:pathLst>
              <a:path extrusionOk="0" h="44998" w="43265">
                <a:moveTo>
                  <a:pt x="0" y="44998"/>
                </a:moveTo>
                <a:lnTo>
                  <a:pt x="0" y="0"/>
                </a:lnTo>
                <a:lnTo>
                  <a:pt x="43265" y="0"/>
                </a:lnTo>
              </a:path>
            </a:pathLst>
          </a:custGeom>
          <a:noFill/>
          <a:ln cap="flat" cmpd="sng" w="28575">
            <a:solidFill>
              <a:schemeClr val="lt2"/>
            </a:solidFill>
            <a:prstDash val="solid"/>
            <a:miter lim="8000"/>
            <a:headEnd len="med" w="med" type="none"/>
            <a:tailEnd len="med" w="med" type="none"/>
          </a:ln>
        </p:spPr>
      </p:sp>
      <p:sp>
        <p:nvSpPr>
          <p:cNvPr id="12" name="Shape 12"/>
          <p:cNvSpPr txBox="1"/>
          <p:nvPr>
            <p:ph type="ctrTitle"/>
          </p:nvPr>
        </p:nvSpPr>
        <p:spPr>
          <a:xfrm>
            <a:off x="3044700" y="1444255"/>
            <a:ext cx="3054600" cy="1537200"/>
          </a:xfrm>
          <a:prstGeom prst="rect">
            <a:avLst/>
          </a:prstGeom>
        </p:spPr>
        <p:txBody>
          <a:bodyPr anchorCtr="0" anchor="b" bIns="91425" lIns="91425" rIns="91425" wrap="square" tIns="91425"/>
          <a:lstStyle>
            <a:lvl1pPr lvl="0" algn="ctr">
              <a:spcBef>
                <a:spcPts val="0"/>
              </a:spcBef>
              <a:buSzPts val="4200"/>
              <a:buNone/>
              <a:defRPr/>
            </a:lvl1pPr>
            <a:lvl2pPr lvl="1" algn="ctr">
              <a:spcBef>
                <a:spcPts val="0"/>
              </a:spcBef>
              <a:buSzPts val="4200"/>
              <a:buNone/>
              <a:defRPr/>
            </a:lvl2pPr>
            <a:lvl3pPr lvl="2" algn="ctr">
              <a:spcBef>
                <a:spcPts val="0"/>
              </a:spcBef>
              <a:buSzPts val="4200"/>
              <a:buNone/>
              <a:defRPr/>
            </a:lvl3pPr>
            <a:lvl4pPr lvl="3" algn="ctr">
              <a:spcBef>
                <a:spcPts val="0"/>
              </a:spcBef>
              <a:buSzPts val="4200"/>
              <a:buNone/>
              <a:defRPr/>
            </a:lvl4pPr>
            <a:lvl5pPr lvl="4" algn="ctr">
              <a:spcBef>
                <a:spcPts val="0"/>
              </a:spcBef>
              <a:buSzPts val="4200"/>
              <a:buNone/>
              <a:defRPr/>
            </a:lvl5pPr>
            <a:lvl6pPr lvl="5" algn="ctr">
              <a:spcBef>
                <a:spcPts val="0"/>
              </a:spcBef>
              <a:buSzPts val="4200"/>
              <a:buNone/>
              <a:defRPr/>
            </a:lvl6pPr>
            <a:lvl7pPr lvl="6" algn="ctr">
              <a:spcBef>
                <a:spcPts val="0"/>
              </a:spcBef>
              <a:buSzPts val="4200"/>
              <a:buNone/>
              <a:defRPr/>
            </a:lvl7pPr>
            <a:lvl8pPr lvl="7" algn="ctr">
              <a:spcBef>
                <a:spcPts val="0"/>
              </a:spcBef>
              <a:buSzPts val="4200"/>
              <a:buNone/>
              <a:defRPr/>
            </a:lvl8pPr>
            <a:lvl9pPr lvl="8" algn="ctr">
              <a:spcBef>
                <a:spcPts val="0"/>
              </a:spcBef>
              <a:buSzPts val="4200"/>
              <a:buNone/>
              <a:defRPr/>
            </a:lvl9pPr>
          </a:lstStyle>
          <a:p/>
        </p:txBody>
      </p:sp>
      <p:sp>
        <p:nvSpPr>
          <p:cNvPr id="13" name="Shape 13"/>
          <p:cNvSpPr txBox="1"/>
          <p:nvPr>
            <p:ph idx="1" type="subTitle"/>
          </p:nvPr>
        </p:nvSpPr>
        <p:spPr>
          <a:xfrm>
            <a:off x="3044700" y="3116580"/>
            <a:ext cx="3054600" cy="701400"/>
          </a:xfrm>
          <a:prstGeom prst="rect">
            <a:avLst/>
          </a:prstGeom>
        </p:spPr>
        <p:txBody>
          <a:bodyPr anchorCtr="0" anchor="t" bIns="91425" lIns="91425" rIns="91425" wrap="square" tIns="91425"/>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4" name="Shape 1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51" name="Shape 51"/>
        <p:cNvGrpSpPr/>
        <p:nvPr/>
      </p:nvGrpSpPr>
      <p:grpSpPr>
        <a:xfrm>
          <a:off x="0" y="0"/>
          <a:ext cx="0" cy="0"/>
          <a:chOff x="0" y="0"/>
          <a:chExt cx="0" cy="0"/>
        </a:xfrm>
      </p:grpSpPr>
      <p:sp>
        <p:nvSpPr>
          <p:cNvPr id="52" name="Shape 52"/>
          <p:cNvSpPr/>
          <p:nvPr/>
        </p:nvSpPr>
        <p:spPr>
          <a:xfrm>
            <a:off x="0" y="5045700"/>
            <a:ext cx="9144000" cy="97800"/>
          </a:xfrm>
          <a:prstGeom prst="rect">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sp>
        <p:nvSpPr>
          <p:cNvPr id="53" name="Shape 53"/>
          <p:cNvSpPr txBox="1"/>
          <p:nvPr>
            <p:ph type="title"/>
          </p:nvPr>
        </p:nvSpPr>
        <p:spPr>
          <a:xfrm>
            <a:off x="311700" y="957125"/>
            <a:ext cx="8520600" cy="2128800"/>
          </a:xfrm>
          <a:prstGeom prst="rect">
            <a:avLst/>
          </a:prstGeom>
        </p:spPr>
        <p:txBody>
          <a:bodyPr anchorCtr="0" anchor="ctr" bIns="91425" lIns="91425" rIns="91425" wrap="square" tIns="91425"/>
          <a:lstStyle>
            <a:lvl1pPr lvl="0" algn="ctr">
              <a:spcBef>
                <a:spcPts val="0"/>
              </a:spcBef>
              <a:buClr>
                <a:schemeClr val="lt2"/>
              </a:buClr>
              <a:buSzPts val="16000"/>
              <a:buNone/>
              <a:defRPr sz="16000">
                <a:solidFill>
                  <a:schemeClr val="lt2"/>
                </a:solidFill>
              </a:defRPr>
            </a:lvl1pPr>
            <a:lvl2pPr lvl="1" algn="ctr">
              <a:spcBef>
                <a:spcPts val="0"/>
              </a:spcBef>
              <a:buClr>
                <a:schemeClr val="lt2"/>
              </a:buClr>
              <a:buSzPts val="16000"/>
              <a:buNone/>
              <a:defRPr sz="16000">
                <a:solidFill>
                  <a:schemeClr val="lt2"/>
                </a:solidFill>
              </a:defRPr>
            </a:lvl2pPr>
            <a:lvl3pPr lvl="2" algn="ctr">
              <a:spcBef>
                <a:spcPts val="0"/>
              </a:spcBef>
              <a:buClr>
                <a:schemeClr val="lt2"/>
              </a:buClr>
              <a:buSzPts val="16000"/>
              <a:buNone/>
              <a:defRPr sz="16000">
                <a:solidFill>
                  <a:schemeClr val="lt2"/>
                </a:solidFill>
              </a:defRPr>
            </a:lvl3pPr>
            <a:lvl4pPr lvl="3" algn="ctr">
              <a:spcBef>
                <a:spcPts val="0"/>
              </a:spcBef>
              <a:buClr>
                <a:schemeClr val="lt2"/>
              </a:buClr>
              <a:buSzPts val="16000"/>
              <a:buNone/>
              <a:defRPr sz="16000">
                <a:solidFill>
                  <a:schemeClr val="lt2"/>
                </a:solidFill>
              </a:defRPr>
            </a:lvl4pPr>
            <a:lvl5pPr lvl="4" algn="ctr">
              <a:spcBef>
                <a:spcPts val="0"/>
              </a:spcBef>
              <a:buClr>
                <a:schemeClr val="lt2"/>
              </a:buClr>
              <a:buSzPts val="16000"/>
              <a:buNone/>
              <a:defRPr sz="16000">
                <a:solidFill>
                  <a:schemeClr val="lt2"/>
                </a:solidFill>
              </a:defRPr>
            </a:lvl5pPr>
            <a:lvl6pPr lvl="5" algn="ctr">
              <a:spcBef>
                <a:spcPts val="0"/>
              </a:spcBef>
              <a:buClr>
                <a:schemeClr val="lt2"/>
              </a:buClr>
              <a:buSzPts val="16000"/>
              <a:buNone/>
              <a:defRPr sz="16000">
                <a:solidFill>
                  <a:schemeClr val="lt2"/>
                </a:solidFill>
              </a:defRPr>
            </a:lvl6pPr>
            <a:lvl7pPr lvl="6" algn="ctr">
              <a:spcBef>
                <a:spcPts val="0"/>
              </a:spcBef>
              <a:buClr>
                <a:schemeClr val="lt2"/>
              </a:buClr>
              <a:buSzPts val="16000"/>
              <a:buNone/>
              <a:defRPr sz="16000">
                <a:solidFill>
                  <a:schemeClr val="lt2"/>
                </a:solidFill>
              </a:defRPr>
            </a:lvl7pPr>
            <a:lvl8pPr lvl="7" algn="ctr">
              <a:spcBef>
                <a:spcPts val="0"/>
              </a:spcBef>
              <a:buClr>
                <a:schemeClr val="lt2"/>
              </a:buClr>
              <a:buSzPts val="16000"/>
              <a:buNone/>
              <a:defRPr sz="16000">
                <a:solidFill>
                  <a:schemeClr val="lt2"/>
                </a:solidFill>
              </a:defRPr>
            </a:lvl8pPr>
            <a:lvl9pPr lvl="8" algn="ctr">
              <a:spcBef>
                <a:spcPts val="0"/>
              </a:spcBef>
              <a:buClr>
                <a:schemeClr val="lt2"/>
              </a:buClr>
              <a:buSzPts val="16000"/>
              <a:buNone/>
              <a:defRPr sz="16000">
                <a:solidFill>
                  <a:schemeClr val="lt2"/>
                </a:solidFill>
              </a:defRPr>
            </a:lvl9pPr>
          </a:lstStyle>
          <a:p/>
        </p:txBody>
      </p:sp>
      <p:sp>
        <p:nvSpPr>
          <p:cNvPr id="54" name="Shape 54"/>
          <p:cNvSpPr txBox="1"/>
          <p:nvPr>
            <p:ph idx="1" type="body"/>
          </p:nvPr>
        </p:nvSpPr>
        <p:spPr>
          <a:xfrm>
            <a:off x="311700" y="3162000"/>
            <a:ext cx="8520600" cy="1071600"/>
          </a:xfrm>
          <a:prstGeom prst="rect">
            <a:avLst/>
          </a:prstGeom>
        </p:spPr>
        <p:txBody>
          <a:bodyPr anchorCtr="0" anchor="t" bIns="91425" lIns="91425" rIns="91425" wrap="square" tIns="91425"/>
          <a:lstStyle>
            <a:lvl1pPr lvl="0" algn="ctr">
              <a:spcBef>
                <a:spcPts val="0"/>
              </a:spcBef>
              <a:buSzPts val="1800"/>
              <a:buChar char="●"/>
              <a:defRPr/>
            </a:lvl1pPr>
            <a:lvl2pPr lvl="1" algn="ctr">
              <a:spcBef>
                <a:spcPts val="0"/>
              </a:spcBef>
              <a:buSzPts val="1400"/>
              <a:buChar char="○"/>
              <a:defRPr/>
            </a:lvl2pPr>
            <a:lvl3pPr lvl="2" algn="ctr">
              <a:spcBef>
                <a:spcPts val="0"/>
              </a:spcBef>
              <a:buSzPts val="1400"/>
              <a:buChar char="■"/>
              <a:defRPr/>
            </a:lvl3pPr>
            <a:lvl4pPr lvl="3" algn="ctr">
              <a:spcBef>
                <a:spcPts val="0"/>
              </a:spcBef>
              <a:buSzPts val="1400"/>
              <a:buChar char="●"/>
              <a:defRPr/>
            </a:lvl4pPr>
            <a:lvl5pPr lvl="4" algn="ctr">
              <a:spcBef>
                <a:spcPts val="0"/>
              </a:spcBef>
              <a:buSzPts val="1400"/>
              <a:buChar char="○"/>
              <a:defRPr/>
            </a:lvl5pPr>
            <a:lvl6pPr lvl="5" algn="ctr">
              <a:spcBef>
                <a:spcPts val="0"/>
              </a:spcBef>
              <a:buSzPts val="1400"/>
              <a:buChar char="■"/>
              <a:defRPr/>
            </a:lvl6pPr>
            <a:lvl7pPr lvl="6" algn="ctr">
              <a:spcBef>
                <a:spcPts val="0"/>
              </a:spcBef>
              <a:buSzPts val="1400"/>
              <a:buChar char="●"/>
              <a:defRPr/>
            </a:lvl7pPr>
            <a:lvl8pPr lvl="7" algn="ctr">
              <a:spcBef>
                <a:spcPts val="0"/>
              </a:spcBef>
              <a:buSzPts val="1400"/>
              <a:buChar char="○"/>
              <a:defRPr/>
            </a:lvl8pPr>
            <a:lvl9pPr lvl="8" algn="ctr">
              <a:spcBef>
                <a:spcPts val="0"/>
              </a:spcBef>
              <a:buSzPts val="1400"/>
              <a:buChar char="■"/>
              <a:defRPr/>
            </a:lvl9pPr>
          </a:lstStyle>
          <a:p/>
        </p:txBody>
      </p:sp>
      <p:sp>
        <p:nvSpPr>
          <p:cNvPr id="55" name="Shape 55"/>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56" name="Shape 56"/>
        <p:cNvGrpSpPr/>
        <p:nvPr/>
      </p:nvGrpSpPr>
      <p:grpSpPr>
        <a:xfrm>
          <a:off x="0" y="0"/>
          <a:ext cx="0" cy="0"/>
          <a:chOff x="0" y="0"/>
          <a:chExt cx="0" cy="0"/>
        </a:xfrm>
      </p:grpSpPr>
      <p:sp>
        <p:nvSpPr>
          <p:cNvPr id="57" name="Shape 5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5" name="Shape 15"/>
        <p:cNvGrpSpPr/>
        <p:nvPr/>
      </p:nvGrpSpPr>
      <p:grpSpPr>
        <a:xfrm>
          <a:off x="0" y="0"/>
          <a:ext cx="0" cy="0"/>
          <a:chOff x="0" y="0"/>
          <a:chExt cx="0" cy="0"/>
        </a:xfrm>
      </p:grpSpPr>
      <p:sp>
        <p:nvSpPr>
          <p:cNvPr id="16" name="Shape 16"/>
          <p:cNvSpPr/>
          <p:nvPr/>
        </p:nvSpPr>
        <p:spPr>
          <a:xfrm flipH="1">
            <a:off x="7595938" y="460225"/>
            <a:ext cx="1081625" cy="1124950"/>
          </a:xfrm>
          <a:custGeom>
            <a:pathLst>
              <a:path extrusionOk="0" h="44998" w="43265">
                <a:moveTo>
                  <a:pt x="0" y="44998"/>
                </a:moveTo>
                <a:lnTo>
                  <a:pt x="0" y="0"/>
                </a:lnTo>
                <a:lnTo>
                  <a:pt x="43265" y="0"/>
                </a:lnTo>
              </a:path>
            </a:pathLst>
          </a:custGeom>
          <a:noFill/>
          <a:ln cap="flat" cmpd="sng" w="28575">
            <a:solidFill>
              <a:schemeClr val="lt2"/>
            </a:solidFill>
            <a:prstDash val="solid"/>
            <a:miter lim="8000"/>
            <a:headEnd len="med" w="med" type="none"/>
            <a:tailEnd len="med" w="med" type="none"/>
          </a:ln>
        </p:spPr>
      </p:sp>
      <p:sp>
        <p:nvSpPr>
          <p:cNvPr id="17" name="Shape 17"/>
          <p:cNvSpPr/>
          <p:nvPr/>
        </p:nvSpPr>
        <p:spPr>
          <a:xfrm flipH="1" rot="10800000">
            <a:off x="466425" y="3558325"/>
            <a:ext cx="1081625" cy="1124950"/>
          </a:xfrm>
          <a:custGeom>
            <a:pathLst>
              <a:path extrusionOk="0" h="44998" w="43265">
                <a:moveTo>
                  <a:pt x="0" y="44998"/>
                </a:moveTo>
                <a:lnTo>
                  <a:pt x="0" y="0"/>
                </a:lnTo>
                <a:lnTo>
                  <a:pt x="43265" y="0"/>
                </a:lnTo>
              </a:path>
            </a:pathLst>
          </a:custGeom>
          <a:noFill/>
          <a:ln cap="flat" cmpd="sng" w="28575">
            <a:solidFill>
              <a:schemeClr val="lt2"/>
            </a:solidFill>
            <a:prstDash val="solid"/>
            <a:miter lim="8000"/>
            <a:headEnd len="med" w="med" type="none"/>
            <a:tailEnd len="med" w="med" type="none"/>
          </a:ln>
        </p:spPr>
      </p:sp>
      <p:sp>
        <p:nvSpPr>
          <p:cNvPr id="18" name="Shape 18"/>
          <p:cNvSpPr txBox="1"/>
          <p:nvPr>
            <p:ph type="title"/>
          </p:nvPr>
        </p:nvSpPr>
        <p:spPr>
          <a:xfrm>
            <a:off x="773700" y="1806450"/>
            <a:ext cx="7596600" cy="1530600"/>
          </a:xfrm>
          <a:prstGeom prst="rect">
            <a:avLst/>
          </a:prstGeom>
        </p:spPr>
        <p:txBody>
          <a:bodyPr anchorCtr="0" anchor="ctr" bIns="91425" lIns="91425" rIns="91425" wrap="square" tIns="91425"/>
          <a:lstStyle>
            <a:lvl1pPr lvl="0" algn="ctr">
              <a:spcBef>
                <a:spcPts val="0"/>
              </a:spcBef>
              <a:buSzPts val="4200"/>
              <a:buNone/>
              <a:defRPr/>
            </a:lvl1pPr>
            <a:lvl2pPr lvl="1" algn="ctr">
              <a:spcBef>
                <a:spcPts val="0"/>
              </a:spcBef>
              <a:buSzPts val="4200"/>
              <a:buNone/>
              <a:defRPr/>
            </a:lvl2pPr>
            <a:lvl3pPr lvl="2" algn="ctr">
              <a:spcBef>
                <a:spcPts val="0"/>
              </a:spcBef>
              <a:buSzPts val="4200"/>
              <a:buNone/>
              <a:defRPr/>
            </a:lvl3pPr>
            <a:lvl4pPr lvl="3" algn="ctr">
              <a:spcBef>
                <a:spcPts val="0"/>
              </a:spcBef>
              <a:buSzPts val="4200"/>
              <a:buNone/>
              <a:defRPr/>
            </a:lvl4pPr>
            <a:lvl5pPr lvl="4" algn="ctr">
              <a:spcBef>
                <a:spcPts val="0"/>
              </a:spcBef>
              <a:buSzPts val="4200"/>
              <a:buNone/>
              <a:defRPr/>
            </a:lvl5pPr>
            <a:lvl6pPr lvl="5" algn="ctr">
              <a:spcBef>
                <a:spcPts val="0"/>
              </a:spcBef>
              <a:buSzPts val="4200"/>
              <a:buNone/>
              <a:defRPr/>
            </a:lvl6pPr>
            <a:lvl7pPr lvl="6" algn="ctr">
              <a:spcBef>
                <a:spcPts val="0"/>
              </a:spcBef>
              <a:buSzPts val="4200"/>
              <a:buNone/>
              <a:defRPr/>
            </a:lvl7pPr>
            <a:lvl8pPr lvl="7" algn="ctr">
              <a:spcBef>
                <a:spcPts val="0"/>
              </a:spcBef>
              <a:buSzPts val="4200"/>
              <a:buNone/>
              <a:defRPr/>
            </a:lvl8pPr>
            <a:lvl9pPr lvl="8" algn="ctr">
              <a:spcBef>
                <a:spcPts val="0"/>
              </a:spcBef>
              <a:buSzPts val="4200"/>
              <a:buNone/>
              <a:defRPr/>
            </a:lvl9pPr>
          </a:lstStyle>
          <a:p/>
        </p:txBody>
      </p:sp>
      <p:sp>
        <p:nvSpPr>
          <p:cNvPr id="19" name="Shape 19"/>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20" name="Shape 20"/>
        <p:cNvGrpSpPr/>
        <p:nvPr/>
      </p:nvGrpSpPr>
      <p:grpSpPr>
        <a:xfrm>
          <a:off x="0" y="0"/>
          <a:ext cx="0" cy="0"/>
          <a:chOff x="0" y="0"/>
          <a:chExt cx="0" cy="0"/>
        </a:xfrm>
      </p:grpSpPr>
      <p:sp>
        <p:nvSpPr>
          <p:cNvPr id="21" name="Shape 21"/>
          <p:cNvSpPr/>
          <p:nvPr/>
        </p:nvSpPr>
        <p:spPr>
          <a:xfrm>
            <a:off x="0" y="5045700"/>
            <a:ext cx="9144000" cy="97800"/>
          </a:xfrm>
          <a:prstGeom prst="rect">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sp>
        <p:nvSpPr>
          <p:cNvPr id="22" name="Shape 22"/>
          <p:cNvSpPr txBox="1"/>
          <p:nvPr>
            <p:ph type="title"/>
          </p:nvPr>
        </p:nvSpPr>
        <p:spPr>
          <a:xfrm>
            <a:off x="311700" y="315925"/>
            <a:ext cx="8520600" cy="831300"/>
          </a:xfrm>
          <a:prstGeom prst="rect">
            <a:avLst/>
          </a:prstGeom>
        </p:spPr>
        <p:txBody>
          <a:bodyPr anchorCtr="0" anchor="b" bIns="91425" lIns="91425" rIns="91425" wrap="square" tIns="91425"/>
          <a:lstStyle>
            <a:lvl1pPr lvl="0">
              <a:spcBef>
                <a:spcPts val="0"/>
              </a:spcBef>
              <a:buSzPts val="4200"/>
              <a:buNone/>
              <a:defRPr/>
            </a:lvl1pPr>
            <a:lvl2pPr lvl="1">
              <a:spcBef>
                <a:spcPts val="0"/>
              </a:spcBef>
              <a:buSzPts val="4200"/>
              <a:buNone/>
              <a:defRPr/>
            </a:lvl2pPr>
            <a:lvl3pPr lvl="2">
              <a:spcBef>
                <a:spcPts val="0"/>
              </a:spcBef>
              <a:buSzPts val="4200"/>
              <a:buNone/>
              <a:defRPr/>
            </a:lvl3pPr>
            <a:lvl4pPr lvl="3">
              <a:spcBef>
                <a:spcPts val="0"/>
              </a:spcBef>
              <a:buSzPts val="4200"/>
              <a:buNone/>
              <a:defRPr/>
            </a:lvl4pPr>
            <a:lvl5pPr lvl="4">
              <a:spcBef>
                <a:spcPts val="0"/>
              </a:spcBef>
              <a:buSzPts val="4200"/>
              <a:buNone/>
              <a:defRPr/>
            </a:lvl5pPr>
            <a:lvl6pPr lvl="5">
              <a:spcBef>
                <a:spcPts val="0"/>
              </a:spcBef>
              <a:buSzPts val="4200"/>
              <a:buNone/>
              <a:defRPr/>
            </a:lvl6pPr>
            <a:lvl7pPr lvl="6">
              <a:spcBef>
                <a:spcPts val="0"/>
              </a:spcBef>
              <a:buSzPts val="4200"/>
              <a:buNone/>
              <a:defRPr/>
            </a:lvl7pPr>
            <a:lvl8pPr lvl="7">
              <a:spcBef>
                <a:spcPts val="0"/>
              </a:spcBef>
              <a:buSzPts val="4200"/>
              <a:buNone/>
              <a:defRPr/>
            </a:lvl8pPr>
            <a:lvl9pPr lvl="8">
              <a:spcBef>
                <a:spcPts val="0"/>
              </a:spcBef>
              <a:buSzPts val="4200"/>
              <a:buNone/>
              <a:defRPr/>
            </a:lvl9pPr>
          </a:lstStyle>
          <a:p/>
        </p:txBody>
      </p:sp>
      <p:sp>
        <p:nvSpPr>
          <p:cNvPr id="23" name="Shape 23"/>
          <p:cNvSpPr txBox="1"/>
          <p:nvPr>
            <p:ph idx="1" type="body"/>
          </p:nvPr>
        </p:nvSpPr>
        <p:spPr>
          <a:xfrm>
            <a:off x="311700" y="1225225"/>
            <a:ext cx="8520600" cy="3354000"/>
          </a:xfrm>
          <a:prstGeom prst="rect">
            <a:avLst/>
          </a:prstGeom>
        </p:spPr>
        <p:txBody>
          <a:bodyPr anchorCtr="0" anchor="t" bIns="91425" lIns="91425" rIns="91425" wrap="square" tIns="91425"/>
          <a:lstStyle>
            <a:lvl1pPr lvl="0">
              <a:spcBef>
                <a:spcPts val="0"/>
              </a:spcBef>
              <a:buSzPts val="1800"/>
              <a:buChar char="●"/>
              <a:defRPr/>
            </a:lvl1pPr>
            <a:lvl2pPr lvl="1">
              <a:spcBef>
                <a:spcPts val="0"/>
              </a:spcBef>
              <a:buSzPts val="1400"/>
              <a:buChar char="○"/>
              <a:defRPr/>
            </a:lvl2pPr>
            <a:lvl3pPr lvl="2">
              <a:spcBef>
                <a:spcPts val="0"/>
              </a:spcBef>
              <a:buSzPts val="1400"/>
              <a:buChar char="■"/>
              <a:defRPr/>
            </a:lvl3pPr>
            <a:lvl4pPr lvl="3">
              <a:spcBef>
                <a:spcPts val="0"/>
              </a:spcBef>
              <a:buSzPts val="1400"/>
              <a:buChar char="●"/>
              <a:defRPr/>
            </a:lvl4pPr>
            <a:lvl5pPr lvl="4">
              <a:spcBef>
                <a:spcPts val="0"/>
              </a:spcBef>
              <a:buSzPts val="1400"/>
              <a:buChar char="○"/>
              <a:defRPr/>
            </a:lvl5pPr>
            <a:lvl6pPr lvl="5">
              <a:spcBef>
                <a:spcPts val="0"/>
              </a:spcBef>
              <a:buSzPts val="1400"/>
              <a:buChar char="■"/>
              <a:defRPr/>
            </a:lvl6pPr>
            <a:lvl7pPr lvl="6">
              <a:spcBef>
                <a:spcPts val="0"/>
              </a:spcBef>
              <a:buSzPts val="1400"/>
              <a:buChar char="●"/>
              <a:defRPr/>
            </a:lvl7pPr>
            <a:lvl8pPr lvl="7">
              <a:spcBef>
                <a:spcPts val="0"/>
              </a:spcBef>
              <a:buSzPts val="1400"/>
              <a:buChar char="○"/>
              <a:defRPr/>
            </a:lvl8pPr>
            <a:lvl9pPr lvl="8">
              <a:spcBef>
                <a:spcPts val="0"/>
              </a:spcBef>
              <a:buSzPts val="1400"/>
              <a:buChar char="■"/>
              <a:defRPr/>
            </a:lvl9pPr>
          </a:lstStyle>
          <a:p/>
        </p:txBody>
      </p:sp>
      <p:sp>
        <p:nvSpPr>
          <p:cNvPr id="24" name="Shape 2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5" name="Shape 25"/>
        <p:cNvGrpSpPr/>
        <p:nvPr/>
      </p:nvGrpSpPr>
      <p:grpSpPr>
        <a:xfrm>
          <a:off x="0" y="0"/>
          <a:ext cx="0" cy="0"/>
          <a:chOff x="0" y="0"/>
          <a:chExt cx="0" cy="0"/>
        </a:xfrm>
      </p:grpSpPr>
      <p:sp>
        <p:nvSpPr>
          <p:cNvPr id="26" name="Shape 26"/>
          <p:cNvSpPr txBox="1"/>
          <p:nvPr>
            <p:ph type="title"/>
          </p:nvPr>
        </p:nvSpPr>
        <p:spPr>
          <a:xfrm>
            <a:off x="311700" y="315925"/>
            <a:ext cx="8520600" cy="831300"/>
          </a:xfrm>
          <a:prstGeom prst="rect">
            <a:avLst/>
          </a:prstGeom>
        </p:spPr>
        <p:txBody>
          <a:bodyPr anchorCtr="0" anchor="b" bIns="91425" lIns="91425" rIns="91425" wrap="square" tIns="91425"/>
          <a:lstStyle>
            <a:lvl1pPr lvl="0">
              <a:spcBef>
                <a:spcPts val="0"/>
              </a:spcBef>
              <a:buSzPts val="4200"/>
              <a:buNone/>
              <a:defRPr/>
            </a:lvl1pPr>
            <a:lvl2pPr lvl="1">
              <a:spcBef>
                <a:spcPts val="0"/>
              </a:spcBef>
              <a:buSzPts val="4200"/>
              <a:buNone/>
              <a:defRPr/>
            </a:lvl2pPr>
            <a:lvl3pPr lvl="2">
              <a:spcBef>
                <a:spcPts val="0"/>
              </a:spcBef>
              <a:buSzPts val="4200"/>
              <a:buNone/>
              <a:defRPr/>
            </a:lvl3pPr>
            <a:lvl4pPr lvl="3">
              <a:spcBef>
                <a:spcPts val="0"/>
              </a:spcBef>
              <a:buSzPts val="4200"/>
              <a:buNone/>
              <a:defRPr/>
            </a:lvl4pPr>
            <a:lvl5pPr lvl="4">
              <a:spcBef>
                <a:spcPts val="0"/>
              </a:spcBef>
              <a:buSzPts val="4200"/>
              <a:buNone/>
              <a:defRPr/>
            </a:lvl5pPr>
            <a:lvl6pPr lvl="5">
              <a:spcBef>
                <a:spcPts val="0"/>
              </a:spcBef>
              <a:buSzPts val="4200"/>
              <a:buNone/>
              <a:defRPr/>
            </a:lvl6pPr>
            <a:lvl7pPr lvl="6">
              <a:spcBef>
                <a:spcPts val="0"/>
              </a:spcBef>
              <a:buSzPts val="4200"/>
              <a:buNone/>
              <a:defRPr/>
            </a:lvl7pPr>
            <a:lvl8pPr lvl="7">
              <a:spcBef>
                <a:spcPts val="0"/>
              </a:spcBef>
              <a:buSzPts val="4200"/>
              <a:buNone/>
              <a:defRPr/>
            </a:lvl8pPr>
            <a:lvl9pPr lvl="8">
              <a:spcBef>
                <a:spcPts val="0"/>
              </a:spcBef>
              <a:buSzPts val="4200"/>
              <a:buNone/>
              <a:defRPr/>
            </a:lvl9pPr>
          </a:lstStyle>
          <a:p/>
        </p:txBody>
      </p:sp>
      <p:sp>
        <p:nvSpPr>
          <p:cNvPr id="27" name="Shape 27"/>
          <p:cNvSpPr txBox="1"/>
          <p:nvPr>
            <p:ph idx="1" type="body"/>
          </p:nvPr>
        </p:nvSpPr>
        <p:spPr>
          <a:xfrm>
            <a:off x="311700" y="1225225"/>
            <a:ext cx="3999900" cy="3354000"/>
          </a:xfrm>
          <a:prstGeom prst="rect">
            <a:avLst/>
          </a:prstGeom>
        </p:spPr>
        <p:txBody>
          <a:bodyPr anchorCtr="0" anchor="t" bIns="91425" lIns="91425" rIns="91425" wrap="square" tIns="91425"/>
          <a:lstStyle>
            <a:lvl1pPr lvl="0">
              <a:spcBef>
                <a:spcPts val="0"/>
              </a:spcBef>
              <a:buSzPts val="1400"/>
              <a:buChar char="●"/>
              <a:defRPr sz="14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p:txBody>
      </p:sp>
      <p:sp>
        <p:nvSpPr>
          <p:cNvPr id="28" name="Shape 28"/>
          <p:cNvSpPr txBox="1"/>
          <p:nvPr>
            <p:ph idx="2" type="body"/>
          </p:nvPr>
        </p:nvSpPr>
        <p:spPr>
          <a:xfrm>
            <a:off x="4832400" y="1225225"/>
            <a:ext cx="3999900" cy="3354000"/>
          </a:xfrm>
          <a:prstGeom prst="rect">
            <a:avLst/>
          </a:prstGeom>
        </p:spPr>
        <p:txBody>
          <a:bodyPr anchorCtr="0" anchor="t" bIns="91425" lIns="91425" rIns="91425" wrap="square" tIns="91425"/>
          <a:lstStyle>
            <a:lvl1pPr lvl="0">
              <a:spcBef>
                <a:spcPts val="0"/>
              </a:spcBef>
              <a:buSzPts val="1400"/>
              <a:buChar char="●"/>
              <a:defRPr sz="14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p:txBody>
      </p:sp>
      <p:sp>
        <p:nvSpPr>
          <p:cNvPr id="29" name="Shape 29"/>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30" name="Shape 30"/>
        <p:cNvGrpSpPr/>
        <p:nvPr/>
      </p:nvGrpSpPr>
      <p:grpSpPr>
        <a:xfrm>
          <a:off x="0" y="0"/>
          <a:ext cx="0" cy="0"/>
          <a:chOff x="0" y="0"/>
          <a:chExt cx="0" cy="0"/>
        </a:xfrm>
      </p:grpSpPr>
      <p:sp>
        <p:nvSpPr>
          <p:cNvPr id="31" name="Shape 31"/>
          <p:cNvSpPr txBox="1"/>
          <p:nvPr>
            <p:ph type="title"/>
          </p:nvPr>
        </p:nvSpPr>
        <p:spPr>
          <a:xfrm>
            <a:off x="311700" y="315925"/>
            <a:ext cx="8520600" cy="831300"/>
          </a:xfrm>
          <a:prstGeom prst="rect">
            <a:avLst/>
          </a:prstGeom>
        </p:spPr>
        <p:txBody>
          <a:bodyPr anchorCtr="0" anchor="b" bIns="91425" lIns="91425" rIns="91425" wrap="square" tIns="91425"/>
          <a:lstStyle>
            <a:lvl1pPr lvl="0">
              <a:spcBef>
                <a:spcPts val="0"/>
              </a:spcBef>
              <a:buSzPts val="4200"/>
              <a:buNone/>
              <a:defRPr/>
            </a:lvl1pPr>
            <a:lvl2pPr lvl="1">
              <a:spcBef>
                <a:spcPts val="0"/>
              </a:spcBef>
              <a:buSzPts val="4200"/>
              <a:buNone/>
              <a:defRPr/>
            </a:lvl2pPr>
            <a:lvl3pPr lvl="2">
              <a:spcBef>
                <a:spcPts val="0"/>
              </a:spcBef>
              <a:buSzPts val="4200"/>
              <a:buNone/>
              <a:defRPr/>
            </a:lvl3pPr>
            <a:lvl4pPr lvl="3">
              <a:spcBef>
                <a:spcPts val="0"/>
              </a:spcBef>
              <a:buSzPts val="4200"/>
              <a:buNone/>
              <a:defRPr/>
            </a:lvl4pPr>
            <a:lvl5pPr lvl="4">
              <a:spcBef>
                <a:spcPts val="0"/>
              </a:spcBef>
              <a:buSzPts val="4200"/>
              <a:buNone/>
              <a:defRPr/>
            </a:lvl5pPr>
            <a:lvl6pPr lvl="5">
              <a:spcBef>
                <a:spcPts val="0"/>
              </a:spcBef>
              <a:buSzPts val="4200"/>
              <a:buNone/>
              <a:defRPr/>
            </a:lvl6pPr>
            <a:lvl7pPr lvl="6">
              <a:spcBef>
                <a:spcPts val="0"/>
              </a:spcBef>
              <a:buSzPts val="4200"/>
              <a:buNone/>
              <a:defRPr/>
            </a:lvl7pPr>
            <a:lvl8pPr lvl="7">
              <a:spcBef>
                <a:spcPts val="0"/>
              </a:spcBef>
              <a:buSzPts val="4200"/>
              <a:buNone/>
              <a:defRPr/>
            </a:lvl8pPr>
            <a:lvl9pPr lvl="8">
              <a:spcBef>
                <a:spcPts val="0"/>
              </a:spcBef>
              <a:buSzPts val="4200"/>
              <a:buNone/>
              <a:defRPr/>
            </a:lvl9pPr>
          </a:lstStyle>
          <a:p/>
        </p:txBody>
      </p:sp>
      <p:sp>
        <p:nvSpPr>
          <p:cNvPr id="32" name="Shape 32"/>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33" name="Shape 33"/>
        <p:cNvGrpSpPr/>
        <p:nvPr/>
      </p:nvGrpSpPr>
      <p:grpSpPr>
        <a:xfrm>
          <a:off x="0" y="0"/>
          <a:ext cx="0" cy="0"/>
          <a:chOff x="0" y="0"/>
          <a:chExt cx="0" cy="0"/>
        </a:xfrm>
      </p:grpSpPr>
      <p:sp>
        <p:nvSpPr>
          <p:cNvPr id="34" name="Shape 34"/>
          <p:cNvSpPr txBox="1"/>
          <p:nvPr>
            <p:ph type="title"/>
          </p:nvPr>
        </p:nvSpPr>
        <p:spPr>
          <a:xfrm>
            <a:off x="311700" y="555600"/>
            <a:ext cx="2808000" cy="755700"/>
          </a:xfrm>
          <a:prstGeom prst="rect">
            <a:avLst/>
          </a:prstGeom>
        </p:spPr>
        <p:txBody>
          <a:bodyPr anchorCtr="0" anchor="b" bIns="91425" lIns="91425" rIns="91425" wrap="square" tIns="91425"/>
          <a:lstStyle>
            <a:lvl1pPr lvl="0">
              <a:spcBef>
                <a:spcPts val="0"/>
              </a:spcBef>
              <a:buSzPts val="3000"/>
              <a:buNone/>
              <a:defRPr sz="3000"/>
            </a:lvl1pPr>
            <a:lvl2pPr lvl="1">
              <a:spcBef>
                <a:spcPts val="0"/>
              </a:spcBef>
              <a:buSzPts val="3000"/>
              <a:buNone/>
              <a:defRPr sz="3000"/>
            </a:lvl2pPr>
            <a:lvl3pPr lvl="2">
              <a:spcBef>
                <a:spcPts val="0"/>
              </a:spcBef>
              <a:buSzPts val="3000"/>
              <a:buNone/>
              <a:defRPr sz="3000"/>
            </a:lvl3pPr>
            <a:lvl4pPr lvl="3">
              <a:spcBef>
                <a:spcPts val="0"/>
              </a:spcBef>
              <a:buSzPts val="3000"/>
              <a:buNone/>
              <a:defRPr sz="3000"/>
            </a:lvl4pPr>
            <a:lvl5pPr lvl="4">
              <a:spcBef>
                <a:spcPts val="0"/>
              </a:spcBef>
              <a:buSzPts val="3000"/>
              <a:buNone/>
              <a:defRPr sz="3000"/>
            </a:lvl5pPr>
            <a:lvl6pPr lvl="5">
              <a:spcBef>
                <a:spcPts val="0"/>
              </a:spcBef>
              <a:buSzPts val="3000"/>
              <a:buNone/>
              <a:defRPr sz="3000"/>
            </a:lvl6pPr>
            <a:lvl7pPr lvl="6">
              <a:spcBef>
                <a:spcPts val="0"/>
              </a:spcBef>
              <a:buSzPts val="3000"/>
              <a:buNone/>
              <a:defRPr sz="3000"/>
            </a:lvl7pPr>
            <a:lvl8pPr lvl="7">
              <a:spcBef>
                <a:spcPts val="0"/>
              </a:spcBef>
              <a:buSzPts val="3000"/>
              <a:buNone/>
              <a:defRPr sz="3000"/>
            </a:lvl8pPr>
            <a:lvl9pPr lvl="8">
              <a:spcBef>
                <a:spcPts val="0"/>
              </a:spcBef>
              <a:buSzPts val="3000"/>
              <a:buNone/>
              <a:defRPr sz="3000"/>
            </a:lvl9pPr>
          </a:lstStyle>
          <a:p/>
        </p:txBody>
      </p:sp>
      <p:sp>
        <p:nvSpPr>
          <p:cNvPr id="35" name="Shape 35"/>
          <p:cNvSpPr txBox="1"/>
          <p:nvPr>
            <p:ph idx="1" type="body"/>
          </p:nvPr>
        </p:nvSpPr>
        <p:spPr>
          <a:xfrm>
            <a:off x="311700" y="1399400"/>
            <a:ext cx="2808000" cy="2784900"/>
          </a:xfrm>
          <a:prstGeom prst="rect">
            <a:avLst/>
          </a:prstGeom>
        </p:spPr>
        <p:txBody>
          <a:bodyPr anchorCtr="0" anchor="t" bIns="91425" lIns="91425" rIns="91425" wrap="square" tIns="91425"/>
          <a:lstStyle>
            <a:lvl1pPr lvl="0">
              <a:spcBef>
                <a:spcPts val="0"/>
              </a:spcBef>
              <a:buSzPts val="1200"/>
              <a:buChar char="●"/>
              <a:defRPr sz="12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p:txBody>
      </p:sp>
      <p:sp>
        <p:nvSpPr>
          <p:cNvPr id="36" name="Shape 36"/>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37" name="Shape 37"/>
        <p:cNvGrpSpPr/>
        <p:nvPr/>
      </p:nvGrpSpPr>
      <p:grpSpPr>
        <a:xfrm>
          <a:off x="0" y="0"/>
          <a:ext cx="0" cy="0"/>
          <a:chOff x="0" y="0"/>
          <a:chExt cx="0" cy="0"/>
        </a:xfrm>
      </p:grpSpPr>
      <p:sp>
        <p:nvSpPr>
          <p:cNvPr id="38" name="Shape 38"/>
          <p:cNvSpPr/>
          <p:nvPr/>
        </p:nvSpPr>
        <p:spPr>
          <a:xfrm>
            <a:off x="0" y="5045700"/>
            <a:ext cx="9144000" cy="97800"/>
          </a:xfrm>
          <a:prstGeom prst="rect">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sp>
        <p:nvSpPr>
          <p:cNvPr id="39" name="Shape 39"/>
          <p:cNvSpPr txBox="1"/>
          <p:nvPr>
            <p:ph type="title"/>
          </p:nvPr>
        </p:nvSpPr>
        <p:spPr>
          <a:xfrm>
            <a:off x="490250" y="450150"/>
            <a:ext cx="5878800" cy="4090800"/>
          </a:xfrm>
          <a:prstGeom prst="rect">
            <a:avLst/>
          </a:prstGeom>
        </p:spPr>
        <p:txBody>
          <a:bodyPr anchorCtr="0" anchor="ctr" bIns="91425" lIns="91425" rIns="91425" wrap="square" tIns="91425"/>
          <a:lstStyle>
            <a:lvl1pPr lvl="0">
              <a:spcBef>
                <a:spcPts val="0"/>
              </a:spcBef>
              <a:buSzPts val="4800"/>
              <a:buNone/>
              <a:defRPr sz="4800"/>
            </a:lvl1pPr>
            <a:lvl2pPr lvl="1">
              <a:spcBef>
                <a:spcPts val="0"/>
              </a:spcBef>
              <a:buSzPts val="4800"/>
              <a:buNone/>
              <a:defRPr sz="4800"/>
            </a:lvl2pPr>
            <a:lvl3pPr lvl="2">
              <a:spcBef>
                <a:spcPts val="0"/>
              </a:spcBef>
              <a:buSzPts val="4800"/>
              <a:buNone/>
              <a:defRPr sz="4800"/>
            </a:lvl3pPr>
            <a:lvl4pPr lvl="3">
              <a:spcBef>
                <a:spcPts val="0"/>
              </a:spcBef>
              <a:buSzPts val="4800"/>
              <a:buNone/>
              <a:defRPr sz="4800"/>
            </a:lvl4pPr>
            <a:lvl5pPr lvl="4">
              <a:spcBef>
                <a:spcPts val="0"/>
              </a:spcBef>
              <a:buSzPts val="4800"/>
              <a:buNone/>
              <a:defRPr sz="4800"/>
            </a:lvl5pPr>
            <a:lvl6pPr lvl="5">
              <a:spcBef>
                <a:spcPts val="0"/>
              </a:spcBef>
              <a:buSzPts val="4800"/>
              <a:buNone/>
              <a:defRPr sz="4800"/>
            </a:lvl6pPr>
            <a:lvl7pPr lvl="6">
              <a:spcBef>
                <a:spcPts val="0"/>
              </a:spcBef>
              <a:buSzPts val="4800"/>
              <a:buNone/>
              <a:defRPr sz="4800"/>
            </a:lvl7pPr>
            <a:lvl8pPr lvl="7">
              <a:spcBef>
                <a:spcPts val="0"/>
              </a:spcBef>
              <a:buSzPts val="4800"/>
              <a:buNone/>
              <a:defRPr sz="4800"/>
            </a:lvl8pPr>
            <a:lvl9pPr lvl="8">
              <a:spcBef>
                <a:spcPts val="0"/>
              </a:spcBef>
              <a:buSzPts val="4800"/>
              <a:buNone/>
              <a:defRPr sz="4800"/>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41" name="Shape 41"/>
        <p:cNvGrpSpPr/>
        <p:nvPr/>
      </p:nvGrpSpPr>
      <p:grpSpPr>
        <a:xfrm>
          <a:off x="0" y="0"/>
          <a:ext cx="0" cy="0"/>
          <a:chOff x="0" y="0"/>
          <a:chExt cx="0" cy="0"/>
        </a:xfrm>
      </p:grpSpPr>
      <p:sp>
        <p:nvSpPr>
          <p:cNvPr id="42" name="Shape 42"/>
          <p:cNvSpPr/>
          <p:nvPr/>
        </p:nvSpPr>
        <p:spPr>
          <a:xfrm>
            <a:off x="4572000" y="-25"/>
            <a:ext cx="4572000" cy="5143500"/>
          </a:xfrm>
          <a:prstGeom prst="rect">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cxnSp>
        <p:nvCxnSpPr>
          <p:cNvPr id="43" name="Shape 43"/>
          <p:cNvCxnSpPr/>
          <p:nvPr/>
        </p:nvCxnSpPr>
        <p:spPr>
          <a:xfrm>
            <a:off x="5029675" y="4495500"/>
            <a:ext cx="468300" cy="0"/>
          </a:xfrm>
          <a:prstGeom prst="straightConnector1">
            <a:avLst/>
          </a:prstGeom>
          <a:noFill/>
          <a:ln cap="flat" cmpd="sng" w="19050">
            <a:solidFill>
              <a:schemeClr val="lt1"/>
            </a:solidFill>
            <a:prstDash val="solid"/>
            <a:round/>
            <a:headEnd len="med" w="med" type="none"/>
            <a:tailEnd len="med" w="med" type="none"/>
          </a:ln>
        </p:spPr>
      </p:cxnSp>
      <p:sp>
        <p:nvSpPr>
          <p:cNvPr id="44" name="Shape 44"/>
          <p:cNvSpPr txBox="1"/>
          <p:nvPr>
            <p:ph type="title"/>
          </p:nvPr>
        </p:nvSpPr>
        <p:spPr>
          <a:xfrm>
            <a:off x="265500" y="929275"/>
            <a:ext cx="4045200" cy="1786200"/>
          </a:xfrm>
          <a:prstGeom prst="rect">
            <a:avLst/>
          </a:prstGeom>
        </p:spPr>
        <p:txBody>
          <a:bodyPr anchorCtr="0" anchor="b" bIns="91425" lIns="91425" rIns="91425" wrap="square" tIns="91425"/>
          <a:lstStyle>
            <a:lvl1pPr lvl="0" algn="ctr">
              <a:spcBef>
                <a:spcPts val="0"/>
              </a:spcBef>
              <a:buClr>
                <a:schemeClr val="lt2"/>
              </a:buClr>
              <a:buSzPts val="4200"/>
              <a:buNone/>
              <a:defRPr>
                <a:solidFill>
                  <a:schemeClr val="lt2"/>
                </a:solidFill>
              </a:defRPr>
            </a:lvl1pPr>
            <a:lvl2pPr lvl="1" algn="ctr">
              <a:spcBef>
                <a:spcPts val="0"/>
              </a:spcBef>
              <a:buClr>
                <a:schemeClr val="lt2"/>
              </a:buClr>
              <a:buSzPts val="4200"/>
              <a:buNone/>
              <a:defRPr>
                <a:solidFill>
                  <a:schemeClr val="lt2"/>
                </a:solidFill>
              </a:defRPr>
            </a:lvl2pPr>
            <a:lvl3pPr lvl="2" algn="ctr">
              <a:spcBef>
                <a:spcPts val="0"/>
              </a:spcBef>
              <a:buClr>
                <a:schemeClr val="lt2"/>
              </a:buClr>
              <a:buSzPts val="4200"/>
              <a:buNone/>
              <a:defRPr>
                <a:solidFill>
                  <a:schemeClr val="lt2"/>
                </a:solidFill>
              </a:defRPr>
            </a:lvl3pPr>
            <a:lvl4pPr lvl="3" algn="ctr">
              <a:spcBef>
                <a:spcPts val="0"/>
              </a:spcBef>
              <a:buClr>
                <a:schemeClr val="lt2"/>
              </a:buClr>
              <a:buSzPts val="4200"/>
              <a:buNone/>
              <a:defRPr>
                <a:solidFill>
                  <a:schemeClr val="lt2"/>
                </a:solidFill>
              </a:defRPr>
            </a:lvl4pPr>
            <a:lvl5pPr lvl="4" algn="ctr">
              <a:spcBef>
                <a:spcPts val="0"/>
              </a:spcBef>
              <a:buClr>
                <a:schemeClr val="lt2"/>
              </a:buClr>
              <a:buSzPts val="4200"/>
              <a:buNone/>
              <a:defRPr>
                <a:solidFill>
                  <a:schemeClr val="lt2"/>
                </a:solidFill>
              </a:defRPr>
            </a:lvl5pPr>
            <a:lvl6pPr lvl="5" algn="ctr">
              <a:spcBef>
                <a:spcPts val="0"/>
              </a:spcBef>
              <a:buClr>
                <a:schemeClr val="lt2"/>
              </a:buClr>
              <a:buSzPts val="4200"/>
              <a:buNone/>
              <a:defRPr>
                <a:solidFill>
                  <a:schemeClr val="lt2"/>
                </a:solidFill>
              </a:defRPr>
            </a:lvl6pPr>
            <a:lvl7pPr lvl="6" algn="ctr">
              <a:spcBef>
                <a:spcPts val="0"/>
              </a:spcBef>
              <a:buClr>
                <a:schemeClr val="lt2"/>
              </a:buClr>
              <a:buSzPts val="4200"/>
              <a:buNone/>
              <a:defRPr>
                <a:solidFill>
                  <a:schemeClr val="lt2"/>
                </a:solidFill>
              </a:defRPr>
            </a:lvl7pPr>
            <a:lvl8pPr lvl="7" algn="ctr">
              <a:spcBef>
                <a:spcPts val="0"/>
              </a:spcBef>
              <a:buClr>
                <a:schemeClr val="lt2"/>
              </a:buClr>
              <a:buSzPts val="4200"/>
              <a:buNone/>
              <a:defRPr>
                <a:solidFill>
                  <a:schemeClr val="lt2"/>
                </a:solidFill>
              </a:defRPr>
            </a:lvl8pPr>
            <a:lvl9pPr lvl="8" algn="ctr">
              <a:spcBef>
                <a:spcPts val="0"/>
              </a:spcBef>
              <a:buClr>
                <a:schemeClr val="lt2"/>
              </a:buClr>
              <a:buSzPts val="4200"/>
              <a:buNone/>
              <a:defRPr>
                <a:solidFill>
                  <a:schemeClr val="lt2"/>
                </a:solidFill>
              </a:defRPr>
            </a:lvl9pPr>
          </a:lstStyle>
          <a:p/>
        </p:txBody>
      </p:sp>
      <p:sp>
        <p:nvSpPr>
          <p:cNvPr id="45" name="Shape 45"/>
          <p:cNvSpPr txBox="1"/>
          <p:nvPr>
            <p:ph idx="1" type="subTitle"/>
          </p:nvPr>
        </p:nvSpPr>
        <p:spPr>
          <a:xfrm>
            <a:off x="265500" y="2769001"/>
            <a:ext cx="4045200" cy="1574100"/>
          </a:xfrm>
          <a:prstGeom prst="rect">
            <a:avLst/>
          </a:prstGeom>
        </p:spPr>
        <p:txBody>
          <a:bodyPr anchorCtr="0" anchor="t" bIns="91425" lIns="91425" rIns="91425" wrap="square" tIns="91425"/>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46" name="Shape 46"/>
          <p:cNvSpPr txBox="1"/>
          <p:nvPr>
            <p:ph idx="2" type="body"/>
          </p:nvPr>
        </p:nvSpPr>
        <p:spPr>
          <a:xfrm>
            <a:off x="4939500" y="724200"/>
            <a:ext cx="3837000" cy="3695100"/>
          </a:xfrm>
          <a:prstGeom prst="rect">
            <a:avLst/>
          </a:prstGeom>
        </p:spPr>
        <p:txBody>
          <a:bodyPr anchorCtr="0" anchor="ctr" bIns="91425" lIns="91425" rIns="91425" wrap="square" tIns="91425"/>
          <a:lstStyle>
            <a:lvl1pPr lvl="0">
              <a:spcBef>
                <a:spcPts val="0"/>
              </a:spcBef>
              <a:buClr>
                <a:schemeClr val="lt1"/>
              </a:buClr>
              <a:buSzPts val="1800"/>
              <a:buChar char="●"/>
              <a:defRPr>
                <a:solidFill>
                  <a:schemeClr val="lt1"/>
                </a:solidFill>
              </a:defRPr>
            </a:lvl1pPr>
            <a:lvl2pPr lvl="1">
              <a:spcBef>
                <a:spcPts val="0"/>
              </a:spcBef>
              <a:buClr>
                <a:schemeClr val="lt1"/>
              </a:buClr>
              <a:buSzPts val="1400"/>
              <a:buChar char="○"/>
              <a:defRPr>
                <a:solidFill>
                  <a:schemeClr val="lt1"/>
                </a:solidFill>
              </a:defRPr>
            </a:lvl2pPr>
            <a:lvl3pPr lvl="2">
              <a:spcBef>
                <a:spcPts val="0"/>
              </a:spcBef>
              <a:buClr>
                <a:schemeClr val="lt1"/>
              </a:buClr>
              <a:buSzPts val="1400"/>
              <a:buChar char="■"/>
              <a:defRPr>
                <a:solidFill>
                  <a:schemeClr val="lt1"/>
                </a:solidFill>
              </a:defRPr>
            </a:lvl3pPr>
            <a:lvl4pPr lvl="3">
              <a:spcBef>
                <a:spcPts val="0"/>
              </a:spcBef>
              <a:buClr>
                <a:schemeClr val="lt1"/>
              </a:buClr>
              <a:buSzPts val="1400"/>
              <a:buChar char="●"/>
              <a:defRPr>
                <a:solidFill>
                  <a:schemeClr val="lt1"/>
                </a:solidFill>
              </a:defRPr>
            </a:lvl4pPr>
            <a:lvl5pPr lvl="4">
              <a:spcBef>
                <a:spcPts val="0"/>
              </a:spcBef>
              <a:buClr>
                <a:schemeClr val="lt1"/>
              </a:buClr>
              <a:buSzPts val="1400"/>
              <a:buChar char="○"/>
              <a:defRPr>
                <a:solidFill>
                  <a:schemeClr val="lt1"/>
                </a:solidFill>
              </a:defRPr>
            </a:lvl5pPr>
            <a:lvl6pPr lvl="5">
              <a:spcBef>
                <a:spcPts val="0"/>
              </a:spcBef>
              <a:buClr>
                <a:schemeClr val="lt1"/>
              </a:buClr>
              <a:buSzPts val="1400"/>
              <a:buChar char="■"/>
              <a:defRPr>
                <a:solidFill>
                  <a:schemeClr val="lt1"/>
                </a:solidFill>
              </a:defRPr>
            </a:lvl6pPr>
            <a:lvl7pPr lvl="6">
              <a:spcBef>
                <a:spcPts val="0"/>
              </a:spcBef>
              <a:buClr>
                <a:schemeClr val="lt1"/>
              </a:buClr>
              <a:buSzPts val="1400"/>
              <a:buChar char="●"/>
              <a:defRPr>
                <a:solidFill>
                  <a:schemeClr val="lt1"/>
                </a:solidFill>
              </a:defRPr>
            </a:lvl7pPr>
            <a:lvl8pPr lvl="7">
              <a:spcBef>
                <a:spcPts val="0"/>
              </a:spcBef>
              <a:buClr>
                <a:schemeClr val="lt1"/>
              </a:buClr>
              <a:buSzPts val="1400"/>
              <a:buChar char="○"/>
              <a:defRPr>
                <a:solidFill>
                  <a:schemeClr val="lt1"/>
                </a:solidFill>
              </a:defRPr>
            </a:lvl8pPr>
            <a:lvl9pPr lvl="8">
              <a:spcBef>
                <a:spcPts val="0"/>
              </a:spcBef>
              <a:buClr>
                <a:schemeClr val="lt1"/>
              </a:buClr>
              <a:buSzPts val="1400"/>
              <a:buChar char="■"/>
              <a:defRPr>
                <a:solidFill>
                  <a:schemeClr val="lt1"/>
                </a:solidFill>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8" name="Shape 48"/>
        <p:cNvGrpSpPr/>
        <p:nvPr/>
      </p:nvGrpSpPr>
      <p:grpSpPr>
        <a:xfrm>
          <a:off x="0" y="0"/>
          <a:ext cx="0" cy="0"/>
          <a:chOff x="0" y="0"/>
          <a:chExt cx="0" cy="0"/>
        </a:xfrm>
      </p:grpSpPr>
      <p:sp>
        <p:nvSpPr>
          <p:cNvPr id="49" name="Shape 49"/>
          <p:cNvSpPr txBox="1"/>
          <p:nvPr>
            <p:ph idx="1" type="body"/>
          </p:nvPr>
        </p:nvSpPr>
        <p:spPr>
          <a:xfrm>
            <a:off x="319500" y="4218925"/>
            <a:ext cx="5998800" cy="598800"/>
          </a:xfrm>
          <a:prstGeom prst="rect">
            <a:avLst/>
          </a:prstGeom>
        </p:spPr>
        <p:txBody>
          <a:bodyPr anchorCtr="0" anchor="ctr" bIns="91425" lIns="91425" rIns="91425" wrap="square" tIns="91425"/>
          <a:lstStyle>
            <a:lvl1pPr lvl="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50" name="Shape 50"/>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luxe">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315925"/>
            <a:ext cx="8520600" cy="831300"/>
          </a:xfrm>
          <a:prstGeom prst="rect">
            <a:avLst/>
          </a:prstGeom>
          <a:noFill/>
          <a:ln>
            <a:noFill/>
          </a:ln>
        </p:spPr>
        <p:txBody>
          <a:bodyPr anchorCtr="0" anchor="b" bIns="91425" lIns="91425" rIns="91425" wrap="square" tIns="91425"/>
          <a:lstStyle>
            <a:lvl1pPr lvl="0">
              <a:spcBef>
                <a:spcPts val="0"/>
              </a:spcBef>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7" name="Shape 7"/>
          <p:cNvSpPr txBox="1"/>
          <p:nvPr>
            <p:ph idx="1" type="body"/>
          </p:nvPr>
        </p:nvSpPr>
        <p:spPr>
          <a:xfrm>
            <a:off x="311700" y="1225225"/>
            <a:ext cx="8520600" cy="3354000"/>
          </a:xfrm>
          <a:prstGeom prst="rect">
            <a:avLst/>
          </a:prstGeom>
          <a:noFill/>
          <a:ln>
            <a:noFill/>
          </a:ln>
        </p:spPr>
        <p:txBody>
          <a:bodyPr anchorCtr="0" anchor="t" bIns="91425" lIns="91425" rIns="91425" wrap="square" tIns="91425"/>
          <a:lstStyle>
            <a:lvl1pPr lvl="0">
              <a:lnSpc>
                <a:spcPct val="115000"/>
              </a:lnSpc>
              <a:spcBef>
                <a:spcPts val="0"/>
              </a:spcBef>
              <a:spcAft>
                <a:spcPts val="1600"/>
              </a:spcAft>
              <a:buClr>
                <a:schemeClr val="dk1"/>
              </a:buClr>
              <a:buSzPts val="1800"/>
              <a:buFont typeface="Open Sans"/>
              <a:buChar char="●"/>
              <a:defRPr sz="1800">
                <a:solidFill>
                  <a:schemeClr val="dk1"/>
                </a:solidFill>
                <a:latin typeface="Open Sans"/>
                <a:ea typeface="Open Sans"/>
                <a:cs typeface="Open Sans"/>
                <a:sym typeface="Open Sans"/>
              </a:defRPr>
            </a:lvl1pPr>
            <a:lvl2pPr lvl="1">
              <a:lnSpc>
                <a:spcPct val="115000"/>
              </a:lnSpc>
              <a:spcBef>
                <a:spcPts val="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2pPr>
            <a:lvl3pPr lvl="2">
              <a:lnSpc>
                <a:spcPct val="115000"/>
              </a:lnSpc>
              <a:spcBef>
                <a:spcPts val="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3pPr>
            <a:lvl4pPr lvl="3">
              <a:lnSpc>
                <a:spcPct val="115000"/>
              </a:lnSpc>
              <a:spcBef>
                <a:spcPts val="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4pPr>
            <a:lvl5pPr lvl="4">
              <a:lnSpc>
                <a:spcPct val="115000"/>
              </a:lnSpc>
              <a:spcBef>
                <a:spcPts val="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5pPr>
            <a:lvl6pPr lvl="5">
              <a:lnSpc>
                <a:spcPct val="115000"/>
              </a:lnSpc>
              <a:spcBef>
                <a:spcPts val="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6pPr>
            <a:lvl7pPr lvl="6">
              <a:lnSpc>
                <a:spcPct val="115000"/>
              </a:lnSpc>
              <a:spcBef>
                <a:spcPts val="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7pPr>
            <a:lvl8pPr lvl="7">
              <a:lnSpc>
                <a:spcPct val="115000"/>
              </a:lnSpc>
              <a:spcBef>
                <a:spcPts val="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8pPr>
            <a:lvl9pPr lvl="8">
              <a:lnSpc>
                <a:spcPct val="115000"/>
              </a:lnSpc>
              <a:spcBef>
                <a:spcPts val="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indent="0" lvl="0" marL="0" algn="r">
              <a:spcBef>
                <a:spcPts val="0"/>
              </a:spcBef>
              <a:buNone/>
            </a:pPr>
            <a:fld id="{00000000-1234-1234-1234-123412341234}" type="slidenum">
              <a:rPr lang="en" sz="1000">
                <a:solidFill>
                  <a:schemeClr val="dk1"/>
                </a:solidFill>
                <a:latin typeface="Economica"/>
                <a:ea typeface="Economica"/>
                <a:cs typeface="Economica"/>
                <a:sym typeface="Economica"/>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docs.google.com/presentation/d/1-3EbmgOo9FKQuOSaCbwutr5E4DCLSkt4zxmuddW-lEg" TargetMode="External"/><Relationship Id="rId4" Type="http://schemas.openxmlformats.org/officeDocument/2006/relationships/hyperlink" Target="https://docs.google.com/presentation/d/1-3EbmgOo9FKQuOSaCbwutr5E4DCLSkt4zxmuddW-lEg" TargetMode="External"/><Relationship Id="rId9"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1.png"/><Relationship Id="rId7" Type="http://schemas.openxmlformats.org/officeDocument/2006/relationships/image" Target="../media/image11.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5.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2.jp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6.jpg"/><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3.jpg"/><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3.jpg"/><Relationship Id="rId4" Type="http://schemas.openxmlformats.org/officeDocument/2006/relationships/image" Target="../media/image49.jpg"/><Relationship Id="rId5" Type="http://schemas.openxmlformats.org/officeDocument/2006/relationships/image" Target="../media/image3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0.png"/><Relationship Id="rId4" Type="http://schemas.openxmlformats.org/officeDocument/2006/relationships/image" Target="../media/image46.jpg"/><Relationship Id="rId5" Type="http://schemas.openxmlformats.org/officeDocument/2006/relationships/image" Target="../media/image39.jpg"/><Relationship Id="rId6" Type="http://schemas.openxmlformats.org/officeDocument/2006/relationships/image" Target="../media/image4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2.jpg"/><Relationship Id="rId4" Type="http://schemas.openxmlformats.org/officeDocument/2006/relationships/image" Target="../media/image4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4.jpg"/><Relationship Id="rId4" Type="http://schemas.openxmlformats.org/officeDocument/2006/relationships/image" Target="../media/image4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16.png"/><Relationship Id="rId5" Type="http://schemas.openxmlformats.org/officeDocument/2006/relationships/image" Target="../media/image13.png"/><Relationship Id="rId6" Type="http://schemas.openxmlformats.org/officeDocument/2006/relationships/image" Target="../media/image15.png"/><Relationship Id="rId7"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18.png"/><Relationship Id="rId5" Type="http://schemas.openxmlformats.org/officeDocument/2006/relationships/image" Target="../media/image14.jpg"/><Relationship Id="rId6"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4.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 name="Shape 61"/>
        <p:cNvGrpSpPr/>
        <p:nvPr/>
      </p:nvGrpSpPr>
      <p:grpSpPr>
        <a:xfrm>
          <a:off x="0" y="0"/>
          <a:ext cx="0" cy="0"/>
          <a:chOff x="0" y="0"/>
          <a:chExt cx="0" cy="0"/>
        </a:xfrm>
      </p:grpSpPr>
      <p:sp>
        <p:nvSpPr>
          <p:cNvPr id="62" name="Shape 62"/>
          <p:cNvSpPr txBox="1"/>
          <p:nvPr>
            <p:ph type="ctrTitle"/>
          </p:nvPr>
        </p:nvSpPr>
        <p:spPr>
          <a:xfrm>
            <a:off x="3044700" y="1444255"/>
            <a:ext cx="3054600" cy="1537200"/>
          </a:xfrm>
          <a:prstGeom prst="rect">
            <a:avLst/>
          </a:prstGeom>
        </p:spPr>
        <p:txBody>
          <a:bodyPr anchorCtr="0" anchor="b" bIns="91425" lIns="91425" rIns="91425" wrap="square" tIns="91425">
            <a:noAutofit/>
          </a:bodyPr>
          <a:lstStyle/>
          <a:p>
            <a:pPr indent="0" lvl="0" marL="0" rtl="0">
              <a:spcBef>
                <a:spcPts val="0"/>
              </a:spcBef>
              <a:buNone/>
            </a:pPr>
            <a:r>
              <a:rPr lang="en"/>
              <a:t>Surface Anatomy of The Upper and Lower Limbs</a:t>
            </a:r>
          </a:p>
        </p:txBody>
      </p:sp>
      <p:sp>
        <p:nvSpPr>
          <p:cNvPr id="63" name="Shape 63"/>
          <p:cNvSpPr txBox="1"/>
          <p:nvPr>
            <p:ph idx="1" type="subTitle"/>
          </p:nvPr>
        </p:nvSpPr>
        <p:spPr>
          <a:xfrm>
            <a:off x="3044700" y="3116580"/>
            <a:ext cx="3054600" cy="701400"/>
          </a:xfrm>
          <a:prstGeom prst="rect">
            <a:avLst/>
          </a:prstGeom>
        </p:spPr>
        <p:txBody>
          <a:bodyPr anchorCtr="0" anchor="t" bIns="91425" lIns="91425" rIns="91425" wrap="square" tIns="91425">
            <a:noAutofit/>
          </a:bodyPr>
          <a:lstStyle/>
          <a:p>
            <a:pPr indent="0" lvl="0" marL="0" rtl="0">
              <a:spcBef>
                <a:spcPts val="0"/>
              </a:spcBef>
              <a:buNone/>
            </a:pPr>
            <a:r>
              <a:rPr lang="en"/>
              <a:t>Lecture 3</a:t>
            </a:r>
          </a:p>
        </p:txBody>
      </p:sp>
      <p:sp>
        <p:nvSpPr>
          <p:cNvPr id="64" name="Shape 64"/>
          <p:cNvSpPr txBox="1"/>
          <p:nvPr/>
        </p:nvSpPr>
        <p:spPr>
          <a:xfrm>
            <a:off x="0" y="4189400"/>
            <a:ext cx="3000000" cy="674700"/>
          </a:xfrm>
          <a:prstGeom prst="rect">
            <a:avLst/>
          </a:prstGeom>
          <a:noFill/>
          <a:ln>
            <a:noFill/>
          </a:ln>
        </p:spPr>
        <p:txBody>
          <a:bodyPr anchorCtr="0" anchor="ctr" bIns="91425" lIns="91425" rIns="91425" wrap="square" tIns="91425">
            <a:noAutofit/>
          </a:bodyPr>
          <a:lstStyle/>
          <a:p>
            <a:pPr indent="0" lvl="0" marL="0" rtl="0">
              <a:lnSpc>
                <a:spcPct val="120000"/>
              </a:lnSpc>
              <a:spcBef>
                <a:spcPts val="0"/>
              </a:spcBef>
              <a:buNone/>
            </a:pPr>
            <a:r>
              <a:rPr lang="en">
                <a:solidFill>
                  <a:srgbClr val="000000"/>
                </a:solidFill>
              </a:rPr>
              <a:t>Please check our</a:t>
            </a:r>
            <a:r>
              <a:rPr lang="en">
                <a:solidFill>
                  <a:srgbClr val="000000"/>
                </a:solidFill>
                <a:hlinkClick r:id="rId3"/>
              </a:rPr>
              <a:t> </a:t>
            </a:r>
            <a:r>
              <a:rPr lang="en" u="sng">
                <a:solidFill>
                  <a:srgbClr val="57BB8A"/>
                </a:solidFill>
                <a:hlinkClick r:id="rId4"/>
              </a:rPr>
              <a:t>Editing File</a:t>
            </a:r>
            <a:r>
              <a:rPr lang="en">
                <a:solidFill>
                  <a:srgbClr val="000000"/>
                </a:solidFill>
              </a:rPr>
              <a:t>.</a:t>
            </a:r>
          </a:p>
          <a:p>
            <a:pPr indent="0" lvl="0" marL="0" rtl="0">
              <a:lnSpc>
                <a:spcPct val="115000"/>
              </a:lnSpc>
              <a:spcBef>
                <a:spcPts val="0"/>
              </a:spcBef>
              <a:buNone/>
            </a:pPr>
            <a:r>
              <a:t/>
            </a:r>
            <a:endParaRPr>
              <a:solidFill>
                <a:srgbClr val="000000"/>
              </a:solidFill>
            </a:endParaRPr>
          </a:p>
        </p:txBody>
      </p:sp>
      <p:pic>
        <p:nvPicPr>
          <p:cNvPr id="65" name="Shape 65"/>
          <p:cNvPicPr preferRelativeResize="0"/>
          <p:nvPr/>
        </p:nvPicPr>
        <p:blipFill>
          <a:blip r:embed="rId5">
            <a:alphaModFix/>
          </a:blip>
          <a:stretch>
            <a:fillRect/>
          </a:stretch>
        </p:blipFill>
        <p:spPr>
          <a:xfrm>
            <a:off x="0" y="0"/>
            <a:ext cx="1171575" cy="1104900"/>
          </a:xfrm>
          <a:prstGeom prst="rect">
            <a:avLst/>
          </a:prstGeom>
          <a:noFill/>
          <a:ln>
            <a:noFill/>
          </a:ln>
        </p:spPr>
      </p:pic>
      <p:pic>
        <p:nvPicPr>
          <p:cNvPr id="66" name="Shape 66"/>
          <p:cNvPicPr preferRelativeResize="0"/>
          <p:nvPr/>
        </p:nvPicPr>
        <p:blipFill>
          <a:blip r:embed="rId6">
            <a:alphaModFix/>
          </a:blip>
          <a:stretch>
            <a:fillRect/>
          </a:stretch>
        </p:blipFill>
        <p:spPr>
          <a:xfrm>
            <a:off x="7572375" y="0"/>
            <a:ext cx="1571625" cy="1447800"/>
          </a:xfrm>
          <a:prstGeom prst="rect">
            <a:avLst/>
          </a:prstGeom>
          <a:noFill/>
          <a:ln>
            <a:noFill/>
          </a:ln>
        </p:spPr>
      </p:pic>
      <p:pic>
        <p:nvPicPr>
          <p:cNvPr id="67" name="Shape 67"/>
          <p:cNvPicPr preferRelativeResize="0"/>
          <p:nvPr/>
        </p:nvPicPr>
        <p:blipFill>
          <a:blip r:embed="rId7">
            <a:alphaModFix/>
          </a:blip>
          <a:stretch>
            <a:fillRect/>
          </a:stretch>
        </p:blipFill>
        <p:spPr>
          <a:xfrm>
            <a:off x="0" y="4562475"/>
            <a:ext cx="3381375" cy="581025"/>
          </a:xfrm>
          <a:prstGeom prst="rect">
            <a:avLst/>
          </a:prstGeom>
          <a:noFill/>
          <a:ln>
            <a:noFill/>
          </a:ln>
        </p:spPr>
      </p:pic>
      <p:pic>
        <p:nvPicPr>
          <p:cNvPr id="68" name="Shape 68"/>
          <p:cNvPicPr preferRelativeResize="0"/>
          <p:nvPr/>
        </p:nvPicPr>
        <p:blipFill>
          <a:blip r:embed="rId8">
            <a:alphaModFix/>
          </a:blip>
          <a:stretch>
            <a:fillRect/>
          </a:stretch>
        </p:blipFill>
        <p:spPr>
          <a:xfrm>
            <a:off x="5238750" y="4462150"/>
            <a:ext cx="3905250" cy="704850"/>
          </a:xfrm>
          <a:prstGeom prst="rect">
            <a:avLst/>
          </a:prstGeom>
          <a:noFill/>
          <a:ln>
            <a:noFill/>
          </a:ln>
        </p:spPr>
      </p:pic>
      <p:pic>
        <p:nvPicPr>
          <p:cNvPr id="69" name="Shape 69"/>
          <p:cNvPicPr preferRelativeResize="0"/>
          <p:nvPr/>
        </p:nvPicPr>
        <p:blipFill>
          <a:blip r:embed="rId9">
            <a:alphaModFix/>
          </a:blip>
          <a:stretch>
            <a:fillRect/>
          </a:stretch>
        </p:blipFill>
        <p:spPr>
          <a:xfrm>
            <a:off x="7085596" y="2808225"/>
            <a:ext cx="1754250" cy="1754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Shape 170"/>
          <p:cNvSpPr txBox="1"/>
          <p:nvPr>
            <p:ph type="title"/>
          </p:nvPr>
        </p:nvSpPr>
        <p:spPr>
          <a:xfrm>
            <a:off x="173600" y="200825"/>
            <a:ext cx="4567200" cy="831300"/>
          </a:xfrm>
          <a:prstGeom prst="rect">
            <a:avLst/>
          </a:prstGeom>
        </p:spPr>
        <p:txBody>
          <a:bodyPr anchorCtr="0" anchor="b" bIns="91425" lIns="91425" rIns="91425" wrap="square" tIns="91425">
            <a:noAutofit/>
          </a:bodyPr>
          <a:lstStyle/>
          <a:p>
            <a:pPr indent="0" lvl="0" marL="0">
              <a:spcBef>
                <a:spcPts val="0"/>
              </a:spcBef>
              <a:buNone/>
            </a:pPr>
            <a:r>
              <a:rPr lang="en"/>
              <a:t>Brachial artery </a:t>
            </a:r>
          </a:p>
        </p:txBody>
      </p:sp>
      <p:sp>
        <p:nvSpPr>
          <p:cNvPr id="171" name="Shape 171"/>
          <p:cNvSpPr txBox="1"/>
          <p:nvPr>
            <p:ph idx="1" type="body"/>
          </p:nvPr>
        </p:nvSpPr>
        <p:spPr>
          <a:xfrm>
            <a:off x="104625" y="1240200"/>
            <a:ext cx="5280600" cy="2663100"/>
          </a:xfrm>
          <a:prstGeom prst="rect">
            <a:avLst/>
          </a:prstGeom>
          <a:ln cap="flat" cmpd="sng" w="9525">
            <a:solidFill>
              <a:schemeClr val="lt2"/>
            </a:solidFill>
            <a:prstDash val="solid"/>
            <a:round/>
            <a:headEnd len="med" w="med" type="none"/>
            <a:tailEnd len="med" w="med" type="none"/>
          </a:ln>
        </p:spPr>
        <p:txBody>
          <a:bodyPr anchorCtr="0" anchor="t" bIns="91425" lIns="91425" rIns="91425" wrap="square" tIns="91425">
            <a:noAutofit/>
          </a:bodyPr>
          <a:lstStyle/>
          <a:p>
            <a:pPr indent="-317500" lvl="0" marL="457200">
              <a:spcBef>
                <a:spcPts val="0"/>
              </a:spcBef>
              <a:spcAft>
                <a:spcPts val="0"/>
              </a:spcAft>
              <a:buSzPts val="1400"/>
              <a:buChar char="●"/>
            </a:pPr>
            <a:r>
              <a:rPr lang="en" sz="1400"/>
              <a:t>The </a:t>
            </a:r>
            <a:r>
              <a:rPr b="1" lang="en" sz="1400">
                <a:solidFill>
                  <a:srgbClr val="FF0000"/>
                </a:solidFill>
              </a:rPr>
              <a:t>brachial artery </a:t>
            </a:r>
            <a:r>
              <a:rPr lang="en" sz="1400"/>
              <a:t>can be felt pulsating deep to the medial border of the biceps.</a:t>
            </a:r>
          </a:p>
          <a:p>
            <a:pPr indent="-317500" lvl="0" marL="457200">
              <a:spcBef>
                <a:spcPts val="0"/>
              </a:spcBef>
              <a:spcAft>
                <a:spcPts val="0"/>
              </a:spcAft>
              <a:buSzPts val="1400"/>
              <a:buChar char="●"/>
            </a:pPr>
            <a:r>
              <a:rPr lang="en" sz="1400"/>
              <a:t> To stop bleeding by pressure on the artery in the upper half of the arm it is pushed </a:t>
            </a:r>
            <a:r>
              <a:rPr b="1" lang="en" sz="1400"/>
              <a:t>laterally</a:t>
            </a:r>
            <a:r>
              <a:rPr lang="en" sz="1400"/>
              <a:t> against the humerus </a:t>
            </a:r>
            <a:r>
              <a:rPr lang="en" sz="1400">
                <a:solidFill>
                  <a:srgbClr val="999999"/>
                </a:solidFill>
              </a:rPr>
              <a:t>(A).</a:t>
            </a:r>
          </a:p>
          <a:p>
            <a:pPr indent="-317500" lvl="0" marL="457200">
              <a:spcBef>
                <a:spcPts val="0"/>
              </a:spcBef>
              <a:spcAft>
                <a:spcPts val="0"/>
              </a:spcAft>
              <a:buSzPts val="1400"/>
              <a:buChar char="●"/>
            </a:pPr>
            <a:r>
              <a:rPr lang="en" sz="1400"/>
              <a:t> In the lower half it is pushed </a:t>
            </a:r>
            <a:r>
              <a:rPr b="1" lang="en" sz="1400"/>
              <a:t>posteriorly </a:t>
            </a:r>
            <a:r>
              <a:rPr lang="en" sz="1400">
                <a:solidFill>
                  <a:srgbClr val="999999"/>
                </a:solidFill>
              </a:rPr>
              <a:t>(B).</a:t>
            </a:r>
          </a:p>
          <a:p>
            <a:pPr indent="-317500" lvl="0" marL="457200">
              <a:spcBef>
                <a:spcPts val="0"/>
              </a:spcBef>
              <a:spcAft>
                <a:spcPts val="0"/>
              </a:spcAft>
              <a:buSzPts val="1400"/>
              <a:buChar char="●"/>
            </a:pPr>
            <a:r>
              <a:rPr lang="en" sz="1400"/>
              <a:t> In the cubital fossa, it lies beneath the bicipital aponeurosis </a:t>
            </a:r>
            <a:r>
              <a:rPr lang="en" sz="1400">
                <a:solidFill>
                  <a:srgbClr val="999999"/>
                </a:solidFill>
              </a:rPr>
              <a:t>(C).</a:t>
            </a:r>
          </a:p>
          <a:p>
            <a:pPr indent="-317500" lvl="0" marL="457200">
              <a:spcBef>
                <a:spcPts val="0"/>
              </a:spcBef>
              <a:buSzPts val="1400"/>
              <a:buChar char="●"/>
            </a:pPr>
            <a:r>
              <a:rPr lang="en" sz="1400"/>
              <a:t> At the level of the neck of the radius, it divides into radial and ulnar arteries </a:t>
            </a:r>
            <a:r>
              <a:rPr lang="en" sz="1400">
                <a:solidFill>
                  <a:srgbClr val="999999"/>
                </a:solidFill>
              </a:rPr>
              <a:t>(D). </a:t>
            </a:r>
          </a:p>
        </p:txBody>
      </p:sp>
      <p:pic>
        <p:nvPicPr>
          <p:cNvPr id="172" name="Shape 172"/>
          <p:cNvPicPr preferRelativeResize="0"/>
          <p:nvPr/>
        </p:nvPicPr>
        <p:blipFill>
          <a:blip r:embed="rId3">
            <a:alphaModFix/>
          </a:blip>
          <a:stretch>
            <a:fillRect/>
          </a:stretch>
        </p:blipFill>
        <p:spPr>
          <a:xfrm>
            <a:off x="5568450" y="200825"/>
            <a:ext cx="3434150" cy="4697076"/>
          </a:xfrm>
          <a:prstGeom prst="rect">
            <a:avLst/>
          </a:prstGeom>
          <a:noFill/>
          <a:ln>
            <a:noFill/>
          </a:ln>
        </p:spPr>
      </p:pic>
      <p:sp>
        <p:nvSpPr>
          <p:cNvPr id="173" name="Shape 173"/>
          <p:cNvSpPr/>
          <p:nvPr/>
        </p:nvSpPr>
        <p:spPr>
          <a:xfrm>
            <a:off x="6932881" y="907794"/>
            <a:ext cx="369600" cy="477900"/>
          </a:xfrm>
          <a:prstGeom prst="leftBrace">
            <a:avLst>
              <a:gd fmla="val 8333" name="adj1"/>
              <a:gd fmla="val 50000" name="adj2"/>
            </a:avLst>
          </a:prstGeom>
          <a:no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74" name="Shape 174"/>
          <p:cNvSpPr txBox="1"/>
          <p:nvPr/>
        </p:nvSpPr>
        <p:spPr>
          <a:xfrm>
            <a:off x="6661794" y="907794"/>
            <a:ext cx="271200" cy="477900"/>
          </a:xfrm>
          <a:prstGeom prst="rect">
            <a:avLst/>
          </a:prstGeom>
          <a:noFill/>
          <a:ln>
            <a:noFill/>
          </a:ln>
        </p:spPr>
        <p:txBody>
          <a:bodyPr anchorCtr="0" anchor="t" bIns="91425" lIns="91425" rIns="91425" wrap="square" tIns="91425">
            <a:noAutofit/>
          </a:bodyPr>
          <a:lstStyle/>
          <a:p>
            <a:pPr indent="0" lvl="0" marL="0">
              <a:spcBef>
                <a:spcPts val="0"/>
              </a:spcBef>
              <a:buNone/>
            </a:pPr>
            <a:r>
              <a:rPr b="1" lang="en" sz="1200">
                <a:solidFill>
                  <a:srgbClr val="999999"/>
                </a:solidFill>
                <a:latin typeface="Open Sans"/>
                <a:ea typeface="Open Sans"/>
                <a:cs typeface="Open Sans"/>
                <a:sym typeface="Open Sans"/>
              </a:rPr>
              <a:t>A</a:t>
            </a:r>
          </a:p>
        </p:txBody>
      </p:sp>
      <p:sp>
        <p:nvSpPr>
          <p:cNvPr id="175" name="Shape 175"/>
          <p:cNvSpPr/>
          <p:nvPr/>
        </p:nvSpPr>
        <p:spPr>
          <a:xfrm>
            <a:off x="6760427" y="1409542"/>
            <a:ext cx="468300" cy="525600"/>
          </a:xfrm>
          <a:prstGeom prst="leftBrace">
            <a:avLst>
              <a:gd fmla="val 10522" name="adj1"/>
              <a:gd fmla="val 49990" name="adj2"/>
            </a:avLst>
          </a:prstGeom>
          <a:no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76" name="Shape 176"/>
          <p:cNvSpPr txBox="1"/>
          <p:nvPr/>
        </p:nvSpPr>
        <p:spPr>
          <a:xfrm>
            <a:off x="6489393" y="1469340"/>
            <a:ext cx="369600" cy="406200"/>
          </a:xfrm>
          <a:prstGeom prst="rect">
            <a:avLst/>
          </a:prstGeom>
          <a:noFill/>
          <a:ln>
            <a:noFill/>
          </a:ln>
        </p:spPr>
        <p:txBody>
          <a:bodyPr anchorCtr="0" anchor="t" bIns="91425" lIns="91425" rIns="91425" wrap="square" tIns="91425">
            <a:noAutofit/>
          </a:bodyPr>
          <a:lstStyle/>
          <a:p>
            <a:pPr indent="0" lvl="0" marL="0">
              <a:spcBef>
                <a:spcPts val="0"/>
              </a:spcBef>
              <a:buNone/>
            </a:pPr>
            <a:r>
              <a:rPr b="1" lang="en" sz="1200">
                <a:solidFill>
                  <a:srgbClr val="999999"/>
                </a:solidFill>
                <a:latin typeface="Open Sans"/>
                <a:ea typeface="Open Sans"/>
                <a:cs typeface="Open Sans"/>
                <a:sym typeface="Open Sans"/>
              </a:rPr>
              <a:t>B</a:t>
            </a:r>
          </a:p>
        </p:txBody>
      </p:sp>
      <p:sp>
        <p:nvSpPr>
          <p:cNvPr id="177" name="Shape 177"/>
          <p:cNvSpPr/>
          <p:nvPr/>
        </p:nvSpPr>
        <p:spPr>
          <a:xfrm>
            <a:off x="6612437" y="1959045"/>
            <a:ext cx="468300" cy="406200"/>
          </a:xfrm>
          <a:prstGeom prst="leftBrace">
            <a:avLst>
              <a:gd fmla="val 17651" name="adj1"/>
              <a:gd fmla="val 47060" name="adj2"/>
            </a:avLst>
          </a:prstGeom>
          <a:no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78" name="Shape 178"/>
          <p:cNvSpPr txBox="1"/>
          <p:nvPr/>
        </p:nvSpPr>
        <p:spPr>
          <a:xfrm>
            <a:off x="6366081" y="1994862"/>
            <a:ext cx="246300" cy="334500"/>
          </a:xfrm>
          <a:prstGeom prst="rect">
            <a:avLst/>
          </a:prstGeom>
          <a:noFill/>
          <a:ln>
            <a:noFill/>
          </a:ln>
        </p:spPr>
        <p:txBody>
          <a:bodyPr anchorCtr="0" anchor="t" bIns="91425" lIns="91425" rIns="91425" wrap="square" tIns="91425">
            <a:noAutofit/>
          </a:bodyPr>
          <a:lstStyle/>
          <a:p>
            <a:pPr indent="0" lvl="0" marL="0">
              <a:spcBef>
                <a:spcPts val="0"/>
              </a:spcBef>
              <a:buNone/>
            </a:pPr>
            <a:r>
              <a:rPr b="1" lang="en" sz="1200">
                <a:solidFill>
                  <a:srgbClr val="999999"/>
                </a:solidFill>
                <a:latin typeface="Open Sans"/>
                <a:ea typeface="Open Sans"/>
                <a:cs typeface="Open Sans"/>
                <a:sym typeface="Open Sans"/>
              </a:rPr>
              <a:t>C</a:t>
            </a:r>
          </a:p>
        </p:txBody>
      </p:sp>
      <p:sp>
        <p:nvSpPr>
          <p:cNvPr id="179" name="Shape 179"/>
          <p:cNvSpPr/>
          <p:nvPr/>
        </p:nvSpPr>
        <p:spPr>
          <a:xfrm>
            <a:off x="6144431" y="2389108"/>
            <a:ext cx="566700" cy="477900"/>
          </a:xfrm>
          <a:prstGeom prst="leftBrace">
            <a:avLst>
              <a:gd fmla="val 8333" name="adj1"/>
              <a:gd fmla="val 50000" name="adj2"/>
            </a:avLst>
          </a:prstGeom>
          <a:no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80" name="Shape 180"/>
          <p:cNvSpPr txBox="1"/>
          <p:nvPr/>
        </p:nvSpPr>
        <p:spPr>
          <a:xfrm>
            <a:off x="5873343" y="2460742"/>
            <a:ext cx="271200" cy="334500"/>
          </a:xfrm>
          <a:prstGeom prst="rect">
            <a:avLst/>
          </a:prstGeom>
          <a:noFill/>
          <a:ln>
            <a:noFill/>
          </a:ln>
        </p:spPr>
        <p:txBody>
          <a:bodyPr anchorCtr="0" anchor="t" bIns="91425" lIns="91425" rIns="91425" wrap="square" tIns="91425">
            <a:noAutofit/>
          </a:bodyPr>
          <a:lstStyle/>
          <a:p>
            <a:pPr indent="0" lvl="0" marL="0">
              <a:spcBef>
                <a:spcPts val="0"/>
              </a:spcBef>
              <a:buNone/>
            </a:pPr>
            <a:r>
              <a:rPr b="1" lang="en" sz="1200">
                <a:solidFill>
                  <a:srgbClr val="999999"/>
                </a:solidFill>
                <a:latin typeface="Open Sans"/>
                <a:ea typeface="Open Sans"/>
                <a:cs typeface="Open Sans"/>
                <a:sym typeface="Open Sans"/>
              </a:rPr>
              <a:t>D</a:t>
            </a:r>
          </a:p>
        </p:txBody>
      </p:sp>
      <p:sp>
        <p:nvSpPr>
          <p:cNvPr id="181" name="Shape 181"/>
          <p:cNvSpPr txBox="1"/>
          <p:nvPr/>
        </p:nvSpPr>
        <p:spPr>
          <a:xfrm>
            <a:off x="5370700" y="697625"/>
            <a:ext cx="1276500" cy="334500"/>
          </a:xfrm>
          <a:prstGeom prst="rect">
            <a:avLst/>
          </a:prstGeom>
          <a:noFill/>
          <a:ln cap="flat" cmpd="sng" w="9525">
            <a:solidFill>
              <a:schemeClr val="dk2"/>
            </a:solidFill>
            <a:prstDash val="solid"/>
            <a:round/>
            <a:headEnd len="med" w="med" type="none"/>
            <a:tailEnd len="med" w="med" type="none"/>
          </a:ln>
        </p:spPr>
        <p:txBody>
          <a:bodyPr anchorCtr="0" anchor="t" bIns="91425" lIns="91425" rIns="91425" wrap="square" tIns="91425">
            <a:noAutofit/>
          </a:bodyPr>
          <a:lstStyle/>
          <a:p>
            <a:pPr indent="0" lvl="0" marL="0">
              <a:spcBef>
                <a:spcPts val="0"/>
              </a:spcBef>
              <a:buNone/>
            </a:pPr>
            <a:r>
              <a:rPr lang="en" sz="1200">
                <a:solidFill>
                  <a:schemeClr val="dk2"/>
                </a:solidFill>
                <a:latin typeface="Open Sans"/>
                <a:ea typeface="Open Sans"/>
                <a:cs typeface="Open Sans"/>
                <a:sym typeface="Open Sans"/>
              </a:rPr>
              <a:t>From team 436</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Shape 186"/>
          <p:cNvSpPr txBox="1"/>
          <p:nvPr>
            <p:ph type="title"/>
          </p:nvPr>
        </p:nvSpPr>
        <p:spPr>
          <a:xfrm>
            <a:off x="1140175" y="-109225"/>
            <a:ext cx="2565000" cy="831300"/>
          </a:xfrm>
          <a:prstGeom prst="rect">
            <a:avLst/>
          </a:prstGeom>
        </p:spPr>
        <p:txBody>
          <a:bodyPr anchorCtr="0" anchor="b" bIns="91425" lIns="91425" rIns="91425" wrap="square" tIns="91425">
            <a:noAutofit/>
          </a:bodyPr>
          <a:lstStyle/>
          <a:p>
            <a:pPr indent="0" lvl="0" marL="0">
              <a:spcBef>
                <a:spcPts val="0"/>
              </a:spcBef>
              <a:buNone/>
            </a:pPr>
            <a:r>
              <a:rPr lang="en"/>
              <a:t>Cubital fossa</a:t>
            </a:r>
          </a:p>
        </p:txBody>
      </p:sp>
      <p:sp>
        <p:nvSpPr>
          <p:cNvPr id="187" name="Shape 187"/>
          <p:cNvSpPr txBox="1"/>
          <p:nvPr>
            <p:ph idx="1" type="body"/>
          </p:nvPr>
        </p:nvSpPr>
        <p:spPr>
          <a:xfrm>
            <a:off x="241375" y="653450"/>
            <a:ext cx="4221900" cy="4281300"/>
          </a:xfrm>
          <a:prstGeom prst="rect">
            <a:avLst/>
          </a:prstGeom>
          <a:ln cap="flat" cmpd="sng" w="9525">
            <a:solidFill>
              <a:schemeClr val="lt2"/>
            </a:solidFill>
            <a:prstDash val="solid"/>
            <a:round/>
            <a:headEnd len="med" w="med" type="none"/>
            <a:tailEnd len="med" w="med" type="none"/>
          </a:ln>
        </p:spPr>
        <p:txBody>
          <a:bodyPr anchorCtr="0" anchor="t" bIns="91425" lIns="91425" rIns="91425" wrap="square" tIns="91425">
            <a:noAutofit/>
          </a:bodyPr>
          <a:lstStyle/>
          <a:p>
            <a:pPr indent="0" lvl="0" marL="0">
              <a:spcBef>
                <a:spcPts val="0"/>
              </a:spcBef>
              <a:buNone/>
            </a:pPr>
            <a:r>
              <a:rPr lang="en" sz="1400"/>
              <a:t>In the cubital fossa, try to locate:</a:t>
            </a:r>
          </a:p>
          <a:p>
            <a:pPr indent="0" lvl="0" marL="0">
              <a:spcBef>
                <a:spcPts val="0"/>
              </a:spcBef>
              <a:buNone/>
            </a:pPr>
            <a:r>
              <a:rPr lang="en" sz="1400"/>
              <a:t>1- </a:t>
            </a:r>
            <a:r>
              <a:rPr b="1" lang="en" sz="1400">
                <a:solidFill>
                  <a:srgbClr val="FF0000"/>
                </a:solidFill>
              </a:rPr>
              <a:t>Cephalic vein</a:t>
            </a:r>
          </a:p>
          <a:p>
            <a:pPr indent="0" lvl="0" marL="0">
              <a:spcBef>
                <a:spcPts val="0"/>
              </a:spcBef>
              <a:buNone/>
            </a:pPr>
            <a:r>
              <a:rPr lang="en" sz="1400">
                <a:solidFill>
                  <a:srgbClr val="000000"/>
                </a:solidFill>
              </a:rPr>
              <a:t>2- </a:t>
            </a:r>
            <a:r>
              <a:rPr b="1" lang="en" sz="1400">
                <a:solidFill>
                  <a:srgbClr val="0000FF"/>
                </a:solidFill>
              </a:rPr>
              <a:t>Basilic vein</a:t>
            </a:r>
          </a:p>
          <a:p>
            <a:pPr indent="0" lvl="0" marL="0">
              <a:spcBef>
                <a:spcPts val="0"/>
              </a:spcBef>
              <a:buNone/>
            </a:pPr>
            <a:r>
              <a:rPr lang="en" sz="1400">
                <a:solidFill>
                  <a:srgbClr val="000000"/>
                </a:solidFill>
              </a:rPr>
              <a:t>3- </a:t>
            </a:r>
            <a:r>
              <a:rPr b="1" lang="en" sz="1400">
                <a:solidFill>
                  <a:srgbClr val="38761D"/>
                </a:solidFill>
              </a:rPr>
              <a:t>Median cubital vein</a:t>
            </a:r>
            <a:r>
              <a:rPr lang="en" sz="1400">
                <a:solidFill>
                  <a:srgbClr val="38761D"/>
                </a:solidFill>
              </a:rPr>
              <a:t> </a:t>
            </a:r>
            <a:r>
              <a:rPr lang="en" sz="1400">
                <a:solidFill>
                  <a:srgbClr val="000000"/>
                </a:solidFill>
              </a:rPr>
              <a:t>are clearly visible.</a:t>
            </a:r>
          </a:p>
          <a:p>
            <a:pPr indent="-317500" lvl="0" marL="457200" rtl="0">
              <a:spcBef>
                <a:spcPts val="0"/>
              </a:spcBef>
              <a:spcAft>
                <a:spcPts val="0"/>
              </a:spcAft>
              <a:buClr>
                <a:srgbClr val="000000"/>
              </a:buClr>
              <a:buSzPts val="1400"/>
              <a:buChar char="-"/>
            </a:pPr>
            <a:r>
              <a:rPr lang="en" sz="1400">
                <a:solidFill>
                  <a:srgbClr val="000000"/>
                </a:solidFill>
              </a:rPr>
              <a:t>The median cubital vein connects the cephalic and the basilic veins .</a:t>
            </a:r>
          </a:p>
          <a:p>
            <a:pPr indent="-317500" lvl="0" marL="457200" rtl="0">
              <a:spcBef>
                <a:spcPts val="0"/>
              </a:spcBef>
              <a:spcAft>
                <a:spcPts val="0"/>
              </a:spcAft>
              <a:buClr>
                <a:srgbClr val="000000"/>
              </a:buClr>
              <a:buSzPts val="1400"/>
              <a:buChar char="-"/>
            </a:pPr>
            <a:r>
              <a:rPr b="1" lang="en" sz="1400">
                <a:solidFill>
                  <a:srgbClr val="000000"/>
                </a:solidFill>
              </a:rPr>
              <a:t>It crosses over the bicipital aponeurosis.</a:t>
            </a:r>
          </a:p>
          <a:p>
            <a:pPr indent="-317500" lvl="0" marL="457200" rtl="0">
              <a:spcBef>
                <a:spcPts val="0"/>
              </a:spcBef>
              <a:buClr>
                <a:srgbClr val="000000"/>
              </a:buClr>
              <a:buSzPts val="1400"/>
              <a:buChar char="-"/>
            </a:pPr>
            <a:r>
              <a:rPr lang="en" sz="1400">
                <a:solidFill>
                  <a:srgbClr val="000000"/>
                </a:solidFill>
              </a:rPr>
              <a:t>It is the vein of </a:t>
            </a:r>
            <a:r>
              <a:rPr lang="en" sz="1400" u="sng">
                <a:solidFill>
                  <a:srgbClr val="000000"/>
                </a:solidFill>
              </a:rPr>
              <a:t>choice for IV line.</a:t>
            </a:r>
          </a:p>
          <a:p>
            <a:pPr indent="0" lvl="0" marL="0">
              <a:spcBef>
                <a:spcPts val="0"/>
              </a:spcBef>
              <a:buNone/>
            </a:pPr>
            <a:r>
              <a:rPr lang="en" sz="1400">
                <a:solidFill>
                  <a:srgbClr val="FF0000"/>
                </a:solidFill>
              </a:rPr>
              <a:t>Why ? </a:t>
            </a:r>
          </a:p>
          <a:p>
            <a:pPr indent="-317500" lvl="0" marL="457200" rtl="0">
              <a:spcBef>
                <a:spcPts val="0"/>
              </a:spcBef>
              <a:spcAft>
                <a:spcPts val="0"/>
              </a:spcAft>
              <a:buClr>
                <a:srgbClr val="666666"/>
              </a:buClr>
              <a:buSzPts val="1400"/>
              <a:buChar char="-"/>
            </a:pPr>
            <a:r>
              <a:rPr lang="en" sz="1400">
                <a:solidFill>
                  <a:srgbClr val="666666"/>
                </a:solidFill>
              </a:rPr>
              <a:t>The vein is separated from the artery and nerve due to the bicipital aponeurosis</a:t>
            </a:r>
          </a:p>
          <a:p>
            <a:pPr indent="-317500" lvl="0" marL="457200" rtl="0">
              <a:spcBef>
                <a:spcPts val="0"/>
              </a:spcBef>
              <a:buClr>
                <a:srgbClr val="666666"/>
              </a:buClr>
              <a:buSzPts val="1400"/>
              <a:buChar char="-"/>
            </a:pPr>
            <a:r>
              <a:rPr lang="en" sz="1400">
                <a:solidFill>
                  <a:srgbClr val="666666"/>
                </a:solidFill>
              </a:rPr>
              <a:t>It is very superficial and its position is fixed</a:t>
            </a:r>
          </a:p>
          <a:p>
            <a:pPr indent="0" lvl="0" marL="0" rtl="0">
              <a:spcBef>
                <a:spcPts val="0"/>
              </a:spcBef>
              <a:buNone/>
            </a:pPr>
            <a:r>
              <a:t/>
            </a:r>
            <a:endParaRPr sz="1400">
              <a:solidFill>
                <a:srgbClr val="FF0000"/>
              </a:solidFill>
            </a:endParaRPr>
          </a:p>
          <a:p>
            <a:pPr indent="0" lvl="0" marL="0">
              <a:spcBef>
                <a:spcPts val="0"/>
              </a:spcBef>
              <a:buNone/>
            </a:pPr>
            <a:r>
              <a:t/>
            </a:r>
            <a:endParaRPr b="1" sz="1400">
              <a:solidFill>
                <a:srgbClr val="FF0000"/>
              </a:solidFill>
            </a:endParaRPr>
          </a:p>
        </p:txBody>
      </p:sp>
      <p:pic>
        <p:nvPicPr>
          <p:cNvPr id="188" name="Shape 188"/>
          <p:cNvPicPr preferRelativeResize="0"/>
          <p:nvPr/>
        </p:nvPicPr>
        <p:blipFill>
          <a:blip r:embed="rId3">
            <a:alphaModFix/>
          </a:blip>
          <a:stretch>
            <a:fillRect/>
          </a:stretch>
        </p:blipFill>
        <p:spPr>
          <a:xfrm>
            <a:off x="4721650" y="325513"/>
            <a:ext cx="4305599" cy="4492474"/>
          </a:xfrm>
          <a:prstGeom prst="rect">
            <a:avLst/>
          </a:prstGeom>
          <a:noFill/>
          <a:ln>
            <a:noFill/>
          </a:ln>
        </p:spPr>
      </p:pic>
      <p:sp>
        <p:nvSpPr>
          <p:cNvPr id="189" name="Shape 189"/>
          <p:cNvSpPr/>
          <p:nvPr/>
        </p:nvSpPr>
        <p:spPr>
          <a:xfrm>
            <a:off x="4845450" y="606538"/>
            <a:ext cx="736500" cy="391200"/>
          </a:xfrm>
          <a:prstGeom prst="roundRect">
            <a:avLst>
              <a:gd fmla="val 16667" name="adj"/>
            </a:avLst>
          </a:prstGeom>
          <a:noFill/>
          <a:ln cap="flat" cmpd="sng" w="9525">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90" name="Shape 190"/>
          <p:cNvSpPr/>
          <p:nvPr/>
        </p:nvSpPr>
        <p:spPr>
          <a:xfrm>
            <a:off x="8159400" y="1435013"/>
            <a:ext cx="644400" cy="230100"/>
          </a:xfrm>
          <a:prstGeom prst="roundRect">
            <a:avLst>
              <a:gd fmla="val 16667" name="adj"/>
            </a:avLst>
          </a:prstGeom>
          <a:noFill/>
          <a:ln cap="flat" cmpd="sng" w="9525">
            <a:solidFill>
              <a:srgbClr val="0000FF"/>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91" name="Shape 191"/>
          <p:cNvSpPr/>
          <p:nvPr/>
        </p:nvSpPr>
        <p:spPr>
          <a:xfrm>
            <a:off x="8136375" y="1826238"/>
            <a:ext cx="644400" cy="460200"/>
          </a:xfrm>
          <a:prstGeom prst="roundRect">
            <a:avLst>
              <a:gd fmla="val 16667" name="adj"/>
            </a:avLst>
          </a:prstGeom>
          <a:noFill/>
          <a:ln cap="flat" cmpd="sng" w="9525">
            <a:solidFill>
              <a:srgbClr val="38761D"/>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pic>
        <p:nvPicPr>
          <p:cNvPr id="196" name="Shape 196"/>
          <p:cNvPicPr preferRelativeResize="0"/>
          <p:nvPr/>
        </p:nvPicPr>
        <p:blipFill>
          <a:blip r:embed="rId3">
            <a:alphaModFix/>
          </a:blip>
          <a:stretch>
            <a:fillRect/>
          </a:stretch>
        </p:blipFill>
        <p:spPr>
          <a:xfrm>
            <a:off x="5480562" y="605375"/>
            <a:ext cx="3445376" cy="2234349"/>
          </a:xfrm>
          <a:prstGeom prst="rect">
            <a:avLst/>
          </a:prstGeom>
          <a:noFill/>
          <a:ln>
            <a:noFill/>
          </a:ln>
        </p:spPr>
      </p:pic>
      <p:sp>
        <p:nvSpPr>
          <p:cNvPr id="197" name="Shape 197"/>
          <p:cNvSpPr txBox="1"/>
          <p:nvPr>
            <p:ph type="title"/>
          </p:nvPr>
        </p:nvSpPr>
        <p:spPr>
          <a:xfrm>
            <a:off x="1807550" y="0"/>
            <a:ext cx="4290900" cy="831300"/>
          </a:xfrm>
          <a:prstGeom prst="rect">
            <a:avLst/>
          </a:prstGeom>
        </p:spPr>
        <p:txBody>
          <a:bodyPr anchorCtr="0" anchor="b" bIns="91425" lIns="91425" rIns="91425" wrap="square" tIns="91425">
            <a:noAutofit/>
          </a:bodyPr>
          <a:lstStyle/>
          <a:p>
            <a:pPr indent="0" lvl="0" marL="0">
              <a:spcBef>
                <a:spcPts val="0"/>
              </a:spcBef>
              <a:buNone/>
            </a:pPr>
            <a:r>
              <a:rPr lang="en"/>
              <a:t>DORSUM OF THE HAND</a:t>
            </a:r>
          </a:p>
        </p:txBody>
      </p:sp>
      <p:sp>
        <p:nvSpPr>
          <p:cNvPr id="198" name="Shape 198"/>
          <p:cNvSpPr txBox="1"/>
          <p:nvPr>
            <p:ph idx="1" type="body"/>
          </p:nvPr>
        </p:nvSpPr>
        <p:spPr>
          <a:xfrm>
            <a:off x="581450" y="962725"/>
            <a:ext cx="4682100" cy="1618200"/>
          </a:xfrm>
          <a:prstGeom prst="rect">
            <a:avLst/>
          </a:prstGeom>
          <a:ln cap="flat" cmpd="sng" w="9525">
            <a:solidFill>
              <a:schemeClr val="lt2"/>
            </a:solidFill>
            <a:prstDash val="solid"/>
            <a:round/>
            <a:headEnd len="med" w="med" type="none"/>
            <a:tailEnd len="med" w="med" type="none"/>
          </a:ln>
        </p:spPr>
        <p:txBody>
          <a:bodyPr anchorCtr="0" anchor="t" bIns="91425" lIns="91425" rIns="91425" wrap="square" tIns="91425">
            <a:noAutofit/>
          </a:bodyPr>
          <a:lstStyle/>
          <a:p>
            <a:pPr indent="0" lvl="0" marL="0">
              <a:spcBef>
                <a:spcPts val="0"/>
              </a:spcBef>
              <a:buNone/>
            </a:pPr>
            <a:r>
              <a:rPr b="1" lang="en" sz="1400"/>
              <a:t>The dorsal venous network:</a:t>
            </a:r>
          </a:p>
          <a:p>
            <a:pPr indent="0" lvl="0" marL="0">
              <a:spcBef>
                <a:spcPts val="0"/>
              </a:spcBef>
              <a:buNone/>
            </a:pPr>
            <a:r>
              <a:rPr lang="en" sz="1400"/>
              <a:t> The network of superficial veins can be seen on the dorsum of the hand. The network drains upward into the </a:t>
            </a:r>
            <a:r>
              <a:rPr b="1" lang="en" sz="1400"/>
              <a:t>cephalic vein laterally,</a:t>
            </a:r>
            <a:r>
              <a:rPr lang="en" sz="1400"/>
              <a:t> and </a:t>
            </a:r>
            <a:r>
              <a:rPr b="1" lang="en" sz="1400"/>
              <a:t>the basilic vein medially.</a:t>
            </a:r>
          </a:p>
        </p:txBody>
      </p:sp>
      <p:sp>
        <p:nvSpPr>
          <p:cNvPr id="199" name="Shape 199"/>
          <p:cNvSpPr txBox="1"/>
          <p:nvPr/>
        </p:nvSpPr>
        <p:spPr>
          <a:xfrm>
            <a:off x="581450" y="3419725"/>
            <a:ext cx="4682100" cy="1069500"/>
          </a:xfrm>
          <a:prstGeom prst="rect">
            <a:avLst/>
          </a:prstGeom>
          <a:noFill/>
          <a:ln cap="flat" cmpd="sng" w="9525">
            <a:solidFill>
              <a:schemeClr val="lt2"/>
            </a:solidFill>
            <a:prstDash val="solid"/>
            <a:round/>
            <a:headEnd len="med" w="med" type="none"/>
            <a:tailEnd len="med" w="med" type="none"/>
          </a:ln>
        </p:spPr>
        <p:txBody>
          <a:bodyPr anchorCtr="0" anchor="t" bIns="91425" lIns="91425" rIns="91425" wrap="square" tIns="91425">
            <a:noAutofit/>
          </a:bodyPr>
          <a:lstStyle/>
          <a:p>
            <a:pPr indent="0" lvl="0" marL="0">
              <a:spcBef>
                <a:spcPts val="0"/>
              </a:spcBef>
              <a:buNone/>
            </a:pPr>
            <a:r>
              <a:rPr lang="en">
                <a:latin typeface="Open Sans"/>
                <a:ea typeface="Open Sans"/>
                <a:cs typeface="Open Sans"/>
                <a:sym typeface="Open Sans"/>
              </a:rPr>
              <a:t>The </a:t>
            </a:r>
            <a:r>
              <a:rPr b="1" lang="en">
                <a:latin typeface="Open Sans"/>
                <a:ea typeface="Open Sans"/>
                <a:cs typeface="Open Sans"/>
                <a:sym typeface="Open Sans"/>
              </a:rPr>
              <a:t>tendons</a:t>
            </a:r>
            <a:r>
              <a:rPr lang="en">
                <a:latin typeface="Open Sans"/>
                <a:ea typeface="Open Sans"/>
                <a:cs typeface="Open Sans"/>
                <a:sym typeface="Open Sans"/>
              </a:rPr>
              <a:t> of extensor digitorum, extensor indicis, and extensor digiti minimi can be </a:t>
            </a:r>
            <a:r>
              <a:rPr b="1" lang="en">
                <a:latin typeface="Open Sans"/>
                <a:ea typeface="Open Sans"/>
                <a:cs typeface="Open Sans"/>
                <a:sym typeface="Open Sans"/>
              </a:rPr>
              <a:t>seen</a:t>
            </a:r>
            <a:r>
              <a:rPr lang="en">
                <a:latin typeface="Open Sans"/>
                <a:ea typeface="Open Sans"/>
                <a:cs typeface="Open Sans"/>
                <a:sym typeface="Open Sans"/>
              </a:rPr>
              <a:t> and</a:t>
            </a:r>
            <a:r>
              <a:rPr b="1" lang="en">
                <a:latin typeface="Open Sans"/>
                <a:ea typeface="Open Sans"/>
                <a:cs typeface="Open Sans"/>
                <a:sym typeface="Open Sans"/>
              </a:rPr>
              <a:t> felt </a:t>
            </a:r>
            <a:r>
              <a:rPr lang="en">
                <a:latin typeface="Open Sans"/>
                <a:ea typeface="Open Sans"/>
                <a:cs typeface="Open Sans"/>
                <a:sym typeface="Open Sans"/>
              </a:rPr>
              <a:t>as you extends your fingers.</a:t>
            </a:r>
          </a:p>
          <a:p>
            <a:pPr indent="-292100" lvl="0" marL="457200" rtl="0">
              <a:lnSpc>
                <a:spcPct val="115000"/>
              </a:lnSpc>
              <a:spcBef>
                <a:spcPts val="0"/>
              </a:spcBef>
              <a:buClr>
                <a:schemeClr val="dk2"/>
              </a:buClr>
              <a:buSzPts val="1000"/>
              <a:buFont typeface="Open Sans"/>
              <a:buChar char="-"/>
            </a:pPr>
            <a:r>
              <a:rPr lang="en" sz="1000">
                <a:solidFill>
                  <a:schemeClr val="dk2"/>
                </a:solidFill>
                <a:latin typeface="Open Sans"/>
                <a:ea typeface="Open Sans"/>
                <a:cs typeface="Open Sans"/>
                <a:sym typeface="Open Sans"/>
              </a:rPr>
              <a:t>Each dorsum of the hand has one tendon except the index and little finger.</a:t>
            </a:r>
          </a:p>
        </p:txBody>
      </p:sp>
      <p:sp>
        <p:nvSpPr>
          <p:cNvPr id="200" name="Shape 200"/>
          <p:cNvSpPr/>
          <p:nvPr/>
        </p:nvSpPr>
        <p:spPr>
          <a:xfrm>
            <a:off x="6788950" y="962725"/>
            <a:ext cx="828600" cy="736500"/>
          </a:xfrm>
          <a:prstGeom prst="ellipse">
            <a:avLst/>
          </a:prstGeom>
          <a:noFill/>
          <a:ln cap="flat" cmpd="sng" w="19050">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pic>
        <p:nvPicPr>
          <p:cNvPr id="201" name="Shape 201"/>
          <p:cNvPicPr preferRelativeResize="0"/>
          <p:nvPr/>
        </p:nvPicPr>
        <p:blipFill>
          <a:blip r:embed="rId4">
            <a:alphaModFix/>
          </a:blip>
          <a:stretch>
            <a:fillRect/>
          </a:stretch>
        </p:blipFill>
        <p:spPr>
          <a:xfrm>
            <a:off x="6024287" y="2999575"/>
            <a:ext cx="2357925" cy="1909800"/>
          </a:xfrm>
          <a:prstGeom prst="rect">
            <a:avLst/>
          </a:prstGeom>
          <a:noFill/>
          <a:ln>
            <a:noFill/>
          </a:ln>
        </p:spPr>
      </p:pic>
      <p:sp>
        <p:nvSpPr>
          <p:cNvPr id="202" name="Shape 202"/>
          <p:cNvSpPr/>
          <p:nvPr/>
        </p:nvSpPr>
        <p:spPr>
          <a:xfrm>
            <a:off x="7755525" y="3908450"/>
            <a:ext cx="416100" cy="299100"/>
          </a:xfrm>
          <a:prstGeom prst="roundRect">
            <a:avLst>
              <a:gd fmla="val 16667" name="adj"/>
            </a:avLst>
          </a:prstGeom>
          <a:noFill/>
          <a:ln cap="flat" cmpd="sng" w="9525">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cxnSp>
        <p:nvCxnSpPr>
          <p:cNvPr id="203" name="Shape 203"/>
          <p:cNvCxnSpPr/>
          <p:nvPr/>
        </p:nvCxnSpPr>
        <p:spPr>
          <a:xfrm flipH="1" rot="10800000">
            <a:off x="-17825" y="2901800"/>
            <a:ext cx="9161700" cy="35700"/>
          </a:xfrm>
          <a:prstGeom prst="straightConnector1">
            <a:avLst/>
          </a:prstGeom>
          <a:noFill/>
          <a:ln cap="flat" cmpd="sng" w="19050">
            <a:solidFill>
              <a:schemeClr val="lt2"/>
            </a:solidFill>
            <a:prstDash val="solid"/>
            <a:round/>
            <a:headEnd len="lg" w="lg" type="diamond"/>
            <a:tailEnd len="lg" w="lg" type="diamond"/>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Shape 208"/>
          <p:cNvSpPr txBox="1"/>
          <p:nvPr>
            <p:ph type="title"/>
          </p:nvPr>
        </p:nvSpPr>
        <p:spPr>
          <a:xfrm>
            <a:off x="335125" y="0"/>
            <a:ext cx="4498200" cy="831300"/>
          </a:xfrm>
          <a:prstGeom prst="rect">
            <a:avLst/>
          </a:prstGeom>
        </p:spPr>
        <p:txBody>
          <a:bodyPr anchorCtr="0" anchor="b" bIns="91425" lIns="91425" rIns="91425" wrap="square" tIns="91425">
            <a:noAutofit/>
          </a:bodyPr>
          <a:lstStyle/>
          <a:p>
            <a:pPr indent="0" lvl="0" marL="0">
              <a:spcBef>
                <a:spcPts val="0"/>
              </a:spcBef>
              <a:buNone/>
            </a:pPr>
            <a:r>
              <a:rPr lang="en"/>
              <a:t>ANATOMICAL SNUFF BOX</a:t>
            </a:r>
          </a:p>
        </p:txBody>
      </p:sp>
      <p:sp>
        <p:nvSpPr>
          <p:cNvPr id="209" name="Shape 209"/>
          <p:cNvSpPr txBox="1"/>
          <p:nvPr>
            <p:ph idx="1" type="body"/>
          </p:nvPr>
        </p:nvSpPr>
        <p:spPr>
          <a:xfrm>
            <a:off x="506300" y="831300"/>
            <a:ext cx="3912300" cy="2419800"/>
          </a:xfrm>
          <a:prstGeom prst="rect">
            <a:avLst/>
          </a:prstGeom>
          <a:ln cap="flat" cmpd="sng" w="9525">
            <a:solidFill>
              <a:schemeClr val="lt2"/>
            </a:solidFill>
            <a:prstDash val="solid"/>
            <a:round/>
            <a:headEnd len="med" w="med" type="none"/>
            <a:tailEnd len="med" w="med" type="none"/>
          </a:ln>
        </p:spPr>
        <p:txBody>
          <a:bodyPr anchorCtr="0" anchor="t" bIns="91425" lIns="91425" rIns="91425" wrap="square" tIns="91425">
            <a:noAutofit/>
          </a:bodyPr>
          <a:lstStyle/>
          <a:p>
            <a:pPr indent="-69850" lvl="0" marL="0" algn="ctr">
              <a:spcBef>
                <a:spcPts val="0"/>
              </a:spcBef>
              <a:buClr>
                <a:schemeClr val="dk1"/>
              </a:buClr>
              <a:buSzPts val="1100"/>
              <a:buFont typeface="Arial"/>
              <a:buNone/>
            </a:pPr>
            <a:r>
              <a:rPr b="1" lang="en" sz="1400"/>
              <a:t>Boundaries</a:t>
            </a:r>
          </a:p>
          <a:p>
            <a:pPr indent="-69850" lvl="0" marL="0">
              <a:spcBef>
                <a:spcPts val="0"/>
              </a:spcBef>
              <a:buClr>
                <a:schemeClr val="dk1"/>
              </a:buClr>
              <a:buSzPts val="1100"/>
              <a:buFont typeface="Arial"/>
              <a:buNone/>
            </a:pPr>
            <a:r>
              <a:rPr lang="en" sz="1400"/>
              <a:t>•The snuff box is bounded :</a:t>
            </a:r>
          </a:p>
          <a:p>
            <a:pPr indent="-69850" lvl="0" marL="0">
              <a:spcBef>
                <a:spcPts val="0"/>
              </a:spcBef>
              <a:buClr>
                <a:schemeClr val="dk1"/>
              </a:buClr>
              <a:buSzPts val="1100"/>
              <a:buFont typeface="Arial"/>
              <a:buNone/>
            </a:pPr>
            <a:r>
              <a:rPr lang="en" sz="1400"/>
              <a:t>•</a:t>
            </a:r>
            <a:r>
              <a:rPr b="1" lang="en" sz="1400">
                <a:solidFill>
                  <a:srgbClr val="FF0000"/>
                </a:solidFill>
              </a:rPr>
              <a:t>Laterally</a:t>
            </a:r>
            <a:r>
              <a:rPr lang="en" sz="1400"/>
              <a:t> by 2 tendons:</a:t>
            </a:r>
          </a:p>
          <a:p>
            <a:pPr indent="-317500" lvl="0" marL="457200">
              <a:spcBef>
                <a:spcPts val="0"/>
              </a:spcBef>
              <a:spcAft>
                <a:spcPts val="0"/>
              </a:spcAft>
              <a:buSzPts val="1400"/>
              <a:buChar char="-"/>
            </a:pPr>
            <a:r>
              <a:rPr lang="en" sz="1400"/>
              <a:t>Abductor pollicis longus</a:t>
            </a:r>
          </a:p>
          <a:p>
            <a:pPr indent="-317500" lvl="0" marL="457200">
              <a:spcBef>
                <a:spcPts val="0"/>
              </a:spcBef>
              <a:buSzPts val="1400"/>
              <a:buChar char="-"/>
            </a:pPr>
            <a:r>
              <a:rPr lang="en" sz="1400"/>
              <a:t>Extensor pollicis brevis</a:t>
            </a:r>
          </a:p>
          <a:p>
            <a:pPr indent="-69850" lvl="0" marL="0">
              <a:spcBef>
                <a:spcPts val="0"/>
              </a:spcBef>
              <a:buClr>
                <a:schemeClr val="dk1"/>
              </a:buClr>
              <a:buSzPts val="1100"/>
              <a:buFont typeface="Arial"/>
              <a:buNone/>
            </a:pPr>
            <a:r>
              <a:rPr lang="en" sz="1400"/>
              <a:t>•</a:t>
            </a:r>
            <a:r>
              <a:rPr b="1" lang="en" sz="1400">
                <a:solidFill>
                  <a:srgbClr val="FF0000"/>
                </a:solidFill>
              </a:rPr>
              <a:t>Medially</a:t>
            </a:r>
            <a:r>
              <a:rPr lang="en" sz="1400"/>
              <a:t> by extensor pollicis longus</a:t>
            </a:r>
          </a:p>
          <a:p>
            <a:pPr indent="0" lvl="0" marL="0">
              <a:spcBef>
                <a:spcPts val="0"/>
              </a:spcBef>
              <a:buNone/>
            </a:pPr>
            <a:r>
              <a:t/>
            </a:r>
            <a:endParaRPr/>
          </a:p>
        </p:txBody>
      </p:sp>
      <p:pic>
        <p:nvPicPr>
          <p:cNvPr id="210" name="Shape 210"/>
          <p:cNvPicPr preferRelativeResize="0"/>
          <p:nvPr/>
        </p:nvPicPr>
        <p:blipFill>
          <a:blip r:embed="rId3">
            <a:alphaModFix/>
          </a:blip>
          <a:stretch>
            <a:fillRect/>
          </a:stretch>
        </p:blipFill>
        <p:spPr>
          <a:xfrm>
            <a:off x="4833325" y="384843"/>
            <a:ext cx="3702909" cy="2445707"/>
          </a:xfrm>
          <a:prstGeom prst="rect">
            <a:avLst/>
          </a:prstGeom>
          <a:noFill/>
          <a:ln>
            <a:noFill/>
          </a:ln>
        </p:spPr>
      </p:pic>
      <p:cxnSp>
        <p:nvCxnSpPr>
          <p:cNvPr id="211" name="Shape 211"/>
          <p:cNvCxnSpPr/>
          <p:nvPr/>
        </p:nvCxnSpPr>
        <p:spPr>
          <a:xfrm>
            <a:off x="6218907" y="1669697"/>
            <a:ext cx="481800" cy="514800"/>
          </a:xfrm>
          <a:prstGeom prst="straightConnector1">
            <a:avLst/>
          </a:prstGeom>
          <a:noFill/>
          <a:ln cap="flat" cmpd="sng" w="38100">
            <a:solidFill>
              <a:srgbClr val="000000"/>
            </a:solidFill>
            <a:prstDash val="solid"/>
            <a:round/>
            <a:headEnd len="lg" w="lg" type="none"/>
            <a:tailEnd len="lg" w="lg" type="triangle"/>
          </a:ln>
        </p:spPr>
      </p:cxnSp>
      <p:cxnSp>
        <p:nvCxnSpPr>
          <p:cNvPr id="212" name="Shape 212"/>
          <p:cNvCxnSpPr/>
          <p:nvPr/>
        </p:nvCxnSpPr>
        <p:spPr>
          <a:xfrm flipH="1" rot="10800000">
            <a:off x="6411466" y="2277349"/>
            <a:ext cx="289200" cy="553200"/>
          </a:xfrm>
          <a:prstGeom prst="straightConnector1">
            <a:avLst/>
          </a:prstGeom>
          <a:noFill/>
          <a:ln cap="flat" cmpd="sng" w="38100">
            <a:solidFill>
              <a:srgbClr val="000000"/>
            </a:solidFill>
            <a:prstDash val="solid"/>
            <a:round/>
            <a:headEnd len="lg" w="lg" type="none"/>
            <a:tailEnd len="lg" w="lg" type="triangle"/>
          </a:ln>
        </p:spPr>
      </p:cxnSp>
      <p:sp>
        <p:nvSpPr>
          <p:cNvPr id="213" name="Shape 213"/>
          <p:cNvSpPr/>
          <p:nvPr/>
        </p:nvSpPr>
        <p:spPr>
          <a:xfrm>
            <a:off x="6497775" y="217625"/>
            <a:ext cx="2397000" cy="1426800"/>
          </a:xfrm>
          <a:prstGeom prst="wedgeRoundRectCallout">
            <a:avLst>
              <a:gd fmla="val -24819" name="adj1"/>
              <a:gd fmla="val 90388" name="adj2"/>
              <a:gd fmla="val 0" name="adj3"/>
            </a:avLst>
          </a:prstGeom>
          <a:noFill/>
          <a:ln cap="flat" cmpd="sng" w="19050">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rPr lang="en">
                <a:solidFill>
                  <a:srgbClr val="E06666"/>
                </a:solidFill>
                <a:latin typeface="Open Sans"/>
                <a:ea typeface="Open Sans"/>
                <a:cs typeface="Open Sans"/>
                <a:sym typeface="Open Sans"/>
              </a:rPr>
              <a:t>It is a depression on the lateral aspect of the wrist joint which is accentuated when you extends your thumb.</a:t>
            </a:r>
          </a:p>
        </p:txBody>
      </p:sp>
      <p:sp>
        <p:nvSpPr>
          <p:cNvPr id="214" name="Shape 214"/>
          <p:cNvSpPr txBox="1"/>
          <p:nvPr/>
        </p:nvSpPr>
        <p:spPr>
          <a:xfrm>
            <a:off x="506300" y="3399975"/>
            <a:ext cx="3912300" cy="1426800"/>
          </a:xfrm>
          <a:prstGeom prst="rect">
            <a:avLst/>
          </a:prstGeom>
          <a:noFill/>
          <a:ln cap="flat" cmpd="sng" w="9525">
            <a:solidFill>
              <a:schemeClr val="lt2"/>
            </a:solidFill>
            <a:prstDash val="solid"/>
            <a:round/>
            <a:headEnd len="med" w="med" type="none"/>
            <a:tailEnd len="med" w="med" type="none"/>
          </a:ln>
        </p:spPr>
        <p:txBody>
          <a:bodyPr anchorCtr="0" anchor="t" bIns="91425" lIns="91425" rIns="91425" wrap="square" tIns="91425">
            <a:noAutofit/>
          </a:bodyPr>
          <a:lstStyle/>
          <a:p>
            <a:pPr indent="0" lvl="0" marL="0" rtl="0">
              <a:spcBef>
                <a:spcPts val="0"/>
              </a:spcBef>
              <a:buNone/>
            </a:pPr>
            <a:r>
              <a:rPr lang="en">
                <a:latin typeface="Open Sans"/>
                <a:ea typeface="Open Sans"/>
                <a:cs typeface="Open Sans"/>
                <a:sym typeface="Open Sans"/>
              </a:rPr>
              <a:t>•In its proximal part the</a:t>
            </a:r>
            <a:r>
              <a:rPr b="1" lang="en">
                <a:solidFill>
                  <a:srgbClr val="FF0000"/>
                </a:solidFill>
                <a:latin typeface="Open Sans"/>
                <a:ea typeface="Open Sans"/>
                <a:cs typeface="Open Sans"/>
                <a:sym typeface="Open Sans"/>
              </a:rPr>
              <a:t> radial styloid process</a:t>
            </a:r>
            <a:r>
              <a:rPr lang="en">
                <a:latin typeface="Open Sans"/>
                <a:ea typeface="Open Sans"/>
                <a:cs typeface="Open Sans"/>
                <a:sym typeface="Open Sans"/>
              </a:rPr>
              <a:t> is palpable</a:t>
            </a:r>
          </a:p>
          <a:p>
            <a:pPr indent="0" lvl="0" marL="0">
              <a:spcBef>
                <a:spcPts val="0"/>
              </a:spcBef>
              <a:buNone/>
            </a:pPr>
            <a:r>
              <a:t/>
            </a:r>
            <a:endParaRPr/>
          </a:p>
          <a:p>
            <a:pPr indent="0" lvl="0" marL="0">
              <a:spcBef>
                <a:spcPts val="0"/>
              </a:spcBef>
              <a:buNone/>
            </a:pPr>
            <a:r>
              <a:rPr lang="en"/>
              <a:t>•</a:t>
            </a:r>
            <a:r>
              <a:rPr lang="en">
                <a:latin typeface="Open Sans"/>
                <a:ea typeface="Open Sans"/>
                <a:cs typeface="Open Sans"/>
                <a:sym typeface="Open Sans"/>
              </a:rPr>
              <a:t>The </a:t>
            </a:r>
            <a:r>
              <a:rPr b="1" lang="en">
                <a:solidFill>
                  <a:srgbClr val="0000FF"/>
                </a:solidFill>
                <a:latin typeface="Open Sans"/>
                <a:ea typeface="Open Sans"/>
                <a:cs typeface="Open Sans"/>
                <a:sym typeface="Open Sans"/>
              </a:rPr>
              <a:t>scaphoid bone</a:t>
            </a:r>
            <a:r>
              <a:rPr lang="en">
                <a:latin typeface="Open Sans"/>
                <a:ea typeface="Open Sans"/>
                <a:cs typeface="Open Sans"/>
                <a:sym typeface="Open Sans"/>
              </a:rPr>
              <a:t> is also palpable in the distal part of the anatomical snuff box.</a:t>
            </a:r>
          </a:p>
        </p:txBody>
      </p:sp>
      <p:pic>
        <p:nvPicPr>
          <p:cNvPr id="215" name="Shape 215"/>
          <p:cNvPicPr preferRelativeResize="0"/>
          <p:nvPr/>
        </p:nvPicPr>
        <p:blipFill>
          <a:blip r:embed="rId4">
            <a:alphaModFix/>
          </a:blip>
          <a:stretch>
            <a:fillRect/>
          </a:stretch>
        </p:blipFill>
        <p:spPr>
          <a:xfrm>
            <a:off x="5232075" y="2919675"/>
            <a:ext cx="2905400" cy="2111333"/>
          </a:xfrm>
          <a:prstGeom prst="rect">
            <a:avLst/>
          </a:prstGeom>
          <a:noFill/>
          <a:ln>
            <a:noFill/>
          </a:ln>
        </p:spPr>
      </p:pic>
      <p:cxnSp>
        <p:nvCxnSpPr>
          <p:cNvPr id="216" name="Shape 216"/>
          <p:cNvCxnSpPr/>
          <p:nvPr/>
        </p:nvCxnSpPr>
        <p:spPr>
          <a:xfrm flipH="1">
            <a:off x="7135475" y="3522924"/>
            <a:ext cx="206100" cy="603300"/>
          </a:xfrm>
          <a:prstGeom prst="straightConnector1">
            <a:avLst/>
          </a:prstGeom>
          <a:noFill/>
          <a:ln cap="flat" cmpd="sng" w="28575">
            <a:solidFill>
              <a:srgbClr val="FF0000"/>
            </a:solidFill>
            <a:prstDash val="solid"/>
            <a:round/>
            <a:headEnd len="lg" w="lg" type="none"/>
            <a:tailEnd len="lg" w="lg" type="triangle"/>
          </a:ln>
        </p:spPr>
      </p:cxnSp>
      <p:cxnSp>
        <p:nvCxnSpPr>
          <p:cNvPr id="217" name="Shape 217"/>
          <p:cNvCxnSpPr/>
          <p:nvPr/>
        </p:nvCxnSpPr>
        <p:spPr>
          <a:xfrm>
            <a:off x="6722474" y="3698878"/>
            <a:ext cx="206100" cy="377100"/>
          </a:xfrm>
          <a:prstGeom prst="straightConnector1">
            <a:avLst/>
          </a:prstGeom>
          <a:noFill/>
          <a:ln cap="flat" cmpd="sng" w="28575">
            <a:solidFill>
              <a:srgbClr val="0000FF"/>
            </a:solidFill>
            <a:prstDash val="solid"/>
            <a:round/>
            <a:headEnd len="lg" w="lg" type="none"/>
            <a:tailEnd len="lg" w="lg" type="triangle"/>
          </a:ln>
        </p:spPr>
      </p:cxnSp>
      <p:sp>
        <p:nvSpPr>
          <p:cNvPr id="218" name="Shape 218"/>
          <p:cNvSpPr/>
          <p:nvPr/>
        </p:nvSpPr>
        <p:spPr>
          <a:xfrm>
            <a:off x="5346729" y="4679127"/>
            <a:ext cx="2201100" cy="377100"/>
          </a:xfrm>
          <a:prstGeom prst="roundRect">
            <a:avLst>
              <a:gd fmla="val 16667" name="adj"/>
            </a:avLst>
          </a:prstGeom>
          <a:noFill/>
          <a:ln cap="flat" cmpd="sng" w="19050">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219" name="Shape 219"/>
          <p:cNvSpPr txBox="1"/>
          <p:nvPr/>
        </p:nvSpPr>
        <p:spPr>
          <a:xfrm rot="-5400000">
            <a:off x="-834600" y="2387875"/>
            <a:ext cx="2522700" cy="853500"/>
          </a:xfrm>
          <a:prstGeom prst="rect">
            <a:avLst/>
          </a:prstGeom>
          <a:noFill/>
          <a:ln>
            <a:noFill/>
          </a:ln>
        </p:spPr>
        <p:txBody>
          <a:bodyPr anchorCtr="0" anchor="t" bIns="91425" lIns="91425" rIns="91425" wrap="square" tIns="91425">
            <a:noAutofit/>
          </a:bodyPr>
          <a:lstStyle/>
          <a:p>
            <a:pPr indent="0" lvl="0" marL="0">
              <a:spcBef>
                <a:spcPts val="0"/>
              </a:spcBef>
              <a:buNone/>
            </a:pPr>
            <a:r>
              <a:rPr lang="en">
                <a:solidFill>
                  <a:srgbClr val="FF0000"/>
                </a:solidFill>
              </a:rPr>
              <a:t>V E.R Y   I M P O R T A N T </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Shape 224"/>
          <p:cNvSpPr txBox="1"/>
          <p:nvPr>
            <p:ph type="title"/>
          </p:nvPr>
        </p:nvSpPr>
        <p:spPr>
          <a:xfrm>
            <a:off x="1353575" y="0"/>
            <a:ext cx="2265900" cy="831300"/>
          </a:xfrm>
          <a:prstGeom prst="rect">
            <a:avLst/>
          </a:prstGeom>
        </p:spPr>
        <p:txBody>
          <a:bodyPr anchorCtr="0" anchor="b" bIns="91425" lIns="91425" rIns="91425" wrap="square" tIns="91425">
            <a:noAutofit/>
          </a:bodyPr>
          <a:lstStyle/>
          <a:p>
            <a:pPr indent="0" lvl="0" marL="0">
              <a:spcBef>
                <a:spcPts val="0"/>
              </a:spcBef>
              <a:buNone/>
            </a:pPr>
            <a:r>
              <a:rPr lang="en"/>
              <a:t>Radial artery</a:t>
            </a:r>
          </a:p>
        </p:txBody>
      </p:sp>
      <p:sp>
        <p:nvSpPr>
          <p:cNvPr id="225" name="Shape 225"/>
          <p:cNvSpPr txBox="1"/>
          <p:nvPr>
            <p:ph idx="1" type="body"/>
          </p:nvPr>
        </p:nvSpPr>
        <p:spPr>
          <a:xfrm>
            <a:off x="418650" y="938225"/>
            <a:ext cx="4314000" cy="1417500"/>
          </a:xfrm>
          <a:prstGeom prst="rect">
            <a:avLst/>
          </a:prstGeom>
          <a:ln cap="flat" cmpd="sng" w="9525">
            <a:solidFill>
              <a:schemeClr val="lt2"/>
            </a:solidFill>
            <a:prstDash val="solid"/>
            <a:round/>
            <a:headEnd len="med" w="med" type="none"/>
            <a:tailEnd len="med" w="med" type="none"/>
          </a:ln>
        </p:spPr>
        <p:txBody>
          <a:bodyPr anchorCtr="0" anchor="t" bIns="91425" lIns="91425" rIns="91425" wrap="square" tIns="91425">
            <a:noAutofit/>
          </a:bodyPr>
          <a:lstStyle/>
          <a:p>
            <a:pPr indent="0" lvl="0" marL="0">
              <a:spcBef>
                <a:spcPts val="0"/>
              </a:spcBef>
              <a:buNone/>
            </a:pPr>
            <a:r>
              <a:rPr b="1" lang="en">
                <a:solidFill>
                  <a:srgbClr val="FF0000"/>
                </a:solidFill>
              </a:rPr>
              <a:t>The Radial artery</a:t>
            </a:r>
            <a:r>
              <a:rPr lang="en"/>
              <a:t> can be drawn by a line extends from the midpoint of the cubital fossa to the base of the styloid process of radius.</a:t>
            </a:r>
          </a:p>
        </p:txBody>
      </p:sp>
      <p:pic>
        <p:nvPicPr>
          <p:cNvPr id="226" name="Shape 226"/>
          <p:cNvPicPr preferRelativeResize="0"/>
          <p:nvPr/>
        </p:nvPicPr>
        <p:blipFill>
          <a:blip r:embed="rId3">
            <a:alphaModFix/>
          </a:blip>
          <a:stretch>
            <a:fillRect/>
          </a:stretch>
        </p:blipFill>
        <p:spPr>
          <a:xfrm>
            <a:off x="244450" y="2726075"/>
            <a:ext cx="5017025" cy="2195975"/>
          </a:xfrm>
          <a:prstGeom prst="rect">
            <a:avLst/>
          </a:prstGeom>
          <a:noFill/>
          <a:ln>
            <a:noFill/>
          </a:ln>
        </p:spPr>
      </p:pic>
      <p:pic>
        <p:nvPicPr>
          <p:cNvPr id="227" name="Shape 227"/>
          <p:cNvPicPr preferRelativeResize="0"/>
          <p:nvPr/>
        </p:nvPicPr>
        <p:blipFill>
          <a:blip r:embed="rId4">
            <a:alphaModFix/>
          </a:blip>
          <a:stretch>
            <a:fillRect/>
          </a:stretch>
        </p:blipFill>
        <p:spPr>
          <a:xfrm>
            <a:off x="5261475" y="612650"/>
            <a:ext cx="3338874" cy="1900172"/>
          </a:xfrm>
          <a:prstGeom prst="rect">
            <a:avLst/>
          </a:prstGeom>
          <a:noFill/>
          <a:ln>
            <a:noFill/>
          </a:ln>
        </p:spPr>
      </p:pic>
      <p:sp>
        <p:nvSpPr>
          <p:cNvPr id="228" name="Shape 228"/>
          <p:cNvSpPr txBox="1"/>
          <p:nvPr/>
        </p:nvSpPr>
        <p:spPr>
          <a:xfrm>
            <a:off x="5515100" y="2985563"/>
            <a:ext cx="3339000" cy="1677000"/>
          </a:xfrm>
          <a:prstGeom prst="rect">
            <a:avLst/>
          </a:prstGeom>
          <a:noFill/>
          <a:ln cap="flat" cmpd="sng" w="9525">
            <a:solidFill>
              <a:schemeClr val="lt2"/>
            </a:solidFill>
            <a:prstDash val="solid"/>
            <a:round/>
            <a:headEnd len="med" w="med" type="none"/>
            <a:tailEnd len="med" w="med" type="none"/>
          </a:ln>
        </p:spPr>
        <p:txBody>
          <a:bodyPr anchorCtr="0" anchor="t" bIns="91425" lIns="91425" rIns="91425" wrap="square" tIns="91425">
            <a:noAutofit/>
          </a:bodyPr>
          <a:lstStyle/>
          <a:p>
            <a:pPr indent="-69850" lvl="0" marL="0">
              <a:spcBef>
                <a:spcPts val="0"/>
              </a:spcBef>
              <a:buClr>
                <a:schemeClr val="dk1"/>
              </a:buClr>
              <a:buSzPts val="1100"/>
              <a:buFont typeface="Arial"/>
              <a:buNone/>
            </a:pPr>
            <a:r>
              <a:rPr b="1" lang="en">
                <a:latin typeface="Open Sans"/>
                <a:ea typeface="Open Sans"/>
                <a:cs typeface="Open Sans"/>
                <a:sym typeface="Open Sans"/>
              </a:rPr>
              <a:t>Radial Artery pulsation:</a:t>
            </a:r>
          </a:p>
          <a:p>
            <a:pPr indent="-69850" lvl="0" marL="0">
              <a:spcBef>
                <a:spcPts val="0"/>
              </a:spcBef>
              <a:buClr>
                <a:schemeClr val="dk1"/>
              </a:buClr>
              <a:buSzPts val="1100"/>
              <a:buFont typeface="Arial"/>
              <a:buNone/>
            </a:pPr>
            <a:r>
              <a:rPr lang="en" u="sng">
                <a:latin typeface="Open Sans"/>
                <a:ea typeface="Open Sans"/>
                <a:cs typeface="Open Sans"/>
                <a:sym typeface="Open Sans"/>
              </a:rPr>
              <a:t>Universally</a:t>
            </a:r>
            <a:r>
              <a:rPr lang="en">
                <a:latin typeface="Open Sans"/>
                <a:ea typeface="Open Sans"/>
                <a:cs typeface="Open Sans"/>
                <a:sym typeface="Open Sans"/>
              </a:rPr>
              <a:t>, its pulsations can easily be felt anterior to the distal third of radius.</a:t>
            </a:r>
          </a:p>
          <a:p>
            <a:pPr indent="-69850" lvl="0" marL="0">
              <a:spcBef>
                <a:spcPts val="0"/>
              </a:spcBef>
              <a:buClr>
                <a:schemeClr val="dk1"/>
              </a:buClr>
              <a:buSzPts val="1100"/>
              <a:buFont typeface="Arial"/>
              <a:buNone/>
            </a:pPr>
            <a:r>
              <a:rPr lang="en">
                <a:latin typeface="Open Sans"/>
                <a:ea typeface="Open Sans"/>
                <a:cs typeface="Open Sans"/>
                <a:sym typeface="Open Sans"/>
              </a:rPr>
              <a:t>Here it lies just beneath the skin and fascia lateral to the tendon of</a:t>
            </a:r>
            <a:r>
              <a:rPr b="1" lang="en">
                <a:solidFill>
                  <a:srgbClr val="FF0000"/>
                </a:solidFill>
                <a:latin typeface="Open Sans"/>
                <a:ea typeface="Open Sans"/>
                <a:cs typeface="Open Sans"/>
                <a:sym typeface="Open Sans"/>
              </a:rPr>
              <a:t> flexor carpi radialis muscle.</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Shape 233"/>
          <p:cNvSpPr txBox="1"/>
          <p:nvPr>
            <p:ph idx="1" type="body"/>
          </p:nvPr>
        </p:nvSpPr>
        <p:spPr>
          <a:xfrm>
            <a:off x="279237" y="444975"/>
            <a:ext cx="3255300" cy="3405900"/>
          </a:xfrm>
          <a:prstGeom prst="rect">
            <a:avLst/>
          </a:prstGeom>
          <a:ln cap="flat" cmpd="sng" w="9525">
            <a:solidFill>
              <a:schemeClr val="lt2"/>
            </a:solidFill>
            <a:prstDash val="solid"/>
            <a:round/>
            <a:headEnd len="med" w="med" type="none"/>
            <a:tailEnd len="med" w="med" type="none"/>
          </a:ln>
        </p:spPr>
        <p:txBody>
          <a:bodyPr anchorCtr="0" anchor="t" bIns="91425" lIns="91425" rIns="91425" wrap="square" tIns="91425">
            <a:noAutofit/>
          </a:bodyPr>
          <a:lstStyle/>
          <a:p>
            <a:pPr indent="0" lvl="0" marL="0">
              <a:spcBef>
                <a:spcPts val="0"/>
              </a:spcBef>
              <a:buNone/>
            </a:pPr>
            <a:r>
              <a:rPr lang="en"/>
              <a:t>•Also, the </a:t>
            </a:r>
            <a:r>
              <a:rPr b="1" lang="en">
                <a:solidFill>
                  <a:srgbClr val="980000"/>
                </a:solidFill>
              </a:rPr>
              <a:t>radial artery</a:t>
            </a:r>
            <a:r>
              <a:rPr lang="en">
                <a:solidFill>
                  <a:srgbClr val="980000"/>
                </a:solidFill>
              </a:rPr>
              <a:t> </a:t>
            </a:r>
            <a:r>
              <a:rPr lang="en"/>
              <a:t>pulsation can be felt against the floor of the </a:t>
            </a:r>
            <a:r>
              <a:rPr lang="en">
                <a:solidFill>
                  <a:srgbClr val="FF0000"/>
                </a:solidFill>
              </a:rPr>
              <a:t>snuff box*.</a:t>
            </a:r>
          </a:p>
          <a:p>
            <a:pPr indent="0" lvl="0" marL="0">
              <a:spcBef>
                <a:spcPts val="0"/>
              </a:spcBef>
              <a:buNone/>
            </a:pPr>
            <a:r>
              <a:rPr lang="en"/>
              <a:t>•More superficially, the anatomical snuff box is crossed by:</a:t>
            </a:r>
          </a:p>
          <a:p>
            <a:pPr indent="0" lvl="0" marL="0">
              <a:spcBef>
                <a:spcPts val="0"/>
              </a:spcBef>
              <a:buNone/>
            </a:pPr>
            <a:r>
              <a:rPr lang="en"/>
              <a:t>1- </a:t>
            </a:r>
            <a:r>
              <a:rPr b="1" lang="en">
                <a:solidFill>
                  <a:srgbClr val="FF0000"/>
                </a:solidFill>
              </a:rPr>
              <a:t>The cephalic vein.</a:t>
            </a:r>
          </a:p>
          <a:p>
            <a:pPr indent="-69850" lvl="0" marL="0">
              <a:spcBef>
                <a:spcPts val="0"/>
              </a:spcBef>
              <a:buClr>
                <a:schemeClr val="dk1"/>
              </a:buClr>
              <a:buSzPts val="1100"/>
              <a:buFont typeface="Arial"/>
              <a:buNone/>
            </a:pPr>
            <a:r>
              <a:rPr lang="en">
                <a:solidFill>
                  <a:srgbClr val="000000"/>
                </a:solidFill>
              </a:rPr>
              <a:t>2-</a:t>
            </a:r>
            <a:r>
              <a:rPr b="1" lang="en">
                <a:solidFill>
                  <a:srgbClr val="000000"/>
                </a:solidFill>
              </a:rPr>
              <a:t> </a:t>
            </a:r>
            <a:r>
              <a:rPr b="1" lang="en">
                <a:solidFill>
                  <a:srgbClr val="0000FF"/>
                </a:solidFill>
              </a:rPr>
              <a:t>The radial nerve.</a:t>
            </a:r>
          </a:p>
          <a:p>
            <a:pPr indent="0" lvl="0" marL="0">
              <a:spcBef>
                <a:spcPts val="0"/>
              </a:spcBef>
              <a:buNone/>
            </a:pPr>
            <a:r>
              <a:t/>
            </a:r>
            <a:endParaRPr/>
          </a:p>
        </p:txBody>
      </p:sp>
      <p:pic>
        <p:nvPicPr>
          <p:cNvPr id="234" name="Shape 234"/>
          <p:cNvPicPr preferRelativeResize="0"/>
          <p:nvPr/>
        </p:nvPicPr>
        <p:blipFill>
          <a:blip r:embed="rId3">
            <a:alphaModFix/>
          </a:blip>
          <a:stretch>
            <a:fillRect/>
          </a:stretch>
        </p:blipFill>
        <p:spPr>
          <a:xfrm>
            <a:off x="4041600" y="152400"/>
            <a:ext cx="4950000" cy="4681896"/>
          </a:xfrm>
          <a:prstGeom prst="rect">
            <a:avLst/>
          </a:prstGeom>
          <a:noFill/>
          <a:ln>
            <a:noFill/>
          </a:ln>
        </p:spPr>
      </p:pic>
      <p:sp>
        <p:nvSpPr>
          <p:cNvPr id="235" name="Shape 235"/>
          <p:cNvSpPr/>
          <p:nvPr/>
        </p:nvSpPr>
        <p:spPr>
          <a:xfrm>
            <a:off x="4188450" y="4000500"/>
            <a:ext cx="4579800" cy="920400"/>
          </a:xfrm>
          <a:prstGeom prst="rect">
            <a:avLst/>
          </a:prstGeom>
          <a:noFill/>
          <a:ln cap="flat" cmpd="sng" w="19050">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cxnSp>
        <p:nvCxnSpPr>
          <p:cNvPr id="236" name="Shape 236"/>
          <p:cNvCxnSpPr/>
          <p:nvPr/>
        </p:nvCxnSpPr>
        <p:spPr>
          <a:xfrm flipH="1" rot="10800000">
            <a:off x="5937475" y="2757800"/>
            <a:ext cx="368100" cy="713400"/>
          </a:xfrm>
          <a:prstGeom prst="straightConnector1">
            <a:avLst/>
          </a:prstGeom>
          <a:noFill/>
          <a:ln cap="flat" cmpd="sng" w="28575">
            <a:solidFill>
              <a:srgbClr val="FF0000"/>
            </a:solidFill>
            <a:prstDash val="solid"/>
            <a:round/>
            <a:headEnd len="lg" w="lg" type="none"/>
            <a:tailEnd len="lg" w="lg" type="triangle"/>
          </a:ln>
        </p:spPr>
      </p:cxnSp>
      <p:cxnSp>
        <p:nvCxnSpPr>
          <p:cNvPr id="237" name="Shape 237"/>
          <p:cNvCxnSpPr/>
          <p:nvPr/>
        </p:nvCxnSpPr>
        <p:spPr>
          <a:xfrm flipH="1">
            <a:off x="7272325" y="1630125"/>
            <a:ext cx="299100" cy="1035600"/>
          </a:xfrm>
          <a:prstGeom prst="straightConnector1">
            <a:avLst/>
          </a:prstGeom>
          <a:noFill/>
          <a:ln cap="flat" cmpd="sng" w="28575">
            <a:solidFill>
              <a:srgbClr val="0000FF"/>
            </a:solidFill>
            <a:prstDash val="solid"/>
            <a:round/>
            <a:headEnd len="lg" w="lg" type="none"/>
            <a:tailEnd len="lg" w="lg" type="triangle"/>
          </a:ln>
        </p:spPr>
      </p:cxnSp>
      <p:cxnSp>
        <p:nvCxnSpPr>
          <p:cNvPr id="238" name="Shape 238"/>
          <p:cNvCxnSpPr/>
          <p:nvPr/>
        </p:nvCxnSpPr>
        <p:spPr>
          <a:xfrm rot="10800000">
            <a:off x="7295275" y="3126100"/>
            <a:ext cx="552300" cy="368100"/>
          </a:xfrm>
          <a:prstGeom prst="straightConnector1">
            <a:avLst/>
          </a:prstGeom>
          <a:noFill/>
          <a:ln cap="flat" cmpd="sng" w="28575">
            <a:solidFill>
              <a:srgbClr val="980000"/>
            </a:solidFill>
            <a:prstDash val="solid"/>
            <a:round/>
            <a:headEnd len="lg" w="lg" type="none"/>
            <a:tailEnd len="lg" w="lg" type="triangle"/>
          </a:ln>
        </p:spPr>
      </p:cxnSp>
      <p:sp>
        <p:nvSpPr>
          <p:cNvPr id="239" name="Shape 239"/>
          <p:cNvSpPr txBox="1"/>
          <p:nvPr/>
        </p:nvSpPr>
        <p:spPr>
          <a:xfrm>
            <a:off x="279225" y="4000500"/>
            <a:ext cx="3255300" cy="713400"/>
          </a:xfrm>
          <a:prstGeom prst="rect">
            <a:avLst/>
          </a:prstGeom>
          <a:noFill/>
          <a:ln cap="flat" cmpd="sng" w="9525">
            <a:solidFill>
              <a:schemeClr val="dk2"/>
            </a:solidFill>
            <a:prstDash val="dashDot"/>
            <a:round/>
            <a:headEnd len="med" w="med" type="none"/>
            <a:tailEnd len="med" w="med" type="none"/>
          </a:ln>
        </p:spPr>
        <p:txBody>
          <a:bodyPr anchorCtr="0" anchor="t" bIns="91425" lIns="91425" rIns="91425" wrap="square" tIns="91425">
            <a:noAutofit/>
          </a:bodyPr>
          <a:lstStyle/>
          <a:p>
            <a:pPr indent="0" lvl="0" marL="0">
              <a:spcBef>
                <a:spcPts val="0"/>
              </a:spcBef>
              <a:buNone/>
            </a:pPr>
            <a:r>
              <a:rPr lang="en" sz="1200">
                <a:solidFill>
                  <a:schemeClr val="dk2"/>
                </a:solidFill>
              </a:rPr>
              <a:t>*</a:t>
            </a:r>
            <a:r>
              <a:rPr lang="en" sz="1200">
                <a:solidFill>
                  <a:schemeClr val="dk2"/>
                </a:solidFill>
              </a:rPr>
              <a:t>The reason that it is called the anatomical snuffbox is that snuff (powdered tobacco) could be put there and then inhaled.</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Shape 244"/>
          <p:cNvSpPr txBox="1"/>
          <p:nvPr>
            <p:ph type="title"/>
          </p:nvPr>
        </p:nvSpPr>
        <p:spPr>
          <a:xfrm>
            <a:off x="311700" y="77475"/>
            <a:ext cx="8520600" cy="831300"/>
          </a:xfrm>
          <a:prstGeom prst="rect">
            <a:avLst/>
          </a:prstGeom>
        </p:spPr>
        <p:txBody>
          <a:bodyPr anchorCtr="0" anchor="b" bIns="91425" lIns="91425" rIns="91425" wrap="square" tIns="91425">
            <a:noAutofit/>
          </a:bodyPr>
          <a:lstStyle/>
          <a:p>
            <a:pPr indent="0" lvl="0" marL="2286000">
              <a:spcBef>
                <a:spcPts val="0"/>
              </a:spcBef>
              <a:buNone/>
            </a:pPr>
            <a:r>
              <a:rPr lang="en"/>
              <a:t>Arches of the hand</a:t>
            </a:r>
          </a:p>
        </p:txBody>
      </p:sp>
      <p:sp>
        <p:nvSpPr>
          <p:cNvPr id="245" name="Shape 245"/>
          <p:cNvSpPr txBox="1"/>
          <p:nvPr/>
        </p:nvSpPr>
        <p:spPr>
          <a:xfrm>
            <a:off x="206725" y="908775"/>
            <a:ext cx="4157400" cy="2572500"/>
          </a:xfrm>
          <a:prstGeom prst="rect">
            <a:avLst/>
          </a:prstGeom>
          <a:noFill/>
          <a:ln cap="flat" cmpd="sng" w="9525">
            <a:solidFill>
              <a:schemeClr val="lt2"/>
            </a:solidFill>
            <a:prstDash val="solid"/>
            <a:round/>
            <a:headEnd len="med" w="med" type="none"/>
            <a:tailEnd len="med" w="med" type="none"/>
          </a:ln>
        </p:spPr>
        <p:txBody>
          <a:bodyPr anchorCtr="0" anchor="t" bIns="91425" lIns="91425" rIns="91425" wrap="square" tIns="91425">
            <a:noAutofit/>
          </a:bodyPr>
          <a:lstStyle/>
          <a:p>
            <a:pPr indent="0" lvl="0" marL="0" rtl="0">
              <a:spcBef>
                <a:spcPts val="0"/>
              </a:spcBef>
              <a:buNone/>
            </a:pPr>
            <a:r>
              <a:rPr b="1" lang="en" sz="1200">
                <a:solidFill>
                  <a:srgbClr val="FF0000"/>
                </a:solidFill>
                <a:latin typeface="Open Sans"/>
                <a:ea typeface="Open Sans"/>
                <a:cs typeface="Open Sans"/>
                <a:sym typeface="Open Sans"/>
              </a:rPr>
              <a:t>Superficial Palmar Arterial Arch:</a:t>
            </a:r>
          </a:p>
          <a:p>
            <a:pPr indent="0" lvl="0" marL="0" rtl="0">
              <a:spcBef>
                <a:spcPts val="0"/>
              </a:spcBef>
              <a:buNone/>
            </a:pPr>
            <a:r>
              <a:t/>
            </a:r>
            <a:endParaRPr sz="1200">
              <a:solidFill>
                <a:srgbClr val="FF0000"/>
              </a:solidFill>
              <a:latin typeface="Open Sans"/>
              <a:ea typeface="Open Sans"/>
              <a:cs typeface="Open Sans"/>
              <a:sym typeface="Open Sans"/>
            </a:endParaRPr>
          </a:p>
          <a:p>
            <a:pPr indent="0" lvl="0" marL="0" rtl="0">
              <a:spcBef>
                <a:spcPts val="0"/>
              </a:spcBef>
              <a:buNone/>
            </a:pPr>
            <a:r>
              <a:rPr lang="en" sz="1200">
                <a:solidFill>
                  <a:schemeClr val="dk1"/>
                </a:solidFill>
                <a:latin typeface="Open Sans"/>
                <a:ea typeface="Open Sans"/>
                <a:cs typeface="Open Sans"/>
                <a:sym typeface="Open Sans"/>
              </a:rPr>
              <a:t>The superficial palmar arterial arch is located in the central part of the palm and lies on a line drawn across the palm at the level of the </a:t>
            </a:r>
            <a:r>
              <a:rPr b="1" lang="en" sz="1200">
                <a:solidFill>
                  <a:schemeClr val="dk1"/>
                </a:solidFill>
                <a:latin typeface="Open Sans"/>
                <a:ea typeface="Open Sans"/>
                <a:cs typeface="Open Sans"/>
                <a:sym typeface="Open Sans"/>
              </a:rPr>
              <a:t>distal border </a:t>
            </a:r>
            <a:r>
              <a:rPr lang="en" sz="1200">
                <a:solidFill>
                  <a:schemeClr val="dk1"/>
                </a:solidFill>
                <a:latin typeface="Open Sans"/>
                <a:ea typeface="Open Sans"/>
                <a:cs typeface="Open Sans"/>
                <a:sym typeface="Open Sans"/>
              </a:rPr>
              <a:t>of the </a:t>
            </a:r>
            <a:r>
              <a:rPr b="1" lang="en" sz="1200">
                <a:solidFill>
                  <a:srgbClr val="002060"/>
                </a:solidFill>
                <a:latin typeface="Open Sans"/>
                <a:ea typeface="Open Sans"/>
                <a:cs typeface="Open Sans"/>
                <a:sym typeface="Open Sans"/>
              </a:rPr>
              <a:t>fully extended thumb.</a:t>
            </a:r>
          </a:p>
          <a:p>
            <a:pPr indent="0" lvl="0" marL="0" rtl="0">
              <a:spcBef>
                <a:spcPts val="0"/>
              </a:spcBef>
              <a:buNone/>
            </a:pPr>
            <a:r>
              <a:t/>
            </a:r>
            <a:endParaRPr sz="1200">
              <a:solidFill>
                <a:schemeClr val="dk1"/>
              </a:solidFill>
              <a:latin typeface="Open Sans"/>
              <a:ea typeface="Open Sans"/>
              <a:cs typeface="Open Sans"/>
              <a:sym typeface="Open Sans"/>
            </a:endParaRPr>
          </a:p>
          <a:p>
            <a:pPr indent="0" lvl="0" marL="0" rtl="0">
              <a:spcBef>
                <a:spcPts val="0"/>
              </a:spcBef>
              <a:buNone/>
            </a:pPr>
            <a:r>
              <a:rPr b="1" lang="en" sz="1200">
                <a:solidFill>
                  <a:srgbClr val="FF0000"/>
                </a:solidFill>
                <a:latin typeface="Open Sans"/>
                <a:ea typeface="Open Sans"/>
                <a:cs typeface="Open Sans"/>
                <a:sym typeface="Open Sans"/>
              </a:rPr>
              <a:t>Deep Palmar Arterial Arch:</a:t>
            </a:r>
          </a:p>
          <a:p>
            <a:pPr indent="0" lvl="0" marL="0" rtl="0">
              <a:spcBef>
                <a:spcPts val="0"/>
              </a:spcBef>
              <a:buNone/>
            </a:pPr>
            <a:r>
              <a:t/>
            </a:r>
            <a:endParaRPr sz="1200">
              <a:solidFill>
                <a:srgbClr val="FF0000"/>
              </a:solidFill>
              <a:latin typeface="Open Sans"/>
              <a:ea typeface="Open Sans"/>
              <a:cs typeface="Open Sans"/>
              <a:sym typeface="Open Sans"/>
            </a:endParaRPr>
          </a:p>
          <a:p>
            <a:pPr indent="0" lvl="0" marL="0" rtl="0">
              <a:spcBef>
                <a:spcPts val="0"/>
              </a:spcBef>
              <a:buNone/>
            </a:pPr>
            <a:r>
              <a:rPr lang="en" sz="1200">
                <a:solidFill>
                  <a:schemeClr val="dk1"/>
                </a:solidFill>
                <a:latin typeface="Open Sans"/>
                <a:ea typeface="Open Sans"/>
                <a:cs typeface="Open Sans"/>
                <a:sym typeface="Open Sans"/>
              </a:rPr>
              <a:t>The deep palmar arterial arch is also located in the central part of the palm (</a:t>
            </a:r>
            <a:r>
              <a:rPr b="1" lang="en" sz="1200">
                <a:solidFill>
                  <a:srgbClr val="FF0000"/>
                </a:solidFill>
                <a:latin typeface="Open Sans"/>
                <a:ea typeface="Open Sans"/>
                <a:cs typeface="Open Sans"/>
                <a:sym typeface="Open Sans"/>
              </a:rPr>
              <a:t>proximal</a:t>
            </a:r>
            <a:r>
              <a:rPr lang="en" sz="1200">
                <a:solidFill>
                  <a:srgbClr val="FF0000"/>
                </a:solidFill>
                <a:latin typeface="Open Sans"/>
                <a:ea typeface="Open Sans"/>
                <a:cs typeface="Open Sans"/>
                <a:sym typeface="Open Sans"/>
              </a:rPr>
              <a:t> </a:t>
            </a:r>
            <a:r>
              <a:rPr lang="en" sz="1200">
                <a:solidFill>
                  <a:schemeClr val="dk1"/>
                </a:solidFill>
                <a:latin typeface="Open Sans"/>
                <a:ea typeface="Open Sans"/>
                <a:cs typeface="Open Sans"/>
                <a:sym typeface="Open Sans"/>
              </a:rPr>
              <a:t>to the superficial one), lies on a line drawn across the palm at the level of the </a:t>
            </a:r>
            <a:r>
              <a:rPr b="1" lang="en" sz="1200">
                <a:solidFill>
                  <a:schemeClr val="dk1"/>
                </a:solidFill>
                <a:latin typeface="Open Sans"/>
                <a:ea typeface="Open Sans"/>
                <a:cs typeface="Open Sans"/>
                <a:sym typeface="Open Sans"/>
              </a:rPr>
              <a:t>proximal border </a:t>
            </a:r>
            <a:r>
              <a:rPr lang="en" sz="1200">
                <a:solidFill>
                  <a:schemeClr val="dk1"/>
                </a:solidFill>
                <a:latin typeface="Open Sans"/>
                <a:ea typeface="Open Sans"/>
                <a:cs typeface="Open Sans"/>
                <a:sym typeface="Open Sans"/>
              </a:rPr>
              <a:t>of the </a:t>
            </a:r>
            <a:r>
              <a:rPr b="1" lang="en" sz="1200">
                <a:solidFill>
                  <a:srgbClr val="002060"/>
                </a:solidFill>
                <a:latin typeface="Open Sans"/>
                <a:ea typeface="Open Sans"/>
                <a:cs typeface="Open Sans"/>
                <a:sym typeface="Open Sans"/>
              </a:rPr>
              <a:t>fully extended thumb</a:t>
            </a:r>
            <a:r>
              <a:rPr b="1" lang="en" sz="1200">
                <a:solidFill>
                  <a:schemeClr val="dk1"/>
                </a:solidFill>
                <a:latin typeface="Open Sans"/>
                <a:ea typeface="Open Sans"/>
                <a:cs typeface="Open Sans"/>
                <a:sym typeface="Open Sans"/>
              </a:rPr>
              <a:t>.</a:t>
            </a:r>
          </a:p>
          <a:p>
            <a:pPr indent="0" lvl="0" marL="0">
              <a:spcBef>
                <a:spcPts val="0"/>
              </a:spcBef>
              <a:buNone/>
            </a:pPr>
            <a:r>
              <a:t/>
            </a:r>
            <a:endParaRPr sz="1200">
              <a:latin typeface="Open Sans"/>
              <a:ea typeface="Open Sans"/>
              <a:cs typeface="Open Sans"/>
              <a:sym typeface="Open Sans"/>
            </a:endParaRPr>
          </a:p>
        </p:txBody>
      </p:sp>
      <p:pic>
        <p:nvPicPr>
          <p:cNvPr descr="Clipart - palmar arterial  arches.. fotosearch  - search clipart,  illustration posters,  drawings and vector  eps graphics images" id="246" name="Shape 246"/>
          <p:cNvPicPr preferRelativeResize="0"/>
          <p:nvPr/>
        </p:nvPicPr>
        <p:blipFill rotWithShape="1">
          <a:blip r:embed="rId3">
            <a:alphaModFix/>
          </a:blip>
          <a:srcRect b="7330" l="0" r="0" t="0"/>
          <a:stretch/>
        </p:blipFill>
        <p:spPr>
          <a:xfrm>
            <a:off x="7290250" y="129975"/>
            <a:ext cx="1853750" cy="4481650"/>
          </a:xfrm>
          <a:prstGeom prst="rect">
            <a:avLst/>
          </a:prstGeom>
          <a:noFill/>
          <a:ln>
            <a:noFill/>
          </a:ln>
        </p:spPr>
      </p:pic>
      <p:grpSp>
        <p:nvGrpSpPr>
          <p:cNvPr id="247" name="Shape 247"/>
          <p:cNvGrpSpPr/>
          <p:nvPr/>
        </p:nvGrpSpPr>
        <p:grpSpPr>
          <a:xfrm>
            <a:off x="4865012" y="1696042"/>
            <a:ext cx="2161237" cy="2434599"/>
            <a:chOff x="5443514" y="4747023"/>
            <a:chExt cx="3420220" cy="2145588"/>
          </a:xfrm>
        </p:grpSpPr>
        <p:pic>
          <p:nvPicPr>
            <p:cNvPr descr="https://upload.wikimedia.org/wikipedia/commons/b/b6/TE-jsl-yubimoji.png" id="248" name="Shape 248"/>
            <p:cNvPicPr preferRelativeResize="0"/>
            <p:nvPr/>
          </p:nvPicPr>
          <p:blipFill rotWithShape="1">
            <a:blip r:embed="rId4">
              <a:alphaModFix/>
            </a:blip>
            <a:srcRect b="0" l="23107" r="11965" t="0"/>
            <a:stretch/>
          </p:blipFill>
          <p:spPr>
            <a:xfrm>
              <a:off x="5443514" y="4747023"/>
              <a:ext cx="1978925" cy="1978716"/>
            </a:xfrm>
            <a:prstGeom prst="rect">
              <a:avLst/>
            </a:prstGeom>
            <a:noFill/>
            <a:ln>
              <a:noFill/>
            </a:ln>
          </p:spPr>
        </p:pic>
        <p:sp>
          <p:nvSpPr>
            <p:cNvPr id="249" name="Shape 249"/>
            <p:cNvSpPr/>
            <p:nvPr/>
          </p:nvSpPr>
          <p:spPr>
            <a:xfrm flipH="1" rot="5400000">
              <a:off x="6043002" y="5510927"/>
              <a:ext cx="341100" cy="975000"/>
            </a:xfrm>
            <a:prstGeom prst="rightBracket">
              <a:avLst>
                <a:gd fmla="val 114101" name="adj"/>
              </a:avLst>
            </a:prstGeom>
            <a:noFill/>
            <a:ln cap="flat" cmpd="sng" w="28575">
              <a:solidFill>
                <a:srgbClr val="C00000"/>
              </a:solidFill>
              <a:prstDash val="solid"/>
              <a:miter lim="800000"/>
              <a:headEnd len="med" w="med" type="none"/>
              <a:tailEnd len="med" w="med" type="none"/>
            </a:ln>
          </p:spPr>
          <p:txBody>
            <a:bodyPr anchorCtr="0" anchor="ctr" bIns="45700" lIns="91425" rIns="91425" wrap="square" tIns="45700">
              <a:noAutofit/>
            </a:bodyPr>
            <a:lstStyle/>
            <a:p>
              <a:pPr indent="-8890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Shape 250"/>
            <p:cNvSpPr/>
            <p:nvPr/>
          </p:nvSpPr>
          <p:spPr>
            <a:xfrm flipH="1" rot="5400000">
              <a:off x="6068081" y="5932190"/>
              <a:ext cx="259200" cy="814500"/>
            </a:xfrm>
            <a:prstGeom prst="rightBracket">
              <a:avLst>
                <a:gd fmla="val 114101" name="adj"/>
              </a:avLst>
            </a:prstGeom>
            <a:noFill/>
            <a:ln cap="flat" cmpd="sng" w="28575">
              <a:solidFill>
                <a:srgbClr val="C00000"/>
              </a:solidFill>
              <a:prstDash val="solid"/>
              <a:miter lim="800000"/>
              <a:headEnd len="med" w="med" type="none"/>
              <a:tailEnd len="med" w="med" type="none"/>
            </a:ln>
          </p:spPr>
          <p:txBody>
            <a:bodyPr anchorCtr="0" anchor="ctr" bIns="45700" lIns="91425" rIns="91425" wrap="square" tIns="45700">
              <a:noAutofit/>
            </a:bodyPr>
            <a:lstStyle/>
            <a:p>
              <a:pPr indent="-8890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51" name="Shape 251"/>
            <p:cNvCxnSpPr/>
            <p:nvPr/>
          </p:nvCxnSpPr>
          <p:spPr>
            <a:xfrm rot="10800000">
              <a:off x="6933123" y="6168913"/>
              <a:ext cx="822900" cy="150000"/>
            </a:xfrm>
            <a:prstGeom prst="straightConnector1">
              <a:avLst/>
            </a:prstGeom>
            <a:noFill/>
            <a:ln cap="flat" cmpd="sng" w="19050">
              <a:solidFill>
                <a:srgbClr val="A5A5A5"/>
              </a:solidFill>
              <a:prstDash val="solid"/>
              <a:miter lim="800000"/>
              <a:headEnd len="med" w="med" type="none"/>
              <a:tailEnd len="lg" w="lg" type="triangle"/>
            </a:ln>
          </p:spPr>
        </p:cxnSp>
        <p:cxnSp>
          <p:nvCxnSpPr>
            <p:cNvPr id="252" name="Shape 252"/>
            <p:cNvCxnSpPr/>
            <p:nvPr/>
          </p:nvCxnSpPr>
          <p:spPr>
            <a:xfrm rot="10800000">
              <a:off x="6622055" y="6530718"/>
              <a:ext cx="822900" cy="150000"/>
            </a:xfrm>
            <a:prstGeom prst="straightConnector1">
              <a:avLst/>
            </a:prstGeom>
            <a:noFill/>
            <a:ln cap="flat" cmpd="sng" w="19050">
              <a:solidFill>
                <a:srgbClr val="A5A5A5"/>
              </a:solidFill>
              <a:prstDash val="solid"/>
              <a:miter lim="800000"/>
              <a:headEnd len="med" w="med" type="none"/>
              <a:tailEnd len="lg" w="lg" type="triangle"/>
            </a:ln>
          </p:spPr>
        </p:cxnSp>
        <p:sp>
          <p:nvSpPr>
            <p:cNvPr id="253" name="Shape 253"/>
            <p:cNvSpPr txBox="1"/>
            <p:nvPr/>
          </p:nvSpPr>
          <p:spPr>
            <a:xfrm>
              <a:off x="7728534" y="6185592"/>
              <a:ext cx="1135200" cy="307800"/>
            </a:xfrm>
            <a:prstGeom prst="rect">
              <a:avLst/>
            </a:prstGeom>
            <a:noFill/>
            <a:ln>
              <a:noFill/>
            </a:ln>
          </p:spPr>
          <p:txBody>
            <a:bodyPr anchorCtr="0" anchor="t" bIns="45700" lIns="91425" rIns="91425" wrap="square" tIns="45700">
              <a:noAutofit/>
            </a:bodyPr>
            <a:lstStyle/>
            <a:p>
              <a:pPr indent="-88900" lvl="0" marL="0" marR="0" rtl="0" algn="l">
                <a:lnSpc>
                  <a:spcPct val="100000"/>
                </a:lnSpc>
                <a:spcBef>
                  <a:spcPts val="0"/>
                </a:spcBef>
                <a:spcAft>
                  <a:spcPts val="0"/>
                </a:spcAft>
                <a:buClr>
                  <a:srgbClr val="A5A5A5"/>
                </a:buClr>
                <a:buSzPts val="1400"/>
                <a:buFont typeface="Calibri"/>
                <a:buNone/>
              </a:pPr>
              <a:r>
                <a:rPr b="0" i="0" lang="en" sz="1400" u="none" cap="none" strike="noStrike">
                  <a:solidFill>
                    <a:srgbClr val="A5A5A5"/>
                  </a:solidFill>
                  <a:latin typeface="Calibri"/>
                  <a:ea typeface="Calibri"/>
                  <a:cs typeface="Calibri"/>
                  <a:sym typeface="Calibri"/>
                </a:rPr>
                <a:t>Distal border</a:t>
              </a:r>
            </a:p>
          </p:txBody>
        </p:sp>
        <p:sp>
          <p:nvSpPr>
            <p:cNvPr id="254" name="Shape 254"/>
            <p:cNvSpPr txBox="1"/>
            <p:nvPr/>
          </p:nvSpPr>
          <p:spPr>
            <a:xfrm>
              <a:off x="7465673" y="6584811"/>
              <a:ext cx="1364400" cy="307800"/>
            </a:xfrm>
            <a:prstGeom prst="rect">
              <a:avLst/>
            </a:prstGeom>
            <a:noFill/>
            <a:ln>
              <a:noFill/>
            </a:ln>
          </p:spPr>
          <p:txBody>
            <a:bodyPr anchorCtr="0" anchor="t" bIns="45700" lIns="91425" rIns="91425" wrap="square" tIns="45700">
              <a:noAutofit/>
            </a:bodyPr>
            <a:lstStyle/>
            <a:p>
              <a:pPr indent="-88900" lvl="0" marL="0" marR="0" rtl="0" algn="l">
                <a:lnSpc>
                  <a:spcPct val="100000"/>
                </a:lnSpc>
                <a:spcBef>
                  <a:spcPts val="0"/>
                </a:spcBef>
                <a:spcAft>
                  <a:spcPts val="0"/>
                </a:spcAft>
                <a:buClr>
                  <a:srgbClr val="A5A5A5"/>
                </a:buClr>
                <a:buSzPts val="1400"/>
                <a:buFont typeface="Calibri"/>
                <a:buNone/>
              </a:pPr>
              <a:r>
                <a:rPr b="0" i="0" lang="en" sz="1400" u="none" cap="none" strike="noStrike">
                  <a:solidFill>
                    <a:srgbClr val="A5A5A5"/>
                  </a:solidFill>
                  <a:latin typeface="Calibri"/>
                  <a:ea typeface="Calibri"/>
                  <a:cs typeface="Calibri"/>
                  <a:sym typeface="Calibri"/>
                </a:rPr>
                <a:t>Proximal border</a:t>
              </a:r>
            </a:p>
          </p:txBody>
        </p:sp>
      </p:grpSp>
      <p:sp>
        <p:nvSpPr>
          <p:cNvPr id="255" name="Shape 255"/>
          <p:cNvSpPr txBox="1"/>
          <p:nvPr/>
        </p:nvSpPr>
        <p:spPr>
          <a:xfrm>
            <a:off x="4703775" y="1564875"/>
            <a:ext cx="2507700" cy="2958300"/>
          </a:xfrm>
          <a:prstGeom prst="rect">
            <a:avLst/>
          </a:prstGeom>
          <a:noFill/>
          <a:ln>
            <a:noFill/>
          </a:ln>
        </p:spPr>
        <p:txBody>
          <a:bodyPr anchorCtr="0" anchor="t" bIns="91425" lIns="91425" rIns="91425" wrap="square" tIns="91425">
            <a:noAutofit/>
          </a:bodyPr>
          <a:lstStyle/>
          <a:p>
            <a:pPr indent="0" lvl="0" marL="0">
              <a:spcBef>
                <a:spcPts val="0"/>
              </a:spcBef>
              <a:buNone/>
            </a:pPr>
            <a:r>
              <a:t/>
            </a:r>
            <a:endParaRPr/>
          </a:p>
        </p:txBody>
      </p:sp>
      <p:cxnSp>
        <p:nvCxnSpPr>
          <p:cNvPr id="256" name="Shape 256"/>
          <p:cNvCxnSpPr/>
          <p:nvPr/>
        </p:nvCxnSpPr>
        <p:spPr>
          <a:xfrm flipH="1" rot="10800000">
            <a:off x="6874748" y="2185308"/>
            <a:ext cx="893700" cy="1296000"/>
          </a:xfrm>
          <a:prstGeom prst="straightConnector1">
            <a:avLst/>
          </a:prstGeom>
          <a:noFill/>
          <a:ln cap="flat" cmpd="sng" w="38100">
            <a:solidFill>
              <a:srgbClr val="000000"/>
            </a:solidFill>
            <a:prstDash val="solid"/>
            <a:miter lim="800000"/>
            <a:headEnd len="med" w="med" type="none"/>
            <a:tailEnd len="lg" w="lg" type="triangle"/>
          </a:ln>
        </p:spPr>
      </p:cxnSp>
      <p:cxnSp>
        <p:nvCxnSpPr>
          <p:cNvPr id="257" name="Shape 257"/>
          <p:cNvCxnSpPr/>
          <p:nvPr/>
        </p:nvCxnSpPr>
        <p:spPr>
          <a:xfrm flipH="1" rot="10800000">
            <a:off x="6874748" y="2451858"/>
            <a:ext cx="1027200" cy="1678800"/>
          </a:xfrm>
          <a:prstGeom prst="straightConnector1">
            <a:avLst/>
          </a:prstGeom>
          <a:noFill/>
          <a:ln cap="flat" cmpd="sng" w="38100">
            <a:solidFill>
              <a:srgbClr val="000000"/>
            </a:solidFill>
            <a:prstDash val="solid"/>
            <a:miter lim="800000"/>
            <a:headEnd len="med" w="med" type="none"/>
            <a:tailEnd len="lg" w="lg" type="triangle"/>
          </a:ln>
        </p:spPr>
      </p:cxnSp>
      <p:sp>
        <p:nvSpPr>
          <p:cNvPr id="258" name="Shape 258"/>
          <p:cNvSpPr txBox="1"/>
          <p:nvPr/>
        </p:nvSpPr>
        <p:spPr>
          <a:xfrm>
            <a:off x="206725" y="3653275"/>
            <a:ext cx="4157400" cy="1296000"/>
          </a:xfrm>
          <a:prstGeom prst="rect">
            <a:avLst/>
          </a:prstGeom>
          <a:noFill/>
          <a:ln cap="flat" cmpd="sng" w="19050">
            <a:solidFill>
              <a:srgbClr val="FF0000"/>
            </a:solidFill>
            <a:prstDash val="solid"/>
            <a:round/>
            <a:headEnd len="med" w="med" type="none"/>
            <a:tailEnd len="med" w="med" type="none"/>
          </a:ln>
        </p:spPr>
        <p:txBody>
          <a:bodyPr anchorCtr="0" anchor="t" bIns="91425" lIns="91425" rIns="91425" wrap="square" tIns="91425">
            <a:noAutofit/>
          </a:bodyPr>
          <a:lstStyle/>
          <a:p>
            <a:pPr indent="-69850" lvl="0" marL="0" rtl="0">
              <a:lnSpc>
                <a:spcPct val="115000"/>
              </a:lnSpc>
              <a:spcBef>
                <a:spcPts val="0"/>
              </a:spcBef>
              <a:buClr>
                <a:schemeClr val="dk1"/>
              </a:buClr>
              <a:buSzPts val="1100"/>
              <a:buFont typeface="Arial"/>
              <a:buNone/>
            </a:pPr>
            <a:r>
              <a:rPr b="1" lang="en" sz="1100">
                <a:solidFill>
                  <a:srgbClr val="FF0000"/>
                </a:solidFill>
              </a:rPr>
              <a:t>REMEMBER</a:t>
            </a:r>
            <a:r>
              <a:rPr b="1" lang="en" sz="1100">
                <a:solidFill>
                  <a:schemeClr val="dk1"/>
                </a:solidFill>
              </a:rPr>
              <a:t>: </a:t>
            </a:r>
          </a:p>
          <a:p>
            <a:pPr indent="-69850" lvl="0" marL="0" rtl="0">
              <a:lnSpc>
                <a:spcPct val="115000"/>
              </a:lnSpc>
              <a:spcBef>
                <a:spcPts val="0"/>
              </a:spcBef>
              <a:buClr>
                <a:schemeClr val="dk1"/>
              </a:buClr>
              <a:buSzPts val="1100"/>
              <a:buFont typeface="Arial"/>
              <a:buNone/>
            </a:pPr>
            <a:r>
              <a:rPr lang="en" sz="1100">
                <a:solidFill>
                  <a:schemeClr val="dk1"/>
                </a:solidFill>
              </a:rPr>
              <a:t>structures that pass </a:t>
            </a:r>
            <a:r>
              <a:rPr b="1" lang="en" sz="1100">
                <a:solidFill>
                  <a:schemeClr val="dk1"/>
                </a:solidFill>
              </a:rPr>
              <a:t>superficial</a:t>
            </a:r>
            <a:r>
              <a:rPr lang="en" sz="1100">
                <a:solidFill>
                  <a:schemeClr val="dk1"/>
                </a:solidFill>
              </a:rPr>
              <a:t> to the flexor retinaculum:</a:t>
            </a:r>
          </a:p>
          <a:p>
            <a:pPr indent="-69850" lvl="0" marL="0" rtl="0">
              <a:lnSpc>
                <a:spcPct val="115000"/>
              </a:lnSpc>
              <a:spcBef>
                <a:spcPts val="0"/>
              </a:spcBef>
              <a:buClr>
                <a:schemeClr val="dk1"/>
              </a:buClr>
              <a:buSzPts val="1100"/>
              <a:buFont typeface="Arial"/>
              <a:buNone/>
            </a:pPr>
            <a:r>
              <a:rPr b="1" lang="en" sz="1100">
                <a:solidFill>
                  <a:srgbClr val="FF0000"/>
                </a:solidFill>
              </a:rPr>
              <a:t>{from medial to lateral}</a:t>
            </a:r>
          </a:p>
          <a:p>
            <a:pPr indent="0" lvl="0" marL="0" rtl="0">
              <a:lnSpc>
                <a:spcPct val="115000"/>
              </a:lnSpc>
              <a:spcBef>
                <a:spcPts val="0"/>
              </a:spcBef>
              <a:buNone/>
            </a:pPr>
            <a:r>
              <a:rPr lang="en" sz="1100">
                <a:solidFill>
                  <a:schemeClr val="dk1"/>
                </a:solidFill>
              </a:rPr>
              <a:t>Ulnar nerve</a:t>
            </a:r>
            <a:r>
              <a:rPr lang="en" sz="1100">
                <a:solidFill>
                  <a:srgbClr val="FF0000"/>
                </a:solidFill>
              </a:rPr>
              <a:t>&gt;&gt;</a:t>
            </a:r>
            <a:r>
              <a:rPr lang="en" sz="1100">
                <a:solidFill>
                  <a:schemeClr val="dk1"/>
                </a:solidFill>
              </a:rPr>
              <a:t>Ulnar Artery</a:t>
            </a:r>
            <a:r>
              <a:rPr lang="en" sz="1100">
                <a:solidFill>
                  <a:srgbClr val="FF0000"/>
                </a:solidFill>
              </a:rPr>
              <a:t>&gt;&gt;</a:t>
            </a:r>
            <a:r>
              <a:rPr lang="en" sz="1100">
                <a:solidFill>
                  <a:schemeClr val="dk1"/>
                </a:solidFill>
              </a:rPr>
              <a:t>Palmar cutaneous branch of ulnar nerve</a:t>
            </a:r>
            <a:r>
              <a:rPr lang="en" sz="1100">
                <a:solidFill>
                  <a:srgbClr val="FF0000"/>
                </a:solidFill>
              </a:rPr>
              <a:t>&gt;&gt;</a:t>
            </a:r>
            <a:r>
              <a:rPr lang="en" sz="1100">
                <a:solidFill>
                  <a:schemeClr val="dk1"/>
                </a:solidFill>
              </a:rPr>
              <a:t>tendon of palmaris longus</a:t>
            </a:r>
            <a:r>
              <a:rPr lang="en" sz="1100">
                <a:solidFill>
                  <a:srgbClr val="FF0000"/>
                </a:solidFill>
              </a:rPr>
              <a:t>&gt;&gt;</a:t>
            </a:r>
            <a:r>
              <a:rPr lang="en" sz="1100">
                <a:solidFill>
                  <a:schemeClr val="dk1"/>
                </a:solidFill>
              </a:rPr>
              <a:t>palmar cutaneous branch of medial nerve.</a:t>
            </a:r>
          </a:p>
          <a:p>
            <a:pPr indent="0" lvl="0" marL="0" rtl="0">
              <a:spcBef>
                <a:spcPts val="0"/>
              </a:spcBef>
              <a:buNone/>
            </a:pPr>
            <a:r>
              <a:t/>
            </a:r>
            <a:endParaRPr sz="11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Shape 263"/>
          <p:cNvSpPr txBox="1"/>
          <p:nvPr>
            <p:ph type="title"/>
          </p:nvPr>
        </p:nvSpPr>
        <p:spPr>
          <a:xfrm>
            <a:off x="199580" y="172661"/>
            <a:ext cx="2878800" cy="831300"/>
          </a:xfrm>
          <a:prstGeom prst="rect">
            <a:avLst/>
          </a:prstGeom>
        </p:spPr>
        <p:txBody>
          <a:bodyPr anchorCtr="0" anchor="b" bIns="91425" lIns="91425" rIns="91425" wrap="square" tIns="91425">
            <a:noAutofit/>
          </a:bodyPr>
          <a:lstStyle/>
          <a:p>
            <a:pPr indent="0" lvl="0" marL="0">
              <a:spcBef>
                <a:spcPts val="0"/>
              </a:spcBef>
              <a:buNone/>
            </a:pPr>
            <a:r>
              <a:rPr lang="en"/>
              <a:t>Lower Limb</a:t>
            </a:r>
          </a:p>
        </p:txBody>
      </p:sp>
      <p:pic>
        <p:nvPicPr>
          <p:cNvPr descr="E:\NANO (F)\Gray 39\110 General organization and surface anatomy of the lower limb\F71683-110-f015.jpg" id="264" name="Shape 264"/>
          <p:cNvPicPr preferRelativeResize="0"/>
          <p:nvPr/>
        </p:nvPicPr>
        <p:blipFill rotWithShape="1">
          <a:blip r:embed="rId3">
            <a:alphaModFix/>
          </a:blip>
          <a:srcRect b="2783" l="6897" r="8371" t="3169"/>
          <a:stretch/>
        </p:blipFill>
        <p:spPr>
          <a:xfrm>
            <a:off x="5203950" y="253287"/>
            <a:ext cx="3414495" cy="4636926"/>
          </a:xfrm>
          <a:prstGeom prst="rect">
            <a:avLst/>
          </a:prstGeom>
          <a:noFill/>
          <a:ln cap="flat" cmpd="sng" w="19050">
            <a:solidFill>
              <a:srgbClr val="000000"/>
            </a:solidFill>
            <a:prstDash val="solid"/>
            <a:round/>
            <a:headEnd len="med" w="med" type="none"/>
            <a:tailEnd len="med" w="med" type="none"/>
          </a:ln>
        </p:spPr>
      </p:pic>
      <p:sp>
        <p:nvSpPr>
          <p:cNvPr id="265" name="Shape 265"/>
          <p:cNvSpPr/>
          <p:nvPr/>
        </p:nvSpPr>
        <p:spPr>
          <a:xfrm>
            <a:off x="6773325" y="1169688"/>
            <a:ext cx="624000" cy="635700"/>
          </a:xfrm>
          <a:prstGeom prst="roundRect">
            <a:avLst>
              <a:gd fmla="val 16667" name="adj"/>
            </a:avLst>
          </a:prstGeom>
          <a:solidFill>
            <a:schemeClr val="lt2"/>
          </a:solidFill>
          <a:ln cap="flat" cmpd="sng" w="25400">
            <a:solidFill>
              <a:schemeClr val="lt2"/>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66" name="Shape 266"/>
          <p:cNvSpPr txBox="1"/>
          <p:nvPr/>
        </p:nvSpPr>
        <p:spPr>
          <a:xfrm>
            <a:off x="199575" y="1169699"/>
            <a:ext cx="4178400" cy="2025600"/>
          </a:xfrm>
          <a:prstGeom prst="rect">
            <a:avLst/>
          </a:prstGeom>
          <a:solidFill>
            <a:srgbClr val="FFFFFF"/>
          </a:solidFill>
          <a:ln cap="flat" cmpd="sng" w="9525">
            <a:solidFill>
              <a:schemeClr val="lt2"/>
            </a:solidFill>
            <a:prstDash val="solid"/>
            <a:miter lim="800000"/>
            <a:headEnd len="med" w="med" type="none"/>
            <a:tailEnd len="med" w="med" type="none"/>
          </a:ln>
        </p:spPr>
        <p:txBody>
          <a:bodyPr anchorCtr="0" anchor="t" bIns="45700" lIns="91425" rIns="91425" wrap="square" tIns="45700">
            <a:noAutofit/>
          </a:bodyPr>
          <a:lstStyle/>
          <a:p>
            <a:pPr indent="-152400" lvl="0" marL="0" marR="0" rtl="0" algn="l">
              <a:lnSpc>
                <a:spcPct val="100000"/>
              </a:lnSpc>
              <a:spcBef>
                <a:spcPts val="0"/>
              </a:spcBef>
              <a:spcAft>
                <a:spcPts val="0"/>
              </a:spcAft>
              <a:buClr>
                <a:srgbClr val="000000"/>
              </a:buClr>
              <a:buSzPts val="2400"/>
              <a:buFont typeface="Arial"/>
              <a:buNone/>
            </a:pPr>
            <a:r>
              <a:rPr i="0" lang="en" u="none">
                <a:solidFill>
                  <a:srgbClr val="000000"/>
                </a:solidFill>
                <a:latin typeface="Open Sans"/>
                <a:ea typeface="Open Sans"/>
                <a:cs typeface="Open Sans"/>
                <a:sym typeface="Open Sans"/>
              </a:rPr>
              <a:t>All of the following structures are palpable in the inguinal region:</a:t>
            </a:r>
          </a:p>
          <a:p>
            <a:pPr indent="-152400" lvl="0" marL="0" marR="0" rtl="0" algn="l">
              <a:lnSpc>
                <a:spcPct val="100000"/>
              </a:lnSpc>
              <a:spcBef>
                <a:spcPts val="0"/>
              </a:spcBef>
              <a:spcAft>
                <a:spcPts val="0"/>
              </a:spcAft>
              <a:buClr>
                <a:srgbClr val="000000"/>
              </a:buClr>
              <a:buSzPts val="2400"/>
              <a:buFont typeface="Arial"/>
              <a:buNone/>
            </a:pPr>
            <a:r>
              <a:t/>
            </a:r>
            <a:endParaRPr>
              <a:latin typeface="Open Sans"/>
              <a:ea typeface="Open Sans"/>
              <a:cs typeface="Open Sans"/>
              <a:sym typeface="Open Sans"/>
            </a:endParaRPr>
          </a:p>
          <a:p>
            <a:pPr indent="-152400" lvl="0" marL="0" marR="0" rtl="0" algn="l">
              <a:lnSpc>
                <a:spcPct val="100000"/>
              </a:lnSpc>
              <a:spcBef>
                <a:spcPts val="0"/>
              </a:spcBef>
              <a:spcAft>
                <a:spcPts val="0"/>
              </a:spcAft>
              <a:buClr>
                <a:srgbClr val="FF0000"/>
              </a:buClr>
              <a:buSzPts val="2400"/>
              <a:buFont typeface="Arial"/>
              <a:buNone/>
            </a:pPr>
            <a:r>
              <a:rPr lang="en">
                <a:solidFill>
                  <a:srgbClr val="FF0000"/>
                </a:solidFill>
                <a:latin typeface="Open Sans"/>
                <a:ea typeface="Open Sans"/>
                <a:cs typeface="Open Sans"/>
                <a:sym typeface="Open Sans"/>
              </a:rPr>
              <a:t>1-</a:t>
            </a:r>
            <a:r>
              <a:rPr i="0" lang="en" u="none">
                <a:solidFill>
                  <a:srgbClr val="FF0000"/>
                </a:solidFill>
                <a:latin typeface="Open Sans"/>
                <a:ea typeface="Open Sans"/>
                <a:cs typeface="Open Sans"/>
                <a:sym typeface="Open Sans"/>
              </a:rPr>
              <a:t>Symphysis pubis</a:t>
            </a:r>
          </a:p>
          <a:p>
            <a:pPr indent="-152400" lvl="0" marL="0" marR="0" rtl="0" algn="l">
              <a:lnSpc>
                <a:spcPct val="100000"/>
              </a:lnSpc>
              <a:spcBef>
                <a:spcPts val="0"/>
              </a:spcBef>
              <a:spcAft>
                <a:spcPts val="0"/>
              </a:spcAft>
              <a:buClr>
                <a:srgbClr val="FF0000"/>
              </a:buClr>
              <a:buSzPts val="2400"/>
              <a:buFont typeface="Arial"/>
              <a:buNone/>
            </a:pPr>
            <a:r>
              <a:rPr lang="en">
                <a:solidFill>
                  <a:srgbClr val="FF0000"/>
                </a:solidFill>
                <a:latin typeface="Open Sans"/>
                <a:ea typeface="Open Sans"/>
                <a:cs typeface="Open Sans"/>
                <a:sym typeface="Open Sans"/>
              </a:rPr>
              <a:t>2-</a:t>
            </a:r>
            <a:r>
              <a:rPr i="0" lang="en" u="none">
                <a:solidFill>
                  <a:srgbClr val="FF0000"/>
                </a:solidFill>
                <a:latin typeface="Open Sans"/>
                <a:ea typeface="Open Sans"/>
                <a:cs typeface="Open Sans"/>
                <a:sym typeface="Open Sans"/>
              </a:rPr>
              <a:t>Body of pubis</a:t>
            </a:r>
          </a:p>
          <a:p>
            <a:pPr indent="-152400" lvl="0" marL="0" marR="0" rtl="0" algn="l">
              <a:lnSpc>
                <a:spcPct val="100000"/>
              </a:lnSpc>
              <a:spcBef>
                <a:spcPts val="0"/>
              </a:spcBef>
              <a:spcAft>
                <a:spcPts val="0"/>
              </a:spcAft>
              <a:buClr>
                <a:srgbClr val="FF0000"/>
              </a:buClr>
              <a:buSzPts val="2400"/>
              <a:buFont typeface="Arial"/>
              <a:buNone/>
            </a:pPr>
            <a:r>
              <a:rPr lang="en">
                <a:solidFill>
                  <a:srgbClr val="FF0000"/>
                </a:solidFill>
                <a:latin typeface="Open Sans"/>
                <a:ea typeface="Open Sans"/>
                <a:cs typeface="Open Sans"/>
                <a:sym typeface="Open Sans"/>
              </a:rPr>
              <a:t>3-</a:t>
            </a:r>
            <a:r>
              <a:rPr i="0" lang="en" u="none">
                <a:solidFill>
                  <a:srgbClr val="FF0000"/>
                </a:solidFill>
                <a:latin typeface="Open Sans"/>
                <a:ea typeface="Open Sans"/>
                <a:cs typeface="Open Sans"/>
                <a:sym typeface="Open Sans"/>
              </a:rPr>
              <a:t>Pubic tubercle</a:t>
            </a:r>
          </a:p>
          <a:p>
            <a:pPr indent="-152400" lvl="0" marL="0" marR="0" rtl="0" algn="l">
              <a:lnSpc>
                <a:spcPct val="100000"/>
              </a:lnSpc>
              <a:spcBef>
                <a:spcPts val="0"/>
              </a:spcBef>
              <a:spcAft>
                <a:spcPts val="0"/>
              </a:spcAft>
              <a:buClr>
                <a:srgbClr val="FF0000"/>
              </a:buClr>
              <a:buSzPts val="2400"/>
              <a:buFont typeface="Arial"/>
              <a:buNone/>
            </a:pPr>
            <a:r>
              <a:rPr lang="en">
                <a:solidFill>
                  <a:srgbClr val="FF0000"/>
                </a:solidFill>
                <a:latin typeface="Open Sans"/>
                <a:ea typeface="Open Sans"/>
                <a:cs typeface="Open Sans"/>
                <a:sym typeface="Open Sans"/>
              </a:rPr>
              <a:t>4-</a:t>
            </a:r>
            <a:r>
              <a:rPr i="0" lang="en" u="none">
                <a:solidFill>
                  <a:srgbClr val="FF0000"/>
                </a:solidFill>
                <a:latin typeface="Open Sans"/>
                <a:ea typeface="Open Sans"/>
                <a:cs typeface="Open Sans"/>
                <a:sym typeface="Open Sans"/>
              </a:rPr>
              <a:t>ASIS (</a:t>
            </a:r>
            <a:r>
              <a:rPr lang="en">
                <a:solidFill>
                  <a:srgbClr val="FF0000"/>
                </a:solidFill>
                <a:latin typeface="Open Sans"/>
                <a:ea typeface="Open Sans"/>
                <a:cs typeface="Open Sans"/>
                <a:sym typeface="Open Sans"/>
              </a:rPr>
              <a:t>Anterior superior iliac spine)</a:t>
            </a:r>
          </a:p>
          <a:p>
            <a:pPr indent="-152400" lvl="0" marL="0" marR="0" rtl="0" algn="l">
              <a:lnSpc>
                <a:spcPct val="100000"/>
              </a:lnSpc>
              <a:spcBef>
                <a:spcPts val="0"/>
              </a:spcBef>
              <a:spcAft>
                <a:spcPts val="0"/>
              </a:spcAft>
              <a:buClr>
                <a:srgbClr val="FF0000"/>
              </a:buClr>
              <a:buSzPts val="2400"/>
              <a:buFont typeface="Arial"/>
              <a:buNone/>
            </a:pPr>
            <a:r>
              <a:t/>
            </a:r>
            <a:endParaRPr>
              <a:solidFill>
                <a:srgbClr val="A5A5A5"/>
              </a:solidFill>
              <a:latin typeface="Open Sans"/>
              <a:ea typeface="Open Sans"/>
              <a:cs typeface="Open Sans"/>
              <a:sym typeface="Open Sans"/>
            </a:endParaRPr>
          </a:p>
          <a:p>
            <a:pPr indent="-152400" lvl="0" marL="0" marR="0" rtl="0" algn="l">
              <a:lnSpc>
                <a:spcPct val="100000"/>
              </a:lnSpc>
              <a:spcBef>
                <a:spcPts val="0"/>
              </a:spcBef>
              <a:spcAft>
                <a:spcPts val="0"/>
              </a:spcAft>
              <a:buClr>
                <a:srgbClr val="FF0000"/>
              </a:buClr>
              <a:buSzPts val="2400"/>
              <a:buFont typeface="Arial"/>
              <a:buNone/>
            </a:pPr>
            <a:r>
              <a:rPr b="1" lang="en">
                <a:solidFill>
                  <a:srgbClr val="A5A5A5"/>
                </a:solidFill>
                <a:latin typeface="Open Sans"/>
                <a:ea typeface="Open Sans"/>
                <a:cs typeface="Open Sans"/>
                <a:sym typeface="Open Sans"/>
              </a:rPr>
              <a:t>*</a:t>
            </a:r>
            <a:r>
              <a:rPr lang="en" sz="900">
                <a:solidFill>
                  <a:srgbClr val="A5A5A5"/>
                </a:solidFill>
                <a:latin typeface="Open Sans"/>
                <a:ea typeface="Open Sans"/>
                <a:cs typeface="Open Sans"/>
                <a:sym typeface="Open Sans"/>
              </a:rPr>
              <a:t>The pubic tubercle is a landmark for 2 types of hernias Team {436}.</a:t>
            </a:r>
          </a:p>
          <a:p>
            <a:pPr indent="-152400" lvl="0" marL="0" marR="0" rtl="0" algn="l">
              <a:lnSpc>
                <a:spcPct val="100000"/>
              </a:lnSpc>
              <a:spcBef>
                <a:spcPts val="0"/>
              </a:spcBef>
              <a:spcAft>
                <a:spcPts val="0"/>
              </a:spcAft>
              <a:buClr>
                <a:srgbClr val="FF0000"/>
              </a:buClr>
              <a:buSzPts val="2400"/>
              <a:buFont typeface="Arial"/>
              <a:buNone/>
            </a:pPr>
            <a:r>
              <a:t/>
            </a:r>
            <a:endParaRPr>
              <a:solidFill>
                <a:srgbClr val="FF0000"/>
              </a:solidFill>
              <a:latin typeface="Open Sans"/>
              <a:ea typeface="Open Sans"/>
              <a:cs typeface="Open Sans"/>
              <a:sym typeface="Open Sans"/>
            </a:endParaRPr>
          </a:p>
        </p:txBody>
      </p:sp>
      <p:pic>
        <p:nvPicPr>
          <p:cNvPr id="267" name="Shape 267"/>
          <p:cNvPicPr preferRelativeResize="0"/>
          <p:nvPr/>
        </p:nvPicPr>
        <p:blipFill>
          <a:blip r:embed="rId4">
            <a:alphaModFix/>
          </a:blip>
          <a:stretch>
            <a:fillRect/>
          </a:stretch>
        </p:blipFill>
        <p:spPr>
          <a:xfrm>
            <a:off x="891500" y="3270175"/>
            <a:ext cx="3486475" cy="17005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Shape 272"/>
          <p:cNvSpPr txBox="1"/>
          <p:nvPr>
            <p:ph type="title"/>
          </p:nvPr>
        </p:nvSpPr>
        <p:spPr>
          <a:xfrm>
            <a:off x="0" y="158013"/>
            <a:ext cx="9144000" cy="684900"/>
          </a:xfrm>
          <a:prstGeom prst="rect">
            <a:avLst/>
          </a:prstGeom>
        </p:spPr>
        <p:txBody>
          <a:bodyPr anchorCtr="0" anchor="b" bIns="91425" lIns="91425" rIns="91425" wrap="square" tIns="91425">
            <a:noAutofit/>
          </a:bodyPr>
          <a:lstStyle/>
          <a:p>
            <a:pPr indent="0" lvl="0" marL="3657600">
              <a:spcBef>
                <a:spcPts val="0"/>
              </a:spcBef>
              <a:buNone/>
            </a:pPr>
            <a:r>
              <a:rPr lang="en"/>
              <a:t>Lower Limb </a:t>
            </a:r>
          </a:p>
        </p:txBody>
      </p:sp>
      <p:pic>
        <p:nvPicPr>
          <p:cNvPr descr="E:\NANO (F)\Gray 39\110 General organization and surface anatomy of the lower limb\F71683-110-f012.jpg" id="273" name="Shape 273"/>
          <p:cNvPicPr preferRelativeResize="0"/>
          <p:nvPr/>
        </p:nvPicPr>
        <p:blipFill rotWithShape="1">
          <a:blip r:embed="rId3">
            <a:alphaModFix/>
          </a:blip>
          <a:srcRect b="3222" l="8421" r="21457" t="0"/>
          <a:stretch/>
        </p:blipFill>
        <p:spPr>
          <a:xfrm>
            <a:off x="6505250" y="648950"/>
            <a:ext cx="2382975" cy="4066550"/>
          </a:xfrm>
          <a:prstGeom prst="rect">
            <a:avLst/>
          </a:prstGeom>
          <a:noFill/>
          <a:ln cap="flat" cmpd="sng" w="28575">
            <a:solidFill>
              <a:srgbClr val="000000"/>
            </a:solidFill>
            <a:prstDash val="solid"/>
            <a:round/>
            <a:headEnd len="med" w="med" type="none"/>
            <a:tailEnd len="med" w="med" type="none"/>
          </a:ln>
        </p:spPr>
      </p:pic>
      <p:sp>
        <p:nvSpPr>
          <p:cNvPr id="274" name="Shape 274"/>
          <p:cNvSpPr txBox="1"/>
          <p:nvPr/>
        </p:nvSpPr>
        <p:spPr>
          <a:xfrm>
            <a:off x="165125" y="842925"/>
            <a:ext cx="4184100" cy="1818000"/>
          </a:xfrm>
          <a:prstGeom prst="rect">
            <a:avLst/>
          </a:prstGeom>
          <a:solidFill>
            <a:srgbClr val="FFFFFF"/>
          </a:solidFill>
          <a:ln cap="flat" cmpd="sng" w="9525">
            <a:solidFill>
              <a:schemeClr val="lt2"/>
            </a:solidFill>
            <a:prstDash val="solid"/>
            <a:miter lim="800000"/>
            <a:headEnd len="med" w="med" type="none"/>
            <a:tailEnd len="med" w="med" type="none"/>
          </a:ln>
        </p:spPr>
        <p:txBody>
          <a:bodyPr anchorCtr="0" anchor="t" bIns="45700" lIns="91425" rIns="91425" wrap="square" tIns="45700">
            <a:noAutofit/>
          </a:bodyPr>
          <a:lstStyle/>
          <a:p>
            <a:pPr indent="-127000" lvl="0" marL="0" marR="0" rtl="0" algn="l">
              <a:lnSpc>
                <a:spcPct val="100000"/>
              </a:lnSpc>
              <a:spcBef>
                <a:spcPts val="0"/>
              </a:spcBef>
              <a:spcAft>
                <a:spcPts val="0"/>
              </a:spcAft>
              <a:buClr>
                <a:srgbClr val="000000"/>
              </a:buClr>
              <a:buSzPts val="2000"/>
              <a:buFont typeface="Arial"/>
              <a:buNone/>
            </a:pPr>
            <a:r>
              <a:rPr b="1" i="0" lang="en" sz="1300">
                <a:solidFill>
                  <a:srgbClr val="FF0000"/>
                </a:solidFill>
                <a:latin typeface="Open Sans"/>
                <a:ea typeface="Open Sans"/>
                <a:cs typeface="Open Sans"/>
                <a:sym typeface="Open Sans"/>
              </a:rPr>
              <a:t>The inguinal ligament extends between:</a:t>
            </a:r>
          </a:p>
          <a:p>
            <a:pPr indent="-127000" lvl="0" marL="0" marR="0" rtl="0" algn="l">
              <a:lnSpc>
                <a:spcPct val="100000"/>
              </a:lnSpc>
              <a:spcBef>
                <a:spcPts val="0"/>
              </a:spcBef>
              <a:spcAft>
                <a:spcPts val="0"/>
              </a:spcAft>
              <a:buClr>
                <a:srgbClr val="000000"/>
              </a:buClr>
              <a:buSzPts val="2000"/>
              <a:buFont typeface="Arial"/>
              <a:buNone/>
            </a:pPr>
            <a:r>
              <a:rPr i="0" lang="en" sz="1300" u="none">
                <a:solidFill>
                  <a:srgbClr val="000000"/>
                </a:solidFill>
                <a:latin typeface="Open Sans"/>
                <a:ea typeface="Open Sans"/>
                <a:cs typeface="Open Sans"/>
                <a:sym typeface="Open Sans"/>
              </a:rPr>
              <a:t>The pubic tubercle and The </a:t>
            </a:r>
            <a:r>
              <a:rPr b="1" i="0" lang="en" sz="1300" u="none">
                <a:solidFill>
                  <a:srgbClr val="FF0000"/>
                </a:solidFill>
                <a:latin typeface="Open Sans"/>
                <a:ea typeface="Open Sans"/>
                <a:cs typeface="Open Sans"/>
                <a:sym typeface="Open Sans"/>
              </a:rPr>
              <a:t> ASIS</a:t>
            </a:r>
            <a:r>
              <a:rPr b="1" lang="en" sz="1300">
                <a:latin typeface="Open Sans"/>
                <a:ea typeface="Open Sans"/>
                <a:cs typeface="Open Sans"/>
                <a:sym typeface="Open Sans"/>
              </a:rPr>
              <a:t>.</a:t>
            </a:r>
          </a:p>
          <a:p>
            <a:pPr indent="-127000" lvl="0" marL="0" marR="0" rtl="0" algn="l">
              <a:lnSpc>
                <a:spcPct val="100000"/>
              </a:lnSpc>
              <a:spcBef>
                <a:spcPts val="0"/>
              </a:spcBef>
              <a:spcAft>
                <a:spcPts val="0"/>
              </a:spcAft>
              <a:buClr>
                <a:srgbClr val="000000"/>
              </a:buClr>
              <a:buSzPts val="2000"/>
              <a:buFont typeface="Arial"/>
              <a:buNone/>
            </a:pPr>
            <a:r>
              <a:rPr lang="en" sz="1000">
                <a:latin typeface="Open Sans"/>
                <a:ea typeface="Open Sans"/>
                <a:cs typeface="Open Sans"/>
                <a:sym typeface="Open Sans"/>
              </a:rPr>
              <a:t>{</a:t>
            </a:r>
            <a:r>
              <a:rPr lang="en" sz="1000">
                <a:solidFill>
                  <a:srgbClr val="FF0000"/>
                </a:solidFill>
                <a:latin typeface="Open Sans"/>
                <a:ea typeface="Open Sans"/>
                <a:cs typeface="Open Sans"/>
                <a:sym typeface="Open Sans"/>
              </a:rPr>
              <a:t>A</a:t>
            </a:r>
            <a:r>
              <a:rPr lang="en" sz="1000">
                <a:latin typeface="Open Sans"/>
                <a:ea typeface="Open Sans"/>
                <a:cs typeface="Open Sans"/>
                <a:sym typeface="Open Sans"/>
              </a:rPr>
              <a:t>nterior</a:t>
            </a:r>
            <a:r>
              <a:rPr lang="en" sz="1000">
                <a:solidFill>
                  <a:srgbClr val="FF0000"/>
                </a:solidFill>
                <a:latin typeface="Open Sans"/>
                <a:ea typeface="Open Sans"/>
                <a:cs typeface="Open Sans"/>
                <a:sym typeface="Open Sans"/>
              </a:rPr>
              <a:t> S</a:t>
            </a:r>
            <a:r>
              <a:rPr lang="en" sz="1000">
                <a:latin typeface="Open Sans"/>
                <a:ea typeface="Open Sans"/>
                <a:cs typeface="Open Sans"/>
                <a:sym typeface="Open Sans"/>
              </a:rPr>
              <a:t>uperior </a:t>
            </a:r>
            <a:r>
              <a:rPr lang="en" sz="1000">
                <a:solidFill>
                  <a:srgbClr val="FF0000"/>
                </a:solidFill>
                <a:latin typeface="Open Sans"/>
                <a:ea typeface="Open Sans"/>
                <a:cs typeface="Open Sans"/>
                <a:sym typeface="Open Sans"/>
              </a:rPr>
              <a:t>I</a:t>
            </a:r>
            <a:r>
              <a:rPr lang="en" sz="1000">
                <a:latin typeface="Open Sans"/>
                <a:ea typeface="Open Sans"/>
                <a:cs typeface="Open Sans"/>
                <a:sym typeface="Open Sans"/>
              </a:rPr>
              <a:t>liac </a:t>
            </a:r>
            <a:r>
              <a:rPr lang="en" sz="1000">
                <a:solidFill>
                  <a:srgbClr val="FF0000"/>
                </a:solidFill>
                <a:latin typeface="Open Sans"/>
                <a:ea typeface="Open Sans"/>
                <a:cs typeface="Open Sans"/>
                <a:sym typeface="Open Sans"/>
              </a:rPr>
              <a:t>S</a:t>
            </a:r>
            <a:r>
              <a:rPr lang="en" sz="1000">
                <a:latin typeface="Open Sans"/>
                <a:ea typeface="Open Sans"/>
                <a:cs typeface="Open Sans"/>
                <a:sym typeface="Open Sans"/>
              </a:rPr>
              <a:t>pine}</a:t>
            </a:r>
          </a:p>
          <a:p>
            <a:pPr indent="-311150" lvl="0" marL="457200" marR="0" rtl="0" algn="l">
              <a:lnSpc>
                <a:spcPct val="100000"/>
              </a:lnSpc>
              <a:spcBef>
                <a:spcPts val="0"/>
              </a:spcBef>
              <a:spcAft>
                <a:spcPts val="0"/>
              </a:spcAft>
              <a:buSzPts val="1300"/>
              <a:buFont typeface="Open Sans"/>
              <a:buChar char="●"/>
            </a:pPr>
            <a:r>
              <a:rPr i="0" lang="en" sz="1300" u="none">
                <a:solidFill>
                  <a:srgbClr val="000000"/>
                </a:solidFill>
                <a:latin typeface="Open Sans"/>
                <a:ea typeface="Open Sans"/>
                <a:cs typeface="Open Sans"/>
                <a:sym typeface="Open Sans"/>
              </a:rPr>
              <a:t>In the </a:t>
            </a:r>
            <a:r>
              <a:rPr b="1" i="0" lang="en" sz="1300" u="none">
                <a:solidFill>
                  <a:srgbClr val="000000"/>
                </a:solidFill>
                <a:latin typeface="Open Sans"/>
                <a:ea typeface="Open Sans"/>
                <a:cs typeface="Open Sans"/>
                <a:sym typeface="Open Sans"/>
              </a:rPr>
              <a:t>mid-inguinal point </a:t>
            </a:r>
            <a:r>
              <a:rPr i="0" lang="en" sz="1300" u="none">
                <a:solidFill>
                  <a:srgbClr val="000000"/>
                </a:solidFill>
                <a:latin typeface="Open Sans"/>
                <a:ea typeface="Open Sans"/>
                <a:cs typeface="Open Sans"/>
                <a:sym typeface="Open Sans"/>
              </a:rPr>
              <a:t>you can feel the pulsations of the</a:t>
            </a:r>
            <a:r>
              <a:rPr b="1" i="0" lang="en" sz="1300" u="none">
                <a:solidFill>
                  <a:srgbClr val="000000"/>
                </a:solidFill>
                <a:latin typeface="Open Sans"/>
                <a:ea typeface="Open Sans"/>
                <a:cs typeface="Open Sans"/>
                <a:sym typeface="Open Sans"/>
              </a:rPr>
              <a:t> </a:t>
            </a:r>
            <a:r>
              <a:rPr b="1" i="0" lang="en" sz="1300" u="none">
                <a:solidFill>
                  <a:srgbClr val="FF0000"/>
                </a:solidFill>
                <a:latin typeface="Open Sans"/>
                <a:ea typeface="Open Sans"/>
                <a:cs typeface="Open Sans"/>
                <a:sym typeface="Open Sans"/>
              </a:rPr>
              <a:t>femoral </a:t>
            </a:r>
            <a:r>
              <a:rPr b="1" i="0" lang="en" sz="1300" u="sng">
                <a:solidFill>
                  <a:srgbClr val="FF0000"/>
                </a:solidFill>
                <a:latin typeface="Open Sans"/>
                <a:ea typeface="Open Sans"/>
                <a:cs typeface="Open Sans"/>
                <a:sym typeface="Open Sans"/>
              </a:rPr>
              <a:t>a</a:t>
            </a:r>
            <a:r>
              <a:rPr b="1" i="0" lang="en" sz="1300" u="none">
                <a:solidFill>
                  <a:srgbClr val="FF0000"/>
                </a:solidFill>
                <a:latin typeface="Open Sans"/>
                <a:ea typeface="Open Sans"/>
                <a:cs typeface="Open Sans"/>
                <a:sym typeface="Open Sans"/>
              </a:rPr>
              <a:t>rtery.</a:t>
            </a:r>
          </a:p>
          <a:p>
            <a:pPr indent="-311150" lvl="0" marL="457200" marR="0" rtl="0" algn="l">
              <a:lnSpc>
                <a:spcPct val="100000"/>
              </a:lnSpc>
              <a:spcBef>
                <a:spcPts val="0"/>
              </a:spcBef>
              <a:spcAft>
                <a:spcPts val="0"/>
              </a:spcAft>
              <a:buSzPts val="1300"/>
              <a:buFont typeface="Open Sans"/>
              <a:buChar char="●"/>
            </a:pPr>
            <a:r>
              <a:rPr i="0" lang="en" sz="1300" u="none">
                <a:solidFill>
                  <a:srgbClr val="000000"/>
                </a:solidFill>
                <a:latin typeface="Open Sans"/>
                <a:ea typeface="Open Sans"/>
                <a:cs typeface="Open Sans"/>
                <a:sym typeface="Open Sans"/>
              </a:rPr>
              <a:t>The </a:t>
            </a:r>
            <a:r>
              <a:rPr b="1" i="0" lang="en" sz="1300">
                <a:solidFill>
                  <a:srgbClr val="002060"/>
                </a:solidFill>
                <a:latin typeface="Open Sans"/>
                <a:ea typeface="Open Sans"/>
                <a:cs typeface="Open Sans"/>
                <a:sym typeface="Open Sans"/>
              </a:rPr>
              <a:t>femoral </a:t>
            </a:r>
            <a:r>
              <a:rPr b="1" i="0" lang="en" sz="1300" u="sng">
                <a:solidFill>
                  <a:srgbClr val="002060"/>
                </a:solidFill>
                <a:latin typeface="Open Sans"/>
                <a:ea typeface="Open Sans"/>
                <a:cs typeface="Open Sans"/>
                <a:sym typeface="Open Sans"/>
              </a:rPr>
              <a:t>v</a:t>
            </a:r>
            <a:r>
              <a:rPr b="1" i="0" lang="en" sz="1300">
                <a:solidFill>
                  <a:srgbClr val="002060"/>
                </a:solidFill>
                <a:latin typeface="Open Sans"/>
                <a:ea typeface="Open Sans"/>
                <a:cs typeface="Open Sans"/>
                <a:sym typeface="Open Sans"/>
              </a:rPr>
              <a:t>ein </a:t>
            </a:r>
            <a:r>
              <a:rPr i="0" lang="en" sz="1300" u="none">
                <a:solidFill>
                  <a:srgbClr val="000000"/>
                </a:solidFill>
                <a:latin typeface="Open Sans"/>
                <a:ea typeface="Open Sans"/>
                <a:cs typeface="Open Sans"/>
                <a:sym typeface="Open Sans"/>
              </a:rPr>
              <a:t>lies on the  </a:t>
            </a:r>
            <a:r>
              <a:rPr b="1" i="0" lang="en" sz="1300" u="none">
                <a:solidFill>
                  <a:srgbClr val="000000"/>
                </a:solidFill>
                <a:latin typeface="Open Sans"/>
                <a:ea typeface="Open Sans"/>
                <a:cs typeface="Open Sans"/>
                <a:sym typeface="Open Sans"/>
              </a:rPr>
              <a:t>medial</a:t>
            </a:r>
            <a:r>
              <a:rPr i="0" lang="en" sz="1300" u="none">
                <a:solidFill>
                  <a:srgbClr val="000000"/>
                </a:solidFill>
                <a:latin typeface="Open Sans"/>
                <a:ea typeface="Open Sans"/>
                <a:cs typeface="Open Sans"/>
                <a:sym typeface="Open Sans"/>
              </a:rPr>
              <a:t> side of the </a:t>
            </a:r>
            <a:r>
              <a:rPr i="0" lang="en" sz="1300" u="none">
                <a:solidFill>
                  <a:srgbClr val="FF0000"/>
                </a:solidFill>
                <a:latin typeface="Open Sans"/>
                <a:ea typeface="Open Sans"/>
                <a:cs typeface="Open Sans"/>
                <a:sym typeface="Open Sans"/>
              </a:rPr>
              <a:t>artery</a:t>
            </a:r>
            <a:r>
              <a:rPr i="0" lang="en" sz="1300" u="none">
                <a:solidFill>
                  <a:srgbClr val="000000"/>
                </a:solidFill>
                <a:latin typeface="Open Sans"/>
                <a:ea typeface="Open Sans"/>
                <a:cs typeface="Open Sans"/>
                <a:sym typeface="Open Sans"/>
              </a:rPr>
              <a:t>.</a:t>
            </a:r>
          </a:p>
          <a:p>
            <a:pPr indent="-311150" lvl="0" marL="457200" marR="0" rtl="0" algn="l">
              <a:lnSpc>
                <a:spcPct val="100000"/>
              </a:lnSpc>
              <a:spcBef>
                <a:spcPts val="0"/>
              </a:spcBef>
              <a:spcAft>
                <a:spcPts val="0"/>
              </a:spcAft>
              <a:buSzPts val="1300"/>
              <a:buFont typeface="Open Sans"/>
              <a:buChar char="●"/>
            </a:pPr>
            <a:r>
              <a:rPr lang="en" sz="1300">
                <a:latin typeface="Open Sans"/>
                <a:ea typeface="Open Sans"/>
                <a:cs typeface="Open Sans"/>
                <a:sym typeface="Open Sans"/>
              </a:rPr>
              <a:t>T</a:t>
            </a:r>
            <a:r>
              <a:rPr i="0" lang="en" sz="1300" u="none">
                <a:solidFill>
                  <a:srgbClr val="000000"/>
                </a:solidFill>
                <a:latin typeface="Open Sans"/>
                <a:ea typeface="Open Sans"/>
                <a:cs typeface="Open Sans"/>
                <a:sym typeface="Open Sans"/>
              </a:rPr>
              <a:t>he </a:t>
            </a:r>
            <a:r>
              <a:rPr i="0" lang="en" sz="1300" u="none">
                <a:solidFill>
                  <a:srgbClr val="FF9900"/>
                </a:solidFill>
                <a:latin typeface="Open Sans"/>
                <a:ea typeface="Open Sans"/>
                <a:cs typeface="Open Sans"/>
                <a:sym typeface="Open Sans"/>
              </a:rPr>
              <a:t>femoral </a:t>
            </a:r>
            <a:r>
              <a:rPr i="0" lang="en" sz="1300" u="sng">
                <a:solidFill>
                  <a:srgbClr val="FF9900"/>
                </a:solidFill>
                <a:latin typeface="Open Sans"/>
                <a:ea typeface="Open Sans"/>
                <a:cs typeface="Open Sans"/>
                <a:sym typeface="Open Sans"/>
              </a:rPr>
              <a:t>n</a:t>
            </a:r>
            <a:r>
              <a:rPr i="0" lang="en" sz="1300" u="none">
                <a:solidFill>
                  <a:srgbClr val="FF9900"/>
                </a:solidFill>
                <a:latin typeface="Open Sans"/>
                <a:ea typeface="Open Sans"/>
                <a:cs typeface="Open Sans"/>
                <a:sym typeface="Open Sans"/>
              </a:rPr>
              <a:t>erve</a:t>
            </a:r>
            <a:r>
              <a:rPr i="0" lang="en" sz="1300" u="none">
                <a:solidFill>
                  <a:srgbClr val="000000"/>
                </a:solidFill>
                <a:latin typeface="Open Sans"/>
                <a:ea typeface="Open Sans"/>
                <a:cs typeface="Open Sans"/>
                <a:sym typeface="Open Sans"/>
              </a:rPr>
              <a:t> lies</a:t>
            </a:r>
            <a:r>
              <a:rPr b="1" i="0" lang="en" sz="1300" u="none">
                <a:solidFill>
                  <a:srgbClr val="000000"/>
                </a:solidFill>
                <a:latin typeface="Open Sans"/>
                <a:ea typeface="Open Sans"/>
                <a:cs typeface="Open Sans"/>
                <a:sym typeface="Open Sans"/>
              </a:rPr>
              <a:t> lateral</a:t>
            </a:r>
            <a:r>
              <a:rPr i="0" lang="en" sz="1300" u="none">
                <a:solidFill>
                  <a:srgbClr val="000000"/>
                </a:solidFill>
                <a:latin typeface="Open Sans"/>
                <a:ea typeface="Open Sans"/>
                <a:cs typeface="Open Sans"/>
                <a:sym typeface="Open Sans"/>
              </a:rPr>
              <a:t> to the </a:t>
            </a:r>
            <a:r>
              <a:rPr i="0" lang="en" sz="1300" u="none">
                <a:solidFill>
                  <a:srgbClr val="FF0000"/>
                </a:solidFill>
                <a:latin typeface="Open Sans"/>
                <a:ea typeface="Open Sans"/>
                <a:cs typeface="Open Sans"/>
                <a:sym typeface="Open Sans"/>
              </a:rPr>
              <a:t>artery</a:t>
            </a:r>
            <a:r>
              <a:rPr i="0" lang="en" sz="1300" u="none">
                <a:solidFill>
                  <a:srgbClr val="000000"/>
                </a:solidFill>
                <a:latin typeface="Open Sans"/>
                <a:ea typeface="Open Sans"/>
                <a:cs typeface="Open Sans"/>
                <a:sym typeface="Open Sans"/>
              </a:rPr>
              <a:t>.</a:t>
            </a:r>
          </a:p>
          <a:p>
            <a:pPr indent="0" lvl="0" marL="0" marR="0" rtl="0" algn="ctr">
              <a:lnSpc>
                <a:spcPct val="100000"/>
              </a:lnSpc>
              <a:spcBef>
                <a:spcPts val="0"/>
              </a:spcBef>
              <a:spcAft>
                <a:spcPts val="0"/>
              </a:spcAft>
              <a:buNone/>
            </a:pPr>
            <a:r>
              <a:rPr lang="en" sz="1300">
                <a:latin typeface="Open Sans"/>
                <a:ea typeface="Open Sans"/>
                <a:cs typeface="Open Sans"/>
                <a:sym typeface="Open Sans"/>
              </a:rPr>
              <a:t> </a:t>
            </a:r>
            <a:r>
              <a:rPr i="0" lang="en" sz="1300" u="none">
                <a:solidFill>
                  <a:srgbClr val="000000"/>
                </a:solidFill>
                <a:latin typeface="Open Sans"/>
                <a:ea typeface="Open Sans"/>
                <a:cs typeface="Open Sans"/>
                <a:sym typeface="Open Sans"/>
              </a:rPr>
              <a:t> </a:t>
            </a:r>
            <a:r>
              <a:rPr i="0" lang="en" sz="1200" u="sng">
                <a:solidFill>
                  <a:schemeClr val="dk2"/>
                </a:solidFill>
                <a:latin typeface="Open Sans"/>
                <a:ea typeface="Open Sans"/>
                <a:cs typeface="Open Sans"/>
                <a:sym typeface="Open Sans"/>
              </a:rPr>
              <a:t>VAN</a:t>
            </a:r>
          </a:p>
        </p:txBody>
      </p:sp>
      <p:sp>
        <p:nvSpPr>
          <p:cNvPr id="275" name="Shape 275"/>
          <p:cNvSpPr txBox="1"/>
          <p:nvPr/>
        </p:nvSpPr>
        <p:spPr>
          <a:xfrm>
            <a:off x="165125" y="2812575"/>
            <a:ext cx="4184100" cy="1818000"/>
          </a:xfrm>
          <a:prstGeom prst="rect">
            <a:avLst/>
          </a:prstGeom>
          <a:solidFill>
            <a:srgbClr val="FFFFFF"/>
          </a:solidFill>
          <a:ln cap="flat" cmpd="sng" w="9525">
            <a:solidFill>
              <a:schemeClr val="lt2"/>
            </a:solidFill>
            <a:prstDash val="solid"/>
            <a:miter lim="800000"/>
            <a:headEnd len="med" w="med" type="none"/>
            <a:tailEnd len="med" w="med" type="none"/>
          </a:ln>
        </p:spPr>
        <p:txBody>
          <a:bodyPr anchorCtr="0" anchor="t" bIns="45700" lIns="91425" rIns="91425" wrap="square" tIns="45700">
            <a:noAutofit/>
          </a:bodyPr>
          <a:lstStyle/>
          <a:p>
            <a:pPr indent="0" lvl="0" marL="0" rtl="0">
              <a:spcBef>
                <a:spcPts val="0"/>
              </a:spcBef>
              <a:buNone/>
            </a:pPr>
            <a:r>
              <a:rPr b="1" lang="en" sz="1300">
                <a:solidFill>
                  <a:srgbClr val="FF0000"/>
                </a:solidFill>
                <a:latin typeface="Open Sans"/>
                <a:ea typeface="Open Sans"/>
                <a:cs typeface="Open Sans"/>
                <a:sym typeface="Open Sans"/>
              </a:rPr>
              <a:t>Midinguinal point: </a:t>
            </a:r>
          </a:p>
          <a:p>
            <a:pPr indent="-311150" lvl="0" marL="457200" rtl="0">
              <a:spcBef>
                <a:spcPts val="440"/>
              </a:spcBef>
              <a:spcAft>
                <a:spcPts val="0"/>
              </a:spcAft>
              <a:buSzPts val="1300"/>
              <a:buFont typeface="Open Sans"/>
              <a:buChar char="●"/>
            </a:pPr>
            <a:r>
              <a:rPr lang="en" sz="1300">
                <a:latin typeface="Open Sans"/>
                <a:ea typeface="Open Sans"/>
                <a:cs typeface="Open Sans"/>
                <a:sym typeface="Open Sans"/>
              </a:rPr>
              <a:t>It is a point on the inguinal ligament midway between the </a:t>
            </a:r>
            <a:r>
              <a:rPr b="1" lang="en" sz="1300">
                <a:solidFill>
                  <a:srgbClr val="FF0000"/>
                </a:solidFill>
                <a:latin typeface="Open Sans"/>
                <a:ea typeface="Open Sans"/>
                <a:cs typeface="Open Sans"/>
                <a:sym typeface="Open Sans"/>
              </a:rPr>
              <a:t>symphysis pubis </a:t>
            </a:r>
            <a:r>
              <a:rPr lang="en" sz="1300">
                <a:latin typeface="Open Sans"/>
                <a:ea typeface="Open Sans"/>
                <a:cs typeface="Open Sans"/>
                <a:sym typeface="Open Sans"/>
              </a:rPr>
              <a:t>and the </a:t>
            </a:r>
            <a:r>
              <a:rPr b="1" lang="en" sz="1300">
                <a:latin typeface="Open Sans"/>
                <a:ea typeface="Open Sans"/>
                <a:cs typeface="Open Sans"/>
                <a:sym typeface="Open Sans"/>
              </a:rPr>
              <a:t>ASIS</a:t>
            </a:r>
            <a:r>
              <a:rPr lang="en" sz="1300">
                <a:latin typeface="Open Sans"/>
                <a:ea typeface="Open Sans"/>
                <a:cs typeface="Open Sans"/>
                <a:sym typeface="Open Sans"/>
              </a:rPr>
              <a:t>.</a:t>
            </a:r>
          </a:p>
          <a:p>
            <a:pPr indent="-311150" lvl="0" marL="457200" rtl="0">
              <a:spcBef>
                <a:spcPts val="0"/>
              </a:spcBef>
              <a:buSzPts val="1300"/>
              <a:buFont typeface="Open Sans"/>
              <a:buChar char="●"/>
            </a:pPr>
            <a:r>
              <a:rPr lang="en" sz="1300">
                <a:solidFill>
                  <a:srgbClr val="000000"/>
                </a:solidFill>
                <a:latin typeface="Open Sans"/>
                <a:ea typeface="Open Sans"/>
                <a:cs typeface="Open Sans"/>
                <a:sym typeface="Open Sans"/>
              </a:rPr>
              <a:t>The </a:t>
            </a:r>
            <a:r>
              <a:rPr b="1" lang="en" sz="1300">
                <a:solidFill>
                  <a:srgbClr val="FF0000"/>
                </a:solidFill>
                <a:latin typeface="Open Sans"/>
                <a:ea typeface="Open Sans"/>
                <a:cs typeface="Open Sans"/>
                <a:sym typeface="Open Sans"/>
              </a:rPr>
              <a:t>femoral artery</a:t>
            </a:r>
            <a:r>
              <a:rPr lang="en" sz="1300">
                <a:solidFill>
                  <a:srgbClr val="FF3300"/>
                </a:solidFill>
                <a:latin typeface="Open Sans"/>
                <a:ea typeface="Open Sans"/>
                <a:cs typeface="Open Sans"/>
                <a:sym typeface="Open Sans"/>
              </a:rPr>
              <a:t> </a:t>
            </a:r>
            <a:r>
              <a:rPr lang="en" sz="1300">
                <a:solidFill>
                  <a:srgbClr val="000000"/>
                </a:solidFill>
                <a:latin typeface="Open Sans"/>
                <a:ea typeface="Open Sans"/>
                <a:cs typeface="Open Sans"/>
                <a:sym typeface="Open Sans"/>
              </a:rPr>
              <a:t>is an important site for vascular access  as a large number of arteriographic procedures are undertaken through its percutaneous puncture, (coronary angiography).</a:t>
            </a:r>
          </a:p>
          <a:p>
            <a:pPr indent="-203200" lvl="0" marL="342900" rtl="0">
              <a:spcBef>
                <a:spcPts val="440"/>
              </a:spcBef>
              <a:buNone/>
            </a:pPr>
            <a:r>
              <a:t/>
            </a:r>
            <a:endParaRPr sz="1300">
              <a:solidFill>
                <a:srgbClr val="000000"/>
              </a:solidFill>
              <a:latin typeface="Open Sans"/>
              <a:ea typeface="Open Sans"/>
              <a:cs typeface="Open Sans"/>
              <a:sym typeface="Open Sans"/>
            </a:endParaRPr>
          </a:p>
        </p:txBody>
      </p:sp>
      <p:pic>
        <p:nvPicPr>
          <p:cNvPr descr="File0751" id="276" name="Shape 276"/>
          <p:cNvPicPr preferRelativeResize="0"/>
          <p:nvPr/>
        </p:nvPicPr>
        <p:blipFill rotWithShape="1">
          <a:blip r:embed="rId4">
            <a:alphaModFix/>
          </a:blip>
          <a:srcRect b="7150" l="6044" r="5585" t="6171"/>
          <a:stretch/>
        </p:blipFill>
        <p:spPr>
          <a:xfrm>
            <a:off x="4515574" y="1125200"/>
            <a:ext cx="1823326" cy="3114049"/>
          </a:xfrm>
          <a:prstGeom prst="rect">
            <a:avLst/>
          </a:prstGeom>
          <a:noFill/>
          <a:ln cap="flat" cmpd="sng" w="28575">
            <a:solidFill>
              <a:srgbClr val="000000"/>
            </a:solidFill>
            <a:prstDash val="solid"/>
            <a:round/>
            <a:headEnd len="med" w="med" type="none"/>
            <a:tailEnd len="med" w="med" type="none"/>
          </a:ln>
        </p:spPr>
      </p:pic>
      <p:sp>
        <p:nvSpPr>
          <p:cNvPr id="277" name="Shape 277"/>
          <p:cNvSpPr txBox="1"/>
          <p:nvPr/>
        </p:nvSpPr>
        <p:spPr>
          <a:xfrm>
            <a:off x="7649650" y="1627025"/>
            <a:ext cx="577200" cy="367500"/>
          </a:xfrm>
          <a:prstGeom prst="rect">
            <a:avLst/>
          </a:prstGeom>
          <a:noFill/>
          <a:ln>
            <a:noFill/>
          </a:ln>
        </p:spPr>
        <p:txBody>
          <a:bodyPr anchorCtr="0" anchor="t" bIns="91425" lIns="91425" rIns="91425" wrap="square" tIns="91425">
            <a:noAutofit/>
          </a:bodyPr>
          <a:lstStyle/>
          <a:p>
            <a:pPr indent="0" lvl="0" marL="0">
              <a:spcBef>
                <a:spcPts val="0"/>
              </a:spcBef>
              <a:buNone/>
            </a:pPr>
            <a:r>
              <a:t/>
            </a:r>
            <a:endParaRPr/>
          </a:p>
        </p:txBody>
      </p:sp>
      <p:sp>
        <p:nvSpPr>
          <p:cNvPr id="278" name="Shape 278"/>
          <p:cNvSpPr txBox="1"/>
          <p:nvPr/>
        </p:nvSpPr>
        <p:spPr>
          <a:xfrm rot="4343752">
            <a:off x="7568702" y="1947396"/>
            <a:ext cx="1570236" cy="314803"/>
          </a:xfrm>
          <a:prstGeom prst="rect">
            <a:avLst/>
          </a:prstGeom>
          <a:noFill/>
          <a:ln>
            <a:noFill/>
          </a:ln>
        </p:spPr>
        <p:txBody>
          <a:bodyPr anchorCtr="0" anchor="t" bIns="91425" lIns="91425" rIns="91425" wrap="square" tIns="91425">
            <a:noAutofit/>
          </a:bodyPr>
          <a:lstStyle/>
          <a:p>
            <a:pPr indent="0" lvl="0" marL="0">
              <a:spcBef>
                <a:spcPts val="0"/>
              </a:spcBef>
              <a:buNone/>
            </a:pPr>
            <a:r>
              <a:rPr b="1" lang="en" sz="800">
                <a:solidFill>
                  <a:srgbClr val="C9DAF8"/>
                </a:solidFill>
                <a:latin typeface="Open Sans"/>
                <a:ea typeface="Open Sans"/>
                <a:cs typeface="Open Sans"/>
                <a:sym typeface="Open Sans"/>
              </a:rPr>
              <a:t>Pulsation of femoral artery</a:t>
            </a:r>
          </a:p>
        </p:txBody>
      </p:sp>
      <p:sp>
        <p:nvSpPr>
          <p:cNvPr id="279" name="Shape 279"/>
          <p:cNvSpPr txBox="1"/>
          <p:nvPr/>
        </p:nvSpPr>
        <p:spPr>
          <a:xfrm>
            <a:off x="1310500" y="463100"/>
            <a:ext cx="5675700" cy="662100"/>
          </a:xfrm>
          <a:prstGeom prst="rect">
            <a:avLst/>
          </a:prstGeom>
          <a:noFill/>
          <a:ln>
            <a:noFill/>
          </a:ln>
        </p:spPr>
        <p:txBody>
          <a:bodyPr anchorCtr="0" anchor="t" bIns="91425" lIns="91425" rIns="91425" wrap="square" tIns="91425">
            <a:noAutofit/>
          </a:bodyPr>
          <a:lstStyle/>
          <a:p>
            <a:pPr indent="0" lvl="0" marL="0">
              <a:spcBef>
                <a:spcPts val="0"/>
              </a:spcBef>
              <a:buNone/>
            </a:pPr>
            <a:r>
              <a:t/>
            </a:r>
            <a:endParaRPr/>
          </a:p>
        </p:txBody>
      </p:sp>
      <p:sp>
        <p:nvSpPr>
          <p:cNvPr id="280" name="Shape 280"/>
          <p:cNvSpPr txBox="1"/>
          <p:nvPr/>
        </p:nvSpPr>
        <p:spPr>
          <a:xfrm>
            <a:off x="1842600" y="581350"/>
            <a:ext cx="5675700" cy="662100"/>
          </a:xfrm>
          <a:prstGeom prst="rect">
            <a:avLst/>
          </a:prstGeom>
          <a:noFill/>
          <a:ln>
            <a:noFill/>
          </a:ln>
        </p:spPr>
        <p:txBody>
          <a:bodyPr anchorCtr="0" anchor="t" bIns="91425" lIns="91425" rIns="91425" wrap="square" tIns="91425">
            <a:noAutofit/>
          </a:bodyPr>
          <a:lstStyle/>
          <a:p>
            <a:pPr indent="0" lvl="0" marL="0">
              <a:spcBef>
                <a:spcPts val="0"/>
              </a:spcBef>
              <a:buNone/>
            </a:pPr>
            <a:r>
              <a:t/>
            </a:r>
            <a:endParaRPr/>
          </a:p>
        </p:txBody>
      </p:sp>
      <p:sp>
        <p:nvSpPr>
          <p:cNvPr id="281" name="Shape 281"/>
          <p:cNvSpPr txBox="1"/>
          <p:nvPr/>
        </p:nvSpPr>
        <p:spPr>
          <a:xfrm>
            <a:off x="5665725" y="4680400"/>
            <a:ext cx="5675700" cy="662100"/>
          </a:xfrm>
          <a:prstGeom prst="rect">
            <a:avLst/>
          </a:prstGeom>
          <a:noFill/>
          <a:ln>
            <a:noFill/>
          </a:ln>
        </p:spPr>
        <p:txBody>
          <a:bodyPr anchorCtr="0" anchor="t" bIns="91425" lIns="91425" rIns="91425" wrap="square" tIns="91425">
            <a:noAutofit/>
          </a:bodyPr>
          <a:lstStyle/>
          <a:p>
            <a:pPr indent="0" lvl="0" marL="0">
              <a:spcBef>
                <a:spcPts val="0"/>
              </a:spcBef>
              <a:buNone/>
            </a:pPr>
            <a:r>
              <a:t/>
            </a:r>
            <a:endParaRPr/>
          </a:p>
        </p:txBody>
      </p:sp>
      <p:sp>
        <p:nvSpPr>
          <p:cNvPr id="282" name="Shape 282"/>
          <p:cNvSpPr/>
          <p:nvPr/>
        </p:nvSpPr>
        <p:spPr>
          <a:xfrm>
            <a:off x="7587750" y="2545425"/>
            <a:ext cx="577200" cy="1069500"/>
          </a:xfrm>
          <a:prstGeom prst="roundRect">
            <a:avLst>
              <a:gd fmla="val 16667" name="adj"/>
            </a:avLst>
          </a:prstGeom>
          <a:solidFill>
            <a:schemeClr val="lt2"/>
          </a:solidFill>
          <a:ln cap="flat" cmpd="sng" w="25400">
            <a:solidFill>
              <a:schemeClr val="lt2"/>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Shape 287"/>
          <p:cNvSpPr txBox="1"/>
          <p:nvPr>
            <p:ph type="title"/>
          </p:nvPr>
        </p:nvSpPr>
        <p:spPr>
          <a:xfrm>
            <a:off x="99600" y="-27175"/>
            <a:ext cx="2700600" cy="831300"/>
          </a:xfrm>
          <a:prstGeom prst="rect">
            <a:avLst/>
          </a:prstGeom>
        </p:spPr>
        <p:txBody>
          <a:bodyPr anchorCtr="0" anchor="b" bIns="91425" lIns="91425" rIns="91425" wrap="square" tIns="91425">
            <a:noAutofit/>
          </a:bodyPr>
          <a:lstStyle/>
          <a:p>
            <a:pPr indent="0" lvl="0" marL="0" rtl="0">
              <a:spcBef>
                <a:spcPts val="0"/>
              </a:spcBef>
              <a:buNone/>
            </a:pPr>
            <a:r>
              <a:rPr lang="en"/>
              <a:t>Lower Limb.</a:t>
            </a:r>
            <a:r>
              <a:rPr lang="en" sz="2400"/>
              <a:t>cont</a:t>
            </a:r>
            <a:r>
              <a:rPr lang="en"/>
              <a:t> </a:t>
            </a:r>
          </a:p>
        </p:txBody>
      </p:sp>
      <p:sp>
        <p:nvSpPr>
          <p:cNvPr id="288" name="Shape 288"/>
          <p:cNvSpPr txBox="1"/>
          <p:nvPr/>
        </p:nvSpPr>
        <p:spPr>
          <a:xfrm>
            <a:off x="4344150" y="2708875"/>
            <a:ext cx="2499600" cy="2107800"/>
          </a:xfrm>
          <a:prstGeom prst="rect">
            <a:avLst/>
          </a:prstGeom>
          <a:solidFill>
            <a:srgbClr val="FFFFFF"/>
          </a:solidFill>
          <a:ln cap="flat" cmpd="sng" w="9525">
            <a:solidFill>
              <a:schemeClr val="lt2"/>
            </a:solidFill>
            <a:prstDash val="solid"/>
            <a:miter lim="800000"/>
            <a:headEnd len="med" w="med" type="none"/>
            <a:tailEnd len="med" w="med" type="none"/>
          </a:ln>
        </p:spPr>
        <p:txBody>
          <a:bodyPr anchorCtr="0" anchor="t" bIns="45700" lIns="91425" rIns="91425" wrap="square" tIns="45700">
            <a:noAutofit/>
          </a:bodyPr>
          <a:lstStyle/>
          <a:p>
            <a:pPr indent="-152400" lvl="0" marL="0" marR="0" rtl="0" algn="l">
              <a:lnSpc>
                <a:spcPct val="100000"/>
              </a:lnSpc>
              <a:spcBef>
                <a:spcPts val="0"/>
              </a:spcBef>
              <a:spcAft>
                <a:spcPts val="0"/>
              </a:spcAft>
              <a:buClr>
                <a:srgbClr val="000000"/>
              </a:buClr>
              <a:buSzPts val="2400"/>
              <a:buFont typeface="Arial"/>
              <a:buNone/>
            </a:pPr>
            <a:r>
              <a:rPr i="0" lang="en" sz="1200" u="none">
                <a:solidFill>
                  <a:srgbClr val="000000"/>
                </a:solidFill>
                <a:latin typeface="Open Sans"/>
                <a:ea typeface="Open Sans"/>
                <a:cs typeface="Open Sans"/>
                <a:sym typeface="Open Sans"/>
              </a:rPr>
              <a:t>The </a:t>
            </a:r>
            <a:r>
              <a:rPr b="1" i="0" lang="en" sz="1200" u="none">
                <a:solidFill>
                  <a:srgbClr val="FF0000"/>
                </a:solidFill>
                <a:latin typeface="Open Sans"/>
                <a:ea typeface="Open Sans"/>
                <a:cs typeface="Open Sans"/>
                <a:sym typeface="Open Sans"/>
              </a:rPr>
              <a:t>iliac crest</a:t>
            </a:r>
            <a:r>
              <a:rPr b="1" lang="en" sz="1200">
                <a:solidFill>
                  <a:srgbClr val="FF0000"/>
                </a:solidFill>
                <a:latin typeface="Open Sans"/>
                <a:ea typeface="Open Sans"/>
                <a:cs typeface="Open Sans"/>
                <a:sym typeface="Open Sans"/>
              </a:rPr>
              <a:t> is </a:t>
            </a:r>
            <a:r>
              <a:rPr b="1" i="0" lang="en" sz="1200" u="none">
                <a:solidFill>
                  <a:srgbClr val="000000"/>
                </a:solidFill>
                <a:latin typeface="Open Sans"/>
                <a:ea typeface="Open Sans"/>
                <a:cs typeface="Open Sans"/>
                <a:sym typeface="Open Sans"/>
              </a:rPr>
              <a:t>sub</a:t>
            </a:r>
            <a:r>
              <a:rPr b="1" i="0" lang="en" sz="1200" u="none">
                <a:solidFill>
                  <a:srgbClr val="000000"/>
                </a:solidFill>
                <a:latin typeface="Open Sans"/>
                <a:ea typeface="Open Sans"/>
                <a:cs typeface="Open Sans"/>
                <a:sym typeface="Open Sans"/>
              </a:rPr>
              <a:t>cutaneous</a:t>
            </a:r>
            <a:r>
              <a:rPr i="0" lang="en" sz="1200" u="none">
                <a:solidFill>
                  <a:srgbClr val="000000"/>
                </a:solidFill>
                <a:latin typeface="Open Sans"/>
                <a:ea typeface="Open Sans"/>
                <a:cs typeface="Open Sans"/>
                <a:sym typeface="Open Sans"/>
              </a:rPr>
              <a:t> and can be palpated throughout its length, from the </a:t>
            </a:r>
            <a:r>
              <a:rPr b="1" i="0" lang="en" sz="1200" u="none">
                <a:solidFill>
                  <a:srgbClr val="FF0000"/>
                </a:solidFill>
                <a:latin typeface="Open Sans"/>
                <a:ea typeface="Open Sans"/>
                <a:cs typeface="Open Sans"/>
                <a:sym typeface="Open Sans"/>
              </a:rPr>
              <a:t>ASIS</a:t>
            </a:r>
            <a:r>
              <a:rPr i="0" lang="en" sz="1200" u="none">
                <a:solidFill>
                  <a:srgbClr val="000000"/>
                </a:solidFill>
                <a:latin typeface="Open Sans"/>
                <a:ea typeface="Open Sans"/>
                <a:cs typeface="Open Sans"/>
                <a:sym typeface="Open Sans"/>
              </a:rPr>
              <a:t> to the</a:t>
            </a:r>
            <a:r>
              <a:rPr i="0" lang="en" sz="1200" u="none">
                <a:solidFill>
                  <a:srgbClr val="FF0000"/>
                </a:solidFill>
                <a:latin typeface="Open Sans"/>
                <a:ea typeface="Open Sans"/>
                <a:cs typeface="Open Sans"/>
                <a:sym typeface="Open Sans"/>
              </a:rPr>
              <a:t> </a:t>
            </a:r>
            <a:r>
              <a:rPr b="1" i="0" lang="en" sz="1200" u="none">
                <a:solidFill>
                  <a:srgbClr val="FF0000"/>
                </a:solidFill>
                <a:latin typeface="Open Sans"/>
                <a:ea typeface="Open Sans"/>
                <a:cs typeface="Open Sans"/>
                <a:sym typeface="Open Sans"/>
              </a:rPr>
              <a:t>PSIS</a:t>
            </a:r>
            <a:r>
              <a:rPr lang="en" sz="1200">
                <a:latin typeface="Open Sans"/>
                <a:ea typeface="Open Sans"/>
                <a:cs typeface="Open Sans"/>
                <a:sym typeface="Open Sans"/>
              </a:rPr>
              <a:t>.</a:t>
            </a:r>
          </a:p>
          <a:p>
            <a:pPr indent="-152400" lvl="0" marL="0" marR="0" rtl="0" algn="l">
              <a:lnSpc>
                <a:spcPct val="100000"/>
              </a:lnSpc>
              <a:spcBef>
                <a:spcPts val="0"/>
              </a:spcBef>
              <a:spcAft>
                <a:spcPts val="0"/>
              </a:spcAft>
              <a:buClr>
                <a:srgbClr val="000000"/>
              </a:buClr>
              <a:buSzPts val="2400"/>
              <a:buFont typeface="Arial"/>
              <a:buNone/>
            </a:pPr>
            <a:r>
              <a:rPr lang="en" sz="1100">
                <a:solidFill>
                  <a:schemeClr val="dk1"/>
                </a:solidFill>
                <a:latin typeface="Open Sans"/>
                <a:ea typeface="Open Sans"/>
                <a:cs typeface="Open Sans"/>
                <a:sym typeface="Open Sans"/>
              </a:rPr>
              <a:t>{</a:t>
            </a:r>
            <a:r>
              <a:rPr lang="en" sz="1100">
                <a:solidFill>
                  <a:srgbClr val="FF0000"/>
                </a:solidFill>
                <a:latin typeface="Open Sans"/>
                <a:ea typeface="Open Sans"/>
                <a:cs typeface="Open Sans"/>
                <a:sym typeface="Open Sans"/>
              </a:rPr>
              <a:t>P</a:t>
            </a:r>
            <a:r>
              <a:rPr lang="en" sz="1100">
                <a:latin typeface="Open Sans"/>
                <a:ea typeface="Open Sans"/>
                <a:cs typeface="Open Sans"/>
                <a:sym typeface="Open Sans"/>
              </a:rPr>
              <a:t>osterior </a:t>
            </a:r>
            <a:r>
              <a:rPr lang="en" sz="1100">
                <a:solidFill>
                  <a:srgbClr val="FF0000"/>
                </a:solidFill>
                <a:latin typeface="Open Sans"/>
                <a:ea typeface="Open Sans"/>
                <a:cs typeface="Open Sans"/>
                <a:sym typeface="Open Sans"/>
              </a:rPr>
              <a:t>S</a:t>
            </a:r>
            <a:r>
              <a:rPr lang="en" sz="1100">
                <a:solidFill>
                  <a:schemeClr val="dk1"/>
                </a:solidFill>
                <a:latin typeface="Open Sans"/>
                <a:ea typeface="Open Sans"/>
                <a:cs typeface="Open Sans"/>
                <a:sym typeface="Open Sans"/>
              </a:rPr>
              <a:t>uperior </a:t>
            </a:r>
            <a:r>
              <a:rPr lang="en" sz="1100">
                <a:solidFill>
                  <a:srgbClr val="FF0000"/>
                </a:solidFill>
                <a:latin typeface="Open Sans"/>
                <a:ea typeface="Open Sans"/>
                <a:cs typeface="Open Sans"/>
                <a:sym typeface="Open Sans"/>
              </a:rPr>
              <a:t>I</a:t>
            </a:r>
            <a:r>
              <a:rPr lang="en" sz="1100">
                <a:solidFill>
                  <a:schemeClr val="dk1"/>
                </a:solidFill>
                <a:latin typeface="Open Sans"/>
                <a:ea typeface="Open Sans"/>
                <a:cs typeface="Open Sans"/>
                <a:sym typeface="Open Sans"/>
              </a:rPr>
              <a:t>liac </a:t>
            </a:r>
            <a:r>
              <a:rPr lang="en" sz="1100">
                <a:solidFill>
                  <a:srgbClr val="FF0000"/>
                </a:solidFill>
                <a:latin typeface="Open Sans"/>
                <a:ea typeface="Open Sans"/>
                <a:cs typeface="Open Sans"/>
                <a:sym typeface="Open Sans"/>
              </a:rPr>
              <a:t>S</a:t>
            </a:r>
            <a:r>
              <a:rPr lang="en" sz="1100">
                <a:solidFill>
                  <a:schemeClr val="dk1"/>
                </a:solidFill>
                <a:latin typeface="Open Sans"/>
                <a:ea typeface="Open Sans"/>
                <a:cs typeface="Open Sans"/>
                <a:sym typeface="Open Sans"/>
              </a:rPr>
              <a:t>pine}</a:t>
            </a:r>
          </a:p>
          <a:p>
            <a:pPr indent="-152400" lvl="0" marL="0" marR="0" rtl="0" algn="l">
              <a:lnSpc>
                <a:spcPct val="100000"/>
              </a:lnSpc>
              <a:spcBef>
                <a:spcPts val="0"/>
              </a:spcBef>
              <a:spcAft>
                <a:spcPts val="0"/>
              </a:spcAft>
              <a:buClr>
                <a:srgbClr val="000000"/>
              </a:buClr>
              <a:buSzPts val="2400"/>
              <a:buFont typeface="Arial"/>
              <a:buNone/>
            </a:pPr>
            <a:r>
              <a:t/>
            </a:r>
            <a:endParaRPr sz="1200">
              <a:solidFill>
                <a:schemeClr val="dk1"/>
              </a:solidFill>
              <a:latin typeface="Open Sans"/>
              <a:ea typeface="Open Sans"/>
              <a:cs typeface="Open Sans"/>
              <a:sym typeface="Open Sans"/>
            </a:endParaRPr>
          </a:p>
          <a:p>
            <a:pPr indent="-152400" lvl="0" marL="0" marR="0" rtl="0" algn="l">
              <a:lnSpc>
                <a:spcPct val="100000"/>
              </a:lnSpc>
              <a:spcBef>
                <a:spcPts val="0"/>
              </a:spcBef>
              <a:spcAft>
                <a:spcPts val="0"/>
              </a:spcAft>
              <a:buClr>
                <a:srgbClr val="FF0000"/>
              </a:buClr>
              <a:buSzPts val="2400"/>
              <a:buFont typeface="Arial"/>
              <a:buNone/>
            </a:pPr>
            <a:r>
              <a:rPr b="1" i="0" lang="en" sz="1200" u="none">
                <a:solidFill>
                  <a:srgbClr val="FF0000"/>
                </a:solidFill>
                <a:latin typeface="Open Sans"/>
                <a:ea typeface="Open Sans"/>
                <a:cs typeface="Open Sans"/>
                <a:sym typeface="Open Sans"/>
              </a:rPr>
              <a:t>The greater trochanter</a:t>
            </a:r>
            <a:r>
              <a:rPr i="0" lang="en" sz="1200" u="none">
                <a:solidFill>
                  <a:srgbClr val="FF0000"/>
                </a:solidFill>
                <a:latin typeface="Open Sans"/>
                <a:ea typeface="Open Sans"/>
                <a:cs typeface="Open Sans"/>
                <a:sym typeface="Open Sans"/>
              </a:rPr>
              <a:t> </a:t>
            </a:r>
            <a:r>
              <a:rPr i="0" lang="en" sz="1200" u="none">
                <a:solidFill>
                  <a:srgbClr val="000000"/>
                </a:solidFill>
                <a:latin typeface="Open Sans"/>
                <a:ea typeface="Open Sans"/>
                <a:cs typeface="Open Sans"/>
                <a:sym typeface="Open Sans"/>
              </a:rPr>
              <a:t>of the femur is also subcutaneous and can be palpated on the lateral aspect of the hip joint behind and distal to the </a:t>
            </a:r>
            <a:r>
              <a:rPr i="0" lang="en" sz="1200" u="none">
                <a:solidFill>
                  <a:srgbClr val="FF0000"/>
                </a:solidFill>
                <a:latin typeface="Open Sans"/>
                <a:ea typeface="Open Sans"/>
                <a:cs typeface="Open Sans"/>
                <a:sym typeface="Open Sans"/>
              </a:rPr>
              <a:t>ASIS</a:t>
            </a:r>
            <a:r>
              <a:rPr lang="en" sz="1200">
                <a:latin typeface="Open Sans"/>
                <a:ea typeface="Open Sans"/>
                <a:cs typeface="Open Sans"/>
                <a:sym typeface="Open Sans"/>
              </a:rPr>
              <a:t>.</a:t>
            </a:r>
          </a:p>
        </p:txBody>
      </p:sp>
      <p:sp>
        <p:nvSpPr>
          <p:cNvPr id="289" name="Shape 289"/>
          <p:cNvSpPr txBox="1"/>
          <p:nvPr/>
        </p:nvSpPr>
        <p:spPr>
          <a:xfrm>
            <a:off x="110650" y="746425"/>
            <a:ext cx="4011600" cy="2394600"/>
          </a:xfrm>
          <a:prstGeom prst="rect">
            <a:avLst/>
          </a:prstGeom>
          <a:solidFill>
            <a:srgbClr val="FFFFFF"/>
          </a:solidFill>
          <a:ln cap="flat" cmpd="sng" w="9525">
            <a:solidFill>
              <a:schemeClr val="lt2"/>
            </a:solidFill>
            <a:prstDash val="solid"/>
            <a:miter lim="800000"/>
            <a:headEnd len="med" w="med" type="none"/>
            <a:tailEnd len="med" w="med" type="none"/>
          </a:ln>
        </p:spPr>
        <p:txBody>
          <a:bodyPr anchorCtr="0" anchor="t" bIns="45700" lIns="91425" rIns="91425" wrap="square" tIns="45700">
            <a:noAutofit/>
          </a:bodyPr>
          <a:lstStyle/>
          <a:p>
            <a:pPr indent="-127000" lvl="0" marL="0" marR="0" rtl="0" algn="l">
              <a:lnSpc>
                <a:spcPct val="100000"/>
              </a:lnSpc>
              <a:spcBef>
                <a:spcPts val="0"/>
              </a:spcBef>
              <a:spcAft>
                <a:spcPts val="0"/>
              </a:spcAft>
              <a:buClr>
                <a:srgbClr val="000000"/>
              </a:buClr>
              <a:buSzPts val="2000"/>
              <a:buFont typeface="Arial"/>
              <a:buNone/>
            </a:pPr>
            <a:r>
              <a:rPr b="1" i="0" lang="en" sz="1200" u="none">
                <a:solidFill>
                  <a:srgbClr val="FF0000"/>
                </a:solidFill>
                <a:latin typeface="Open Sans"/>
                <a:ea typeface="Open Sans"/>
                <a:cs typeface="Open Sans"/>
                <a:sym typeface="Open Sans"/>
              </a:rPr>
              <a:t>Femoral Triangle:</a:t>
            </a:r>
          </a:p>
          <a:p>
            <a:pPr indent="-127000" lvl="0" marL="0" marR="0" rtl="0" algn="l">
              <a:lnSpc>
                <a:spcPct val="100000"/>
              </a:lnSpc>
              <a:spcBef>
                <a:spcPts val="0"/>
              </a:spcBef>
              <a:spcAft>
                <a:spcPts val="0"/>
              </a:spcAft>
              <a:buClr>
                <a:srgbClr val="000000"/>
              </a:buClr>
              <a:buSzPts val="2000"/>
              <a:buFont typeface="Arial"/>
              <a:buNone/>
            </a:pPr>
            <a:r>
              <a:rPr i="0" lang="en" sz="1200" u="none">
                <a:solidFill>
                  <a:srgbClr val="000000"/>
                </a:solidFill>
                <a:latin typeface="Open Sans"/>
                <a:ea typeface="Open Sans"/>
                <a:cs typeface="Open Sans"/>
                <a:sym typeface="Open Sans"/>
              </a:rPr>
              <a:t>The </a:t>
            </a:r>
            <a:r>
              <a:rPr b="1" i="0" lang="en" sz="1200" u="none">
                <a:solidFill>
                  <a:srgbClr val="000000"/>
                </a:solidFill>
                <a:latin typeface="Open Sans"/>
                <a:ea typeface="Open Sans"/>
                <a:cs typeface="Open Sans"/>
                <a:sym typeface="Open Sans"/>
              </a:rPr>
              <a:t>femoral triangle </a:t>
            </a:r>
            <a:r>
              <a:rPr i="0" lang="en" sz="1200" u="none">
                <a:solidFill>
                  <a:srgbClr val="000000"/>
                </a:solidFill>
                <a:latin typeface="Open Sans"/>
                <a:ea typeface="Open Sans"/>
                <a:cs typeface="Open Sans"/>
                <a:sym typeface="Open Sans"/>
              </a:rPr>
              <a:t>can be seen as a depression below the fold of the groin in the upper part of the thigh. </a:t>
            </a:r>
          </a:p>
          <a:p>
            <a:pPr indent="-127000" lvl="0" marL="0" marR="0" rtl="0" algn="l">
              <a:lnSpc>
                <a:spcPct val="100000"/>
              </a:lnSpc>
              <a:spcBef>
                <a:spcPts val="0"/>
              </a:spcBef>
              <a:spcAft>
                <a:spcPts val="0"/>
              </a:spcAft>
              <a:buClr>
                <a:srgbClr val="000000"/>
              </a:buClr>
              <a:buSzPts val="2000"/>
              <a:buFont typeface="Arial"/>
              <a:buNone/>
            </a:pPr>
            <a:r>
              <a:t/>
            </a:r>
            <a:endParaRPr i="0" sz="1200" u="none">
              <a:solidFill>
                <a:srgbClr val="000000"/>
              </a:solidFill>
              <a:latin typeface="Open Sans"/>
              <a:ea typeface="Open Sans"/>
              <a:cs typeface="Open Sans"/>
              <a:sym typeface="Open Sans"/>
            </a:endParaRPr>
          </a:p>
          <a:p>
            <a:pPr indent="-127000" lvl="0" marL="0" marR="0" rtl="0" algn="l">
              <a:lnSpc>
                <a:spcPct val="100000"/>
              </a:lnSpc>
              <a:spcBef>
                <a:spcPts val="0"/>
              </a:spcBef>
              <a:spcAft>
                <a:spcPts val="0"/>
              </a:spcAft>
              <a:buClr>
                <a:srgbClr val="000000"/>
              </a:buClr>
              <a:buSzPts val="2000"/>
              <a:buFont typeface="Arial"/>
              <a:buNone/>
            </a:pPr>
            <a:r>
              <a:rPr i="0" lang="en" sz="1200" u="none">
                <a:solidFill>
                  <a:srgbClr val="000000"/>
                </a:solidFill>
                <a:latin typeface="Open Sans"/>
                <a:ea typeface="Open Sans"/>
                <a:cs typeface="Open Sans"/>
                <a:sym typeface="Open Sans"/>
              </a:rPr>
              <a:t>In a thin, muscular subject, the boundaries of the triangle can be identified when the thigh is flexed, abducted, and laterally rotated. </a:t>
            </a:r>
          </a:p>
          <a:p>
            <a:pPr indent="-127000" lvl="0" marL="0" marR="0" rtl="0" algn="l">
              <a:lnSpc>
                <a:spcPct val="100000"/>
              </a:lnSpc>
              <a:spcBef>
                <a:spcPts val="0"/>
              </a:spcBef>
              <a:spcAft>
                <a:spcPts val="0"/>
              </a:spcAft>
              <a:buClr>
                <a:srgbClr val="000000"/>
              </a:buClr>
              <a:buSzPts val="2000"/>
              <a:buFont typeface="Arial"/>
              <a:buNone/>
            </a:pPr>
            <a:r>
              <a:t/>
            </a:r>
            <a:endParaRPr i="0" sz="1200" u="none">
              <a:solidFill>
                <a:srgbClr val="000000"/>
              </a:solidFill>
              <a:latin typeface="Open Sans"/>
              <a:ea typeface="Open Sans"/>
              <a:cs typeface="Open Sans"/>
              <a:sym typeface="Open Sans"/>
            </a:endParaRPr>
          </a:p>
          <a:p>
            <a:pPr indent="-127000" lvl="0" marL="0" marR="0" rtl="0" algn="l">
              <a:lnSpc>
                <a:spcPct val="100000"/>
              </a:lnSpc>
              <a:spcBef>
                <a:spcPts val="0"/>
              </a:spcBef>
              <a:spcAft>
                <a:spcPts val="0"/>
              </a:spcAft>
              <a:buClr>
                <a:srgbClr val="000000"/>
              </a:buClr>
              <a:buSzPts val="2000"/>
              <a:buFont typeface="Arial"/>
              <a:buNone/>
            </a:pPr>
            <a:r>
              <a:rPr i="0" lang="en" sz="1200" u="none">
                <a:solidFill>
                  <a:srgbClr val="000000"/>
                </a:solidFill>
                <a:latin typeface="Open Sans"/>
                <a:ea typeface="Open Sans"/>
                <a:cs typeface="Open Sans"/>
                <a:sym typeface="Open Sans"/>
              </a:rPr>
              <a:t>The base of the triangle is formed by the inguinal ligament, the lateral border by the sartorius and the medial border by the adductor longus.</a:t>
            </a:r>
          </a:p>
        </p:txBody>
      </p:sp>
      <p:pic>
        <p:nvPicPr>
          <p:cNvPr descr="E:\NANO (F)\Gray 39\110 General organization and surface anatomy of the lower limb\F71683-110-f012.jpg" id="290" name="Shape 290"/>
          <p:cNvPicPr preferRelativeResize="0"/>
          <p:nvPr/>
        </p:nvPicPr>
        <p:blipFill rotWithShape="1">
          <a:blip r:embed="rId3">
            <a:alphaModFix/>
          </a:blip>
          <a:srcRect b="3226" l="8421" r="21457" t="28699"/>
          <a:stretch/>
        </p:blipFill>
        <p:spPr>
          <a:xfrm>
            <a:off x="182075" y="3255125"/>
            <a:ext cx="1752776" cy="1711200"/>
          </a:xfrm>
          <a:prstGeom prst="rect">
            <a:avLst/>
          </a:prstGeom>
          <a:noFill/>
          <a:ln cap="flat" cmpd="sng" w="19050">
            <a:solidFill>
              <a:srgbClr val="000000"/>
            </a:solidFill>
            <a:prstDash val="solid"/>
            <a:round/>
            <a:headEnd len="med" w="med" type="none"/>
            <a:tailEnd len="med" w="med" type="none"/>
          </a:ln>
        </p:spPr>
      </p:pic>
      <p:pic>
        <p:nvPicPr>
          <p:cNvPr descr="Image result for femoral triangle" id="291" name="Shape 291"/>
          <p:cNvPicPr preferRelativeResize="0"/>
          <p:nvPr/>
        </p:nvPicPr>
        <p:blipFill rotWithShape="1">
          <a:blip r:embed="rId4">
            <a:alphaModFix/>
          </a:blip>
          <a:srcRect b="0" l="0" r="0" t="0"/>
          <a:stretch/>
        </p:blipFill>
        <p:spPr>
          <a:xfrm>
            <a:off x="2052500" y="3306150"/>
            <a:ext cx="2058701" cy="1609150"/>
          </a:xfrm>
          <a:prstGeom prst="rect">
            <a:avLst/>
          </a:prstGeom>
          <a:noFill/>
          <a:ln cap="flat" cmpd="sng" w="19050">
            <a:solidFill>
              <a:srgbClr val="000000"/>
            </a:solidFill>
            <a:prstDash val="solid"/>
            <a:round/>
            <a:headEnd len="med" w="med" type="none"/>
            <a:tailEnd len="med" w="med" type="none"/>
          </a:ln>
        </p:spPr>
      </p:pic>
      <p:sp>
        <p:nvSpPr>
          <p:cNvPr id="292" name="Shape 292"/>
          <p:cNvSpPr txBox="1"/>
          <p:nvPr/>
        </p:nvSpPr>
        <p:spPr>
          <a:xfrm>
            <a:off x="4377050" y="1122399"/>
            <a:ext cx="2289300" cy="1045500"/>
          </a:xfrm>
          <a:prstGeom prst="rect">
            <a:avLst/>
          </a:prstGeom>
          <a:noFill/>
          <a:ln cap="flat" cmpd="sng" w="9525">
            <a:solidFill>
              <a:schemeClr val="lt2"/>
            </a:solidFill>
            <a:prstDash val="solid"/>
            <a:round/>
            <a:headEnd len="med" w="med" type="none"/>
            <a:tailEnd len="med" w="med" type="none"/>
          </a:ln>
        </p:spPr>
        <p:txBody>
          <a:bodyPr anchorCtr="0" anchor="t" bIns="91425" lIns="91425" rIns="91425" wrap="square" tIns="91425">
            <a:noAutofit/>
          </a:bodyPr>
          <a:lstStyle/>
          <a:p>
            <a:pPr indent="0" lvl="0" marL="0">
              <a:spcBef>
                <a:spcPts val="0"/>
              </a:spcBef>
              <a:buNone/>
            </a:pPr>
            <a:r>
              <a:rPr b="1" lang="en" sz="800">
                <a:solidFill>
                  <a:srgbClr val="999999"/>
                </a:solidFill>
                <a:latin typeface="Open Sans"/>
                <a:ea typeface="Open Sans"/>
                <a:cs typeface="Open Sans"/>
                <a:sym typeface="Open Sans"/>
              </a:rPr>
              <a:t>Contents of femoral triangle:</a:t>
            </a:r>
          </a:p>
          <a:p>
            <a:pPr indent="0" lvl="0" marL="0">
              <a:spcBef>
                <a:spcPts val="0"/>
              </a:spcBef>
              <a:buNone/>
            </a:pPr>
            <a:r>
              <a:rPr lang="en" sz="800">
                <a:solidFill>
                  <a:srgbClr val="999999"/>
                </a:solidFill>
                <a:latin typeface="Open Sans"/>
                <a:ea typeface="Open Sans"/>
                <a:cs typeface="Open Sans"/>
                <a:sym typeface="Open Sans"/>
              </a:rPr>
              <a:t>Femoral vein </a:t>
            </a:r>
          </a:p>
          <a:p>
            <a:pPr indent="0" lvl="0" marL="0">
              <a:spcBef>
                <a:spcPts val="0"/>
              </a:spcBef>
              <a:buNone/>
            </a:pPr>
            <a:r>
              <a:rPr lang="en" sz="800">
                <a:solidFill>
                  <a:srgbClr val="999999"/>
                </a:solidFill>
                <a:latin typeface="Open Sans"/>
                <a:ea typeface="Open Sans"/>
                <a:cs typeface="Open Sans"/>
                <a:sym typeface="Open Sans"/>
              </a:rPr>
              <a:t>Femoral artery</a:t>
            </a:r>
            <a:br>
              <a:rPr lang="en" sz="800">
                <a:solidFill>
                  <a:srgbClr val="999999"/>
                </a:solidFill>
                <a:latin typeface="Open Sans"/>
                <a:ea typeface="Open Sans"/>
                <a:cs typeface="Open Sans"/>
                <a:sym typeface="Open Sans"/>
              </a:rPr>
            </a:br>
            <a:r>
              <a:rPr lang="en" sz="800" u="sng">
                <a:solidFill>
                  <a:srgbClr val="434343"/>
                </a:solidFill>
                <a:latin typeface="Open Sans"/>
                <a:ea typeface="Open Sans"/>
                <a:cs typeface="Open Sans"/>
                <a:sym typeface="Open Sans"/>
              </a:rPr>
              <a:t>Both vein &amp; artery are enclosed in a fascial envelope (Femoral sheath) </a:t>
            </a:r>
          </a:p>
          <a:p>
            <a:pPr indent="0" lvl="0" marL="0">
              <a:spcBef>
                <a:spcPts val="0"/>
              </a:spcBef>
              <a:buNone/>
            </a:pPr>
            <a:r>
              <a:rPr lang="en" sz="800">
                <a:solidFill>
                  <a:srgbClr val="999999"/>
                </a:solidFill>
                <a:latin typeface="Open Sans"/>
                <a:ea typeface="Open Sans"/>
                <a:cs typeface="Open Sans"/>
                <a:sym typeface="Open Sans"/>
              </a:rPr>
              <a:t>Femoral nerve (outside femoral sheath)  Deep inguinal lymph nodes</a:t>
            </a:r>
            <a:br>
              <a:rPr lang="en" sz="800">
                <a:solidFill>
                  <a:srgbClr val="999999"/>
                </a:solidFill>
                <a:latin typeface="Open Sans"/>
                <a:ea typeface="Open Sans"/>
                <a:cs typeface="Open Sans"/>
                <a:sym typeface="Open Sans"/>
              </a:rPr>
            </a:br>
          </a:p>
          <a:p>
            <a:pPr indent="0" lvl="0" marL="0">
              <a:spcBef>
                <a:spcPts val="0"/>
              </a:spcBef>
              <a:buNone/>
            </a:pPr>
            <a:r>
              <a:t/>
            </a:r>
            <a:endParaRPr sz="800">
              <a:solidFill>
                <a:srgbClr val="FF0000"/>
              </a:solidFill>
              <a:latin typeface="Open Sans"/>
              <a:ea typeface="Open Sans"/>
              <a:cs typeface="Open Sans"/>
              <a:sym typeface="Open Sans"/>
            </a:endParaRPr>
          </a:p>
          <a:p>
            <a:pPr indent="0" lvl="0" marL="0">
              <a:spcBef>
                <a:spcPts val="0"/>
              </a:spcBef>
              <a:buNone/>
            </a:pPr>
            <a:r>
              <a:t/>
            </a:r>
            <a:endParaRPr sz="800">
              <a:solidFill>
                <a:srgbClr val="999999"/>
              </a:solidFill>
              <a:latin typeface="Open Sans"/>
              <a:ea typeface="Open Sans"/>
              <a:cs typeface="Open Sans"/>
              <a:sym typeface="Open Sans"/>
            </a:endParaRPr>
          </a:p>
        </p:txBody>
      </p:sp>
      <p:pic>
        <p:nvPicPr>
          <p:cNvPr descr="File0850" id="293" name="Shape 293"/>
          <p:cNvPicPr preferRelativeResize="0"/>
          <p:nvPr/>
        </p:nvPicPr>
        <p:blipFill rotWithShape="1">
          <a:blip r:embed="rId5">
            <a:alphaModFix/>
          </a:blip>
          <a:srcRect b="2582" l="0" r="15196" t="15698"/>
          <a:stretch/>
        </p:blipFill>
        <p:spPr>
          <a:xfrm>
            <a:off x="6999105" y="972600"/>
            <a:ext cx="2058701" cy="3891326"/>
          </a:xfrm>
          <a:prstGeom prst="rect">
            <a:avLst/>
          </a:prstGeom>
          <a:noFill/>
          <a:ln>
            <a:noFill/>
          </a:ln>
        </p:spPr>
      </p:pic>
      <p:sp>
        <p:nvSpPr>
          <p:cNvPr id="294" name="Shape 294"/>
          <p:cNvSpPr txBox="1"/>
          <p:nvPr/>
        </p:nvSpPr>
        <p:spPr>
          <a:xfrm>
            <a:off x="8587619" y="1995604"/>
            <a:ext cx="275700" cy="1147500"/>
          </a:xfrm>
          <a:prstGeom prst="rect">
            <a:avLst/>
          </a:prstGeom>
          <a:solidFill>
            <a:srgbClr val="E3DDF3"/>
          </a:solidFill>
          <a:ln cap="flat" cmpd="sng" w="25400">
            <a:solidFill>
              <a:srgbClr val="E3DDF3"/>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cxnSp>
        <p:nvCxnSpPr>
          <p:cNvPr id="295" name="Shape 295"/>
          <p:cNvCxnSpPr/>
          <p:nvPr/>
        </p:nvCxnSpPr>
        <p:spPr>
          <a:xfrm flipH="1" rot="10800000">
            <a:off x="6218848" y="2448483"/>
            <a:ext cx="1931400" cy="1428900"/>
          </a:xfrm>
          <a:prstGeom prst="straightConnector1">
            <a:avLst/>
          </a:prstGeom>
          <a:noFill/>
          <a:ln cap="flat" cmpd="sng" w="38100">
            <a:solidFill>
              <a:srgbClr val="000000"/>
            </a:solidFill>
            <a:prstDash val="solid"/>
            <a:miter lim="800000"/>
            <a:headEnd len="med" w="med" type="none"/>
            <a:tailEnd len="lg" w="lg" type="triangle"/>
          </a:ln>
        </p:spPr>
      </p:cxnSp>
      <p:sp>
        <p:nvSpPr>
          <p:cNvPr id="296" name="Shape 296"/>
          <p:cNvSpPr/>
          <p:nvPr/>
        </p:nvSpPr>
        <p:spPr>
          <a:xfrm>
            <a:off x="944225" y="3696350"/>
            <a:ext cx="441300" cy="579900"/>
          </a:xfrm>
          <a:prstGeom prst="roundRect">
            <a:avLst>
              <a:gd fmla="val 16667" name="adj"/>
            </a:avLst>
          </a:prstGeom>
          <a:solidFill>
            <a:schemeClr val="lt2"/>
          </a:solidFill>
          <a:ln cap="flat" cmpd="sng" w="25400">
            <a:solidFill>
              <a:schemeClr val="lt2"/>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sp>
        <p:nvSpPr>
          <p:cNvPr id="74" name="Shape 74"/>
          <p:cNvSpPr txBox="1"/>
          <p:nvPr>
            <p:ph type="title"/>
          </p:nvPr>
        </p:nvSpPr>
        <p:spPr>
          <a:xfrm>
            <a:off x="311700" y="315925"/>
            <a:ext cx="8520600" cy="831300"/>
          </a:xfrm>
          <a:prstGeom prst="rect">
            <a:avLst/>
          </a:prstGeom>
        </p:spPr>
        <p:txBody>
          <a:bodyPr anchorCtr="0" anchor="b" bIns="91425" lIns="91425" rIns="91425" wrap="square" tIns="91425">
            <a:noAutofit/>
          </a:bodyPr>
          <a:lstStyle/>
          <a:p>
            <a:pPr indent="0" lvl="0" marL="0" rtl="0">
              <a:spcBef>
                <a:spcPts val="0"/>
              </a:spcBef>
              <a:buNone/>
            </a:pPr>
            <a:r>
              <a:rPr lang="en"/>
              <a:t>Objectives</a:t>
            </a:r>
          </a:p>
        </p:txBody>
      </p:sp>
      <p:sp>
        <p:nvSpPr>
          <p:cNvPr id="75" name="Shape 75"/>
          <p:cNvSpPr txBox="1"/>
          <p:nvPr>
            <p:ph idx="1" type="body"/>
          </p:nvPr>
        </p:nvSpPr>
        <p:spPr>
          <a:xfrm>
            <a:off x="311700" y="1225225"/>
            <a:ext cx="8520600" cy="2421000"/>
          </a:xfrm>
          <a:prstGeom prst="rect">
            <a:avLst/>
          </a:prstGeom>
          <a:ln>
            <a:noFill/>
          </a:ln>
        </p:spPr>
        <p:txBody>
          <a:bodyPr anchorCtr="0" anchor="t" bIns="91425" lIns="91425" rIns="91425" wrap="square" tIns="91425">
            <a:noAutofit/>
          </a:bodyPr>
          <a:lstStyle/>
          <a:p>
            <a:pPr indent="50800" lvl="0" marL="0" rtl="0">
              <a:lnSpc>
                <a:spcPct val="100000"/>
              </a:lnSpc>
              <a:spcBef>
                <a:spcPts val="0"/>
              </a:spcBef>
              <a:spcAft>
                <a:spcPts val="0"/>
              </a:spcAft>
              <a:buSzPts val="1800"/>
              <a:buFont typeface="Open Sans"/>
              <a:buChar char="•"/>
            </a:pPr>
            <a:r>
              <a:rPr lang="en"/>
              <a:t>Palpate and feel the important bony prominences in upper and lower limbs. </a:t>
            </a:r>
          </a:p>
          <a:p>
            <a:pPr indent="50800" lvl="0" marL="0" rtl="0">
              <a:lnSpc>
                <a:spcPct val="100000"/>
              </a:lnSpc>
              <a:spcBef>
                <a:spcPts val="0"/>
              </a:spcBef>
              <a:spcAft>
                <a:spcPts val="0"/>
              </a:spcAft>
              <a:buSzPts val="1800"/>
              <a:buFont typeface="Open Sans"/>
              <a:buChar char="•"/>
            </a:pPr>
            <a:r>
              <a:rPr lang="en"/>
              <a:t>Palpate and feel the different muscles and muscular groups and tendons.</a:t>
            </a:r>
          </a:p>
          <a:p>
            <a:pPr indent="50800" lvl="0" marL="0" rtl="0">
              <a:lnSpc>
                <a:spcPct val="100000"/>
              </a:lnSpc>
              <a:spcBef>
                <a:spcPts val="0"/>
              </a:spcBef>
              <a:spcAft>
                <a:spcPts val="0"/>
              </a:spcAft>
              <a:buSzPts val="1800"/>
              <a:buFont typeface="Open Sans"/>
              <a:buChar char="•"/>
            </a:pPr>
            <a:r>
              <a:rPr lang="en"/>
              <a:t>Perform some movements to see the action of individual muscle or          muscular groups in the upper and lower limbs.</a:t>
            </a:r>
          </a:p>
          <a:p>
            <a:pPr indent="50800" lvl="0" marL="0" rtl="0">
              <a:lnSpc>
                <a:spcPct val="100000"/>
              </a:lnSpc>
              <a:spcBef>
                <a:spcPts val="0"/>
              </a:spcBef>
              <a:spcAft>
                <a:spcPts val="0"/>
              </a:spcAft>
              <a:buSzPts val="1800"/>
              <a:buFont typeface="Open Sans"/>
              <a:buChar char="•"/>
            </a:pPr>
            <a:r>
              <a:rPr lang="en"/>
              <a:t>Feel the pulsations of most of the arteries of the upper and lower limbs.</a:t>
            </a:r>
          </a:p>
          <a:p>
            <a:pPr indent="50800" lvl="0" marL="0" rtl="0">
              <a:lnSpc>
                <a:spcPct val="100000"/>
              </a:lnSpc>
              <a:spcBef>
                <a:spcPts val="0"/>
              </a:spcBef>
              <a:spcAft>
                <a:spcPts val="0"/>
              </a:spcAft>
              <a:buSzPts val="1800"/>
              <a:buFont typeface="Open Sans"/>
              <a:buChar char="•"/>
            </a:pPr>
            <a:r>
              <a:rPr lang="en"/>
              <a:t>Locate the site of most of the superficial veins in the upper and lower limbs.</a:t>
            </a:r>
          </a:p>
        </p:txBody>
      </p:sp>
      <p:sp>
        <p:nvSpPr>
          <p:cNvPr id="76" name="Shape 76"/>
          <p:cNvSpPr txBox="1"/>
          <p:nvPr/>
        </p:nvSpPr>
        <p:spPr>
          <a:xfrm>
            <a:off x="0" y="3646125"/>
            <a:ext cx="4563000" cy="1394700"/>
          </a:xfrm>
          <a:prstGeom prst="rect">
            <a:avLst/>
          </a:prstGeom>
          <a:noFill/>
          <a:ln>
            <a:noFill/>
          </a:ln>
        </p:spPr>
        <p:txBody>
          <a:bodyPr anchorCtr="0" anchor="t" bIns="91425" lIns="91425" rIns="91425" wrap="square" tIns="91425">
            <a:noAutofit/>
          </a:bodyPr>
          <a:lstStyle/>
          <a:p>
            <a:pPr indent="0" lvl="0" marL="0" rtl="0">
              <a:lnSpc>
                <a:spcPct val="115000"/>
              </a:lnSpc>
              <a:spcBef>
                <a:spcPts val="0"/>
              </a:spcBef>
              <a:buNone/>
            </a:pPr>
            <a:r>
              <a:rPr lang="en" sz="1800">
                <a:solidFill>
                  <a:schemeClr val="dk1"/>
                </a:solidFill>
                <a:latin typeface="Economica"/>
                <a:ea typeface="Economica"/>
                <a:cs typeface="Economica"/>
                <a:sym typeface="Economica"/>
              </a:rPr>
              <a:t>●Text in </a:t>
            </a:r>
            <a:r>
              <a:rPr lang="en" sz="1800">
                <a:solidFill>
                  <a:srgbClr val="6FA8DC"/>
                </a:solidFill>
                <a:latin typeface="Economica"/>
                <a:ea typeface="Economica"/>
                <a:cs typeface="Economica"/>
                <a:sym typeface="Economica"/>
              </a:rPr>
              <a:t>BLUE</a:t>
            </a:r>
            <a:r>
              <a:rPr lang="en" sz="1800">
                <a:solidFill>
                  <a:schemeClr val="dk1"/>
                </a:solidFill>
                <a:latin typeface="Economica"/>
                <a:ea typeface="Economica"/>
                <a:cs typeface="Economica"/>
                <a:sym typeface="Economica"/>
              </a:rPr>
              <a:t> was found only in the boys’ slides</a:t>
            </a:r>
          </a:p>
          <a:p>
            <a:pPr indent="0" lvl="0" marL="0" rtl="0">
              <a:lnSpc>
                <a:spcPct val="115000"/>
              </a:lnSpc>
              <a:spcBef>
                <a:spcPts val="0"/>
              </a:spcBef>
              <a:buNone/>
            </a:pPr>
            <a:r>
              <a:rPr lang="en" sz="1800">
                <a:solidFill>
                  <a:schemeClr val="dk1"/>
                </a:solidFill>
                <a:latin typeface="Economica"/>
                <a:ea typeface="Economica"/>
                <a:cs typeface="Economica"/>
                <a:sym typeface="Economica"/>
              </a:rPr>
              <a:t>●Text in </a:t>
            </a:r>
            <a:r>
              <a:rPr lang="en" sz="1800">
                <a:solidFill>
                  <a:srgbClr val="D5A6BD"/>
                </a:solidFill>
                <a:latin typeface="Economica"/>
                <a:ea typeface="Economica"/>
                <a:cs typeface="Economica"/>
                <a:sym typeface="Economica"/>
              </a:rPr>
              <a:t>PINK</a:t>
            </a:r>
            <a:r>
              <a:rPr lang="en" sz="1800">
                <a:solidFill>
                  <a:schemeClr val="dk1"/>
                </a:solidFill>
                <a:latin typeface="Economica"/>
                <a:ea typeface="Economica"/>
                <a:cs typeface="Economica"/>
                <a:sym typeface="Economica"/>
              </a:rPr>
              <a:t> was found only in the girls’ slides</a:t>
            </a:r>
          </a:p>
          <a:p>
            <a:pPr indent="0" lvl="0" marL="0" rtl="0">
              <a:lnSpc>
                <a:spcPct val="115000"/>
              </a:lnSpc>
              <a:spcBef>
                <a:spcPts val="0"/>
              </a:spcBef>
              <a:buNone/>
            </a:pPr>
            <a:r>
              <a:rPr lang="en" sz="1800">
                <a:solidFill>
                  <a:srgbClr val="FF0000"/>
                </a:solidFill>
                <a:latin typeface="Economica"/>
                <a:ea typeface="Economica"/>
                <a:cs typeface="Economica"/>
                <a:sym typeface="Economica"/>
              </a:rPr>
              <a:t>●Text in RED is considered important</a:t>
            </a:r>
          </a:p>
          <a:p>
            <a:pPr indent="0" lvl="0" marL="0" rtl="0">
              <a:lnSpc>
                <a:spcPct val="115000"/>
              </a:lnSpc>
              <a:spcBef>
                <a:spcPts val="0"/>
              </a:spcBef>
              <a:buNone/>
            </a:pPr>
            <a:r>
              <a:rPr lang="en" sz="1800">
                <a:solidFill>
                  <a:srgbClr val="999999"/>
                </a:solidFill>
                <a:latin typeface="Economica"/>
                <a:ea typeface="Economica"/>
                <a:cs typeface="Economica"/>
                <a:sym typeface="Economica"/>
              </a:rPr>
              <a:t>●Text in GREY is considered extra notes</a:t>
            </a:r>
          </a:p>
          <a:p>
            <a:pPr indent="0" lvl="0" marL="0" rtl="0">
              <a:spcBef>
                <a:spcPts val="0"/>
              </a:spcBef>
              <a:buNone/>
            </a:pPr>
            <a:r>
              <a:t/>
            </a:r>
            <a:endParaRPr sz="1800">
              <a:latin typeface="Economica"/>
              <a:ea typeface="Economica"/>
              <a:cs typeface="Economica"/>
              <a:sym typeface="Economica"/>
            </a:endParaRPr>
          </a:p>
        </p:txBody>
      </p:sp>
      <p:sp>
        <p:nvSpPr>
          <p:cNvPr id="77" name="Shape 77"/>
          <p:cNvSpPr txBox="1"/>
          <p:nvPr/>
        </p:nvSpPr>
        <p:spPr>
          <a:xfrm>
            <a:off x="283950" y="0"/>
            <a:ext cx="8576100" cy="337800"/>
          </a:xfrm>
          <a:prstGeom prst="rect">
            <a:avLst/>
          </a:prstGeom>
          <a:noFill/>
          <a:ln cap="flat" cmpd="sng" w="9525">
            <a:solidFill>
              <a:schemeClr val="lt2"/>
            </a:solidFill>
            <a:prstDash val="solid"/>
            <a:round/>
            <a:headEnd len="med" w="med" type="none"/>
            <a:tailEnd len="med" w="med" type="none"/>
          </a:ln>
        </p:spPr>
        <p:txBody>
          <a:bodyPr anchorCtr="0" anchor="t" bIns="91425" lIns="91425" rIns="91425" wrap="square" tIns="91425">
            <a:noAutofit/>
          </a:bodyPr>
          <a:lstStyle/>
          <a:p>
            <a:pPr indent="0" lvl="0" marL="0">
              <a:spcBef>
                <a:spcPts val="0"/>
              </a:spcBef>
              <a:buNone/>
            </a:pPr>
            <a:r>
              <a:rPr lang="en"/>
              <a:t>We would like to </a:t>
            </a:r>
            <a:r>
              <a:rPr lang="en"/>
              <a:t>recommend you to study this lecture at the end, after all the other 22 lectures. Good luck!</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Shape 301"/>
          <p:cNvSpPr txBox="1"/>
          <p:nvPr>
            <p:ph idx="1" type="body"/>
          </p:nvPr>
        </p:nvSpPr>
        <p:spPr>
          <a:xfrm>
            <a:off x="57500" y="744925"/>
            <a:ext cx="2100000" cy="2005800"/>
          </a:xfrm>
          <a:prstGeom prst="rect">
            <a:avLst/>
          </a:prstGeom>
          <a:ln cap="flat" cmpd="sng" w="9525">
            <a:solidFill>
              <a:schemeClr val="lt2"/>
            </a:solidFill>
            <a:prstDash val="solid"/>
            <a:round/>
            <a:headEnd len="med" w="med" type="none"/>
            <a:tailEnd len="med" w="med" type="none"/>
          </a:ln>
        </p:spPr>
        <p:txBody>
          <a:bodyPr anchorCtr="0" anchor="t" bIns="91425" lIns="91425" rIns="91425" wrap="square" tIns="91425">
            <a:noAutofit/>
          </a:bodyPr>
          <a:lstStyle/>
          <a:p>
            <a:pPr indent="0" lvl="0" marL="0">
              <a:spcBef>
                <a:spcPts val="0"/>
              </a:spcBef>
              <a:buNone/>
            </a:pPr>
            <a:r>
              <a:rPr b="1" lang="en" sz="1000"/>
              <a:t>In front of the knee joint</a:t>
            </a:r>
            <a:r>
              <a:rPr lang="en" sz="1000"/>
              <a:t> the </a:t>
            </a:r>
            <a:r>
              <a:rPr lang="en" sz="1000">
                <a:solidFill>
                  <a:srgbClr val="FF0000"/>
                </a:solidFill>
              </a:rPr>
              <a:t>patella</a:t>
            </a:r>
            <a:r>
              <a:rPr lang="en" sz="1000"/>
              <a:t> and the </a:t>
            </a:r>
            <a:r>
              <a:rPr lang="en" sz="1000">
                <a:solidFill>
                  <a:srgbClr val="FF0000"/>
                </a:solidFill>
              </a:rPr>
              <a:t>ligamentum patellae</a:t>
            </a:r>
            <a:r>
              <a:rPr lang="en" sz="1000"/>
              <a:t> can be easily palpated.</a:t>
            </a:r>
            <a:br>
              <a:rPr lang="en" sz="1000"/>
            </a:br>
            <a:r>
              <a:rPr lang="en" sz="1000"/>
              <a:t>The ligamentum patellae can be traced downward as it is attached to the tibial tuberosity.</a:t>
            </a:r>
            <a:br>
              <a:rPr lang="en" sz="1000"/>
            </a:br>
            <a:r>
              <a:rPr lang="en" sz="1000"/>
              <a:t>The condyles of the femur and tibia can be recognized on the sides of the knee and the joint line can be identified between them.</a:t>
            </a:r>
            <a:br>
              <a:rPr lang="en" sz="1000"/>
            </a:br>
          </a:p>
        </p:txBody>
      </p:sp>
      <p:pic>
        <p:nvPicPr>
          <p:cNvPr id="302" name="Shape 302"/>
          <p:cNvPicPr preferRelativeResize="0"/>
          <p:nvPr/>
        </p:nvPicPr>
        <p:blipFill rotWithShape="1">
          <a:blip r:embed="rId3">
            <a:alphaModFix/>
          </a:blip>
          <a:srcRect b="13898" l="33848" r="11530" t="16083"/>
          <a:stretch/>
        </p:blipFill>
        <p:spPr>
          <a:xfrm>
            <a:off x="138050" y="2821450"/>
            <a:ext cx="1938627" cy="1863794"/>
          </a:xfrm>
          <a:prstGeom prst="rect">
            <a:avLst/>
          </a:prstGeom>
          <a:noFill/>
          <a:ln>
            <a:noFill/>
          </a:ln>
        </p:spPr>
      </p:pic>
      <p:sp>
        <p:nvSpPr>
          <p:cNvPr id="303" name="Shape 303"/>
          <p:cNvSpPr txBox="1"/>
          <p:nvPr/>
        </p:nvSpPr>
        <p:spPr>
          <a:xfrm>
            <a:off x="2283250" y="753475"/>
            <a:ext cx="2100000" cy="1855500"/>
          </a:xfrm>
          <a:prstGeom prst="rect">
            <a:avLst/>
          </a:prstGeom>
          <a:noFill/>
          <a:ln cap="flat" cmpd="sng" w="9525">
            <a:solidFill>
              <a:schemeClr val="lt2"/>
            </a:solidFill>
            <a:prstDash val="solid"/>
            <a:round/>
            <a:headEnd len="med" w="med" type="none"/>
            <a:tailEnd len="med" w="med" type="none"/>
          </a:ln>
        </p:spPr>
        <p:txBody>
          <a:bodyPr anchorCtr="0" anchor="t" bIns="91425" lIns="91425" rIns="91425" wrap="square" tIns="91425">
            <a:noAutofit/>
          </a:bodyPr>
          <a:lstStyle/>
          <a:p>
            <a:pPr indent="0" lvl="0" marL="0" rtl="0">
              <a:spcBef>
                <a:spcPts val="0"/>
              </a:spcBef>
              <a:buNone/>
            </a:pPr>
            <a:r>
              <a:rPr b="1" lang="en" sz="1200">
                <a:latin typeface="Open Sans"/>
                <a:ea typeface="Open Sans"/>
                <a:cs typeface="Open Sans"/>
                <a:sym typeface="Open Sans"/>
              </a:rPr>
              <a:t>In the back of the knee and leg try to palpate</a:t>
            </a:r>
            <a:r>
              <a:rPr lang="en" sz="1200">
                <a:latin typeface="Open Sans"/>
                <a:ea typeface="Open Sans"/>
                <a:cs typeface="Open Sans"/>
                <a:sym typeface="Open Sans"/>
              </a:rPr>
              <a:t>:</a:t>
            </a:r>
          </a:p>
          <a:p>
            <a:pPr indent="-317500" lvl="0" marL="457200" rtl="0">
              <a:spcBef>
                <a:spcPts val="0"/>
              </a:spcBef>
              <a:spcAft>
                <a:spcPts val="0"/>
              </a:spcAft>
              <a:buSzPts val="1400"/>
              <a:buFont typeface="Open Sans"/>
              <a:buAutoNum type="arabicPeriod"/>
            </a:pPr>
            <a:r>
              <a:rPr lang="en" sz="1200">
                <a:latin typeface="Open Sans"/>
                <a:ea typeface="Open Sans"/>
                <a:cs typeface="Open Sans"/>
                <a:sym typeface="Open Sans"/>
              </a:rPr>
              <a:t>The boundaries of the popliteal fossa. </a:t>
            </a:r>
          </a:p>
          <a:p>
            <a:pPr indent="-317500" lvl="0" marL="457200">
              <a:spcBef>
                <a:spcPts val="0"/>
              </a:spcBef>
              <a:buSzPts val="1400"/>
              <a:buAutoNum type="arabicPeriod"/>
            </a:pPr>
            <a:r>
              <a:rPr lang="en" sz="1200">
                <a:latin typeface="Open Sans"/>
                <a:ea typeface="Open Sans"/>
                <a:cs typeface="Open Sans"/>
                <a:sym typeface="Open Sans"/>
              </a:rPr>
              <a:t>The pulsation of the popliteal artery which is deeply situated in the fossa.</a:t>
            </a:r>
            <a:br>
              <a:rPr lang="en"/>
            </a:br>
          </a:p>
        </p:txBody>
      </p:sp>
      <p:sp>
        <p:nvSpPr>
          <p:cNvPr id="304" name="Shape 304"/>
          <p:cNvSpPr txBox="1"/>
          <p:nvPr>
            <p:ph type="title"/>
          </p:nvPr>
        </p:nvSpPr>
        <p:spPr>
          <a:xfrm>
            <a:off x="2409000" y="0"/>
            <a:ext cx="4326000" cy="688500"/>
          </a:xfrm>
          <a:prstGeom prst="rect">
            <a:avLst/>
          </a:prstGeom>
        </p:spPr>
        <p:txBody>
          <a:bodyPr anchorCtr="0" anchor="b" bIns="91425" lIns="91425" rIns="91425" wrap="square" tIns="91425">
            <a:noAutofit/>
          </a:bodyPr>
          <a:lstStyle/>
          <a:p>
            <a:pPr indent="0" lvl="0" marL="0">
              <a:spcBef>
                <a:spcPts val="0"/>
              </a:spcBef>
              <a:buNone/>
            </a:pPr>
            <a:r>
              <a:rPr lang="en"/>
              <a:t>Lower limb (knee region)</a:t>
            </a:r>
          </a:p>
        </p:txBody>
      </p:sp>
      <p:sp>
        <p:nvSpPr>
          <p:cNvPr id="305" name="Shape 305"/>
          <p:cNvSpPr txBox="1"/>
          <p:nvPr/>
        </p:nvSpPr>
        <p:spPr>
          <a:xfrm>
            <a:off x="6706350" y="744925"/>
            <a:ext cx="2237100" cy="1863900"/>
          </a:xfrm>
          <a:prstGeom prst="rect">
            <a:avLst/>
          </a:prstGeom>
          <a:noFill/>
          <a:ln cap="flat" cmpd="sng" w="9525">
            <a:solidFill>
              <a:schemeClr val="lt2"/>
            </a:solidFill>
            <a:prstDash val="solid"/>
            <a:round/>
            <a:headEnd len="med" w="med" type="none"/>
            <a:tailEnd len="med" w="med" type="none"/>
          </a:ln>
        </p:spPr>
        <p:txBody>
          <a:bodyPr anchorCtr="0" anchor="t" bIns="91425" lIns="91425" rIns="91425" wrap="square" tIns="91425">
            <a:noAutofit/>
          </a:bodyPr>
          <a:lstStyle/>
          <a:p>
            <a:pPr indent="0" lvl="0" marL="0">
              <a:spcBef>
                <a:spcPts val="0"/>
              </a:spcBef>
              <a:buNone/>
            </a:pPr>
            <a:r>
              <a:rPr b="1" lang="en" sz="1200">
                <a:latin typeface="Open Sans"/>
                <a:ea typeface="Open Sans"/>
                <a:cs typeface="Open Sans"/>
                <a:sym typeface="Open Sans"/>
              </a:rPr>
              <a:t>On the medial aspect</a:t>
            </a:r>
            <a:r>
              <a:rPr lang="en" sz="1200">
                <a:latin typeface="Open Sans"/>
                <a:ea typeface="Open Sans"/>
                <a:cs typeface="Open Sans"/>
                <a:sym typeface="Open Sans"/>
              </a:rPr>
              <a:t> of the knee joint try to palpate: </a:t>
            </a:r>
          </a:p>
          <a:p>
            <a:pPr indent="-304800" lvl="0" marL="457200" rtl="0">
              <a:spcBef>
                <a:spcPts val="0"/>
              </a:spcBef>
              <a:spcAft>
                <a:spcPts val="0"/>
              </a:spcAft>
              <a:buSzPts val="1200"/>
              <a:buFont typeface="Open Sans"/>
              <a:buAutoNum type="arabicPeriod"/>
            </a:pPr>
            <a:r>
              <a:rPr lang="en" sz="1200">
                <a:latin typeface="Open Sans"/>
                <a:ea typeface="Open Sans"/>
                <a:cs typeface="Open Sans"/>
                <a:sym typeface="Open Sans"/>
              </a:rPr>
              <a:t>Medial femoral condyle </a:t>
            </a:r>
          </a:p>
          <a:p>
            <a:pPr indent="-304800" lvl="0" marL="457200" rtl="0">
              <a:spcBef>
                <a:spcPts val="0"/>
              </a:spcBef>
              <a:spcAft>
                <a:spcPts val="0"/>
              </a:spcAft>
              <a:buSzPts val="1200"/>
              <a:buFont typeface="Open Sans"/>
              <a:buAutoNum type="arabicPeriod"/>
            </a:pPr>
            <a:r>
              <a:rPr lang="en" sz="1200">
                <a:latin typeface="Open Sans"/>
                <a:ea typeface="Open Sans"/>
                <a:cs typeface="Open Sans"/>
                <a:sym typeface="Open Sans"/>
              </a:rPr>
              <a:t>Medial tibial condyle </a:t>
            </a:r>
          </a:p>
          <a:p>
            <a:pPr indent="-304800" lvl="0" marL="457200" rtl="0">
              <a:spcBef>
                <a:spcPts val="0"/>
              </a:spcBef>
              <a:spcAft>
                <a:spcPts val="0"/>
              </a:spcAft>
              <a:buSzPts val="1200"/>
              <a:buFont typeface="Open Sans"/>
              <a:buAutoNum type="arabicPeriod"/>
            </a:pPr>
            <a:r>
              <a:rPr lang="en" sz="1200">
                <a:latin typeface="Open Sans"/>
                <a:ea typeface="Open Sans"/>
                <a:cs typeface="Open Sans"/>
                <a:sym typeface="Open Sans"/>
              </a:rPr>
              <a:t>The 3  tendons of:</a:t>
            </a:r>
          </a:p>
          <a:p>
            <a:pPr indent="-317500" lvl="1" marL="914400" rtl="0">
              <a:spcBef>
                <a:spcPts val="0"/>
              </a:spcBef>
              <a:spcAft>
                <a:spcPts val="0"/>
              </a:spcAft>
              <a:buSzPts val="1400"/>
              <a:buAutoNum type="alphaLcPeriod"/>
            </a:pPr>
            <a:r>
              <a:rPr lang="en" sz="1200">
                <a:latin typeface="Open Sans"/>
                <a:ea typeface="Open Sans"/>
                <a:cs typeface="Open Sans"/>
                <a:sym typeface="Open Sans"/>
              </a:rPr>
              <a:t>Sartorius</a:t>
            </a:r>
          </a:p>
          <a:p>
            <a:pPr indent="-317500" lvl="1" marL="914400" rtl="0">
              <a:spcBef>
                <a:spcPts val="0"/>
              </a:spcBef>
              <a:spcAft>
                <a:spcPts val="0"/>
              </a:spcAft>
              <a:buSzPts val="1400"/>
              <a:buAutoNum type="alphaLcPeriod"/>
            </a:pPr>
            <a:r>
              <a:rPr lang="en" sz="1200">
                <a:latin typeface="Open Sans"/>
                <a:ea typeface="Open Sans"/>
                <a:cs typeface="Open Sans"/>
                <a:sym typeface="Open Sans"/>
              </a:rPr>
              <a:t>Gracilis</a:t>
            </a:r>
          </a:p>
          <a:p>
            <a:pPr indent="-317500" lvl="1" marL="914400">
              <a:spcBef>
                <a:spcPts val="0"/>
              </a:spcBef>
              <a:buSzPts val="1400"/>
              <a:buAutoNum type="alphaLcPeriod"/>
            </a:pPr>
            <a:r>
              <a:rPr lang="en" sz="1200">
                <a:latin typeface="Open Sans"/>
                <a:ea typeface="Open Sans"/>
                <a:cs typeface="Open Sans"/>
                <a:sym typeface="Open Sans"/>
              </a:rPr>
              <a:t>Semitendinosus</a:t>
            </a:r>
          </a:p>
        </p:txBody>
      </p:sp>
      <p:sp>
        <p:nvSpPr>
          <p:cNvPr id="306" name="Shape 306"/>
          <p:cNvSpPr/>
          <p:nvPr/>
        </p:nvSpPr>
        <p:spPr>
          <a:xfrm>
            <a:off x="2239000" y="2928425"/>
            <a:ext cx="6905100" cy="1078500"/>
          </a:xfrm>
          <a:prstGeom prst="rect">
            <a:avLst/>
          </a:prstGeom>
          <a:solidFill>
            <a:schemeClr val="lt1"/>
          </a:solidFill>
          <a:ln>
            <a:noFill/>
          </a:ln>
        </p:spPr>
        <p:txBody>
          <a:bodyPr anchorCtr="0" anchor="ctr" bIns="91425" lIns="91425" rIns="91425" wrap="square" tIns="91425">
            <a:noAutofit/>
          </a:bodyPr>
          <a:lstStyle/>
          <a:p>
            <a:pPr indent="0" lvl="0" marL="0">
              <a:spcBef>
                <a:spcPts val="0"/>
              </a:spcBef>
              <a:buNone/>
            </a:pPr>
            <a:r>
              <a:t/>
            </a:r>
            <a:endParaRPr/>
          </a:p>
        </p:txBody>
      </p:sp>
      <p:pic>
        <p:nvPicPr>
          <p:cNvPr descr="E:\NANO (F)\Gray 39\110 General organization and surface anatomy of the lower limb\F71683-110-f023.jpg" id="307" name="Shape 307"/>
          <p:cNvPicPr preferRelativeResize="0"/>
          <p:nvPr/>
        </p:nvPicPr>
        <p:blipFill rotWithShape="1">
          <a:blip r:embed="rId4">
            <a:alphaModFix/>
          </a:blip>
          <a:srcRect b="2409" l="8994" r="9974" t="19090"/>
          <a:stretch/>
        </p:blipFill>
        <p:spPr>
          <a:xfrm>
            <a:off x="2364075" y="2750725"/>
            <a:ext cx="1938626" cy="2274825"/>
          </a:xfrm>
          <a:prstGeom prst="rect">
            <a:avLst/>
          </a:prstGeom>
          <a:noFill/>
          <a:ln>
            <a:noFill/>
          </a:ln>
        </p:spPr>
      </p:pic>
      <p:pic>
        <p:nvPicPr>
          <p:cNvPr descr="E:\NANO (F)\Gray 39\110 General organization and surface anatomy of the lower limb\F71683-110-f016.jpg" id="308" name="Shape 308"/>
          <p:cNvPicPr preferRelativeResize="0"/>
          <p:nvPr/>
        </p:nvPicPr>
        <p:blipFill rotWithShape="1">
          <a:blip r:embed="rId5">
            <a:alphaModFix/>
          </a:blip>
          <a:srcRect b="3372" l="8174" r="8416" t="0"/>
          <a:stretch/>
        </p:blipFill>
        <p:spPr>
          <a:xfrm>
            <a:off x="6821063" y="2665250"/>
            <a:ext cx="2001000" cy="2363809"/>
          </a:xfrm>
          <a:prstGeom prst="rect">
            <a:avLst/>
          </a:prstGeom>
          <a:noFill/>
          <a:ln>
            <a:noFill/>
          </a:ln>
        </p:spPr>
      </p:pic>
      <p:pic>
        <p:nvPicPr>
          <p:cNvPr descr="E:\NANO (F)\Gray 39\110 General organization and surface anatomy of the lower limb\F71683-110-f017.jpg" id="309" name="Shape 309"/>
          <p:cNvPicPr preferRelativeResize="0"/>
          <p:nvPr/>
        </p:nvPicPr>
        <p:blipFill rotWithShape="1">
          <a:blip r:embed="rId6">
            <a:alphaModFix/>
          </a:blip>
          <a:srcRect b="3521" l="7924" r="11378" t="0"/>
          <a:stretch/>
        </p:blipFill>
        <p:spPr>
          <a:xfrm>
            <a:off x="4490500" y="2870275"/>
            <a:ext cx="2100000" cy="2171775"/>
          </a:xfrm>
          <a:prstGeom prst="rect">
            <a:avLst/>
          </a:prstGeom>
          <a:noFill/>
          <a:ln>
            <a:noFill/>
          </a:ln>
        </p:spPr>
      </p:pic>
      <p:sp>
        <p:nvSpPr>
          <p:cNvPr id="310" name="Shape 310"/>
          <p:cNvSpPr txBox="1"/>
          <p:nvPr/>
        </p:nvSpPr>
        <p:spPr>
          <a:xfrm>
            <a:off x="4514500" y="753475"/>
            <a:ext cx="2052000" cy="2116800"/>
          </a:xfrm>
          <a:prstGeom prst="rect">
            <a:avLst/>
          </a:prstGeom>
          <a:noFill/>
          <a:ln cap="flat" cmpd="sng" w="9525">
            <a:solidFill>
              <a:schemeClr val="lt2"/>
            </a:solidFill>
            <a:prstDash val="solid"/>
            <a:round/>
            <a:headEnd len="med" w="med" type="none"/>
            <a:tailEnd len="med" w="med" type="none"/>
          </a:ln>
        </p:spPr>
        <p:txBody>
          <a:bodyPr anchorCtr="0" anchor="t" bIns="91425" lIns="91425" rIns="91425" wrap="square" tIns="91425">
            <a:noAutofit/>
          </a:bodyPr>
          <a:lstStyle/>
          <a:p>
            <a:pPr indent="0" lvl="0" marL="0" rtl="0">
              <a:spcBef>
                <a:spcPts val="0"/>
              </a:spcBef>
              <a:buNone/>
            </a:pPr>
            <a:r>
              <a:rPr b="1" lang="en" sz="1200">
                <a:latin typeface="Open Sans"/>
                <a:ea typeface="Open Sans"/>
                <a:cs typeface="Open Sans"/>
                <a:sym typeface="Open Sans"/>
              </a:rPr>
              <a:t>On the lateral aspect</a:t>
            </a:r>
            <a:r>
              <a:rPr lang="en" sz="1200">
                <a:latin typeface="Open Sans"/>
                <a:ea typeface="Open Sans"/>
                <a:cs typeface="Open Sans"/>
                <a:sym typeface="Open Sans"/>
              </a:rPr>
              <a:t> of the knee Joint try to palpate:</a:t>
            </a:r>
          </a:p>
          <a:p>
            <a:pPr indent="-304800" lvl="0" marL="457200" rtl="0">
              <a:spcBef>
                <a:spcPts val="0"/>
              </a:spcBef>
              <a:spcAft>
                <a:spcPts val="0"/>
              </a:spcAft>
              <a:buSzPts val="1200"/>
              <a:buFont typeface="Open Sans"/>
              <a:buAutoNum type="arabicPeriod"/>
            </a:pPr>
            <a:r>
              <a:rPr lang="en" sz="1200">
                <a:latin typeface="Open Sans"/>
                <a:ea typeface="Open Sans"/>
                <a:cs typeface="Open Sans"/>
                <a:sym typeface="Open Sans"/>
              </a:rPr>
              <a:t>Lateral femoral condyle </a:t>
            </a:r>
          </a:p>
          <a:p>
            <a:pPr indent="-304800" lvl="0" marL="457200" rtl="0">
              <a:spcBef>
                <a:spcPts val="0"/>
              </a:spcBef>
              <a:spcAft>
                <a:spcPts val="0"/>
              </a:spcAft>
              <a:buSzPts val="1200"/>
              <a:buFont typeface="Open Sans"/>
              <a:buAutoNum type="arabicPeriod"/>
            </a:pPr>
            <a:r>
              <a:rPr lang="en" sz="1200">
                <a:latin typeface="Open Sans"/>
                <a:ea typeface="Open Sans"/>
                <a:cs typeface="Open Sans"/>
                <a:sym typeface="Open Sans"/>
              </a:rPr>
              <a:t>Lateral tibial condyle </a:t>
            </a:r>
          </a:p>
          <a:p>
            <a:pPr indent="-304800" lvl="0" marL="457200" rtl="0">
              <a:spcBef>
                <a:spcPts val="0"/>
              </a:spcBef>
              <a:spcAft>
                <a:spcPts val="0"/>
              </a:spcAft>
              <a:buSzPts val="1200"/>
              <a:buFont typeface="Open Sans"/>
              <a:buAutoNum type="arabicPeriod"/>
            </a:pPr>
            <a:r>
              <a:rPr lang="en" sz="1200">
                <a:latin typeface="Open Sans"/>
                <a:ea typeface="Open Sans"/>
                <a:cs typeface="Open Sans"/>
                <a:sym typeface="Open Sans"/>
              </a:rPr>
              <a:t>Head of the fibula </a:t>
            </a:r>
          </a:p>
          <a:p>
            <a:pPr indent="-304800" lvl="0" marL="457200" rtl="0">
              <a:spcBef>
                <a:spcPts val="0"/>
              </a:spcBef>
              <a:spcAft>
                <a:spcPts val="0"/>
              </a:spcAft>
              <a:buSzPts val="1200"/>
              <a:buFont typeface="Open Sans"/>
              <a:buAutoNum type="arabicPeriod"/>
            </a:pPr>
            <a:r>
              <a:rPr lang="en" sz="1200">
                <a:latin typeface="Open Sans"/>
                <a:ea typeface="Open Sans"/>
                <a:cs typeface="Open Sans"/>
                <a:sym typeface="Open Sans"/>
              </a:rPr>
              <a:t>Neck of the fibula </a:t>
            </a:r>
          </a:p>
          <a:p>
            <a:pPr indent="-304800" lvl="0" marL="457200">
              <a:spcBef>
                <a:spcPts val="0"/>
              </a:spcBef>
              <a:buSzPts val="1200"/>
              <a:buFont typeface="Open Sans"/>
              <a:buAutoNum type="arabicPeriod"/>
            </a:pPr>
            <a:r>
              <a:rPr lang="en" sz="1200">
                <a:latin typeface="Open Sans"/>
                <a:ea typeface="Open Sans"/>
                <a:cs typeface="Open Sans"/>
                <a:sym typeface="Open Sans"/>
              </a:rPr>
              <a:t>Tendon of biceps femoris</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pic>
        <p:nvPicPr>
          <p:cNvPr descr="E:\NANO (F)\Gray 39\110 General organization and surface anatomy of the lower limb\F71683-110-f024.jpg" id="315" name="Shape 315"/>
          <p:cNvPicPr preferRelativeResize="0"/>
          <p:nvPr/>
        </p:nvPicPr>
        <p:blipFill rotWithShape="1">
          <a:blip r:embed="rId3">
            <a:alphaModFix/>
          </a:blip>
          <a:srcRect b="2968" l="7684" r="10300" t="7336"/>
          <a:stretch/>
        </p:blipFill>
        <p:spPr>
          <a:xfrm>
            <a:off x="6633900" y="897188"/>
            <a:ext cx="2510100" cy="3465376"/>
          </a:xfrm>
          <a:prstGeom prst="rect">
            <a:avLst/>
          </a:prstGeom>
          <a:noFill/>
          <a:ln>
            <a:noFill/>
          </a:ln>
        </p:spPr>
      </p:pic>
      <p:pic>
        <p:nvPicPr>
          <p:cNvPr descr="E:\NANO (F)\Gray 39\110 General organization and surface anatomy of the lower limb\F71683-110-f018.jpg" id="316" name="Shape 316"/>
          <p:cNvPicPr preferRelativeResize="0"/>
          <p:nvPr/>
        </p:nvPicPr>
        <p:blipFill rotWithShape="1">
          <a:blip r:embed="rId4">
            <a:alphaModFix/>
          </a:blip>
          <a:srcRect b="2315" l="12929" r="15554" t="0"/>
          <a:stretch/>
        </p:blipFill>
        <p:spPr>
          <a:xfrm>
            <a:off x="2132427" y="948038"/>
            <a:ext cx="2270073" cy="3807225"/>
          </a:xfrm>
          <a:prstGeom prst="rect">
            <a:avLst/>
          </a:prstGeom>
          <a:noFill/>
          <a:ln>
            <a:noFill/>
          </a:ln>
        </p:spPr>
      </p:pic>
      <p:sp>
        <p:nvSpPr>
          <p:cNvPr id="317" name="Shape 317"/>
          <p:cNvSpPr txBox="1"/>
          <p:nvPr>
            <p:ph type="title"/>
          </p:nvPr>
        </p:nvSpPr>
        <p:spPr>
          <a:xfrm>
            <a:off x="125758" y="-169950"/>
            <a:ext cx="8520600" cy="831300"/>
          </a:xfrm>
          <a:prstGeom prst="rect">
            <a:avLst/>
          </a:prstGeom>
        </p:spPr>
        <p:txBody>
          <a:bodyPr anchorCtr="0" anchor="b" bIns="91425" lIns="91425" rIns="91425" wrap="square" tIns="91425">
            <a:noAutofit/>
          </a:bodyPr>
          <a:lstStyle/>
          <a:p>
            <a:pPr indent="0" lvl="0" marL="0">
              <a:spcBef>
                <a:spcPts val="0"/>
              </a:spcBef>
              <a:buNone/>
            </a:pPr>
            <a:r>
              <a:rPr lang="en"/>
              <a:t>Lower limb (leg and foot)</a:t>
            </a:r>
          </a:p>
        </p:txBody>
      </p:sp>
      <p:sp>
        <p:nvSpPr>
          <p:cNvPr id="318" name="Shape 318"/>
          <p:cNvSpPr txBox="1"/>
          <p:nvPr>
            <p:ph idx="1" type="body"/>
          </p:nvPr>
        </p:nvSpPr>
        <p:spPr>
          <a:xfrm>
            <a:off x="70325" y="549525"/>
            <a:ext cx="2062200" cy="4324800"/>
          </a:xfrm>
          <a:prstGeom prst="rect">
            <a:avLst/>
          </a:prstGeom>
          <a:ln cap="flat" cmpd="sng" w="9525">
            <a:solidFill>
              <a:schemeClr val="lt2"/>
            </a:solidFill>
            <a:prstDash val="solid"/>
            <a:round/>
            <a:headEnd len="med" w="med" type="none"/>
            <a:tailEnd len="med" w="med" type="none"/>
          </a:ln>
        </p:spPr>
        <p:txBody>
          <a:bodyPr anchorCtr="0" anchor="t" bIns="91425" lIns="91425" rIns="91425" wrap="square" tIns="91425">
            <a:noAutofit/>
          </a:bodyPr>
          <a:lstStyle/>
          <a:p>
            <a:pPr indent="0" lvl="0" marL="0" rtl="0">
              <a:lnSpc>
                <a:spcPct val="100000"/>
              </a:lnSpc>
              <a:spcBef>
                <a:spcPts val="0"/>
              </a:spcBef>
              <a:buNone/>
            </a:pPr>
            <a:r>
              <a:rPr b="1" lang="en" sz="1100"/>
              <a:t>On the anterior aspect of the leg and knee Joint and try to palpate</a:t>
            </a:r>
            <a:r>
              <a:rPr lang="en" sz="1100"/>
              <a:t>:</a:t>
            </a:r>
          </a:p>
          <a:p>
            <a:pPr indent="-298450" lvl="0" marL="457200" rtl="0">
              <a:lnSpc>
                <a:spcPct val="100000"/>
              </a:lnSpc>
              <a:spcBef>
                <a:spcPts val="0"/>
              </a:spcBef>
              <a:spcAft>
                <a:spcPts val="0"/>
              </a:spcAft>
              <a:buSzPts val="1100"/>
              <a:buAutoNum type="arabicPeriod"/>
            </a:pPr>
            <a:r>
              <a:rPr lang="en" sz="1100"/>
              <a:t>The patella.                          </a:t>
            </a:r>
          </a:p>
          <a:p>
            <a:pPr indent="-298450" lvl="0" marL="457200" rtl="0">
              <a:lnSpc>
                <a:spcPct val="100000"/>
              </a:lnSpc>
              <a:spcBef>
                <a:spcPts val="0"/>
              </a:spcBef>
              <a:spcAft>
                <a:spcPts val="0"/>
              </a:spcAft>
              <a:buSzPts val="1100"/>
              <a:buAutoNum type="arabicPeriod"/>
            </a:pPr>
            <a:r>
              <a:rPr lang="en" sz="1100"/>
              <a:t>The tibial tuberosity.           </a:t>
            </a:r>
          </a:p>
          <a:p>
            <a:pPr indent="-298450" lvl="0" marL="457200" rtl="0">
              <a:lnSpc>
                <a:spcPct val="100000"/>
              </a:lnSpc>
              <a:spcBef>
                <a:spcPts val="0"/>
              </a:spcBef>
              <a:spcAft>
                <a:spcPts val="0"/>
              </a:spcAft>
              <a:buSzPts val="1100"/>
              <a:buAutoNum type="arabicPeriod"/>
            </a:pPr>
            <a:r>
              <a:rPr lang="en" sz="1100"/>
              <a:t>The anterior border of the tibia (shin).                         </a:t>
            </a:r>
          </a:p>
          <a:p>
            <a:pPr indent="-298450" lvl="0" marL="457200" rtl="0">
              <a:lnSpc>
                <a:spcPct val="100000"/>
              </a:lnSpc>
              <a:spcBef>
                <a:spcPts val="0"/>
              </a:spcBef>
              <a:spcAft>
                <a:spcPts val="0"/>
              </a:spcAft>
              <a:buSzPts val="1100"/>
              <a:buAutoNum type="arabicPeriod"/>
            </a:pPr>
            <a:r>
              <a:rPr lang="en" sz="1100"/>
              <a:t>The medial tibial condyle. </a:t>
            </a:r>
          </a:p>
          <a:p>
            <a:pPr indent="-298450" lvl="0" marL="457200" rtl="0">
              <a:lnSpc>
                <a:spcPct val="100000"/>
              </a:lnSpc>
              <a:spcBef>
                <a:spcPts val="0"/>
              </a:spcBef>
              <a:spcAft>
                <a:spcPts val="0"/>
              </a:spcAft>
              <a:buSzPts val="1100"/>
              <a:buAutoNum type="arabicPeriod"/>
            </a:pPr>
            <a:r>
              <a:rPr lang="en" sz="1100"/>
              <a:t>The medial surface of the tibia.                                       </a:t>
            </a:r>
          </a:p>
          <a:p>
            <a:pPr indent="-298450" lvl="0" marL="457200" rtl="0">
              <a:lnSpc>
                <a:spcPct val="100000"/>
              </a:lnSpc>
              <a:spcBef>
                <a:spcPts val="0"/>
              </a:spcBef>
              <a:spcAft>
                <a:spcPts val="0"/>
              </a:spcAft>
              <a:buSzPts val="1100"/>
              <a:buAutoNum type="arabicPeriod"/>
            </a:pPr>
            <a:r>
              <a:rPr lang="en" sz="1100"/>
              <a:t>The medial malleolus.</a:t>
            </a:r>
          </a:p>
          <a:p>
            <a:pPr indent="-298450" lvl="0" marL="457200" rtl="0">
              <a:lnSpc>
                <a:spcPct val="100000"/>
              </a:lnSpc>
              <a:spcBef>
                <a:spcPts val="0"/>
              </a:spcBef>
              <a:buSzPts val="1100"/>
              <a:buAutoNum type="arabicPeriod"/>
            </a:pPr>
            <a:r>
              <a:rPr lang="en" sz="1100"/>
              <a:t>The lateral malleolus.         </a:t>
            </a:r>
          </a:p>
          <a:p>
            <a:pPr indent="0" lvl="0" marL="0" rtl="0">
              <a:lnSpc>
                <a:spcPct val="100000"/>
              </a:lnSpc>
              <a:spcBef>
                <a:spcPts val="0"/>
              </a:spcBef>
              <a:buNone/>
            </a:pPr>
            <a:r>
              <a:rPr b="1" lang="en" sz="1100"/>
              <a:t>On the dorsum of the foot try to palpate:                    </a:t>
            </a:r>
          </a:p>
          <a:p>
            <a:pPr indent="-298450" lvl="0" marL="457200" rtl="0">
              <a:lnSpc>
                <a:spcPct val="100000"/>
              </a:lnSpc>
              <a:spcBef>
                <a:spcPts val="0"/>
              </a:spcBef>
              <a:spcAft>
                <a:spcPts val="0"/>
              </a:spcAft>
              <a:buSzPts val="1100"/>
              <a:buAutoNum type="arabicPeriod"/>
            </a:pPr>
            <a:r>
              <a:rPr lang="en" sz="1100"/>
              <a:t>The tuberosity of the 5th metatarsal </a:t>
            </a:r>
          </a:p>
          <a:p>
            <a:pPr indent="-298450" lvl="0" marL="457200" rtl="0">
              <a:lnSpc>
                <a:spcPct val="100000"/>
              </a:lnSpc>
              <a:spcBef>
                <a:spcPts val="0"/>
              </a:spcBef>
              <a:spcAft>
                <a:spcPts val="0"/>
              </a:spcAft>
              <a:buSzPts val="1100"/>
              <a:buAutoNum type="arabicPeriod"/>
            </a:pPr>
            <a:r>
              <a:rPr lang="en" sz="1100"/>
              <a:t>The tubercle of navicular. </a:t>
            </a:r>
          </a:p>
          <a:p>
            <a:pPr indent="-298450" lvl="0" marL="457200">
              <a:lnSpc>
                <a:spcPct val="100000"/>
              </a:lnSpc>
              <a:spcBef>
                <a:spcPts val="0"/>
              </a:spcBef>
              <a:buSzPts val="1100"/>
              <a:buAutoNum type="arabicPeriod"/>
            </a:pPr>
            <a:r>
              <a:rPr lang="en" sz="1100"/>
              <a:t>The metatarsals.</a:t>
            </a:r>
          </a:p>
        </p:txBody>
      </p:sp>
      <p:cxnSp>
        <p:nvCxnSpPr>
          <p:cNvPr id="319" name="Shape 319"/>
          <p:cNvCxnSpPr/>
          <p:nvPr/>
        </p:nvCxnSpPr>
        <p:spPr>
          <a:xfrm>
            <a:off x="4380598" y="661338"/>
            <a:ext cx="21900" cy="4380600"/>
          </a:xfrm>
          <a:prstGeom prst="straightConnector1">
            <a:avLst/>
          </a:prstGeom>
          <a:noFill/>
          <a:ln cap="flat" cmpd="sng" w="9525">
            <a:solidFill>
              <a:schemeClr val="lt2"/>
            </a:solidFill>
            <a:prstDash val="solid"/>
            <a:round/>
            <a:headEnd len="lg" w="lg" type="diamond"/>
            <a:tailEnd len="lg" w="lg" type="diamond"/>
          </a:ln>
        </p:spPr>
      </p:cxnSp>
      <p:sp>
        <p:nvSpPr>
          <p:cNvPr id="320" name="Shape 320"/>
          <p:cNvSpPr txBox="1"/>
          <p:nvPr/>
        </p:nvSpPr>
        <p:spPr>
          <a:xfrm>
            <a:off x="4487100" y="1082025"/>
            <a:ext cx="2146800" cy="3558000"/>
          </a:xfrm>
          <a:prstGeom prst="rect">
            <a:avLst/>
          </a:prstGeom>
          <a:noFill/>
          <a:ln cap="flat" cmpd="sng" w="9525">
            <a:solidFill>
              <a:schemeClr val="lt2"/>
            </a:solidFill>
            <a:prstDash val="solid"/>
            <a:round/>
            <a:headEnd len="med" w="med" type="none"/>
            <a:tailEnd len="med" w="med" type="none"/>
          </a:ln>
        </p:spPr>
        <p:txBody>
          <a:bodyPr anchorCtr="0" anchor="t" bIns="91425" lIns="91425" rIns="91425" wrap="square" tIns="91425">
            <a:noAutofit/>
          </a:bodyPr>
          <a:lstStyle/>
          <a:p>
            <a:pPr indent="0" lvl="0" marL="0">
              <a:spcBef>
                <a:spcPts val="0"/>
              </a:spcBef>
              <a:buNone/>
            </a:pPr>
            <a:r>
              <a:rPr b="1" lang="en" sz="1200">
                <a:latin typeface="Open Sans"/>
                <a:ea typeface="Open Sans"/>
                <a:cs typeface="Open Sans"/>
                <a:sym typeface="Open Sans"/>
              </a:rPr>
              <a:t>On the dorsum of the foot</a:t>
            </a:r>
            <a:r>
              <a:rPr lang="en" sz="1200">
                <a:latin typeface="Open Sans"/>
                <a:ea typeface="Open Sans"/>
                <a:cs typeface="Open Sans"/>
                <a:sym typeface="Open Sans"/>
              </a:rPr>
              <a:t> try to palpate:</a:t>
            </a:r>
          </a:p>
          <a:p>
            <a:pPr indent="0" lvl="0" marL="0">
              <a:spcBef>
                <a:spcPts val="0"/>
              </a:spcBef>
              <a:buNone/>
            </a:pPr>
            <a:r>
              <a:rPr lang="en" sz="1200">
                <a:latin typeface="Open Sans"/>
                <a:ea typeface="Open Sans"/>
                <a:cs typeface="Open Sans"/>
                <a:sym typeface="Open Sans"/>
              </a:rPr>
              <a:t> </a:t>
            </a:r>
          </a:p>
          <a:p>
            <a:pPr indent="0" lvl="0" marL="0">
              <a:spcBef>
                <a:spcPts val="0"/>
              </a:spcBef>
              <a:buNone/>
            </a:pPr>
            <a:r>
              <a:rPr lang="en" sz="1200" u="sng">
                <a:latin typeface="Open Sans"/>
                <a:ea typeface="Open Sans"/>
                <a:cs typeface="Open Sans"/>
                <a:sym typeface="Open Sans"/>
              </a:rPr>
              <a:t>The long extensor tendons:</a:t>
            </a:r>
            <a:r>
              <a:rPr lang="en" sz="1200">
                <a:latin typeface="Open Sans"/>
                <a:ea typeface="Open Sans"/>
                <a:cs typeface="Open Sans"/>
                <a:sym typeface="Open Sans"/>
              </a:rPr>
              <a:t> </a:t>
            </a:r>
          </a:p>
          <a:p>
            <a:pPr indent="0" lvl="0" marL="0">
              <a:spcBef>
                <a:spcPts val="0"/>
              </a:spcBef>
              <a:buNone/>
            </a:pPr>
            <a:r>
              <a:t/>
            </a:r>
            <a:endParaRPr sz="1200">
              <a:latin typeface="Open Sans"/>
              <a:ea typeface="Open Sans"/>
              <a:cs typeface="Open Sans"/>
              <a:sym typeface="Open Sans"/>
            </a:endParaRPr>
          </a:p>
          <a:p>
            <a:pPr indent="-304800" lvl="0" marL="457200" rtl="0">
              <a:spcBef>
                <a:spcPts val="0"/>
              </a:spcBef>
              <a:spcAft>
                <a:spcPts val="0"/>
              </a:spcAft>
              <a:buSzPts val="1200"/>
              <a:buFont typeface="Open Sans"/>
              <a:buAutoNum type="arabicPeriod"/>
            </a:pPr>
            <a:r>
              <a:rPr lang="en" sz="1200">
                <a:latin typeface="Open Sans"/>
                <a:ea typeface="Open Sans"/>
                <a:cs typeface="Open Sans"/>
                <a:sym typeface="Open Sans"/>
              </a:rPr>
              <a:t>Tibialis anterior             </a:t>
            </a:r>
          </a:p>
          <a:p>
            <a:pPr indent="-304800" lvl="0" marL="457200" rtl="0">
              <a:spcBef>
                <a:spcPts val="0"/>
              </a:spcBef>
              <a:spcAft>
                <a:spcPts val="0"/>
              </a:spcAft>
              <a:buSzPts val="1200"/>
              <a:buFont typeface="Open Sans"/>
              <a:buAutoNum type="arabicPeriod"/>
            </a:pPr>
            <a:r>
              <a:rPr lang="en" sz="1200">
                <a:latin typeface="Open Sans"/>
                <a:ea typeface="Open Sans"/>
                <a:cs typeface="Open Sans"/>
                <a:sym typeface="Open Sans"/>
              </a:rPr>
              <a:t>Extensor hallucis longus.               </a:t>
            </a:r>
          </a:p>
          <a:p>
            <a:pPr indent="-304800" lvl="0" marL="457200" rtl="0">
              <a:spcBef>
                <a:spcPts val="0"/>
              </a:spcBef>
              <a:spcAft>
                <a:spcPts val="0"/>
              </a:spcAft>
              <a:buSzPts val="1200"/>
              <a:buFont typeface="Open Sans"/>
              <a:buAutoNum type="arabicPeriod"/>
            </a:pPr>
            <a:r>
              <a:rPr lang="en" sz="1200">
                <a:latin typeface="Open Sans"/>
                <a:ea typeface="Open Sans"/>
                <a:cs typeface="Open Sans"/>
                <a:sym typeface="Open Sans"/>
              </a:rPr>
              <a:t>Extensor digitorum longus. </a:t>
            </a:r>
          </a:p>
          <a:p>
            <a:pPr indent="-304800" lvl="0" marL="457200" rtl="0">
              <a:spcBef>
                <a:spcPts val="0"/>
              </a:spcBef>
              <a:spcAft>
                <a:spcPts val="0"/>
              </a:spcAft>
              <a:buSzPts val="1200"/>
              <a:buFont typeface="Open Sans"/>
              <a:buAutoNum type="arabicPeriod"/>
            </a:pPr>
            <a:r>
              <a:rPr lang="en" sz="1200">
                <a:latin typeface="Open Sans"/>
                <a:ea typeface="Open Sans"/>
                <a:cs typeface="Open Sans"/>
                <a:sym typeface="Open Sans"/>
              </a:rPr>
              <a:t>Peroneus tertius.                 </a:t>
            </a:r>
          </a:p>
          <a:p>
            <a:pPr indent="-304800" lvl="0" marL="457200">
              <a:spcBef>
                <a:spcPts val="0"/>
              </a:spcBef>
              <a:buSzPts val="1200"/>
              <a:buFont typeface="Open Sans"/>
              <a:buAutoNum type="arabicPeriod"/>
            </a:pPr>
            <a:r>
              <a:rPr lang="en" sz="1200">
                <a:latin typeface="Open Sans"/>
                <a:ea typeface="Open Sans"/>
                <a:cs typeface="Open Sans"/>
                <a:sym typeface="Open Sans"/>
              </a:rPr>
              <a:t>Also, try to feel the pulsation of </a:t>
            </a:r>
            <a:r>
              <a:rPr lang="en" sz="1200">
                <a:solidFill>
                  <a:srgbClr val="FF0000"/>
                </a:solidFill>
                <a:latin typeface="Open Sans"/>
                <a:ea typeface="Open Sans"/>
                <a:cs typeface="Open Sans"/>
                <a:sym typeface="Open Sans"/>
              </a:rPr>
              <a:t>the dorsalis pedis artery</a:t>
            </a:r>
            <a:r>
              <a:rPr lang="en" sz="1200">
                <a:latin typeface="Open Sans"/>
                <a:ea typeface="Open Sans"/>
                <a:cs typeface="Open Sans"/>
                <a:sym typeface="Open Sans"/>
              </a:rPr>
              <a:t>. Between the tendons of extensor hallucis longus &amp; extensor digitorum longus.</a:t>
            </a:r>
            <a:br>
              <a:rPr lang="en" sz="1200">
                <a:latin typeface="Open Sans"/>
                <a:ea typeface="Open Sans"/>
                <a:cs typeface="Open Sans"/>
                <a:sym typeface="Open Sans"/>
              </a:rPr>
            </a:b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pic>
        <p:nvPicPr>
          <p:cNvPr descr="F66122-006-f127" id="325" name="Shape 325"/>
          <p:cNvPicPr preferRelativeResize="0"/>
          <p:nvPr/>
        </p:nvPicPr>
        <p:blipFill rotWithShape="1">
          <a:blip r:embed="rId3">
            <a:alphaModFix/>
          </a:blip>
          <a:srcRect b="10913" l="17524" r="29275" t="0"/>
          <a:stretch/>
        </p:blipFill>
        <p:spPr>
          <a:xfrm>
            <a:off x="6644550" y="2424325"/>
            <a:ext cx="2499600" cy="2574300"/>
          </a:xfrm>
          <a:prstGeom prst="rect">
            <a:avLst/>
          </a:prstGeom>
          <a:noFill/>
          <a:ln>
            <a:noFill/>
          </a:ln>
        </p:spPr>
      </p:pic>
      <p:sp>
        <p:nvSpPr>
          <p:cNvPr id="326" name="Shape 326"/>
          <p:cNvSpPr txBox="1"/>
          <p:nvPr>
            <p:ph type="title"/>
          </p:nvPr>
        </p:nvSpPr>
        <p:spPr>
          <a:xfrm>
            <a:off x="0" y="0"/>
            <a:ext cx="8520600" cy="831300"/>
          </a:xfrm>
          <a:prstGeom prst="rect">
            <a:avLst/>
          </a:prstGeom>
        </p:spPr>
        <p:txBody>
          <a:bodyPr anchorCtr="0" anchor="b" bIns="91425" lIns="91425" rIns="91425" wrap="square" tIns="91425">
            <a:noAutofit/>
          </a:bodyPr>
          <a:lstStyle/>
          <a:p>
            <a:pPr indent="0" lvl="0" marL="0">
              <a:spcBef>
                <a:spcPts val="0"/>
              </a:spcBef>
              <a:buNone/>
            </a:pPr>
            <a:r>
              <a:rPr lang="en"/>
              <a:t>Lower limb (leg and foot)</a:t>
            </a:r>
          </a:p>
        </p:txBody>
      </p:sp>
      <p:sp>
        <p:nvSpPr>
          <p:cNvPr id="327" name="Shape 327"/>
          <p:cNvSpPr txBox="1"/>
          <p:nvPr>
            <p:ph idx="1" type="body"/>
          </p:nvPr>
        </p:nvSpPr>
        <p:spPr>
          <a:xfrm>
            <a:off x="87675" y="1000825"/>
            <a:ext cx="1776300" cy="2830200"/>
          </a:xfrm>
          <a:prstGeom prst="rect">
            <a:avLst/>
          </a:prstGeom>
          <a:ln>
            <a:noFill/>
          </a:ln>
        </p:spPr>
        <p:txBody>
          <a:bodyPr anchorCtr="0" anchor="t" bIns="91425" lIns="91425" rIns="91425" wrap="square" tIns="91425">
            <a:noAutofit/>
          </a:bodyPr>
          <a:lstStyle/>
          <a:p>
            <a:pPr indent="0" lvl="0" marL="0">
              <a:spcBef>
                <a:spcPts val="0"/>
              </a:spcBef>
              <a:buNone/>
            </a:pPr>
            <a:r>
              <a:rPr b="1" lang="en" sz="1200"/>
              <a:t>On the lateral aspect of the leg try to palpate</a:t>
            </a:r>
            <a:r>
              <a:rPr lang="en" sz="1200"/>
              <a:t>:</a:t>
            </a:r>
          </a:p>
          <a:p>
            <a:pPr indent="0" lvl="0" marL="0">
              <a:spcBef>
                <a:spcPts val="0"/>
              </a:spcBef>
              <a:buNone/>
            </a:pPr>
            <a:r>
              <a:rPr lang="en" sz="1200"/>
              <a:t>1. The tendons of peroneus longus and brevis. </a:t>
            </a:r>
          </a:p>
          <a:p>
            <a:pPr indent="0" lvl="0" marL="0">
              <a:spcBef>
                <a:spcPts val="0"/>
              </a:spcBef>
              <a:buNone/>
            </a:pPr>
            <a:r>
              <a:rPr lang="en" sz="1200"/>
              <a:t>2. The Achilles tendon. </a:t>
            </a:r>
          </a:p>
          <a:p>
            <a:pPr indent="0" lvl="0" marL="0">
              <a:spcBef>
                <a:spcPts val="0"/>
              </a:spcBef>
              <a:buNone/>
            </a:pPr>
            <a:r>
              <a:rPr lang="en" sz="1200"/>
              <a:t>3. The lateral malleolus.</a:t>
            </a:r>
          </a:p>
        </p:txBody>
      </p:sp>
      <p:cxnSp>
        <p:nvCxnSpPr>
          <p:cNvPr id="328" name="Shape 328"/>
          <p:cNvCxnSpPr/>
          <p:nvPr/>
        </p:nvCxnSpPr>
        <p:spPr>
          <a:xfrm>
            <a:off x="5399687" y="1000813"/>
            <a:ext cx="32700" cy="3997800"/>
          </a:xfrm>
          <a:prstGeom prst="straightConnector1">
            <a:avLst/>
          </a:prstGeom>
          <a:noFill/>
          <a:ln cap="flat" cmpd="sng" w="9525">
            <a:solidFill>
              <a:schemeClr val="lt2"/>
            </a:solidFill>
            <a:prstDash val="solid"/>
            <a:round/>
            <a:headEnd len="lg" w="lg" type="diamond"/>
            <a:tailEnd len="lg" w="lg" type="diamond"/>
          </a:ln>
        </p:spPr>
      </p:cxnSp>
      <p:sp>
        <p:nvSpPr>
          <p:cNvPr id="329" name="Shape 329"/>
          <p:cNvSpPr txBox="1"/>
          <p:nvPr/>
        </p:nvSpPr>
        <p:spPr>
          <a:xfrm>
            <a:off x="5432375" y="1000825"/>
            <a:ext cx="2315700" cy="2349600"/>
          </a:xfrm>
          <a:prstGeom prst="rect">
            <a:avLst/>
          </a:prstGeom>
          <a:noFill/>
          <a:ln>
            <a:noFill/>
          </a:ln>
        </p:spPr>
        <p:txBody>
          <a:bodyPr anchorCtr="0" anchor="t" bIns="91425" lIns="91425" rIns="91425" wrap="square" tIns="91425">
            <a:noAutofit/>
          </a:bodyPr>
          <a:lstStyle/>
          <a:p>
            <a:pPr indent="0" lvl="0" marL="0">
              <a:spcBef>
                <a:spcPts val="0"/>
              </a:spcBef>
              <a:buNone/>
            </a:pPr>
            <a:r>
              <a:rPr b="1" lang="en" sz="1200">
                <a:latin typeface="Open Sans"/>
                <a:ea typeface="Open Sans"/>
                <a:cs typeface="Open Sans"/>
                <a:sym typeface="Open Sans"/>
              </a:rPr>
              <a:t>On the medial aspect of the ankle try to palpate and feel</a:t>
            </a:r>
            <a:r>
              <a:rPr lang="en" sz="1200">
                <a:latin typeface="Open Sans"/>
                <a:ea typeface="Open Sans"/>
                <a:cs typeface="Open Sans"/>
                <a:sym typeface="Open Sans"/>
              </a:rPr>
              <a:t>: </a:t>
            </a:r>
          </a:p>
          <a:p>
            <a:pPr indent="0" lvl="0" marL="0">
              <a:spcBef>
                <a:spcPts val="0"/>
              </a:spcBef>
              <a:buNone/>
            </a:pPr>
            <a:r>
              <a:rPr lang="en" sz="1200">
                <a:latin typeface="Open Sans"/>
                <a:ea typeface="Open Sans"/>
                <a:cs typeface="Open Sans"/>
                <a:sym typeface="Open Sans"/>
              </a:rPr>
              <a:t>The medial malleolus.</a:t>
            </a:r>
          </a:p>
          <a:p>
            <a:pPr indent="0" lvl="0" marL="0">
              <a:spcBef>
                <a:spcPts val="0"/>
              </a:spcBef>
              <a:buNone/>
            </a:pPr>
            <a:r>
              <a:rPr lang="en" sz="1200">
                <a:latin typeface="Open Sans"/>
                <a:ea typeface="Open Sans"/>
                <a:cs typeface="Open Sans"/>
                <a:sym typeface="Open Sans"/>
              </a:rPr>
              <a:t> </a:t>
            </a:r>
          </a:p>
          <a:p>
            <a:pPr indent="-304800" lvl="0" marL="457200" rtl="0">
              <a:spcBef>
                <a:spcPts val="0"/>
              </a:spcBef>
              <a:spcAft>
                <a:spcPts val="0"/>
              </a:spcAft>
              <a:buSzPts val="1200"/>
              <a:buFont typeface="Open Sans"/>
              <a:buAutoNum type="arabicPeriod"/>
            </a:pPr>
            <a:r>
              <a:rPr lang="en" sz="1200">
                <a:latin typeface="Open Sans"/>
                <a:ea typeface="Open Sans"/>
                <a:cs typeface="Open Sans"/>
                <a:sym typeface="Open Sans"/>
              </a:rPr>
              <a:t>The tendons of tibialis posterior</a:t>
            </a:r>
          </a:p>
          <a:p>
            <a:pPr indent="-304800" lvl="0" marL="457200" rtl="0">
              <a:spcBef>
                <a:spcPts val="0"/>
              </a:spcBef>
              <a:spcAft>
                <a:spcPts val="0"/>
              </a:spcAft>
              <a:buSzPts val="1200"/>
              <a:buFont typeface="Open Sans"/>
              <a:buAutoNum type="arabicPeriod"/>
            </a:pPr>
            <a:r>
              <a:rPr lang="en" sz="1200">
                <a:latin typeface="Open Sans"/>
                <a:ea typeface="Open Sans"/>
                <a:cs typeface="Open Sans"/>
                <a:sym typeface="Open Sans"/>
              </a:rPr>
              <a:t>The tendon of flexor digitorum longus. </a:t>
            </a:r>
          </a:p>
          <a:p>
            <a:pPr indent="-304800" lvl="0" marL="457200" rtl="0">
              <a:spcBef>
                <a:spcPts val="0"/>
              </a:spcBef>
              <a:spcAft>
                <a:spcPts val="0"/>
              </a:spcAft>
              <a:buClr>
                <a:srgbClr val="FF0000"/>
              </a:buClr>
              <a:buSzPts val="1200"/>
              <a:buFont typeface="Open Sans"/>
              <a:buAutoNum type="arabicPeriod"/>
            </a:pPr>
            <a:r>
              <a:rPr lang="en" sz="1200">
                <a:solidFill>
                  <a:srgbClr val="FF0000"/>
                </a:solidFill>
                <a:latin typeface="Open Sans"/>
                <a:ea typeface="Open Sans"/>
                <a:cs typeface="Open Sans"/>
                <a:sym typeface="Open Sans"/>
              </a:rPr>
              <a:t>The posterior tibial artery </a:t>
            </a:r>
          </a:p>
          <a:p>
            <a:pPr indent="-304800" lvl="0" marL="457200">
              <a:spcBef>
                <a:spcPts val="0"/>
              </a:spcBef>
              <a:buSzPts val="1200"/>
              <a:buFont typeface="Open Sans"/>
              <a:buAutoNum type="arabicPeriod"/>
            </a:pPr>
            <a:r>
              <a:rPr lang="en" sz="1200">
                <a:latin typeface="Open Sans"/>
                <a:ea typeface="Open Sans"/>
                <a:cs typeface="Open Sans"/>
                <a:sym typeface="Open Sans"/>
              </a:rPr>
              <a:t>The calcaneus.</a:t>
            </a:r>
          </a:p>
        </p:txBody>
      </p:sp>
      <p:pic>
        <p:nvPicPr>
          <p:cNvPr descr="E:\NANO (F)\Gray 39\110 General organization and surface anatomy of the lower limb\F71683-110-f026.jpg" id="330" name="Shape 330"/>
          <p:cNvPicPr preferRelativeResize="0"/>
          <p:nvPr/>
        </p:nvPicPr>
        <p:blipFill rotWithShape="1">
          <a:blip r:embed="rId4">
            <a:alphaModFix/>
          </a:blip>
          <a:srcRect b="3781" l="7191" r="14811" t="0"/>
          <a:stretch/>
        </p:blipFill>
        <p:spPr>
          <a:xfrm>
            <a:off x="1863975" y="1146388"/>
            <a:ext cx="3459150" cy="37066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sp>
        <p:nvSpPr>
          <p:cNvPr id="335" name="Shape 335"/>
          <p:cNvSpPr txBox="1"/>
          <p:nvPr>
            <p:ph type="title"/>
          </p:nvPr>
        </p:nvSpPr>
        <p:spPr>
          <a:xfrm>
            <a:off x="128622" y="0"/>
            <a:ext cx="8520600" cy="912900"/>
          </a:xfrm>
          <a:prstGeom prst="rect">
            <a:avLst/>
          </a:prstGeom>
        </p:spPr>
        <p:txBody>
          <a:bodyPr anchorCtr="0" anchor="b" bIns="91425" lIns="91425" rIns="91425" wrap="square" tIns="91425">
            <a:noAutofit/>
          </a:bodyPr>
          <a:lstStyle/>
          <a:p>
            <a:pPr indent="0" lvl="0" marL="0" rtl="0">
              <a:spcBef>
                <a:spcPts val="0"/>
              </a:spcBef>
              <a:buNone/>
            </a:pPr>
            <a:r>
              <a:rPr lang="en"/>
              <a:t>MCQ:</a:t>
            </a:r>
          </a:p>
        </p:txBody>
      </p:sp>
      <p:sp>
        <p:nvSpPr>
          <p:cNvPr id="336" name="Shape 336"/>
          <p:cNvSpPr txBox="1"/>
          <p:nvPr>
            <p:ph idx="1" type="body"/>
          </p:nvPr>
        </p:nvSpPr>
        <p:spPr>
          <a:xfrm>
            <a:off x="128625" y="912900"/>
            <a:ext cx="8901600" cy="4095900"/>
          </a:xfrm>
          <a:prstGeom prst="rect">
            <a:avLst/>
          </a:prstGeom>
          <a:ln cap="flat" cmpd="sng" w="9525">
            <a:solidFill>
              <a:schemeClr val="lt2"/>
            </a:solidFill>
            <a:prstDash val="solid"/>
            <a:round/>
            <a:headEnd len="med" w="med" type="none"/>
            <a:tailEnd len="med" w="med" type="none"/>
          </a:ln>
        </p:spPr>
        <p:txBody>
          <a:bodyPr anchorCtr="0" anchor="t" bIns="91425" lIns="91425" rIns="91425" wrap="square" tIns="91425">
            <a:noAutofit/>
          </a:bodyPr>
          <a:lstStyle/>
          <a:p>
            <a:pPr indent="0" lvl="0" marL="0" rtl="0">
              <a:lnSpc>
                <a:spcPct val="100000"/>
              </a:lnSpc>
              <a:spcBef>
                <a:spcPts val="0"/>
              </a:spcBef>
              <a:buNone/>
            </a:pPr>
            <a:r>
              <a:rPr lang="en" sz="1200"/>
              <a:t>1- It </a:t>
            </a:r>
            <a:r>
              <a:rPr lang="en" sz="1200"/>
              <a:t>ascends in the medial groove :</a:t>
            </a:r>
          </a:p>
          <a:p>
            <a:pPr indent="-69850" lvl="0" marL="0" rtl="0">
              <a:lnSpc>
                <a:spcPct val="100000"/>
              </a:lnSpc>
              <a:spcBef>
                <a:spcPts val="0"/>
              </a:spcBef>
              <a:buClr>
                <a:schemeClr val="dk1"/>
              </a:buClr>
              <a:buSzPts val="1100"/>
              <a:buFont typeface="Arial"/>
              <a:buNone/>
            </a:pPr>
            <a:r>
              <a:rPr lang="en" sz="1200"/>
              <a:t>A) Cephalic vein B) Basilic vein C) Axillary vein</a:t>
            </a:r>
          </a:p>
          <a:p>
            <a:pPr indent="0" lvl="0" marL="0">
              <a:lnSpc>
                <a:spcPct val="100000"/>
              </a:lnSpc>
              <a:spcBef>
                <a:spcPts val="0"/>
              </a:spcBef>
              <a:buNone/>
            </a:pPr>
            <a:r>
              <a:rPr lang="en" sz="1200"/>
              <a:t>2- The tendon of the biceps can be palpated in?</a:t>
            </a:r>
          </a:p>
          <a:p>
            <a:pPr indent="0" lvl="0" marL="0">
              <a:lnSpc>
                <a:spcPct val="100000"/>
              </a:lnSpc>
              <a:spcBef>
                <a:spcPts val="0"/>
              </a:spcBef>
              <a:buNone/>
            </a:pPr>
            <a:r>
              <a:rPr lang="en" sz="1200"/>
              <a:t>A) The olecranon process B) Cubital fossa</a:t>
            </a:r>
          </a:p>
          <a:p>
            <a:pPr indent="0" lvl="0" marL="0">
              <a:lnSpc>
                <a:spcPct val="100000"/>
              </a:lnSpc>
              <a:spcBef>
                <a:spcPts val="0"/>
              </a:spcBef>
              <a:buNone/>
            </a:pPr>
            <a:r>
              <a:rPr lang="en" sz="1200"/>
              <a:t>C) Lateral side of the arm </a:t>
            </a:r>
          </a:p>
          <a:p>
            <a:pPr indent="0" lvl="0" marL="0">
              <a:lnSpc>
                <a:spcPct val="100000"/>
              </a:lnSpc>
              <a:spcBef>
                <a:spcPts val="0"/>
              </a:spcBef>
              <a:buNone/>
            </a:pPr>
            <a:r>
              <a:rPr lang="en" sz="1200"/>
              <a:t>3- Anterior axillary fold is formed by ?</a:t>
            </a:r>
          </a:p>
          <a:p>
            <a:pPr indent="0" lvl="0" marL="0">
              <a:lnSpc>
                <a:spcPct val="100000"/>
              </a:lnSpc>
              <a:spcBef>
                <a:spcPts val="0"/>
              </a:spcBef>
              <a:buNone/>
            </a:pPr>
            <a:r>
              <a:rPr lang="en" sz="1200"/>
              <a:t>A) Teres minor   B) Teres major   </a:t>
            </a:r>
          </a:p>
          <a:p>
            <a:pPr indent="0" lvl="0" marL="0" rtl="0">
              <a:lnSpc>
                <a:spcPct val="100000"/>
              </a:lnSpc>
              <a:spcBef>
                <a:spcPts val="0"/>
              </a:spcBef>
              <a:buNone/>
            </a:pPr>
            <a:r>
              <a:rPr lang="en" sz="1200"/>
              <a:t>C) Pectoralis major  D) Pectoralis minor</a:t>
            </a:r>
          </a:p>
        </p:txBody>
      </p:sp>
      <p:sp>
        <p:nvSpPr>
          <p:cNvPr id="337" name="Shape 337"/>
          <p:cNvSpPr txBox="1"/>
          <p:nvPr>
            <p:ph idx="2" type="body"/>
          </p:nvPr>
        </p:nvSpPr>
        <p:spPr>
          <a:xfrm>
            <a:off x="3648225" y="912900"/>
            <a:ext cx="4787100" cy="3899100"/>
          </a:xfrm>
          <a:prstGeom prst="rect">
            <a:avLst/>
          </a:prstGeom>
        </p:spPr>
        <p:txBody>
          <a:bodyPr anchorCtr="0" anchor="t" bIns="91425" lIns="91425" rIns="91425" wrap="square" tIns="91425">
            <a:noAutofit/>
          </a:bodyPr>
          <a:lstStyle/>
          <a:p>
            <a:pPr indent="0" lvl="0" marL="0">
              <a:lnSpc>
                <a:spcPct val="100000"/>
              </a:lnSpc>
              <a:spcBef>
                <a:spcPts val="0"/>
              </a:spcBef>
              <a:buNone/>
            </a:pPr>
            <a:r>
              <a:rPr lang="en" sz="1200"/>
              <a:t>4- Which of the following structures make up the knuckle of the hand?</a:t>
            </a:r>
            <a:br>
              <a:rPr lang="en" sz="1200"/>
            </a:br>
            <a:r>
              <a:rPr lang="en" sz="1200"/>
              <a:t>A) Head of proximal phalanges </a:t>
            </a:r>
          </a:p>
          <a:p>
            <a:pPr indent="0" lvl="0" marL="0">
              <a:lnSpc>
                <a:spcPct val="100000"/>
              </a:lnSpc>
              <a:spcBef>
                <a:spcPts val="0"/>
              </a:spcBef>
              <a:buNone/>
            </a:pPr>
            <a:r>
              <a:rPr lang="en" sz="1200"/>
              <a:t>B) Head of distal phalanges</a:t>
            </a:r>
          </a:p>
          <a:p>
            <a:pPr indent="0" lvl="0" marL="0">
              <a:lnSpc>
                <a:spcPct val="100000"/>
              </a:lnSpc>
              <a:spcBef>
                <a:spcPts val="0"/>
              </a:spcBef>
              <a:buNone/>
            </a:pPr>
            <a:r>
              <a:rPr lang="en" sz="1200"/>
              <a:t>C) Head of metacarpals</a:t>
            </a:r>
          </a:p>
          <a:p>
            <a:pPr indent="0" lvl="0" marL="0" rtl="0">
              <a:lnSpc>
                <a:spcPct val="100000"/>
              </a:lnSpc>
              <a:spcBef>
                <a:spcPts val="0"/>
              </a:spcBef>
              <a:buNone/>
            </a:pPr>
            <a:r>
              <a:rPr lang="en" sz="1200"/>
              <a:t>D) Base of metacarpals</a:t>
            </a:r>
          </a:p>
          <a:p>
            <a:pPr indent="0" lvl="0" marL="0" rtl="0">
              <a:lnSpc>
                <a:spcPct val="100000"/>
              </a:lnSpc>
              <a:spcBef>
                <a:spcPts val="0"/>
              </a:spcBef>
              <a:buNone/>
            </a:pPr>
            <a:r>
              <a:rPr lang="en" sz="1200"/>
              <a:t>5- </a:t>
            </a:r>
          </a:p>
          <a:p>
            <a:pPr indent="0" lvl="0" marL="0" rtl="0">
              <a:lnSpc>
                <a:spcPct val="100000"/>
              </a:lnSpc>
              <a:spcBef>
                <a:spcPts val="0"/>
              </a:spcBef>
              <a:buNone/>
            </a:pPr>
            <a:r>
              <a:rPr lang="en" sz="1200"/>
              <a:t>6- </a:t>
            </a:r>
            <a:br>
              <a:rPr lang="en" sz="1200"/>
            </a:br>
          </a:p>
        </p:txBody>
      </p:sp>
      <p:sp>
        <p:nvSpPr>
          <p:cNvPr id="338" name="Shape 338"/>
          <p:cNvSpPr txBox="1"/>
          <p:nvPr>
            <p:ph type="title"/>
          </p:nvPr>
        </p:nvSpPr>
        <p:spPr>
          <a:xfrm>
            <a:off x="8016225" y="2944900"/>
            <a:ext cx="633000" cy="234300"/>
          </a:xfrm>
          <a:prstGeom prst="rect">
            <a:avLst/>
          </a:prstGeom>
        </p:spPr>
        <p:txBody>
          <a:bodyPr anchorCtr="0" anchor="b" bIns="91425" lIns="91425" rIns="91425" wrap="square" tIns="91425">
            <a:noAutofit/>
          </a:bodyPr>
          <a:lstStyle/>
          <a:p>
            <a:pPr indent="0" lvl="0" marL="0" rtl="0">
              <a:spcBef>
                <a:spcPts val="0"/>
              </a:spcBef>
              <a:buNone/>
            </a:pPr>
            <a:r>
              <a:rPr lang="en" sz="1000"/>
              <a:t>Answers:</a:t>
            </a:r>
          </a:p>
        </p:txBody>
      </p:sp>
      <p:sp>
        <p:nvSpPr>
          <p:cNvPr id="339" name="Shape 339"/>
          <p:cNvSpPr txBox="1"/>
          <p:nvPr>
            <p:ph idx="1" type="body"/>
          </p:nvPr>
        </p:nvSpPr>
        <p:spPr>
          <a:xfrm>
            <a:off x="8132025" y="3179200"/>
            <a:ext cx="401400" cy="1719000"/>
          </a:xfrm>
          <a:prstGeom prst="rect">
            <a:avLst/>
          </a:prstGeom>
        </p:spPr>
        <p:txBody>
          <a:bodyPr anchorCtr="0" anchor="t" bIns="91425" lIns="91425" rIns="91425" wrap="square" tIns="91425">
            <a:noAutofit/>
          </a:bodyPr>
          <a:lstStyle/>
          <a:p>
            <a:pPr indent="0" lvl="0" marL="0" rtl="0">
              <a:spcBef>
                <a:spcPts val="0"/>
              </a:spcBef>
              <a:buNone/>
            </a:pPr>
            <a:r>
              <a:rPr lang="en" sz="1000"/>
              <a:t>1-b</a:t>
            </a:r>
          </a:p>
          <a:p>
            <a:pPr indent="0" lvl="0" marL="0" rtl="0">
              <a:spcBef>
                <a:spcPts val="0"/>
              </a:spcBef>
              <a:buNone/>
            </a:pPr>
            <a:r>
              <a:rPr lang="en" sz="1000"/>
              <a:t>2-b</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sp>
        <p:nvSpPr>
          <p:cNvPr id="344" name="Shape 344"/>
          <p:cNvSpPr txBox="1"/>
          <p:nvPr>
            <p:ph type="title"/>
          </p:nvPr>
        </p:nvSpPr>
        <p:spPr>
          <a:xfrm>
            <a:off x="311700" y="315925"/>
            <a:ext cx="8520600" cy="831300"/>
          </a:xfrm>
          <a:prstGeom prst="rect">
            <a:avLst/>
          </a:prstGeom>
        </p:spPr>
        <p:txBody>
          <a:bodyPr anchorCtr="0" anchor="b" bIns="91425" lIns="91425" rIns="91425" wrap="square" tIns="91425">
            <a:noAutofit/>
          </a:bodyPr>
          <a:lstStyle/>
          <a:p>
            <a:pPr indent="0" lvl="0" marL="0">
              <a:spcBef>
                <a:spcPts val="0"/>
              </a:spcBef>
              <a:buNone/>
            </a:pPr>
            <a:r>
              <a:rPr lang="en"/>
              <a:t>SAQ:</a:t>
            </a:r>
          </a:p>
        </p:txBody>
      </p:sp>
      <p:sp>
        <p:nvSpPr>
          <p:cNvPr id="345" name="Shape 345"/>
          <p:cNvSpPr txBox="1"/>
          <p:nvPr>
            <p:ph idx="1" type="body"/>
          </p:nvPr>
        </p:nvSpPr>
        <p:spPr>
          <a:xfrm>
            <a:off x="311700" y="1225225"/>
            <a:ext cx="8520600" cy="33540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sp>
        <p:nvSpPr>
          <p:cNvPr id="350" name="Shape 350"/>
          <p:cNvSpPr txBox="1"/>
          <p:nvPr>
            <p:ph type="title"/>
          </p:nvPr>
        </p:nvSpPr>
        <p:spPr>
          <a:xfrm>
            <a:off x="773700" y="0"/>
            <a:ext cx="7596600" cy="817200"/>
          </a:xfrm>
          <a:prstGeom prst="rect">
            <a:avLst/>
          </a:prstGeom>
        </p:spPr>
        <p:txBody>
          <a:bodyPr anchorCtr="0" anchor="ctr" bIns="91425" lIns="91425" rIns="91425" wrap="square" tIns="91425">
            <a:noAutofit/>
          </a:bodyPr>
          <a:lstStyle/>
          <a:p>
            <a:pPr indent="0" lvl="0" marL="0" rtl="0">
              <a:spcBef>
                <a:spcPts val="0"/>
              </a:spcBef>
              <a:buNone/>
            </a:pPr>
            <a:r>
              <a:rPr lang="en"/>
              <a:t>Team Members</a:t>
            </a:r>
          </a:p>
        </p:txBody>
      </p:sp>
      <p:sp>
        <p:nvSpPr>
          <p:cNvPr id="351" name="Shape 351"/>
          <p:cNvSpPr txBox="1"/>
          <p:nvPr>
            <p:ph type="title"/>
          </p:nvPr>
        </p:nvSpPr>
        <p:spPr>
          <a:xfrm>
            <a:off x="649875" y="817200"/>
            <a:ext cx="2788500" cy="4186800"/>
          </a:xfrm>
          <a:prstGeom prst="rect">
            <a:avLst/>
          </a:prstGeom>
        </p:spPr>
        <p:txBody>
          <a:bodyPr anchorCtr="0" anchor="ctr" bIns="91425" lIns="91425" rIns="91425" wrap="square" tIns="91425">
            <a:noAutofit/>
          </a:bodyPr>
          <a:lstStyle/>
          <a:p>
            <a:pPr indent="0" lvl="0" marL="0" rtl="0" algn="l">
              <a:lnSpc>
                <a:spcPct val="115000"/>
              </a:lnSpc>
              <a:spcBef>
                <a:spcPts val="0"/>
              </a:spcBef>
              <a:buNone/>
            </a:pPr>
            <a:r>
              <a:rPr lang="en" sz="1100">
                <a:solidFill>
                  <a:srgbClr val="CCA677"/>
                </a:solidFill>
                <a:latin typeface="Arial"/>
                <a:ea typeface="Arial"/>
                <a:cs typeface="Arial"/>
                <a:sym typeface="Arial"/>
              </a:rPr>
              <a:t>Lamia Abdullah Alkuwaiz (Team Leader)</a:t>
            </a:r>
          </a:p>
          <a:p>
            <a:pPr indent="0" lvl="0" marL="0" rtl="0" algn="l">
              <a:lnSpc>
                <a:spcPct val="115000"/>
              </a:lnSpc>
              <a:spcBef>
                <a:spcPts val="0"/>
              </a:spcBef>
              <a:buNone/>
            </a:pPr>
            <a:r>
              <a:rPr lang="en" sz="1100">
                <a:solidFill>
                  <a:srgbClr val="CCA677"/>
                </a:solidFill>
                <a:latin typeface="Arial"/>
                <a:ea typeface="Arial"/>
                <a:cs typeface="Arial"/>
                <a:sym typeface="Arial"/>
              </a:rPr>
              <a:t>Rawan Mohammad Alharbi</a:t>
            </a:r>
          </a:p>
          <a:p>
            <a:pPr indent="0" lvl="0" marL="0" rtl="0" algn="l">
              <a:lnSpc>
                <a:spcPct val="115000"/>
              </a:lnSpc>
              <a:spcBef>
                <a:spcPts val="0"/>
              </a:spcBef>
              <a:buNone/>
            </a:pPr>
            <a:r>
              <a:rPr lang="en" sz="1000">
                <a:latin typeface="Arial"/>
                <a:ea typeface="Arial"/>
                <a:cs typeface="Arial"/>
                <a:sym typeface="Arial"/>
              </a:rPr>
              <a:t>Abeer Alabduljabbar</a:t>
            </a:r>
          </a:p>
          <a:p>
            <a:pPr indent="0" lvl="0" marL="0" rtl="0" algn="l">
              <a:lnSpc>
                <a:spcPct val="115000"/>
              </a:lnSpc>
              <a:spcBef>
                <a:spcPts val="0"/>
              </a:spcBef>
              <a:buNone/>
            </a:pPr>
            <a:r>
              <a:rPr lang="en" sz="1000">
                <a:latin typeface="Arial"/>
                <a:ea typeface="Arial"/>
                <a:cs typeface="Arial"/>
                <a:sym typeface="Arial"/>
              </a:rPr>
              <a:t>Afnan Abdulaziz Almustafa</a:t>
            </a:r>
          </a:p>
          <a:p>
            <a:pPr indent="0" lvl="0" marL="0" rtl="0" algn="l">
              <a:lnSpc>
                <a:spcPct val="115000"/>
              </a:lnSpc>
              <a:spcBef>
                <a:spcPts val="0"/>
              </a:spcBef>
              <a:buNone/>
            </a:pPr>
            <a:r>
              <a:rPr lang="en" sz="1000">
                <a:latin typeface="Arial"/>
                <a:ea typeface="Arial"/>
                <a:cs typeface="Arial"/>
                <a:sym typeface="Arial"/>
              </a:rPr>
              <a:t>Ahad Algrain</a:t>
            </a:r>
          </a:p>
          <a:p>
            <a:pPr indent="0" lvl="0" marL="0" rtl="0" algn="l">
              <a:lnSpc>
                <a:spcPct val="115000"/>
              </a:lnSpc>
              <a:spcBef>
                <a:spcPts val="0"/>
              </a:spcBef>
              <a:buNone/>
            </a:pPr>
            <a:r>
              <a:rPr lang="en" sz="1000">
                <a:latin typeface="Arial"/>
                <a:ea typeface="Arial"/>
                <a:cs typeface="Arial"/>
                <a:sym typeface="Arial"/>
              </a:rPr>
              <a:t>Alanoud Almansour</a:t>
            </a:r>
          </a:p>
          <a:p>
            <a:pPr indent="0" lvl="0" marL="0" rtl="0" algn="l">
              <a:lnSpc>
                <a:spcPct val="115000"/>
              </a:lnSpc>
              <a:spcBef>
                <a:spcPts val="0"/>
              </a:spcBef>
              <a:buNone/>
            </a:pPr>
            <a:r>
              <a:rPr lang="en" sz="1000">
                <a:latin typeface="Arial"/>
                <a:ea typeface="Arial"/>
                <a:cs typeface="Arial"/>
                <a:sym typeface="Arial"/>
              </a:rPr>
              <a:t>Albandari Alshaye</a:t>
            </a:r>
          </a:p>
          <a:p>
            <a:pPr indent="0" lvl="0" marL="0" rtl="0" algn="l">
              <a:lnSpc>
                <a:spcPct val="115000"/>
              </a:lnSpc>
              <a:spcBef>
                <a:spcPts val="0"/>
              </a:spcBef>
              <a:buNone/>
            </a:pPr>
            <a:r>
              <a:rPr lang="en" sz="1000">
                <a:latin typeface="Arial"/>
                <a:ea typeface="Arial"/>
                <a:cs typeface="Arial"/>
                <a:sym typeface="Arial"/>
              </a:rPr>
              <a:t>AlFhadah abdullah alsaleem</a:t>
            </a:r>
          </a:p>
          <a:p>
            <a:pPr indent="0" lvl="0" marL="0" rtl="0" algn="l">
              <a:lnSpc>
                <a:spcPct val="115000"/>
              </a:lnSpc>
              <a:spcBef>
                <a:spcPts val="0"/>
              </a:spcBef>
              <a:buNone/>
            </a:pPr>
            <a:r>
              <a:rPr lang="en" sz="1000">
                <a:latin typeface="Arial"/>
                <a:ea typeface="Arial"/>
                <a:cs typeface="Arial"/>
                <a:sym typeface="Arial"/>
              </a:rPr>
              <a:t>Arwa Alzahrani</a:t>
            </a:r>
          </a:p>
          <a:p>
            <a:pPr indent="0" lvl="0" marL="0" rtl="0" algn="l">
              <a:lnSpc>
                <a:spcPct val="115000"/>
              </a:lnSpc>
              <a:spcBef>
                <a:spcPts val="0"/>
              </a:spcBef>
              <a:buNone/>
            </a:pPr>
            <a:r>
              <a:rPr lang="en" sz="1000">
                <a:latin typeface="Arial"/>
                <a:ea typeface="Arial"/>
                <a:cs typeface="Arial"/>
                <a:sym typeface="Arial"/>
              </a:rPr>
              <a:t>Dana Abdulaziz Alrasheed</a:t>
            </a:r>
          </a:p>
          <a:p>
            <a:pPr indent="0" lvl="0" marL="0" rtl="0" algn="l">
              <a:lnSpc>
                <a:spcPct val="115000"/>
              </a:lnSpc>
              <a:spcBef>
                <a:spcPts val="0"/>
              </a:spcBef>
              <a:buNone/>
            </a:pPr>
            <a:r>
              <a:rPr lang="en" sz="1000">
                <a:latin typeface="Arial"/>
                <a:ea typeface="Arial"/>
                <a:cs typeface="Arial"/>
                <a:sym typeface="Arial"/>
              </a:rPr>
              <a:t>Dimah Khalid Alaraifi</a:t>
            </a:r>
          </a:p>
          <a:p>
            <a:pPr indent="0" lvl="0" marL="0" rtl="0" algn="l">
              <a:lnSpc>
                <a:spcPct val="115000"/>
              </a:lnSpc>
              <a:spcBef>
                <a:spcPts val="0"/>
              </a:spcBef>
              <a:buNone/>
            </a:pPr>
            <a:r>
              <a:rPr lang="en" sz="1000">
                <a:latin typeface="Arial"/>
                <a:ea typeface="Arial"/>
                <a:cs typeface="Arial"/>
                <a:sym typeface="Arial"/>
              </a:rPr>
              <a:t>Ghada Alhaidari</a:t>
            </a:r>
          </a:p>
          <a:p>
            <a:pPr indent="0" lvl="0" marL="0" rtl="0" algn="l">
              <a:lnSpc>
                <a:spcPct val="115000"/>
              </a:lnSpc>
              <a:spcBef>
                <a:spcPts val="0"/>
              </a:spcBef>
              <a:buNone/>
            </a:pPr>
            <a:r>
              <a:rPr lang="en" sz="1000">
                <a:latin typeface="Arial"/>
                <a:ea typeface="Arial"/>
                <a:cs typeface="Arial"/>
                <a:sym typeface="Arial"/>
              </a:rPr>
              <a:t>Ghada Almuhanna</a:t>
            </a:r>
          </a:p>
          <a:p>
            <a:pPr indent="0" lvl="0" marL="0" rtl="0" algn="l">
              <a:lnSpc>
                <a:spcPct val="115000"/>
              </a:lnSpc>
              <a:spcBef>
                <a:spcPts val="0"/>
              </a:spcBef>
              <a:buNone/>
            </a:pPr>
            <a:r>
              <a:rPr lang="en" sz="1000">
                <a:latin typeface="Arial"/>
                <a:ea typeface="Arial"/>
                <a:cs typeface="Arial"/>
                <a:sym typeface="Arial"/>
              </a:rPr>
              <a:t>Ghaida Alsanad</a:t>
            </a:r>
          </a:p>
          <a:p>
            <a:pPr indent="0" lvl="0" marL="0" rtl="0" algn="l">
              <a:lnSpc>
                <a:spcPct val="115000"/>
              </a:lnSpc>
              <a:spcBef>
                <a:spcPts val="0"/>
              </a:spcBef>
              <a:buNone/>
            </a:pPr>
            <a:r>
              <a:rPr lang="en" sz="1000">
                <a:latin typeface="Arial"/>
                <a:ea typeface="Arial"/>
                <a:cs typeface="Arial"/>
                <a:sym typeface="Arial"/>
              </a:rPr>
              <a:t>Hadeel Khalid Awartani</a:t>
            </a:r>
          </a:p>
          <a:p>
            <a:pPr indent="0" lvl="0" marL="0" rtl="0" algn="l">
              <a:lnSpc>
                <a:spcPct val="115000"/>
              </a:lnSpc>
              <a:spcBef>
                <a:spcPts val="0"/>
              </a:spcBef>
              <a:buNone/>
            </a:pPr>
            <a:r>
              <a:rPr lang="en" sz="1000">
                <a:latin typeface="Arial"/>
                <a:ea typeface="Arial"/>
                <a:cs typeface="Arial"/>
                <a:sym typeface="Arial"/>
              </a:rPr>
              <a:t>Haifa Alessa</a:t>
            </a:r>
          </a:p>
          <a:p>
            <a:pPr indent="0" lvl="0" marL="0" rtl="0" algn="l">
              <a:lnSpc>
                <a:spcPct val="115000"/>
              </a:lnSpc>
              <a:spcBef>
                <a:spcPts val="0"/>
              </a:spcBef>
              <a:buNone/>
            </a:pPr>
            <a:r>
              <a:rPr lang="en" sz="1000">
                <a:latin typeface="Arial"/>
                <a:ea typeface="Arial"/>
                <a:cs typeface="Arial"/>
                <a:sym typeface="Arial"/>
              </a:rPr>
              <a:t>Khulood Alwehabi</a:t>
            </a:r>
          </a:p>
          <a:p>
            <a:pPr indent="0" lvl="0" marL="0" rtl="0" algn="l">
              <a:lnSpc>
                <a:spcPct val="115000"/>
              </a:lnSpc>
              <a:spcBef>
                <a:spcPts val="0"/>
              </a:spcBef>
              <a:buNone/>
            </a:pPr>
            <a:r>
              <a:rPr lang="en" sz="1000">
                <a:latin typeface="Arial"/>
                <a:ea typeface="Arial"/>
                <a:cs typeface="Arial"/>
                <a:sym typeface="Arial"/>
              </a:rPr>
              <a:t>Layan Hassan Alwatban</a:t>
            </a:r>
          </a:p>
          <a:p>
            <a:pPr indent="0" lvl="0" marL="0" rtl="0" algn="l">
              <a:lnSpc>
                <a:spcPct val="115000"/>
              </a:lnSpc>
              <a:spcBef>
                <a:spcPts val="0"/>
              </a:spcBef>
              <a:buNone/>
            </a:pPr>
            <a:r>
              <a:rPr lang="en" sz="1000">
                <a:latin typeface="Arial"/>
                <a:ea typeface="Arial"/>
                <a:cs typeface="Arial"/>
                <a:sym typeface="Arial"/>
              </a:rPr>
              <a:t>Lojain Azizalrahman</a:t>
            </a:r>
          </a:p>
          <a:p>
            <a:pPr indent="0" lvl="0" marL="0" rtl="0" algn="l">
              <a:lnSpc>
                <a:spcPct val="115000"/>
              </a:lnSpc>
              <a:spcBef>
                <a:spcPts val="0"/>
              </a:spcBef>
              <a:buNone/>
            </a:pPr>
            <a:r>
              <a:rPr lang="en" sz="1000">
                <a:latin typeface="Arial"/>
                <a:ea typeface="Arial"/>
                <a:cs typeface="Arial"/>
                <a:sym typeface="Arial"/>
              </a:rPr>
              <a:t>Lujain Tariq AlZaid</a:t>
            </a:r>
          </a:p>
          <a:p>
            <a:pPr indent="0" lvl="0" marL="0" rtl="0">
              <a:spcBef>
                <a:spcPts val="0"/>
              </a:spcBef>
              <a:buNone/>
            </a:pPr>
            <a:r>
              <a:t/>
            </a:r>
            <a:endParaRPr/>
          </a:p>
        </p:txBody>
      </p:sp>
      <p:sp>
        <p:nvSpPr>
          <p:cNvPr id="352" name="Shape 352"/>
          <p:cNvSpPr txBox="1"/>
          <p:nvPr/>
        </p:nvSpPr>
        <p:spPr>
          <a:xfrm>
            <a:off x="2600325" y="1150625"/>
            <a:ext cx="2038200" cy="1647900"/>
          </a:xfrm>
          <a:prstGeom prst="rect">
            <a:avLst/>
          </a:prstGeom>
          <a:noFill/>
          <a:ln>
            <a:noFill/>
          </a:ln>
        </p:spPr>
        <p:txBody>
          <a:bodyPr anchorCtr="0" anchor="t" bIns="91425" lIns="91425" rIns="91425" wrap="square" tIns="91425">
            <a:noAutofit/>
          </a:bodyPr>
          <a:lstStyle/>
          <a:p>
            <a:pPr indent="0" lvl="0" marL="0" rtl="0">
              <a:lnSpc>
                <a:spcPct val="115000"/>
              </a:lnSpc>
              <a:spcBef>
                <a:spcPts val="0"/>
              </a:spcBef>
              <a:buNone/>
            </a:pPr>
            <a:r>
              <a:rPr lang="en" sz="1000">
                <a:solidFill>
                  <a:schemeClr val="dk1"/>
                </a:solidFill>
              </a:rPr>
              <a:t>Maha Barakah</a:t>
            </a:r>
          </a:p>
          <a:p>
            <a:pPr indent="0" lvl="0" marL="0" rtl="0">
              <a:lnSpc>
                <a:spcPct val="115000"/>
              </a:lnSpc>
              <a:spcBef>
                <a:spcPts val="0"/>
              </a:spcBef>
              <a:buNone/>
            </a:pPr>
            <a:r>
              <a:rPr lang="en" sz="1000">
                <a:solidFill>
                  <a:schemeClr val="dk1"/>
                </a:solidFill>
              </a:rPr>
              <a:t>Majd Khalid AlBarrak</a:t>
            </a:r>
          </a:p>
          <a:p>
            <a:pPr indent="0" lvl="0" marL="0" rtl="0">
              <a:lnSpc>
                <a:spcPct val="115000"/>
              </a:lnSpc>
              <a:spcBef>
                <a:spcPts val="0"/>
              </a:spcBef>
              <a:buNone/>
            </a:pPr>
            <a:r>
              <a:rPr lang="en" sz="1000">
                <a:solidFill>
                  <a:schemeClr val="dk1"/>
                </a:solidFill>
              </a:rPr>
              <a:t>Norah Alharbi</a:t>
            </a:r>
          </a:p>
          <a:p>
            <a:pPr indent="0" lvl="0" marL="0" rtl="0">
              <a:lnSpc>
                <a:spcPct val="115000"/>
              </a:lnSpc>
              <a:spcBef>
                <a:spcPts val="0"/>
              </a:spcBef>
              <a:buNone/>
            </a:pPr>
            <a:r>
              <a:rPr lang="en" sz="1000">
                <a:solidFill>
                  <a:schemeClr val="dk1"/>
                </a:solidFill>
              </a:rPr>
              <a:t>Nouf Alotaibi</a:t>
            </a:r>
          </a:p>
          <a:p>
            <a:pPr indent="0" lvl="0" marL="0" rtl="0">
              <a:lnSpc>
                <a:spcPct val="115000"/>
              </a:lnSpc>
              <a:spcBef>
                <a:spcPts val="0"/>
              </a:spcBef>
              <a:buNone/>
            </a:pPr>
            <a:r>
              <a:rPr lang="en" sz="1000">
                <a:solidFill>
                  <a:schemeClr val="dk1"/>
                </a:solidFill>
              </a:rPr>
              <a:t>Noura Mohammed Alothaim</a:t>
            </a:r>
          </a:p>
          <a:p>
            <a:pPr indent="0" lvl="0" marL="0" rtl="0">
              <a:lnSpc>
                <a:spcPct val="115000"/>
              </a:lnSpc>
              <a:spcBef>
                <a:spcPts val="0"/>
              </a:spcBef>
              <a:buNone/>
            </a:pPr>
            <a:r>
              <a:rPr lang="en" sz="1000">
                <a:solidFill>
                  <a:schemeClr val="dk1"/>
                </a:solidFill>
              </a:rPr>
              <a:t>Rahaf Turki Alshammari</a:t>
            </a:r>
          </a:p>
          <a:p>
            <a:pPr indent="0" lvl="0" marL="0" rtl="0">
              <a:lnSpc>
                <a:spcPct val="115000"/>
              </a:lnSpc>
              <a:spcBef>
                <a:spcPts val="0"/>
              </a:spcBef>
              <a:buNone/>
            </a:pPr>
            <a:r>
              <a:rPr lang="en" sz="1000">
                <a:solidFill>
                  <a:schemeClr val="dk1"/>
                </a:solidFill>
              </a:rPr>
              <a:t>Reham Alhalabi</a:t>
            </a:r>
          </a:p>
          <a:p>
            <a:pPr indent="0" lvl="0" marL="0" rtl="0">
              <a:lnSpc>
                <a:spcPct val="115000"/>
              </a:lnSpc>
              <a:spcBef>
                <a:spcPts val="0"/>
              </a:spcBef>
              <a:buNone/>
            </a:pPr>
            <a:r>
              <a:rPr lang="en" sz="1000">
                <a:solidFill>
                  <a:schemeClr val="dk1"/>
                </a:solidFill>
              </a:rPr>
              <a:t>Rinad Musaed Alghoraiby</a:t>
            </a:r>
          </a:p>
          <a:p>
            <a:pPr indent="0" lvl="0" marL="0" rtl="0">
              <a:lnSpc>
                <a:spcPct val="115000"/>
              </a:lnSpc>
              <a:spcBef>
                <a:spcPts val="0"/>
              </a:spcBef>
              <a:buNone/>
            </a:pPr>
            <a:r>
              <a:rPr lang="en" sz="1000">
                <a:solidFill>
                  <a:schemeClr val="dk1"/>
                </a:solidFill>
              </a:rPr>
              <a:t>Sara Alsultan</a:t>
            </a:r>
          </a:p>
          <a:p>
            <a:pPr indent="0" lvl="0" marL="0" rtl="0">
              <a:lnSpc>
                <a:spcPct val="115000"/>
              </a:lnSpc>
              <a:spcBef>
                <a:spcPts val="0"/>
              </a:spcBef>
              <a:buNone/>
            </a:pPr>
            <a:r>
              <a:rPr lang="en" sz="1000">
                <a:solidFill>
                  <a:schemeClr val="dk1"/>
                </a:solidFill>
              </a:rPr>
              <a:t>Shahad Alzahrani</a:t>
            </a:r>
          </a:p>
          <a:p>
            <a:pPr indent="0" lvl="0" marL="0" rtl="0">
              <a:lnSpc>
                <a:spcPct val="115000"/>
              </a:lnSpc>
              <a:spcBef>
                <a:spcPts val="0"/>
              </a:spcBef>
              <a:buNone/>
            </a:pPr>
            <a:r>
              <a:rPr lang="en" sz="1000">
                <a:solidFill>
                  <a:schemeClr val="dk1"/>
                </a:solidFill>
              </a:rPr>
              <a:t>Wafa Alotaibi</a:t>
            </a:r>
          </a:p>
          <a:p>
            <a:pPr indent="0" lvl="0" marL="0" rtl="0">
              <a:lnSpc>
                <a:spcPct val="115000"/>
              </a:lnSpc>
              <a:spcBef>
                <a:spcPts val="0"/>
              </a:spcBef>
              <a:buNone/>
            </a:pPr>
            <a:r>
              <a:rPr lang="en" sz="1000">
                <a:solidFill>
                  <a:schemeClr val="dk1"/>
                </a:solidFill>
              </a:rPr>
              <a:t>Wejdan Fahad Albadrani</a:t>
            </a:r>
          </a:p>
          <a:p>
            <a:pPr indent="0" lvl="0" marL="0" rtl="0">
              <a:lnSpc>
                <a:spcPct val="115000"/>
              </a:lnSpc>
              <a:spcBef>
                <a:spcPts val="0"/>
              </a:spcBef>
              <a:buNone/>
            </a:pPr>
            <a:r>
              <a:rPr lang="en" sz="1000">
                <a:solidFill>
                  <a:schemeClr val="dk1"/>
                </a:solidFill>
              </a:rPr>
              <a:t>Wjdan AlShamry</a:t>
            </a:r>
          </a:p>
          <a:p>
            <a:pPr indent="0" lvl="0" marL="0" rtl="0">
              <a:spcBef>
                <a:spcPts val="0"/>
              </a:spcBef>
              <a:buNone/>
            </a:pPr>
            <a:r>
              <a:t/>
            </a:r>
            <a:endParaRPr/>
          </a:p>
        </p:txBody>
      </p:sp>
      <p:sp>
        <p:nvSpPr>
          <p:cNvPr id="353" name="Shape 353"/>
          <p:cNvSpPr txBox="1"/>
          <p:nvPr/>
        </p:nvSpPr>
        <p:spPr>
          <a:xfrm>
            <a:off x="4410075" y="817200"/>
            <a:ext cx="3248100" cy="2676600"/>
          </a:xfrm>
          <a:prstGeom prst="rect">
            <a:avLst/>
          </a:prstGeom>
          <a:noFill/>
          <a:ln>
            <a:noFill/>
          </a:ln>
        </p:spPr>
        <p:txBody>
          <a:bodyPr anchorCtr="0" anchor="t" bIns="91425" lIns="91425" rIns="91425" wrap="square" tIns="91425">
            <a:noAutofit/>
          </a:bodyPr>
          <a:lstStyle/>
          <a:p>
            <a:pPr indent="0" lvl="0" marL="0" rtl="0">
              <a:lnSpc>
                <a:spcPct val="115000"/>
              </a:lnSpc>
              <a:spcBef>
                <a:spcPts val="0"/>
              </a:spcBef>
              <a:buNone/>
            </a:pPr>
            <a:r>
              <a:rPr lang="en" sz="1100">
                <a:solidFill>
                  <a:srgbClr val="CCA677"/>
                </a:solidFill>
              </a:rPr>
              <a:t>Faisal Fahad Alsaif (Team Leader)</a:t>
            </a:r>
          </a:p>
          <a:p>
            <a:pPr indent="0" lvl="0" marL="0" rtl="0">
              <a:lnSpc>
                <a:spcPct val="115000"/>
              </a:lnSpc>
              <a:spcBef>
                <a:spcPts val="0"/>
              </a:spcBef>
              <a:buNone/>
            </a:pPr>
            <a:r>
              <a:rPr lang="en" sz="1100">
                <a:solidFill>
                  <a:schemeClr val="lt2"/>
                </a:solidFill>
              </a:rPr>
              <a:t>Abdulaziz Al dukhayel</a:t>
            </a:r>
          </a:p>
          <a:p>
            <a:pPr indent="0" lvl="0" marL="0" rtl="0">
              <a:lnSpc>
                <a:spcPct val="115000"/>
              </a:lnSpc>
              <a:spcBef>
                <a:spcPts val="0"/>
              </a:spcBef>
              <a:buNone/>
            </a:pPr>
            <a:r>
              <a:rPr lang="en" sz="600">
                <a:solidFill>
                  <a:schemeClr val="dk1"/>
                </a:solidFill>
              </a:rPr>
              <a:t>‏</a:t>
            </a:r>
            <a:r>
              <a:rPr lang="en" sz="1000">
                <a:solidFill>
                  <a:schemeClr val="dk1"/>
                </a:solidFill>
              </a:rPr>
              <a:t>Fahad Alfaiz</a:t>
            </a:r>
          </a:p>
          <a:p>
            <a:pPr indent="0" lvl="0" marL="0" rtl="0">
              <a:lnSpc>
                <a:spcPct val="115000"/>
              </a:lnSpc>
              <a:spcBef>
                <a:spcPts val="0"/>
              </a:spcBef>
              <a:buNone/>
            </a:pPr>
            <a:r>
              <a:rPr lang="en" sz="1000">
                <a:solidFill>
                  <a:schemeClr val="dk1"/>
                </a:solidFill>
              </a:rPr>
              <a:t>‏Akram Alfandi</a:t>
            </a:r>
          </a:p>
          <a:p>
            <a:pPr indent="0" lvl="0" marL="0" rtl="0">
              <a:lnSpc>
                <a:spcPct val="115000"/>
              </a:lnSpc>
              <a:spcBef>
                <a:spcPts val="0"/>
              </a:spcBef>
              <a:buNone/>
            </a:pPr>
            <a:r>
              <a:rPr lang="en" sz="1000">
                <a:solidFill>
                  <a:schemeClr val="dk1"/>
                </a:solidFill>
              </a:rPr>
              <a:t>‏Saad Aloqile</a:t>
            </a:r>
          </a:p>
          <a:p>
            <a:pPr indent="0" lvl="0" marL="0" rtl="0">
              <a:lnSpc>
                <a:spcPct val="115000"/>
              </a:lnSpc>
              <a:spcBef>
                <a:spcPts val="0"/>
              </a:spcBef>
              <a:buNone/>
            </a:pPr>
            <a:r>
              <a:rPr lang="en" sz="1000">
                <a:solidFill>
                  <a:schemeClr val="dk1"/>
                </a:solidFill>
              </a:rPr>
              <a:t>‏Saleh Almoaiqel</a:t>
            </a:r>
          </a:p>
          <a:p>
            <a:pPr indent="0" lvl="0" marL="0" rtl="0">
              <a:lnSpc>
                <a:spcPct val="115000"/>
              </a:lnSpc>
              <a:spcBef>
                <a:spcPts val="0"/>
              </a:spcBef>
              <a:buNone/>
            </a:pPr>
            <a:r>
              <a:rPr lang="en" sz="1000">
                <a:solidFill>
                  <a:schemeClr val="dk1"/>
                </a:solidFill>
              </a:rPr>
              <a:t>‏Abdulaziz Alabdulkareem</a:t>
            </a:r>
          </a:p>
          <a:p>
            <a:pPr indent="0" lvl="0" marL="0" rtl="0">
              <a:lnSpc>
                <a:spcPct val="115000"/>
              </a:lnSpc>
              <a:spcBef>
                <a:spcPts val="0"/>
              </a:spcBef>
              <a:buNone/>
            </a:pPr>
            <a:r>
              <a:rPr lang="en" sz="1000">
                <a:solidFill>
                  <a:schemeClr val="dk1"/>
                </a:solidFill>
              </a:rPr>
              <a:t>‏Abdullah Almeaither</a:t>
            </a:r>
          </a:p>
          <a:p>
            <a:pPr indent="0" lvl="0" marL="0" rtl="0">
              <a:lnSpc>
                <a:spcPct val="115000"/>
              </a:lnSpc>
              <a:spcBef>
                <a:spcPts val="0"/>
              </a:spcBef>
              <a:buNone/>
            </a:pPr>
            <a:r>
              <a:rPr lang="en" sz="1000">
                <a:solidFill>
                  <a:schemeClr val="dk1"/>
                </a:solidFill>
              </a:rPr>
              <a:t>‏Yazeed Aldossari</a:t>
            </a:r>
          </a:p>
          <a:p>
            <a:pPr indent="0" lvl="0" marL="0" rtl="0">
              <a:lnSpc>
                <a:spcPct val="115000"/>
              </a:lnSpc>
              <a:spcBef>
                <a:spcPts val="0"/>
              </a:spcBef>
              <a:buNone/>
            </a:pPr>
            <a:r>
              <a:rPr lang="en" sz="1000">
                <a:solidFill>
                  <a:schemeClr val="dk1"/>
                </a:solidFill>
              </a:rPr>
              <a:t>‏Muath Alhumood</a:t>
            </a:r>
          </a:p>
          <a:p>
            <a:pPr indent="0" lvl="0" marL="0" rtl="0">
              <a:lnSpc>
                <a:spcPct val="115000"/>
              </a:lnSpc>
              <a:spcBef>
                <a:spcPts val="0"/>
              </a:spcBef>
              <a:buNone/>
            </a:pPr>
            <a:r>
              <a:rPr lang="en" sz="1000">
                <a:solidFill>
                  <a:schemeClr val="dk1"/>
                </a:solidFill>
              </a:rPr>
              <a:t>Abdulrahman Almotairi</a:t>
            </a:r>
          </a:p>
          <a:p>
            <a:pPr indent="0" lvl="0" marL="0" rtl="0">
              <a:lnSpc>
                <a:spcPct val="115000"/>
              </a:lnSpc>
              <a:spcBef>
                <a:spcPts val="0"/>
              </a:spcBef>
              <a:buNone/>
            </a:pPr>
            <a:r>
              <a:rPr lang="en" sz="1000">
                <a:solidFill>
                  <a:schemeClr val="dk1"/>
                </a:solidFill>
              </a:rPr>
              <a:t>‏</a:t>
            </a:r>
          </a:p>
          <a:p>
            <a:pPr indent="0" lvl="0" marL="0" rtl="0">
              <a:lnSpc>
                <a:spcPct val="115000"/>
              </a:lnSpc>
              <a:spcBef>
                <a:spcPts val="0"/>
              </a:spcBef>
              <a:buNone/>
            </a:pPr>
            <a:r>
              <a:rPr lang="en" sz="1000">
                <a:solidFill>
                  <a:schemeClr val="dk1"/>
                </a:solidFill>
              </a:rPr>
              <a:t>Abdulelah Aldossari</a:t>
            </a:r>
          </a:p>
          <a:p>
            <a:pPr indent="0" lvl="0" marL="0" rtl="0">
              <a:lnSpc>
                <a:spcPct val="115000"/>
              </a:lnSpc>
              <a:spcBef>
                <a:spcPts val="0"/>
              </a:spcBef>
              <a:buNone/>
            </a:pPr>
            <a:r>
              <a:rPr lang="en" sz="1000">
                <a:solidFill>
                  <a:schemeClr val="dk1"/>
                </a:solidFill>
              </a:rPr>
              <a:t>‏Abdulrahman Alduhayyim</a:t>
            </a:r>
          </a:p>
          <a:p>
            <a:pPr indent="0" lvl="0" marL="0" rtl="0">
              <a:lnSpc>
                <a:spcPct val="115000"/>
              </a:lnSpc>
              <a:spcBef>
                <a:spcPts val="0"/>
              </a:spcBef>
              <a:buNone/>
            </a:pPr>
            <a:r>
              <a:rPr lang="en" sz="1000">
                <a:solidFill>
                  <a:schemeClr val="dk1"/>
                </a:solidFill>
              </a:rPr>
              <a:t>‏Hamdan Aldossari</a:t>
            </a:r>
          </a:p>
          <a:p>
            <a:pPr indent="0" lvl="0" marL="0" rtl="0">
              <a:lnSpc>
                <a:spcPct val="115000"/>
              </a:lnSpc>
              <a:spcBef>
                <a:spcPts val="0"/>
              </a:spcBef>
              <a:buNone/>
            </a:pPr>
            <a:r>
              <a:rPr lang="en" sz="1000">
                <a:solidFill>
                  <a:schemeClr val="dk1"/>
                </a:solidFill>
              </a:rPr>
              <a:t>‏Abdullah Alqarni</a:t>
            </a:r>
          </a:p>
          <a:p>
            <a:pPr indent="0" lvl="0" marL="0" rtl="0">
              <a:lnSpc>
                <a:spcPct val="115000"/>
              </a:lnSpc>
              <a:spcBef>
                <a:spcPts val="0"/>
              </a:spcBef>
              <a:buNone/>
            </a:pPr>
            <a:r>
              <a:rPr lang="en" sz="1000">
                <a:solidFill>
                  <a:schemeClr val="dk1"/>
                </a:solidFill>
              </a:rPr>
              <a:t>‏Mohammed Alomar</a:t>
            </a:r>
          </a:p>
          <a:p>
            <a:pPr indent="0" lvl="0" marL="0" rtl="0">
              <a:lnSpc>
                <a:spcPct val="115000"/>
              </a:lnSpc>
              <a:spcBef>
                <a:spcPts val="0"/>
              </a:spcBef>
              <a:buNone/>
            </a:pPr>
            <a:r>
              <a:rPr lang="en" sz="1000">
                <a:solidFill>
                  <a:schemeClr val="dk1"/>
                </a:solidFill>
              </a:rPr>
              <a:t>‏Abdulrahman Aldawood</a:t>
            </a:r>
          </a:p>
          <a:p>
            <a:pPr indent="0" lvl="0" marL="0" rtl="0">
              <a:lnSpc>
                <a:spcPct val="115000"/>
              </a:lnSpc>
              <a:spcBef>
                <a:spcPts val="0"/>
              </a:spcBef>
              <a:buNone/>
            </a:pPr>
            <a:r>
              <a:rPr lang="en" sz="1000">
                <a:solidFill>
                  <a:schemeClr val="dk1"/>
                </a:solidFill>
              </a:rPr>
              <a:t>‏Saud Alghufaily</a:t>
            </a:r>
          </a:p>
          <a:p>
            <a:pPr indent="0" lvl="0" marL="0" rtl="0">
              <a:lnSpc>
                <a:spcPct val="115000"/>
              </a:lnSpc>
              <a:spcBef>
                <a:spcPts val="0"/>
              </a:spcBef>
              <a:buNone/>
            </a:pPr>
            <a:r>
              <a:rPr lang="en" sz="1000">
                <a:solidFill>
                  <a:schemeClr val="dk1"/>
                </a:solidFill>
              </a:rPr>
              <a:t>‏Hassan Aloraini</a:t>
            </a:r>
          </a:p>
          <a:p>
            <a:pPr indent="0" lvl="0" marL="0" rtl="0">
              <a:lnSpc>
                <a:spcPct val="115000"/>
              </a:lnSpc>
              <a:spcBef>
                <a:spcPts val="0"/>
              </a:spcBef>
              <a:buNone/>
            </a:pPr>
            <a:r>
              <a:rPr lang="en" sz="1000">
                <a:solidFill>
                  <a:schemeClr val="dk1"/>
                </a:solidFill>
              </a:rPr>
              <a:t>Khalid Almutairi</a:t>
            </a:r>
          </a:p>
          <a:p>
            <a:pPr indent="0" lvl="0" marL="0" rtl="0">
              <a:lnSpc>
                <a:spcPct val="115000"/>
              </a:lnSpc>
              <a:spcBef>
                <a:spcPts val="0"/>
              </a:spcBef>
              <a:buNone/>
            </a:pPr>
            <a:r>
              <a:rPr lang="en" sz="600">
                <a:solidFill>
                  <a:schemeClr val="dk1"/>
                </a:solidFill>
              </a:rPr>
              <a:t>‏‏</a:t>
            </a:r>
          </a:p>
          <a:p>
            <a:pPr indent="0" lvl="0" marL="0" rtl="0">
              <a:spcBef>
                <a:spcPts val="0"/>
              </a:spcBef>
              <a:buNone/>
            </a:pPr>
            <a:r>
              <a:t/>
            </a:r>
            <a:endParaRPr/>
          </a:p>
        </p:txBody>
      </p:sp>
      <p:sp>
        <p:nvSpPr>
          <p:cNvPr id="354" name="Shape 354"/>
          <p:cNvSpPr txBox="1"/>
          <p:nvPr/>
        </p:nvSpPr>
        <p:spPr>
          <a:xfrm>
            <a:off x="6705600" y="1350750"/>
            <a:ext cx="2438400" cy="1971600"/>
          </a:xfrm>
          <a:prstGeom prst="rect">
            <a:avLst/>
          </a:prstGeom>
          <a:noFill/>
          <a:ln>
            <a:noFill/>
          </a:ln>
        </p:spPr>
        <p:txBody>
          <a:bodyPr anchorCtr="0" anchor="t" bIns="91425" lIns="91425" rIns="91425" wrap="square" tIns="91425">
            <a:noAutofit/>
          </a:bodyPr>
          <a:lstStyle/>
          <a:p>
            <a:pPr indent="0" lvl="0" marL="0" rtl="0">
              <a:lnSpc>
                <a:spcPct val="115000"/>
              </a:lnSpc>
              <a:spcBef>
                <a:spcPts val="0"/>
              </a:spcBef>
              <a:buNone/>
            </a:pPr>
            <a:r>
              <a:rPr lang="en" sz="1000">
                <a:solidFill>
                  <a:schemeClr val="dk1"/>
                </a:solidFill>
              </a:rPr>
              <a:t>Abdulmajeed Alwardi</a:t>
            </a:r>
          </a:p>
          <a:p>
            <a:pPr indent="0" lvl="0" marL="0" rtl="0">
              <a:lnSpc>
                <a:spcPct val="115000"/>
              </a:lnSpc>
              <a:spcBef>
                <a:spcPts val="0"/>
              </a:spcBef>
              <a:buNone/>
            </a:pPr>
            <a:r>
              <a:rPr lang="en" sz="1000">
                <a:solidFill>
                  <a:schemeClr val="dk1"/>
                </a:solidFill>
              </a:rPr>
              <a:t>‏Abdulrahman Alageel</a:t>
            </a:r>
          </a:p>
          <a:p>
            <a:pPr indent="0" lvl="0" marL="0" rtl="0">
              <a:lnSpc>
                <a:spcPct val="115000"/>
              </a:lnSpc>
              <a:spcBef>
                <a:spcPts val="0"/>
              </a:spcBef>
              <a:buNone/>
            </a:pPr>
            <a:r>
              <a:rPr lang="en" sz="1000">
                <a:solidFill>
                  <a:schemeClr val="dk1"/>
                </a:solidFill>
              </a:rPr>
              <a:t>‏Rayyan Almousa</a:t>
            </a:r>
          </a:p>
          <a:p>
            <a:pPr indent="0" lvl="0" marL="0" rtl="0">
              <a:lnSpc>
                <a:spcPct val="115000"/>
              </a:lnSpc>
              <a:spcBef>
                <a:spcPts val="0"/>
              </a:spcBef>
              <a:buNone/>
            </a:pPr>
            <a:r>
              <a:rPr lang="en" sz="1000">
                <a:solidFill>
                  <a:schemeClr val="dk1"/>
                </a:solidFill>
              </a:rPr>
              <a:t>‏Sultan Alfuhaid</a:t>
            </a:r>
          </a:p>
          <a:p>
            <a:pPr indent="0" lvl="0" marL="0" rtl="0">
              <a:lnSpc>
                <a:spcPct val="115000"/>
              </a:lnSpc>
              <a:spcBef>
                <a:spcPts val="0"/>
              </a:spcBef>
              <a:buNone/>
            </a:pPr>
            <a:r>
              <a:rPr lang="en" sz="1000">
                <a:solidFill>
                  <a:schemeClr val="dk1"/>
                </a:solidFill>
              </a:rPr>
              <a:t>‏Ali Alammari</a:t>
            </a:r>
          </a:p>
          <a:p>
            <a:pPr indent="0" lvl="0" marL="0" rtl="0">
              <a:lnSpc>
                <a:spcPct val="115000"/>
              </a:lnSpc>
              <a:spcBef>
                <a:spcPts val="0"/>
              </a:spcBef>
              <a:buNone/>
            </a:pPr>
            <a:r>
              <a:rPr lang="en" sz="1000">
                <a:solidFill>
                  <a:schemeClr val="dk1"/>
                </a:solidFill>
              </a:rPr>
              <a:t>‏Fahad Alshughaithry</a:t>
            </a:r>
          </a:p>
          <a:p>
            <a:pPr indent="0" lvl="0" marL="0" rtl="0">
              <a:lnSpc>
                <a:spcPct val="115000"/>
              </a:lnSpc>
              <a:spcBef>
                <a:spcPts val="0"/>
              </a:spcBef>
              <a:buNone/>
            </a:pPr>
            <a:r>
              <a:rPr lang="en" sz="1000">
                <a:solidFill>
                  <a:schemeClr val="dk1"/>
                </a:solidFill>
              </a:rPr>
              <a:t>Fayez Ghiyath Aldarsouni</a:t>
            </a:r>
          </a:p>
          <a:p>
            <a:pPr indent="0" lvl="0" marL="0" rtl="0">
              <a:lnSpc>
                <a:spcPct val="115000"/>
              </a:lnSpc>
              <a:spcBef>
                <a:spcPts val="0"/>
              </a:spcBef>
              <a:buNone/>
            </a:pPr>
            <a:r>
              <a:rPr lang="en" sz="1000">
                <a:solidFill>
                  <a:schemeClr val="dk1"/>
                </a:solidFill>
              </a:rPr>
              <a:t>‏Mohammed Alquwayfili</a:t>
            </a:r>
          </a:p>
          <a:p>
            <a:pPr indent="0" lvl="0" marL="0" rtl="0">
              <a:lnSpc>
                <a:spcPct val="115000"/>
              </a:lnSpc>
              <a:spcBef>
                <a:spcPts val="0"/>
              </a:spcBef>
              <a:buNone/>
            </a:pPr>
            <a:r>
              <a:t/>
            </a:r>
            <a:endParaRPr sz="1000">
              <a:solidFill>
                <a:schemeClr val="dk1"/>
              </a:solidFill>
            </a:endParaRPr>
          </a:p>
          <a:p>
            <a:pPr indent="0" lvl="0" marL="0" rtl="0">
              <a:lnSpc>
                <a:spcPct val="115000"/>
              </a:lnSpc>
              <a:spcBef>
                <a:spcPts val="0"/>
              </a:spcBef>
              <a:buNone/>
            </a:pPr>
            <a:r>
              <a:rPr lang="en" sz="1000">
                <a:solidFill>
                  <a:schemeClr val="dk1"/>
                </a:solidFill>
              </a:rPr>
              <a:t>‏‏Abduljabbar Al-yamani</a:t>
            </a:r>
          </a:p>
          <a:p>
            <a:pPr indent="0" lvl="0" marL="0" rtl="0">
              <a:lnSpc>
                <a:spcPct val="115000"/>
              </a:lnSpc>
              <a:spcBef>
                <a:spcPts val="0"/>
              </a:spcBef>
              <a:buNone/>
            </a:pPr>
            <a:r>
              <a:rPr lang="en" sz="1000">
                <a:solidFill>
                  <a:schemeClr val="dk1"/>
                </a:solidFill>
              </a:rPr>
              <a:t>‏Sultan Al-nasser</a:t>
            </a:r>
          </a:p>
          <a:p>
            <a:pPr indent="0" lvl="0" marL="0" rtl="0">
              <a:lnSpc>
                <a:spcPct val="115000"/>
              </a:lnSpc>
              <a:spcBef>
                <a:spcPts val="0"/>
              </a:spcBef>
              <a:buNone/>
            </a:pPr>
            <a:r>
              <a:rPr lang="en" sz="1000">
                <a:solidFill>
                  <a:schemeClr val="dk1"/>
                </a:solidFill>
              </a:rPr>
              <a:t>‏Majed Aljohani</a:t>
            </a:r>
          </a:p>
          <a:p>
            <a:pPr indent="0" lvl="0" marL="0" rtl="0">
              <a:lnSpc>
                <a:spcPct val="115000"/>
              </a:lnSpc>
              <a:spcBef>
                <a:spcPts val="0"/>
              </a:spcBef>
              <a:buNone/>
            </a:pPr>
            <a:r>
              <a:rPr lang="en" sz="1000">
                <a:solidFill>
                  <a:schemeClr val="dk1"/>
                </a:solidFill>
              </a:rPr>
              <a:t>‏Zeyad Al-khenaizan</a:t>
            </a:r>
          </a:p>
          <a:p>
            <a:pPr indent="0" lvl="0" marL="0" rtl="0">
              <a:lnSpc>
                <a:spcPct val="115000"/>
              </a:lnSpc>
              <a:spcBef>
                <a:spcPts val="0"/>
              </a:spcBef>
              <a:buNone/>
            </a:pPr>
            <a:r>
              <a:rPr lang="en" sz="1000">
                <a:solidFill>
                  <a:schemeClr val="dk1"/>
                </a:solidFill>
              </a:rPr>
              <a:t>‏Mohammed Nouri</a:t>
            </a:r>
          </a:p>
          <a:p>
            <a:pPr indent="0" lvl="0" marL="0" rtl="0">
              <a:lnSpc>
                <a:spcPct val="115000"/>
              </a:lnSpc>
              <a:spcBef>
                <a:spcPts val="0"/>
              </a:spcBef>
              <a:buNone/>
            </a:pPr>
            <a:r>
              <a:rPr lang="en" sz="1000">
                <a:solidFill>
                  <a:schemeClr val="dk1"/>
                </a:solidFill>
              </a:rPr>
              <a:t>‏Abdulaziz Al-drgam</a:t>
            </a:r>
          </a:p>
          <a:p>
            <a:pPr indent="0" lvl="0" marL="0" rtl="0">
              <a:lnSpc>
                <a:spcPct val="115000"/>
              </a:lnSpc>
              <a:spcBef>
                <a:spcPts val="0"/>
              </a:spcBef>
              <a:buNone/>
            </a:pPr>
            <a:r>
              <a:rPr lang="en" sz="1000">
                <a:solidFill>
                  <a:schemeClr val="dk1"/>
                </a:solidFill>
              </a:rPr>
              <a:t>‏Fahad Aldhowaihy</a:t>
            </a:r>
          </a:p>
          <a:p>
            <a:pPr indent="0" lvl="0" marL="0" rtl="0">
              <a:lnSpc>
                <a:spcPct val="115000"/>
              </a:lnSpc>
              <a:spcBef>
                <a:spcPts val="0"/>
              </a:spcBef>
              <a:buNone/>
            </a:pPr>
            <a:r>
              <a:rPr lang="en" sz="1000">
                <a:solidFill>
                  <a:schemeClr val="dk1"/>
                </a:solidFill>
              </a:rPr>
              <a:t>‏Omar alyabis</a:t>
            </a:r>
          </a:p>
          <a:p>
            <a:pPr indent="0" lvl="0" marL="0" rtl="0">
              <a:spcBef>
                <a:spcPts val="0"/>
              </a:spcBef>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sp>
        <p:nvSpPr>
          <p:cNvPr id="82" name="Shape 82"/>
          <p:cNvSpPr txBox="1"/>
          <p:nvPr>
            <p:ph type="title"/>
          </p:nvPr>
        </p:nvSpPr>
        <p:spPr>
          <a:xfrm>
            <a:off x="171025" y="248000"/>
            <a:ext cx="2912100" cy="831300"/>
          </a:xfrm>
          <a:prstGeom prst="rect">
            <a:avLst/>
          </a:prstGeom>
        </p:spPr>
        <p:txBody>
          <a:bodyPr anchorCtr="0" anchor="b" bIns="91425" lIns="91425" rIns="91425" wrap="square" tIns="91425">
            <a:noAutofit/>
          </a:bodyPr>
          <a:lstStyle/>
          <a:p>
            <a:pPr indent="0" lvl="0" marL="0" algn="l">
              <a:spcBef>
                <a:spcPts val="0"/>
              </a:spcBef>
              <a:buNone/>
            </a:pPr>
            <a:r>
              <a:rPr lang="en"/>
              <a:t>Surface anatomy</a:t>
            </a:r>
          </a:p>
        </p:txBody>
      </p:sp>
      <p:sp>
        <p:nvSpPr>
          <p:cNvPr id="83" name="Shape 83"/>
          <p:cNvSpPr txBox="1"/>
          <p:nvPr>
            <p:ph idx="1" type="body"/>
          </p:nvPr>
        </p:nvSpPr>
        <p:spPr>
          <a:xfrm>
            <a:off x="171025" y="1032400"/>
            <a:ext cx="4084500" cy="3935700"/>
          </a:xfrm>
          <a:prstGeom prst="rect">
            <a:avLst/>
          </a:prstGeom>
          <a:ln cap="flat" cmpd="sng" w="9525">
            <a:solidFill>
              <a:schemeClr val="lt2"/>
            </a:solidFill>
            <a:prstDash val="dashDot"/>
            <a:round/>
            <a:headEnd len="med" w="med" type="none"/>
            <a:tailEnd len="med" w="med" type="none"/>
          </a:ln>
        </p:spPr>
        <p:txBody>
          <a:bodyPr anchorCtr="0" anchor="t" bIns="91425" lIns="91425" rIns="91425" wrap="square" tIns="91425">
            <a:noAutofit/>
          </a:bodyPr>
          <a:lstStyle/>
          <a:p>
            <a:pPr indent="-342900" lvl="0" marL="457200" rtl="0">
              <a:spcBef>
                <a:spcPts val="700"/>
              </a:spcBef>
              <a:spcAft>
                <a:spcPts val="0"/>
              </a:spcAft>
              <a:buSzPts val="1800"/>
              <a:buChar char="➔"/>
            </a:pPr>
            <a:r>
              <a:rPr lang="en"/>
              <a:t>It is a branch of gross anatomy that examines shapes and markings on the surface of the body as they are related to deeper structures.</a:t>
            </a:r>
          </a:p>
          <a:p>
            <a:pPr indent="-342900" lvl="0" marL="457200" rtl="0">
              <a:spcBef>
                <a:spcPts val="0"/>
              </a:spcBef>
              <a:spcAft>
                <a:spcPts val="0"/>
              </a:spcAft>
              <a:buSzPts val="1800"/>
              <a:buChar char="➔"/>
            </a:pPr>
            <a:r>
              <a:rPr lang="en"/>
              <a:t>It is essential in locating and identifying anatomic structures prior to studying the internal gross anatomy.</a:t>
            </a:r>
          </a:p>
          <a:p>
            <a:pPr indent="-342900" lvl="0" marL="457200" rtl="0">
              <a:spcBef>
                <a:spcPts val="0"/>
              </a:spcBef>
              <a:spcAft>
                <a:spcPts val="0"/>
              </a:spcAft>
              <a:buSzPts val="1800"/>
              <a:buChar char="➔"/>
            </a:pPr>
            <a:r>
              <a:rPr lang="en"/>
              <a:t>It helps to locate the affected organ / structure / region in disease process. </a:t>
            </a:r>
          </a:p>
          <a:p>
            <a:pPr indent="0" lvl="0" marL="0">
              <a:spcBef>
                <a:spcPts val="0"/>
              </a:spcBef>
              <a:buNone/>
            </a:pPr>
            <a:r>
              <a:t/>
            </a:r>
            <a:endParaRPr/>
          </a:p>
        </p:txBody>
      </p:sp>
      <p:pic>
        <p:nvPicPr>
          <p:cNvPr id="84" name="Shape 84"/>
          <p:cNvPicPr preferRelativeResize="0"/>
          <p:nvPr/>
        </p:nvPicPr>
        <p:blipFill>
          <a:blip r:embed="rId3">
            <a:alphaModFix/>
          </a:blip>
          <a:stretch>
            <a:fillRect/>
          </a:stretch>
        </p:blipFill>
        <p:spPr>
          <a:xfrm>
            <a:off x="4255475" y="248000"/>
            <a:ext cx="4750775" cy="46474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sp>
        <p:nvSpPr>
          <p:cNvPr id="89" name="Shape 89"/>
          <p:cNvSpPr txBox="1"/>
          <p:nvPr>
            <p:ph type="title"/>
          </p:nvPr>
        </p:nvSpPr>
        <p:spPr>
          <a:xfrm>
            <a:off x="1756975" y="0"/>
            <a:ext cx="2188200" cy="831300"/>
          </a:xfrm>
          <a:prstGeom prst="rect">
            <a:avLst/>
          </a:prstGeom>
        </p:spPr>
        <p:txBody>
          <a:bodyPr anchorCtr="0" anchor="b" bIns="91425" lIns="91425" rIns="91425" wrap="square" tIns="91425">
            <a:noAutofit/>
          </a:bodyPr>
          <a:lstStyle/>
          <a:p>
            <a:pPr indent="0" lvl="0" marL="0">
              <a:spcBef>
                <a:spcPts val="0"/>
              </a:spcBef>
              <a:buNone/>
            </a:pPr>
            <a:r>
              <a:rPr lang="en"/>
              <a:t>Upper </a:t>
            </a:r>
            <a:r>
              <a:rPr lang="en"/>
              <a:t>limbs</a:t>
            </a:r>
          </a:p>
        </p:txBody>
      </p:sp>
      <p:sp>
        <p:nvSpPr>
          <p:cNvPr id="90" name="Shape 90"/>
          <p:cNvSpPr/>
          <p:nvPr/>
        </p:nvSpPr>
        <p:spPr>
          <a:xfrm>
            <a:off x="181825" y="831300"/>
            <a:ext cx="5338500" cy="3143100"/>
          </a:xfrm>
          <a:prstGeom prst="roundRect">
            <a:avLst>
              <a:gd fmla="val 16667" name="adj"/>
            </a:avLst>
          </a:prstGeom>
          <a:noFill/>
          <a:ln cap="flat" cmpd="sng" w="9525">
            <a:solidFill>
              <a:schemeClr val="lt2"/>
            </a:solidFill>
            <a:prstDash val="dashDot"/>
            <a:round/>
            <a:headEnd len="med" w="med" type="none"/>
            <a:tailEnd len="med" w="med" type="none"/>
          </a:ln>
        </p:spPr>
        <p:txBody>
          <a:bodyPr anchorCtr="0" anchor="ctr" bIns="91425" lIns="91425" rIns="91425" wrap="square" tIns="91425">
            <a:noAutofit/>
          </a:bodyPr>
          <a:lstStyle/>
          <a:p>
            <a:pPr indent="-69850" lvl="0" marL="0" rtl="0">
              <a:lnSpc>
                <a:spcPct val="150000"/>
              </a:lnSpc>
              <a:spcBef>
                <a:spcPts val="500"/>
              </a:spcBef>
              <a:buClr>
                <a:schemeClr val="dk1"/>
              </a:buClr>
              <a:buSzPts val="1100"/>
              <a:buFont typeface="Arial"/>
              <a:buNone/>
            </a:pPr>
            <a:r>
              <a:rPr lang="en" sz="1200">
                <a:solidFill>
                  <a:schemeClr val="dk1"/>
                </a:solidFill>
                <a:latin typeface="Open Sans"/>
                <a:ea typeface="Open Sans"/>
                <a:cs typeface="Open Sans"/>
                <a:sym typeface="Open Sans"/>
              </a:rPr>
              <a:t>•The </a:t>
            </a:r>
            <a:r>
              <a:rPr lang="en" sz="1200">
                <a:solidFill>
                  <a:srgbClr val="FF0000"/>
                </a:solidFill>
                <a:latin typeface="Open Sans"/>
                <a:ea typeface="Open Sans"/>
                <a:cs typeface="Open Sans"/>
                <a:sym typeface="Open Sans"/>
              </a:rPr>
              <a:t>clavicle</a:t>
            </a:r>
            <a:r>
              <a:rPr lang="en" sz="1200">
                <a:solidFill>
                  <a:schemeClr val="dk1"/>
                </a:solidFill>
                <a:latin typeface="Open Sans"/>
                <a:ea typeface="Open Sans"/>
                <a:cs typeface="Open Sans"/>
                <a:sym typeface="Open Sans"/>
              </a:rPr>
              <a:t> is subcutaneous and can be palpated throughout its length.</a:t>
            </a:r>
          </a:p>
          <a:p>
            <a:pPr indent="-69850" lvl="0" marL="0" rtl="0">
              <a:lnSpc>
                <a:spcPct val="150000"/>
              </a:lnSpc>
              <a:spcBef>
                <a:spcPts val="500"/>
              </a:spcBef>
              <a:buClr>
                <a:schemeClr val="dk1"/>
              </a:buClr>
              <a:buSzPts val="1100"/>
              <a:buFont typeface="Arial"/>
              <a:buNone/>
            </a:pPr>
            <a:r>
              <a:rPr lang="en" sz="1200">
                <a:solidFill>
                  <a:schemeClr val="dk1"/>
                </a:solidFill>
                <a:latin typeface="Open Sans"/>
                <a:ea typeface="Open Sans"/>
                <a:cs typeface="Open Sans"/>
                <a:sym typeface="Open Sans"/>
              </a:rPr>
              <a:t>•Its </a:t>
            </a:r>
            <a:r>
              <a:rPr lang="en" sz="1200">
                <a:solidFill>
                  <a:srgbClr val="FF0000"/>
                </a:solidFill>
                <a:latin typeface="Open Sans"/>
                <a:ea typeface="Open Sans"/>
                <a:cs typeface="Open Sans"/>
                <a:sym typeface="Open Sans"/>
              </a:rPr>
              <a:t>sternal end</a:t>
            </a:r>
            <a:r>
              <a:rPr lang="en" sz="1200">
                <a:solidFill>
                  <a:schemeClr val="dk1"/>
                </a:solidFill>
                <a:latin typeface="Open Sans"/>
                <a:ea typeface="Open Sans"/>
                <a:cs typeface="Open Sans"/>
                <a:sym typeface="Open Sans"/>
              </a:rPr>
              <a:t> projects little above  the manubrium.</a:t>
            </a:r>
          </a:p>
          <a:p>
            <a:pPr indent="-69850" lvl="0" marL="0" rtl="0">
              <a:lnSpc>
                <a:spcPct val="150000"/>
              </a:lnSpc>
              <a:spcBef>
                <a:spcPts val="500"/>
              </a:spcBef>
              <a:buClr>
                <a:schemeClr val="dk1"/>
              </a:buClr>
              <a:buSzPts val="1100"/>
              <a:buFont typeface="Arial"/>
              <a:buNone/>
            </a:pPr>
            <a:r>
              <a:rPr lang="en" sz="1200">
                <a:solidFill>
                  <a:schemeClr val="dk1"/>
                </a:solidFill>
                <a:latin typeface="Open Sans"/>
                <a:ea typeface="Open Sans"/>
                <a:cs typeface="Open Sans"/>
                <a:sym typeface="Open Sans"/>
              </a:rPr>
              <a:t>•Between the 2 sternal ends of the 2 clavicle lies the </a:t>
            </a:r>
            <a:r>
              <a:rPr lang="en" sz="1200">
                <a:solidFill>
                  <a:srgbClr val="FF9900"/>
                </a:solidFill>
                <a:latin typeface="Open Sans"/>
                <a:ea typeface="Open Sans"/>
                <a:cs typeface="Open Sans"/>
                <a:sym typeface="Open Sans"/>
              </a:rPr>
              <a:t>jugular notch</a:t>
            </a:r>
            <a:r>
              <a:rPr lang="en" sz="1200">
                <a:solidFill>
                  <a:schemeClr val="dk1"/>
                </a:solidFill>
                <a:latin typeface="Open Sans"/>
                <a:ea typeface="Open Sans"/>
                <a:cs typeface="Open Sans"/>
                <a:sym typeface="Open Sans"/>
              </a:rPr>
              <a:t> (suprasternal notch).</a:t>
            </a:r>
          </a:p>
          <a:p>
            <a:pPr indent="-69850" lvl="0" marL="0" rtl="0">
              <a:lnSpc>
                <a:spcPct val="150000"/>
              </a:lnSpc>
              <a:spcBef>
                <a:spcPts val="500"/>
              </a:spcBef>
              <a:buClr>
                <a:schemeClr val="dk1"/>
              </a:buClr>
              <a:buSzPts val="1100"/>
              <a:buFont typeface="Arial"/>
              <a:buNone/>
            </a:pPr>
            <a:r>
              <a:rPr lang="en" sz="1200">
                <a:solidFill>
                  <a:schemeClr val="dk1"/>
                </a:solidFill>
                <a:latin typeface="Open Sans"/>
                <a:ea typeface="Open Sans"/>
                <a:cs typeface="Open Sans"/>
                <a:sym typeface="Open Sans"/>
              </a:rPr>
              <a:t>•The </a:t>
            </a:r>
            <a:r>
              <a:rPr lang="en" sz="1200">
                <a:solidFill>
                  <a:srgbClr val="FF0000"/>
                </a:solidFill>
                <a:latin typeface="Open Sans"/>
                <a:ea typeface="Open Sans"/>
                <a:cs typeface="Open Sans"/>
                <a:sym typeface="Open Sans"/>
              </a:rPr>
              <a:t>acromial</a:t>
            </a:r>
            <a:r>
              <a:rPr lang="en" sz="1200">
                <a:solidFill>
                  <a:schemeClr val="dk1"/>
                </a:solidFill>
                <a:latin typeface="Open Sans"/>
                <a:ea typeface="Open Sans"/>
                <a:cs typeface="Open Sans"/>
                <a:sym typeface="Open Sans"/>
              </a:rPr>
              <a:t> end of the clavicle can be palpated medial to the lateral border of the </a:t>
            </a:r>
            <a:r>
              <a:rPr lang="en" sz="1200">
                <a:solidFill>
                  <a:srgbClr val="FF0000"/>
                </a:solidFill>
                <a:latin typeface="Open Sans"/>
                <a:ea typeface="Open Sans"/>
                <a:cs typeface="Open Sans"/>
                <a:sym typeface="Open Sans"/>
              </a:rPr>
              <a:t>acromion,</a:t>
            </a:r>
            <a:r>
              <a:rPr lang="en" sz="1200">
                <a:solidFill>
                  <a:schemeClr val="dk1"/>
                </a:solidFill>
                <a:latin typeface="Open Sans"/>
                <a:ea typeface="Open Sans"/>
                <a:cs typeface="Open Sans"/>
                <a:sym typeface="Open Sans"/>
              </a:rPr>
              <a:t> of the scapula. particularly when the shoulder is alternately raised and depressed.</a:t>
            </a:r>
          </a:p>
          <a:p>
            <a:pPr indent="-69850" lvl="0" marL="0" rtl="0">
              <a:lnSpc>
                <a:spcPct val="150000"/>
              </a:lnSpc>
              <a:spcBef>
                <a:spcPts val="500"/>
              </a:spcBef>
              <a:buClr>
                <a:schemeClr val="dk1"/>
              </a:buClr>
              <a:buSzPts val="1100"/>
              <a:buFont typeface="Arial"/>
              <a:buNone/>
            </a:pPr>
            <a:r>
              <a:rPr lang="en" sz="1200">
                <a:solidFill>
                  <a:schemeClr val="dk1"/>
                </a:solidFill>
                <a:latin typeface="Open Sans"/>
                <a:ea typeface="Open Sans"/>
                <a:cs typeface="Open Sans"/>
                <a:sym typeface="Open Sans"/>
              </a:rPr>
              <a:t>•The large vessels and nerves to the upper limb pass posterior to the convexity of the </a:t>
            </a:r>
            <a:r>
              <a:rPr lang="en" sz="1200">
                <a:solidFill>
                  <a:srgbClr val="FF0000"/>
                </a:solidFill>
                <a:latin typeface="Open Sans"/>
                <a:ea typeface="Open Sans"/>
                <a:cs typeface="Open Sans"/>
                <a:sym typeface="Open Sans"/>
              </a:rPr>
              <a:t>clavicle. </a:t>
            </a:r>
            <a:r>
              <a:rPr lang="en" sz="800">
                <a:solidFill>
                  <a:schemeClr val="dk2"/>
                </a:solidFill>
                <a:latin typeface="Open Sans"/>
                <a:ea typeface="Open Sans"/>
                <a:cs typeface="Open Sans"/>
                <a:sym typeface="Open Sans"/>
              </a:rPr>
              <a:t>Through the axillary canal.</a:t>
            </a:r>
          </a:p>
        </p:txBody>
      </p:sp>
      <p:pic>
        <p:nvPicPr>
          <p:cNvPr id="91" name="Shape 91"/>
          <p:cNvPicPr preferRelativeResize="0"/>
          <p:nvPr/>
        </p:nvPicPr>
        <p:blipFill>
          <a:blip r:embed="rId3">
            <a:alphaModFix/>
          </a:blip>
          <a:stretch>
            <a:fillRect/>
          </a:stretch>
        </p:blipFill>
        <p:spPr>
          <a:xfrm>
            <a:off x="5793602" y="70325"/>
            <a:ext cx="3228000" cy="2449355"/>
          </a:xfrm>
          <a:prstGeom prst="rect">
            <a:avLst/>
          </a:prstGeom>
          <a:noFill/>
          <a:ln>
            <a:noFill/>
          </a:ln>
        </p:spPr>
      </p:pic>
      <p:pic>
        <p:nvPicPr>
          <p:cNvPr id="92" name="Shape 92"/>
          <p:cNvPicPr preferRelativeResize="0"/>
          <p:nvPr/>
        </p:nvPicPr>
        <p:blipFill>
          <a:blip r:embed="rId4">
            <a:alphaModFix/>
          </a:blip>
          <a:stretch>
            <a:fillRect/>
          </a:stretch>
        </p:blipFill>
        <p:spPr>
          <a:xfrm>
            <a:off x="5793600" y="2681375"/>
            <a:ext cx="3228000" cy="2264022"/>
          </a:xfrm>
          <a:prstGeom prst="rect">
            <a:avLst/>
          </a:prstGeom>
          <a:noFill/>
          <a:ln>
            <a:noFill/>
          </a:ln>
        </p:spPr>
      </p:pic>
      <p:sp>
        <p:nvSpPr>
          <p:cNvPr id="93" name="Shape 93"/>
          <p:cNvSpPr/>
          <p:nvPr/>
        </p:nvSpPr>
        <p:spPr>
          <a:xfrm>
            <a:off x="7387175" y="4333300"/>
            <a:ext cx="154500" cy="156600"/>
          </a:xfrm>
          <a:prstGeom prst="ellipse">
            <a:avLst/>
          </a:prstGeom>
          <a:solidFill>
            <a:srgbClr val="FF9900"/>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94" name="Shape 94"/>
          <p:cNvSpPr txBox="1"/>
          <p:nvPr/>
        </p:nvSpPr>
        <p:spPr>
          <a:xfrm>
            <a:off x="181825" y="4080500"/>
            <a:ext cx="5338500" cy="864900"/>
          </a:xfrm>
          <a:prstGeom prst="rect">
            <a:avLst/>
          </a:prstGeom>
          <a:noFill/>
          <a:ln cap="flat" cmpd="sng" w="9525">
            <a:solidFill>
              <a:schemeClr val="lt2"/>
            </a:solidFill>
            <a:prstDash val="solid"/>
            <a:round/>
            <a:headEnd len="med" w="med" type="none"/>
            <a:tailEnd len="med" w="med" type="none"/>
          </a:ln>
        </p:spPr>
        <p:txBody>
          <a:bodyPr anchorCtr="0" anchor="t" bIns="91425" lIns="91425" rIns="91425" wrap="square" tIns="91425">
            <a:noAutofit/>
          </a:bodyPr>
          <a:lstStyle/>
          <a:p>
            <a:pPr indent="-304800" lvl="0" marL="457200">
              <a:spcBef>
                <a:spcPts val="0"/>
              </a:spcBef>
              <a:spcAft>
                <a:spcPts val="0"/>
              </a:spcAft>
              <a:buClr>
                <a:srgbClr val="999999"/>
              </a:buClr>
              <a:buSzPts val="1200"/>
              <a:buFont typeface="Open Sans"/>
              <a:buChar char="●"/>
            </a:pPr>
            <a:r>
              <a:rPr lang="en" sz="1200">
                <a:solidFill>
                  <a:srgbClr val="999999"/>
                </a:solidFill>
                <a:latin typeface="Open Sans"/>
                <a:ea typeface="Open Sans"/>
                <a:cs typeface="Open Sans"/>
                <a:sym typeface="Open Sans"/>
              </a:rPr>
              <a:t>The clavicle is the only long bones that lies horizontally.</a:t>
            </a:r>
          </a:p>
          <a:p>
            <a:pPr indent="-304800" lvl="0" marL="457200">
              <a:spcBef>
                <a:spcPts val="0"/>
              </a:spcBef>
              <a:buClr>
                <a:srgbClr val="999999"/>
              </a:buClr>
              <a:buSzPts val="1200"/>
              <a:buFont typeface="Open Sans"/>
              <a:buChar char="●"/>
            </a:pPr>
            <a:r>
              <a:rPr lang="en" sz="1200">
                <a:solidFill>
                  <a:srgbClr val="999999"/>
                </a:solidFill>
                <a:latin typeface="Open Sans"/>
                <a:ea typeface="Open Sans"/>
                <a:cs typeface="Open Sans"/>
                <a:sym typeface="Open Sans"/>
              </a:rPr>
              <a:t>The axillary canal is walled by the clavicle anteriorly, outer border of the 1st rib medially and upper border of the scapula posteriorly.</a:t>
            </a:r>
          </a:p>
        </p:txBody>
      </p:sp>
      <p:sp>
        <p:nvSpPr>
          <p:cNvPr id="95" name="Shape 95"/>
          <p:cNvSpPr txBox="1"/>
          <p:nvPr/>
        </p:nvSpPr>
        <p:spPr>
          <a:xfrm>
            <a:off x="4232025" y="1990600"/>
            <a:ext cx="1031700" cy="246300"/>
          </a:xfrm>
          <a:prstGeom prst="rect">
            <a:avLst/>
          </a:prstGeom>
          <a:noFill/>
          <a:ln>
            <a:noFill/>
          </a:ln>
        </p:spPr>
        <p:txBody>
          <a:bodyPr anchorCtr="0" anchor="t" bIns="91425" lIns="91425" rIns="91425" wrap="square" tIns="91425">
            <a:noAutofit/>
          </a:bodyPr>
          <a:lstStyle/>
          <a:p>
            <a:pPr indent="0" lvl="0" marL="0">
              <a:spcBef>
                <a:spcPts val="0"/>
              </a:spcBef>
              <a:buNone/>
            </a:pPr>
            <a:r>
              <a:rPr lang="en" sz="900">
                <a:solidFill>
                  <a:srgbClr val="FF0000"/>
                </a:solidFill>
                <a:latin typeface="Open Sans"/>
                <a:ea typeface="Open Sans"/>
                <a:cs typeface="Open Sans"/>
                <a:sym typeface="Open Sans"/>
              </a:rPr>
              <a:t>(</a:t>
            </a:r>
            <a:r>
              <a:rPr lang="en" sz="900">
                <a:solidFill>
                  <a:srgbClr val="FF0000"/>
                </a:solidFill>
                <a:latin typeface="Open Sans"/>
                <a:ea typeface="Open Sans"/>
                <a:cs typeface="Open Sans"/>
                <a:sym typeface="Open Sans"/>
              </a:rPr>
              <a:t>Important)</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pic>
        <p:nvPicPr>
          <p:cNvPr id="100" name="Shape 100"/>
          <p:cNvPicPr preferRelativeResize="0"/>
          <p:nvPr/>
        </p:nvPicPr>
        <p:blipFill>
          <a:blip r:embed="rId3">
            <a:alphaModFix/>
          </a:blip>
          <a:stretch>
            <a:fillRect/>
          </a:stretch>
        </p:blipFill>
        <p:spPr>
          <a:xfrm>
            <a:off x="6570923" y="55486"/>
            <a:ext cx="2516475" cy="2549917"/>
          </a:xfrm>
          <a:prstGeom prst="rect">
            <a:avLst/>
          </a:prstGeom>
          <a:noFill/>
          <a:ln>
            <a:noFill/>
          </a:ln>
        </p:spPr>
      </p:pic>
      <p:pic>
        <p:nvPicPr>
          <p:cNvPr id="101" name="Shape 101"/>
          <p:cNvPicPr preferRelativeResize="0"/>
          <p:nvPr/>
        </p:nvPicPr>
        <p:blipFill>
          <a:blip r:embed="rId4">
            <a:alphaModFix/>
          </a:blip>
          <a:stretch>
            <a:fillRect/>
          </a:stretch>
        </p:blipFill>
        <p:spPr>
          <a:xfrm>
            <a:off x="3686450" y="401151"/>
            <a:ext cx="2829275" cy="2019848"/>
          </a:xfrm>
          <a:prstGeom prst="rect">
            <a:avLst/>
          </a:prstGeom>
          <a:noFill/>
          <a:ln>
            <a:noFill/>
          </a:ln>
        </p:spPr>
      </p:pic>
      <p:cxnSp>
        <p:nvCxnSpPr>
          <p:cNvPr id="102" name="Shape 102"/>
          <p:cNvCxnSpPr/>
          <p:nvPr/>
        </p:nvCxnSpPr>
        <p:spPr>
          <a:xfrm flipH="1">
            <a:off x="-13500" y="2741850"/>
            <a:ext cx="9171000" cy="20400"/>
          </a:xfrm>
          <a:prstGeom prst="straightConnector1">
            <a:avLst/>
          </a:prstGeom>
          <a:noFill/>
          <a:ln cap="flat" cmpd="sng" w="19050">
            <a:solidFill>
              <a:schemeClr val="lt2"/>
            </a:solidFill>
            <a:prstDash val="solid"/>
            <a:round/>
            <a:headEnd len="lg" w="lg" type="diamond"/>
            <a:tailEnd len="lg" w="lg" type="diamond"/>
          </a:ln>
        </p:spPr>
      </p:cxnSp>
      <p:sp>
        <p:nvSpPr>
          <p:cNvPr id="103" name="Shape 103"/>
          <p:cNvSpPr/>
          <p:nvPr/>
        </p:nvSpPr>
        <p:spPr>
          <a:xfrm>
            <a:off x="81650" y="80575"/>
            <a:ext cx="3549600" cy="2605500"/>
          </a:xfrm>
          <a:prstGeom prst="roundRect">
            <a:avLst>
              <a:gd fmla="val 16667" name="adj"/>
            </a:avLst>
          </a:prstGeom>
          <a:no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69850" lvl="0" marL="0" rtl="0">
              <a:lnSpc>
                <a:spcPct val="115000"/>
              </a:lnSpc>
              <a:spcBef>
                <a:spcPts val="500"/>
              </a:spcBef>
              <a:buClr>
                <a:schemeClr val="dk1"/>
              </a:buClr>
              <a:buSzPts val="1100"/>
              <a:buFont typeface="Arial"/>
              <a:buNone/>
            </a:pPr>
            <a:r>
              <a:rPr lang="en" sz="1200">
                <a:solidFill>
                  <a:schemeClr val="dk1"/>
                </a:solidFill>
                <a:latin typeface="Open Sans"/>
                <a:ea typeface="Open Sans"/>
                <a:cs typeface="Open Sans"/>
                <a:sym typeface="Open Sans"/>
              </a:rPr>
              <a:t>•The </a:t>
            </a:r>
            <a:r>
              <a:rPr lang="en" sz="1200">
                <a:solidFill>
                  <a:srgbClr val="FF0000"/>
                </a:solidFill>
                <a:latin typeface="Open Sans"/>
                <a:ea typeface="Open Sans"/>
                <a:cs typeface="Open Sans"/>
                <a:sym typeface="Open Sans"/>
              </a:rPr>
              <a:t>coracoid process of</a:t>
            </a:r>
            <a:r>
              <a:rPr lang="en" sz="1200">
                <a:solidFill>
                  <a:schemeClr val="dk1"/>
                </a:solidFill>
                <a:latin typeface="Open Sans"/>
                <a:ea typeface="Open Sans"/>
                <a:cs typeface="Open Sans"/>
                <a:sym typeface="Open Sans"/>
              </a:rPr>
              <a:t> scapula can be felt deeply below the lateral one third  of the clavicle in the </a:t>
            </a:r>
            <a:r>
              <a:rPr lang="en" sz="1200">
                <a:solidFill>
                  <a:srgbClr val="002060"/>
                </a:solidFill>
                <a:latin typeface="Open Sans"/>
                <a:ea typeface="Open Sans"/>
                <a:cs typeface="Open Sans"/>
                <a:sym typeface="Open Sans"/>
              </a:rPr>
              <a:t>Deltopectoral GROOVE or clavipectoral triangle.</a:t>
            </a:r>
          </a:p>
          <a:p>
            <a:pPr indent="-69850" lvl="0" marL="0" rtl="0">
              <a:lnSpc>
                <a:spcPct val="90000"/>
              </a:lnSpc>
              <a:spcBef>
                <a:spcPts val="500"/>
              </a:spcBef>
              <a:buClr>
                <a:schemeClr val="dk1"/>
              </a:buClr>
              <a:buSzPts val="1100"/>
              <a:buFont typeface="Arial"/>
              <a:buNone/>
            </a:pPr>
            <a:r>
              <a:rPr lang="en" sz="1200">
                <a:solidFill>
                  <a:schemeClr val="dk1"/>
                </a:solidFill>
                <a:latin typeface="Open Sans"/>
                <a:ea typeface="Open Sans"/>
                <a:cs typeface="Open Sans"/>
                <a:sym typeface="Open Sans"/>
              </a:rPr>
              <a:t>•The</a:t>
            </a:r>
            <a:r>
              <a:rPr lang="en" sz="1200">
                <a:solidFill>
                  <a:srgbClr val="FF0000"/>
                </a:solidFill>
                <a:latin typeface="Open Sans"/>
                <a:ea typeface="Open Sans"/>
                <a:cs typeface="Open Sans"/>
                <a:sym typeface="Open Sans"/>
              </a:rPr>
              <a:t> clavipectoral or the (Deltopectoral) triangle </a:t>
            </a:r>
            <a:r>
              <a:rPr lang="en" sz="1200">
                <a:solidFill>
                  <a:schemeClr val="dk1"/>
                </a:solidFill>
                <a:latin typeface="Open Sans"/>
                <a:ea typeface="Open Sans"/>
                <a:cs typeface="Open Sans"/>
                <a:sym typeface="Open Sans"/>
              </a:rPr>
              <a:t>is the slightly depressed area just inferior to the lateral third of clavicle.</a:t>
            </a:r>
          </a:p>
          <a:p>
            <a:pPr indent="-69850" lvl="0" marL="0" rtl="0">
              <a:lnSpc>
                <a:spcPct val="90000"/>
              </a:lnSpc>
              <a:spcBef>
                <a:spcPts val="500"/>
              </a:spcBef>
              <a:buClr>
                <a:schemeClr val="dk1"/>
              </a:buClr>
              <a:buSzPts val="1100"/>
              <a:buFont typeface="Arial"/>
              <a:buNone/>
            </a:pPr>
            <a:r>
              <a:rPr lang="en" sz="1200">
                <a:solidFill>
                  <a:schemeClr val="dk1"/>
                </a:solidFill>
                <a:latin typeface="Open Sans"/>
                <a:ea typeface="Open Sans"/>
                <a:cs typeface="Open Sans"/>
                <a:sym typeface="Open Sans"/>
              </a:rPr>
              <a:t>•The clavipectoral triangle is bounded by:</a:t>
            </a:r>
          </a:p>
          <a:p>
            <a:pPr indent="-69850" lvl="0" marL="0" rtl="0">
              <a:lnSpc>
                <a:spcPct val="90000"/>
              </a:lnSpc>
              <a:spcBef>
                <a:spcPts val="500"/>
              </a:spcBef>
              <a:buClr>
                <a:schemeClr val="dk1"/>
              </a:buClr>
              <a:buSzPts val="1100"/>
              <a:buFont typeface="Arial"/>
              <a:buNone/>
            </a:pPr>
            <a:r>
              <a:rPr lang="en" sz="1200">
                <a:solidFill>
                  <a:schemeClr val="dk1"/>
                </a:solidFill>
                <a:latin typeface="Open Sans"/>
                <a:ea typeface="Open Sans"/>
                <a:cs typeface="Open Sans"/>
                <a:sym typeface="Open Sans"/>
              </a:rPr>
              <a:t>–Clavicle superiorly,</a:t>
            </a:r>
          </a:p>
          <a:p>
            <a:pPr indent="-69850" lvl="0" marL="0" rtl="0">
              <a:lnSpc>
                <a:spcPct val="90000"/>
              </a:lnSpc>
              <a:spcBef>
                <a:spcPts val="500"/>
              </a:spcBef>
              <a:buClr>
                <a:schemeClr val="dk1"/>
              </a:buClr>
              <a:buSzPts val="1100"/>
              <a:buFont typeface="Arial"/>
              <a:buNone/>
            </a:pPr>
            <a:r>
              <a:rPr lang="en" sz="1200">
                <a:solidFill>
                  <a:schemeClr val="dk1"/>
                </a:solidFill>
                <a:latin typeface="Open Sans"/>
                <a:ea typeface="Open Sans"/>
                <a:cs typeface="Open Sans"/>
                <a:sym typeface="Open Sans"/>
              </a:rPr>
              <a:t>–Deltoid laterally, and</a:t>
            </a:r>
          </a:p>
          <a:p>
            <a:pPr indent="-69850" lvl="0" marL="0" rtl="0">
              <a:lnSpc>
                <a:spcPct val="90000"/>
              </a:lnSpc>
              <a:spcBef>
                <a:spcPts val="500"/>
              </a:spcBef>
              <a:buClr>
                <a:schemeClr val="dk1"/>
              </a:buClr>
              <a:buSzPts val="1100"/>
              <a:buFont typeface="Arial"/>
              <a:buNone/>
            </a:pPr>
            <a:r>
              <a:rPr lang="en" sz="1200">
                <a:solidFill>
                  <a:schemeClr val="dk1"/>
                </a:solidFill>
                <a:latin typeface="Open Sans"/>
                <a:ea typeface="Open Sans"/>
                <a:cs typeface="Open Sans"/>
                <a:sym typeface="Open Sans"/>
              </a:rPr>
              <a:t>–Pectoralis major medially.</a:t>
            </a:r>
          </a:p>
        </p:txBody>
      </p:sp>
      <p:pic>
        <p:nvPicPr>
          <p:cNvPr id="104" name="Shape 104"/>
          <p:cNvPicPr preferRelativeResize="0"/>
          <p:nvPr/>
        </p:nvPicPr>
        <p:blipFill>
          <a:blip r:embed="rId5">
            <a:alphaModFix/>
          </a:blip>
          <a:stretch>
            <a:fillRect/>
          </a:stretch>
        </p:blipFill>
        <p:spPr>
          <a:xfrm>
            <a:off x="229323" y="2818025"/>
            <a:ext cx="1890199" cy="1778299"/>
          </a:xfrm>
          <a:prstGeom prst="rect">
            <a:avLst/>
          </a:prstGeom>
          <a:noFill/>
          <a:ln>
            <a:noFill/>
          </a:ln>
        </p:spPr>
      </p:pic>
      <p:sp>
        <p:nvSpPr>
          <p:cNvPr id="105" name="Shape 105"/>
          <p:cNvSpPr/>
          <p:nvPr/>
        </p:nvSpPr>
        <p:spPr>
          <a:xfrm>
            <a:off x="2158000" y="2833547"/>
            <a:ext cx="2128500" cy="1298400"/>
          </a:xfrm>
          <a:prstGeom prst="roundRect">
            <a:avLst>
              <a:gd fmla="val 16667" name="adj"/>
            </a:avLst>
          </a:prstGeom>
          <a:no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304800" lvl="0" marL="457200" rtl="0">
              <a:lnSpc>
                <a:spcPct val="115000"/>
              </a:lnSpc>
              <a:spcBef>
                <a:spcPts val="600"/>
              </a:spcBef>
              <a:buSzPts val="1200"/>
              <a:buFont typeface="Open Sans"/>
              <a:buChar char="●"/>
            </a:pPr>
            <a:r>
              <a:rPr lang="en" sz="1200">
                <a:solidFill>
                  <a:schemeClr val="dk1"/>
                </a:solidFill>
                <a:latin typeface="Open Sans"/>
                <a:ea typeface="Open Sans"/>
                <a:cs typeface="Open Sans"/>
                <a:sym typeface="Open Sans"/>
              </a:rPr>
              <a:t>The lateral and posterior borders of the acromion meet to form the </a:t>
            </a:r>
            <a:r>
              <a:rPr b="1" lang="en" sz="1200">
                <a:solidFill>
                  <a:srgbClr val="FF0000"/>
                </a:solidFill>
                <a:latin typeface="Open Sans"/>
                <a:ea typeface="Open Sans"/>
                <a:cs typeface="Open Sans"/>
                <a:sym typeface="Open Sans"/>
              </a:rPr>
              <a:t>acromial angle.</a:t>
            </a:r>
          </a:p>
        </p:txBody>
      </p:sp>
      <p:sp>
        <p:nvSpPr>
          <p:cNvPr id="106" name="Shape 106"/>
          <p:cNvSpPr/>
          <p:nvPr/>
        </p:nvSpPr>
        <p:spPr>
          <a:xfrm>
            <a:off x="4505757" y="2818025"/>
            <a:ext cx="2417400" cy="1298400"/>
          </a:xfrm>
          <a:prstGeom prst="roundRect">
            <a:avLst>
              <a:gd fmla="val 16667" name="adj"/>
            </a:avLst>
          </a:prstGeom>
          <a:no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304800" lvl="0" marL="457200" rtl="0">
              <a:lnSpc>
                <a:spcPct val="115000"/>
              </a:lnSpc>
              <a:spcBef>
                <a:spcPts val="0"/>
              </a:spcBef>
              <a:buSzPts val="1200"/>
              <a:buFont typeface="Open Sans"/>
              <a:buChar char="●"/>
            </a:pPr>
            <a:r>
              <a:rPr lang="en" sz="1200">
                <a:solidFill>
                  <a:schemeClr val="dk1"/>
                </a:solidFill>
                <a:latin typeface="Open Sans"/>
                <a:ea typeface="Open Sans"/>
                <a:cs typeface="Open Sans"/>
                <a:sym typeface="Open Sans"/>
              </a:rPr>
              <a:t>Inferior to the acromion, the </a:t>
            </a:r>
            <a:r>
              <a:rPr b="1" lang="en" sz="1200">
                <a:solidFill>
                  <a:srgbClr val="FF0000"/>
                </a:solidFill>
                <a:latin typeface="Open Sans"/>
                <a:ea typeface="Open Sans"/>
                <a:cs typeface="Open Sans"/>
                <a:sym typeface="Open Sans"/>
              </a:rPr>
              <a:t>deltoid muscle</a:t>
            </a:r>
            <a:r>
              <a:rPr i="1" lang="en" sz="1200">
                <a:solidFill>
                  <a:srgbClr val="FF0000"/>
                </a:solidFill>
                <a:latin typeface="Open Sans"/>
                <a:ea typeface="Open Sans"/>
                <a:cs typeface="Open Sans"/>
                <a:sym typeface="Open Sans"/>
              </a:rPr>
              <a:t> </a:t>
            </a:r>
            <a:r>
              <a:rPr lang="en" sz="1200">
                <a:solidFill>
                  <a:schemeClr val="dk1"/>
                </a:solidFill>
                <a:latin typeface="Open Sans"/>
                <a:ea typeface="Open Sans"/>
                <a:cs typeface="Open Sans"/>
                <a:sym typeface="Open Sans"/>
              </a:rPr>
              <a:t>forms the rounded contour of the shoulder.</a:t>
            </a:r>
          </a:p>
        </p:txBody>
      </p:sp>
      <p:sp>
        <p:nvSpPr>
          <p:cNvPr id="107" name="Shape 107"/>
          <p:cNvSpPr txBox="1"/>
          <p:nvPr/>
        </p:nvSpPr>
        <p:spPr>
          <a:xfrm>
            <a:off x="2876054" y="4215601"/>
            <a:ext cx="3328800" cy="465000"/>
          </a:xfrm>
          <a:prstGeom prst="rect">
            <a:avLst/>
          </a:prstGeom>
          <a:noFill/>
          <a:ln cap="flat" cmpd="sng" w="9525">
            <a:solidFill>
              <a:schemeClr val="lt2"/>
            </a:solidFill>
            <a:prstDash val="dashDot"/>
            <a:round/>
            <a:headEnd len="med" w="med" type="none"/>
            <a:tailEnd len="med" w="med" type="none"/>
          </a:ln>
        </p:spPr>
        <p:txBody>
          <a:bodyPr anchorCtr="0" anchor="t" bIns="91425" lIns="91425" rIns="91425" wrap="square" tIns="91425">
            <a:noAutofit/>
          </a:bodyPr>
          <a:lstStyle/>
          <a:p>
            <a:pPr indent="-69850" lvl="0" marL="0" rtl="0">
              <a:lnSpc>
                <a:spcPct val="115000"/>
              </a:lnSpc>
              <a:spcBef>
                <a:spcPts val="0"/>
              </a:spcBef>
              <a:buClr>
                <a:schemeClr val="dk1"/>
              </a:buClr>
              <a:buSzPts val="1100"/>
              <a:buFont typeface="Arial"/>
              <a:buNone/>
            </a:pPr>
            <a:r>
              <a:rPr lang="en" sz="1000">
                <a:solidFill>
                  <a:srgbClr val="999999"/>
                </a:solidFill>
                <a:latin typeface="Open Sans"/>
                <a:ea typeface="Open Sans"/>
                <a:cs typeface="Open Sans"/>
                <a:sym typeface="Open Sans"/>
              </a:rPr>
              <a:t>Which muscles originate from the coracoid process?</a:t>
            </a:r>
          </a:p>
          <a:p>
            <a:pPr indent="-292100" lvl="0" marL="457200" rtl="0">
              <a:spcBef>
                <a:spcPts val="0"/>
              </a:spcBef>
              <a:buClr>
                <a:srgbClr val="999999"/>
              </a:buClr>
              <a:buSzPts val="1000"/>
              <a:buFont typeface="Open Sans"/>
              <a:buChar char="-"/>
            </a:pPr>
            <a:r>
              <a:rPr lang="en" sz="1000">
                <a:solidFill>
                  <a:srgbClr val="999999"/>
                </a:solidFill>
                <a:latin typeface="Open Sans"/>
                <a:ea typeface="Open Sans"/>
                <a:cs typeface="Open Sans"/>
                <a:sym typeface="Open Sans"/>
              </a:rPr>
              <a:t>Coracobrachialis and short head of biceps.</a:t>
            </a:r>
          </a:p>
        </p:txBody>
      </p:sp>
      <p:pic>
        <p:nvPicPr>
          <p:cNvPr id="108" name="Shape 108"/>
          <p:cNvPicPr preferRelativeResize="0"/>
          <p:nvPr/>
        </p:nvPicPr>
        <p:blipFill>
          <a:blip r:embed="rId6">
            <a:alphaModFix/>
          </a:blip>
          <a:stretch>
            <a:fillRect/>
          </a:stretch>
        </p:blipFill>
        <p:spPr>
          <a:xfrm>
            <a:off x="1150849" y="3934701"/>
            <a:ext cx="968675" cy="1026797"/>
          </a:xfrm>
          <a:prstGeom prst="rect">
            <a:avLst/>
          </a:prstGeom>
          <a:noFill/>
          <a:ln>
            <a:noFill/>
          </a:ln>
        </p:spPr>
      </p:pic>
      <p:sp>
        <p:nvSpPr>
          <p:cNvPr id="109" name="Shape 109"/>
          <p:cNvSpPr txBox="1"/>
          <p:nvPr/>
        </p:nvSpPr>
        <p:spPr>
          <a:xfrm>
            <a:off x="6961375" y="3663100"/>
            <a:ext cx="2128500" cy="1298400"/>
          </a:xfrm>
          <a:prstGeom prst="rect">
            <a:avLst/>
          </a:prstGeom>
          <a:noFill/>
          <a:ln cap="flat" cmpd="sng" w="9525">
            <a:solidFill>
              <a:schemeClr val="lt2"/>
            </a:solidFill>
            <a:prstDash val="dashDot"/>
            <a:round/>
            <a:headEnd len="med" w="med" type="none"/>
            <a:tailEnd len="med" w="med" type="none"/>
          </a:ln>
        </p:spPr>
        <p:txBody>
          <a:bodyPr anchorCtr="0" anchor="t" bIns="91425" lIns="91425" rIns="91425" wrap="square" tIns="91425">
            <a:noAutofit/>
          </a:bodyPr>
          <a:lstStyle/>
          <a:p>
            <a:pPr indent="-69850" lvl="0" marL="0" rtl="0">
              <a:lnSpc>
                <a:spcPct val="115000"/>
              </a:lnSpc>
              <a:spcBef>
                <a:spcPts val="0"/>
              </a:spcBef>
              <a:buClr>
                <a:schemeClr val="dk1"/>
              </a:buClr>
              <a:buSzPts val="1100"/>
              <a:buFont typeface="Arial"/>
              <a:buNone/>
            </a:pPr>
            <a:r>
              <a:rPr lang="en" sz="600">
                <a:solidFill>
                  <a:srgbClr val="999999"/>
                </a:solidFill>
                <a:latin typeface="Open Sans"/>
                <a:ea typeface="Open Sans"/>
                <a:cs typeface="Open Sans"/>
                <a:sym typeface="Open Sans"/>
              </a:rPr>
              <a:t>• Scapula:</a:t>
            </a:r>
          </a:p>
          <a:p>
            <a:pPr indent="-266700" lvl="0" marL="457200" rtl="0">
              <a:lnSpc>
                <a:spcPct val="115000"/>
              </a:lnSpc>
              <a:spcBef>
                <a:spcPts val="0"/>
              </a:spcBef>
              <a:spcAft>
                <a:spcPts val="0"/>
              </a:spcAft>
              <a:buClr>
                <a:srgbClr val="999999"/>
              </a:buClr>
              <a:buSzPts val="600"/>
              <a:buFont typeface="Open Sans"/>
              <a:buAutoNum type="arabicPeriod"/>
            </a:pPr>
            <a:r>
              <a:rPr lang="en" sz="600">
                <a:solidFill>
                  <a:srgbClr val="999999"/>
                </a:solidFill>
                <a:latin typeface="Open Sans"/>
                <a:ea typeface="Open Sans"/>
                <a:cs typeface="Open Sans"/>
                <a:sym typeface="Open Sans"/>
              </a:rPr>
              <a:t>Superior angle is parallel to the 2nd rib.</a:t>
            </a:r>
          </a:p>
          <a:p>
            <a:pPr indent="-266700" lvl="0" marL="457200" rtl="0">
              <a:lnSpc>
                <a:spcPct val="115000"/>
              </a:lnSpc>
              <a:spcBef>
                <a:spcPts val="0"/>
              </a:spcBef>
              <a:buClr>
                <a:srgbClr val="999999"/>
              </a:buClr>
              <a:buSzPts val="600"/>
              <a:buFont typeface="Open Sans"/>
              <a:buAutoNum type="arabicPeriod"/>
            </a:pPr>
            <a:r>
              <a:rPr lang="en" sz="600">
                <a:solidFill>
                  <a:srgbClr val="999999"/>
                </a:solidFill>
                <a:latin typeface="Open Sans"/>
                <a:ea typeface="Open Sans"/>
                <a:cs typeface="Open Sans"/>
                <a:sym typeface="Open Sans"/>
              </a:rPr>
              <a:t>Spine is parallel to the 3rd rib.</a:t>
            </a:r>
          </a:p>
          <a:p>
            <a:pPr indent="-266700" lvl="0" marL="457200" rtl="0">
              <a:lnSpc>
                <a:spcPct val="115000"/>
              </a:lnSpc>
              <a:spcBef>
                <a:spcPts val="0"/>
              </a:spcBef>
              <a:buClr>
                <a:srgbClr val="999999"/>
              </a:buClr>
              <a:buSzPts val="600"/>
              <a:buFont typeface="Open Sans"/>
              <a:buAutoNum type="arabicPeriod"/>
            </a:pPr>
            <a:r>
              <a:rPr lang="en" sz="600">
                <a:solidFill>
                  <a:srgbClr val="999999"/>
                </a:solidFill>
                <a:latin typeface="Open Sans"/>
                <a:ea typeface="Open Sans"/>
                <a:cs typeface="Open Sans"/>
                <a:sym typeface="Open Sans"/>
              </a:rPr>
              <a:t>Inferior angle is parallel to the 7th rib</a:t>
            </a:r>
          </a:p>
          <a:p>
            <a:pPr indent="0" lvl="0" marL="0" rtl="0">
              <a:lnSpc>
                <a:spcPct val="115000"/>
              </a:lnSpc>
              <a:spcBef>
                <a:spcPts val="0"/>
              </a:spcBef>
              <a:buNone/>
            </a:pPr>
            <a:r>
              <a:rPr lang="en" sz="600">
                <a:solidFill>
                  <a:srgbClr val="999999"/>
                </a:solidFill>
                <a:latin typeface="Open Sans"/>
                <a:ea typeface="Open Sans"/>
                <a:cs typeface="Open Sans"/>
                <a:sym typeface="Open Sans"/>
              </a:rPr>
              <a:t>(these are the medial borders for the scapula.)</a:t>
            </a:r>
          </a:p>
          <a:p>
            <a:pPr indent="0" lvl="0" marL="0" rtl="0">
              <a:lnSpc>
                <a:spcPct val="115000"/>
              </a:lnSpc>
              <a:spcBef>
                <a:spcPts val="0"/>
              </a:spcBef>
              <a:buNone/>
            </a:pPr>
            <a:r>
              <a:rPr lang="en" sz="600">
                <a:solidFill>
                  <a:srgbClr val="999999"/>
                </a:solidFill>
                <a:latin typeface="Open Sans"/>
                <a:ea typeface="Open Sans"/>
                <a:cs typeface="Open Sans"/>
                <a:sym typeface="Open Sans"/>
              </a:rPr>
              <a:t>REMEMBER: Abduction of the humerus is composed of 3 stages</a:t>
            </a:r>
          </a:p>
          <a:p>
            <a:pPr indent="0" lvl="0" marL="0" rtl="0">
              <a:lnSpc>
                <a:spcPct val="115000"/>
              </a:lnSpc>
              <a:spcBef>
                <a:spcPts val="0"/>
              </a:spcBef>
              <a:buNone/>
            </a:pPr>
            <a:r>
              <a:rPr lang="en" sz="600">
                <a:solidFill>
                  <a:srgbClr val="999999"/>
                </a:solidFill>
                <a:latin typeface="Open Sans"/>
                <a:ea typeface="Open Sans"/>
                <a:cs typeface="Open Sans"/>
                <a:sym typeface="Open Sans"/>
              </a:rPr>
              <a:t>0-15 &gt; Supraspinatus</a:t>
            </a:r>
          </a:p>
          <a:p>
            <a:pPr indent="0" lvl="0" marL="0" rtl="0">
              <a:lnSpc>
                <a:spcPct val="115000"/>
              </a:lnSpc>
              <a:spcBef>
                <a:spcPts val="0"/>
              </a:spcBef>
              <a:buNone/>
            </a:pPr>
            <a:r>
              <a:rPr lang="en" sz="600">
                <a:solidFill>
                  <a:srgbClr val="999999"/>
                </a:solidFill>
                <a:latin typeface="Open Sans"/>
                <a:ea typeface="Open Sans"/>
                <a:cs typeface="Open Sans"/>
                <a:sym typeface="Open Sans"/>
              </a:rPr>
              <a:t>15-90 &gt; Middle fiber of deltoid</a:t>
            </a:r>
          </a:p>
          <a:p>
            <a:pPr indent="-69850" lvl="0" marL="0" rtl="0">
              <a:lnSpc>
                <a:spcPct val="115000"/>
              </a:lnSpc>
              <a:spcBef>
                <a:spcPts val="0"/>
              </a:spcBef>
              <a:buClr>
                <a:schemeClr val="dk1"/>
              </a:buClr>
              <a:buSzPts val="1100"/>
              <a:buFont typeface="Arial"/>
              <a:buNone/>
            </a:pPr>
            <a:r>
              <a:rPr lang="en" sz="600">
                <a:solidFill>
                  <a:srgbClr val="999999"/>
                </a:solidFill>
                <a:latin typeface="Open Sans"/>
                <a:ea typeface="Open Sans"/>
                <a:cs typeface="Open Sans"/>
                <a:sym typeface="Open Sans"/>
              </a:rPr>
              <a:t>90-180 &gt; Trapezius and Latissimus Dorsi</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pic>
        <p:nvPicPr>
          <p:cNvPr id="114" name="Shape 114"/>
          <p:cNvPicPr preferRelativeResize="0"/>
          <p:nvPr/>
        </p:nvPicPr>
        <p:blipFill>
          <a:blip r:embed="rId3">
            <a:alphaModFix/>
          </a:blip>
          <a:stretch>
            <a:fillRect/>
          </a:stretch>
        </p:blipFill>
        <p:spPr>
          <a:xfrm>
            <a:off x="2430484" y="856805"/>
            <a:ext cx="2006041" cy="2442524"/>
          </a:xfrm>
          <a:prstGeom prst="rect">
            <a:avLst/>
          </a:prstGeom>
          <a:noFill/>
          <a:ln>
            <a:noFill/>
          </a:ln>
        </p:spPr>
      </p:pic>
      <p:sp>
        <p:nvSpPr>
          <p:cNvPr id="115" name="Shape 115"/>
          <p:cNvSpPr/>
          <p:nvPr/>
        </p:nvSpPr>
        <p:spPr>
          <a:xfrm>
            <a:off x="46900" y="2550725"/>
            <a:ext cx="1723200" cy="2442600"/>
          </a:xfrm>
          <a:prstGeom prst="roundRect">
            <a:avLst>
              <a:gd fmla="val 16667" name="adj"/>
            </a:avLst>
          </a:prstGeom>
          <a:no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69850" lvl="0" marL="0" rtl="0">
              <a:lnSpc>
                <a:spcPct val="115000"/>
              </a:lnSpc>
              <a:spcBef>
                <a:spcPts val="500"/>
              </a:spcBef>
              <a:buClr>
                <a:schemeClr val="dk1"/>
              </a:buClr>
              <a:buSzPts val="1100"/>
              <a:buFont typeface="Arial"/>
              <a:buNone/>
            </a:pPr>
            <a:r>
              <a:rPr lang="en" sz="1100">
                <a:solidFill>
                  <a:schemeClr val="dk1"/>
                </a:solidFill>
                <a:latin typeface="Open Sans"/>
                <a:ea typeface="Open Sans"/>
                <a:cs typeface="Open Sans"/>
                <a:sym typeface="Open Sans"/>
              </a:rPr>
              <a:t>•The </a:t>
            </a:r>
            <a:r>
              <a:rPr b="1" lang="en" sz="1100">
                <a:solidFill>
                  <a:srgbClr val="FF0000"/>
                </a:solidFill>
                <a:latin typeface="Open Sans"/>
                <a:ea typeface="Open Sans"/>
                <a:cs typeface="Open Sans"/>
                <a:sym typeface="Open Sans"/>
              </a:rPr>
              <a:t>shaft of the humerus</a:t>
            </a:r>
            <a:r>
              <a:rPr lang="en" sz="1100">
                <a:solidFill>
                  <a:srgbClr val="6600CC"/>
                </a:solidFill>
                <a:latin typeface="Open Sans"/>
                <a:ea typeface="Open Sans"/>
                <a:cs typeface="Open Sans"/>
                <a:sym typeface="Open Sans"/>
              </a:rPr>
              <a:t> </a:t>
            </a:r>
            <a:r>
              <a:rPr lang="en" sz="1100">
                <a:solidFill>
                  <a:schemeClr val="dk1"/>
                </a:solidFill>
                <a:latin typeface="Open Sans"/>
                <a:ea typeface="Open Sans"/>
                <a:cs typeface="Open Sans"/>
                <a:sym typeface="Open Sans"/>
              </a:rPr>
              <a:t>may be felt in different areas deep to muscles surrounding it.</a:t>
            </a:r>
          </a:p>
          <a:p>
            <a:pPr indent="-69850" lvl="0" marL="0" rtl="0">
              <a:lnSpc>
                <a:spcPct val="115000"/>
              </a:lnSpc>
              <a:spcBef>
                <a:spcPts val="500"/>
              </a:spcBef>
              <a:buClr>
                <a:schemeClr val="dk1"/>
              </a:buClr>
              <a:buSzPts val="1100"/>
              <a:buFont typeface="Arial"/>
              <a:buNone/>
            </a:pPr>
            <a:r>
              <a:rPr lang="en" sz="1100">
                <a:solidFill>
                  <a:schemeClr val="dk1"/>
                </a:solidFill>
                <a:latin typeface="Open Sans"/>
                <a:ea typeface="Open Sans"/>
                <a:cs typeface="Open Sans"/>
                <a:sym typeface="Open Sans"/>
              </a:rPr>
              <a:t>•The </a:t>
            </a:r>
            <a:r>
              <a:rPr b="1" lang="en" sz="1100">
                <a:solidFill>
                  <a:srgbClr val="FF0000"/>
                </a:solidFill>
                <a:latin typeface="Open Sans"/>
                <a:ea typeface="Open Sans"/>
                <a:cs typeface="Open Sans"/>
                <a:sym typeface="Open Sans"/>
              </a:rPr>
              <a:t>medial </a:t>
            </a:r>
            <a:r>
              <a:rPr lang="en" sz="1100">
                <a:latin typeface="Open Sans"/>
                <a:ea typeface="Open Sans"/>
                <a:cs typeface="Open Sans"/>
                <a:sym typeface="Open Sans"/>
              </a:rPr>
              <a:t>and </a:t>
            </a:r>
            <a:r>
              <a:rPr b="1" lang="en" sz="1100">
                <a:solidFill>
                  <a:srgbClr val="FF0000"/>
                </a:solidFill>
                <a:latin typeface="Open Sans"/>
                <a:ea typeface="Open Sans"/>
                <a:cs typeface="Open Sans"/>
                <a:sym typeface="Open Sans"/>
              </a:rPr>
              <a:t>lateral epicondyles of the humerus</a:t>
            </a:r>
            <a:r>
              <a:rPr lang="en" sz="1100">
                <a:solidFill>
                  <a:srgbClr val="FF0000"/>
                </a:solidFill>
                <a:latin typeface="Open Sans"/>
                <a:ea typeface="Open Sans"/>
                <a:cs typeface="Open Sans"/>
                <a:sym typeface="Open Sans"/>
              </a:rPr>
              <a:t> </a:t>
            </a:r>
            <a:r>
              <a:rPr lang="en" sz="1100">
                <a:solidFill>
                  <a:schemeClr val="dk1"/>
                </a:solidFill>
                <a:latin typeface="Open Sans"/>
                <a:ea typeface="Open Sans"/>
                <a:cs typeface="Open Sans"/>
                <a:sym typeface="Open Sans"/>
              </a:rPr>
              <a:t>are palpated on the medial &amp; lateral sides of the elbow.</a:t>
            </a:r>
          </a:p>
        </p:txBody>
      </p:sp>
      <p:sp>
        <p:nvSpPr>
          <p:cNvPr id="116" name="Shape 116"/>
          <p:cNvSpPr/>
          <p:nvPr/>
        </p:nvSpPr>
        <p:spPr>
          <a:xfrm>
            <a:off x="46900" y="103625"/>
            <a:ext cx="2320800" cy="2364600"/>
          </a:xfrm>
          <a:prstGeom prst="roundRect">
            <a:avLst>
              <a:gd fmla="val 16667" name="adj"/>
            </a:avLst>
          </a:prstGeom>
          <a:no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69850" lvl="0" marL="0" rtl="0">
              <a:lnSpc>
                <a:spcPct val="115000"/>
              </a:lnSpc>
              <a:spcBef>
                <a:spcPts val="500"/>
              </a:spcBef>
              <a:buClr>
                <a:schemeClr val="dk1"/>
              </a:buClr>
              <a:buSzPts val="1100"/>
              <a:buFont typeface="Arial"/>
              <a:buNone/>
            </a:pPr>
            <a:r>
              <a:rPr lang="en" sz="1200">
                <a:solidFill>
                  <a:schemeClr val="dk1"/>
                </a:solidFill>
                <a:latin typeface="Open Sans"/>
                <a:ea typeface="Open Sans"/>
                <a:cs typeface="Open Sans"/>
                <a:sym typeface="Open Sans"/>
              </a:rPr>
              <a:t>•The</a:t>
            </a:r>
            <a:r>
              <a:rPr lang="en" sz="1200">
                <a:solidFill>
                  <a:srgbClr val="FF0000"/>
                </a:solidFill>
                <a:latin typeface="Open Sans"/>
                <a:ea typeface="Open Sans"/>
                <a:cs typeface="Open Sans"/>
                <a:sym typeface="Open Sans"/>
              </a:rPr>
              <a:t> </a:t>
            </a:r>
            <a:r>
              <a:rPr b="1" lang="en" sz="1200">
                <a:solidFill>
                  <a:srgbClr val="FF0000"/>
                </a:solidFill>
                <a:latin typeface="Open Sans"/>
                <a:ea typeface="Open Sans"/>
                <a:cs typeface="Open Sans"/>
                <a:sym typeface="Open Sans"/>
              </a:rPr>
              <a:t>greater tubercle of humerus</a:t>
            </a:r>
            <a:r>
              <a:rPr lang="en" sz="1200">
                <a:solidFill>
                  <a:schemeClr val="dk1"/>
                </a:solidFill>
                <a:latin typeface="Open Sans"/>
                <a:ea typeface="Open Sans"/>
                <a:cs typeface="Open Sans"/>
                <a:sym typeface="Open Sans"/>
              </a:rPr>
              <a:t> can be felt by deep palpation through the deltoid muscle, inferior to the acromion when the arm is  by the side.</a:t>
            </a:r>
          </a:p>
          <a:p>
            <a:pPr indent="-69850" lvl="0" marL="0" rtl="0">
              <a:lnSpc>
                <a:spcPct val="115000"/>
              </a:lnSpc>
              <a:spcBef>
                <a:spcPts val="500"/>
              </a:spcBef>
              <a:buClr>
                <a:schemeClr val="dk1"/>
              </a:buClr>
              <a:buSzPts val="1100"/>
              <a:buFont typeface="Arial"/>
              <a:buNone/>
            </a:pPr>
            <a:r>
              <a:rPr lang="en" sz="1200">
                <a:solidFill>
                  <a:schemeClr val="dk1"/>
                </a:solidFill>
                <a:latin typeface="Open Sans"/>
                <a:ea typeface="Open Sans"/>
                <a:cs typeface="Open Sans"/>
                <a:sym typeface="Open Sans"/>
              </a:rPr>
              <a:t>•In this position, the greater tubercle is the most lateral bony point of the shoulder. </a:t>
            </a:r>
          </a:p>
        </p:txBody>
      </p:sp>
      <p:pic>
        <p:nvPicPr>
          <p:cNvPr id="117" name="Shape 117"/>
          <p:cNvPicPr preferRelativeResize="0"/>
          <p:nvPr/>
        </p:nvPicPr>
        <p:blipFill>
          <a:blip r:embed="rId4">
            <a:alphaModFix/>
          </a:blip>
          <a:stretch>
            <a:fillRect/>
          </a:stretch>
        </p:blipFill>
        <p:spPr>
          <a:xfrm>
            <a:off x="7545150" y="0"/>
            <a:ext cx="1598850" cy="2396175"/>
          </a:xfrm>
          <a:prstGeom prst="rect">
            <a:avLst/>
          </a:prstGeom>
          <a:noFill/>
          <a:ln>
            <a:noFill/>
          </a:ln>
        </p:spPr>
      </p:pic>
      <p:cxnSp>
        <p:nvCxnSpPr>
          <p:cNvPr id="118" name="Shape 118"/>
          <p:cNvCxnSpPr/>
          <p:nvPr/>
        </p:nvCxnSpPr>
        <p:spPr>
          <a:xfrm>
            <a:off x="4499288" y="-150"/>
            <a:ext cx="15300" cy="4915200"/>
          </a:xfrm>
          <a:prstGeom prst="straightConnector1">
            <a:avLst/>
          </a:prstGeom>
          <a:noFill/>
          <a:ln cap="flat" cmpd="sng" w="19050">
            <a:solidFill>
              <a:schemeClr val="lt2"/>
            </a:solidFill>
            <a:prstDash val="solid"/>
            <a:round/>
            <a:headEnd len="lg" w="lg" type="diamond"/>
            <a:tailEnd len="lg" w="lg" type="diamond"/>
          </a:ln>
        </p:spPr>
      </p:cxnSp>
      <p:pic>
        <p:nvPicPr>
          <p:cNvPr id="119" name="Shape 119"/>
          <p:cNvPicPr preferRelativeResize="0"/>
          <p:nvPr/>
        </p:nvPicPr>
        <p:blipFill>
          <a:blip r:embed="rId5">
            <a:alphaModFix/>
          </a:blip>
          <a:stretch>
            <a:fillRect/>
          </a:stretch>
        </p:blipFill>
        <p:spPr>
          <a:xfrm>
            <a:off x="8399025" y="2396175"/>
            <a:ext cx="683750" cy="2573900"/>
          </a:xfrm>
          <a:prstGeom prst="rect">
            <a:avLst/>
          </a:prstGeom>
          <a:noFill/>
          <a:ln>
            <a:noFill/>
          </a:ln>
        </p:spPr>
      </p:pic>
      <p:pic>
        <p:nvPicPr>
          <p:cNvPr id="120" name="Shape 120"/>
          <p:cNvPicPr preferRelativeResize="0"/>
          <p:nvPr/>
        </p:nvPicPr>
        <p:blipFill>
          <a:blip r:embed="rId6">
            <a:alphaModFix/>
          </a:blip>
          <a:stretch>
            <a:fillRect/>
          </a:stretch>
        </p:blipFill>
        <p:spPr>
          <a:xfrm>
            <a:off x="7545150" y="2396175"/>
            <a:ext cx="826650" cy="2573900"/>
          </a:xfrm>
          <a:prstGeom prst="rect">
            <a:avLst/>
          </a:prstGeom>
          <a:noFill/>
          <a:ln>
            <a:noFill/>
          </a:ln>
        </p:spPr>
      </p:pic>
      <p:sp>
        <p:nvSpPr>
          <p:cNvPr id="121" name="Shape 121"/>
          <p:cNvSpPr/>
          <p:nvPr/>
        </p:nvSpPr>
        <p:spPr>
          <a:xfrm>
            <a:off x="4592125" y="2573975"/>
            <a:ext cx="2878200" cy="2396100"/>
          </a:xfrm>
          <a:prstGeom prst="roundRect">
            <a:avLst>
              <a:gd fmla="val 16667" name="adj"/>
            </a:avLst>
          </a:prstGeom>
          <a:no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rtl="0">
              <a:lnSpc>
                <a:spcPct val="115000"/>
              </a:lnSpc>
              <a:spcBef>
                <a:spcPts val="500"/>
              </a:spcBef>
              <a:buNone/>
            </a:pPr>
            <a:r>
              <a:rPr lang="en" sz="1000">
                <a:solidFill>
                  <a:schemeClr val="dk1"/>
                </a:solidFill>
                <a:latin typeface="Open Sans"/>
                <a:ea typeface="Open Sans"/>
                <a:cs typeface="Open Sans"/>
                <a:sym typeface="Open Sans"/>
              </a:rPr>
              <a:t>•</a:t>
            </a:r>
            <a:r>
              <a:rPr lang="en" sz="1000">
                <a:latin typeface="Open Sans"/>
                <a:ea typeface="Open Sans"/>
                <a:cs typeface="Open Sans"/>
                <a:sym typeface="Open Sans"/>
              </a:rPr>
              <a:t>When the </a:t>
            </a:r>
            <a:r>
              <a:rPr b="1" lang="en" sz="1000">
                <a:solidFill>
                  <a:srgbClr val="FF0000"/>
                </a:solidFill>
                <a:latin typeface="Open Sans"/>
                <a:ea typeface="Open Sans"/>
                <a:cs typeface="Open Sans"/>
                <a:sym typeface="Open Sans"/>
              </a:rPr>
              <a:t>elbow joint</a:t>
            </a:r>
            <a:r>
              <a:rPr lang="en" sz="1000">
                <a:latin typeface="Open Sans"/>
                <a:ea typeface="Open Sans"/>
                <a:cs typeface="Open Sans"/>
                <a:sym typeface="Open Sans"/>
              </a:rPr>
              <a:t> is </a:t>
            </a:r>
            <a:r>
              <a:rPr b="1" lang="en" sz="1000">
                <a:solidFill>
                  <a:srgbClr val="FF0000"/>
                </a:solidFill>
                <a:latin typeface="Open Sans"/>
                <a:ea typeface="Open Sans"/>
                <a:cs typeface="Open Sans"/>
                <a:sym typeface="Open Sans"/>
              </a:rPr>
              <a:t>extended</a:t>
            </a:r>
            <a:r>
              <a:rPr lang="en" sz="1000">
                <a:solidFill>
                  <a:srgbClr val="008000"/>
                </a:solidFill>
                <a:latin typeface="Open Sans"/>
                <a:ea typeface="Open Sans"/>
                <a:cs typeface="Open Sans"/>
                <a:sym typeface="Open Sans"/>
              </a:rPr>
              <a:t>,</a:t>
            </a:r>
            <a:r>
              <a:rPr lang="en" sz="1000">
                <a:solidFill>
                  <a:schemeClr val="dk1"/>
                </a:solidFill>
                <a:latin typeface="Open Sans"/>
                <a:ea typeface="Open Sans"/>
                <a:cs typeface="Open Sans"/>
                <a:sym typeface="Open Sans"/>
              </a:rPr>
              <a:t> the tip of the olecranon process, the medial and the lateral epicondyles lie in a </a:t>
            </a:r>
            <a:r>
              <a:rPr b="1" lang="en" sz="1000">
                <a:solidFill>
                  <a:srgbClr val="FF0000"/>
                </a:solidFill>
                <a:latin typeface="Open Sans"/>
                <a:ea typeface="Open Sans"/>
                <a:cs typeface="Open Sans"/>
                <a:sym typeface="Open Sans"/>
              </a:rPr>
              <a:t>straight line</a:t>
            </a:r>
            <a:r>
              <a:rPr lang="en" sz="1000">
                <a:solidFill>
                  <a:srgbClr val="D60093"/>
                </a:solidFill>
                <a:latin typeface="Open Sans"/>
                <a:ea typeface="Open Sans"/>
                <a:cs typeface="Open Sans"/>
                <a:sym typeface="Open Sans"/>
              </a:rPr>
              <a:t>.</a:t>
            </a:r>
          </a:p>
          <a:p>
            <a:pPr indent="0" lvl="0" marL="0" rtl="0">
              <a:lnSpc>
                <a:spcPct val="115000"/>
              </a:lnSpc>
              <a:spcBef>
                <a:spcPts val="500"/>
              </a:spcBef>
              <a:buNone/>
            </a:pPr>
            <a:r>
              <a:rPr lang="en" sz="1000">
                <a:solidFill>
                  <a:schemeClr val="dk1"/>
                </a:solidFill>
                <a:latin typeface="Open Sans"/>
                <a:ea typeface="Open Sans"/>
                <a:cs typeface="Open Sans"/>
                <a:sym typeface="Open Sans"/>
              </a:rPr>
              <a:t>•</a:t>
            </a:r>
            <a:r>
              <a:rPr lang="en" sz="1000">
                <a:latin typeface="Open Sans"/>
                <a:ea typeface="Open Sans"/>
                <a:cs typeface="Open Sans"/>
                <a:sym typeface="Open Sans"/>
              </a:rPr>
              <a:t>When the </a:t>
            </a:r>
            <a:r>
              <a:rPr b="1" lang="en" sz="1000">
                <a:solidFill>
                  <a:srgbClr val="FF0000"/>
                </a:solidFill>
                <a:latin typeface="Open Sans"/>
                <a:ea typeface="Open Sans"/>
                <a:cs typeface="Open Sans"/>
                <a:sym typeface="Open Sans"/>
              </a:rPr>
              <a:t>elbow</a:t>
            </a:r>
            <a:r>
              <a:rPr lang="en" sz="1000">
                <a:solidFill>
                  <a:srgbClr val="FF0000"/>
                </a:solidFill>
                <a:latin typeface="Open Sans"/>
                <a:ea typeface="Open Sans"/>
                <a:cs typeface="Open Sans"/>
                <a:sym typeface="Open Sans"/>
              </a:rPr>
              <a:t> </a:t>
            </a:r>
            <a:r>
              <a:rPr lang="en" sz="1000">
                <a:latin typeface="Open Sans"/>
                <a:ea typeface="Open Sans"/>
                <a:cs typeface="Open Sans"/>
                <a:sym typeface="Open Sans"/>
              </a:rPr>
              <a:t>is</a:t>
            </a:r>
            <a:r>
              <a:rPr lang="en" sz="1000">
                <a:solidFill>
                  <a:srgbClr val="FF0000"/>
                </a:solidFill>
                <a:latin typeface="Open Sans"/>
                <a:ea typeface="Open Sans"/>
                <a:cs typeface="Open Sans"/>
                <a:sym typeface="Open Sans"/>
              </a:rPr>
              <a:t> </a:t>
            </a:r>
            <a:r>
              <a:rPr b="1" lang="en" sz="1000">
                <a:solidFill>
                  <a:srgbClr val="FF0000"/>
                </a:solidFill>
                <a:latin typeface="Open Sans"/>
                <a:ea typeface="Open Sans"/>
                <a:cs typeface="Open Sans"/>
                <a:sym typeface="Open Sans"/>
              </a:rPr>
              <a:t>flexed</a:t>
            </a:r>
            <a:r>
              <a:rPr lang="en" sz="1000">
                <a:solidFill>
                  <a:srgbClr val="008000"/>
                </a:solidFill>
                <a:latin typeface="Open Sans"/>
                <a:ea typeface="Open Sans"/>
                <a:cs typeface="Open Sans"/>
                <a:sym typeface="Open Sans"/>
              </a:rPr>
              <a:t>,</a:t>
            </a:r>
            <a:r>
              <a:rPr lang="en" sz="1000">
                <a:solidFill>
                  <a:schemeClr val="dk1"/>
                </a:solidFill>
                <a:latin typeface="Open Sans"/>
                <a:ea typeface="Open Sans"/>
                <a:cs typeface="Open Sans"/>
                <a:sym typeface="Open Sans"/>
              </a:rPr>
              <a:t> the olecranon forms the apex of an equilateral </a:t>
            </a:r>
            <a:r>
              <a:rPr b="1" lang="en" sz="1000">
                <a:solidFill>
                  <a:srgbClr val="FF0000"/>
                </a:solidFill>
                <a:latin typeface="Open Sans"/>
                <a:ea typeface="Open Sans"/>
                <a:cs typeface="Open Sans"/>
                <a:sym typeface="Open Sans"/>
              </a:rPr>
              <a:t>triangle</a:t>
            </a:r>
            <a:r>
              <a:rPr lang="en" sz="1000">
                <a:latin typeface="Open Sans"/>
                <a:ea typeface="Open Sans"/>
                <a:cs typeface="Open Sans"/>
                <a:sym typeface="Open Sans"/>
              </a:rPr>
              <a:t>,</a:t>
            </a:r>
            <a:r>
              <a:rPr lang="en" sz="1000">
                <a:solidFill>
                  <a:schemeClr val="dk1"/>
                </a:solidFill>
                <a:latin typeface="Open Sans"/>
                <a:ea typeface="Open Sans"/>
                <a:cs typeface="Open Sans"/>
                <a:sym typeface="Open Sans"/>
              </a:rPr>
              <a:t> where the epicondyles form the angles.</a:t>
            </a:r>
          </a:p>
          <a:p>
            <a:pPr indent="0" lvl="0" marL="0" rtl="0">
              <a:lnSpc>
                <a:spcPct val="115000"/>
              </a:lnSpc>
              <a:spcBef>
                <a:spcPts val="500"/>
              </a:spcBef>
              <a:buNone/>
            </a:pPr>
            <a:r>
              <a:rPr lang="en" sz="1000">
                <a:solidFill>
                  <a:schemeClr val="dk1"/>
                </a:solidFill>
                <a:latin typeface="Open Sans"/>
                <a:ea typeface="Open Sans"/>
                <a:cs typeface="Open Sans"/>
                <a:sym typeface="Open Sans"/>
              </a:rPr>
              <a:t>•Fractures of any of these structures will disturbs this arrangement.</a:t>
            </a:r>
          </a:p>
        </p:txBody>
      </p:sp>
      <p:sp>
        <p:nvSpPr>
          <p:cNvPr id="122" name="Shape 122"/>
          <p:cNvSpPr/>
          <p:nvPr/>
        </p:nvSpPr>
        <p:spPr>
          <a:xfrm>
            <a:off x="4596775" y="129275"/>
            <a:ext cx="2878200" cy="2313300"/>
          </a:xfrm>
          <a:prstGeom prst="roundRect">
            <a:avLst>
              <a:gd fmla="val 16667" name="adj"/>
            </a:avLst>
          </a:prstGeom>
          <a:no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69850" lvl="0" marL="0" rtl="0">
              <a:lnSpc>
                <a:spcPct val="115000"/>
              </a:lnSpc>
              <a:spcBef>
                <a:spcPts val="500"/>
              </a:spcBef>
              <a:buClr>
                <a:schemeClr val="dk1"/>
              </a:buClr>
              <a:buSzPts val="1100"/>
              <a:buFont typeface="Arial"/>
              <a:buNone/>
            </a:pPr>
            <a:r>
              <a:rPr lang="en" sz="1000">
                <a:solidFill>
                  <a:schemeClr val="dk1"/>
                </a:solidFill>
                <a:latin typeface="Open Sans"/>
                <a:ea typeface="Open Sans"/>
                <a:cs typeface="Open Sans"/>
                <a:sym typeface="Open Sans"/>
              </a:rPr>
              <a:t>•The </a:t>
            </a:r>
            <a:r>
              <a:rPr b="1" lang="en" sz="1000">
                <a:solidFill>
                  <a:srgbClr val="FF0000"/>
                </a:solidFill>
                <a:latin typeface="Open Sans"/>
                <a:ea typeface="Open Sans"/>
                <a:cs typeface="Open Sans"/>
                <a:sym typeface="Open Sans"/>
              </a:rPr>
              <a:t>head of ulna</a:t>
            </a:r>
            <a:r>
              <a:rPr lang="en" sz="1000">
                <a:solidFill>
                  <a:schemeClr val="dk1"/>
                </a:solidFill>
                <a:latin typeface="Open Sans"/>
                <a:ea typeface="Open Sans"/>
                <a:cs typeface="Open Sans"/>
                <a:sym typeface="Open Sans"/>
              </a:rPr>
              <a:t> forms a rounded subcutaneous prominence that can be easily seen and palpated on the medial side of dorsal aspect of the </a:t>
            </a:r>
            <a:r>
              <a:rPr lang="en" sz="1000" u="sng">
                <a:solidFill>
                  <a:schemeClr val="dk1"/>
                </a:solidFill>
                <a:latin typeface="Open Sans"/>
                <a:ea typeface="Open Sans"/>
                <a:cs typeface="Open Sans"/>
                <a:sym typeface="Open Sans"/>
              </a:rPr>
              <a:t>wrist</a:t>
            </a:r>
            <a:r>
              <a:rPr lang="en" sz="1000">
                <a:solidFill>
                  <a:schemeClr val="dk1"/>
                </a:solidFill>
                <a:latin typeface="Open Sans"/>
                <a:ea typeface="Open Sans"/>
                <a:cs typeface="Open Sans"/>
                <a:sym typeface="Open Sans"/>
              </a:rPr>
              <a:t>.</a:t>
            </a:r>
          </a:p>
          <a:p>
            <a:pPr indent="-69850" lvl="0" marL="0" rtl="0">
              <a:lnSpc>
                <a:spcPct val="115000"/>
              </a:lnSpc>
              <a:spcBef>
                <a:spcPts val="500"/>
              </a:spcBef>
              <a:buClr>
                <a:schemeClr val="dk1"/>
              </a:buClr>
              <a:buSzPts val="1100"/>
              <a:buFont typeface="Arial"/>
              <a:buNone/>
            </a:pPr>
            <a:r>
              <a:rPr lang="en" sz="1000">
                <a:solidFill>
                  <a:schemeClr val="dk1"/>
                </a:solidFill>
                <a:latin typeface="Open Sans"/>
                <a:ea typeface="Open Sans"/>
                <a:cs typeface="Open Sans"/>
                <a:sym typeface="Open Sans"/>
              </a:rPr>
              <a:t>•The pointed subcutaneous </a:t>
            </a:r>
            <a:r>
              <a:rPr b="1" lang="en" sz="1000">
                <a:solidFill>
                  <a:srgbClr val="FF0000"/>
                </a:solidFill>
                <a:latin typeface="Open Sans"/>
                <a:ea typeface="Open Sans"/>
                <a:cs typeface="Open Sans"/>
                <a:sym typeface="Open Sans"/>
              </a:rPr>
              <a:t>ulnar styloid process</a:t>
            </a:r>
            <a:r>
              <a:rPr lang="en" sz="1000">
                <a:solidFill>
                  <a:schemeClr val="dk1"/>
                </a:solidFill>
                <a:latin typeface="Open Sans"/>
                <a:ea typeface="Open Sans"/>
                <a:cs typeface="Open Sans"/>
                <a:sym typeface="Open Sans"/>
              </a:rPr>
              <a:t> may be felt slightly distal to the head when the hand is supinated.</a:t>
            </a:r>
          </a:p>
          <a:p>
            <a:pPr indent="-69850" lvl="0" marL="0" rtl="0">
              <a:lnSpc>
                <a:spcPct val="115000"/>
              </a:lnSpc>
              <a:spcBef>
                <a:spcPts val="500"/>
              </a:spcBef>
              <a:buClr>
                <a:schemeClr val="dk1"/>
              </a:buClr>
              <a:buSzPts val="1100"/>
              <a:buFont typeface="Arial"/>
              <a:buNone/>
            </a:pPr>
            <a:r>
              <a:rPr lang="en" sz="1000">
                <a:solidFill>
                  <a:schemeClr val="dk1"/>
                </a:solidFill>
                <a:latin typeface="Open Sans"/>
                <a:ea typeface="Open Sans"/>
                <a:cs typeface="Open Sans"/>
                <a:sym typeface="Open Sans"/>
              </a:rPr>
              <a:t>•The </a:t>
            </a:r>
            <a:r>
              <a:rPr b="1" lang="en" sz="1000">
                <a:solidFill>
                  <a:srgbClr val="FF0000"/>
                </a:solidFill>
                <a:latin typeface="Open Sans"/>
                <a:ea typeface="Open Sans"/>
                <a:cs typeface="Open Sans"/>
                <a:sym typeface="Open Sans"/>
              </a:rPr>
              <a:t>olecranon</a:t>
            </a:r>
            <a:r>
              <a:rPr lang="en" sz="1000">
                <a:solidFill>
                  <a:srgbClr val="FF0000"/>
                </a:solidFill>
                <a:latin typeface="Open Sans"/>
                <a:ea typeface="Open Sans"/>
                <a:cs typeface="Open Sans"/>
                <a:sym typeface="Open Sans"/>
              </a:rPr>
              <a:t> and </a:t>
            </a:r>
            <a:r>
              <a:rPr b="1" lang="en" sz="1000">
                <a:solidFill>
                  <a:srgbClr val="FF0000"/>
                </a:solidFill>
                <a:latin typeface="Open Sans"/>
                <a:ea typeface="Open Sans"/>
                <a:cs typeface="Open Sans"/>
                <a:sym typeface="Open Sans"/>
              </a:rPr>
              <a:t>posterior border of the ulna</a:t>
            </a:r>
            <a:r>
              <a:rPr b="1" lang="en" sz="1000">
                <a:solidFill>
                  <a:srgbClr val="D60093"/>
                </a:solidFill>
                <a:latin typeface="Open Sans"/>
                <a:ea typeface="Open Sans"/>
                <a:cs typeface="Open Sans"/>
                <a:sym typeface="Open Sans"/>
              </a:rPr>
              <a:t> </a:t>
            </a:r>
            <a:r>
              <a:rPr lang="en" sz="1000">
                <a:latin typeface="Open Sans"/>
                <a:ea typeface="Open Sans"/>
                <a:cs typeface="Open Sans"/>
                <a:sym typeface="Open Sans"/>
              </a:rPr>
              <a:t>lie</a:t>
            </a:r>
            <a:r>
              <a:rPr b="1" lang="en" sz="1000">
                <a:solidFill>
                  <a:srgbClr val="D60093"/>
                </a:solidFill>
                <a:latin typeface="Open Sans"/>
                <a:ea typeface="Open Sans"/>
                <a:cs typeface="Open Sans"/>
                <a:sym typeface="Open Sans"/>
              </a:rPr>
              <a:t> </a:t>
            </a:r>
            <a:r>
              <a:rPr b="1" lang="en" sz="1000">
                <a:solidFill>
                  <a:srgbClr val="FF9900"/>
                </a:solidFill>
                <a:latin typeface="Open Sans"/>
                <a:ea typeface="Open Sans"/>
                <a:cs typeface="Open Sans"/>
                <a:sym typeface="Open Sans"/>
              </a:rPr>
              <a:t>subcutaneously</a:t>
            </a:r>
            <a:r>
              <a:rPr b="1" lang="en" sz="1000">
                <a:solidFill>
                  <a:schemeClr val="dk1"/>
                </a:solidFill>
                <a:latin typeface="Open Sans"/>
                <a:ea typeface="Open Sans"/>
                <a:cs typeface="Open Sans"/>
                <a:sym typeface="Open Sans"/>
              </a:rPr>
              <a:t> </a:t>
            </a:r>
            <a:r>
              <a:rPr lang="en" sz="1000">
                <a:latin typeface="Open Sans"/>
                <a:ea typeface="Open Sans"/>
                <a:cs typeface="Open Sans"/>
                <a:sym typeface="Open Sans"/>
              </a:rPr>
              <a:t>and</a:t>
            </a:r>
            <a:r>
              <a:rPr b="1" lang="en" sz="1000">
                <a:solidFill>
                  <a:srgbClr val="D60093"/>
                </a:solidFill>
                <a:latin typeface="Open Sans"/>
                <a:ea typeface="Open Sans"/>
                <a:cs typeface="Open Sans"/>
                <a:sym typeface="Open Sans"/>
              </a:rPr>
              <a:t> </a:t>
            </a:r>
            <a:r>
              <a:rPr lang="en" sz="1000">
                <a:solidFill>
                  <a:schemeClr val="dk1"/>
                </a:solidFill>
                <a:latin typeface="Open Sans"/>
                <a:ea typeface="Open Sans"/>
                <a:cs typeface="Open Sans"/>
                <a:sym typeface="Open Sans"/>
              </a:rPr>
              <a:t> can be palpated easily. </a:t>
            </a:r>
            <a:r>
              <a:rPr lang="en" sz="600">
                <a:solidFill>
                  <a:schemeClr val="dk2"/>
                </a:solidFill>
                <a:latin typeface="Open Sans"/>
                <a:ea typeface="Open Sans"/>
                <a:cs typeface="Open Sans"/>
                <a:sym typeface="Open Sans"/>
              </a:rPr>
              <a:t>Behind the elbow.</a:t>
            </a:r>
          </a:p>
          <a:p>
            <a:pPr indent="0" lvl="0" marL="0">
              <a:spcBef>
                <a:spcPts val="0"/>
              </a:spcBef>
              <a:buNone/>
            </a:pPr>
            <a:r>
              <a:t/>
            </a:r>
            <a:endParaRPr sz="1000">
              <a:latin typeface="Open Sans"/>
              <a:ea typeface="Open Sans"/>
              <a:cs typeface="Open Sans"/>
              <a:sym typeface="Open Sans"/>
            </a:endParaRPr>
          </a:p>
        </p:txBody>
      </p:sp>
      <p:pic>
        <p:nvPicPr>
          <p:cNvPr id="123" name="Shape 123"/>
          <p:cNvPicPr preferRelativeResize="0"/>
          <p:nvPr/>
        </p:nvPicPr>
        <p:blipFill>
          <a:blip r:embed="rId7">
            <a:alphaModFix/>
          </a:blip>
          <a:stretch>
            <a:fillRect/>
          </a:stretch>
        </p:blipFill>
        <p:spPr>
          <a:xfrm rot="5400000">
            <a:off x="3481525" y="-115000"/>
            <a:ext cx="820750" cy="1050450"/>
          </a:xfrm>
          <a:prstGeom prst="rect">
            <a:avLst/>
          </a:prstGeom>
          <a:noFill/>
          <a:ln>
            <a:noFill/>
          </a:ln>
        </p:spPr>
      </p:pic>
      <p:cxnSp>
        <p:nvCxnSpPr>
          <p:cNvPr id="124" name="Shape 124"/>
          <p:cNvCxnSpPr>
            <a:endCxn id="122" idx="1"/>
          </p:cNvCxnSpPr>
          <p:nvPr/>
        </p:nvCxnSpPr>
        <p:spPr>
          <a:xfrm flipH="1" rot="-5400000">
            <a:off x="4079875" y="769025"/>
            <a:ext cx="884100" cy="149700"/>
          </a:xfrm>
          <a:prstGeom prst="curvedConnector2">
            <a:avLst/>
          </a:prstGeom>
          <a:noFill/>
          <a:ln cap="flat" cmpd="sng" w="9525">
            <a:solidFill>
              <a:schemeClr val="dk2"/>
            </a:solidFill>
            <a:prstDash val="solid"/>
            <a:round/>
            <a:headEnd len="lg" w="lg" type="none"/>
            <a:tailEnd len="lg" w="lg" type="triangle"/>
          </a:ln>
        </p:spPr>
      </p:cxnSp>
      <p:sp>
        <p:nvSpPr>
          <p:cNvPr id="125" name="Shape 125"/>
          <p:cNvSpPr txBox="1"/>
          <p:nvPr/>
        </p:nvSpPr>
        <p:spPr>
          <a:xfrm>
            <a:off x="1822950" y="3335525"/>
            <a:ext cx="2613600" cy="1657800"/>
          </a:xfrm>
          <a:prstGeom prst="rect">
            <a:avLst/>
          </a:prstGeom>
          <a:noFill/>
          <a:ln cap="flat" cmpd="sng" w="9525">
            <a:solidFill>
              <a:schemeClr val="lt2"/>
            </a:solidFill>
            <a:prstDash val="dashDot"/>
            <a:round/>
            <a:headEnd len="med" w="med" type="none"/>
            <a:tailEnd len="med" w="med" type="none"/>
          </a:ln>
        </p:spPr>
        <p:txBody>
          <a:bodyPr anchorCtr="0" anchor="t" bIns="91425" lIns="91425" rIns="91425" wrap="square" tIns="91425">
            <a:noAutofit/>
          </a:bodyPr>
          <a:lstStyle/>
          <a:p>
            <a:pPr indent="-266700" lvl="0" marL="457200" rtl="0">
              <a:lnSpc>
                <a:spcPct val="115000"/>
              </a:lnSpc>
              <a:spcBef>
                <a:spcPts val="0"/>
              </a:spcBef>
              <a:spcAft>
                <a:spcPts val="0"/>
              </a:spcAft>
              <a:buClr>
                <a:srgbClr val="999999"/>
              </a:buClr>
              <a:buSzPts val="600"/>
              <a:buFont typeface="Open Sans"/>
              <a:buChar char="●"/>
            </a:pPr>
            <a:r>
              <a:rPr lang="en" sz="600">
                <a:solidFill>
                  <a:srgbClr val="999999"/>
                </a:solidFill>
                <a:latin typeface="Open Sans"/>
                <a:ea typeface="Open Sans"/>
                <a:cs typeface="Open Sans"/>
                <a:sym typeface="Open Sans"/>
              </a:rPr>
              <a:t>Three muscles are attached to the greater tubercle of the humerus (SIT):</a:t>
            </a:r>
          </a:p>
          <a:p>
            <a:pPr indent="-266700" lvl="1" marL="914400" rtl="0">
              <a:lnSpc>
                <a:spcPct val="115000"/>
              </a:lnSpc>
              <a:spcBef>
                <a:spcPts val="0"/>
              </a:spcBef>
              <a:spcAft>
                <a:spcPts val="0"/>
              </a:spcAft>
              <a:buClr>
                <a:srgbClr val="999999"/>
              </a:buClr>
              <a:buSzPts val="600"/>
              <a:buFont typeface="Open Sans"/>
              <a:buChar char="○"/>
            </a:pPr>
            <a:r>
              <a:rPr lang="en" sz="600">
                <a:solidFill>
                  <a:srgbClr val="999999"/>
                </a:solidFill>
                <a:latin typeface="Open Sans"/>
                <a:ea typeface="Open Sans"/>
                <a:cs typeface="Open Sans"/>
                <a:sym typeface="Open Sans"/>
              </a:rPr>
              <a:t>Supraspinatus</a:t>
            </a:r>
          </a:p>
          <a:p>
            <a:pPr indent="-266700" lvl="1" marL="914400" rtl="0">
              <a:lnSpc>
                <a:spcPct val="115000"/>
              </a:lnSpc>
              <a:spcBef>
                <a:spcPts val="0"/>
              </a:spcBef>
              <a:spcAft>
                <a:spcPts val="0"/>
              </a:spcAft>
              <a:buClr>
                <a:srgbClr val="999999"/>
              </a:buClr>
              <a:buSzPts val="600"/>
              <a:buFont typeface="Open Sans"/>
              <a:buChar char="○"/>
            </a:pPr>
            <a:r>
              <a:rPr lang="en" sz="600">
                <a:solidFill>
                  <a:srgbClr val="999999"/>
                </a:solidFill>
                <a:latin typeface="Open Sans"/>
                <a:ea typeface="Open Sans"/>
                <a:cs typeface="Open Sans"/>
                <a:sym typeface="Open Sans"/>
              </a:rPr>
              <a:t>Infraspinatus</a:t>
            </a:r>
          </a:p>
          <a:p>
            <a:pPr indent="-266700" lvl="1" marL="914400" rtl="0">
              <a:lnSpc>
                <a:spcPct val="115000"/>
              </a:lnSpc>
              <a:spcBef>
                <a:spcPts val="0"/>
              </a:spcBef>
              <a:spcAft>
                <a:spcPts val="0"/>
              </a:spcAft>
              <a:buClr>
                <a:srgbClr val="999999"/>
              </a:buClr>
              <a:buSzPts val="600"/>
              <a:buFont typeface="Open Sans"/>
              <a:buChar char="○"/>
            </a:pPr>
            <a:r>
              <a:rPr lang="en" sz="600">
                <a:solidFill>
                  <a:srgbClr val="999999"/>
                </a:solidFill>
                <a:latin typeface="Open Sans"/>
                <a:ea typeface="Open Sans"/>
                <a:cs typeface="Open Sans"/>
                <a:sym typeface="Open Sans"/>
              </a:rPr>
              <a:t>Teres minor</a:t>
            </a:r>
          </a:p>
          <a:p>
            <a:pPr indent="-266700" lvl="0" marL="457200" rtl="0">
              <a:lnSpc>
                <a:spcPct val="115000"/>
              </a:lnSpc>
              <a:spcBef>
                <a:spcPts val="0"/>
              </a:spcBef>
              <a:spcAft>
                <a:spcPts val="0"/>
              </a:spcAft>
              <a:buClr>
                <a:srgbClr val="999999"/>
              </a:buClr>
              <a:buSzPts val="600"/>
              <a:buFont typeface="Open Sans"/>
              <a:buChar char="●"/>
            </a:pPr>
            <a:r>
              <a:rPr lang="en" sz="600">
                <a:solidFill>
                  <a:srgbClr val="999999"/>
                </a:solidFill>
                <a:latin typeface="Open Sans"/>
                <a:ea typeface="Open Sans"/>
                <a:cs typeface="Open Sans"/>
                <a:sym typeface="Open Sans"/>
              </a:rPr>
              <a:t>The subscapularis inserts into the lesser tubercle of humerus.</a:t>
            </a:r>
          </a:p>
          <a:p>
            <a:pPr indent="-266700" lvl="0" marL="457200" rtl="0">
              <a:lnSpc>
                <a:spcPct val="115000"/>
              </a:lnSpc>
              <a:spcBef>
                <a:spcPts val="0"/>
              </a:spcBef>
              <a:spcAft>
                <a:spcPts val="0"/>
              </a:spcAft>
              <a:buClr>
                <a:srgbClr val="999999"/>
              </a:buClr>
              <a:buSzPts val="600"/>
              <a:buFont typeface="Open Sans"/>
              <a:buChar char="●"/>
            </a:pPr>
            <a:r>
              <a:rPr lang="en" sz="600">
                <a:solidFill>
                  <a:srgbClr val="999999"/>
                </a:solidFill>
                <a:latin typeface="Open Sans"/>
                <a:ea typeface="Open Sans"/>
                <a:cs typeface="Open Sans"/>
                <a:sym typeface="Open Sans"/>
              </a:rPr>
              <a:t>The medial epicondyle is more prominent than the lateral epicondyle.</a:t>
            </a:r>
          </a:p>
          <a:p>
            <a:pPr indent="-266700" lvl="0" marL="457200" rtl="0">
              <a:lnSpc>
                <a:spcPct val="115000"/>
              </a:lnSpc>
              <a:spcBef>
                <a:spcPts val="0"/>
              </a:spcBef>
              <a:buClr>
                <a:srgbClr val="999999"/>
              </a:buClr>
              <a:buSzPts val="600"/>
              <a:buFont typeface="Open Sans"/>
              <a:buChar char="●"/>
            </a:pPr>
            <a:r>
              <a:rPr lang="en" sz="600">
                <a:solidFill>
                  <a:srgbClr val="999999"/>
                </a:solidFill>
                <a:latin typeface="Open Sans"/>
                <a:ea typeface="Open Sans"/>
                <a:cs typeface="Open Sans"/>
                <a:sym typeface="Open Sans"/>
              </a:rPr>
              <a:t>Anconeus origin is the back of the lateral epicondyle.</a:t>
            </a:r>
          </a:p>
          <a:p>
            <a:pPr indent="-266700" lvl="0" marL="457200" rtl="0">
              <a:lnSpc>
                <a:spcPct val="115000"/>
              </a:lnSpc>
              <a:spcBef>
                <a:spcPts val="0"/>
              </a:spcBef>
              <a:spcAft>
                <a:spcPts val="0"/>
              </a:spcAft>
              <a:buClr>
                <a:srgbClr val="999999"/>
              </a:buClr>
              <a:buSzPts val="600"/>
              <a:buFont typeface="Open Sans"/>
              <a:buChar char="●"/>
            </a:pPr>
            <a:r>
              <a:rPr lang="en" sz="600">
                <a:solidFill>
                  <a:srgbClr val="999999"/>
                </a:solidFill>
                <a:latin typeface="Open Sans"/>
                <a:ea typeface="Open Sans"/>
                <a:cs typeface="Open Sans"/>
                <a:sym typeface="Open Sans"/>
              </a:rPr>
              <a:t>The front of the lateral epicondyle is the common origin for the extensors.</a:t>
            </a:r>
          </a:p>
          <a:p>
            <a:pPr indent="-266700" lvl="0" marL="457200" rtl="0">
              <a:lnSpc>
                <a:spcPct val="115000"/>
              </a:lnSpc>
              <a:spcBef>
                <a:spcPts val="0"/>
              </a:spcBef>
              <a:buClr>
                <a:srgbClr val="999999"/>
              </a:buClr>
              <a:buSzPts val="600"/>
              <a:buFont typeface="Open Sans"/>
              <a:buChar char="●"/>
            </a:pPr>
            <a:r>
              <a:rPr lang="en" sz="600">
                <a:solidFill>
                  <a:srgbClr val="999999"/>
                </a:solidFill>
                <a:latin typeface="Open Sans"/>
                <a:ea typeface="Open Sans"/>
                <a:cs typeface="Open Sans"/>
                <a:sym typeface="Open Sans"/>
              </a:rPr>
              <a:t>REMEMBER: the medial epicondyle is related to the common origin for the flexors + it is related to the ulnar nerve (funny nerve).</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Shape 130"/>
          <p:cNvSpPr/>
          <p:nvPr/>
        </p:nvSpPr>
        <p:spPr>
          <a:xfrm>
            <a:off x="98125" y="682050"/>
            <a:ext cx="2162100" cy="3666900"/>
          </a:xfrm>
          <a:prstGeom prst="roundRect">
            <a:avLst>
              <a:gd fmla="val 16667" name="adj"/>
            </a:avLst>
          </a:prstGeom>
          <a:no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69850" lvl="0" marL="0" rtl="0">
              <a:lnSpc>
                <a:spcPct val="115000"/>
              </a:lnSpc>
              <a:spcBef>
                <a:spcPts val="500"/>
              </a:spcBef>
              <a:buClr>
                <a:schemeClr val="dk1"/>
              </a:buClr>
              <a:buSzPts val="1100"/>
              <a:buFont typeface="Arial"/>
              <a:buNone/>
            </a:pPr>
            <a:r>
              <a:rPr lang="en" sz="1100">
                <a:solidFill>
                  <a:schemeClr val="dk1"/>
                </a:solidFill>
                <a:latin typeface="Open Sans"/>
                <a:ea typeface="Open Sans"/>
                <a:cs typeface="Open Sans"/>
                <a:sym typeface="Open Sans"/>
              </a:rPr>
              <a:t>•The </a:t>
            </a:r>
            <a:r>
              <a:rPr b="1" lang="en" sz="1100">
                <a:solidFill>
                  <a:srgbClr val="FF0000"/>
                </a:solidFill>
                <a:latin typeface="Open Sans"/>
                <a:ea typeface="Open Sans"/>
                <a:cs typeface="Open Sans"/>
                <a:sym typeface="Open Sans"/>
              </a:rPr>
              <a:t>head of radius</a:t>
            </a:r>
            <a:r>
              <a:rPr lang="en" sz="1100">
                <a:solidFill>
                  <a:schemeClr val="dk1"/>
                </a:solidFill>
                <a:latin typeface="Open Sans"/>
                <a:ea typeface="Open Sans"/>
                <a:cs typeface="Open Sans"/>
                <a:sym typeface="Open Sans"/>
              </a:rPr>
              <a:t> can be palpated and felt to rotate in the depression on the posterolateral aspect of the extended elbow, just distal to the lateral epicondyle of the humerus with supination and pronation.</a:t>
            </a:r>
          </a:p>
          <a:p>
            <a:pPr indent="-69850" lvl="0" marL="0" rtl="0">
              <a:lnSpc>
                <a:spcPct val="115000"/>
              </a:lnSpc>
              <a:spcBef>
                <a:spcPts val="500"/>
              </a:spcBef>
              <a:buClr>
                <a:schemeClr val="dk1"/>
              </a:buClr>
              <a:buSzPts val="1100"/>
              <a:buFont typeface="Arial"/>
              <a:buNone/>
            </a:pPr>
            <a:r>
              <a:rPr lang="en" sz="1100">
                <a:solidFill>
                  <a:schemeClr val="dk1"/>
                </a:solidFill>
                <a:latin typeface="Open Sans"/>
                <a:ea typeface="Open Sans"/>
                <a:cs typeface="Open Sans"/>
                <a:sym typeface="Open Sans"/>
              </a:rPr>
              <a:t>•The </a:t>
            </a:r>
            <a:r>
              <a:rPr b="1" lang="en" sz="1100">
                <a:solidFill>
                  <a:srgbClr val="FF0000"/>
                </a:solidFill>
                <a:latin typeface="Open Sans"/>
                <a:ea typeface="Open Sans"/>
                <a:cs typeface="Open Sans"/>
                <a:sym typeface="Open Sans"/>
              </a:rPr>
              <a:t>radial styloid process</a:t>
            </a:r>
            <a:r>
              <a:rPr lang="en" sz="1100">
                <a:solidFill>
                  <a:schemeClr val="dk1"/>
                </a:solidFill>
                <a:latin typeface="Open Sans"/>
                <a:ea typeface="Open Sans"/>
                <a:cs typeface="Open Sans"/>
                <a:sym typeface="Open Sans"/>
              </a:rPr>
              <a:t> can be palpated on the lateral side of the wrist in the anatomical snuff box.</a:t>
            </a:r>
          </a:p>
          <a:p>
            <a:pPr indent="-69850" lvl="0" marL="0" rtl="0">
              <a:lnSpc>
                <a:spcPct val="115000"/>
              </a:lnSpc>
              <a:spcBef>
                <a:spcPts val="500"/>
              </a:spcBef>
              <a:buClr>
                <a:schemeClr val="dk1"/>
              </a:buClr>
              <a:buSzPts val="1100"/>
              <a:buFont typeface="Arial"/>
              <a:buNone/>
            </a:pPr>
            <a:r>
              <a:rPr lang="en" sz="1100">
                <a:solidFill>
                  <a:schemeClr val="dk1"/>
                </a:solidFill>
                <a:latin typeface="Open Sans"/>
                <a:ea typeface="Open Sans"/>
                <a:cs typeface="Open Sans"/>
                <a:sym typeface="Open Sans"/>
              </a:rPr>
              <a:t>•It is approximately 1 cm distal to that of the ulna.</a:t>
            </a:r>
          </a:p>
        </p:txBody>
      </p:sp>
      <p:cxnSp>
        <p:nvCxnSpPr>
          <p:cNvPr id="131" name="Shape 131"/>
          <p:cNvCxnSpPr/>
          <p:nvPr/>
        </p:nvCxnSpPr>
        <p:spPr>
          <a:xfrm>
            <a:off x="4472063" y="-150"/>
            <a:ext cx="37200" cy="5031300"/>
          </a:xfrm>
          <a:prstGeom prst="straightConnector1">
            <a:avLst/>
          </a:prstGeom>
          <a:noFill/>
          <a:ln cap="flat" cmpd="sng" w="19050">
            <a:solidFill>
              <a:schemeClr val="lt2"/>
            </a:solidFill>
            <a:prstDash val="solid"/>
            <a:round/>
            <a:headEnd len="lg" w="lg" type="diamond"/>
            <a:tailEnd len="lg" w="lg" type="diamond"/>
          </a:ln>
        </p:spPr>
      </p:cxnSp>
      <p:sp>
        <p:nvSpPr>
          <p:cNvPr id="132" name="Shape 132"/>
          <p:cNvSpPr/>
          <p:nvPr/>
        </p:nvSpPr>
        <p:spPr>
          <a:xfrm>
            <a:off x="4531988" y="83075"/>
            <a:ext cx="2608200" cy="2428800"/>
          </a:xfrm>
          <a:prstGeom prst="roundRect">
            <a:avLst>
              <a:gd fmla="val 16667" name="adj"/>
            </a:avLst>
          </a:prstGeom>
          <a:no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69850" lvl="0" marL="0" rtl="0">
              <a:lnSpc>
                <a:spcPct val="115000"/>
              </a:lnSpc>
              <a:spcBef>
                <a:spcPts val="500"/>
              </a:spcBef>
              <a:buClr>
                <a:schemeClr val="dk1"/>
              </a:buClr>
              <a:buSzPts val="1100"/>
              <a:buFont typeface="Arial"/>
              <a:buNone/>
            </a:pPr>
            <a:r>
              <a:rPr lang="en" sz="1200">
                <a:solidFill>
                  <a:schemeClr val="dk1"/>
                </a:solidFill>
                <a:latin typeface="Open Sans"/>
                <a:ea typeface="Open Sans"/>
                <a:cs typeface="Open Sans"/>
                <a:sym typeface="Open Sans"/>
              </a:rPr>
              <a:t>•The </a:t>
            </a:r>
            <a:r>
              <a:rPr b="1" lang="en" sz="1200">
                <a:solidFill>
                  <a:srgbClr val="FF0000"/>
                </a:solidFill>
                <a:latin typeface="Open Sans"/>
                <a:ea typeface="Open Sans"/>
                <a:cs typeface="Open Sans"/>
                <a:sym typeface="Open Sans"/>
              </a:rPr>
              <a:t>metacarpals</a:t>
            </a:r>
            <a:r>
              <a:rPr b="1" lang="en" sz="1200">
                <a:latin typeface="Open Sans"/>
                <a:ea typeface="Open Sans"/>
                <a:cs typeface="Open Sans"/>
                <a:sym typeface="Open Sans"/>
              </a:rPr>
              <a:t>,</a:t>
            </a:r>
            <a:r>
              <a:rPr lang="en" sz="1200">
                <a:solidFill>
                  <a:schemeClr val="dk1"/>
                </a:solidFill>
                <a:latin typeface="Open Sans"/>
                <a:ea typeface="Open Sans"/>
                <a:cs typeface="Open Sans"/>
                <a:sym typeface="Open Sans"/>
              </a:rPr>
              <a:t> although they overlapped by the long extensor tendons of the fingers, they can be palpated on the dorsum of the hand.</a:t>
            </a:r>
          </a:p>
          <a:p>
            <a:pPr indent="-69850" lvl="0" marL="0" rtl="0">
              <a:lnSpc>
                <a:spcPct val="115000"/>
              </a:lnSpc>
              <a:spcBef>
                <a:spcPts val="500"/>
              </a:spcBef>
              <a:buClr>
                <a:schemeClr val="dk1"/>
              </a:buClr>
              <a:buSzPts val="1100"/>
              <a:buFont typeface="Arial"/>
              <a:buNone/>
            </a:pPr>
            <a:r>
              <a:rPr lang="en" sz="1200">
                <a:solidFill>
                  <a:schemeClr val="dk1"/>
                </a:solidFill>
                <a:latin typeface="Open Sans"/>
                <a:ea typeface="Open Sans"/>
                <a:cs typeface="Open Sans"/>
                <a:sym typeface="Open Sans"/>
              </a:rPr>
              <a:t>•The </a:t>
            </a:r>
            <a:r>
              <a:rPr b="1" lang="en" sz="1200">
                <a:solidFill>
                  <a:srgbClr val="FF0000"/>
                </a:solidFill>
                <a:latin typeface="Open Sans"/>
                <a:ea typeface="Open Sans"/>
                <a:cs typeface="Open Sans"/>
                <a:sym typeface="Open Sans"/>
              </a:rPr>
              <a:t>heads of the metacarpals</a:t>
            </a:r>
            <a:r>
              <a:rPr lang="en" sz="1200">
                <a:solidFill>
                  <a:schemeClr val="dk1"/>
                </a:solidFill>
                <a:latin typeface="Open Sans"/>
                <a:ea typeface="Open Sans"/>
                <a:cs typeface="Open Sans"/>
                <a:sym typeface="Open Sans"/>
              </a:rPr>
              <a:t> form the </a:t>
            </a:r>
            <a:r>
              <a:rPr lang="en" sz="1200">
                <a:solidFill>
                  <a:srgbClr val="38761D"/>
                </a:solidFill>
                <a:latin typeface="Open Sans"/>
                <a:ea typeface="Open Sans"/>
                <a:cs typeface="Open Sans"/>
                <a:sym typeface="Open Sans"/>
              </a:rPr>
              <a:t>knuckles of the hand.</a:t>
            </a:r>
          </a:p>
          <a:p>
            <a:pPr indent="-69850" lvl="0" marL="0" rtl="0">
              <a:lnSpc>
                <a:spcPct val="115000"/>
              </a:lnSpc>
              <a:spcBef>
                <a:spcPts val="500"/>
              </a:spcBef>
              <a:buClr>
                <a:schemeClr val="dk1"/>
              </a:buClr>
              <a:buSzPts val="1100"/>
              <a:buFont typeface="Arial"/>
              <a:buNone/>
            </a:pPr>
            <a:r>
              <a:rPr lang="en" sz="1200">
                <a:solidFill>
                  <a:schemeClr val="dk1"/>
                </a:solidFill>
                <a:latin typeface="Open Sans"/>
                <a:ea typeface="Open Sans"/>
                <a:cs typeface="Open Sans"/>
                <a:sym typeface="Open Sans"/>
              </a:rPr>
              <a:t>•Notice that the 3</a:t>
            </a:r>
            <a:r>
              <a:rPr baseline="30000" lang="en" sz="1200">
                <a:solidFill>
                  <a:schemeClr val="dk1"/>
                </a:solidFill>
                <a:latin typeface="Open Sans"/>
                <a:ea typeface="Open Sans"/>
                <a:cs typeface="Open Sans"/>
                <a:sym typeface="Open Sans"/>
              </a:rPr>
              <a:t>rd</a:t>
            </a:r>
            <a:r>
              <a:rPr lang="en" sz="1200">
                <a:solidFill>
                  <a:schemeClr val="dk1"/>
                </a:solidFill>
                <a:latin typeface="Open Sans"/>
                <a:ea typeface="Open Sans"/>
                <a:cs typeface="Open Sans"/>
                <a:sym typeface="Open Sans"/>
              </a:rPr>
              <a:t> metacarpal head is the most prominent. </a:t>
            </a:r>
          </a:p>
          <a:p>
            <a:pPr indent="0" lvl="0" marL="0" rtl="0">
              <a:spcBef>
                <a:spcPts val="0"/>
              </a:spcBef>
              <a:buNone/>
            </a:pPr>
            <a:r>
              <a:t/>
            </a:r>
            <a:endParaRPr sz="1200">
              <a:solidFill>
                <a:schemeClr val="dk1"/>
              </a:solidFill>
              <a:latin typeface="Open Sans"/>
              <a:ea typeface="Open Sans"/>
              <a:cs typeface="Open Sans"/>
              <a:sym typeface="Open Sans"/>
            </a:endParaRPr>
          </a:p>
        </p:txBody>
      </p:sp>
      <p:sp>
        <p:nvSpPr>
          <p:cNvPr id="133" name="Shape 133"/>
          <p:cNvSpPr/>
          <p:nvPr/>
        </p:nvSpPr>
        <p:spPr>
          <a:xfrm>
            <a:off x="7182125" y="224525"/>
            <a:ext cx="1929300" cy="2145900"/>
          </a:xfrm>
          <a:prstGeom prst="roundRect">
            <a:avLst>
              <a:gd fmla="val 16667" name="adj"/>
            </a:avLst>
          </a:prstGeom>
          <a:no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69850" lvl="0" marL="0" rtl="0">
              <a:lnSpc>
                <a:spcPct val="115000"/>
              </a:lnSpc>
              <a:spcBef>
                <a:spcPts val="500"/>
              </a:spcBef>
              <a:buClr>
                <a:schemeClr val="dk1"/>
              </a:buClr>
              <a:buSzPts val="1100"/>
              <a:buFont typeface="Arial"/>
              <a:buNone/>
            </a:pPr>
            <a:r>
              <a:rPr lang="en" sz="1200">
                <a:solidFill>
                  <a:schemeClr val="dk1"/>
                </a:solidFill>
                <a:latin typeface="Open Sans"/>
                <a:ea typeface="Open Sans"/>
                <a:cs typeface="Open Sans"/>
                <a:sym typeface="Open Sans"/>
              </a:rPr>
              <a:t>•The dorsal aspects of the </a:t>
            </a:r>
            <a:r>
              <a:rPr b="1" lang="en" sz="1200">
                <a:solidFill>
                  <a:srgbClr val="FF0000"/>
                </a:solidFill>
                <a:latin typeface="Open Sans"/>
                <a:ea typeface="Open Sans"/>
                <a:cs typeface="Open Sans"/>
                <a:sym typeface="Open Sans"/>
              </a:rPr>
              <a:t>phalanges</a:t>
            </a:r>
            <a:r>
              <a:rPr b="1" lang="en" sz="1200">
                <a:solidFill>
                  <a:srgbClr val="D60093"/>
                </a:solidFill>
                <a:latin typeface="Open Sans"/>
                <a:ea typeface="Open Sans"/>
                <a:cs typeface="Open Sans"/>
                <a:sym typeface="Open Sans"/>
              </a:rPr>
              <a:t> </a:t>
            </a:r>
            <a:r>
              <a:rPr lang="en" sz="1200">
                <a:solidFill>
                  <a:schemeClr val="dk1"/>
                </a:solidFill>
                <a:latin typeface="Open Sans"/>
                <a:ea typeface="Open Sans"/>
                <a:cs typeface="Open Sans"/>
                <a:sym typeface="Open Sans"/>
              </a:rPr>
              <a:t>can be easily palpated.</a:t>
            </a:r>
          </a:p>
          <a:p>
            <a:pPr indent="-69850" lvl="0" marL="0" rtl="0">
              <a:lnSpc>
                <a:spcPct val="115000"/>
              </a:lnSpc>
              <a:spcBef>
                <a:spcPts val="500"/>
              </a:spcBef>
              <a:buClr>
                <a:schemeClr val="dk1"/>
              </a:buClr>
              <a:buSzPts val="1100"/>
              <a:buFont typeface="Arial"/>
              <a:buNone/>
            </a:pPr>
            <a:r>
              <a:rPr lang="en" sz="1200">
                <a:solidFill>
                  <a:schemeClr val="dk1"/>
                </a:solidFill>
                <a:latin typeface="Open Sans"/>
                <a:ea typeface="Open Sans"/>
                <a:cs typeface="Open Sans"/>
                <a:sym typeface="Open Sans"/>
              </a:rPr>
              <a:t>•The </a:t>
            </a:r>
            <a:r>
              <a:rPr lang="en" sz="1200">
                <a:solidFill>
                  <a:schemeClr val="accent3"/>
                </a:solidFill>
                <a:latin typeface="Open Sans"/>
                <a:ea typeface="Open Sans"/>
                <a:cs typeface="Open Sans"/>
                <a:sym typeface="Open Sans"/>
              </a:rPr>
              <a:t>knuckles of the fingers</a:t>
            </a:r>
            <a:r>
              <a:rPr lang="en" sz="1200">
                <a:solidFill>
                  <a:schemeClr val="dk1"/>
                </a:solidFill>
                <a:latin typeface="Open Sans"/>
                <a:ea typeface="Open Sans"/>
                <a:cs typeface="Open Sans"/>
                <a:sym typeface="Open Sans"/>
              </a:rPr>
              <a:t> are formed by the </a:t>
            </a:r>
            <a:r>
              <a:rPr b="1" lang="en" sz="1200">
                <a:solidFill>
                  <a:srgbClr val="FF0000"/>
                </a:solidFill>
                <a:latin typeface="Open Sans"/>
                <a:ea typeface="Open Sans"/>
                <a:cs typeface="Open Sans"/>
                <a:sym typeface="Open Sans"/>
              </a:rPr>
              <a:t>heads of the proximal and middle phalanges</a:t>
            </a:r>
            <a:r>
              <a:rPr lang="en" sz="1200">
                <a:solidFill>
                  <a:schemeClr val="dk1"/>
                </a:solidFill>
                <a:latin typeface="Open Sans"/>
                <a:ea typeface="Open Sans"/>
                <a:cs typeface="Open Sans"/>
                <a:sym typeface="Open Sans"/>
              </a:rPr>
              <a:t>.</a:t>
            </a:r>
          </a:p>
          <a:p>
            <a:pPr indent="0" lvl="0" marL="0" rtl="0">
              <a:spcBef>
                <a:spcPts val="0"/>
              </a:spcBef>
              <a:buNone/>
            </a:pPr>
            <a:r>
              <a:t/>
            </a:r>
            <a:endParaRPr sz="1200">
              <a:solidFill>
                <a:schemeClr val="dk1"/>
              </a:solidFill>
              <a:latin typeface="Open Sans"/>
              <a:ea typeface="Open Sans"/>
              <a:cs typeface="Open Sans"/>
              <a:sym typeface="Open Sans"/>
            </a:endParaRPr>
          </a:p>
        </p:txBody>
      </p:sp>
      <p:pic>
        <p:nvPicPr>
          <p:cNvPr id="134" name="Shape 134"/>
          <p:cNvPicPr preferRelativeResize="0"/>
          <p:nvPr/>
        </p:nvPicPr>
        <p:blipFill>
          <a:blip r:embed="rId3">
            <a:alphaModFix/>
          </a:blip>
          <a:stretch>
            <a:fillRect/>
          </a:stretch>
        </p:blipFill>
        <p:spPr>
          <a:xfrm>
            <a:off x="2431475" y="803362"/>
            <a:ext cx="1929300" cy="2399225"/>
          </a:xfrm>
          <a:prstGeom prst="rect">
            <a:avLst/>
          </a:prstGeom>
          <a:noFill/>
          <a:ln>
            <a:noFill/>
          </a:ln>
        </p:spPr>
      </p:pic>
      <p:pic>
        <p:nvPicPr>
          <p:cNvPr id="135" name="Shape 135"/>
          <p:cNvPicPr preferRelativeResize="0"/>
          <p:nvPr/>
        </p:nvPicPr>
        <p:blipFill>
          <a:blip r:embed="rId4">
            <a:alphaModFix/>
          </a:blip>
          <a:stretch>
            <a:fillRect/>
          </a:stretch>
        </p:blipFill>
        <p:spPr>
          <a:xfrm>
            <a:off x="6949219" y="2511875"/>
            <a:ext cx="2162206" cy="2428800"/>
          </a:xfrm>
          <a:prstGeom prst="rect">
            <a:avLst/>
          </a:prstGeom>
          <a:noFill/>
          <a:ln>
            <a:noFill/>
          </a:ln>
        </p:spPr>
      </p:pic>
      <p:sp>
        <p:nvSpPr>
          <p:cNvPr id="136" name="Shape 136"/>
          <p:cNvSpPr txBox="1"/>
          <p:nvPr/>
        </p:nvSpPr>
        <p:spPr>
          <a:xfrm>
            <a:off x="5751613" y="2566013"/>
            <a:ext cx="1197600" cy="743400"/>
          </a:xfrm>
          <a:prstGeom prst="rect">
            <a:avLst/>
          </a:prstGeom>
          <a:noFill/>
          <a:ln cap="flat" cmpd="sng" w="9525">
            <a:solidFill>
              <a:schemeClr val="lt2"/>
            </a:solidFill>
            <a:prstDash val="dashDot"/>
            <a:round/>
            <a:headEnd len="med" w="med" type="none"/>
            <a:tailEnd len="med" w="med" type="none"/>
          </a:ln>
        </p:spPr>
        <p:txBody>
          <a:bodyPr anchorCtr="0" anchor="t" bIns="91425" lIns="91425" rIns="91425" wrap="square" tIns="91425">
            <a:noAutofit/>
          </a:bodyPr>
          <a:lstStyle/>
          <a:p>
            <a:pPr indent="-69850" lvl="0" marL="0" rtl="0">
              <a:lnSpc>
                <a:spcPct val="115000"/>
              </a:lnSpc>
              <a:spcBef>
                <a:spcPts val="0"/>
              </a:spcBef>
              <a:buClr>
                <a:schemeClr val="dk1"/>
              </a:buClr>
              <a:buSzPts val="1100"/>
              <a:buFont typeface="Arial"/>
              <a:buNone/>
            </a:pPr>
            <a:r>
              <a:rPr lang="en" sz="800">
                <a:solidFill>
                  <a:srgbClr val="999999"/>
                </a:solidFill>
                <a:latin typeface="Open Sans"/>
                <a:ea typeface="Open Sans"/>
                <a:cs typeface="Open Sans"/>
                <a:sym typeface="Open Sans"/>
              </a:rPr>
              <a:t>Y</a:t>
            </a:r>
            <a:r>
              <a:rPr lang="en" sz="800">
                <a:solidFill>
                  <a:srgbClr val="999999"/>
                </a:solidFill>
                <a:latin typeface="Open Sans"/>
                <a:ea typeface="Open Sans"/>
                <a:cs typeface="Open Sans"/>
                <a:sym typeface="Open Sans"/>
              </a:rPr>
              <a:t>ou have to know the proximal and distal carpal bones medially to laterally.</a:t>
            </a:r>
          </a:p>
        </p:txBody>
      </p:sp>
      <p:pic>
        <p:nvPicPr>
          <p:cNvPr id="137" name="Shape 137"/>
          <p:cNvPicPr preferRelativeResize="0"/>
          <p:nvPr/>
        </p:nvPicPr>
        <p:blipFill rotWithShape="1">
          <a:blip r:embed="rId5">
            <a:alphaModFix/>
          </a:blip>
          <a:srcRect b="9391" l="4082" r="1853" t="3568"/>
          <a:stretch/>
        </p:blipFill>
        <p:spPr>
          <a:xfrm>
            <a:off x="2401512" y="3320991"/>
            <a:ext cx="1929300" cy="1258827"/>
          </a:xfrm>
          <a:prstGeom prst="rect">
            <a:avLst/>
          </a:prstGeom>
          <a:noFill/>
          <a:ln>
            <a:noFill/>
          </a:ln>
        </p:spPr>
      </p:pic>
      <p:pic>
        <p:nvPicPr>
          <p:cNvPr id="138" name="Shape 138"/>
          <p:cNvPicPr preferRelativeResize="0"/>
          <p:nvPr/>
        </p:nvPicPr>
        <p:blipFill rotWithShape="1">
          <a:blip r:embed="rId6">
            <a:alphaModFix/>
          </a:blip>
          <a:srcRect b="19449" l="0" r="49992" t="13575"/>
          <a:stretch/>
        </p:blipFill>
        <p:spPr>
          <a:xfrm>
            <a:off x="4920176" y="3363550"/>
            <a:ext cx="1619675" cy="1520754"/>
          </a:xfrm>
          <a:prstGeom prst="rect">
            <a:avLst/>
          </a:prstGeom>
          <a:noFill/>
          <a:ln>
            <a:noFill/>
          </a:ln>
        </p:spPr>
      </p:pic>
      <p:sp>
        <p:nvSpPr>
          <p:cNvPr id="139" name="Shape 139"/>
          <p:cNvSpPr/>
          <p:nvPr/>
        </p:nvSpPr>
        <p:spPr>
          <a:xfrm>
            <a:off x="5129100" y="3547775"/>
            <a:ext cx="1368900" cy="439200"/>
          </a:xfrm>
          <a:prstGeom prst="rect">
            <a:avLst/>
          </a:prstGeom>
          <a:noFill/>
          <a:ln cap="flat" cmpd="sng" w="9525">
            <a:solidFill>
              <a:srgbClr val="93C47D"/>
            </a:solidFill>
            <a:prstDash val="dashDot"/>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40" name="Shape 140"/>
          <p:cNvSpPr/>
          <p:nvPr/>
        </p:nvSpPr>
        <p:spPr>
          <a:xfrm>
            <a:off x="5217350" y="4279475"/>
            <a:ext cx="1237500" cy="300300"/>
          </a:xfrm>
          <a:prstGeom prst="rect">
            <a:avLst/>
          </a:prstGeom>
          <a:noFill/>
          <a:ln cap="flat" cmpd="sng" w="9525">
            <a:solidFill>
              <a:schemeClr val="accent3"/>
            </a:solidFill>
            <a:prstDash val="dashDot"/>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cxnSp>
        <p:nvCxnSpPr>
          <p:cNvPr id="141" name="Shape 141"/>
          <p:cNvCxnSpPr/>
          <p:nvPr/>
        </p:nvCxnSpPr>
        <p:spPr>
          <a:xfrm>
            <a:off x="5151750" y="3317975"/>
            <a:ext cx="739500" cy="384600"/>
          </a:xfrm>
          <a:prstGeom prst="curvedConnector3">
            <a:avLst>
              <a:gd fmla="val 50000" name="adj1"/>
            </a:avLst>
          </a:prstGeom>
          <a:noFill/>
          <a:ln cap="flat" cmpd="sng" w="9525">
            <a:solidFill>
              <a:schemeClr val="dk2"/>
            </a:solidFill>
            <a:prstDash val="solid"/>
            <a:round/>
            <a:headEnd len="lg" w="lg" type="none"/>
            <a:tailEnd len="lg" w="lg" type="triangl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Shape 146"/>
          <p:cNvSpPr txBox="1"/>
          <p:nvPr>
            <p:ph type="title"/>
          </p:nvPr>
        </p:nvSpPr>
        <p:spPr>
          <a:xfrm>
            <a:off x="1003675" y="-15175"/>
            <a:ext cx="1905900" cy="552900"/>
          </a:xfrm>
          <a:prstGeom prst="rect">
            <a:avLst/>
          </a:prstGeom>
        </p:spPr>
        <p:txBody>
          <a:bodyPr anchorCtr="0" anchor="b" bIns="91425" lIns="91425" rIns="91425" wrap="square" tIns="91425">
            <a:noAutofit/>
          </a:bodyPr>
          <a:lstStyle/>
          <a:p>
            <a:pPr indent="0" lvl="0" marL="0">
              <a:spcBef>
                <a:spcPts val="0"/>
              </a:spcBef>
              <a:buNone/>
            </a:pPr>
            <a:r>
              <a:rPr lang="en" sz="2000">
                <a:latin typeface="Arial"/>
                <a:ea typeface="Arial"/>
                <a:cs typeface="Arial"/>
                <a:sym typeface="Arial"/>
              </a:rPr>
              <a:t> </a:t>
            </a:r>
            <a:r>
              <a:rPr lang="en" sz="3000"/>
              <a:t>Axillary Folds</a:t>
            </a:r>
          </a:p>
        </p:txBody>
      </p:sp>
      <p:sp>
        <p:nvSpPr>
          <p:cNvPr id="147" name="Shape 147"/>
          <p:cNvSpPr txBox="1"/>
          <p:nvPr>
            <p:ph idx="1" type="body"/>
          </p:nvPr>
        </p:nvSpPr>
        <p:spPr>
          <a:xfrm>
            <a:off x="112225" y="467375"/>
            <a:ext cx="3814200" cy="1960500"/>
          </a:xfrm>
          <a:prstGeom prst="rect">
            <a:avLst/>
          </a:prstGeom>
          <a:ln cap="flat" cmpd="sng" w="9525">
            <a:solidFill>
              <a:schemeClr val="dk2"/>
            </a:solidFill>
            <a:prstDash val="solid"/>
            <a:round/>
            <a:headEnd len="med" w="med" type="none"/>
            <a:tailEnd len="med" w="med" type="none"/>
          </a:ln>
        </p:spPr>
        <p:txBody>
          <a:bodyPr anchorCtr="0" anchor="t" bIns="91425" lIns="91425" rIns="91425" wrap="square" tIns="91425">
            <a:noAutofit/>
          </a:bodyPr>
          <a:lstStyle/>
          <a:p>
            <a:pPr indent="-304800" lvl="0" marL="457200">
              <a:spcBef>
                <a:spcPts val="0"/>
              </a:spcBef>
              <a:spcAft>
                <a:spcPts val="0"/>
              </a:spcAft>
              <a:buSzPts val="1200"/>
              <a:buChar char="●"/>
            </a:pPr>
            <a:r>
              <a:rPr b="1" lang="en" sz="1200"/>
              <a:t>The anterior axillary fold</a:t>
            </a:r>
            <a:r>
              <a:rPr lang="en" sz="1200"/>
              <a:t> is formed by the lower margin of the pectoralis major, and can be palpated by the finger. </a:t>
            </a:r>
          </a:p>
          <a:p>
            <a:pPr indent="-304800" lvl="0" marL="457200">
              <a:spcBef>
                <a:spcPts val="0"/>
              </a:spcBef>
              <a:spcAft>
                <a:spcPts val="0"/>
              </a:spcAft>
              <a:buSzPts val="1200"/>
              <a:buChar char="●"/>
            </a:pPr>
            <a:r>
              <a:rPr lang="en" sz="1200"/>
              <a:t>This can be made by asking the patient to press his or her hand against the ipsilateral hip. </a:t>
            </a:r>
          </a:p>
          <a:p>
            <a:pPr indent="-304800" lvl="0" marL="457200">
              <a:spcBef>
                <a:spcPts val="0"/>
              </a:spcBef>
              <a:buSzPts val="1200"/>
              <a:buChar char="●"/>
            </a:pPr>
            <a:r>
              <a:rPr b="1" lang="en" sz="1200"/>
              <a:t>The posterior axillary fold</a:t>
            </a:r>
            <a:r>
              <a:rPr lang="en" sz="1200"/>
              <a:t> is formed by the tendons of latissimus dorsi and teres major muscles.</a:t>
            </a:r>
          </a:p>
          <a:p>
            <a:pPr indent="0" lvl="0" marL="0" rtl="0">
              <a:spcBef>
                <a:spcPts val="0"/>
              </a:spcBef>
              <a:buNone/>
            </a:pPr>
            <a:r>
              <a:t/>
            </a:r>
            <a:endParaRPr sz="1000">
              <a:solidFill>
                <a:srgbClr val="B7B7B7"/>
              </a:solidFill>
            </a:endParaRPr>
          </a:p>
        </p:txBody>
      </p:sp>
      <p:cxnSp>
        <p:nvCxnSpPr>
          <p:cNvPr id="148" name="Shape 148"/>
          <p:cNvCxnSpPr/>
          <p:nvPr/>
        </p:nvCxnSpPr>
        <p:spPr>
          <a:xfrm>
            <a:off x="4084550" y="-13800"/>
            <a:ext cx="6900" cy="5052300"/>
          </a:xfrm>
          <a:prstGeom prst="straightConnector1">
            <a:avLst/>
          </a:prstGeom>
          <a:noFill/>
          <a:ln cap="flat" cmpd="sng" w="19050">
            <a:solidFill>
              <a:schemeClr val="lt2"/>
            </a:solidFill>
            <a:prstDash val="solid"/>
            <a:round/>
            <a:headEnd len="lg" w="lg" type="diamond"/>
            <a:tailEnd len="lg" w="lg" type="diamond"/>
          </a:ln>
        </p:spPr>
      </p:cxnSp>
      <p:sp>
        <p:nvSpPr>
          <p:cNvPr id="149" name="Shape 149"/>
          <p:cNvSpPr txBox="1"/>
          <p:nvPr/>
        </p:nvSpPr>
        <p:spPr>
          <a:xfrm>
            <a:off x="4437150" y="709925"/>
            <a:ext cx="4318200" cy="3086100"/>
          </a:xfrm>
          <a:prstGeom prst="rect">
            <a:avLst/>
          </a:prstGeom>
          <a:noFill/>
          <a:ln cap="flat" cmpd="sng" w="9525">
            <a:solidFill>
              <a:schemeClr val="dk2"/>
            </a:solidFill>
            <a:prstDash val="solid"/>
            <a:round/>
            <a:headEnd len="med" w="med" type="none"/>
            <a:tailEnd len="med" w="med" type="none"/>
          </a:ln>
        </p:spPr>
        <p:txBody>
          <a:bodyPr anchorCtr="0" anchor="t" bIns="91425" lIns="91425" rIns="91425" wrap="square" tIns="91425">
            <a:noAutofit/>
          </a:bodyPr>
          <a:lstStyle/>
          <a:p>
            <a:pPr indent="-304800" lvl="0" marL="457200" rtl="0">
              <a:lnSpc>
                <a:spcPct val="115000"/>
              </a:lnSpc>
              <a:spcBef>
                <a:spcPts val="0"/>
              </a:spcBef>
              <a:spcAft>
                <a:spcPts val="0"/>
              </a:spcAft>
              <a:buSzPts val="1200"/>
              <a:buFont typeface="Open Sans"/>
              <a:buChar char="●"/>
            </a:pPr>
            <a:r>
              <a:rPr lang="en" sz="1200">
                <a:solidFill>
                  <a:schemeClr val="dk1"/>
                </a:solidFill>
                <a:latin typeface="Open Sans"/>
                <a:ea typeface="Open Sans"/>
                <a:cs typeface="Open Sans"/>
                <a:sym typeface="Open Sans"/>
              </a:rPr>
              <a:t>The axilla should be examined with the forearm supported and the pectoral muscles relaxed.</a:t>
            </a:r>
            <a:r>
              <a:rPr lang="en" sz="1200">
                <a:solidFill>
                  <a:srgbClr val="B7B7B7"/>
                </a:solidFill>
                <a:latin typeface="Open Sans"/>
                <a:ea typeface="Open Sans"/>
                <a:cs typeface="Open Sans"/>
                <a:sym typeface="Open Sans"/>
              </a:rPr>
              <a:t> The patient will relax their hand and you will carry and hold the arm and examine the axilla. </a:t>
            </a:r>
          </a:p>
          <a:p>
            <a:pPr indent="-304800" lvl="0" marL="457200" rtl="0">
              <a:lnSpc>
                <a:spcPct val="115000"/>
              </a:lnSpc>
              <a:spcBef>
                <a:spcPts val="0"/>
              </a:spcBef>
              <a:spcAft>
                <a:spcPts val="0"/>
              </a:spcAft>
              <a:buSzPts val="1200"/>
              <a:buFont typeface="Open Sans"/>
              <a:buChar char="●"/>
            </a:pPr>
            <a:r>
              <a:rPr lang="en" sz="1200">
                <a:latin typeface="Open Sans"/>
                <a:ea typeface="Open Sans"/>
                <a:cs typeface="Open Sans"/>
                <a:sym typeface="Open Sans"/>
              </a:rPr>
              <a:t>When the arm is by the side, the inferior part of the head of the humerus can be easily palpated through the floor of the axilla.</a:t>
            </a:r>
          </a:p>
          <a:p>
            <a:pPr indent="-304800" lvl="0" marL="457200" rtl="0">
              <a:lnSpc>
                <a:spcPct val="115000"/>
              </a:lnSpc>
              <a:spcBef>
                <a:spcPts val="0"/>
              </a:spcBef>
              <a:spcAft>
                <a:spcPts val="0"/>
              </a:spcAft>
              <a:buSzPts val="1200"/>
              <a:buFont typeface="Open Sans"/>
              <a:buChar char="●"/>
            </a:pPr>
            <a:r>
              <a:rPr lang="en" sz="1200">
                <a:latin typeface="Open Sans"/>
                <a:ea typeface="Open Sans"/>
                <a:cs typeface="Open Sans"/>
                <a:sym typeface="Open Sans"/>
              </a:rPr>
              <a:t>The </a:t>
            </a:r>
            <a:r>
              <a:rPr lang="en" sz="1200">
                <a:solidFill>
                  <a:srgbClr val="FF0000"/>
                </a:solidFill>
                <a:latin typeface="Open Sans"/>
                <a:ea typeface="Open Sans"/>
                <a:cs typeface="Open Sans"/>
                <a:sym typeface="Open Sans"/>
              </a:rPr>
              <a:t>pulsations</a:t>
            </a:r>
            <a:r>
              <a:rPr lang="en" sz="1200">
                <a:latin typeface="Open Sans"/>
                <a:ea typeface="Open Sans"/>
                <a:cs typeface="Open Sans"/>
                <a:sym typeface="Open Sans"/>
              </a:rPr>
              <a:t> of the</a:t>
            </a:r>
            <a:r>
              <a:rPr b="1" lang="en" sz="1200">
                <a:latin typeface="Open Sans"/>
                <a:ea typeface="Open Sans"/>
                <a:cs typeface="Open Sans"/>
                <a:sym typeface="Open Sans"/>
              </a:rPr>
              <a:t> axillary artery</a:t>
            </a:r>
            <a:r>
              <a:rPr lang="en" sz="1200">
                <a:latin typeface="Open Sans"/>
                <a:ea typeface="Open Sans"/>
                <a:cs typeface="Open Sans"/>
                <a:sym typeface="Open Sans"/>
              </a:rPr>
              <a:t> can be felt high up in the axilla, and around the artery are the cords of the brachial plexus.</a:t>
            </a:r>
          </a:p>
          <a:p>
            <a:pPr indent="-304800" lvl="0" marL="457200" rtl="0">
              <a:lnSpc>
                <a:spcPct val="115000"/>
              </a:lnSpc>
              <a:spcBef>
                <a:spcPts val="0"/>
              </a:spcBef>
              <a:spcAft>
                <a:spcPts val="0"/>
              </a:spcAft>
              <a:buSzPts val="1200"/>
              <a:buFont typeface="Open Sans"/>
              <a:buChar char="●"/>
            </a:pPr>
            <a:r>
              <a:rPr lang="en" sz="1200">
                <a:latin typeface="Open Sans"/>
                <a:ea typeface="Open Sans"/>
                <a:cs typeface="Open Sans"/>
                <a:sym typeface="Open Sans"/>
              </a:rPr>
              <a:t>The medial wall of the axilla is formed by the upper ribs covered by the serratus anterior.</a:t>
            </a:r>
          </a:p>
          <a:p>
            <a:pPr indent="-304800" lvl="0" marL="457200" rtl="0">
              <a:lnSpc>
                <a:spcPct val="115000"/>
              </a:lnSpc>
              <a:spcBef>
                <a:spcPts val="0"/>
              </a:spcBef>
              <a:spcAft>
                <a:spcPts val="1600"/>
              </a:spcAft>
              <a:buSzPts val="1200"/>
              <a:buFont typeface="Open Sans"/>
              <a:buChar char="●"/>
            </a:pPr>
            <a:r>
              <a:rPr lang="en" sz="1200">
                <a:latin typeface="Open Sans"/>
                <a:ea typeface="Open Sans"/>
                <a:cs typeface="Open Sans"/>
                <a:sym typeface="Open Sans"/>
              </a:rPr>
              <a:t>The lateral wall is formed by the coracobrachialis and biceps brachii and the bicipital groove.</a:t>
            </a:r>
          </a:p>
        </p:txBody>
      </p:sp>
      <p:sp>
        <p:nvSpPr>
          <p:cNvPr id="150" name="Shape 150"/>
          <p:cNvSpPr txBox="1"/>
          <p:nvPr/>
        </p:nvSpPr>
        <p:spPr>
          <a:xfrm>
            <a:off x="6068250" y="0"/>
            <a:ext cx="1056000" cy="687600"/>
          </a:xfrm>
          <a:prstGeom prst="rect">
            <a:avLst/>
          </a:prstGeom>
          <a:noFill/>
          <a:ln>
            <a:noFill/>
          </a:ln>
        </p:spPr>
        <p:txBody>
          <a:bodyPr anchorCtr="0" anchor="t" bIns="91425" lIns="91425" rIns="91425" wrap="square" tIns="91425">
            <a:noAutofit/>
          </a:bodyPr>
          <a:lstStyle/>
          <a:p>
            <a:pPr indent="-69850" lvl="0" marL="0" rtl="0">
              <a:lnSpc>
                <a:spcPct val="115000"/>
              </a:lnSpc>
              <a:spcBef>
                <a:spcPts val="0"/>
              </a:spcBef>
              <a:spcAft>
                <a:spcPts val="1600"/>
              </a:spcAft>
              <a:buClr>
                <a:schemeClr val="dk1"/>
              </a:buClr>
              <a:buSzPts val="1100"/>
              <a:buFont typeface="Arial"/>
              <a:buNone/>
            </a:pPr>
            <a:r>
              <a:rPr lang="en" sz="3600">
                <a:solidFill>
                  <a:schemeClr val="dk1"/>
                </a:solidFill>
                <a:latin typeface="Economica"/>
                <a:ea typeface="Economica"/>
                <a:cs typeface="Economica"/>
                <a:sym typeface="Economica"/>
              </a:rPr>
              <a:t>Axilla</a:t>
            </a:r>
          </a:p>
        </p:txBody>
      </p:sp>
      <p:pic>
        <p:nvPicPr>
          <p:cNvPr id="151" name="Shape 151"/>
          <p:cNvPicPr preferRelativeResize="0"/>
          <p:nvPr/>
        </p:nvPicPr>
        <p:blipFill>
          <a:blip r:embed="rId3">
            <a:alphaModFix/>
          </a:blip>
          <a:stretch>
            <a:fillRect/>
          </a:stretch>
        </p:blipFill>
        <p:spPr>
          <a:xfrm>
            <a:off x="450925" y="2498400"/>
            <a:ext cx="2990850" cy="2475450"/>
          </a:xfrm>
          <a:prstGeom prst="rect">
            <a:avLst/>
          </a:prstGeom>
          <a:noFill/>
          <a:ln cap="flat" cmpd="sng" w="9525">
            <a:solidFill>
              <a:srgbClr val="000000"/>
            </a:solidFill>
            <a:prstDash val="solid"/>
            <a:round/>
            <a:headEnd len="med" w="med" type="none"/>
            <a:tailEnd len="med" w="med" type="none"/>
          </a:ln>
        </p:spPr>
      </p:pic>
      <p:pic>
        <p:nvPicPr>
          <p:cNvPr id="152" name="Shape 152"/>
          <p:cNvPicPr preferRelativeResize="0"/>
          <p:nvPr/>
        </p:nvPicPr>
        <p:blipFill>
          <a:blip r:embed="rId4">
            <a:alphaModFix/>
          </a:blip>
          <a:stretch>
            <a:fillRect/>
          </a:stretch>
        </p:blipFill>
        <p:spPr>
          <a:xfrm>
            <a:off x="5302725" y="3796025"/>
            <a:ext cx="2240963" cy="12424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Shape 157"/>
          <p:cNvSpPr txBox="1"/>
          <p:nvPr>
            <p:ph idx="1" type="body"/>
          </p:nvPr>
        </p:nvSpPr>
        <p:spPr>
          <a:xfrm>
            <a:off x="174525" y="164675"/>
            <a:ext cx="4612500" cy="2295300"/>
          </a:xfrm>
          <a:prstGeom prst="rect">
            <a:avLst/>
          </a:prstGeom>
          <a:ln cap="flat" cmpd="sng" w="9525">
            <a:solidFill>
              <a:schemeClr val="lt2"/>
            </a:solidFill>
            <a:prstDash val="solid"/>
            <a:round/>
            <a:headEnd len="med" w="med" type="none"/>
            <a:tailEnd len="med" w="med" type="none"/>
          </a:ln>
        </p:spPr>
        <p:txBody>
          <a:bodyPr anchorCtr="0" anchor="t" bIns="91425" lIns="91425" rIns="91425" wrap="square" tIns="91425">
            <a:noAutofit/>
          </a:bodyPr>
          <a:lstStyle/>
          <a:p>
            <a:pPr indent="-304800" lvl="0" marL="457200">
              <a:spcBef>
                <a:spcPts val="0"/>
              </a:spcBef>
              <a:spcAft>
                <a:spcPts val="0"/>
              </a:spcAft>
              <a:buSzPts val="1200"/>
              <a:buChar char="●"/>
            </a:pPr>
            <a:r>
              <a:rPr lang="en" sz="1200"/>
              <a:t>The borders of the</a:t>
            </a:r>
            <a:r>
              <a:rPr b="1" lang="en" sz="1200">
                <a:solidFill>
                  <a:srgbClr val="FF0000"/>
                </a:solidFill>
              </a:rPr>
              <a:t> deltoid</a:t>
            </a:r>
            <a:r>
              <a:rPr lang="en" sz="1200"/>
              <a:t> are visible when the arm is abducted against resistance. </a:t>
            </a:r>
          </a:p>
          <a:p>
            <a:pPr indent="-304800" lvl="0" marL="457200" rtl="0">
              <a:spcBef>
                <a:spcPts val="0"/>
              </a:spcBef>
              <a:spcAft>
                <a:spcPts val="0"/>
              </a:spcAft>
              <a:buSzPts val="1200"/>
              <a:buChar char="●"/>
            </a:pPr>
            <a:r>
              <a:rPr lang="en" sz="1200"/>
              <a:t>The </a:t>
            </a:r>
            <a:r>
              <a:rPr b="1" lang="en" sz="1200">
                <a:solidFill>
                  <a:srgbClr val="FF0000"/>
                </a:solidFill>
              </a:rPr>
              <a:t>distal attachment of the deltoid </a:t>
            </a:r>
            <a:r>
              <a:rPr lang="en" sz="1200"/>
              <a:t>can be palpated on the lateral surface of the humerus </a:t>
            </a:r>
            <a:r>
              <a:rPr lang="en" sz="1200">
                <a:solidFill>
                  <a:srgbClr val="999999"/>
                </a:solidFill>
              </a:rPr>
              <a:t>(deltoid tuberosity of the humerus). </a:t>
            </a:r>
          </a:p>
          <a:p>
            <a:pPr indent="-304800" lvl="0" marL="457200" rtl="0">
              <a:lnSpc>
                <a:spcPct val="100000"/>
              </a:lnSpc>
              <a:spcBef>
                <a:spcPts val="0"/>
              </a:spcBef>
              <a:spcAft>
                <a:spcPts val="0"/>
              </a:spcAft>
              <a:buSzPts val="1200"/>
              <a:buFont typeface="Arial"/>
              <a:buChar char="●"/>
            </a:pPr>
            <a:r>
              <a:rPr lang="en" sz="1200"/>
              <a:t>Biceps brachii and triceps brachii form bulge on the anterior and posterior surfaces of the arm. </a:t>
            </a:r>
          </a:p>
          <a:p>
            <a:pPr indent="-304800" lvl="0" marL="457200" rtl="0">
              <a:lnSpc>
                <a:spcPct val="100000"/>
              </a:lnSpc>
              <a:spcBef>
                <a:spcPts val="0"/>
              </a:spcBef>
              <a:spcAft>
                <a:spcPts val="0"/>
              </a:spcAft>
              <a:buSzPts val="1200"/>
              <a:buFont typeface="Arial"/>
              <a:buChar char="●"/>
            </a:pPr>
            <a:r>
              <a:rPr lang="en" sz="1200"/>
              <a:t>The</a:t>
            </a:r>
            <a:r>
              <a:rPr b="1" lang="en" sz="1200">
                <a:solidFill>
                  <a:srgbClr val="FF0000"/>
                </a:solidFill>
              </a:rPr>
              <a:t> biceps tendon </a:t>
            </a:r>
            <a:r>
              <a:rPr lang="en" sz="1200"/>
              <a:t>can be palpated in the cubital fossa, immediately lateral to the midline.</a:t>
            </a:r>
          </a:p>
          <a:p>
            <a:pPr indent="-304800" lvl="0" marL="457200" rtl="0">
              <a:lnSpc>
                <a:spcPct val="100000"/>
              </a:lnSpc>
              <a:spcBef>
                <a:spcPts val="0"/>
              </a:spcBef>
              <a:spcAft>
                <a:spcPts val="0"/>
              </a:spcAft>
              <a:buSzPts val="1200"/>
              <a:buFont typeface="Arial"/>
              <a:buChar char="●"/>
            </a:pPr>
            <a:r>
              <a:rPr lang="en" sz="1200"/>
              <a:t>The triceps tendon can be palpated where it is attached to the olecranon process. </a:t>
            </a:r>
            <a:r>
              <a:rPr lang="en" sz="1000">
                <a:solidFill>
                  <a:schemeClr val="dk2"/>
                </a:solidFill>
              </a:rPr>
              <a:t>Behind the elbow</a:t>
            </a:r>
          </a:p>
        </p:txBody>
      </p:sp>
      <p:sp>
        <p:nvSpPr>
          <p:cNvPr id="158" name="Shape 158"/>
          <p:cNvSpPr txBox="1"/>
          <p:nvPr/>
        </p:nvSpPr>
        <p:spPr>
          <a:xfrm>
            <a:off x="4860400" y="164675"/>
            <a:ext cx="4182000" cy="1284300"/>
          </a:xfrm>
          <a:prstGeom prst="rect">
            <a:avLst/>
          </a:prstGeom>
          <a:noFill/>
          <a:ln cap="flat" cmpd="sng" w="9525">
            <a:solidFill>
              <a:schemeClr val="lt2"/>
            </a:solidFill>
            <a:prstDash val="solid"/>
            <a:round/>
            <a:headEnd len="med" w="med" type="none"/>
            <a:tailEnd len="med" w="med" type="none"/>
          </a:ln>
        </p:spPr>
        <p:txBody>
          <a:bodyPr anchorCtr="0" anchor="t" bIns="91425" lIns="91425" rIns="91425" wrap="square" tIns="91425">
            <a:noAutofit/>
          </a:bodyPr>
          <a:lstStyle/>
          <a:p>
            <a:pPr indent="-304800" lvl="0" marL="457200">
              <a:spcBef>
                <a:spcPts val="0"/>
              </a:spcBef>
              <a:spcAft>
                <a:spcPts val="0"/>
              </a:spcAft>
              <a:buSzPts val="1200"/>
              <a:buFont typeface="Open Sans"/>
              <a:buChar char="●"/>
            </a:pPr>
            <a:r>
              <a:rPr b="1" lang="en" sz="1200">
                <a:latin typeface="Open Sans"/>
                <a:ea typeface="Open Sans"/>
                <a:cs typeface="Open Sans"/>
                <a:sym typeface="Open Sans"/>
              </a:rPr>
              <a:t>There are 2 grooves</a:t>
            </a:r>
            <a:r>
              <a:rPr lang="en" sz="1200">
                <a:latin typeface="Open Sans"/>
                <a:ea typeface="Open Sans"/>
                <a:cs typeface="Open Sans"/>
                <a:sym typeface="Open Sans"/>
              </a:rPr>
              <a:t>: </a:t>
            </a:r>
            <a:r>
              <a:rPr b="1" lang="en" sz="1200">
                <a:solidFill>
                  <a:srgbClr val="FF0000"/>
                </a:solidFill>
                <a:latin typeface="Open Sans"/>
                <a:ea typeface="Open Sans"/>
                <a:cs typeface="Open Sans"/>
                <a:sym typeface="Open Sans"/>
              </a:rPr>
              <a:t>Medial and lateral grooves</a:t>
            </a:r>
            <a:r>
              <a:rPr lang="en" sz="1200">
                <a:latin typeface="Open Sans"/>
                <a:ea typeface="Open Sans"/>
                <a:cs typeface="Open Sans"/>
                <a:sym typeface="Open Sans"/>
              </a:rPr>
              <a:t> separate the bulges formed by the</a:t>
            </a:r>
            <a:r>
              <a:rPr b="1" lang="en" sz="1200">
                <a:latin typeface="Open Sans"/>
                <a:ea typeface="Open Sans"/>
                <a:cs typeface="Open Sans"/>
                <a:sym typeface="Open Sans"/>
              </a:rPr>
              <a:t> biceps and triceps. </a:t>
            </a:r>
          </a:p>
          <a:p>
            <a:pPr indent="-304800" lvl="0" marL="457200">
              <a:spcBef>
                <a:spcPts val="0"/>
              </a:spcBef>
              <a:spcAft>
                <a:spcPts val="0"/>
              </a:spcAft>
              <a:buSzPts val="1200"/>
              <a:buFont typeface="Open Sans"/>
              <a:buChar char="●"/>
            </a:pPr>
            <a:r>
              <a:rPr lang="en" sz="1200">
                <a:latin typeface="Open Sans"/>
                <a:ea typeface="Open Sans"/>
                <a:cs typeface="Open Sans"/>
                <a:sym typeface="Open Sans"/>
              </a:rPr>
              <a:t>The </a:t>
            </a:r>
            <a:r>
              <a:rPr b="1" lang="en" sz="1200">
                <a:solidFill>
                  <a:srgbClr val="FF0000"/>
                </a:solidFill>
                <a:latin typeface="Open Sans"/>
                <a:ea typeface="Open Sans"/>
                <a:cs typeface="Open Sans"/>
                <a:sym typeface="Open Sans"/>
              </a:rPr>
              <a:t>cephalic vein</a:t>
            </a:r>
            <a:r>
              <a:rPr lang="en" sz="1200">
                <a:latin typeface="Open Sans"/>
                <a:ea typeface="Open Sans"/>
                <a:cs typeface="Open Sans"/>
                <a:sym typeface="Open Sans"/>
              </a:rPr>
              <a:t> ascends superiorly in the lateral groove and </a:t>
            </a:r>
          </a:p>
          <a:p>
            <a:pPr indent="-304800" lvl="0" marL="457200">
              <a:spcBef>
                <a:spcPts val="0"/>
              </a:spcBef>
              <a:buSzPts val="1200"/>
              <a:buFont typeface="Open Sans"/>
              <a:buChar char="●"/>
            </a:pPr>
            <a:r>
              <a:rPr lang="en" sz="1200">
                <a:latin typeface="Open Sans"/>
                <a:ea typeface="Open Sans"/>
                <a:cs typeface="Open Sans"/>
                <a:sym typeface="Open Sans"/>
              </a:rPr>
              <a:t>The</a:t>
            </a:r>
            <a:r>
              <a:rPr b="1" lang="en" sz="1200">
                <a:solidFill>
                  <a:srgbClr val="FF0000"/>
                </a:solidFill>
                <a:latin typeface="Open Sans"/>
                <a:ea typeface="Open Sans"/>
                <a:cs typeface="Open Sans"/>
                <a:sym typeface="Open Sans"/>
              </a:rPr>
              <a:t> basilic vein</a:t>
            </a:r>
            <a:r>
              <a:rPr lang="en" sz="1200">
                <a:latin typeface="Open Sans"/>
                <a:ea typeface="Open Sans"/>
                <a:cs typeface="Open Sans"/>
                <a:sym typeface="Open Sans"/>
              </a:rPr>
              <a:t> ascends in the medial groove.  </a:t>
            </a:r>
          </a:p>
        </p:txBody>
      </p:sp>
      <p:pic>
        <p:nvPicPr>
          <p:cNvPr id="159" name="Shape 159"/>
          <p:cNvPicPr preferRelativeResize="0"/>
          <p:nvPr/>
        </p:nvPicPr>
        <p:blipFill>
          <a:blip r:embed="rId3">
            <a:alphaModFix/>
          </a:blip>
          <a:stretch>
            <a:fillRect/>
          </a:stretch>
        </p:blipFill>
        <p:spPr>
          <a:xfrm>
            <a:off x="174525" y="2535350"/>
            <a:ext cx="2347800" cy="2505501"/>
          </a:xfrm>
          <a:prstGeom prst="rect">
            <a:avLst/>
          </a:prstGeom>
          <a:noFill/>
          <a:ln>
            <a:noFill/>
          </a:ln>
        </p:spPr>
      </p:pic>
      <p:pic>
        <p:nvPicPr>
          <p:cNvPr id="160" name="Shape 160"/>
          <p:cNvPicPr preferRelativeResize="0"/>
          <p:nvPr/>
        </p:nvPicPr>
        <p:blipFill>
          <a:blip r:embed="rId4">
            <a:alphaModFix/>
          </a:blip>
          <a:stretch>
            <a:fillRect/>
          </a:stretch>
        </p:blipFill>
        <p:spPr>
          <a:xfrm>
            <a:off x="5047963" y="1602825"/>
            <a:ext cx="3806874" cy="3281001"/>
          </a:xfrm>
          <a:prstGeom prst="rect">
            <a:avLst/>
          </a:prstGeom>
          <a:noFill/>
          <a:ln>
            <a:noFill/>
          </a:ln>
        </p:spPr>
      </p:pic>
      <p:sp>
        <p:nvSpPr>
          <p:cNvPr id="161" name="Shape 161"/>
          <p:cNvSpPr/>
          <p:nvPr/>
        </p:nvSpPr>
        <p:spPr>
          <a:xfrm>
            <a:off x="5716176" y="800425"/>
            <a:ext cx="1000200" cy="202200"/>
          </a:xfrm>
          <a:prstGeom prst="rect">
            <a:avLst/>
          </a:prstGeom>
          <a:noFill/>
          <a:ln cap="flat" cmpd="sng" w="19050">
            <a:solidFill>
              <a:srgbClr val="CC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62" name="Shape 162"/>
          <p:cNvSpPr/>
          <p:nvPr/>
        </p:nvSpPr>
        <p:spPr>
          <a:xfrm>
            <a:off x="6453351" y="2777546"/>
            <a:ext cx="596400" cy="242100"/>
          </a:xfrm>
          <a:prstGeom prst="rect">
            <a:avLst/>
          </a:prstGeom>
          <a:noFill/>
          <a:ln cap="flat" cmpd="sng" w="19050">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63" name="Shape 163"/>
          <p:cNvSpPr/>
          <p:nvPr/>
        </p:nvSpPr>
        <p:spPr>
          <a:xfrm>
            <a:off x="5716175" y="1143000"/>
            <a:ext cx="862800" cy="202200"/>
          </a:xfrm>
          <a:prstGeom prst="rect">
            <a:avLst/>
          </a:prstGeom>
          <a:noFill/>
          <a:ln cap="flat" cmpd="sng" w="19050">
            <a:solidFill>
              <a:srgbClr val="0000FF"/>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64" name="Shape 164"/>
          <p:cNvSpPr/>
          <p:nvPr/>
        </p:nvSpPr>
        <p:spPr>
          <a:xfrm>
            <a:off x="6103549" y="3487672"/>
            <a:ext cx="596400" cy="242100"/>
          </a:xfrm>
          <a:prstGeom prst="rect">
            <a:avLst/>
          </a:prstGeom>
          <a:noFill/>
          <a:ln cap="flat" cmpd="sng" w="19050">
            <a:solidFill>
              <a:srgbClr val="0000FF"/>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65" name="Shape 165"/>
          <p:cNvSpPr txBox="1"/>
          <p:nvPr/>
        </p:nvSpPr>
        <p:spPr>
          <a:xfrm>
            <a:off x="2740250" y="3019650"/>
            <a:ext cx="2089800" cy="834600"/>
          </a:xfrm>
          <a:prstGeom prst="rect">
            <a:avLst/>
          </a:prstGeom>
          <a:noFill/>
          <a:ln cap="flat" cmpd="sng" w="9525">
            <a:solidFill>
              <a:schemeClr val="lt2"/>
            </a:solidFill>
            <a:prstDash val="solid"/>
            <a:round/>
            <a:headEnd len="med" w="med" type="none"/>
            <a:tailEnd len="med" w="med" type="none"/>
          </a:ln>
        </p:spPr>
        <p:txBody>
          <a:bodyPr anchorCtr="0" anchor="t" bIns="91425" lIns="91425" rIns="91425" wrap="square" tIns="91425">
            <a:noAutofit/>
          </a:bodyPr>
          <a:lstStyle/>
          <a:p>
            <a:pPr indent="-69850" lvl="0" marL="0" rtl="0">
              <a:lnSpc>
                <a:spcPct val="115000"/>
              </a:lnSpc>
              <a:spcBef>
                <a:spcPts val="0"/>
              </a:spcBef>
              <a:buClr>
                <a:schemeClr val="dk1"/>
              </a:buClr>
              <a:buSzPts val="1100"/>
              <a:buFont typeface="Arial"/>
              <a:buNone/>
            </a:pPr>
            <a:r>
              <a:rPr lang="en" sz="1000">
                <a:solidFill>
                  <a:srgbClr val="999999"/>
                </a:solidFill>
                <a:latin typeface="Open Sans"/>
                <a:ea typeface="Open Sans"/>
                <a:cs typeface="Open Sans"/>
                <a:sym typeface="Open Sans"/>
              </a:rPr>
              <a:t>To stop a bleed in the arm we press on the arm laterally to push the brachial artery against the humerus.</a:t>
            </a:r>
          </a:p>
        </p:txBody>
      </p:sp>
    </p:spTree>
  </p:cSld>
  <p:clrMapOvr>
    <a:masterClrMapping/>
  </p:clrMapOvr>
</p:sld>
</file>

<file path=ppt/theme/theme1.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