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Economica" panose="020B0604020202020204" charset="0"/>
      <p:regular r:id="rId22"/>
      <p:bold r:id="rId23"/>
      <p:italic r:id="rId24"/>
      <p:boldItalic r:id="rId25"/>
    </p:embeddedFont>
    <p:embeddedFont>
      <p:font typeface="Open Sans" panose="020B0604020202020204" charset="0"/>
      <p:regular r:id="rId26"/>
      <p:bold r:id="rId27"/>
      <p:italic r:id="rId28"/>
      <p:boldItalic r:id="rId29"/>
    </p:embeddedFont>
    <p:embeddedFont>
      <p:font typeface="Bree Serif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D9FCB757-0B96-4574-AD27-A946C5F08946}">
  <a:tblStyle styleId="{D9FCB757-0B96-4574-AD27-A946C5F089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/>
            </a:lvl1pPr>
            <a:lvl2pPr lvl="1" algn="ctr">
              <a:spcBef>
                <a:spcPts val="0"/>
              </a:spcBef>
              <a:buSzPts val="4200"/>
              <a:buNone/>
              <a:defRPr/>
            </a:lvl2pPr>
            <a:lvl3pPr lvl="2" algn="ctr">
              <a:spcBef>
                <a:spcPts val="0"/>
              </a:spcBef>
              <a:buSzPts val="4200"/>
              <a:buNone/>
              <a:defRPr/>
            </a:lvl3pPr>
            <a:lvl4pPr lvl="3" algn="ctr">
              <a:spcBef>
                <a:spcPts val="0"/>
              </a:spcBef>
              <a:buSzPts val="4200"/>
              <a:buNone/>
              <a:defRPr/>
            </a:lvl4pPr>
            <a:lvl5pPr lvl="4" algn="ctr">
              <a:spcBef>
                <a:spcPts val="0"/>
              </a:spcBef>
              <a:buSzPts val="4200"/>
              <a:buNone/>
              <a:defRPr/>
            </a:lvl5pPr>
            <a:lvl6pPr lvl="5" algn="ctr">
              <a:spcBef>
                <a:spcPts val="0"/>
              </a:spcBef>
              <a:buSzPts val="4200"/>
              <a:buNone/>
              <a:defRPr/>
            </a:lvl6pPr>
            <a:lvl7pPr lvl="6" algn="ctr">
              <a:spcBef>
                <a:spcPts val="0"/>
              </a:spcBef>
              <a:buSzPts val="4200"/>
              <a:buNone/>
              <a:defRPr/>
            </a:lvl7pPr>
            <a:lvl8pPr lvl="7" algn="ctr">
              <a:spcBef>
                <a:spcPts val="0"/>
              </a:spcBef>
              <a:buSzPts val="4200"/>
              <a:buNone/>
              <a:defRPr/>
            </a:lvl8pPr>
            <a:lvl9pPr lvl="8" algn="ctr">
              <a:spcBef>
                <a:spcPts val="0"/>
              </a:spcBef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7" name="Shape 17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4200"/>
              <a:buNone/>
              <a:defRPr/>
            </a:lvl1pPr>
            <a:lvl2pPr lvl="1" algn="ctr">
              <a:spcBef>
                <a:spcPts val="0"/>
              </a:spcBef>
              <a:buSzPts val="4200"/>
              <a:buNone/>
              <a:defRPr/>
            </a:lvl2pPr>
            <a:lvl3pPr lvl="2" algn="ctr">
              <a:spcBef>
                <a:spcPts val="0"/>
              </a:spcBef>
              <a:buSzPts val="4200"/>
              <a:buNone/>
              <a:defRPr/>
            </a:lvl3pPr>
            <a:lvl4pPr lvl="3" algn="ctr">
              <a:spcBef>
                <a:spcPts val="0"/>
              </a:spcBef>
              <a:buSzPts val="4200"/>
              <a:buNone/>
              <a:defRPr/>
            </a:lvl4pPr>
            <a:lvl5pPr lvl="4" algn="ctr">
              <a:spcBef>
                <a:spcPts val="0"/>
              </a:spcBef>
              <a:buSzPts val="4200"/>
              <a:buNone/>
              <a:defRPr/>
            </a:lvl5pPr>
            <a:lvl6pPr lvl="5" algn="ctr">
              <a:spcBef>
                <a:spcPts val="0"/>
              </a:spcBef>
              <a:buSzPts val="4200"/>
              <a:buNone/>
              <a:defRPr/>
            </a:lvl6pPr>
            <a:lvl7pPr lvl="6" algn="ctr">
              <a:spcBef>
                <a:spcPts val="0"/>
              </a:spcBef>
              <a:buSzPts val="4200"/>
              <a:buNone/>
              <a:defRPr/>
            </a:lvl7pPr>
            <a:lvl8pPr lvl="7" algn="ctr">
              <a:spcBef>
                <a:spcPts val="0"/>
              </a:spcBef>
              <a:buSzPts val="4200"/>
              <a:buNone/>
              <a:defRPr/>
            </a:lvl8pPr>
            <a:lvl9pPr lvl="8" algn="ctr">
              <a:spcBef>
                <a:spcPts val="0"/>
              </a:spcBef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4200"/>
              <a:buNone/>
              <a:defRPr/>
            </a:lvl1pPr>
            <a:lvl2pPr lvl="1">
              <a:spcBef>
                <a:spcPts val="0"/>
              </a:spcBef>
              <a:buSzPts val="4200"/>
              <a:buNone/>
              <a:defRPr/>
            </a:lvl2pPr>
            <a:lvl3pPr lvl="2">
              <a:spcBef>
                <a:spcPts val="0"/>
              </a:spcBef>
              <a:buSzPts val="4200"/>
              <a:buNone/>
              <a:defRPr/>
            </a:lvl3pPr>
            <a:lvl4pPr lvl="3">
              <a:spcBef>
                <a:spcPts val="0"/>
              </a:spcBef>
              <a:buSzPts val="4200"/>
              <a:buNone/>
              <a:defRPr/>
            </a:lvl4pPr>
            <a:lvl5pPr lvl="4">
              <a:spcBef>
                <a:spcPts val="0"/>
              </a:spcBef>
              <a:buSzPts val="4200"/>
              <a:buNone/>
              <a:defRPr/>
            </a:lvl5pPr>
            <a:lvl6pPr lvl="5">
              <a:spcBef>
                <a:spcPts val="0"/>
              </a:spcBef>
              <a:buSzPts val="4200"/>
              <a:buNone/>
              <a:defRPr/>
            </a:lvl6pPr>
            <a:lvl7pPr lvl="6">
              <a:spcBef>
                <a:spcPts val="0"/>
              </a:spcBef>
              <a:buSzPts val="4200"/>
              <a:buNone/>
              <a:defRPr/>
            </a:lvl7pPr>
            <a:lvl8pPr lvl="7">
              <a:spcBef>
                <a:spcPts val="0"/>
              </a:spcBef>
              <a:buSzPts val="4200"/>
              <a:buNone/>
              <a:defRPr/>
            </a:lvl8pPr>
            <a:lvl9pPr lvl="8">
              <a:spcBef>
                <a:spcPts val="0"/>
              </a:spcBef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4200"/>
              <a:buNone/>
              <a:defRPr/>
            </a:lvl1pPr>
            <a:lvl2pPr lvl="1">
              <a:spcBef>
                <a:spcPts val="0"/>
              </a:spcBef>
              <a:buSzPts val="4200"/>
              <a:buNone/>
              <a:defRPr/>
            </a:lvl2pPr>
            <a:lvl3pPr lvl="2">
              <a:spcBef>
                <a:spcPts val="0"/>
              </a:spcBef>
              <a:buSzPts val="4200"/>
              <a:buNone/>
              <a:defRPr/>
            </a:lvl3pPr>
            <a:lvl4pPr lvl="3">
              <a:spcBef>
                <a:spcPts val="0"/>
              </a:spcBef>
              <a:buSzPts val="4200"/>
              <a:buNone/>
              <a:defRPr/>
            </a:lvl4pPr>
            <a:lvl5pPr lvl="4">
              <a:spcBef>
                <a:spcPts val="0"/>
              </a:spcBef>
              <a:buSzPts val="4200"/>
              <a:buNone/>
              <a:defRPr/>
            </a:lvl5pPr>
            <a:lvl6pPr lvl="5">
              <a:spcBef>
                <a:spcPts val="0"/>
              </a:spcBef>
              <a:buSzPts val="4200"/>
              <a:buNone/>
              <a:defRPr/>
            </a:lvl6pPr>
            <a:lvl7pPr lvl="6">
              <a:spcBef>
                <a:spcPts val="0"/>
              </a:spcBef>
              <a:buSzPts val="4200"/>
              <a:buNone/>
              <a:defRPr/>
            </a:lvl7pPr>
            <a:lvl8pPr lvl="7">
              <a:spcBef>
                <a:spcPts val="0"/>
              </a:spcBef>
              <a:buSzPts val="4200"/>
              <a:buNone/>
              <a:defRPr/>
            </a:lvl8pPr>
            <a:lvl9pPr lvl="8">
              <a:spcBef>
                <a:spcPts val="0"/>
              </a:spcBef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4200"/>
              <a:buNone/>
              <a:defRPr/>
            </a:lvl1pPr>
            <a:lvl2pPr lvl="1">
              <a:spcBef>
                <a:spcPts val="0"/>
              </a:spcBef>
              <a:buSzPts val="4200"/>
              <a:buNone/>
              <a:defRPr/>
            </a:lvl2pPr>
            <a:lvl3pPr lvl="2">
              <a:spcBef>
                <a:spcPts val="0"/>
              </a:spcBef>
              <a:buSzPts val="4200"/>
              <a:buNone/>
              <a:defRPr/>
            </a:lvl3pPr>
            <a:lvl4pPr lvl="3">
              <a:spcBef>
                <a:spcPts val="0"/>
              </a:spcBef>
              <a:buSzPts val="4200"/>
              <a:buNone/>
              <a:defRPr/>
            </a:lvl4pPr>
            <a:lvl5pPr lvl="4">
              <a:spcBef>
                <a:spcPts val="0"/>
              </a:spcBef>
              <a:buSzPts val="4200"/>
              <a:buNone/>
              <a:defRPr/>
            </a:lvl5pPr>
            <a:lvl6pPr lvl="5">
              <a:spcBef>
                <a:spcPts val="0"/>
              </a:spcBef>
              <a:buSzPts val="4200"/>
              <a:buNone/>
              <a:defRPr/>
            </a:lvl6pPr>
            <a:lvl7pPr lvl="6">
              <a:spcBef>
                <a:spcPts val="0"/>
              </a:spcBef>
              <a:buSzPts val="4200"/>
              <a:buNone/>
              <a:defRPr/>
            </a:lvl7pPr>
            <a:lvl8pPr lvl="7">
              <a:spcBef>
                <a:spcPts val="0"/>
              </a:spcBef>
              <a:buSzPts val="4200"/>
              <a:buNone/>
              <a:defRPr/>
            </a:lvl8pPr>
            <a:lvl9pPr lvl="8">
              <a:spcBef>
                <a:spcPts val="0"/>
              </a:spcBef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en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ocs.google.com/presentation/d/1-3EbmgOo9FKQuOSaCbwutr5E4DCLSkt4zxmuddW-lEg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Thoracolumbar spine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Lecture 5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1172701" cy="110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 rotWithShape="1">
          <a:blip r:embed="rId4">
            <a:alphaModFix/>
          </a:blip>
          <a:srcRect l="23657" t="25571" r="22648" b="24987"/>
          <a:stretch/>
        </p:blipFill>
        <p:spPr>
          <a:xfrm>
            <a:off x="7575573" y="0"/>
            <a:ext cx="1568426" cy="14442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/>
        </p:nvSpPr>
        <p:spPr>
          <a:xfrm>
            <a:off x="5689676" y="4572000"/>
            <a:ext cx="3666600" cy="57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1600" b="1">
                <a:latin typeface="Courier New"/>
                <a:ea typeface="Courier New"/>
                <a:cs typeface="Courier New"/>
                <a:sym typeface="Courier New"/>
              </a:rPr>
              <a:t>{وَمَنْ يَتَوَكَّلْ عَلَى اللَّهِ فَهُوَ حَسْبُهُ}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0" y="4572002"/>
            <a:ext cx="3375600" cy="5715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b="1">
                <a:latin typeface="Bree Serif"/>
                <a:ea typeface="Bree Serif"/>
                <a:cs typeface="Bree Serif"/>
                <a:sym typeface="Bree Serif"/>
              </a:rPr>
              <a:t>هذا العمل لا يغني عن المصدر الأساسي للمذاكرة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12" y="4195544"/>
            <a:ext cx="6552300" cy="57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Please check our </a:t>
            </a:r>
            <a:r>
              <a:rPr lang="en" u="sng">
                <a:solidFill>
                  <a:srgbClr val="57BB8A"/>
                </a:solidFill>
                <a:hlinkClick r:id="rId5"/>
              </a:rPr>
              <a:t>Editing File</a:t>
            </a:r>
            <a:r>
              <a:rPr lang="en"/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11700" y="5937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4000"/>
              <a:t>Function of the intervertebral Discs </a:t>
            </a:r>
          </a:p>
        </p:txBody>
      </p:sp>
      <p:sp>
        <p:nvSpPr>
          <p:cNvPr id="150" name="Shape 150"/>
          <p:cNvSpPr/>
          <p:nvPr/>
        </p:nvSpPr>
        <p:spPr>
          <a:xfrm>
            <a:off x="438950" y="1140725"/>
            <a:ext cx="4809600" cy="954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lt2"/>
            </a:solidFill>
            <a:prstDash val="dash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500"/>
              </a:spcBef>
              <a:spcAft>
                <a:spcPts val="500"/>
              </a:spcAft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Allow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vertebra to </a:t>
            </a: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rock </a:t>
            </a:r>
            <a:r>
              <a:rPr lang="en" u="sng">
                <a:latin typeface="Open Sans"/>
                <a:ea typeface="Open Sans"/>
                <a:cs typeface="Open Sans"/>
                <a:sym typeface="Open Sans"/>
              </a:rPr>
              <a:t>forward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or </a:t>
            </a:r>
            <a:r>
              <a:rPr lang="en" u="sng">
                <a:latin typeface="Open Sans"/>
                <a:ea typeface="Open Sans"/>
                <a:cs typeface="Open Sans"/>
                <a:sym typeface="Open Sans"/>
              </a:rPr>
              <a:t>backward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on another like </a:t>
            </a:r>
            <a:r>
              <a:rPr lang="en" b="1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flexion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en" b="1">
                <a:solidFill>
                  <a:srgbClr val="CC0000"/>
                </a:solidFill>
                <a:latin typeface="Open Sans"/>
                <a:ea typeface="Open Sans"/>
                <a:cs typeface="Open Sans"/>
                <a:sym typeface="Open Sans"/>
              </a:rPr>
              <a:t>extension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of </a:t>
            </a: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vertebral column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151" name="Shape 151"/>
          <p:cNvSpPr/>
          <p:nvPr/>
        </p:nvSpPr>
        <p:spPr>
          <a:xfrm>
            <a:off x="438950" y="2171375"/>
            <a:ext cx="4809600" cy="954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lt2"/>
            </a:solidFill>
            <a:prstDash val="dash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500"/>
              </a:spcBef>
              <a:spcAft>
                <a:spcPts val="500"/>
              </a:spcAft>
              <a:buNone/>
            </a:pPr>
            <a:r>
              <a:rPr lang="en" b="1">
                <a:solidFill>
                  <a:srgbClr val="CC0000"/>
                </a:solidFill>
              </a:rPr>
              <a:t>Serve as shock absorbers</a:t>
            </a:r>
            <a:r>
              <a:rPr lang="en"/>
              <a:t> when the load on the vertebral column </a:t>
            </a:r>
            <a:r>
              <a:rPr lang="en" u="sng"/>
              <a:t>increased</a:t>
            </a:r>
            <a:r>
              <a:rPr lang="en"/>
              <a:t>, as when one is </a:t>
            </a:r>
            <a:r>
              <a:rPr lang="en" b="1"/>
              <a:t>jumping from a height</a:t>
            </a:r>
            <a:r>
              <a:rPr lang="en"/>
              <a:t> </a:t>
            </a:r>
          </a:p>
        </p:txBody>
      </p:sp>
      <p:sp>
        <p:nvSpPr>
          <p:cNvPr id="152" name="Shape 152"/>
          <p:cNvSpPr/>
          <p:nvPr/>
        </p:nvSpPr>
        <p:spPr>
          <a:xfrm>
            <a:off x="438950" y="3202025"/>
            <a:ext cx="4809600" cy="1301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lt2"/>
            </a:solidFill>
            <a:prstDash val="dash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500"/>
              </a:spcBef>
              <a:spcAft>
                <a:spcPts val="500"/>
              </a:spcAft>
              <a:buNone/>
            </a:pPr>
            <a:r>
              <a:rPr lang="en"/>
              <a:t>Sometimes, the </a:t>
            </a:r>
            <a:r>
              <a:rPr lang="en" b="1">
                <a:solidFill>
                  <a:srgbClr val="CC0000"/>
                </a:solidFill>
              </a:rPr>
              <a:t>annulus fibrosus</a:t>
            </a:r>
            <a:r>
              <a:rPr lang="en"/>
              <a:t> ruptures </a:t>
            </a:r>
            <a:r>
              <a:rPr lang="en" b="1"/>
              <a:t>allowing the nucleus pulposus to herniate and protrude into the vertebral canal</a:t>
            </a:r>
            <a:r>
              <a:rPr lang="en"/>
              <a:t>, where it may press on spinal </a:t>
            </a:r>
            <a:r>
              <a:rPr lang="en" u="sng"/>
              <a:t>nerve roots</a:t>
            </a:r>
            <a:r>
              <a:rPr lang="en"/>
              <a:t>, spinal </a:t>
            </a:r>
            <a:r>
              <a:rPr lang="en" u="sng"/>
              <a:t>nerve</a:t>
            </a:r>
            <a:r>
              <a:rPr lang="en"/>
              <a:t>, or even </a:t>
            </a:r>
            <a:r>
              <a:rPr lang="en" u="sng"/>
              <a:t>spinal cord</a:t>
            </a:r>
            <a:r>
              <a:rPr lang="en"/>
              <a:t> </a:t>
            </a:r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7502" y="1485124"/>
            <a:ext cx="1839375" cy="1309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7488" y="3202025"/>
            <a:ext cx="1839376" cy="1301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" name="Shape 155"/>
          <p:cNvCxnSpPr>
            <a:endCxn id="154" idx="1"/>
          </p:cNvCxnSpPr>
          <p:nvPr/>
        </p:nvCxnSpPr>
        <p:spPr>
          <a:xfrm rot="10800000" flipH="1">
            <a:off x="5248588" y="3852875"/>
            <a:ext cx="1218900" cy="51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dashDot"/>
            <a:round/>
            <a:headEnd type="none" w="lg" len="lg"/>
            <a:tailEnd type="triangle" w="lg" len="lg"/>
          </a:ln>
        </p:spPr>
      </p:cxnSp>
      <p:cxnSp>
        <p:nvCxnSpPr>
          <p:cNvPr id="156" name="Shape 156"/>
          <p:cNvCxnSpPr>
            <a:endCxn id="153" idx="1"/>
          </p:cNvCxnSpPr>
          <p:nvPr/>
        </p:nvCxnSpPr>
        <p:spPr>
          <a:xfrm>
            <a:off x="5248602" y="1620381"/>
            <a:ext cx="1218900" cy="5193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dashDot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311700" y="3887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4000"/>
              <a:t>Ligaments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3200" y="564150"/>
            <a:ext cx="2639100" cy="409817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442850" y="870175"/>
            <a:ext cx="5501100" cy="369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- The anterior and posterior longitudinal ligaments 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run as continuous bands down the </a:t>
            </a:r>
            <a:r>
              <a:rPr lang="en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anterior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en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posterior surfaces 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of the vertebral column </a:t>
            </a:r>
            <a:r>
              <a:rPr lang="en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from the skull to the sacrum</a:t>
            </a:r>
          </a:p>
          <a:p>
            <a:pPr marL="0" lvl="0" indent="-69850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-69850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- The </a:t>
            </a:r>
            <a:r>
              <a:rPr lang="en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anterior longitudinal ligament</a:t>
            </a:r>
            <a:r>
              <a:rPr lang="en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is </a:t>
            </a:r>
            <a:r>
              <a:rPr lang="en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wide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and is </a:t>
            </a:r>
            <a:r>
              <a:rPr lang="en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strongly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attached to the </a:t>
            </a:r>
            <a:r>
              <a:rPr lang="en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front and sides 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of the vertebral </a:t>
            </a:r>
            <a:r>
              <a:rPr lang="en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bodies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and to the intervertebral discs</a:t>
            </a:r>
          </a:p>
          <a:p>
            <a:pPr marL="0" lvl="0" indent="-69850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-69850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- The </a:t>
            </a:r>
            <a:r>
              <a:rPr lang="en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posterior longitudinal ligament</a:t>
            </a:r>
            <a:r>
              <a:rPr lang="en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is </a:t>
            </a:r>
            <a:r>
              <a:rPr lang="en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weak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en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narrow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and is attached to the posterior borders of the discs</a:t>
            </a:r>
          </a:p>
          <a:p>
            <a:pPr marL="0" lvl="0" indent="-69850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-69850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- These ligaments </a:t>
            </a:r>
            <a:r>
              <a:rPr lang="en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hold the vertebrae firmly together 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but at the same time permit a </a:t>
            </a:r>
            <a:r>
              <a:rPr lang="en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small amount of movement 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 take place between them</a:t>
            </a:r>
          </a:p>
          <a:p>
            <a:pPr marL="0" lvl="0" indent="0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 l="9742" t="49442" r="59699" b="1410"/>
          <a:stretch/>
        </p:blipFill>
        <p:spPr>
          <a:xfrm>
            <a:off x="2571862" y="1360300"/>
            <a:ext cx="2523075" cy="257431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/>
        </p:nvSpPr>
        <p:spPr>
          <a:xfrm>
            <a:off x="2080925" y="2849550"/>
            <a:ext cx="991800" cy="204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 txBox="1"/>
          <p:nvPr/>
        </p:nvSpPr>
        <p:spPr>
          <a:xfrm>
            <a:off x="196863" y="2075413"/>
            <a:ext cx="2822400" cy="64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algn="ctr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Interspinous ligament</a:t>
            </a:r>
            <a:r>
              <a:rPr lang="en" sz="130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br>
              <a:rPr lang="en" sz="130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connects </a:t>
            </a:r>
            <a:r>
              <a:rPr lang="en" sz="13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adjacent spines</a:t>
            </a:r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sz="1300" b="1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 l="47972" t="26219" r="10604" b="1411"/>
          <a:stretch/>
        </p:blipFill>
        <p:spPr>
          <a:xfrm>
            <a:off x="6101513" y="1588588"/>
            <a:ext cx="2523075" cy="2420267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/>
          <p:nvPr/>
        </p:nvSpPr>
        <p:spPr>
          <a:xfrm rot="3001790">
            <a:off x="5224953" y="1720518"/>
            <a:ext cx="762155" cy="561764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 rot="3001790">
            <a:off x="5224953" y="2670968"/>
            <a:ext cx="762155" cy="561764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 rot="3001790">
            <a:off x="5174653" y="3084068"/>
            <a:ext cx="762155" cy="561764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 txBox="1"/>
          <p:nvPr/>
        </p:nvSpPr>
        <p:spPr>
          <a:xfrm>
            <a:off x="5010113" y="1721138"/>
            <a:ext cx="1763700" cy="152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algn="ctr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Intertransverse ligaments: </a:t>
            </a:r>
            <a:br>
              <a:rPr lang="en" sz="13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run between </a:t>
            </a:r>
            <a:r>
              <a:rPr lang="en" sz="13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adjacent transverse processes</a:t>
            </a:r>
          </a:p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sz="1300" b="1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5693838" y="1470725"/>
            <a:ext cx="1551300" cy="20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5693838" y="2882838"/>
            <a:ext cx="1551300" cy="133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6776363" y="2218638"/>
            <a:ext cx="163200" cy="204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79" name="Shape 179"/>
          <p:cNvCxnSpPr/>
          <p:nvPr/>
        </p:nvCxnSpPr>
        <p:spPr>
          <a:xfrm flipH="1">
            <a:off x="6463688" y="2315838"/>
            <a:ext cx="479400" cy="147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0" name="Shape 180"/>
          <p:cNvSpPr/>
          <p:nvPr/>
        </p:nvSpPr>
        <p:spPr>
          <a:xfrm>
            <a:off x="2495950" y="1789825"/>
            <a:ext cx="288300" cy="204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2380100" y="2995150"/>
            <a:ext cx="288300" cy="641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/>
          <p:nvPr/>
        </p:nvSpPr>
        <p:spPr>
          <a:xfrm rot="10800000" flipH="1">
            <a:off x="2584650" y="2985850"/>
            <a:ext cx="681000" cy="420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 txBox="1"/>
          <p:nvPr/>
        </p:nvSpPr>
        <p:spPr>
          <a:xfrm>
            <a:off x="552075" y="2995150"/>
            <a:ext cx="2626200" cy="100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algn="ctr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Supraspinous ligament: </a:t>
            </a:r>
            <a:br>
              <a:rPr lang="en" sz="13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runs between the </a:t>
            </a:r>
            <a:b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3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tips of adjacent spines</a:t>
            </a:r>
          </a:p>
          <a:p>
            <a:pPr marL="0" lvl="0" indent="0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sz="1300" b="1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453963" y="1360288"/>
            <a:ext cx="2822400" cy="78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" sz="13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Ligamentum flavum: </a:t>
            </a:r>
            <a:br>
              <a:rPr lang="en" sz="13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connects the </a:t>
            </a:r>
            <a:r>
              <a:rPr lang="en" sz="13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laminae </a:t>
            </a: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of </a:t>
            </a:r>
            <a:b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adjacent vertebrae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311700" y="3887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4000"/>
              <a:t>Ligaments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311700" y="161325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4000">
                <a:solidFill>
                  <a:srgbClr val="000000"/>
                </a:solidFill>
              </a:rPr>
              <a:t> Movement Of The Thoracolumbar Spine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311700" y="992625"/>
            <a:ext cx="5083500" cy="4108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/>
              <a:t>The following movements are possible on the spine:</a:t>
            </a:r>
          </a:p>
          <a:p>
            <a:pPr marL="457200" lvl="0" indent="-31750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ts val="1400"/>
              <a:buAutoNum type="arabicPeriod"/>
            </a:pPr>
            <a:r>
              <a:rPr lang="en" sz="1400"/>
              <a:t>flexion.</a:t>
            </a:r>
          </a:p>
          <a:p>
            <a:pPr marL="457200" lvl="0" indent="-31750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ts val="1400"/>
              <a:buAutoNum type="arabicPeriod"/>
            </a:pPr>
            <a:r>
              <a:rPr lang="en" sz="1400"/>
              <a:t>extension.</a:t>
            </a:r>
          </a:p>
          <a:p>
            <a:pPr marL="457200" lvl="0" indent="-31750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ts val="1400"/>
              <a:buAutoNum type="arabicPeriod"/>
            </a:pPr>
            <a:r>
              <a:rPr lang="en" sz="1400"/>
              <a:t>lateral flexion.</a:t>
            </a:r>
          </a:p>
          <a:p>
            <a:pPr marL="457200" lvl="0" indent="-31750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ts val="1400"/>
              <a:buAutoNum type="arabicPeriod"/>
            </a:pPr>
            <a:r>
              <a:rPr lang="en" sz="1400"/>
              <a:t>Rotation.</a:t>
            </a:r>
          </a:p>
          <a:p>
            <a:pPr marL="457200" lvl="0" indent="-31750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ts val="1400"/>
              <a:buAutoNum type="arabicPeriod"/>
            </a:pPr>
            <a:r>
              <a:rPr lang="en" sz="1400"/>
              <a:t>Circumduction = circular movement.</a:t>
            </a:r>
          </a:p>
          <a:p>
            <a:pPr marL="0" lvl="0" indent="0" rtl="0">
              <a:spcBef>
                <a:spcPts val="500"/>
              </a:spcBef>
              <a:spcAft>
                <a:spcPts val="500"/>
              </a:spcAft>
              <a:buNone/>
            </a:pPr>
            <a:endParaRPr sz="1400" b="1"/>
          </a:p>
          <a:p>
            <a:pPr marL="0" lvl="0" indent="0" rtl="0">
              <a:spcBef>
                <a:spcPts val="500"/>
              </a:spcBef>
              <a:spcAft>
                <a:spcPts val="500"/>
              </a:spcAft>
              <a:buNone/>
            </a:pPr>
            <a:r>
              <a:rPr lang="en" sz="1400" b="1"/>
              <a:t>The type and range of movements possible in each region of the vertebral column largely depend on :</a:t>
            </a:r>
          </a:p>
          <a:p>
            <a:pPr marL="0" lvl="0" indent="0" rtl="0">
              <a:spcBef>
                <a:spcPts val="500"/>
              </a:spcBef>
              <a:spcAft>
                <a:spcPts val="500"/>
              </a:spcAft>
              <a:buNone/>
            </a:pPr>
            <a:r>
              <a:rPr lang="en" sz="1400" b="1"/>
              <a:t>- </a:t>
            </a:r>
            <a:r>
              <a:rPr lang="en" sz="1400"/>
              <a:t>The </a:t>
            </a:r>
            <a:r>
              <a:rPr lang="en" sz="1400" b="1"/>
              <a:t>Thickness </a:t>
            </a:r>
            <a:r>
              <a:rPr lang="en" sz="1400"/>
              <a:t>of the </a:t>
            </a:r>
            <a:r>
              <a:rPr lang="en" sz="1400" b="1"/>
              <a:t>intervertebral discs</a:t>
            </a:r>
          </a:p>
          <a:p>
            <a:pPr marL="0" lvl="0" indent="0" rtl="0">
              <a:spcBef>
                <a:spcPts val="500"/>
              </a:spcBef>
              <a:spcAft>
                <a:spcPts val="500"/>
              </a:spcAft>
              <a:buNone/>
            </a:pPr>
            <a:r>
              <a:rPr lang="en" sz="1400"/>
              <a:t>- The </a:t>
            </a:r>
            <a:r>
              <a:rPr lang="en" sz="1400" b="1"/>
              <a:t>Shape </a:t>
            </a:r>
            <a:r>
              <a:rPr lang="en" sz="1400"/>
              <a:t>and </a:t>
            </a:r>
            <a:r>
              <a:rPr lang="en" sz="1400" b="1"/>
              <a:t>direction </a:t>
            </a:r>
            <a:r>
              <a:rPr lang="en" sz="1400"/>
              <a:t>of the </a:t>
            </a:r>
            <a:r>
              <a:rPr lang="en" sz="1400" b="1"/>
              <a:t>articular processes</a:t>
            </a:r>
            <a:r>
              <a:rPr lang="en" sz="1400"/>
              <a:t>.</a:t>
            </a:r>
          </a:p>
          <a:p>
            <a:pPr marL="0" lvl="0" indent="0" rtl="0">
              <a:spcBef>
                <a:spcPts val="500"/>
              </a:spcBef>
              <a:spcAft>
                <a:spcPts val="500"/>
              </a:spcAft>
              <a:buNone/>
            </a:pPr>
            <a:endParaRPr sz="700"/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400"/>
              <a:t>In the </a:t>
            </a:r>
            <a:r>
              <a:rPr lang="en" sz="1400" b="1">
                <a:solidFill>
                  <a:srgbClr val="0000FF"/>
                </a:solidFill>
              </a:rPr>
              <a:t>thoracic region</a:t>
            </a:r>
            <a:r>
              <a:rPr lang="en" sz="1400"/>
              <a:t>, the </a:t>
            </a:r>
            <a:r>
              <a:rPr lang="en" sz="1400" u="sng"/>
              <a:t>ribs</a:t>
            </a:r>
            <a:r>
              <a:rPr lang="en" sz="1400"/>
              <a:t>, the </a:t>
            </a:r>
            <a:r>
              <a:rPr lang="en" sz="1400" u="sng"/>
              <a:t>costal cartilages</a:t>
            </a:r>
            <a:r>
              <a:rPr lang="en" sz="1400"/>
              <a:t>, and the </a:t>
            </a:r>
            <a:r>
              <a:rPr lang="en" sz="1400" u="sng"/>
              <a:t>sternum</a:t>
            </a:r>
            <a:r>
              <a:rPr lang="en" sz="1400"/>
              <a:t> severely </a:t>
            </a:r>
            <a:r>
              <a:rPr lang="en" sz="1400" b="1"/>
              <a:t>restrict the range of movement.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rtl="0">
              <a:spcBef>
                <a:spcPts val="5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5239825" y="2802650"/>
            <a:ext cx="3537600" cy="1897800"/>
          </a:xfrm>
          <a:prstGeom prst="rect">
            <a:avLst/>
          </a:prstGeom>
          <a:ln w="19050" cap="flat" cmpd="sng">
            <a:solidFill>
              <a:schemeClr val="lt2"/>
            </a:solidFill>
            <a:prstDash val="dash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" sz="1400" b="1">
                <a:solidFill>
                  <a:srgbClr val="C00000"/>
                </a:solidFill>
              </a:rPr>
              <a:t>Flexion &amp; Extension Lateral flexion</a:t>
            </a:r>
          </a:p>
          <a:p>
            <a:pPr marL="0" lvl="0" indent="0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" sz="1400"/>
              <a:t> Extensive in the </a:t>
            </a:r>
            <a:r>
              <a:rPr lang="en" sz="1400" b="1" u="sng"/>
              <a:t>lumbar</a:t>
            </a:r>
            <a:r>
              <a:rPr lang="en" sz="1400" b="1"/>
              <a:t> </a:t>
            </a:r>
            <a:r>
              <a:rPr lang="en" sz="1400"/>
              <a:t>regions</a:t>
            </a:r>
          </a:p>
          <a:p>
            <a:pPr marL="0" lvl="0" indent="0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" sz="1400"/>
              <a:t> Restricted in the </a:t>
            </a:r>
            <a:r>
              <a:rPr lang="en" sz="1400" b="1" u="sng"/>
              <a:t>thoracic</a:t>
            </a:r>
            <a:r>
              <a:rPr lang="en" sz="1400" b="1"/>
              <a:t> </a:t>
            </a:r>
            <a:r>
              <a:rPr lang="en" sz="1400"/>
              <a:t>regions</a:t>
            </a:r>
          </a:p>
          <a:p>
            <a:pPr marL="0" lvl="0" indent="0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" sz="1400"/>
              <a:t> </a:t>
            </a:r>
          </a:p>
          <a:p>
            <a:pPr marL="0" lvl="0" indent="0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" sz="1400" b="1">
                <a:solidFill>
                  <a:srgbClr val="C00000"/>
                </a:solidFill>
              </a:rPr>
              <a:t>Rotation</a:t>
            </a:r>
          </a:p>
          <a:p>
            <a:pPr marL="0" lvl="0" indent="0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" sz="1400"/>
              <a:t> Extensive in the </a:t>
            </a:r>
            <a:r>
              <a:rPr lang="en" sz="1400" b="1" u="sng"/>
              <a:t>thoracic</a:t>
            </a:r>
            <a:r>
              <a:rPr lang="en" sz="1400" b="1"/>
              <a:t> </a:t>
            </a:r>
            <a:r>
              <a:rPr lang="en" sz="1400"/>
              <a:t>regions</a:t>
            </a:r>
          </a:p>
          <a:p>
            <a:pPr marL="0" lvl="0" indent="0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" sz="1400"/>
              <a:t> </a:t>
            </a:r>
            <a:r>
              <a:rPr lang="en" sz="1400" b="1"/>
              <a:t>Least extensive</a:t>
            </a:r>
            <a:r>
              <a:rPr lang="en" sz="1400"/>
              <a:t> in the </a:t>
            </a:r>
            <a:r>
              <a:rPr lang="en" sz="1400" b="1" u="sng"/>
              <a:t>lumbar</a:t>
            </a:r>
            <a:r>
              <a:rPr lang="en" sz="1400" b="1"/>
              <a:t> </a:t>
            </a:r>
            <a:r>
              <a:rPr lang="en" sz="1400"/>
              <a:t>regions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/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9825" y="1254502"/>
            <a:ext cx="3537600" cy="140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387900" y="258125"/>
            <a:ext cx="1129800" cy="4599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1300" u="sng">
                <a:solidFill>
                  <a:srgbClr val="999999"/>
                </a:solidFill>
              </a:rPr>
              <a:t>From 436 team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6173" y="1471128"/>
            <a:ext cx="1283425" cy="1622772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/>
          <p:nvPr/>
        </p:nvSpPr>
        <p:spPr>
          <a:xfrm>
            <a:off x="7656375" y="1807825"/>
            <a:ext cx="408600" cy="112500"/>
          </a:xfrm>
          <a:prstGeom prst="rect">
            <a:avLst/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7581900" y="2090100"/>
            <a:ext cx="323700" cy="112500"/>
          </a:xfrm>
          <a:prstGeom prst="rect">
            <a:avLst/>
          </a:pr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202" name="Shape 202"/>
          <p:cNvGraphicFramePr/>
          <p:nvPr/>
        </p:nvGraphicFramePr>
        <p:xfrm>
          <a:off x="445068" y="10213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{D9FCB757-0B96-4574-AD27-A946C5F08946}</a:tableStyleId>
              </a:tblPr>
              <a:tblGrid>
                <a:gridCol w="99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8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5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7275">
                <a:tc gridSpan="4">
                  <a:txBody>
                    <a:bodyPr/>
                    <a:lstStyle/>
                    <a:p>
                      <a:pPr marL="0" lvl="0" indent="-69850" algn="ctr" rtl="0"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b="1">
                          <a:solidFill>
                            <a:srgbClr val="A61C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Thoracic region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625">
                <a:tc>
                  <a:txBody>
                    <a:bodyPr/>
                    <a:lstStyle/>
                    <a:p>
                      <a:pPr marL="0" lvl="0" indent="-69850" rtl="0"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b="1">
                          <a:solidFill>
                            <a:srgbClr val="98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rotation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69850" rtl="0"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9900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(1) </a:t>
                      </a:r>
                      <a:r>
                        <a:rPr lang="en" sz="1300" b="1">
                          <a:solidFill>
                            <a:srgbClr val="9900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semispinalis muscle</a:t>
                      </a:r>
                    </a:p>
                    <a:p>
                      <a:pPr marL="0" lvl="0" indent="-69850" rtl="0"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solidFill>
                            <a:srgbClr val="FF00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(2) </a:t>
                      </a:r>
                      <a:r>
                        <a:rPr lang="en" sz="1300" b="1">
                          <a:solidFill>
                            <a:srgbClr val="FF00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rotator muscle</a:t>
                      </a:r>
                      <a:r>
                        <a:rPr lang="en" sz="1300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rtl="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 u="sng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assisted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by the </a:t>
                      </a:r>
                      <a:r>
                        <a:rPr lang="en" sz="1300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oblique muscles</a:t>
                      </a:r>
                      <a:r>
                        <a:rPr lang="en" sz="13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of the anterolateral abdominal wall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275">
                <a:tc gridSpan="4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" sz="1300" b="1">
                          <a:solidFill>
                            <a:srgbClr val="A61C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Lumbar region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75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" sz="1300" b="1">
                          <a:solidFill>
                            <a:srgbClr val="A61C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Flexion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" sz="13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(1) </a:t>
                      </a:r>
                      <a:r>
                        <a:rPr lang="en" sz="1300" b="1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rectus abdominis </a:t>
                      </a:r>
                    </a:p>
                    <a:p>
                      <a:pPr marL="0" lvl="0" indent="0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" sz="13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(2) </a:t>
                      </a:r>
                      <a:r>
                        <a:rPr lang="en" sz="1300" b="1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psoas muscles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" sz="1300" b="1">
                          <a:solidFill>
                            <a:srgbClr val="A61C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Extension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" sz="13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(1) </a:t>
                      </a:r>
                      <a:r>
                        <a:rPr lang="en" sz="1300" b="1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postvertebral muscles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727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" sz="1300" b="1">
                          <a:solidFill>
                            <a:srgbClr val="A61C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Rotation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" sz="13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(1) </a:t>
                      </a:r>
                      <a:r>
                        <a:rPr lang="en" sz="1300" b="1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rotator muscles </a:t>
                      </a:r>
                    </a:p>
                    <a:p>
                      <a:pPr marL="0" lvl="0" indent="0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" sz="13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(2) </a:t>
                      </a:r>
                      <a:r>
                        <a:rPr lang="en" sz="1300" b="1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oblique muscles </a:t>
                      </a:r>
                      <a:r>
                        <a:rPr lang="en" sz="13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of the anterolateral abdominal wall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" sz="1300" b="1">
                          <a:solidFill>
                            <a:srgbClr val="A61C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Lateral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" sz="13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(1) </a:t>
                      </a:r>
                      <a:r>
                        <a:rPr lang="en" sz="1300" b="1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postvertebral muscles</a:t>
                      </a:r>
                    </a:p>
                    <a:p>
                      <a:pPr marL="0" lvl="0" indent="0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" sz="13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(2) </a:t>
                      </a:r>
                      <a:r>
                        <a:rPr lang="en" sz="1300" b="1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quadratus lumborum</a:t>
                      </a:r>
                    </a:p>
                    <a:p>
                      <a:pPr marL="0" lvl="0" indent="0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" sz="13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(3) </a:t>
                      </a:r>
                      <a:r>
                        <a:rPr lang="en" sz="1300" b="1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oblique muscles </a:t>
                      </a:r>
                      <a:r>
                        <a:rPr lang="en" sz="13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of the anterolateral abdominal wall</a:t>
                      </a:r>
                    </a:p>
                    <a:p>
                      <a:pPr marL="0" lvl="0" indent="0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" sz="13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(4) </a:t>
                      </a:r>
                      <a:r>
                        <a:rPr lang="en" sz="1300" b="1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psoas </a:t>
                      </a:r>
                      <a:r>
                        <a:rPr lang="en" sz="13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may also play a part in this movement 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314100" y="288300"/>
            <a:ext cx="8515800" cy="614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4000"/>
              <a:t>Muscles producing movements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" name="Shape 208"/>
          <p:cNvGraphicFramePr/>
          <p:nvPr/>
        </p:nvGraphicFramePr>
        <p:xfrm>
          <a:off x="572613" y="7768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{D9FCB757-0B96-4574-AD27-A946C5F08946}</a:tableStyleId>
              </a:tblPr>
              <a:tblGrid>
                <a:gridCol w="210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2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6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4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955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Cervical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Thoracic 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Lumber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72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Number of vertebrae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837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Atypical vertebrae 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6985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C1- Atlas</a:t>
                      </a:r>
                    </a:p>
                    <a:p>
                      <a:pPr marL="0" lvl="0" indent="-6985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C2- Axis</a:t>
                      </a:r>
                    </a:p>
                    <a:p>
                      <a:pPr marL="0" lvl="0" indent="-6985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C7- Cervica prominens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T1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T11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T12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L5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725">
                <a:tc>
                  <a:txBody>
                    <a:bodyPr/>
                    <a:lstStyle/>
                    <a:p>
                      <a:pPr marL="0" lvl="0" indent="-6985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Typical vertebrae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C3,C4,C5,C6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T2,T3,T4,T5,T6,T7,</a:t>
                      </a:r>
                      <a:b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T8,T9,T10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L1,L2,L3,L4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837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Body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Small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Longer horizontal </a:t>
                      </a:r>
                    </a:p>
                    <a:p>
                      <a:pPr marL="0" lvl="0" indent="-6985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351C7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C1 doesn’t have body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Medium 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Heart shaped 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Large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Kidney shaped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705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Spine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6985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All of them have spine </a:t>
                      </a:r>
                      <a:r>
                        <a:rPr lang="en">
                          <a:solidFill>
                            <a:srgbClr val="351C7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except C1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6985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All of them have spine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6985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All of them have spine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725">
                <a:tc>
                  <a:txBody>
                    <a:bodyPr/>
                    <a:lstStyle/>
                    <a:p>
                      <a:pPr marL="0" lvl="0" indent="-6985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Vertebral foramen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Triangular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Circular 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Triangular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09" name="Shape 209"/>
          <p:cNvSpPr txBox="1"/>
          <p:nvPr/>
        </p:nvSpPr>
        <p:spPr>
          <a:xfrm>
            <a:off x="572550" y="288300"/>
            <a:ext cx="7998900" cy="42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4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Summary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" name="Shape 214"/>
          <p:cNvGraphicFramePr/>
          <p:nvPr/>
        </p:nvGraphicFramePr>
        <p:xfrm>
          <a:off x="572613" y="93425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{D9FCB757-0B96-4574-AD27-A946C5F08946}</a:tableStyleId>
              </a:tblPr>
              <a:tblGrid>
                <a:gridCol w="210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2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6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4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95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Cervical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Thoracic 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Lumber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Spinous process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- short</a:t>
                      </a:r>
                    </a:p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- bifid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- long</a:t>
                      </a:r>
                    </a:p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- inclined downward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- short</a:t>
                      </a:r>
                    </a:p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- flat</a:t>
                      </a:r>
                    </a:p>
                    <a:p>
                      <a:pPr marL="0" lvl="0" indent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- quadrangular</a:t>
                      </a:r>
                      <a:br>
                        <a:rPr lang="en"/>
                      </a:br>
                      <a:r>
                        <a:rPr lang="en"/>
                        <a:t>- projects backward 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8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Transverse process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6985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Has transverse foramen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-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6985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Long and slender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725">
                <a:tc>
                  <a:txBody>
                    <a:bodyPr/>
                    <a:lstStyle/>
                    <a:p>
                      <a:pPr marL="0" lvl="0" indent="-6985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Superior articular process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6985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Upward &amp; backward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6985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Backward &amp; laterally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6985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Forward &amp; medially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8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" b="1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Inferior articular process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6985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Downward &amp; forward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6985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Forward &amp; medially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6985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Backward &amp; laterally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5" name="Shape 215"/>
          <p:cNvSpPr txBox="1"/>
          <p:nvPr/>
        </p:nvSpPr>
        <p:spPr>
          <a:xfrm>
            <a:off x="572550" y="288300"/>
            <a:ext cx="7998900" cy="42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4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Summary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311625" y="288300"/>
            <a:ext cx="7508700" cy="494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457200" algn="ctr" rtl="0">
              <a:spcBef>
                <a:spcPts val="0"/>
              </a:spcBef>
              <a:buNone/>
            </a:pPr>
            <a:r>
              <a:rPr lang="en" sz="4000"/>
              <a:t>MCQs 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4294967295"/>
          </p:nvPr>
        </p:nvSpPr>
        <p:spPr>
          <a:xfrm>
            <a:off x="403475" y="859075"/>
            <a:ext cx="3999900" cy="3918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(1) The inferior articular process of the 12th thoracic vertebrae faces ___________ :</a:t>
            </a: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A- laterally</a:t>
            </a: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B- medially</a:t>
            </a: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C- frontal</a:t>
            </a: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(2) Lateral curvature of the spine ……</a:t>
            </a: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A- lordosis  </a:t>
            </a: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B- scoliosis </a:t>
            </a: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C- kyphosis </a:t>
            </a: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(3) The most common vertebrae for spondylitis ___________ :</a:t>
            </a: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A- L5</a:t>
            </a: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B- T5</a:t>
            </a: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C- S5</a:t>
            </a: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endParaRPr sz="1400">
              <a:solidFill>
                <a:srgbClr val="000000"/>
              </a:solidFill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body" idx="4294967295"/>
          </p:nvPr>
        </p:nvSpPr>
        <p:spPr>
          <a:xfrm>
            <a:off x="4617925" y="859075"/>
            <a:ext cx="4214400" cy="3918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(4) Muscle responsible for lumbar flexion…..</a:t>
            </a: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A- psoas</a:t>
            </a: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B- rectus abdominis</a:t>
            </a: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C- A and B</a:t>
            </a: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(5) Thoracic rotation muscles are?</a:t>
            </a: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A- quadratus lumborum and psoas </a:t>
            </a: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B- rotator muscle and semispinalis muscle</a:t>
            </a: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C- quadratus lumborum only</a:t>
            </a: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773700" y="361200"/>
            <a:ext cx="7596600" cy="4314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Answers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1-A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2-B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3-A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4-C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/>
              <a:t>5-B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/>
        </p:nvSpPr>
        <p:spPr>
          <a:xfrm>
            <a:off x="914400" y="507793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4200">
                <a:latin typeface="Economica"/>
                <a:ea typeface="Economica"/>
                <a:cs typeface="Economica"/>
                <a:sym typeface="Economica"/>
              </a:rPr>
              <a:t>Team Members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549350" y="1361300"/>
            <a:ext cx="2696700" cy="305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1100">
                <a:solidFill>
                  <a:schemeClr val="lt2"/>
                </a:solidFill>
              </a:rPr>
              <a:t>Lamia Abdullah Alkuwaiz (Team Leader)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100">
                <a:solidFill>
                  <a:schemeClr val="lt2"/>
                </a:solidFill>
              </a:rPr>
              <a:t>Rawan Mohammad Alharbi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000"/>
              <a:t>Abeer Alabduljabbar</a:t>
            </a:r>
            <a:br>
              <a:rPr lang="en" sz="1000"/>
            </a:br>
            <a:r>
              <a:rPr lang="en" sz="1000"/>
              <a:t>Afnan Abdulaziz Almustafa</a:t>
            </a:r>
            <a:br>
              <a:rPr lang="en" sz="1000"/>
            </a:br>
            <a:r>
              <a:rPr lang="en" sz="1000"/>
              <a:t>Ahad Algrain</a:t>
            </a:r>
            <a:br>
              <a:rPr lang="en" sz="1000"/>
            </a:br>
            <a:r>
              <a:rPr lang="en" sz="1000"/>
              <a:t>Alanoud Almansour</a:t>
            </a:r>
            <a:br>
              <a:rPr lang="en" sz="1000"/>
            </a:br>
            <a:r>
              <a:rPr lang="en" sz="1000"/>
              <a:t>Albandari Alshaye</a:t>
            </a:r>
            <a:br>
              <a:rPr lang="en" sz="1000"/>
            </a:br>
            <a:r>
              <a:rPr lang="en" sz="1000"/>
              <a:t>AlFhadah abdullah alsaleem</a:t>
            </a:r>
            <a:br>
              <a:rPr lang="en" sz="1000"/>
            </a:br>
            <a:r>
              <a:rPr lang="en" sz="1000"/>
              <a:t>Arwa Alzahrani</a:t>
            </a:r>
            <a:br>
              <a:rPr lang="en" sz="1000"/>
            </a:br>
            <a:r>
              <a:rPr lang="en" sz="1000"/>
              <a:t>Dana Abdulaziz Alrasheed</a:t>
            </a:r>
            <a:br>
              <a:rPr lang="en" sz="1000"/>
            </a:br>
            <a:r>
              <a:rPr lang="en" sz="1000"/>
              <a:t>Dimah Khalid Alaraifi</a:t>
            </a:r>
            <a:br>
              <a:rPr lang="en" sz="1000"/>
            </a:br>
            <a:r>
              <a:rPr lang="en" sz="1000"/>
              <a:t>Ghada Alhaidari</a:t>
            </a:r>
            <a:br>
              <a:rPr lang="en" sz="1000"/>
            </a:br>
            <a:r>
              <a:rPr lang="en" sz="1000"/>
              <a:t>Ghada Almuhanna</a:t>
            </a:r>
            <a:br>
              <a:rPr lang="en" sz="1000"/>
            </a:br>
            <a:r>
              <a:rPr lang="en" sz="1000"/>
              <a:t>Ghaida Alsanad</a:t>
            </a:r>
            <a:br>
              <a:rPr lang="en" sz="1000"/>
            </a:br>
            <a:r>
              <a:rPr lang="en" sz="1000"/>
              <a:t>Hadeel Khalid Awartani</a:t>
            </a:r>
            <a:br>
              <a:rPr lang="en" sz="1000"/>
            </a:br>
            <a:r>
              <a:rPr lang="en" sz="1000"/>
              <a:t>Haifa Alessa</a:t>
            </a:r>
            <a:br>
              <a:rPr lang="en" sz="1000"/>
            </a:br>
            <a:r>
              <a:rPr lang="en" sz="1000">
                <a:solidFill>
                  <a:schemeClr val="dk1"/>
                </a:solidFill>
              </a:rPr>
              <a:t>Khulood Alwehabi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Layan Hassan Alwatban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Lojain Azizalrahman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Lujain Tariq AlZaid</a:t>
            </a:r>
            <a:br>
              <a:rPr lang="en" sz="1000">
                <a:solidFill>
                  <a:schemeClr val="dk1"/>
                </a:solidFill>
              </a:rPr>
            </a:br>
            <a:endParaRPr lang="en" sz="1000">
              <a:solidFill>
                <a:schemeClr val="dk1"/>
              </a:solidFill>
            </a:endParaRPr>
          </a:p>
        </p:txBody>
      </p:sp>
      <p:sp>
        <p:nvSpPr>
          <p:cNvPr id="234" name="Shape 234"/>
          <p:cNvSpPr txBox="1"/>
          <p:nvPr/>
        </p:nvSpPr>
        <p:spPr>
          <a:xfrm>
            <a:off x="2304804" y="1636700"/>
            <a:ext cx="2874900" cy="277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Maha Barakah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Majd Khalid AlBarrak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Norah Alharbi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Nouf Alotaibi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Noura Mohammed Alothaim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Rahaf Turki Alshammari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Reham Alhalabi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Rinad Musaed Alghoraiby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Sara Alsultan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Shahad Alzahrani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Wafa Alotaibi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Wejdan Fahad Albadrani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Wjdan AlShamry</a:t>
            </a:r>
            <a:br>
              <a:rPr lang="en" sz="1000">
                <a:solidFill>
                  <a:schemeClr val="dk1"/>
                </a:solidFill>
              </a:rPr>
            </a:br>
            <a:endParaRPr lang="en" sz="1000">
              <a:solidFill>
                <a:schemeClr val="dk1"/>
              </a:solidFill>
            </a:endParaRPr>
          </a:p>
        </p:txBody>
      </p:sp>
      <p:sp>
        <p:nvSpPr>
          <p:cNvPr id="235" name="Shape 235"/>
          <p:cNvSpPr txBox="1"/>
          <p:nvPr/>
        </p:nvSpPr>
        <p:spPr>
          <a:xfrm>
            <a:off x="4379004" y="1217807"/>
            <a:ext cx="3191400" cy="378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1100">
                <a:solidFill>
                  <a:schemeClr val="lt2"/>
                </a:solidFill>
              </a:rPr>
              <a:t>Faisal Fahad Alsaif (Team Leader)</a:t>
            </a:r>
            <a:br>
              <a:rPr lang="en" sz="1100">
                <a:solidFill>
                  <a:schemeClr val="lt2"/>
                </a:solidFill>
              </a:rPr>
            </a:br>
            <a:r>
              <a:rPr lang="en" sz="1100"/>
              <a:t>Abdulaziz Al dukhayel </a:t>
            </a:r>
            <a:br>
              <a:rPr lang="en" sz="1100"/>
            </a:br>
            <a:br>
              <a:rPr lang="en" sz="600"/>
            </a:br>
            <a:r>
              <a:rPr lang="en" sz="600"/>
              <a:t>‏</a:t>
            </a:r>
            <a:r>
              <a:rPr lang="en" sz="1000"/>
              <a:t>Fahad Alfaiz </a:t>
            </a:r>
            <a:br>
              <a:rPr lang="en" sz="1000"/>
            </a:br>
            <a:r>
              <a:rPr lang="en" sz="1000"/>
              <a:t>‏Akram Alfandi </a:t>
            </a:r>
            <a:br>
              <a:rPr lang="en" sz="1000"/>
            </a:br>
            <a:r>
              <a:rPr lang="en" sz="1000"/>
              <a:t>‏Saad Aloqile </a:t>
            </a:r>
            <a:br>
              <a:rPr lang="en" sz="1000"/>
            </a:br>
            <a:r>
              <a:rPr lang="en" sz="1000"/>
              <a:t>‏Saleh Almoaiqel </a:t>
            </a:r>
            <a:br>
              <a:rPr lang="en" sz="1000"/>
            </a:br>
            <a:r>
              <a:rPr lang="en" sz="1000"/>
              <a:t>‏Abdulaziz Alabdulkareem </a:t>
            </a:r>
            <a:br>
              <a:rPr lang="en" sz="1000"/>
            </a:br>
            <a:r>
              <a:rPr lang="en" sz="1000"/>
              <a:t>‏Abdullah Almeaither </a:t>
            </a:r>
            <a:br>
              <a:rPr lang="en" sz="1000"/>
            </a:br>
            <a:r>
              <a:rPr lang="en" sz="1000"/>
              <a:t>‏Yazeed Aldossari </a:t>
            </a:r>
            <a:br>
              <a:rPr lang="en" sz="1000"/>
            </a:br>
            <a:r>
              <a:rPr lang="en" sz="1000"/>
              <a:t>‏Muath Alhumood </a:t>
            </a:r>
            <a:br>
              <a:rPr lang="en" sz="1000"/>
            </a:br>
            <a:r>
              <a:rPr lang="en" sz="1000"/>
              <a:t>Abdulrahman Almotairi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000"/>
              <a:t>‏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000"/>
              <a:t>Abdulelah Aldossari </a:t>
            </a:r>
            <a:br>
              <a:rPr lang="en" sz="1000"/>
            </a:br>
            <a:r>
              <a:rPr lang="en" sz="1000"/>
              <a:t>‏Abdulrahman Alduhayyim </a:t>
            </a:r>
            <a:br>
              <a:rPr lang="en" sz="1000"/>
            </a:br>
            <a:r>
              <a:rPr lang="en" sz="1000"/>
              <a:t>‏Hamdan Aldossari </a:t>
            </a:r>
            <a:br>
              <a:rPr lang="en" sz="1000"/>
            </a:br>
            <a:r>
              <a:rPr lang="en" sz="1000"/>
              <a:t>‏‏Mohammed Alomar </a:t>
            </a:r>
            <a:br>
              <a:rPr lang="en" sz="1000"/>
            </a:br>
            <a:r>
              <a:rPr lang="en" sz="1000"/>
              <a:t>‏Abdulrahman Aldawood </a:t>
            </a:r>
            <a:br>
              <a:rPr lang="en" sz="1000"/>
            </a:br>
            <a:r>
              <a:rPr lang="en" sz="1000"/>
              <a:t>‏Saud Alghufaily </a:t>
            </a:r>
            <a:br>
              <a:rPr lang="en" sz="1000"/>
            </a:br>
            <a:r>
              <a:rPr lang="en" sz="1000"/>
              <a:t>‏Hassan Aloraini </a:t>
            </a:r>
            <a:br>
              <a:rPr lang="en" sz="1000"/>
            </a:br>
            <a:r>
              <a:rPr lang="en" sz="1000"/>
              <a:t>Khalid Almutairi</a:t>
            </a:r>
            <a:r>
              <a:rPr lang="en" sz="600"/>
              <a:t>‏‏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6006925" y="1636700"/>
            <a:ext cx="2152500" cy="2776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1000"/>
              <a:t>Abdulmajeed Alwardi </a:t>
            </a:r>
            <a:br>
              <a:rPr lang="en" sz="1000"/>
            </a:br>
            <a:r>
              <a:rPr lang="en" sz="1000"/>
              <a:t>‏Abdulrahman Alageel </a:t>
            </a:r>
            <a:br>
              <a:rPr lang="en" sz="1000"/>
            </a:br>
            <a:r>
              <a:rPr lang="en" sz="1000"/>
              <a:t>‏Rayyan Almousa </a:t>
            </a:r>
            <a:br>
              <a:rPr lang="en" sz="1000"/>
            </a:br>
            <a:r>
              <a:rPr lang="en" sz="1000"/>
              <a:t>‏Sultan Alfuhaid </a:t>
            </a:r>
            <a:br>
              <a:rPr lang="en" sz="1000"/>
            </a:br>
            <a:r>
              <a:rPr lang="en" sz="1000"/>
              <a:t>‏Ali Alammari </a:t>
            </a:r>
            <a:br>
              <a:rPr lang="en" sz="1000"/>
            </a:br>
            <a:r>
              <a:rPr lang="en" sz="1000"/>
              <a:t>‏Fahad alshughaithry </a:t>
            </a:r>
            <a:br>
              <a:rPr lang="en" sz="1000"/>
            </a:br>
            <a:r>
              <a:rPr lang="en" sz="1000"/>
              <a:t>Fayez Ghiyath Aldarsouni </a:t>
            </a:r>
            <a:br>
              <a:rPr lang="en" sz="1000"/>
            </a:br>
            <a:r>
              <a:rPr lang="en" sz="1000"/>
              <a:t>‏Mohammed Alquwayfili </a:t>
            </a:r>
            <a:br>
              <a:rPr lang="en" sz="1000"/>
            </a:br>
            <a:br>
              <a:rPr lang="en" sz="1000"/>
            </a:br>
            <a:r>
              <a:rPr lang="en" sz="1000"/>
              <a:t>‏‏Abduljabbar Al-yamani </a:t>
            </a:r>
            <a:br>
              <a:rPr lang="en" sz="1000"/>
            </a:br>
            <a:r>
              <a:rPr lang="en" sz="1000"/>
              <a:t>‏Sultan Al-nasser </a:t>
            </a:r>
            <a:br>
              <a:rPr lang="en" sz="1000"/>
            </a:br>
            <a:r>
              <a:rPr lang="en" sz="1000"/>
              <a:t>‏Majed Aljohani </a:t>
            </a:r>
            <a:br>
              <a:rPr lang="en" sz="1000"/>
            </a:br>
            <a:r>
              <a:rPr lang="en" sz="1000"/>
              <a:t>‏Zeyad Al-khenaizan </a:t>
            </a:r>
            <a:br>
              <a:rPr lang="en" sz="1000"/>
            </a:br>
            <a:r>
              <a:rPr lang="en" sz="1000"/>
              <a:t>‏Mohammed Nouri </a:t>
            </a:r>
            <a:br>
              <a:rPr lang="en" sz="1000"/>
            </a:br>
            <a:r>
              <a:rPr lang="en" sz="1000"/>
              <a:t>‏Abdulaziz Al-drgam </a:t>
            </a:r>
            <a:br>
              <a:rPr lang="en" sz="1000"/>
            </a:br>
            <a:r>
              <a:rPr lang="en" sz="1000"/>
              <a:t>‏Fahad Aldhowaihy </a:t>
            </a:r>
            <a:br>
              <a:rPr lang="en" sz="1000"/>
            </a:br>
            <a:r>
              <a:rPr lang="en" sz="1000"/>
              <a:t>‏Omar alyabis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03550" y="1152075"/>
            <a:ext cx="7849800" cy="335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30200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en" sz="1600" b="1">
                <a:solidFill>
                  <a:srgbClr val="434343"/>
                </a:solidFill>
              </a:rPr>
              <a:t>Distinguish the </a:t>
            </a:r>
            <a:r>
              <a:rPr lang="en" sz="1600" b="1" u="sng">
                <a:solidFill>
                  <a:srgbClr val="434343"/>
                </a:solidFill>
              </a:rPr>
              <a:t>thoracic and lumbar vertebrae </a:t>
            </a:r>
            <a:r>
              <a:rPr lang="en" sz="1600" b="1">
                <a:solidFill>
                  <a:srgbClr val="434343"/>
                </a:solidFill>
              </a:rPr>
              <a:t>from each other and from vertebrae of the cervical region</a:t>
            </a: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en" sz="1600" b="1">
                <a:solidFill>
                  <a:srgbClr val="434343"/>
                </a:solidFill>
              </a:rPr>
              <a:t>Describe the </a:t>
            </a:r>
            <a:r>
              <a:rPr lang="en" sz="1600" b="1" u="sng">
                <a:solidFill>
                  <a:srgbClr val="434343"/>
                </a:solidFill>
              </a:rPr>
              <a:t>characteristic features </a:t>
            </a:r>
            <a:r>
              <a:rPr lang="en" sz="1600" b="1">
                <a:solidFill>
                  <a:srgbClr val="434343"/>
                </a:solidFill>
              </a:rPr>
              <a:t>of a thoracic and a lumbar vertebra</a:t>
            </a: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en" sz="1600" b="1">
                <a:solidFill>
                  <a:srgbClr val="434343"/>
                </a:solidFill>
              </a:rPr>
              <a:t>Describe the </a:t>
            </a:r>
            <a:r>
              <a:rPr lang="en" sz="1600" b="1" u="sng">
                <a:solidFill>
                  <a:srgbClr val="434343"/>
                </a:solidFill>
              </a:rPr>
              <a:t>joints</a:t>
            </a:r>
            <a:r>
              <a:rPr lang="en" sz="1600" b="1">
                <a:solidFill>
                  <a:srgbClr val="434343"/>
                </a:solidFill>
              </a:rPr>
              <a:t> between the vertebral </a:t>
            </a:r>
            <a:r>
              <a:rPr lang="en" sz="1600" b="1" u="sng">
                <a:solidFill>
                  <a:srgbClr val="434343"/>
                </a:solidFill>
              </a:rPr>
              <a:t>bodies</a:t>
            </a:r>
            <a:r>
              <a:rPr lang="en" sz="1600" b="1">
                <a:solidFill>
                  <a:srgbClr val="434343"/>
                </a:solidFill>
              </a:rPr>
              <a:t> and the vertebral </a:t>
            </a:r>
            <a:r>
              <a:rPr lang="en" sz="1600" b="1" u="sng">
                <a:solidFill>
                  <a:srgbClr val="434343"/>
                </a:solidFill>
              </a:rPr>
              <a:t>arches</a:t>
            </a: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en" sz="1600" b="1">
                <a:solidFill>
                  <a:srgbClr val="434343"/>
                </a:solidFill>
              </a:rPr>
              <a:t>List and identify the </a:t>
            </a:r>
            <a:r>
              <a:rPr lang="en" sz="1600" b="1" u="sng">
                <a:solidFill>
                  <a:srgbClr val="434343"/>
                </a:solidFill>
              </a:rPr>
              <a:t>ligaments</a:t>
            </a:r>
            <a:r>
              <a:rPr lang="en" sz="1600" b="1">
                <a:solidFill>
                  <a:srgbClr val="434343"/>
                </a:solidFill>
              </a:rPr>
              <a:t> of the intervertebral joints</a:t>
            </a: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en" sz="1600" b="1">
                <a:solidFill>
                  <a:srgbClr val="434343"/>
                </a:solidFill>
              </a:rPr>
              <a:t>Compare the </a:t>
            </a:r>
            <a:r>
              <a:rPr lang="en" sz="1600" b="1" u="sng">
                <a:solidFill>
                  <a:srgbClr val="434343"/>
                </a:solidFill>
              </a:rPr>
              <a:t>movements</a:t>
            </a:r>
            <a:r>
              <a:rPr lang="en" sz="1600" b="1">
                <a:solidFill>
                  <a:srgbClr val="434343"/>
                </a:solidFill>
              </a:rPr>
              <a:t> occurring in thoracic and lumbar regions</a:t>
            </a:r>
          </a:p>
          <a:p>
            <a: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434343"/>
              </a:buClr>
              <a:buSzPts val="1600"/>
              <a:buChar char="●"/>
            </a:pPr>
            <a:r>
              <a:rPr lang="en" sz="1600" b="1">
                <a:solidFill>
                  <a:srgbClr val="434343"/>
                </a:solidFill>
              </a:rPr>
              <a:t>Knew the normal &amp; abnormal Curvatures of spine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311694" y="73083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4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Objectives 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403550" y="3785250"/>
            <a:ext cx="4364100" cy="135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Bree Serif"/>
              <a:buChar char="●"/>
            </a:pPr>
            <a:r>
              <a:rPr lang="en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Text in </a:t>
            </a:r>
            <a:r>
              <a:rPr lang="en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BLUE</a:t>
            </a:r>
            <a:r>
              <a:rPr lang="en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was found only in the boys’ slides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Bree Serif"/>
              <a:buChar char="●"/>
            </a:pPr>
            <a:r>
              <a:rPr lang="en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Text in </a:t>
            </a:r>
            <a:r>
              <a:rPr lang="en">
                <a:solidFill>
                  <a:srgbClr val="D5A6BD"/>
                </a:solidFill>
                <a:latin typeface="Bree Serif"/>
                <a:ea typeface="Bree Serif"/>
                <a:cs typeface="Bree Serif"/>
                <a:sym typeface="Bree Serif"/>
              </a:rPr>
              <a:t>PINK</a:t>
            </a:r>
            <a:r>
              <a:rPr lang="en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was found only in the girls’ slides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Bree Serif"/>
              <a:buChar char="●"/>
            </a:pPr>
            <a:r>
              <a:rPr lang="en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Text in RED is considered important </a:t>
            </a:r>
          </a:p>
          <a:p>
            <a:pPr marL="457200" lvl="0" indent="-317500" rtl="0">
              <a:spcBef>
                <a:spcPts val="0"/>
              </a:spcBef>
              <a:buClr>
                <a:srgbClr val="999999"/>
              </a:buClr>
              <a:buSzPts val="1400"/>
              <a:buFont typeface="Bree Serif"/>
              <a:buChar char="●"/>
            </a:pPr>
            <a:r>
              <a:rPr lang="en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Text in GREY is considered extra notes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/>
        </p:nvSpPr>
        <p:spPr>
          <a:xfrm>
            <a:off x="373150" y="288300"/>
            <a:ext cx="8391900" cy="407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4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curvatures of the human's vertebral column</a:t>
            </a:r>
          </a:p>
        </p:txBody>
      </p:sp>
      <p:graphicFrame>
        <p:nvGraphicFramePr>
          <p:cNvPr id="81" name="Shape 81"/>
          <p:cNvGraphicFramePr/>
          <p:nvPr/>
        </p:nvGraphicFramePr>
        <p:xfrm>
          <a:off x="952500" y="1003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{D9FCB757-0B96-4574-AD27-A946C5F08946}</a:tableStyleId>
              </a:tblPr>
              <a:tblGrid>
                <a:gridCol w="331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" sz="1600" b="1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Normal Curvatures in Spine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69850" algn="ctr" rtl="0"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b="1">
                          <a:solidFill>
                            <a:srgbClr val="CC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Abnormal Curvatures in Spine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400">
                <a:tc>
                  <a:txBody>
                    <a:bodyPr/>
                    <a:lstStyle/>
                    <a:p>
                      <a:pPr marL="0" lvl="0" indent="-69850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Primary </a:t>
                      </a:r>
                      <a:r>
                        <a:rPr lang="en" b="1">
                          <a:solidFill>
                            <a:srgbClr val="351C7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(Thoracic &amp; Pelvic) </a:t>
                      </a:r>
                      <a:r>
                        <a:rPr lang="en" sz="13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“present at birth”</a:t>
                      </a:r>
                    </a:p>
                    <a:p>
                      <a:pPr marL="0" lvl="0" indent="0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Secondary </a:t>
                      </a:r>
                      <a:r>
                        <a:rPr lang="en" b="1">
                          <a:solidFill>
                            <a:srgbClr val="351C7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(Cervical &amp; Lumbar) </a:t>
                      </a:r>
                      <a:r>
                        <a:rPr lang="en" sz="1300">
                          <a:solidFill>
                            <a:srgbClr val="9E9E9E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“present after birth”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69850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Exaggerated </a:t>
                      </a:r>
                      <a:r>
                        <a:rPr lang="en" b="1">
                          <a:solidFill>
                            <a:srgbClr val="351C7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Thoracic</a:t>
                      </a:r>
                      <a:r>
                        <a:rPr lang="en">
                          <a:solidFill>
                            <a:srgbClr val="351C7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curvatures </a:t>
                      </a:r>
                      <a:r>
                        <a:rPr lang="en" b="1">
                          <a:solidFill>
                            <a:srgbClr val="E0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(Kyphosis)</a:t>
                      </a:r>
                    </a:p>
                    <a:p>
                      <a:pPr marL="0" lvl="0" indent="-69850" rtl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Exaggerated </a:t>
                      </a:r>
                      <a:r>
                        <a:rPr lang="en" b="1">
                          <a:solidFill>
                            <a:srgbClr val="351C7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lumbar</a:t>
                      </a:r>
                      <a:r>
                        <a:rPr lang="en" b="1">
                          <a:solidFill>
                            <a:srgbClr val="FC04BB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curvature </a:t>
                      </a:r>
                      <a:r>
                        <a:rPr lang="en" b="1">
                          <a:solidFill>
                            <a:srgbClr val="E0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(Lordosis)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b="1">
                          <a:solidFill>
                            <a:srgbClr val="351C7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Lateral curvature of spine </a:t>
                      </a:r>
                      <a:r>
                        <a:rPr lang="en" b="1">
                          <a:solidFill>
                            <a:srgbClr val="E0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(Scoliosis)</a:t>
                      </a:r>
                    </a:p>
                  </a:txBody>
                  <a:tcPr marL="91425" marR="91425" marT="91425" marB="91425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087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endParaRPr/>
                    </a:p>
                    <a:p>
                      <a:pPr marL="0" lvl="0" indent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2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5575" y="2667537"/>
            <a:ext cx="2755212" cy="2050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 rotWithShape="1">
          <a:blip r:embed="rId4">
            <a:alphaModFix/>
          </a:blip>
          <a:srcRect l="28302" t="16507" r="9508" b="5147"/>
          <a:stretch/>
        </p:blipFill>
        <p:spPr>
          <a:xfrm>
            <a:off x="4999125" y="2553813"/>
            <a:ext cx="2468793" cy="227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24800" y="1197700"/>
            <a:ext cx="5514000" cy="2307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600" b="1" u="sng"/>
              <a:t>Most</a:t>
            </a:r>
            <a:r>
              <a:rPr lang="en" sz="1600"/>
              <a:t> thoracic vertebrae are </a:t>
            </a:r>
            <a:r>
              <a:rPr lang="en" sz="1600" b="1" u="sng"/>
              <a:t>typical</a:t>
            </a:r>
            <a:r>
              <a:rPr lang="en" sz="1600"/>
              <a:t> .</a:t>
            </a:r>
          </a:p>
          <a:p>
            <a:pPr marL="0" lvl="0" indent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600">
                <a:solidFill>
                  <a:srgbClr val="D9D9D9"/>
                </a:solidFill>
              </a:rPr>
              <a:t>“ اغلبها وليس كلها متماثلة ، الغير متماثلة ممكن تكوّن اخر كم وحده “</a:t>
            </a: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600"/>
              <a:t>- have </a:t>
            </a:r>
            <a:r>
              <a:rPr lang="en" sz="1600" u="sng"/>
              <a:t>bodies</a:t>
            </a: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600"/>
              <a:t>- vertebral </a:t>
            </a:r>
            <a:r>
              <a:rPr lang="en" sz="1600" u="sng"/>
              <a:t>arches</a:t>
            </a:r>
          </a:p>
          <a:p>
            <a:pPr marL="0" lvl="0" indent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600"/>
              <a:t>- </a:t>
            </a:r>
            <a:r>
              <a:rPr lang="en" sz="1600" u="sng">
                <a:solidFill>
                  <a:srgbClr val="FF0000"/>
                </a:solidFill>
              </a:rPr>
              <a:t>7 processes</a:t>
            </a:r>
            <a:r>
              <a:rPr lang="en" sz="1600"/>
              <a:t> “for muscular and articular connections”</a:t>
            </a:r>
            <a:br>
              <a:rPr lang="en" sz="1600"/>
            </a:br>
            <a:endParaRPr lang="en" sz="1600"/>
          </a:p>
        </p:txBody>
      </p: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33500" y="58325"/>
            <a:ext cx="8507100" cy="831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4000"/>
              <a:t>Thoracic Vertebrae</a:t>
            </a: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r="1584" b="-3039"/>
          <a:stretch/>
        </p:blipFill>
        <p:spPr>
          <a:xfrm>
            <a:off x="5838834" y="2892127"/>
            <a:ext cx="2751036" cy="17238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Shape 91"/>
          <p:cNvCxnSpPr/>
          <p:nvPr/>
        </p:nvCxnSpPr>
        <p:spPr>
          <a:xfrm>
            <a:off x="8946090" y="2024935"/>
            <a:ext cx="5100" cy="2919600"/>
          </a:xfrm>
          <a:prstGeom prst="straightConnector1">
            <a:avLst/>
          </a:prstGeom>
          <a:noFill/>
          <a:ln w="476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2" name="Shape 92"/>
          <p:cNvCxnSpPr/>
          <p:nvPr/>
        </p:nvCxnSpPr>
        <p:spPr>
          <a:xfrm rot="10800000" flipH="1">
            <a:off x="5310249" y="4938261"/>
            <a:ext cx="3650700" cy="375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3" name="Shape 93"/>
          <p:cNvSpPr/>
          <p:nvPr/>
        </p:nvSpPr>
        <p:spPr>
          <a:xfrm>
            <a:off x="5378525" y="4650850"/>
            <a:ext cx="935100" cy="291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4">
            <a:alphaModFix/>
          </a:blip>
          <a:srcRect b="-2606"/>
          <a:stretch/>
        </p:blipFill>
        <p:spPr>
          <a:xfrm>
            <a:off x="5895143" y="1116325"/>
            <a:ext cx="2795307" cy="18225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" name="Shape 95"/>
          <p:cNvCxnSpPr/>
          <p:nvPr/>
        </p:nvCxnSpPr>
        <p:spPr>
          <a:xfrm>
            <a:off x="4623296" y="2723812"/>
            <a:ext cx="4217400" cy="48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6" name="Shape 96"/>
          <p:cNvSpPr txBox="1"/>
          <p:nvPr/>
        </p:nvSpPr>
        <p:spPr>
          <a:xfrm>
            <a:off x="354650" y="3688125"/>
            <a:ext cx="4193100" cy="10242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dash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1100" b="1">
                <a:solidFill>
                  <a:schemeClr val="accent4"/>
                </a:solidFill>
              </a:rPr>
              <a:t>The 7 processes are: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1100">
                <a:solidFill>
                  <a:srgbClr val="E06666"/>
                </a:solidFill>
              </a:rPr>
              <a:t>2</a:t>
            </a:r>
            <a:r>
              <a:rPr lang="en" sz="1100">
                <a:solidFill>
                  <a:schemeClr val="dk2"/>
                </a:solidFill>
              </a:rPr>
              <a:t> Transverse process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1100">
                <a:solidFill>
                  <a:srgbClr val="E06666"/>
                </a:solidFill>
              </a:rPr>
              <a:t>2</a:t>
            </a:r>
            <a:r>
              <a:rPr lang="en" sz="1100">
                <a:solidFill>
                  <a:schemeClr val="dk2"/>
                </a:solidFill>
              </a:rPr>
              <a:t> Superior articular process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1100">
                <a:solidFill>
                  <a:srgbClr val="E06666"/>
                </a:solidFill>
              </a:rPr>
              <a:t>2</a:t>
            </a:r>
            <a:r>
              <a:rPr lang="en" sz="1100">
                <a:solidFill>
                  <a:schemeClr val="dk2"/>
                </a:solidFill>
              </a:rPr>
              <a:t> inferior articular process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1100">
                <a:solidFill>
                  <a:srgbClr val="E06666"/>
                </a:solidFill>
              </a:rPr>
              <a:t>1</a:t>
            </a:r>
            <a:r>
              <a:rPr lang="en" sz="1100">
                <a:solidFill>
                  <a:schemeClr val="dk2"/>
                </a:solidFill>
              </a:rPr>
              <a:t> Spinous process</a:t>
            </a:r>
            <a:br>
              <a:rPr lang="en" sz="1100">
                <a:solidFill>
                  <a:schemeClr val="dk2"/>
                </a:solidFill>
              </a:rPr>
            </a:br>
            <a:endParaRPr lang="en"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625" y="218324"/>
            <a:ext cx="8896500" cy="7422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4000"/>
              <a:t>Characteristics Of Thoracic Vertebrae  </a:t>
            </a: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 b="2200"/>
          <a:stretch/>
        </p:blipFill>
        <p:spPr>
          <a:xfrm rot="10800000">
            <a:off x="5752712" y="1432951"/>
            <a:ext cx="3232076" cy="2776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66800" y="1196725"/>
            <a:ext cx="5592600" cy="203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lang="en" b="1">
                <a:solidFill>
                  <a:srgbClr val="3C78D8"/>
                </a:solidFill>
                <a:latin typeface="Open Sans"/>
                <a:ea typeface="Open Sans"/>
                <a:cs typeface="Open Sans"/>
                <a:sym typeface="Open Sans"/>
              </a:rPr>
              <a:t>body</a:t>
            </a: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is </a:t>
            </a: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medium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size and </a:t>
            </a: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heart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shaped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lang="en" b="1">
                <a:solidFill>
                  <a:srgbClr val="64D79E"/>
                </a:solidFill>
                <a:latin typeface="Open Sans"/>
                <a:ea typeface="Open Sans"/>
                <a:cs typeface="Open Sans"/>
                <a:sym typeface="Open Sans"/>
              </a:rPr>
              <a:t>vertebral foramen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is </a:t>
            </a: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small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circular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lang="en" b="1">
                <a:solidFill>
                  <a:srgbClr val="E06666"/>
                </a:solidFill>
                <a:latin typeface="Open Sans"/>
                <a:ea typeface="Open Sans"/>
                <a:cs typeface="Open Sans"/>
                <a:sym typeface="Open Sans"/>
              </a:rPr>
              <a:t>spines</a:t>
            </a: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are </a:t>
            </a: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long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inclined downward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b="1">
                <a:solidFill>
                  <a:srgbClr val="F1C232"/>
                </a:solidFill>
                <a:latin typeface="Open Sans"/>
                <a:ea typeface="Open Sans"/>
                <a:cs typeface="Open Sans"/>
                <a:sym typeface="Open Sans"/>
              </a:rPr>
              <a:t>Costal facets</a:t>
            </a:r>
            <a:r>
              <a:rPr lang="en">
                <a:solidFill>
                  <a:srgbClr val="F1C23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are present on the </a:t>
            </a: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sides of the bodies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for articulation with the </a:t>
            </a: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heads of the ribs</a:t>
            </a:r>
          </a:p>
          <a:p>
            <a:pPr marL="457200" lvl="0" indent="-317500" rtl="0">
              <a:spcBef>
                <a:spcPts val="0"/>
              </a:spcBef>
              <a:buSzPts val="1400"/>
              <a:buChar char="-"/>
            </a:pPr>
            <a:r>
              <a:rPr lang="en" b="1">
                <a:solidFill>
                  <a:srgbClr val="274E13"/>
                </a:solidFill>
                <a:latin typeface="Open Sans"/>
                <a:ea typeface="Open Sans"/>
                <a:cs typeface="Open Sans"/>
                <a:sym typeface="Open Sans"/>
              </a:rPr>
              <a:t>Costal facets</a:t>
            </a:r>
            <a:r>
              <a:rPr lang="en" b="1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“surface”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are present on the </a:t>
            </a: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transverse processes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for articulation with the </a:t>
            </a: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tubercles of the ribs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(T11 and 12 have </a:t>
            </a:r>
            <a:r>
              <a:rPr lang="en" b="1" u="sng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no</a:t>
            </a:r>
            <a:r>
              <a:rPr lang="en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facets on the transverse processes) </a:t>
            </a:r>
            <a:r>
              <a:rPr lang="en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rPr>
              <a:t>“Because the 11 and 12 ribs are Floating“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393250" y="3470825"/>
            <a:ext cx="6230700" cy="12570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dash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lang="en" b="1" u="sng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superior articular processes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bear </a:t>
            </a: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facets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that face </a:t>
            </a: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backward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and </a:t>
            </a:r>
            <a:r>
              <a:rPr lang="en" b="1" u="sng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laterally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, whereas the facets on the </a:t>
            </a:r>
            <a:r>
              <a:rPr lang="en" b="1" u="sng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inferior articular processes</a:t>
            </a: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face </a:t>
            </a: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forward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and </a:t>
            </a:r>
            <a:r>
              <a:rPr lang="en" b="1" u="sng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medially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. The </a:t>
            </a: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inferior articular processes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of the </a:t>
            </a: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12th vertebra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face </a:t>
            </a:r>
            <a:r>
              <a:rPr lang="en" b="1" u="sng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laterally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, as those of the </a:t>
            </a: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lumbar vertebrae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.</a:t>
            </a:r>
            <a:br>
              <a:rPr lang="en">
                <a:latin typeface="Open Sans"/>
                <a:ea typeface="Open Sans"/>
                <a:cs typeface="Open Sans"/>
                <a:sym typeface="Open Sans"/>
              </a:rPr>
            </a:br>
            <a:r>
              <a:rPr lang="en"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The articular “superior &amp; inferior”            Making a joint with each other</a:t>
            </a:r>
          </a:p>
        </p:txBody>
      </p:sp>
      <p:sp>
        <p:nvSpPr>
          <p:cNvPr id="105" name="Shape 105"/>
          <p:cNvSpPr/>
          <p:nvPr/>
        </p:nvSpPr>
        <p:spPr>
          <a:xfrm>
            <a:off x="3421171" y="4476324"/>
            <a:ext cx="385800" cy="107700"/>
          </a:xfrm>
          <a:prstGeom prst="rightArrow">
            <a:avLst>
              <a:gd name="adj1" fmla="val 50000"/>
              <a:gd name="adj2" fmla="val 5755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113450" y="1153400"/>
            <a:ext cx="5143500" cy="2115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lang="en" sz="1400"/>
              <a:t>The </a:t>
            </a:r>
            <a:r>
              <a:rPr lang="en" sz="1400" b="1">
                <a:solidFill>
                  <a:srgbClr val="3C78D8"/>
                </a:solidFill>
              </a:rPr>
              <a:t>body</a:t>
            </a:r>
            <a:r>
              <a:rPr lang="en" sz="1400" b="1"/>
              <a:t> </a:t>
            </a:r>
            <a:r>
              <a:rPr lang="en" sz="1400"/>
              <a:t>is </a:t>
            </a:r>
            <a:r>
              <a:rPr lang="en" sz="1400" b="1"/>
              <a:t>large</a:t>
            </a:r>
            <a:r>
              <a:rPr lang="en" sz="1400"/>
              <a:t> size and </a:t>
            </a:r>
            <a:r>
              <a:rPr lang="en" sz="1400" b="1"/>
              <a:t>kidney</a:t>
            </a:r>
            <a:r>
              <a:rPr lang="en" sz="1400"/>
              <a:t> shaped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lang="en" sz="1400"/>
              <a:t>The </a:t>
            </a:r>
            <a:r>
              <a:rPr lang="en" sz="1400" b="1">
                <a:solidFill>
                  <a:schemeClr val="accent5"/>
                </a:solidFill>
              </a:rPr>
              <a:t>vertebral foramina </a:t>
            </a:r>
            <a:r>
              <a:rPr lang="en" sz="1400"/>
              <a:t>are </a:t>
            </a:r>
            <a:r>
              <a:rPr lang="en" sz="1400" b="1"/>
              <a:t>triangular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lang="en" sz="1400"/>
              <a:t>The </a:t>
            </a:r>
            <a:r>
              <a:rPr lang="en" sz="1400" b="1">
                <a:solidFill>
                  <a:srgbClr val="9900FF"/>
                </a:solidFill>
              </a:rPr>
              <a:t>laminae</a:t>
            </a:r>
            <a:r>
              <a:rPr lang="en" sz="1400" b="1"/>
              <a:t> </a:t>
            </a:r>
            <a:r>
              <a:rPr lang="en" sz="1400"/>
              <a:t>are </a:t>
            </a:r>
            <a:r>
              <a:rPr lang="en" sz="1400" b="1"/>
              <a:t>thick </a:t>
            </a:r>
            <a:r>
              <a:rPr lang="en" sz="1400">
                <a:solidFill>
                  <a:schemeClr val="dk2"/>
                </a:solidFill>
              </a:rPr>
              <a:t>“joins transverse with spinous“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lang="en" sz="1400"/>
              <a:t>The </a:t>
            </a:r>
            <a:r>
              <a:rPr lang="en" sz="1400" b="1">
                <a:solidFill>
                  <a:srgbClr val="FF00FF"/>
                </a:solidFill>
              </a:rPr>
              <a:t>pedicles</a:t>
            </a:r>
            <a:r>
              <a:rPr lang="en" sz="1400" b="1"/>
              <a:t> </a:t>
            </a:r>
            <a:r>
              <a:rPr lang="en" sz="1400">
                <a:solidFill>
                  <a:schemeClr val="dk2"/>
                </a:solidFill>
              </a:rPr>
              <a:t>“joins body with transverse“ </a:t>
            </a:r>
            <a:r>
              <a:rPr lang="en" sz="1400"/>
              <a:t>are </a:t>
            </a:r>
            <a:r>
              <a:rPr lang="en" sz="1400" b="1"/>
              <a:t>strong</a:t>
            </a:r>
            <a:r>
              <a:rPr lang="en" sz="1400"/>
              <a:t> and </a:t>
            </a:r>
            <a:r>
              <a:rPr lang="en" sz="1400" b="1"/>
              <a:t>directed backward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lang="en" sz="1400"/>
              <a:t>The </a:t>
            </a:r>
            <a:r>
              <a:rPr lang="en" sz="1400" b="1">
                <a:solidFill>
                  <a:srgbClr val="E06666"/>
                </a:solidFill>
              </a:rPr>
              <a:t>spinous process</a:t>
            </a:r>
            <a:r>
              <a:rPr lang="en" sz="1400">
                <a:solidFill>
                  <a:srgbClr val="E06666"/>
                </a:solidFill>
              </a:rPr>
              <a:t> </a:t>
            </a:r>
            <a:r>
              <a:rPr lang="en" sz="1400"/>
              <a:t>are </a:t>
            </a:r>
            <a:r>
              <a:rPr lang="en" sz="1400" b="1"/>
              <a:t>short </a:t>
            </a:r>
            <a:r>
              <a:rPr lang="en" sz="1400"/>
              <a:t>, </a:t>
            </a:r>
            <a:r>
              <a:rPr lang="en" sz="1400" b="1"/>
              <a:t>flat</a:t>
            </a:r>
            <a:r>
              <a:rPr lang="en" sz="1400"/>
              <a:t> &amp; </a:t>
            </a:r>
            <a:r>
              <a:rPr lang="en" sz="1400" b="1"/>
              <a:t>quadrangular</a:t>
            </a:r>
            <a:r>
              <a:rPr lang="en" sz="1400"/>
              <a:t> 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-"/>
            </a:pPr>
            <a:r>
              <a:rPr lang="en" sz="1400"/>
              <a:t>and project </a:t>
            </a:r>
            <a:r>
              <a:rPr lang="en" sz="1400" b="1"/>
              <a:t>backward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en" sz="1400">
                <a:solidFill>
                  <a:srgbClr val="000000"/>
                </a:solidFill>
              </a:rPr>
              <a:t>The </a:t>
            </a:r>
            <a:r>
              <a:rPr lang="en" sz="1400" b="1">
                <a:solidFill>
                  <a:srgbClr val="FF9900"/>
                </a:solidFill>
              </a:rPr>
              <a:t>transverse processes</a:t>
            </a:r>
            <a:r>
              <a:rPr lang="en" sz="1400" b="1">
                <a:solidFill>
                  <a:srgbClr val="000000"/>
                </a:solidFill>
              </a:rPr>
              <a:t> </a:t>
            </a:r>
            <a:r>
              <a:rPr lang="en" sz="1400">
                <a:solidFill>
                  <a:srgbClr val="000000"/>
                </a:solidFill>
              </a:rPr>
              <a:t>are </a:t>
            </a:r>
            <a:r>
              <a:rPr lang="en" sz="1400" b="1">
                <a:solidFill>
                  <a:srgbClr val="000000"/>
                </a:solidFill>
              </a:rPr>
              <a:t>long</a:t>
            </a:r>
            <a:r>
              <a:rPr lang="en" sz="1400">
                <a:solidFill>
                  <a:srgbClr val="000000"/>
                </a:solidFill>
              </a:rPr>
              <a:t> and </a:t>
            </a:r>
            <a:r>
              <a:rPr lang="en" sz="1400" b="1">
                <a:solidFill>
                  <a:srgbClr val="000000"/>
                </a:solidFill>
              </a:rPr>
              <a:t>slender </a:t>
            </a:r>
            <a:r>
              <a:rPr lang="en" sz="1400">
                <a:solidFill>
                  <a:schemeClr val="dk2"/>
                </a:solidFill>
              </a:rPr>
              <a:t>“no costal fascet“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38761D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38761D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38761D"/>
              </a:solidFill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8" y="76516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000000"/>
                </a:solidFill>
              </a:rPr>
              <a:t>Characteristics Of Typical Lumbar Vertebrae 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421550" y="3815025"/>
            <a:ext cx="7100100" cy="8313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dash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500"/>
              </a:spcBef>
              <a:spcAft>
                <a:spcPts val="50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lang="en" b="1" u="sng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superior articular processes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bear facets that face </a:t>
            </a: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backward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laterally</a:t>
            </a:r>
          </a:p>
          <a:p>
            <a:pPr marL="0" lvl="0" indent="0" rtl="0">
              <a:spcBef>
                <a:spcPts val="500"/>
              </a:spcBef>
              <a:spcAft>
                <a:spcPts val="50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whereas the facets on the </a:t>
            </a:r>
            <a:r>
              <a:rPr lang="en" b="1" u="sng">
                <a:solidFill>
                  <a:srgbClr val="F1C232"/>
                </a:solidFill>
                <a:latin typeface="Open Sans"/>
                <a:ea typeface="Open Sans"/>
                <a:cs typeface="Open Sans"/>
                <a:sym typeface="Open Sans"/>
              </a:rPr>
              <a:t>inferior articular processes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face </a:t>
            </a: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forward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medially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 l="-1430" r="1429" b="2066"/>
          <a:stretch/>
        </p:blipFill>
        <p:spPr>
          <a:xfrm>
            <a:off x="5106400" y="1016425"/>
            <a:ext cx="3725901" cy="238924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5243475" y="1267297"/>
            <a:ext cx="895500" cy="355800"/>
          </a:xfrm>
          <a:prstGeom prst="rect">
            <a:avLst/>
          </a:prstGeom>
          <a:noFill/>
          <a:ln w="28575" cap="flat" cmpd="sng">
            <a:solidFill>
              <a:srgbClr val="FFD9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>
              <a:solidFill>
                <a:srgbClr val="F1C232"/>
              </a:solidFill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5243475" y="2183525"/>
            <a:ext cx="895500" cy="3558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27000" y="69975"/>
            <a:ext cx="8490000" cy="831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4000"/>
              <a:t>Lumbar Vertebrae (L5)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383850" y="3536100"/>
            <a:ext cx="8367900" cy="8313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dash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200"/>
              </a:spcBef>
              <a:spcAft>
                <a:spcPts val="20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The fifth lumbar vertebra is by far </a:t>
            </a:r>
            <a:r>
              <a:rPr lang="en" b="1" u="sng">
                <a:solidFill>
                  <a:srgbClr val="674EA7"/>
                </a:solidFill>
                <a:latin typeface="Open Sans"/>
                <a:ea typeface="Open Sans"/>
                <a:cs typeface="Open Sans"/>
                <a:sym typeface="Open Sans"/>
              </a:rPr>
              <a:t>the most common site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of </a:t>
            </a:r>
            <a:r>
              <a:rPr lang="en" b="1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spondylolysis </a:t>
            </a: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“fracture”</a:t>
            </a:r>
            <a:r>
              <a:rPr lang="en" b="1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(defect in the pars interarticularis of the vertebral arch) </a:t>
            </a:r>
            <a:r>
              <a:rPr lang="en" b="1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Spondylolisthesis </a:t>
            </a: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“displacement”</a:t>
            </a:r>
            <a:r>
              <a:rPr lang="en" b="1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(the forward displacement of a vertebra)</a:t>
            </a: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 l="2687" t="2634" r="982" b="4935"/>
          <a:stretch/>
        </p:blipFill>
        <p:spPr>
          <a:xfrm>
            <a:off x="6134840" y="1152725"/>
            <a:ext cx="2792335" cy="201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83850" y="1273400"/>
            <a:ext cx="5638800" cy="18906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dash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The </a:t>
            </a:r>
            <a:r>
              <a:rPr lang="en" sz="1400" b="1"/>
              <a:t>largest movable </a:t>
            </a:r>
            <a:r>
              <a:rPr lang="en" sz="1400"/>
              <a:t>vertebra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It has </a:t>
            </a:r>
            <a:r>
              <a:rPr lang="en" sz="1400" b="1"/>
              <a:t>massive body</a:t>
            </a:r>
            <a:r>
              <a:rPr lang="en" sz="1400"/>
              <a:t> and </a:t>
            </a:r>
            <a:r>
              <a:rPr lang="en" sz="1400" b="1"/>
              <a:t>thick transverse processes 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It </a:t>
            </a:r>
            <a:r>
              <a:rPr lang="en" sz="1400" b="1"/>
              <a:t>carries the weight </a:t>
            </a:r>
            <a:r>
              <a:rPr lang="en" sz="1400"/>
              <a:t>of the whole upper body 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The</a:t>
            </a:r>
            <a:r>
              <a:rPr lang="en" sz="1400" b="1"/>
              <a:t> body</a:t>
            </a:r>
            <a:r>
              <a:rPr lang="en" sz="1400"/>
              <a:t> is </a:t>
            </a:r>
            <a:r>
              <a:rPr lang="en" sz="1400" b="1"/>
              <a:t>largely </a:t>
            </a:r>
            <a:r>
              <a:rPr lang="en" sz="1400"/>
              <a:t>responsible for the</a:t>
            </a:r>
            <a:r>
              <a:rPr lang="en" sz="1400">
                <a:solidFill>
                  <a:srgbClr val="CC4125"/>
                </a:solidFill>
              </a:rPr>
              <a:t> </a:t>
            </a:r>
            <a:r>
              <a:rPr lang="en" sz="1400" b="1">
                <a:solidFill>
                  <a:srgbClr val="FF0000"/>
                </a:solidFill>
              </a:rPr>
              <a:t>lumbosacral angle</a:t>
            </a:r>
            <a:r>
              <a:rPr lang="en" sz="1400"/>
              <a:t>  between the</a:t>
            </a:r>
            <a:r>
              <a:rPr lang="en" sz="1400" b="1"/>
              <a:t> long axis</a:t>
            </a:r>
            <a:r>
              <a:rPr lang="en" sz="1400"/>
              <a:t> of the </a:t>
            </a:r>
            <a:r>
              <a:rPr lang="en" sz="1400" b="1"/>
              <a:t>lumbar vertebral column</a:t>
            </a:r>
            <a:r>
              <a:rPr lang="en" sz="1400"/>
              <a:t> and that of the </a:t>
            </a:r>
            <a:r>
              <a:rPr lang="en" sz="1400" b="1"/>
              <a:t>sacrum</a:t>
            </a: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ts val="1400"/>
              <a:buChar char="-"/>
            </a:pPr>
            <a:r>
              <a:rPr lang="en" sz="1400" b="1"/>
              <a:t>Body weight</a:t>
            </a:r>
            <a:r>
              <a:rPr lang="en" sz="1400"/>
              <a:t> is </a:t>
            </a:r>
            <a:r>
              <a:rPr lang="en" sz="1400" u="sng"/>
              <a:t>transmitted </a:t>
            </a:r>
            <a:r>
              <a:rPr lang="en" sz="1400"/>
              <a:t>from </a:t>
            </a:r>
            <a:r>
              <a:rPr lang="en" sz="1400" b="1"/>
              <a:t>L5 vertebra </a:t>
            </a:r>
            <a:r>
              <a:rPr lang="en" sz="1400"/>
              <a:t>to the base of the </a:t>
            </a:r>
            <a:r>
              <a:rPr lang="en" sz="1400" b="1"/>
              <a:t>sacrum</a:t>
            </a:r>
            <a:r>
              <a:rPr lang="en" sz="1400"/>
              <a:t>, formed by the </a:t>
            </a:r>
            <a:r>
              <a:rPr lang="en" sz="1400" u="sng"/>
              <a:t>superior surface</a:t>
            </a:r>
            <a:r>
              <a:rPr lang="en" sz="1400"/>
              <a:t> of </a:t>
            </a:r>
            <a:r>
              <a:rPr lang="en" sz="1400" b="1"/>
              <a:t>S1 vertebra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4000"/>
              <a:t>Joints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4294967295"/>
          </p:nvPr>
        </p:nvSpPr>
        <p:spPr>
          <a:xfrm>
            <a:off x="369800" y="894751"/>
            <a:ext cx="3999900" cy="3858900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lt2"/>
            </a:solidFill>
            <a:prstDash val="dash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" sz="1400" b="1"/>
              <a:t>Joints between two vertebral </a:t>
            </a:r>
            <a:r>
              <a:rPr lang="en" sz="1400" b="1" u="sng"/>
              <a:t>bodies</a:t>
            </a:r>
          </a:p>
          <a:p>
            <a:pPr marL="457200" lvl="0" indent="-304800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85200C"/>
              </a:buClr>
              <a:buSzPts val="1200"/>
              <a:buChar char="●"/>
            </a:pPr>
            <a:r>
              <a:rPr lang="en" sz="1200" b="1">
                <a:solidFill>
                  <a:srgbClr val="85200C"/>
                </a:solidFill>
              </a:rPr>
              <a:t>Cartilaginous joint</a:t>
            </a:r>
          </a:p>
          <a:p>
            <a:pPr marL="457200" lvl="0" indent="-304800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200"/>
              <a:buChar char="●"/>
            </a:pPr>
            <a:r>
              <a:rPr lang="en" sz="1200"/>
              <a:t>The </a:t>
            </a:r>
            <a:r>
              <a:rPr lang="en" sz="1200" b="1"/>
              <a:t>UPPER </a:t>
            </a:r>
            <a:r>
              <a:rPr lang="en" sz="1200"/>
              <a:t>and </a:t>
            </a:r>
            <a:r>
              <a:rPr lang="en" sz="1200" b="1"/>
              <a:t>LOWER </a:t>
            </a:r>
            <a:r>
              <a:rPr lang="en" sz="1200"/>
              <a:t>surfaces of the </a:t>
            </a:r>
            <a:r>
              <a:rPr lang="en" sz="1200" b="1"/>
              <a:t>BODIES </a:t>
            </a:r>
            <a:r>
              <a:rPr lang="en" sz="1200"/>
              <a:t>of adjacent vertebrae are covered by </a:t>
            </a:r>
            <a:r>
              <a:rPr lang="en" sz="1200" u="sng"/>
              <a:t>thin plates</a:t>
            </a:r>
            <a:r>
              <a:rPr lang="en" sz="1200"/>
              <a:t> of </a:t>
            </a:r>
            <a:r>
              <a:rPr lang="en" sz="1200" b="1"/>
              <a:t>Hyaline Cartilage</a:t>
            </a:r>
          </a:p>
          <a:p>
            <a:pPr marL="457200" lvl="0" indent="-304800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200"/>
              <a:buChar char="●"/>
            </a:pPr>
            <a:r>
              <a:rPr lang="en" sz="1200"/>
              <a:t>Sandwiched between the </a:t>
            </a:r>
            <a:r>
              <a:rPr lang="en" sz="1200" u="sng"/>
              <a:t>plates of hyaline cartilage</a:t>
            </a:r>
            <a:r>
              <a:rPr lang="en" sz="1200"/>
              <a:t> is an </a:t>
            </a:r>
            <a:r>
              <a:rPr lang="en" sz="1200" u="sng"/>
              <a:t>i</a:t>
            </a:r>
            <a:r>
              <a:rPr lang="en" sz="1200" b="1"/>
              <a:t>ntervertebral disc of fibrocartilage</a:t>
            </a:r>
          </a:p>
          <a:p>
            <a:pPr marL="457200" lvl="0" indent="-304800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200"/>
              <a:buChar char="●"/>
            </a:pPr>
            <a:r>
              <a:rPr lang="en" sz="1200"/>
              <a:t>The </a:t>
            </a:r>
            <a:r>
              <a:rPr lang="en" sz="1200" b="1"/>
              <a:t>COLLAGEN FIBERS</a:t>
            </a:r>
            <a:r>
              <a:rPr lang="en" sz="1200"/>
              <a:t> of the disc </a:t>
            </a:r>
            <a:r>
              <a:rPr lang="en" sz="1200" u="sng"/>
              <a:t>strongly </a:t>
            </a:r>
            <a:r>
              <a:rPr lang="en" sz="1200"/>
              <a:t>unite the </a:t>
            </a:r>
            <a:r>
              <a:rPr lang="en" sz="1200" u="sng"/>
              <a:t>bodies </a:t>
            </a:r>
            <a:r>
              <a:rPr lang="en" sz="1200"/>
              <a:t>of the two vertebrae</a:t>
            </a: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 l="18658" t="6143" r="22089" b="16282"/>
          <a:stretch/>
        </p:blipFill>
        <p:spPr>
          <a:xfrm>
            <a:off x="1724950" y="3423690"/>
            <a:ext cx="1274250" cy="145239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>
            <a:spLocks noGrp="1"/>
          </p:cNvSpPr>
          <p:nvPr>
            <p:ph type="body" idx="4294967295"/>
          </p:nvPr>
        </p:nvSpPr>
        <p:spPr>
          <a:xfrm>
            <a:off x="4774075" y="894750"/>
            <a:ext cx="3999900" cy="3858900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lt2"/>
            </a:solidFill>
            <a:prstDash val="dashDot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1400" b="1"/>
              <a:t>Joints between two vertebral </a:t>
            </a:r>
            <a:r>
              <a:rPr lang="en" sz="1400" b="1" u="sng"/>
              <a:t>arches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200"/>
              <a:buChar char="●"/>
            </a:pPr>
            <a:r>
              <a:rPr lang="en" sz="1200" b="1">
                <a:solidFill>
                  <a:srgbClr val="85200C"/>
                </a:solidFill>
              </a:rPr>
              <a:t>Synovial joints</a:t>
            </a:r>
          </a:p>
          <a:p>
            <a:pPr marL="457200" lvl="0" indent="-304800" rtl="0">
              <a:spcBef>
                <a:spcPts val="0"/>
              </a:spcBef>
              <a:buSzPts val="1200"/>
              <a:buChar char="●"/>
            </a:pPr>
            <a:r>
              <a:rPr lang="en" sz="1200"/>
              <a:t>Between the </a:t>
            </a:r>
            <a:r>
              <a:rPr lang="en" sz="1200" b="1"/>
              <a:t>SUPERIOR </a:t>
            </a:r>
            <a:r>
              <a:rPr lang="en" sz="1200"/>
              <a:t>and </a:t>
            </a:r>
            <a:r>
              <a:rPr lang="en" sz="1200" b="1"/>
              <a:t>INFERIOR </a:t>
            </a:r>
            <a:r>
              <a:rPr lang="en" sz="1200" u="sng"/>
              <a:t>Articular process</a:t>
            </a:r>
            <a:r>
              <a:rPr lang="en" sz="1200"/>
              <a:t> of adjacent vertebrae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200"/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4">
            <a:alphaModFix/>
          </a:blip>
          <a:srcRect l="32470" t="10162" r="21569" b="3786"/>
          <a:stretch/>
        </p:blipFill>
        <p:spPr>
          <a:xfrm>
            <a:off x="6805891" y="2278675"/>
            <a:ext cx="1833482" cy="2312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 rotWithShape="1">
          <a:blip r:embed="rId5">
            <a:alphaModFix/>
          </a:blip>
          <a:srcRect l="52711" t="16689" r="6697" b="10651"/>
          <a:stretch/>
        </p:blipFill>
        <p:spPr>
          <a:xfrm>
            <a:off x="4918700" y="2278680"/>
            <a:ext cx="1833487" cy="231221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/>
          <p:nvPr/>
        </p:nvSpPr>
        <p:spPr>
          <a:xfrm>
            <a:off x="2495564" y="3360986"/>
            <a:ext cx="616500" cy="831300"/>
          </a:xfrm>
          <a:prstGeom prst="mathMinus">
            <a:avLst>
              <a:gd name="adj1" fmla="val 23520"/>
            </a:avLst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1627443" y="3873156"/>
            <a:ext cx="502800" cy="898500"/>
          </a:xfrm>
          <a:prstGeom prst="mathMinus">
            <a:avLst>
              <a:gd name="adj1" fmla="val 23520"/>
            </a:avLst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11700" y="52500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4000"/>
              <a:t>Joints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11700" y="52500"/>
            <a:ext cx="8520600" cy="831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4000"/>
              <a:t>Intervertebral Discs 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9225" y="2862400"/>
            <a:ext cx="3288025" cy="154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390425" y="1028125"/>
            <a:ext cx="7265100" cy="3761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400"/>
              <a:t>- The </a:t>
            </a:r>
            <a:r>
              <a:rPr lang="en" sz="1400" b="1"/>
              <a:t>intervertebral discs</a:t>
            </a:r>
            <a:r>
              <a:rPr lang="en" sz="1400"/>
              <a:t> are responsible for </a:t>
            </a:r>
            <a:r>
              <a:rPr lang="en" sz="1400" b="1"/>
              <a:t>one fourth ( ¼ )</a:t>
            </a:r>
            <a:r>
              <a:rPr lang="en" sz="1400"/>
              <a:t> of the </a:t>
            </a:r>
            <a:r>
              <a:rPr lang="en" sz="1400" b="1"/>
              <a:t>length </a:t>
            </a:r>
            <a:r>
              <a:rPr lang="en" sz="1400"/>
              <a:t>of the   </a:t>
            </a:r>
            <a:r>
              <a:rPr lang="en" sz="1400" b="1"/>
              <a:t>vertebral column</a:t>
            </a:r>
            <a:br>
              <a:rPr lang="en" sz="1400"/>
            </a:br>
            <a:r>
              <a:rPr lang="en" sz="1400"/>
              <a:t>- They are </a:t>
            </a:r>
            <a:r>
              <a:rPr lang="en" sz="1400" b="1"/>
              <a:t>thickest</a:t>
            </a:r>
            <a:r>
              <a:rPr lang="en" sz="1400"/>
              <a:t> in the </a:t>
            </a:r>
            <a:r>
              <a:rPr lang="en" sz="1400" u="sng"/>
              <a:t>cervical </a:t>
            </a:r>
            <a:r>
              <a:rPr lang="en" sz="1400"/>
              <a:t>and </a:t>
            </a:r>
            <a:r>
              <a:rPr lang="en" sz="1400" u="sng"/>
              <a:t>lumbar</a:t>
            </a:r>
            <a:r>
              <a:rPr lang="en" sz="1400"/>
              <a:t> regions, where the </a:t>
            </a:r>
            <a:r>
              <a:rPr lang="en" sz="1400" b="1"/>
              <a:t>movements </a:t>
            </a:r>
            <a:r>
              <a:rPr lang="en" sz="1400"/>
              <a:t>of the vertebral column are </a:t>
            </a:r>
            <a:r>
              <a:rPr lang="en" sz="1400" b="1"/>
              <a:t>greatest</a:t>
            </a:r>
            <a:r>
              <a:rPr lang="en" sz="1400"/>
              <a:t> </a:t>
            </a:r>
            <a:br>
              <a:rPr lang="en" sz="1400"/>
            </a:br>
            <a:r>
              <a:rPr lang="en" sz="1400"/>
              <a:t>- </a:t>
            </a:r>
            <a:r>
              <a:rPr lang="en" sz="1400" b="1">
                <a:solidFill>
                  <a:srgbClr val="660000"/>
                </a:solidFill>
              </a:rPr>
              <a:t>No</a:t>
            </a:r>
            <a:r>
              <a:rPr lang="en" sz="1400">
                <a:solidFill>
                  <a:srgbClr val="660000"/>
                </a:solidFill>
              </a:rPr>
              <a:t> </a:t>
            </a:r>
            <a:r>
              <a:rPr lang="en" sz="1400" b="1">
                <a:solidFill>
                  <a:srgbClr val="660000"/>
                </a:solidFill>
              </a:rPr>
              <a:t>discs </a:t>
            </a:r>
            <a:r>
              <a:rPr lang="en" sz="1400">
                <a:solidFill>
                  <a:srgbClr val="660000"/>
                </a:solidFill>
              </a:rPr>
              <a:t>are found in the </a:t>
            </a:r>
            <a:r>
              <a:rPr lang="en" sz="1400" b="1">
                <a:solidFill>
                  <a:srgbClr val="660000"/>
                </a:solidFill>
              </a:rPr>
              <a:t>1st</a:t>
            </a:r>
            <a:r>
              <a:rPr lang="en" sz="1400">
                <a:solidFill>
                  <a:srgbClr val="660000"/>
                </a:solidFill>
              </a:rPr>
              <a:t> &amp; </a:t>
            </a:r>
            <a:r>
              <a:rPr lang="en" sz="1400" b="1">
                <a:solidFill>
                  <a:srgbClr val="660000"/>
                </a:solidFill>
              </a:rPr>
              <a:t>2nd</a:t>
            </a:r>
            <a:r>
              <a:rPr lang="en" sz="1400">
                <a:solidFill>
                  <a:srgbClr val="660000"/>
                </a:solidFill>
              </a:rPr>
              <a:t> </a:t>
            </a:r>
            <a:r>
              <a:rPr lang="en" sz="1400" b="1">
                <a:solidFill>
                  <a:srgbClr val="660000"/>
                </a:solidFill>
              </a:rPr>
              <a:t>cervical vertebrae</a:t>
            </a:r>
            <a:r>
              <a:rPr lang="en" sz="1400">
                <a:solidFill>
                  <a:srgbClr val="660000"/>
                </a:solidFill>
              </a:rPr>
              <a:t> or in the </a:t>
            </a:r>
            <a:r>
              <a:rPr lang="en" sz="1400" b="1">
                <a:solidFill>
                  <a:srgbClr val="660000"/>
                </a:solidFill>
              </a:rPr>
              <a:t>sacrum</a:t>
            </a:r>
            <a:r>
              <a:rPr lang="en" sz="1400">
                <a:solidFill>
                  <a:srgbClr val="660000"/>
                </a:solidFill>
              </a:rPr>
              <a:t> or </a:t>
            </a:r>
            <a:r>
              <a:rPr lang="en" sz="1400" b="1">
                <a:solidFill>
                  <a:srgbClr val="660000"/>
                </a:solidFill>
              </a:rPr>
              <a:t>coccyx</a:t>
            </a: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endParaRPr sz="1400">
              <a:solidFill>
                <a:srgbClr val="66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600" b="1">
                <a:solidFill>
                  <a:srgbClr val="85200C"/>
                </a:solidFill>
              </a:rPr>
              <a:t>Each disc consists of :</a:t>
            </a:r>
            <a:r>
              <a:rPr lang="en" sz="1600">
                <a:solidFill>
                  <a:srgbClr val="000000"/>
                </a:solidFill>
              </a:rPr>
              <a:t> </a:t>
            </a: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400" b="1">
                <a:solidFill>
                  <a:srgbClr val="000000"/>
                </a:solidFill>
              </a:rPr>
              <a:t>1) Peripheral </a:t>
            </a:r>
            <a:r>
              <a:rPr lang="en" sz="1200">
                <a:solidFill>
                  <a:schemeClr val="dk2"/>
                </a:solidFill>
              </a:rPr>
              <a:t>“ribbon shipe”</a:t>
            </a:r>
            <a:r>
              <a:rPr lang="en" sz="1400" b="1">
                <a:solidFill>
                  <a:srgbClr val="000000"/>
                </a:solidFill>
              </a:rPr>
              <a:t> part </a:t>
            </a:r>
            <a:r>
              <a:rPr lang="en" sz="1200">
                <a:solidFill>
                  <a:schemeClr val="dk2"/>
                </a:solidFill>
              </a:rPr>
              <a:t>“shock absorptions”</a:t>
            </a:r>
            <a:r>
              <a:rPr lang="en" sz="1400" b="1">
                <a:solidFill>
                  <a:srgbClr val="000000"/>
                </a:solidFill>
              </a:rPr>
              <a:t> :</a:t>
            </a:r>
            <a:r>
              <a:rPr lang="en" sz="1400">
                <a:solidFill>
                  <a:srgbClr val="000000"/>
                </a:solidFill>
              </a:rPr>
              <a:t> the </a:t>
            </a:r>
            <a:r>
              <a:rPr lang="en" sz="1400" b="1">
                <a:solidFill>
                  <a:srgbClr val="CC0000"/>
                </a:solidFill>
              </a:rPr>
              <a:t>annulus </a:t>
            </a:r>
            <a:r>
              <a:rPr lang="en" sz="1200">
                <a:solidFill>
                  <a:schemeClr val="dk2"/>
                </a:solidFill>
              </a:rPr>
              <a:t>“circular”</a:t>
            </a:r>
            <a:r>
              <a:rPr lang="en" sz="1400">
                <a:solidFill>
                  <a:srgbClr val="000000"/>
                </a:solidFill>
              </a:rPr>
              <a:t> fibrosus, composed of fibrocartilage</a:t>
            </a: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endParaRPr sz="1400" u="sng">
              <a:solidFill>
                <a:srgbClr val="999999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400">
                <a:solidFill>
                  <a:srgbClr val="999999"/>
                </a:solidFill>
              </a:rPr>
              <a:t>annulus= a: no or out, nulus: like nucleus so it's not </a:t>
            </a:r>
            <a:br>
              <a:rPr lang="en" sz="1400">
                <a:solidFill>
                  <a:srgbClr val="999999"/>
                </a:solidFill>
              </a:rPr>
            </a:br>
            <a:r>
              <a:rPr lang="en" sz="1400">
                <a:solidFill>
                  <a:srgbClr val="999999"/>
                </a:solidFill>
              </a:rPr>
              <a:t>the nucleus or outside it </a:t>
            </a: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400">
                <a:solidFill>
                  <a:srgbClr val="999999"/>
                </a:solidFill>
              </a:rPr>
              <a:t>(fibrosus= because it’s composed of fibrocartilage)</a:t>
            </a: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400" b="1">
                <a:solidFill>
                  <a:srgbClr val="000000"/>
                </a:solidFill>
              </a:rPr>
              <a:t>2) Central part:</a:t>
            </a:r>
            <a:r>
              <a:rPr lang="en" sz="1400">
                <a:solidFill>
                  <a:srgbClr val="000000"/>
                </a:solidFill>
              </a:rPr>
              <a:t> the </a:t>
            </a:r>
            <a:r>
              <a:rPr lang="en" sz="1400" b="1">
                <a:solidFill>
                  <a:srgbClr val="CC0000"/>
                </a:solidFill>
              </a:rPr>
              <a:t>nucleus pulposus</a:t>
            </a:r>
            <a:r>
              <a:rPr lang="en" sz="1400">
                <a:solidFill>
                  <a:srgbClr val="000000"/>
                </a:solidFill>
              </a:rPr>
              <a:t>, a mass of</a:t>
            </a:r>
            <a:r>
              <a:rPr lang="en" sz="1400" b="1">
                <a:solidFill>
                  <a:srgbClr val="000000"/>
                </a:solidFill>
              </a:rPr>
              <a:t> gelatinous </a:t>
            </a:r>
            <a:br>
              <a:rPr lang="en" sz="1400" b="1">
                <a:solidFill>
                  <a:srgbClr val="000000"/>
                </a:solidFill>
              </a:rPr>
            </a:br>
            <a:r>
              <a:rPr lang="en" sz="1400" b="1">
                <a:solidFill>
                  <a:srgbClr val="000000"/>
                </a:solidFill>
              </a:rPr>
              <a:t>material</a:t>
            </a:r>
            <a:r>
              <a:rPr lang="en" sz="1400">
                <a:solidFill>
                  <a:srgbClr val="000000"/>
                </a:solidFill>
              </a:rPr>
              <a:t>, a</a:t>
            </a:r>
            <a:r>
              <a:rPr lang="en" sz="1400" b="1">
                <a:solidFill>
                  <a:srgbClr val="000000"/>
                </a:solidFill>
              </a:rPr>
              <a:t> </a:t>
            </a:r>
            <a:r>
              <a:rPr lang="en" sz="1400" b="1" u="sng">
                <a:solidFill>
                  <a:srgbClr val="000000"/>
                </a:solidFill>
              </a:rPr>
              <a:t>lot </a:t>
            </a:r>
            <a:r>
              <a:rPr lang="en" sz="1400" b="1">
                <a:solidFill>
                  <a:srgbClr val="000000"/>
                </a:solidFill>
              </a:rPr>
              <a:t>of water</a:t>
            </a:r>
            <a:r>
              <a:rPr lang="en" sz="1400">
                <a:solidFill>
                  <a:srgbClr val="000000"/>
                </a:solidFill>
              </a:rPr>
              <a:t>, </a:t>
            </a:r>
            <a:r>
              <a:rPr lang="en" sz="1400" b="1" u="sng">
                <a:solidFill>
                  <a:srgbClr val="000000"/>
                </a:solidFill>
              </a:rPr>
              <a:t>few </a:t>
            </a:r>
            <a:r>
              <a:rPr lang="en" sz="1400" b="1">
                <a:solidFill>
                  <a:srgbClr val="000000"/>
                </a:solidFill>
              </a:rPr>
              <a:t>collagen fibers &amp; cartilage cells</a:t>
            </a:r>
            <a:br>
              <a:rPr lang="en" sz="1400">
                <a:solidFill>
                  <a:srgbClr val="000000"/>
                </a:solidFill>
              </a:rPr>
            </a:br>
            <a:r>
              <a:rPr lang="en" sz="1400">
                <a:solidFill>
                  <a:srgbClr val="B7B7B7"/>
                </a:solidFill>
              </a:rPr>
              <a:t>(pulposus = زي البؤبؤ في وسط العين) </a:t>
            </a:r>
          </a:p>
          <a:p>
            <a:pPr marL="0" lvl="0" indent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400"/>
              <a:t> 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390425" y="3123818"/>
            <a:ext cx="1404000" cy="2667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1300" u="sng">
                <a:solidFill>
                  <a:srgbClr val="999999"/>
                </a:solidFill>
              </a:rPr>
              <a:t>From 436 team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1338</Words>
  <Application>Microsoft Office PowerPoint</Application>
  <PresentationFormat>On-screen Show (16:9)</PresentationFormat>
  <Paragraphs>257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Courier New</vt:lpstr>
      <vt:lpstr>Economica</vt:lpstr>
      <vt:lpstr>Open Sans</vt:lpstr>
      <vt:lpstr>Bree Serif</vt:lpstr>
      <vt:lpstr>Luxe</vt:lpstr>
      <vt:lpstr>Thoracolumbar spine</vt:lpstr>
      <vt:lpstr>PowerPoint Presentation</vt:lpstr>
      <vt:lpstr>PowerPoint Presentation</vt:lpstr>
      <vt:lpstr>Thoracic Vertebrae</vt:lpstr>
      <vt:lpstr>Characteristics Of Thoracic Vertebrae  </vt:lpstr>
      <vt:lpstr>Characteristics Of Typical Lumbar Vertebrae </vt:lpstr>
      <vt:lpstr>Lumbar Vertebrae (L5)</vt:lpstr>
      <vt:lpstr>Joints</vt:lpstr>
      <vt:lpstr>Intervertebral Discs </vt:lpstr>
      <vt:lpstr>Function of the intervertebral Discs </vt:lpstr>
      <vt:lpstr>Ligaments</vt:lpstr>
      <vt:lpstr>Ligaments</vt:lpstr>
      <vt:lpstr> Movement Of The Thoracolumbar Spine</vt:lpstr>
      <vt:lpstr>Muscles producing movements</vt:lpstr>
      <vt:lpstr>PowerPoint Presentation</vt:lpstr>
      <vt:lpstr>PowerPoint Presentation</vt:lpstr>
      <vt:lpstr>MCQs </vt:lpstr>
      <vt:lpstr>Answers  1-A 2-B 3-A 4-C 5-B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Thoracolumbar spine</dc:title>
  <cp:lastModifiedBy>هيفاء</cp:lastModifiedBy>
  <cp:revision>1</cp:revision>
  <dcterms:modified xsi:type="dcterms:W3CDTF">2017-12-13T09:40:00Z</dcterms:modified>
</cp:coreProperties>
</file>