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Economica" panose="020B0604020202020204" charset="0"/>
      <p:regular r:id="rId18"/>
      <p:bold r:id="rId19"/>
      <p:italic r:id="rId20"/>
      <p:boldItalic r:id="rId21"/>
    </p:embeddedFont>
    <p:embeddedFont>
      <p:font typeface="Open Sans" panose="020B0604020202020204" charset="0"/>
      <p:regular r:id="rId22"/>
      <p:bold r:id="rId23"/>
      <p:italic r:id="rId24"/>
      <p:boldItalic r:id="rId25"/>
    </p:embeddedFont>
    <p:embeddedFont>
      <p:font typeface="Bree Serif" panose="020B0604020202020204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097631B6-C60E-4877-8D27-437438F2C07E}">
  <a:tblStyle styleId="{097631B6-C60E-4877-8D27-437438F2C07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1" name="Shape 11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4200"/>
              <a:buNone/>
              <a:defRPr/>
            </a:lvl1pPr>
            <a:lvl2pPr lvl="1" algn="ctr">
              <a:spcBef>
                <a:spcPts val="0"/>
              </a:spcBef>
              <a:buSzPts val="4200"/>
              <a:buNone/>
              <a:defRPr/>
            </a:lvl2pPr>
            <a:lvl3pPr lvl="2" algn="ctr">
              <a:spcBef>
                <a:spcPts val="0"/>
              </a:spcBef>
              <a:buSzPts val="4200"/>
              <a:buNone/>
              <a:defRPr/>
            </a:lvl3pPr>
            <a:lvl4pPr lvl="3" algn="ctr">
              <a:spcBef>
                <a:spcPts val="0"/>
              </a:spcBef>
              <a:buSzPts val="4200"/>
              <a:buNone/>
              <a:defRPr/>
            </a:lvl4pPr>
            <a:lvl5pPr lvl="4" algn="ctr">
              <a:spcBef>
                <a:spcPts val="0"/>
              </a:spcBef>
              <a:buSzPts val="4200"/>
              <a:buNone/>
              <a:defRPr/>
            </a:lvl5pPr>
            <a:lvl6pPr lvl="5" algn="ctr">
              <a:spcBef>
                <a:spcPts val="0"/>
              </a:spcBef>
              <a:buSzPts val="4200"/>
              <a:buNone/>
              <a:defRPr/>
            </a:lvl6pPr>
            <a:lvl7pPr lvl="6" algn="ctr">
              <a:spcBef>
                <a:spcPts val="0"/>
              </a:spcBef>
              <a:buSzPts val="4200"/>
              <a:buNone/>
              <a:defRPr/>
            </a:lvl7pPr>
            <a:lvl8pPr lvl="7" algn="ctr">
              <a:spcBef>
                <a:spcPts val="0"/>
              </a:spcBef>
              <a:buSzPts val="4200"/>
              <a:buNone/>
              <a:defRPr/>
            </a:lvl8pPr>
            <a:lvl9pPr lvl="8" algn="ctr">
              <a:spcBef>
                <a:spcPts val="0"/>
              </a:spcBef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ar"/>
              <a:t>‹#›</a:t>
            </a:fld>
            <a:endParaRPr lang="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ar"/>
              <a:t>‹#›</a:t>
            </a:fld>
            <a:endParaRPr lang="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ar"/>
              <a:t>‹#›</a:t>
            </a:fld>
            <a:endParaRPr lang="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7" name="Shape 17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ts val="4200"/>
              <a:buNone/>
              <a:defRPr/>
            </a:lvl1pPr>
            <a:lvl2pPr lvl="1" algn="ctr">
              <a:spcBef>
                <a:spcPts val="0"/>
              </a:spcBef>
              <a:buSzPts val="4200"/>
              <a:buNone/>
              <a:defRPr/>
            </a:lvl2pPr>
            <a:lvl3pPr lvl="2" algn="ctr">
              <a:spcBef>
                <a:spcPts val="0"/>
              </a:spcBef>
              <a:buSzPts val="4200"/>
              <a:buNone/>
              <a:defRPr/>
            </a:lvl3pPr>
            <a:lvl4pPr lvl="3" algn="ctr">
              <a:spcBef>
                <a:spcPts val="0"/>
              </a:spcBef>
              <a:buSzPts val="4200"/>
              <a:buNone/>
              <a:defRPr/>
            </a:lvl4pPr>
            <a:lvl5pPr lvl="4" algn="ctr">
              <a:spcBef>
                <a:spcPts val="0"/>
              </a:spcBef>
              <a:buSzPts val="4200"/>
              <a:buNone/>
              <a:defRPr/>
            </a:lvl5pPr>
            <a:lvl6pPr lvl="5" algn="ctr">
              <a:spcBef>
                <a:spcPts val="0"/>
              </a:spcBef>
              <a:buSzPts val="4200"/>
              <a:buNone/>
              <a:defRPr/>
            </a:lvl6pPr>
            <a:lvl7pPr lvl="6" algn="ctr">
              <a:spcBef>
                <a:spcPts val="0"/>
              </a:spcBef>
              <a:buSzPts val="4200"/>
              <a:buNone/>
              <a:defRPr/>
            </a:lvl7pPr>
            <a:lvl8pPr lvl="7" algn="ctr">
              <a:spcBef>
                <a:spcPts val="0"/>
              </a:spcBef>
              <a:buSzPts val="4200"/>
              <a:buNone/>
              <a:defRPr/>
            </a:lvl8pPr>
            <a:lvl9pPr lvl="8" algn="ctr">
              <a:spcBef>
                <a:spcPts val="0"/>
              </a:spcBef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ar"/>
              <a:t>‹#›</a:t>
            </a:fld>
            <a:endParaRPr lang="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4200"/>
              <a:buNone/>
              <a:defRPr/>
            </a:lvl1pPr>
            <a:lvl2pPr lvl="1">
              <a:spcBef>
                <a:spcPts val="0"/>
              </a:spcBef>
              <a:buSzPts val="4200"/>
              <a:buNone/>
              <a:defRPr/>
            </a:lvl2pPr>
            <a:lvl3pPr lvl="2">
              <a:spcBef>
                <a:spcPts val="0"/>
              </a:spcBef>
              <a:buSzPts val="4200"/>
              <a:buNone/>
              <a:defRPr/>
            </a:lvl3pPr>
            <a:lvl4pPr lvl="3">
              <a:spcBef>
                <a:spcPts val="0"/>
              </a:spcBef>
              <a:buSzPts val="4200"/>
              <a:buNone/>
              <a:defRPr/>
            </a:lvl4pPr>
            <a:lvl5pPr lvl="4">
              <a:spcBef>
                <a:spcPts val="0"/>
              </a:spcBef>
              <a:buSzPts val="4200"/>
              <a:buNone/>
              <a:defRPr/>
            </a:lvl5pPr>
            <a:lvl6pPr lvl="5">
              <a:spcBef>
                <a:spcPts val="0"/>
              </a:spcBef>
              <a:buSzPts val="4200"/>
              <a:buNone/>
              <a:defRPr/>
            </a:lvl6pPr>
            <a:lvl7pPr lvl="6">
              <a:spcBef>
                <a:spcPts val="0"/>
              </a:spcBef>
              <a:buSzPts val="4200"/>
              <a:buNone/>
              <a:defRPr/>
            </a:lvl7pPr>
            <a:lvl8pPr lvl="7">
              <a:spcBef>
                <a:spcPts val="0"/>
              </a:spcBef>
              <a:buSzPts val="4200"/>
              <a:buNone/>
              <a:defRPr/>
            </a:lvl8pPr>
            <a:lvl9pPr lvl="8">
              <a:spcBef>
                <a:spcPts val="0"/>
              </a:spcBef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ar"/>
              <a:t>‹#›</a:t>
            </a:fld>
            <a:endParaRPr lang="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4200"/>
              <a:buNone/>
              <a:defRPr/>
            </a:lvl1pPr>
            <a:lvl2pPr lvl="1">
              <a:spcBef>
                <a:spcPts val="0"/>
              </a:spcBef>
              <a:buSzPts val="4200"/>
              <a:buNone/>
              <a:defRPr/>
            </a:lvl2pPr>
            <a:lvl3pPr lvl="2">
              <a:spcBef>
                <a:spcPts val="0"/>
              </a:spcBef>
              <a:buSzPts val="4200"/>
              <a:buNone/>
              <a:defRPr/>
            </a:lvl3pPr>
            <a:lvl4pPr lvl="3">
              <a:spcBef>
                <a:spcPts val="0"/>
              </a:spcBef>
              <a:buSzPts val="4200"/>
              <a:buNone/>
              <a:defRPr/>
            </a:lvl4pPr>
            <a:lvl5pPr lvl="4">
              <a:spcBef>
                <a:spcPts val="0"/>
              </a:spcBef>
              <a:buSzPts val="4200"/>
              <a:buNone/>
              <a:defRPr/>
            </a:lvl5pPr>
            <a:lvl6pPr lvl="5">
              <a:spcBef>
                <a:spcPts val="0"/>
              </a:spcBef>
              <a:buSzPts val="4200"/>
              <a:buNone/>
              <a:defRPr/>
            </a:lvl6pPr>
            <a:lvl7pPr lvl="6">
              <a:spcBef>
                <a:spcPts val="0"/>
              </a:spcBef>
              <a:buSzPts val="4200"/>
              <a:buNone/>
              <a:defRPr/>
            </a:lvl7pPr>
            <a:lvl8pPr lvl="7">
              <a:spcBef>
                <a:spcPts val="0"/>
              </a:spcBef>
              <a:buSzPts val="4200"/>
              <a:buNone/>
              <a:defRPr/>
            </a:lvl8pPr>
            <a:lvl9pPr lvl="8">
              <a:spcBef>
                <a:spcPts val="0"/>
              </a:spcBef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ar"/>
              <a:t>‹#›</a:t>
            </a:fld>
            <a:endParaRPr lang="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4200"/>
              <a:buNone/>
              <a:defRPr/>
            </a:lvl1pPr>
            <a:lvl2pPr lvl="1">
              <a:spcBef>
                <a:spcPts val="0"/>
              </a:spcBef>
              <a:buSzPts val="4200"/>
              <a:buNone/>
              <a:defRPr/>
            </a:lvl2pPr>
            <a:lvl3pPr lvl="2">
              <a:spcBef>
                <a:spcPts val="0"/>
              </a:spcBef>
              <a:buSzPts val="4200"/>
              <a:buNone/>
              <a:defRPr/>
            </a:lvl3pPr>
            <a:lvl4pPr lvl="3">
              <a:spcBef>
                <a:spcPts val="0"/>
              </a:spcBef>
              <a:buSzPts val="4200"/>
              <a:buNone/>
              <a:defRPr/>
            </a:lvl4pPr>
            <a:lvl5pPr lvl="4">
              <a:spcBef>
                <a:spcPts val="0"/>
              </a:spcBef>
              <a:buSzPts val="4200"/>
              <a:buNone/>
              <a:defRPr/>
            </a:lvl5pPr>
            <a:lvl6pPr lvl="5">
              <a:spcBef>
                <a:spcPts val="0"/>
              </a:spcBef>
              <a:buSzPts val="4200"/>
              <a:buNone/>
              <a:defRPr/>
            </a:lvl6pPr>
            <a:lvl7pPr lvl="6">
              <a:spcBef>
                <a:spcPts val="0"/>
              </a:spcBef>
              <a:buSzPts val="4200"/>
              <a:buNone/>
              <a:defRPr/>
            </a:lvl7pPr>
            <a:lvl8pPr lvl="7">
              <a:spcBef>
                <a:spcPts val="0"/>
              </a:spcBef>
              <a:buSzPts val="4200"/>
              <a:buNone/>
              <a:defRPr/>
            </a:lvl8pPr>
            <a:lvl9pPr lvl="8">
              <a:spcBef>
                <a:spcPts val="0"/>
              </a:spcBef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ar"/>
              <a:t>‹#›</a:t>
            </a:fld>
            <a:endParaRPr lang="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3000"/>
              <a:buNone/>
              <a:defRPr sz="3000"/>
            </a:lvl1pPr>
            <a:lvl2pPr lvl="1">
              <a:spcBef>
                <a:spcPts val="0"/>
              </a:spcBef>
              <a:buSzPts val="3000"/>
              <a:buNone/>
              <a:defRPr sz="3000"/>
            </a:lvl2pPr>
            <a:lvl3pPr lvl="2">
              <a:spcBef>
                <a:spcPts val="0"/>
              </a:spcBef>
              <a:buSzPts val="3000"/>
              <a:buNone/>
              <a:defRPr sz="3000"/>
            </a:lvl3pPr>
            <a:lvl4pPr lvl="3">
              <a:spcBef>
                <a:spcPts val="0"/>
              </a:spcBef>
              <a:buSzPts val="3000"/>
              <a:buNone/>
              <a:defRPr sz="3000"/>
            </a:lvl4pPr>
            <a:lvl5pPr lvl="4">
              <a:spcBef>
                <a:spcPts val="0"/>
              </a:spcBef>
              <a:buSzPts val="3000"/>
              <a:buNone/>
              <a:defRPr sz="3000"/>
            </a:lvl5pPr>
            <a:lvl6pPr lvl="5">
              <a:spcBef>
                <a:spcPts val="0"/>
              </a:spcBef>
              <a:buSzPts val="3000"/>
              <a:buNone/>
              <a:defRPr sz="3000"/>
            </a:lvl6pPr>
            <a:lvl7pPr lvl="6">
              <a:spcBef>
                <a:spcPts val="0"/>
              </a:spcBef>
              <a:buSzPts val="3000"/>
              <a:buNone/>
              <a:defRPr sz="3000"/>
            </a:lvl7pPr>
            <a:lvl8pPr lvl="7">
              <a:spcBef>
                <a:spcPts val="0"/>
              </a:spcBef>
              <a:buSzPts val="3000"/>
              <a:buNone/>
              <a:defRPr sz="3000"/>
            </a:lvl8pPr>
            <a:lvl9pPr lvl="8">
              <a:spcBef>
                <a:spcPts val="0"/>
              </a:spcBef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ar"/>
              <a:t>‹#›</a:t>
            </a:fld>
            <a:endParaRPr lang="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4800"/>
              <a:buNone/>
              <a:defRPr sz="4800"/>
            </a:lvl1pPr>
            <a:lvl2pPr lvl="1">
              <a:spcBef>
                <a:spcPts val="0"/>
              </a:spcBef>
              <a:buSzPts val="4800"/>
              <a:buNone/>
              <a:defRPr sz="4800"/>
            </a:lvl2pPr>
            <a:lvl3pPr lvl="2">
              <a:spcBef>
                <a:spcPts val="0"/>
              </a:spcBef>
              <a:buSzPts val="4800"/>
              <a:buNone/>
              <a:defRPr sz="4800"/>
            </a:lvl3pPr>
            <a:lvl4pPr lvl="3">
              <a:spcBef>
                <a:spcPts val="0"/>
              </a:spcBef>
              <a:buSzPts val="4800"/>
              <a:buNone/>
              <a:defRPr sz="4800"/>
            </a:lvl4pPr>
            <a:lvl5pPr lvl="4">
              <a:spcBef>
                <a:spcPts val="0"/>
              </a:spcBef>
              <a:buSzPts val="4800"/>
              <a:buNone/>
              <a:defRPr sz="4800"/>
            </a:lvl5pPr>
            <a:lvl6pPr lvl="5">
              <a:spcBef>
                <a:spcPts val="0"/>
              </a:spcBef>
              <a:buSzPts val="4800"/>
              <a:buNone/>
              <a:defRPr sz="4800"/>
            </a:lvl6pPr>
            <a:lvl7pPr lvl="6">
              <a:spcBef>
                <a:spcPts val="0"/>
              </a:spcBef>
              <a:buSzPts val="4800"/>
              <a:buNone/>
              <a:defRPr sz="4800"/>
            </a:lvl7pPr>
            <a:lvl8pPr lvl="7">
              <a:spcBef>
                <a:spcPts val="0"/>
              </a:spcBef>
              <a:buSzPts val="4800"/>
              <a:buNone/>
              <a:defRPr sz="4800"/>
            </a:lvl8pPr>
            <a:lvl9pPr lvl="8">
              <a:spcBef>
                <a:spcPts val="0"/>
              </a:spcBef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ar"/>
              <a:t>‹#›</a:t>
            </a:fld>
            <a:endParaRPr lang="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ar">
                <a:solidFill>
                  <a:schemeClr val="lt1"/>
                </a:solidFill>
              </a:rPr>
              <a:t>‹#›</a:t>
            </a:fld>
            <a:endParaRPr lang="ar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ar"/>
              <a:t>‹#›</a:t>
            </a:fld>
            <a:endParaRPr lang="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buNone/>
            </a:pPr>
            <a:fld id="{00000000-1234-1234-1234-123412341234}" type="slidenum">
              <a:rPr lang="ar"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 lang="ar" sz="10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docs.google.com/presentation/d/1-3EbmgOo9FKQuOSaCbwutr5E4DCLSkt4zxmuddW-lEg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7.png"/><Relationship Id="rId4" Type="http://schemas.openxmlformats.org/officeDocument/2006/relationships/hyperlink" Target="https://www.youtube.com/watch?v=85nMhPwCSt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cards.duolingo.com/decks/986b4073-5cb6-40e0-976c-4fb0ad223631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www.youtube.com/watch?v=rLugy7OjSb4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Skin" TargetMode="External"/><Relationship Id="rId13" Type="http://schemas.openxmlformats.org/officeDocument/2006/relationships/hyperlink" Target="https://www.youtube.com/watch?v=i7g5xis0kwY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s://en.wikipedia.org/wiki/Collagen" TargetMode="External"/><Relationship Id="rId12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n.wikipedia.org/wiki/Connective_tissue" TargetMode="External"/><Relationship Id="rId11" Type="http://schemas.openxmlformats.org/officeDocument/2006/relationships/image" Target="../media/image10.jpg"/><Relationship Id="rId5" Type="http://schemas.openxmlformats.org/officeDocument/2006/relationships/image" Target="../media/image7.png"/><Relationship Id="rId10" Type="http://schemas.openxmlformats.org/officeDocument/2006/relationships/hyperlink" Target="https://en.wikipedia.org/wiki/Organ_(anatomy)" TargetMode="External"/><Relationship Id="rId4" Type="http://schemas.openxmlformats.org/officeDocument/2006/relationships/hyperlink" Target="https://www.youtube.com/watch?v=nYknmvC9KJY" TargetMode="External"/><Relationship Id="rId9" Type="http://schemas.openxmlformats.org/officeDocument/2006/relationships/hyperlink" Target="https://en.wikipedia.org/wiki/Muscl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hyperlink" Target="https://www.youtube.com/watch?v=dCjs-Nshn7A" TargetMode="Externa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e_RvgWQj_DQ" TargetMode="External"/><Relationship Id="rId3" Type="http://schemas.openxmlformats.org/officeDocument/2006/relationships/image" Target="../media/image17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watch?v=tZYEpVlbtrQ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jpg"/><Relationship Id="rId9" Type="http://schemas.openxmlformats.org/officeDocument/2006/relationships/hyperlink" Target="https://www.youtube.com/watch?v=CsIS7lm8oYw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ar"/>
              <a:t>Muscles of the Back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ar" dirty="0"/>
              <a:t>Lecture </a:t>
            </a:r>
            <a:r>
              <a:rPr lang="en-US"/>
              <a:t>6</a:t>
            </a:r>
            <a:endParaRPr lang="ar" dirty="0"/>
          </a:p>
        </p:txBody>
      </p:sp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2375" y="0"/>
            <a:ext cx="1571625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171575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 txBox="1"/>
          <p:nvPr/>
        </p:nvSpPr>
        <p:spPr>
          <a:xfrm>
            <a:off x="0" y="4195440"/>
            <a:ext cx="6552300" cy="571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a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Please check our </a:t>
            </a:r>
            <a:r>
              <a:rPr lang="ar" sz="1400" b="0" i="0" u="sng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Editing File</a:t>
            </a:r>
            <a:r>
              <a:rPr lang="a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67" name="Shape 67"/>
          <p:cNvSpPr txBox="1"/>
          <p:nvPr/>
        </p:nvSpPr>
        <p:spPr>
          <a:xfrm>
            <a:off x="0" y="4572000"/>
            <a:ext cx="3375600" cy="571800"/>
          </a:xfrm>
          <a:prstGeom prst="rect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ar" sz="1400" b="1" i="0" u="none" strike="noStrike" cap="non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هذا العمل لا يغني عن المصدر الأساسي للمذاكرة</a:t>
            </a:r>
          </a:p>
        </p:txBody>
      </p:sp>
      <p:sp>
        <p:nvSpPr>
          <p:cNvPr id="68" name="Shape 68"/>
          <p:cNvSpPr txBox="1"/>
          <p:nvPr/>
        </p:nvSpPr>
        <p:spPr>
          <a:xfrm>
            <a:off x="5295600" y="4507200"/>
            <a:ext cx="3848400" cy="701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ar" sz="17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{وَمَنْ يَتَوَكَّلْ عَلَى اللَّهِ فَهُوَ حَسْبُهُ}</a:t>
            </a:r>
          </a:p>
        </p:txBody>
      </p:sp>
      <p:pic>
        <p:nvPicPr>
          <p:cNvPr id="69" name="Shape 6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10228" y="2981450"/>
            <a:ext cx="1812650" cy="181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115575" y="132900"/>
            <a:ext cx="8520600" cy="8313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ar"/>
              <a:t>Latissimus Dorsi</a:t>
            </a:r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405725" y="1147225"/>
            <a:ext cx="4957500" cy="3763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ar" sz="1200" b="1"/>
              <a:t>Origin</a:t>
            </a:r>
            <a:r>
              <a:rPr lang="ar" sz="1200"/>
              <a:t>:</a:t>
            </a:r>
          </a:p>
          <a:p>
            <a: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</a:pPr>
            <a:r>
              <a:rPr lang="ar" sz="1200">
                <a:solidFill>
                  <a:srgbClr val="FF0000"/>
                </a:solidFill>
              </a:rPr>
              <a:t>Spines </a:t>
            </a:r>
            <a:r>
              <a:rPr lang="ar" sz="1200"/>
              <a:t>of Thoracic </a:t>
            </a:r>
            <a:r>
              <a:rPr lang="ar" sz="1200">
                <a:solidFill>
                  <a:srgbClr val="D5A6BD"/>
                </a:solidFill>
              </a:rPr>
              <a:t>&amp; Lumbar</a:t>
            </a:r>
            <a:r>
              <a:rPr lang="ar" sz="1200"/>
              <a:t> vertebrae </a:t>
            </a:r>
            <a:r>
              <a:rPr lang="ar" sz="900">
                <a:solidFill>
                  <a:schemeClr val="dk2"/>
                </a:solidFill>
              </a:rPr>
              <a:t>(T7 to Upper back of Sacrum,  Iliac crest and four lower Ribs)</a:t>
            </a:r>
            <a:r>
              <a:rPr lang="ar" sz="1200"/>
              <a:t>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ar" sz="1200" b="1"/>
              <a:t>Insertion:</a:t>
            </a:r>
          </a:p>
          <a:p>
            <a: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</a:pPr>
            <a:r>
              <a:rPr lang="ar" sz="1200">
                <a:solidFill>
                  <a:srgbClr val="000000"/>
                </a:solidFill>
              </a:rPr>
              <a:t>Bicipital (Intertubercular) groove of </a:t>
            </a:r>
            <a:r>
              <a:rPr lang="ar" sz="1200">
                <a:solidFill>
                  <a:srgbClr val="FF0000"/>
                </a:solidFill>
              </a:rPr>
              <a:t>Humerus*</a:t>
            </a:r>
            <a:r>
              <a:rPr lang="ar" sz="1200">
                <a:solidFill>
                  <a:srgbClr val="000000"/>
                </a:solidFill>
              </a:rPr>
              <a:t>.</a:t>
            </a:r>
          </a:p>
          <a:p>
            <a: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ar" sz="1200" b="1"/>
              <a:t>Actions:</a:t>
            </a:r>
          </a:p>
          <a:p>
            <a: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</a:pPr>
            <a:r>
              <a:rPr lang="ar" sz="1200">
                <a:solidFill>
                  <a:srgbClr val="FF0000"/>
                </a:solidFill>
              </a:rPr>
              <a:t>Extension</a:t>
            </a:r>
            <a:r>
              <a:rPr lang="ar" sz="1200">
                <a:solidFill>
                  <a:srgbClr val="000000"/>
                </a:solidFill>
              </a:rPr>
              <a:t>, </a:t>
            </a:r>
            <a:r>
              <a:rPr lang="ar" sz="1200">
                <a:solidFill>
                  <a:srgbClr val="FF0000"/>
                </a:solidFill>
              </a:rPr>
              <a:t>Adduction</a:t>
            </a:r>
            <a:r>
              <a:rPr lang="ar" sz="1200">
                <a:solidFill>
                  <a:srgbClr val="000000"/>
                </a:solidFill>
              </a:rPr>
              <a:t> &amp; Medial </a:t>
            </a:r>
            <a:r>
              <a:rPr lang="ar" sz="1200">
                <a:solidFill>
                  <a:srgbClr val="FF0000"/>
                </a:solidFill>
              </a:rPr>
              <a:t>Rotation</a:t>
            </a:r>
            <a:r>
              <a:rPr lang="ar" sz="1200">
                <a:solidFill>
                  <a:srgbClr val="000000"/>
                </a:solidFill>
              </a:rPr>
              <a:t> of Humerus (arm, shoulder joint). It is called the climbing muscle.</a:t>
            </a:r>
          </a:p>
          <a:p>
            <a: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ar" sz="1200" b="1"/>
              <a:t>Nerve supply: </a:t>
            </a:r>
          </a:p>
          <a:p>
            <a:pPr marL="914400" lvl="1" indent="-30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ar" sz="1200">
                <a:solidFill>
                  <a:srgbClr val="FF0000"/>
                </a:solidFill>
              </a:rPr>
              <a:t>Thoracodorsal </a:t>
            </a:r>
            <a:r>
              <a:rPr lang="ar" sz="1200"/>
              <a:t>nerve, </a:t>
            </a:r>
            <a:r>
              <a:rPr lang="a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(C6,7,8) From posterior cord of brachial plexus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779000" y="3860875"/>
            <a:ext cx="2768100" cy="8313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ar" sz="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*Bicipital groove of Humerus has medial and lateral Prominences (lips) which other muscles attach to it, while this muscle attaches inside the groove between the lips (floor of bicipital groove).</a:t>
            </a:r>
          </a:p>
        </p:txBody>
      </p:sp>
      <p:pic>
        <p:nvPicPr>
          <p:cNvPr id="213" name="Shape 2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8025" y="1044400"/>
            <a:ext cx="3475975" cy="343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Shape 21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67700" y="-12"/>
            <a:ext cx="876300" cy="8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Shape 2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23050" y="2609850"/>
            <a:ext cx="277650" cy="47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0" name="Shape 220"/>
          <p:cNvGraphicFramePr/>
          <p:nvPr/>
        </p:nvGraphicFramePr>
        <p:xfrm>
          <a:off x="93625" y="1243025"/>
          <a:ext cx="4627300" cy="3124110"/>
        </p:xfrm>
        <a:graphic>
          <a:graphicData uri="http://schemas.openxmlformats.org/drawingml/2006/table">
            <a:tbl>
              <a:tblPr>
                <a:noFill/>
                <a:tableStyleId>{097631B6-C60E-4877-8D27-437438F2C07E}</a:tableStyleId>
              </a:tblPr>
              <a:tblGrid>
                <a:gridCol w="2321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6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3025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buNone/>
                      </a:pPr>
                      <a:r>
                        <a:rPr lang="ar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Auscultatory Triangle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ar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Lumbar Triangle</a:t>
                      </a:r>
                    </a:p>
                    <a:p>
                      <a:pPr marL="0" lvl="0" indent="0" algn="ctr">
                        <a:spcBef>
                          <a:spcPts val="0"/>
                        </a:spcBef>
                        <a:buNone/>
                      </a:pPr>
                      <a:r>
                        <a:rPr lang="ar" sz="1100">
                          <a:solidFill>
                            <a:srgbClr val="D5A6B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(Triangle of petit)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095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buNone/>
                      </a:pPr>
                      <a:r>
                        <a:rPr lang="ar" sz="12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Boundaries</a:t>
                      </a:r>
                      <a:r>
                        <a:rPr lang="ar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:</a:t>
                      </a:r>
                    </a:p>
                    <a:p>
                      <a:pPr marL="457200" lvl="0" indent="-30480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pen Sans"/>
                        <a:buChar char="-"/>
                      </a:pPr>
                      <a:r>
                        <a:rPr lang="ar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Latissimus dorsi.</a:t>
                      </a:r>
                    </a:p>
                    <a:p>
                      <a:pPr marL="457200" lvl="0" indent="-30480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pen Sans"/>
                        <a:buChar char="-"/>
                      </a:pPr>
                      <a:r>
                        <a:rPr lang="ar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Trapezius.</a:t>
                      </a:r>
                    </a:p>
                    <a:p>
                      <a:pPr marL="457200" lvl="0" indent="-304800">
                        <a:spcBef>
                          <a:spcPts val="0"/>
                        </a:spcBef>
                        <a:buSzPts val="1200"/>
                        <a:buFont typeface="Open Sans"/>
                        <a:buChar char="-"/>
                      </a:pPr>
                      <a:r>
                        <a:rPr lang="ar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medial border of Scapula.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buNone/>
                      </a:pPr>
                      <a:r>
                        <a:rPr lang="ar" sz="12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Boundaries</a:t>
                      </a:r>
                      <a:r>
                        <a:rPr lang="ar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: </a:t>
                      </a:r>
                    </a:p>
                    <a:p>
                      <a:pPr marL="457200" lvl="0" indent="-30480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pen Sans"/>
                        <a:buChar char="-"/>
                      </a:pPr>
                      <a:r>
                        <a:rPr lang="ar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Latissimus dorsi.</a:t>
                      </a:r>
                    </a:p>
                    <a:p>
                      <a:pPr marL="457200" lvl="0" indent="-30480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pen Sans"/>
                        <a:buChar char="-"/>
                      </a:pPr>
                      <a:r>
                        <a:rPr lang="ar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Posterior border of </a:t>
                      </a:r>
                      <a:r>
                        <a:rPr lang="ar" sz="1200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External Oblique</a:t>
                      </a:r>
                      <a:r>
                        <a:rPr lang="ar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muscle of the abdomen.</a:t>
                      </a:r>
                    </a:p>
                    <a:p>
                      <a:pPr marL="457200" lvl="0" indent="-304800">
                        <a:spcBef>
                          <a:spcPts val="0"/>
                        </a:spcBef>
                        <a:buSzPts val="1200"/>
                        <a:buFont typeface="Open Sans"/>
                        <a:buChar char="-"/>
                      </a:pPr>
                      <a:r>
                        <a:rPr lang="ar" sz="1200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Iliac crest</a:t>
                      </a:r>
                      <a:r>
                        <a:rPr lang="ar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 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4425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buNone/>
                      </a:pPr>
                      <a:r>
                        <a:rPr lang="ar" sz="12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Site </a:t>
                      </a:r>
                      <a:r>
                        <a:rPr lang="ar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: where breath sounds are most easily heard with a stethoscope.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-69850"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200" b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Site</a:t>
                      </a:r>
                      <a:r>
                        <a:rPr lang="ar" sz="1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: </a:t>
                      </a:r>
                      <a:r>
                        <a:rPr lang="ar" sz="1200">
                          <a:solidFill>
                            <a:srgbClr val="D5A6B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of an abdominal hernia</a:t>
                      </a:r>
                      <a:r>
                        <a:rPr lang="ar" sz="1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*; or where pus may emerge from the abdominal wall </a:t>
                      </a:r>
                      <a:r>
                        <a:rPr lang="ar" sz="1200">
                          <a:solidFill>
                            <a:srgbClr val="D5A6B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 extra-abdominal lumbar abscess.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1" name="Shape 221"/>
          <p:cNvGraphicFramePr/>
          <p:nvPr/>
        </p:nvGraphicFramePr>
        <p:xfrm>
          <a:off x="93625" y="679175"/>
          <a:ext cx="4627300" cy="563850"/>
        </p:xfrm>
        <a:graphic>
          <a:graphicData uri="http://schemas.openxmlformats.org/drawingml/2006/table">
            <a:tbl>
              <a:tblPr>
                <a:noFill/>
                <a:tableStyleId>{097631B6-C60E-4877-8D27-437438F2C07E}</a:tableStyleId>
              </a:tblPr>
              <a:tblGrid>
                <a:gridCol w="462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5350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buNone/>
                      </a:pPr>
                      <a:r>
                        <a:rPr lang="ar" sz="2500" b="1"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Muscular triangles of back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22" name="Shape 2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6613" y="0"/>
            <a:ext cx="2337400" cy="223362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Shape 223"/>
          <p:cNvSpPr/>
          <p:nvPr/>
        </p:nvSpPr>
        <p:spPr>
          <a:xfrm>
            <a:off x="7768601" y="1000016"/>
            <a:ext cx="73500" cy="894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952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24" name="Shape 224"/>
          <p:cNvSpPr/>
          <p:nvPr/>
        </p:nvSpPr>
        <p:spPr>
          <a:xfrm rot="-7612194">
            <a:off x="7699258" y="1657846"/>
            <a:ext cx="58500" cy="61571"/>
          </a:xfrm>
          <a:prstGeom prst="rtTriangle">
            <a:avLst/>
          </a:prstGeom>
          <a:solidFill>
            <a:srgbClr val="FFFF00"/>
          </a:solidFill>
          <a:ln w="9525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25" name="Shape 225"/>
          <p:cNvSpPr txBox="1"/>
          <p:nvPr/>
        </p:nvSpPr>
        <p:spPr>
          <a:xfrm>
            <a:off x="1431075" y="4611500"/>
            <a:ext cx="2699100" cy="3423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ar" sz="900">
                <a:solidFill>
                  <a:srgbClr val="A6A6A6"/>
                </a:solidFill>
                <a:latin typeface="Open Sans"/>
                <a:ea typeface="Open Sans"/>
                <a:cs typeface="Open Sans"/>
                <a:sym typeface="Open Sans"/>
              </a:rPr>
              <a:t>#Hernia: فتق. #Auscultatory: تسمّعي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buNone/>
            </a:pPr>
            <a:endParaRPr sz="9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6" name="Shape 226"/>
          <p:cNvSpPr txBox="1"/>
          <p:nvPr/>
        </p:nvSpPr>
        <p:spPr>
          <a:xfrm>
            <a:off x="845725" y="4467950"/>
            <a:ext cx="672300" cy="250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ar" sz="7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436 Team</a:t>
            </a:r>
          </a:p>
        </p:txBody>
      </p:sp>
      <p:sp>
        <p:nvSpPr>
          <p:cNvPr id="227" name="Shape 227"/>
          <p:cNvSpPr/>
          <p:nvPr/>
        </p:nvSpPr>
        <p:spPr>
          <a:xfrm>
            <a:off x="382374" y="1622710"/>
            <a:ext cx="91200" cy="113400"/>
          </a:xfrm>
          <a:prstGeom prst="triangle">
            <a:avLst>
              <a:gd name="adj" fmla="val 50000"/>
            </a:avLst>
          </a:prstGeom>
          <a:solidFill>
            <a:srgbClr val="62E221"/>
          </a:solidFill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28" name="Shape 228"/>
          <p:cNvSpPr/>
          <p:nvPr/>
        </p:nvSpPr>
        <p:spPr>
          <a:xfrm rot="8230257">
            <a:off x="2782242" y="1587603"/>
            <a:ext cx="162398" cy="183588"/>
          </a:xfrm>
          <a:prstGeom prst="rtTriangle">
            <a:avLst/>
          </a:prstGeom>
          <a:solidFill>
            <a:srgbClr val="FFFF00"/>
          </a:solidFill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229" name="Shape 229" descr="صورة ذات صلة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35800" y="2320212"/>
            <a:ext cx="2136025" cy="2427789"/>
          </a:xfrm>
          <a:prstGeom prst="rect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30" name="Shape 230" descr="نتيجة بحث الصور عن ‪lumbar triangle‬‏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75015" y="2372275"/>
            <a:ext cx="1906684" cy="2323675"/>
          </a:xfrm>
          <a:prstGeom prst="rect">
            <a:avLst/>
          </a:prstGeom>
          <a:noFill/>
          <a:ln w="19050" cap="flat" cmpd="sng">
            <a:solidFill>
              <a:srgbClr val="62E22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31" name="Shape 2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16220" y="359671"/>
            <a:ext cx="1082854" cy="1785829"/>
          </a:xfrm>
          <a:prstGeom prst="rect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32" name="Shape 232"/>
          <p:cNvSpPr txBox="1"/>
          <p:nvPr/>
        </p:nvSpPr>
        <p:spPr>
          <a:xfrm>
            <a:off x="4875025" y="203775"/>
            <a:ext cx="714300" cy="265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ar" sz="7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Lumbar Hernia</a:t>
            </a:r>
          </a:p>
        </p:txBody>
      </p:sp>
      <p:sp>
        <p:nvSpPr>
          <p:cNvPr id="233" name="Shape 233"/>
          <p:cNvSpPr txBox="1"/>
          <p:nvPr/>
        </p:nvSpPr>
        <p:spPr>
          <a:xfrm>
            <a:off x="0" y="1"/>
            <a:ext cx="4304700" cy="62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ar" sz="1700" b="1">
                <a:solidFill>
                  <a:srgbClr val="FF0000"/>
                </a:solidFill>
              </a:rPr>
              <a:t>Very Important!!!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Shape 2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0750" y="125838"/>
            <a:ext cx="5942525" cy="4891824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Shape 239"/>
          <p:cNvSpPr txBox="1"/>
          <p:nvPr/>
        </p:nvSpPr>
        <p:spPr>
          <a:xfrm rot="-5400000">
            <a:off x="-240200" y="2411388"/>
            <a:ext cx="2477700" cy="3207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ar" sz="1100">
                <a:latin typeface="Open Sans"/>
                <a:ea typeface="Open Sans"/>
                <a:cs typeface="Open Sans"/>
                <a:sym typeface="Open Sans"/>
              </a:rPr>
              <a:t>Summary of Superficial muscles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/>
        </p:nvSpPr>
        <p:spPr>
          <a:xfrm rot="-5400000">
            <a:off x="-713175" y="2298625"/>
            <a:ext cx="2439000" cy="4257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ar" sz="24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Summary</a:t>
            </a:r>
          </a:p>
        </p:txBody>
      </p:sp>
      <p:pic>
        <p:nvPicPr>
          <p:cNvPr id="245" name="Shape 2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5775" y="309213"/>
            <a:ext cx="7788615" cy="4525076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Shape 246"/>
          <p:cNvSpPr txBox="1"/>
          <p:nvPr/>
        </p:nvSpPr>
        <p:spPr>
          <a:xfrm>
            <a:off x="368450" y="127025"/>
            <a:ext cx="672300" cy="250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ar" sz="7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436 Team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223600" y="964200"/>
            <a:ext cx="4060800" cy="4053000"/>
          </a:xfrm>
          <a:prstGeom prst="rect">
            <a:avLst/>
          </a:prstGeom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ar" sz="800" b="1"/>
              <a:t>1- Which one of the following is the largest muscle of deep muscles of back group ? 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ar" sz="800"/>
              <a:t>A- Trapezius.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ar" sz="800"/>
              <a:t>B- Serratus posterior superior.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ar" sz="800"/>
              <a:t>C- Erector spinae.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ar" sz="800"/>
              <a:t>D- Latissimus Dorsi.</a:t>
            </a:r>
          </a:p>
          <a:p>
            <a:pPr marL="0" lvl="0" indent="-6985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ar" sz="800" b="1"/>
              <a:t>2 - Which nerve supplies the intermediate group of back muscles ?                     </a:t>
            </a:r>
            <a:r>
              <a:rPr lang="ar" sz="800"/>
              <a:t>A- Anterior rami of thoracic spinal nerves.                                                                           </a:t>
            </a:r>
          </a:p>
          <a:p>
            <a:pPr marL="0" lvl="0" indent="-6985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ar" sz="800"/>
              <a:t>B- Posterior rami of thoracic spinal nerves. </a:t>
            </a:r>
          </a:p>
          <a:p>
            <a:pPr marL="0" lvl="0" indent="-6985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ar" sz="800"/>
              <a:t>C- Dorsal scapular nerve.                                                                                                    </a:t>
            </a:r>
          </a:p>
          <a:p>
            <a:pPr marL="0" lvl="0" indent="-6985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ar" sz="800"/>
              <a:t>D- Thoracodorsal nerve.</a:t>
            </a:r>
          </a:p>
          <a:p>
            <a:pPr marL="0" lvl="0" indent="-69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900" b="1"/>
              <a:t>3- Muscles that attached to &amp; move vertebral column &amp; head?</a:t>
            </a:r>
          </a:p>
          <a:p>
            <a:pPr marL="0" lvl="0" indent="-69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/>
          </a:p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ar" sz="900"/>
              <a:t>A- Deep muscles.                       C- Intermediate group.</a:t>
            </a:r>
          </a:p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ar" sz="900"/>
              <a:t>B- Superficial muscles.              D- Extrinsic group.</a:t>
            </a:r>
          </a:p>
        </p:txBody>
      </p:sp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115575" y="132900"/>
            <a:ext cx="4719600" cy="8313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ar"/>
              <a:t>MCQ:</a:t>
            </a:r>
          </a:p>
        </p:txBody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4473175" y="964200"/>
            <a:ext cx="4060800" cy="4053000"/>
          </a:xfrm>
          <a:prstGeom prst="rect">
            <a:avLst/>
          </a:prstGeom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900" b="1"/>
              <a:t>4-the Pus may merge from?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1"/>
          </a:p>
          <a:p>
            <a:pPr marL="0" lvl="0" indent="0">
              <a:spcBef>
                <a:spcPts val="0"/>
              </a:spcBef>
              <a:buNone/>
            </a:pPr>
            <a:r>
              <a:rPr lang="ar" sz="900"/>
              <a:t>A- Auscultatory triangle.                  C- Petit triangle.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ar" sz="900"/>
              <a:t>B- Lumbar triangle.                           D- C&amp;B.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ar" sz="800" b="1"/>
              <a:t>5- Which nerve supplies the trapezius muscle?</a:t>
            </a:r>
          </a:p>
          <a:p>
            <a:pPr marL="0" lvl="0" indent="-6985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800"/>
              <a:t>A- Dorsal scapular nerve.</a:t>
            </a:r>
          </a:p>
          <a:p>
            <a:pPr marL="0" lvl="0" indent="-6985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800"/>
              <a:t>B- 10</a:t>
            </a:r>
            <a:r>
              <a:rPr lang="ar" sz="800" baseline="30000"/>
              <a:t>th</a:t>
            </a:r>
            <a:r>
              <a:rPr lang="ar" sz="800"/>
              <a:t> Cranial nerve.    </a:t>
            </a:r>
          </a:p>
          <a:p>
            <a:pPr marL="0" lvl="0" indent="-6985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800"/>
              <a:t>C- 11</a:t>
            </a:r>
            <a:r>
              <a:rPr lang="ar" sz="800" baseline="30000"/>
              <a:t>th</a:t>
            </a:r>
            <a:r>
              <a:rPr lang="ar" sz="800"/>
              <a:t> Cranial nerve.</a:t>
            </a:r>
          </a:p>
          <a:p>
            <a:pPr marL="0" lvl="0" indent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ar" sz="800"/>
              <a:t>D</a:t>
            </a:r>
            <a:r>
              <a:rPr lang="ar" sz="800" b="1"/>
              <a:t>- </a:t>
            </a:r>
            <a:r>
              <a:rPr lang="ar" sz="800"/>
              <a:t>Posterior rami of spinal cord.</a:t>
            </a:r>
          </a:p>
          <a:p>
            <a:pPr marL="0" lvl="0" indent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ar" sz="800" b="1"/>
              <a:t>6- What s the function of upper fiber of trapezius?</a:t>
            </a:r>
          </a:p>
          <a:p>
            <a:pPr marL="0" lvl="0" indent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ar" sz="800"/>
              <a:t>A-Depress scapula.</a:t>
            </a:r>
          </a:p>
          <a:p>
            <a:pPr marL="0" lvl="0" indent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ar" sz="800"/>
              <a:t>B-  Elevate scapula.</a:t>
            </a:r>
          </a:p>
          <a:p>
            <a:pPr marL="0" lvl="0" indent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ar" sz="800"/>
              <a:t>C- Retract scapula.</a:t>
            </a:r>
          </a:p>
          <a:p>
            <a:pPr marL="0" lvl="0" indent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ar" sz="800"/>
              <a:t>D- Rotate scapula.</a:t>
            </a:r>
          </a:p>
          <a:p>
            <a:pPr marL="0" lvl="0" indent="-6985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/>
          </a:p>
        </p:txBody>
      </p:sp>
      <p:sp>
        <p:nvSpPr>
          <p:cNvPr id="254" name="Shape 254">
            <a:hlinkClick r:id="rId3"/>
          </p:cNvPr>
          <p:cNvSpPr txBox="1">
            <a:spLocks noGrp="1"/>
          </p:cNvSpPr>
          <p:nvPr>
            <p:ph type="title"/>
          </p:nvPr>
        </p:nvSpPr>
        <p:spPr>
          <a:xfrm>
            <a:off x="7091116" y="196285"/>
            <a:ext cx="1889700" cy="53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ar" sz="2400" u="sng">
                <a:solidFill>
                  <a:schemeClr val="hlink"/>
                </a:solidFill>
                <a:hlinkClick r:id="rId3"/>
              </a:rPr>
              <a:t>Flash cards test :)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/>
        </p:nvSpPr>
        <p:spPr>
          <a:xfrm>
            <a:off x="914400" y="298710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ar" sz="4200" b="0" i="0" u="none" strike="noStrike" cap="none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Team Members</a:t>
            </a:r>
          </a:p>
        </p:txBody>
      </p:sp>
      <p:sp>
        <p:nvSpPr>
          <p:cNvPr id="260" name="Shape 260"/>
          <p:cNvSpPr txBox="1"/>
          <p:nvPr/>
        </p:nvSpPr>
        <p:spPr>
          <a:xfrm>
            <a:off x="1078035" y="1394185"/>
            <a:ext cx="2696700" cy="3052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ar" sz="1100" b="0" i="0" u="none" strike="noStrike" cap="none">
                <a:solidFill>
                  <a:srgbClr val="CCA677"/>
                </a:solidFill>
                <a:latin typeface="Arial"/>
                <a:ea typeface="Arial"/>
                <a:cs typeface="Arial"/>
                <a:sym typeface="Arial"/>
              </a:rPr>
              <a:t>Lamia Abdullah Alkuwaiz (Team Leader)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ar" sz="1100" b="0" i="0" u="none" strike="noStrike" cap="none">
                <a:solidFill>
                  <a:srgbClr val="CCA677"/>
                </a:solidFill>
                <a:latin typeface="Arial"/>
                <a:ea typeface="Arial"/>
                <a:cs typeface="Arial"/>
                <a:sym typeface="Arial"/>
              </a:rPr>
              <a:t>Rawan Mohammad Alharbi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Abeer Alabduljabbar</a:t>
            </a:r>
            <a:b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Afnan Abdulaziz Almustafa</a:t>
            </a:r>
            <a:b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Ahad Algrain</a:t>
            </a:r>
            <a:b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Alanoud Almansour</a:t>
            </a:r>
            <a:b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Albandari Alshaye</a:t>
            </a:r>
            <a:b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AlFhadah abdullah alsaleem</a:t>
            </a:r>
            <a:b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Arwa Alzahrani</a:t>
            </a:r>
            <a:b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Dana Abdulaziz Alrasheed</a:t>
            </a:r>
            <a:b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Dimah Khalid Alaraifi</a:t>
            </a:r>
            <a:b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Ghada Alhaidari</a:t>
            </a:r>
            <a:b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Ghada Almuhanna</a:t>
            </a:r>
            <a:b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Ghaida Alsanad</a:t>
            </a:r>
            <a:b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Hadeel Khalid Awartani</a:t>
            </a:r>
            <a:b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Haifa Alessa</a:t>
            </a:r>
            <a:b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Khulood Alwehabi</a:t>
            </a:r>
            <a:b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Layan Hassan Alwatban</a:t>
            </a:r>
            <a:b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Lojain Azizalrahman</a:t>
            </a:r>
            <a:b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Lujain Tariq AlZaid</a:t>
            </a:r>
          </a:p>
        </p:txBody>
      </p:sp>
      <p:sp>
        <p:nvSpPr>
          <p:cNvPr id="261" name="Shape 261"/>
          <p:cNvSpPr txBox="1"/>
          <p:nvPr/>
        </p:nvSpPr>
        <p:spPr>
          <a:xfrm>
            <a:off x="2833395" y="1669585"/>
            <a:ext cx="2874900" cy="277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Maha Barakah</a:t>
            </a:r>
            <a:b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Majd Khalid AlBarrak</a:t>
            </a:r>
            <a:b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Norah Alharbi</a:t>
            </a:r>
            <a:b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Nouf Alotaibi</a:t>
            </a:r>
            <a:b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Noura Mohammed Alothaim</a:t>
            </a:r>
            <a:b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Rahaf Turki Alshammari</a:t>
            </a:r>
            <a:b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Reham Alhalabi</a:t>
            </a:r>
            <a:b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Rinad Musaed Alghoraiby</a:t>
            </a:r>
            <a:b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Sara Alsultan</a:t>
            </a:r>
            <a:b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Shahad Alzahrani</a:t>
            </a:r>
            <a:b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Wafa Alotaibi</a:t>
            </a:r>
            <a:b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Wejdan Fahad Albadrani</a:t>
            </a:r>
            <a:b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Wjdan AlShamry</a:t>
            </a:r>
            <a:b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ar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Shape 262"/>
          <p:cNvSpPr txBox="1"/>
          <p:nvPr/>
        </p:nvSpPr>
        <p:spPr>
          <a:xfrm>
            <a:off x="4907715" y="1250905"/>
            <a:ext cx="3191400" cy="378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ar" sz="1100" b="0" i="0" u="none" strike="noStrike" cap="none">
                <a:solidFill>
                  <a:srgbClr val="CCA677"/>
                </a:solidFill>
                <a:latin typeface="Arial"/>
                <a:ea typeface="Arial"/>
                <a:cs typeface="Arial"/>
                <a:sym typeface="Arial"/>
              </a:rPr>
              <a:t>Faisal Fahad Alsaif (Team Leader)</a:t>
            </a:r>
            <a:br>
              <a:rPr lang="ar" sz="1100" b="0" i="0" u="none" strike="noStrike" cap="none">
                <a:solidFill>
                  <a:srgbClr val="CCA67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Abdulaziz Al dukhayel </a:t>
            </a:r>
            <a:br>
              <a:rPr lang="a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ar"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</a:t>
            </a:r>
            <a: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Fahad Alfaiz </a:t>
            </a:r>
            <a:b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‏Akram Alfandi </a:t>
            </a:r>
            <a:b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‏Saad Aloqile </a:t>
            </a:r>
            <a:b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‏Saleh Almoaiqel </a:t>
            </a:r>
            <a:b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‏Abdulaziz Alabdulkareem </a:t>
            </a:r>
            <a:b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‏Abdullah Almeaither </a:t>
            </a:r>
            <a:b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‏Yazeed Aldossari </a:t>
            </a:r>
            <a:b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‏Muath Alhumood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ar" sz="1000"/>
              <a:t>Abdulrahman Almotairi</a:t>
            </a:r>
            <a:b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Abdulelah Aldossari </a:t>
            </a:r>
            <a:b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‏Abdulrahman Alduhayyim </a:t>
            </a:r>
            <a:b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‏Hamdan Aldossari </a:t>
            </a:r>
            <a:b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‏Abdullah Alqarni </a:t>
            </a:r>
            <a:b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‏Mohammed Alomar </a:t>
            </a:r>
            <a:b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‏Abdulrahman Aldawood </a:t>
            </a:r>
            <a:b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‏Saud Alghufaily </a:t>
            </a:r>
            <a:b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‏Hassan Aloraini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ar" sz="1000"/>
              <a:t>Khalid Almutairi</a:t>
            </a:r>
            <a:b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‏‏</a:t>
            </a:r>
          </a:p>
        </p:txBody>
      </p:sp>
      <p:sp>
        <p:nvSpPr>
          <p:cNvPr id="263" name="Shape 263"/>
          <p:cNvSpPr txBox="1"/>
          <p:nvPr/>
        </p:nvSpPr>
        <p:spPr>
          <a:xfrm>
            <a:off x="6535635" y="1669585"/>
            <a:ext cx="2152500" cy="277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Abdulmajeed Alwardi </a:t>
            </a:r>
            <a:b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‏Abdulrahman Alageel </a:t>
            </a:r>
            <a:b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‏Rayyan Almousa </a:t>
            </a:r>
            <a:b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‏Sultan Alfuhaid </a:t>
            </a:r>
            <a:b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‏Ali Alammari </a:t>
            </a:r>
            <a:b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‏Fahad </a:t>
            </a:r>
            <a:r>
              <a:rPr lang="ar" sz="1000"/>
              <a:t>A</a:t>
            </a:r>
            <a: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lshughaithry </a:t>
            </a:r>
            <a:b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Fayez Ghiyath Aldarsouni </a:t>
            </a:r>
            <a:b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‏Mohammed Alquwayfili </a:t>
            </a:r>
            <a:b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‏‏Abduljabbar Al-yamani </a:t>
            </a:r>
            <a:b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‏Sultan Al-nasser </a:t>
            </a:r>
            <a:b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‏Majed Aljohani </a:t>
            </a:r>
            <a:b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‏Zeyad Al-khenaizan </a:t>
            </a:r>
            <a:b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‏Mohammed Nouri </a:t>
            </a:r>
            <a:b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‏Abdulaziz Al-drgam </a:t>
            </a:r>
            <a:b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‏Fahad Aldhowaihy </a:t>
            </a:r>
            <a:b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‏Omar alyabis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ar"/>
              <a:t>Objectives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ar"/>
              <a:t>Distinguish between the different groups of back muscles.</a:t>
            </a:r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ar"/>
              <a:t>Compare between groups of back muscles as regard their nerve supply and action.</a:t>
            </a:r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ar"/>
              <a:t>List the back muscles of each group.</a:t>
            </a:r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ar"/>
              <a:t>Describe the attachments of each muscle of the superficial group, as well as, its nerve supply and action.</a:t>
            </a:r>
          </a:p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ar"/>
              <a:t>Describe the triangles of back and their clinical significance.</a:t>
            </a:r>
          </a:p>
        </p:txBody>
      </p:sp>
      <p:sp>
        <p:nvSpPr>
          <p:cNvPr id="76" name="Shape 76"/>
          <p:cNvSpPr txBox="1"/>
          <p:nvPr/>
        </p:nvSpPr>
        <p:spPr>
          <a:xfrm>
            <a:off x="0" y="3797975"/>
            <a:ext cx="4411500" cy="1345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30200" rtl="0">
              <a:spcBef>
                <a:spcPts val="0"/>
              </a:spcBef>
              <a:buClr>
                <a:schemeClr val="dk1"/>
              </a:buClr>
              <a:buSzPts val="1400"/>
              <a:buFont typeface="Bree Serif"/>
              <a:buChar char="●"/>
            </a:pPr>
            <a:r>
              <a:rPr lang="ar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Text in </a:t>
            </a:r>
            <a:r>
              <a:rPr lang="ar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BLUE</a:t>
            </a:r>
            <a:r>
              <a:rPr lang="ar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was found only in the boys’ slides</a:t>
            </a:r>
          </a:p>
          <a:p>
            <a:pPr marL="457200" lvl="0" indent="-330200" rtl="0">
              <a:spcBef>
                <a:spcPts val="0"/>
              </a:spcBef>
              <a:buClr>
                <a:schemeClr val="dk1"/>
              </a:buClr>
              <a:buSzPts val="1400"/>
              <a:buFont typeface="Bree Serif"/>
              <a:buChar char="●"/>
            </a:pPr>
            <a:r>
              <a:rPr lang="ar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Text in </a:t>
            </a:r>
            <a:r>
              <a:rPr lang="ar">
                <a:solidFill>
                  <a:srgbClr val="D5A6BD"/>
                </a:solidFill>
                <a:latin typeface="Bree Serif"/>
                <a:ea typeface="Bree Serif"/>
                <a:cs typeface="Bree Serif"/>
                <a:sym typeface="Bree Serif"/>
              </a:rPr>
              <a:t>PINK</a:t>
            </a:r>
            <a:r>
              <a:rPr lang="ar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was found only in the girls’ slides</a:t>
            </a:r>
          </a:p>
          <a:p>
            <a:pPr marL="457200" lvl="0" indent="-330200" rtl="0">
              <a:spcBef>
                <a:spcPts val="0"/>
              </a:spcBef>
              <a:buClr>
                <a:srgbClr val="FF0000"/>
              </a:buClr>
              <a:buSzPts val="1400"/>
              <a:buFont typeface="Bree Serif"/>
              <a:buChar char="●"/>
            </a:pPr>
            <a:r>
              <a:rPr lang="ar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Text in RED is considered important </a:t>
            </a:r>
          </a:p>
          <a:p>
            <a:pPr marL="457200" lvl="0" indent="-330200" rtl="0">
              <a:spcBef>
                <a:spcPts val="0"/>
              </a:spcBef>
              <a:buClr>
                <a:srgbClr val="999999"/>
              </a:buClr>
              <a:buSzPts val="1400"/>
              <a:buFont typeface="Bree Serif"/>
              <a:buChar char="●"/>
            </a:pPr>
            <a:r>
              <a:rPr lang="ar">
                <a:solidFill>
                  <a:srgbClr val="999999"/>
                </a:solidFill>
                <a:latin typeface="Bree Serif"/>
                <a:ea typeface="Bree Serif"/>
                <a:cs typeface="Bree Serif"/>
                <a:sym typeface="Bree Serif"/>
              </a:rPr>
              <a:t>Text in GREY is considered extra notes</a:t>
            </a:r>
          </a:p>
        </p:txBody>
      </p:sp>
      <p:pic>
        <p:nvPicPr>
          <p:cNvPr id="77" name="Shape 77" descr="صورة ذات صلة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4200" y="151900"/>
            <a:ext cx="1960325" cy="14257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008750" y="431450"/>
            <a:ext cx="3626100" cy="563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ar"/>
              <a:t>They organized into 3 groups:</a:t>
            </a:r>
          </a:p>
        </p:txBody>
      </p:sp>
      <p:sp>
        <p:nvSpPr>
          <p:cNvPr id="83" name="Shape 83"/>
          <p:cNvSpPr txBox="1"/>
          <p:nvPr/>
        </p:nvSpPr>
        <p:spPr>
          <a:xfrm>
            <a:off x="389875" y="1519950"/>
            <a:ext cx="3195900" cy="165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ar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1- </a:t>
            </a:r>
            <a:r>
              <a:rPr lang="ar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Deep group</a:t>
            </a:r>
            <a:r>
              <a:rPr lang="ar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: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Attached to &amp; move </a:t>
            </a:r>
            <a:r>
              <a:rPr lang="ar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vertebral column &amp; head</a:t>
            </a:r>
            <a:r>
              <a:rPr lang="ar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id="84" name="Shape 84"/>
          <p:cNvSpPr txBox="1"/>
          <p:nvPr/>
        </p:nvSpPr>
        <p:spPr>
          <a:xfrm>
            <a:off x="5713375" y="1645875"/>
            <a:ext cx="3014400" cy="105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ar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2- </a:t>
            </a:r>
            <a:r>
              <a:rPr lang="ar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Intermediate group</a:t>
            </a:r>
            <a:r>
              <a:rPr lang="ar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Attached to </a:t>
            </a:r>
            <a:r>
              <a:rPr lang="ar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Ribs</a:t>
            </a:r>
            <a:r>
              <a:rPr lang="ar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may serve </a:t>
            </a:r>
            <a:r>
              <a:rPr lang="ar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Respiratory Functions</a:t>
            </a:r>
            <a:r>
              <a:rPr lang="ar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2975" y="3112625"/>
            <a:ext cx="3014299" cy="1631625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86" name="Shape 86"/>
          <p:cNvCxnSpPr/>
          <p:nvPr/>
        </p:nvCxnSpPr>
        <p:spPr>
          <a:xfrm rot="10800000">
            <a:off x="5536500" y="1867125"/>
            <a:ext cx="2541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diamond" w="lg" len="lg"/>
            <a:tailEnd type="diamond" w="lg" len="lg"/>
          </a:ln>
        </p:spPr>
      </p:cxnSp>
      <p:cxnSp>
        <p:nvCxnSpPr>
          <p:cNvPr id="87" name="Shape 87"/>
          <p:cNvCxnSpPr/>
          <p:nvPr/>
        </p:nvCxnSpPr>
        <p:spPr>
          <a:xfrm flipH="1">
            <a:off x="5547175" y="1867125"/>
            <a:ext cx="33600" cy="14049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lg" len="lg"/>
            <a:tailEnd type="diamond" w="lg" len="lg"/>
          </a:ln>
        </p:spPr>
      </p:cxnSp>
      <p:cxnSp>
        <p:nvCxnSpPr>
          <p:cNvPr id="88" name="Shape 88"/>
          <p:cNvCxnSpPr/>
          <p:nvPr/>
        </p:nvCxnSpPr>
        <p:spPr>
          <a:xfrm>
            <a:off x="5563950" y="3227650"/>
            <a:ext cx="1992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lg" len="lg"/>
            <a:tailEnd type="diamond" w="lg" len="lg"/>
          </a:ln>
        </p:spPr>
      </p:cxnSp>
      <p:cxnSp>
        <p:nvCxnSpPr>
          <p:cNvPr id="89" name="Shape 89"/>
          <p:cNvCxnSpPr/>
          <p:nvPr/>
        </p:nvCxnSpPr>
        <p:spPr>
          <a:xfrm flipH="1">
            <a:off x="2184550" y="3106000"/>
            <a:ext cx="3362700" cy="1847100"/>
          </a:xfrm>
          <a:prstGeom prst="bentConnector3">
            <a:avLst>
              <a:gd name="adj1" fmla="val 3948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0" name="Shape 90"/>
          <p:cNvSpPr txBox="1"/>
          <p:nvPr/>
        </p:nvSpPr>
        <p:spPr>
          <a:xfrm>
            <a:off x="1819600" y="4566075"/>
            <a:ext cx="708000" cy="1782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91" name="Shape 91"/>
          <p:cNvCxnSpPr>
            <a:stCxn id="90" idx="2"/>
            <a:endCxn id="90" idx="2"/>
          </p:cNvCxnSpPr>
          <p:nvPr/>
        </p:nvCxnSpPr>
        <p:spPr>
          <a:xfrm>
            <a:off x="2173600" y="4744275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92" name="Shape 92"/>
          <p:cNvCxnSpPr>
            <a:stCxn id="90" idx="2"/>
          </p:cNvCxnSpPr>
          <p:nvPr/>
        </p:nvCxnSpPr>
        <p:spPr>
          <a:xfrm>
            <a:off x="2173600" y="4744275"/>
            <a:ext cx="0" cy="231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lg" len="lg"/>
            <a:tailEnd type="diamond" w="lg" len="lg"/>
          </a:ln>
        </p:spPr>
      </p:cxnSp>
      <p:cxnSp>
        <p:nvCxnSpPr>
          <p:cNvPr id="93" name="Shape 93"/>
          <p:cNvCxnSpPr/>
          <p:nvPr/>
        </p:nvCxnSpPr>
        <p:spPr>
          <a:xfrm rot="10800000">
            <a:off x="5348275" y="2088350"/>
            <a:ext cx="2325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lg" len="lg"/>
            <a:tailEnd type="diamond" w="lg" len="lg"/>
          </a:ln>
        </p:spPr>
      </p:cxnSp>
      <p:cxnSp>
        <p:nvCxnSpPr>
          <p:cNvPr id="94" name="Shape 94"/>
          <p:cNvCxnSpPr/>
          <p:nvPr/>
        </p:nvCxnSpPr>
        <p:spPr>
          <a:xfrm rot="10800000">
            <a:off x="5392375" y="1303550"/>
            <a:ext cx="0" cy="7848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lg" len="lg"/>
            <a:tailEnd type="diamond" w="lg" len="lg"/>
          </a:ln>
        </p:spPr>
      </p:cxnSp>
      <p:cxnSp>
        <p:nvCxnSpPr>
          <p:cNvPr id="95" name="Shape 95"/>
          <p:cNvCxnSpPr/>
          <p:nvPr/>
        </p:nvCxnSpPr>
        <p:spPr>
          <a:xfrm>
            <a:off x="5392375" y="1359592"/>
            <a:ext cx="6306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6" name="Shape 96"/>
          <p:cNvSpPr txBox="1"/>
          <p:nvPr/>
        </p:nvSpPr>
        <p:spPr>
          <a:xfrm>
            <a:off x="6022975" y="1199250"/>
            <a:ext cx="2477700" cy="3207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ar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Extrinsic muscles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ar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ar" sz="1100">
                <a:latin typeface="Open Sans"/>
                <a:ea typeface="Open Sans"/>
                <a:cs typeface="Open Sans"/>
                <a:sym typeface="Open Sans"/>
              </a:rPr>
              <a:t>Not develop in the back)</a:t>
            </a:r>
          </a:p>
        </p:txBody>
      </p:sp>
      <p:sp>
        <p:nvSpPr>
          <p:cNvPr id="97" name="Shape 97"/>
          <p:cNvSpPr txBox="1"/>
          <p:nvPr/>
        </p:nvSpPr>
        <p:spPr>
          <a:xfrm rot="-5400000">
            <a:off x="4298112" y="3835574"/>
            <a:ext cx="1518300" cy="2082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ar" sz="1100">
                <a:latin typeface="Open Sans"/>
                <a:ea typeface="Open Sans"/>
                <a:cs typeface="Open Sans"/>
                <a:sym typeface="Open Sans"/>
              </a:rPr>
              <a:t>Supplied by: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306175" y="3009112"/>
            <a:ext cx="1134000" cy="2751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ar" sz="1100">
                <a:latin typeface="Open Sans"/>
                <a:ea typeface="Open Sans"/>
                <a:cs typeface="Open Sans"/>
                <a:sym typeface="Open Sans"/>
              </a:rPr>
              <a:t>Supplied by:</a:t>
            </a:r>
          </a:p>
        </p:txBody>
      </p:sp>
      <p:cxnSp>
        <p:nvCxnSpPr>
          <p:cNvPr id="99" name="Shape 99"/>
          <p:cNvCxnSpPr>
            <a:stCxn id="97" idx="2"/>
            <a:endCxn id="97" idx="2"/>
          </p:cNvCxnSpPr>
          <p:nvPr/>
        </p:nvCxnSpPr>
        <p:spPr>
          <a:xfrm>
            <a:off x="5161362" y="3939674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0" name="Shape 100"/>
          <p:cNvCxnSpPr>
            <a:endCxn id="97" idx="2"/>
          </p:cNvCxnSpPr>
          <p:nvPr/>
        </p:nvCxnSpPr>
        <p:spPr>
          <a:xfrm flipH="1">
            <a:off x="5161362" y="3935774"/>
            <a:ext cx="242100" cy="39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1" name="Shape 101"/>
          <p:cNvCxnSpPr/>
          <p:nvPr/>
        </p:nvCxnSpPr>
        <p:spPr>
          <a:xfrm rot="10800000">
            <a:off x="180025" y="1741175"/>
            <a:ext cx="2541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diamond" w="lg" len="lg"/>
            <a:tailEnd type="diamond" w="lg" len="lg"/>
          </a:ln>
        </p:spPr>
      </p:cxnSp>
      <p:cxnSp>
        <p:nvCxnSpPr>
          <p:cNvPr id="102" name="Shape 102"/>
          <p:cNvCxnSpPr/>
          <p:nvPr/>
        </p:nvCxnSpPr>
        <p:spPr>
          <a:xfrm flipH="1">
            <a:off x="210325" y="1741175"/>
            <a:ext cx="3300" cy="10509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lg" len="lg"/>
            <a:tailEnd type="diamond" w="lg" len="lg"/>
          </a:ln>
        </p:spPr>
      </p:cxnSp>
      <p:cxnSp>
        <p:nvCxnSpPr>
          <p:cNvPr id="103" name="Shape 103"/>
          <p:cNvCxnSpPr/>
          <p:nvPr/>
        </p:nvCxnSpPr>
        <p:spPr>
          <a:xfrm>
            <a:off x="237825" y="2740975"/>
            <a:ext cx="1703400" cy="442500"/>
          </a:xfrm>
          <a:prstGeom prst="bentConnector3">
            <a:avLst>
              <a:gd name="adj1" fmla="val 9221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04" name="Shape 104"/>
          <p:cNvSpPr txBox="1"/>
          <p:nvPr/>
        </p:nvSpPr>
        <p:spPr>
          <a:xfrm>
            <a:off x="1941225" y="3106000"/>
            <a:ext cx="708000" cy="1782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05" name="Shape 105"/>
          <p:cNvCxnSpPr>
            <a:stCxn id="98" idx="0"/>
          </p:cNvCxnSpPr>
          <p:nvPr/>
        </p:nvCxnSpPr>
        <p:spPr>
          <a:xfrm rot="10800000" flipH="1">
            <a:off x="873175" y="2740912"/>
            <a:ext cx="6300" cy="2682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6" name="Shape 106"/>
          <p:cNvCxnSpPr/>
          <p:nvPr/>
        </p:nvCxnSpPr>
        <p:spPr>
          <a:xfrm rot="10800000" flipH="1">
            <a:off x="44250" y="1303600"/>
            <a:ext cx="13200" cy="7737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lg" len="lg"/>
            <a:tailEnd type="diamond" w="lg" len="lg"/>
          </a:ln>
        </p:spPr>
      </p:cxnSp>
      <p:sp>
        <p:nvSpPr>
          <p:cNvPr id="107" name="Shape 107"/>
          <p:cNvSpPr txBox="1"/>
          <p:nvPr/>
        </p:nvSpPr>
        <p:spPr>
          <a:xfrm>
            <a:off x="588775" y="1199238"/>
            <a:ext cx="2477700" cy="3207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ar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Intrinsic muscles 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ar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ar" sz="1100">
                <a:latin typeface="Open Sans"/>
                <a:ea typeface="Open Sans"/>
                <a:cs typeface="Open Sans"/>
                <a:sym typeface="Open Sans"/>
              </a:rPr>
              <a:t>Develop in the back)</a:t>
            </a:r>
          </a:p>
        </p:txBody>
      </p:sp>
      <p:cxnSp>
        <p:nvCxnSpPr>
          <p:cNvPr id="108" name="Shape 108"/>
          <p:cNvCxnSpPr>
            <a:stCxn id="107" idx="1"/>
          </p:cNvCxnSpPr>
          <p:nvPr/>
        </p:nvCxnSpPr>
        <p:spPr>
          <a:xfrm rot="10800000">
            <a:off x="54175" y="1353588"/>
            <a:ext cx="534600" cy="6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9" name="Shape 109"/>
          <p:cNvCxnSpPr/>
          <p:nvPr/>
        </p:nvCxnSpPr>
        <p:spPr>
          <a:xfrm>
            <a:off x="0" y="2055200"/>
            <a:ext cx="2211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diamond" w="lg" len="lg"/>
            <a:tailEnd type="none" w="lg" len="lg"/>
          </a:ln>
        </p:spPr>
      </p:cxnSp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15575" y="132900"/>
            <a:ext cx="8520600" cy="8313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ar"/>
              <a:t>Back Muscles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5779850" y="2983050"/>
            <a:ext cx="3195900" cy="1518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3- </a:t>
            </a:r>
            <a:r>
              <a:rPr lang="ar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Superficial group</a:t>
            </a:r>
            <a:r>
              <a:rPr lang="ar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: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Attached to &amp; involved movements of </a:t>
            </a:r>
            <a:r>
              <a:rPr lang="ar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Upper limb</a:t>
            </a:r>
            <a:r>
              <a:rPr lang="ar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0" y="1002350"/>
            <a:ext cx="4480200" cy="3922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0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ar" sz="1200" b="1"/>
              <a:t>They Extend from </a:t>
            </a:r>
            <a:r>
              <a:rPr lang="ar" sz="1200" b="1">
                <a:solidFill>
                  <a:srgbClr val="FF0000"/>
                </a:solidFill>
              </a:rPr>
              <a:t>Sacrum to the base of the Skull</a:t>
            </a:r>
          </a:p>
          <a:p>
            <a:pPr marL="457200" lvl="0" indent="-304800" rtl="0">
              <a:lnSpc>
                <a:spcPct val="100000"/>
              </a:lnSpc>
              <a:spcBef>
                <a:spcPts val="0"/>
              </a:spcBef>
              <a:buSzPts val="1200"/>
              <a:buChar char="●"/>
            </a:pPr>
            <a:r>
              <a:rPr lang="ar" sz="1200" b="1"/>
              <a:t>Action</a:t>
            </a:r>
            <a:r>
              <a:rPr lang="ar" sz="1200"/>
              <a:t>: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ar" sz="1200">
                <a:solidFill>
                  <a:srgbClr val="FF0000"/>
                </a:solidFill>
              </a:rPr>
              <a:t>Extensors</a:t>
            </a:r>
            <a:r>
              <a:rPr lang="ar" sz="1200"/>
              <a:t> and </a:t>
            </a:r>
            <a:r>
              <a:rPr lang="ar" sz="1200">
                <a:solidFill>
                  <a:srgbClr val="FF0000"/>
                </a:solidFill>
              </a:rPr>
              <a:t>Rotators</a:t>
            </a:r>
            <a:r>
              <a:rPr lang="ar" sz="1200"/>
              <a:t> of head and vertebral column.</a:t>
            </a:r>
            <a:r>
              <a:rPr lang="ar" sz="1200">
                <a:solidFill>
                  <a:srgbClr val="FF00FF"/>
                </a:solidFill>
              </a:rPr>
              <a:t> </a:t>
            </a:r>
            <a:r>
              <a:rPr lang="ar" sz="1200">
                <a:solidFill>
                  <a:srgbClr val="D5A6BD"/>
                </a:solidFill>
              </a:rPr>
              <a:t>So, it is a set of muscles that </a:t>
            </a:r>
            <a:r>
              <a:rPr lang="ar" sz="1200" u="sng">
                <a:solidFill>
                  <a:srgbClr val="D5A6BD"/>
                </a:solidFill>
              </a:rPr>
              <a:t>straighten and rotate the back</a:t>
            </a:r>
            <a:r>
              <a:rPr lang="ar" sz="1200">
                <a:solidFill>
                  <a:srgbClr val="D5A6BD"/>
                </a:solidFill>
              </a:rPr>
              <a:t>.      </a:t>
            </a:r>
            <a:r>
              <a:rPr lang="ar" sz="900">
                <a:solidFill>
                  <a:schemeClr val="dk2"/>
                </a:solidFill>
              </a:rPr>
              <a:t>(They keep our body erected)</a:t>
            </a:r>
          </a:p>
          <a:p>
            <a:pPr marL="457200" lvl="0" indent="-3048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200"/>
              <a:buChar char="●"/>
            </a:pPr>
            <a:r>
              <a:rPr lang="ar" sz="1200">
                <a:solidFill>
                  <a:srgbClr val="000000"/>
                </a:solidFill>
              </a:rPr>
              <a:t>Their </a:t>
            </a:r>
            <a:r>
              <a:rPr lang="ar" sz="1200">
                <a:solidFill>
                  <a:srgbClr val="FF0000"/>
                </a:solidFill>
              </a:rPr>
              <a:t>Tone</a:t>
            </a:r>
            <a:r>
              <a:rPr lang="ar" sz="1200">
                <a:solidFill>
                  <a:srgbClr val="000000"/>
                </a:solidFill>
              </a:rPr>
              <a:t>* is responsible for maintenance of normal curvature of vertebral column.**</a:t>
            </a:r>
          </a:p>
          <a:p>
            <a:pPr marL="0" lvl="0" indent="-6985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r>
              <a:rPr lang="ar" sz="1200"/>
              <a:t>The </a:t>
            </a:r>
            <a:r>
              <a:rPr lang="ar" sz="1200">
                <a:solidFill>
                  <a:srgbClr val="FF0000"/>
                </a:solidFill>
              </a:rPr>
              <a:t>largest muscle</a:t>
            </a:r>
            <a:r>
              <a:rPr lang="ar" sz="1200"/>
              <a:t> of this group is </a:t>
            </a:r>
            <a:r>
              <a:rPr lang="ar" sz="1200">
                <a:solidFill>
                  <a:srgbClr val="FF0000"/>
                </a:solidFill>
              </a:rPr>
              <a:t>“Erector Spinae”</a:t>
            </a:r>
            <a:r>
              <a:rPr lang="ar" sz="1200"/>
              <a:t> which is formed of 3 vertical columns (Arranged from lateral to medial as):</a:t>
            </a:r>
          </a:p>
          <a:p>
            <a: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ar" sz="1200" b="1">
                <a:solidFill>
                  <a:srgbClr val="A78047"/>
                </a:solidFill>
              </a:rPr>
              <a:t>Iliocostalis </a:t>
            </a:r>
            <a:r>
              <a:rPr lang="ar" sz="900" b="1">
                <a:solidFill>
                  <a:schemeClr val="dk2"/>
                </a:solidFill>
              </a:rPr>
              <a:t>Ilio=ilium costa=from rib.</a:t>
            </a:r>
          </a:p>
          <a:p>
            <a: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ar" sz="1200" b="1">
                <a:solidFill>
                  <a:srgbClr val="DACC26"/>
                </a:solidFill>
              </a:rPr>
              <a:t>Longissimus     </a:t>
            </a:r>
            <a:r>
              <a:rPr lang="ar" sz="900" b="1">
                <a:solidFill>
                  <a:schemeClr val="dk2"/>
                </a:solidFill>
              </a:rPr>
              <a:t>اسمك طويل +تنطق على وزن كريسمس :) =Long issimus </a:t>
            </a:r>
          </a:p>
          <a:p>
            <a:pPr marL="457200" lvl="0" indent="-3048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ar" sz="1200" b="1">
                <a:solidFill>
                  <a:srgbClr val="50C6DA"/>
                </a:solidFill>
              </a:rPr>
              <a:t>Spinalis      </a:t>
            </a:r>
            <a:r>
              <a:rPr lang="ar" sz="1000">
                <a:solidFill>
                  <a:srgbClr val="B7B7B7"/>
                </a:solidFill>
              </a:rPr>
              <a:t>The nearest Muscle to the spinal cord.</a:t>
            </a:r>
          </a:p>
          <a:p>
            <a:pPr marL="457200" lvl="0" indent="-304800" rtl="0">
              <a:lnSpc>
                <a:spcPct val="100000"/>
              </a:lnSpc>
              <a:spcBef>
                <a:spcPts val="0"/>
              </a:spcBef>
              <a:buClr>
                <a:srgbClr val="D5A6BD"/>
              </a:buClr>
              <a:buSzPts val="1200"/>
              <a:buChar char="●"/>
            </a:pPr>
            <a:r>
              <a:rPr lang="ar" sz="1200">
                <a:solidFill>
                  <a:srgbClr val="D5A6BD"/>
                </a:solidFill>
              </a:rPr>
              <a:t>(Note the length and attachment of the muscle fibers).</a:t>
            </a:r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4825" y="1794999"/>
            <a:ext cx="1869175" cy="3219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67700" y="13"/>
            <a:ext cx="876300" cy="86677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/>
          <p:nvPr/>
        </p:nvSpPr>
        <p:spPr>
          <a:xfrm>
            <a:off x="5442150" y="135650"/>
            <a:ext cx="2881800" cy="9573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1600"/>
              </a:spcAft>
              <a:buNone/>
            </a:pPr>
            <a:r>
              <a:rPr lang="ar" sz="900">
                <a:solidFill>
                  <a:srgbClr val="62E221"/>
                </a:solidFill>
                <a:latin typeface="Open Sans"/>
                <a:ea typeface="Open Sans"/>
                <a:cs typeface="Open Sans"/>
                <a:sym typeface="Open Sans"/>
              </a:rPr>
              <a:t> *أثناء استرخاء العضلة تكون فيه كمية قليلة من ال fibers تكون في حالة انقباض هذا المقصود بال tone.</a:t>
            </a:r>
          </a:p>
          <a:p>
            <a:pPr marL="0" lvl="0" indent="-69850" rtl="1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900">
                <a:solidFill>
                  <a:srgbClr val="62E221"/>
                </a:solidFill>
                <a:latin typeface="Open Sans"/>
                <a:ea typeface="Open Sans"/>
                <a:cs typeface="Open Sans"/>
                <a:sym typeface="Open Sans"/>
              </a:rPr>
              <a:t>**الانقباض الجزئي المستمر والسلبي للعضلة أثناء استرخائها هو المسؤول عن المحافظة على التقوس الطبيعي للعمود الفقري.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5442150" y="1092950"/>
            <a:ext cx="2881800" cy="5217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ar" sz="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Deep muscles group is formed of three muscle layers: Deep, Intermediate and Superficial i.e. Erector Spinae (which we are studying now).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7243350" y="3353375"/>
            <a:ext cx="876300" cy="27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ar" sz="700">
                <a:solidFill>
                  <a:srgbClr val="FF7FA8"/>
                </a:solidFill>
              </a:rPr>
              <a:t>thoracic, cervicis and capitis parts.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7391400" y="3934875"/>
            <a:ext cx="876300" cy="27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ar" sz="700">
                <a:solidFill>
                  <a:srgbClr val="FF7FA8"/>
                </a:solidFill>
              </a:rPr>
              <a:t>lumborum, thoracics, and cervicis parts.</a:t>
            </a:r>
          </a:p>
        </p:txBody>
      </p:sp>
      <p:pic>
        <p:nvPicPr>
          <p:cNvPr id="123" name="Shape 1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73250" y="1659457"/>
            <a:ext cx="2547975" cy="335307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/>
          <p:nvPr/>
        </p:nvSpPr>
        <p:spPr>
          <a:xfrm>
            <a:off x="5960702" y="2997650"/>
            <a:ext cx="19224" cy="442260"/>
          </a:xfrm>
          <a:prstGeom prst="flowChartTerminator">
            <a:avLst/>
          </a:prstGeom>
          <a:solidFill>
            <a:srgbClr val="50C6DA"/>
          </a:solidFill>
          <a:ln w="9525" cap="flat" cmpd="sng">
            <a:solidFill>
              <a:srgbClr val="50C6D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/>
          <p:nvPr/>
        </p:nvSpPr>
        <p:spPr>
          <a:xfrm>
            <a:off x="5841850" y="3183650"/>
            <a:ext cx="39852" cy="328590"/>
          </a:xfrm>
          <a:prstGeom prst="flowChartTerminator">
            <a:avLst/>
          </a:prstGeom>
          <a:solidFill>
            <a:schemeClr val="accent6"/>
          </a:solidFill>
          <a:ln w="9525" cap="flat" cmpd="sng">
            <a:solidFill>
              <a:srgbClr val="DACC2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5722998" y="3306913"/>
            <a:ext cx="39852" cy="371628"/>
          </a:xfrm>
          <a:prstGeom prst="flowChartTerminator">
            <a:avLst/>
          </a:prstGeom>
          <a:solidFill>
            <a:srgbClr val="A78047"/>
          </a:solidFill>
          <a:ln w="9525" cap="flat" cmpd="sng">
            <a:solidFill>
              <a:srgbClr val="A7804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115575" y="132900"/>
            <a:ext cx="6831000" cy="8313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ar"/>
              <a:t>1- Deep Group of Back Muscles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911600" y="3439888"/>
            <a:ext cx="3330900" cy="2787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ar" sz="1200" b="1">
                <a:solidFill>
                  <a:srgbClr val="A78047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ar"/>
              <a:t> </a:t>
            </a:r>
            <a:r>
              <a:rPr lang="ar" sz="1200" b="1">
                <a:solidFill>
                  <a:srgbClr val="DACC26"/>
                </a:solidFill>
                <a:latin typeface="Open Sans"/>
                <a:ea typeface="Open Sans"/>
                <a:cs typeface="Open Sans"/>
                <a:sym typeface="Open Sans"/>
              </a:rPr>
              <a:t>L</a:t>
            </a:r>
            <a:r>
              <a:rPr lang="ar" sz="9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ove</a:t>
            </a:r>
            <a:r>
              <a:rPr lang="ar"/>
              <a:t> </a:t>
            </a:r>
            <a:r>
              <a:rPr lang="ar" sz="1200" b="1">
                <a:solidFill>
                  <a:srgbClr val="50C6DA"/>
                </a:solidFill>
                <a:latin typeface="Open Sans"/>
                <a:ea typeface="Open Sans"/>
                <a:cs typeface="Open Sans"/>
                <a:sym typeface="Open Sans"/>
              </a:rPr>
              <a:t>S</a:t>
            </a:r>
            <a:r>
              <a:rPr lang="ar" sz="9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paghetti</a:t>
            </a:r>
            <a:r>
              <a:rPr lang="ar"/>
              <a:t> </a:t>
            </a:r>
            <a:r>
              <a:rPr lang="ar" sz="900">
                <a:solidFill>
                  <a:schemeClr val="dk2"/>
                </a:solidFill>
              </a:rPr>
              <a:t>Muscles =) (from lateral to medial)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7169725" y="2452175"/>
            <a:ext cx="876300" cy="328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ar">
                <a:solidFill>
                  <a:srgbClr val="D5A6BD"/>
                </a:solidFill>
              </a:rPr>
              <a:t>Region: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0" y="1031850"/>
            <a:ext cx="6480000" cy="2347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0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ar" sz="1200"/>
              <a:t>It is separated from the deep group by </a:t>
            </a:r>
            <a:r>
              <a:rPr lang="ar" sz="1200" b="1">
                <a:solidFill>
                  <a:srgbClr val="FF0000"/>
                </a:solidFill>
              </a:rPr>
              <a:t>Thoracolumbar Fascia</a:t>
            </a:r>
            <a:r>
              <a:rPr lang="ar" sz="1200"/>
              <a:t>.</a:t>
            </a:r>
          </a:p>
          <a:p>
            <a: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ar" sz="1200"/>
              <a:t>It includes two muscles: </a:t>
            </a:r>
          </a:p>
          <a:p>
            <a:pPr marL="9144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1200"/>
              <a:buChar char="●"/>
            </a:pPr>
            <a:r>
              <a:rPr lang="ar" sz="1200" b="1">
                <a:solidFill>
                  <a:srgbClr val="FFD966"/>
                </a:solidFill>
              </a:rPr>
              <a:t>Serratus posterior superior</a:t>
            </a:r>
            <a:r>
              <a:rPr lang="ar" sz="1200">
                <a:solidFill>
                  <a:srgbClr val="FFD966"/>
                </a:solidFill>
              </a:rPr>
              <a:t> (rib elevator).</a:t>
            </a:r>
          </a:p>
          <a:p>
            <a:pPr marL="13716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A6BD"/>
              </a:buClr>
              <a:buSzPts val="1400"/>
              <a:buChar char="○"/>
            </a:pPr>
            <a:r>
              <a:rPr lang="ar" sz="1200">
                <a:solidFill>
                  <a:srgbClr val="D5A6BD"/>
                </a:solidFill>
              </a:rPr>
              <a:t>contributes in deep inspiration.</a:t>
            </a:r>
          </a:p>
          <a:p>
            <a:pPr marL="13716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ar" sz="1000">
                <a:solidFill>
                  <a:schemeClr val="dk2"/>
                </a:solidFill>
              </a:rPr>
              <a:t>Originate in: C6-T2. Insert in: 2-5th Ribs.</a:t>
            </a:r>
          </a:p>
          <a:p>
            <a:pPr marL="9144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200"/>
              <a:buChar char="●"/>
            </a:pPr>
            <a:r>
              <a:rPr lang="ar" sz="1200" b="1">
                <a:solidFill>
                  <a:srgbClr val="8E7CC3"/>
                </a:solidFill>
              </a:rPr>
              <a:t>Serratus posterior inferior</a:t>
            </a:r>
            <a:r>
              <a:rPr lang="ar" sz="1200">
                <a:solidFill>
                  <a:srgbClr val="8E7CC3"/>
                </a:solidFill>
              </a:rPr>
              <a:t> (rib depressor).</a:t>
            </a:r>
          </a:p>
          <a:p>
            <a:pPr marL="13716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A6BD"/>
              </a:buClr>
              <a:buSzPts val="1200"/>
              <a:buChar char="○"/>
            </a:pPr>
            <a:r>
              <a:rPr lang="ar" sz="1200">
                <a:solidFill>
                  <a:srgbClr val="D5A6BD"/>
                </a:solidFill>
              </a:rPr>
              <a:t>contributes in forced expiration*.</a:t>
            </a:r>
          </a:p>
          <a:p>
            <a:pPr marL="1371600" lvl="1" indent="-2921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○"/>
            </a:pPr>
            <a:r>
              <a:rPr lang="ar" sz="1000">
                <a:solidFill>
                  <a:schemeClr val="dk2"/>
                </a:solidFill>
              </a:rPr>
              <a:t>Originate in: T11-T12. Insert in: Four Lower Ribs.</a:t>
            </a:r>
          </a:p>
          <a:p>
            <a: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ar" sz="1200" b="1"/>
              <a:t>Nerve supply</a:t>
            </a:r>
            <a:r>
              <a:rPr lang="ar" sz="1200"/>
              <a:t>:</a:t>
            </a:r>
          </a:p>
          <a:p>
            <a:pPr marL="914400" lvl="1" indent="-304800" rtl="0">
              <a:lnSpc>
                <a:spcPct val="100000"/>
              </a:lnSpc>
              <a:spcBef>
                <a:spcPts val="0"/>
              </a:spcBef>
              <a:buSzPts val="1200"/>
              <a:buChar char="○"/>
            </a:pPr>
            <a:r>
              <a:rPr lang="ar" sz="1200"/>
              <a:t> Anterior rami of </a:t>
            </a:r>
            <a:r>
              <a:rPr lang="ar" sz="1200">
                <a:solidFill>
                  <a:srgbClr val="FF0000"/>
                </a:solidFill>
              </a:rPr>
              <a:t>Thoracic spinal nerves</a:t>
            </a:r>
            <a:r>
              <a:rPr lang="ar" sz="1200"/>
              <a:t>.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endParaRPr sz="1200"/>
          </a:p>
        </p:txBody>
      </p:sp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3100" y="1737700"/>
            <a:ext cx="2400900" cy="3308276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/>
          <p:nvPr/>
        </p:nvSpPr>
        <p:spPr>
          <a:xfrm>
            <a:off x="7916188" y="2817025"/>
            <a:ext cx="268200" cy="128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D966"/>
          </a:solidFill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37" name="Shape 137"/>
          <p:cNvSpPr/>
          <p:nvPr/>
        </p:nvSpPr>
        <p:spPr>
          <a:xfrm>
            <a:off x="7916200" y="3720525"/>
            <a:ext cx="268200" cy="128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8E7CC3"/>
          </a:solidFill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>
              <a:solidFill>
                <a:srgbClr val="8E7CC3"/>
              </a:solidFill>
            </a:endParaRPr>
          </a:p>
        </p:txBody>
      </p:sp>
      <p:pic>
        <p:nvPicPr>
          <p:cNvPr id="138" name="Shape 138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67700" y="-12"/>
            <a:ext cx="876300" cy="86677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/>
          <p:nvPr/>
        </p:nvSpPr>
        <p:spPr>
          <a:xfrm>
            <a:off x="82250" y="4586025"/>
            <a:ext cx="3939600" cy="4302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rtl="1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900">
                <a:solidFill>
                  <a:srgbClr val="62E221"/>
                </a:solidFill>
                <a:latin typeface="Open Sans"/>
                <a:ea typeface="Open Sans"/>
                <a:cs typeface="Open Sans"/>
                <a:sym typeface="Open Sans"/>
              </a:rPr>
              <a:t>اسمها Serratus لأنها ماخذه شكل المنشار و ماخذة شكل المنشار لأن ال insertion في ال Ribs.</a:t>
            </a:r>
          </a:p>
          <a:p>
            <a:pPr marL="0" marR="0" lvl="0" indent="0" rtl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900">
              <a:solidFill>
                <a:srgbClr val="62E22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0" name="Shape 140"/>
          <p:cNvSpPr txBox="1"/>
          <p:nvPr/>
        </p:nvSpPr>
        <p:spPr>
          <a:xfrm>
            <a:off x="82250" y="4062775"/>
            <a:ext cx="3939600" cy="5232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ar" sz="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Fascia: </a:t>
            </a:r>
            <a:r>
              <a:rPr lang="ar" sz="900">
                <a:solidFill>
                  <a:schemeClr val="dk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is a band or sheet of </a:t>
            </a:r>
            <a:r>
              <a:rPr lang="ar" sz="900" u="sng">
                <a:solidFill>
                  <a:schemeClr val="dk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  <a:hlinkClick r:id="rId6"/>
              </a:rPr>
              <a:t>connective tissue</a:t>
            </a:r>
            <a:r>
              <a:rPr lang="ar" sz="900">
                <a:solidFill>
                  <a:schemeClr val="dk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, primarily </a:t>
            </a:r>
            <a:r>
              <a:rPr lang="ar" sz="900" u="sng">
                <a:solidFill>
                  <a:schemeClr val="dk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  <a:hlinkClick r:id="rId7"/>
              </a:rPr>
              <a:t>collagen</a:t>
            </a:r>
            <a:r>
              <a:rPr lang="ar" sz="900">
                <a:solidFill>
                  <a:schemeClr val="dk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, beneath the </a:t>
            </a:r>
            <a:r>
              <a:rPr lang="ar" sz="900" u="sng">
                <a:solidFill>
                  <a:schemeClr val="dk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  <a:hlinkClick r:id="rId8"/>
              </a:rPr>
              <a:t>skin</a:t>
            </a:r>
            <a:r>
              <a:rPr lang="ar" sz="900">
                <a:solidFill>
                  <a:schemeClr val="dk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that attaches, stabilizes, encloses, and separates </a:t>
            </a:r>
            <a:r>
              <a:rPr lang="ar" sz="900" u="sng">
                <a:solidFill>
                  <a:schemeClr val="dk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  <a:hlinkClick r:id="rId9"/>
              </a:rPr>
              <a:t>muscles</a:t>
            </a:r>
            <a:r>
              <a:rPr lang="ar" sz="900">
                <a:solidFill>
                  <a:schemeClr val="dk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and other internal </a:t>
            </a:r>
            <a:r>
              <a:rPr lang="ar" sz="900" u="sng">
                <a:solidFill>
                  <a:schemeClr val="dk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  <a:hlinkClick r:id="rId10"/>
              </a:rPr>
              <a:t>organs</a:t>
            </a:r>
          </a:p>
        </p:txBody>
      </p:sp>
      <p:pic>
        <p:nvPicPr>
          <p:cNvPr id="141" name="Shape 141" descr="نتيجة بحث الصور عن ‪thoracolumbar fascia‬‏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630250" y="974788"/>
            <a:ext cx="876300" cy="1340631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142" name="Shape 142"/>
          <p:cNvCxnSpPr/>
          <p:nvPr/>
        </p:nvCxnSpPr>
        <p:spPr>
          <a:xfrm rot="10800000" flipH="1">
            <a:off x="5036850" y="1252225"/>
            <a:ext cx="593400" cy="69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lg" len="lg"/>
            <a:tailEnd type="diamond" w="lg" len="lg"/>
          </a:ln>
        </p:spPr>
      </p:cxnSp>
      <p:sp>
        <p:nvSpPr>
          <p:cNvPr id="143" name="Shape 143"/>
          <p:cNvSpPr/>
          <p:nvPr/>
        </p:nvSpPr>
        <p:spPr>
          <a:xfrm>
            <a:off x="3318375" y="1116775"/>
            <a:ext cx="1718400" cy="2505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44" name="Shape 144"/>
          <p:cNvCxnSpPr>
            <a:stCxn id="145" idx="3"/>
            <a:endCxn id="146" idx="1"/>
          </p:cNvCxnSpPr>
          <p:nvPr/>
        </p:nvCxnSpPr>
        <p:spPr>
          <a:xfrm rot="10800000" flipH="1">
            <a:off x="4044175" y="1645150"/>
            <a:ext cx="567600" cy="285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lg" len="lg"/>
            <a:tailEnd type="diamond" w="lg" len="lg"/>
          </a:ln>
        </p:spPr>
      </p:cxnSp>
      <p:sp>
        <p:nvSpPr>
          <p:cNvPr id="146" name="Shape 146"/>
          <p:cNvSpPr txBox="1"/>
          <p:nvPr/>
        </p:nvSpPr>
        <p:spPr>
          <a:xfrm>
            <a:off x="4611923" y="1519850"/>
            <a:ext cx="672300" cy="2505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ar" sz="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Action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3119275" y="1548400"/>
            <a:ext cx="924900" cy="2505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 txBox="1"/>
          <p:nvPr/>
        </p:nvSpPr>
        <p:spPr>
          <a:xfrm>
            <a:off x="3025200" y="2187800"/>
            <a:ext cx="1089600" cy="2022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48" name="Shape 148"/>
          <p:cNvCxnSpPr>
            <a:stCxn id="147" idx="3"/>
          </p:cNvCxnSpPr>
          <p:nvPr/>
        </p:nvCxnSpPr>
        <p:spPr>
          <a:xfrm rot="10800000" flipH="1">
            <a:off x="4114800" y="1614500"/>
            <a:ext cx="303000" cy="674400"/>
          </a:xfrm>
          <a:prstGeom prst="bentConnector2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lg" len="lg"/>
            <a:tailEnd type="diamond" w="lg" len="lg"/>
          </a:ln>
        </p:spPr>
      </p:cxnSp>
      <p:pic>
        <p:nvPicPr>
          <p:cNvPr id="149" name="Shape 149" descr="نتيجة بحث الصور عن ‪Serratus posterior‬‏"/>
          <p:cNvPicPr preferRelativeResize="0"/>
          <p:nvPr/>
        </p:nvPicPr>
        <p:blipFill rotWithShape="1">
          <a:blip r:embed="rId12">
            <a:alphaModFix/>
          </a:blip>
          <a:srcRect l="1653" t="-3570" r="1653" b="3569"/>
          <a:stretch/>
        </p:blipFill>
        <p:spPr>
          <a:xfrm>
            <a:off x="4970825" y="2463875"/>
            <a:ext cx="1675950" cy="2465801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50" name="Shape 150">
            <a:hlinkClick r:id="rId13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91400" y="-12"/>
            <a:ext cx="876300" cy="86677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 txBox="1"/>
          <p:nvPr/>
        </p:nvSpPr>
        <p:spPr>
          <a:xfrm>
            <a:off x="735025" y="3613575"/>
            <a:ext cx="2537700" cy="3423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ar" sz="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*In case of asthma or excessive exercise</a:t>
            </a:r>
          </a:p>
        </p:txBody>
      </p:sp>
      <p:sp>
        <p:nvSpPr>
          <p:cNvPr id="152" name="Shape 152"/>
          <p:cNvSpPr txBox="1"/>
          <p:nvPr/>
        </p:nvSpPr>
        <p:spPr>
          <a:xfrm>
            <a:off x="149675" y="3470025"/>
            <a:ext cx="672300" cy="250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ar" sz="7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436 Team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115575" y="132900"/>
            <a:ext cx="6875100" cy="8313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ar"/>
              <a:t>2- Intermediate Group of Back Muscles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-76625" y="1163275"/>
            <a:ext cx="4257300" cy="2238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ar" sz="1200"/>
              <a:t>Includes </a:t>
            </a:r>
            <a:r>
              <a:rPr lang="ar" sz="1200" u="sng"/>
              <a:t>TWO</a:t>
            </a:r>
            <a:r>
              <a:rPr lang="ar" sz="1200"/>
              <a:t> sets of muscles:</a:t>
            </a:r>
          </a:p>
          <a:p>
            <a: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ar" sz="1200"/>
              <a:t>Muscles connecting </a:t>
            </a:r>
            <a:r>
              <a:rPr lang="ar" sz="1200">
                <a:solidFill>
                  <a:srgbClr val="FF0000"/>
                </a:solidFill>
              </a:rPr>
              <a:t>Vertebral Column</a:t>
            </a:r>
            <a:r>
              <a:rPr lang="ar" sz="1200"/>
              <a:t> to </a:t>
            </a:r>
            <a:r>
              <a:rPr lang="ar" sz="1200">
                <a:solidFill>
                  <a:srgbClr val="FF0000"/>
                </a:solidFill>
              </a:rPr>
              <a:t>Scapula</a:t>
            </a:r>
            <a:r>
              <a:rPr lang="ar" sz="1200"/>
              <a:t> (move scapula through shoulder girdle joints):</a:t>
            </a:r>
          </a:p>
          <a:p>
            <a: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8047"/>
              </a:buClr>
              <a:buSzPts val="1200"/>
              <a:buAutoNum type="alphaUcPeriod"/>
            </a:pPr>
            <a:r>
              <a:rPr lang="ar" sz="1200" b="1">
                <a:solidFill>
                  <a:srgbClr val="A78047"/>
                </a:solidFill>
              </a:rPr>
              <a:t>Trapezius</a:t>
            </a:r>
          </a:p>
          <a:p>
            <a: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AutoNum type="alphaUcPeriod"/>
            </a:pPr>
            <a:r>
              <a:rPr lang="ar" sz="1200" b="1">
                <a:solidFill>
                  <a:schemeClr val="accent5"/>
                </a:solidFill>
              </a:rPr>
              <a:t>Levator scapulae</a:t>
            </a:r>
          </a:p>
          <a:p>
            <a:pPr marL="457200" lvl="0" indent="-304800">
              <a:spcBef>
                <a:spcPts val="0"/>
              </a:spcBef>
              <a:spcAft>
                <a:spcPts val="0"/>
              </a:spcAft>
              <a:buClr>
                <a:srgbClr val="50C6DA"/>
              </a:buClr>
              <a:buSzPts val="1200"/>
              <a:buAutoNum type="alphaUcPeriod"/>
            </a:pPr>
            <a:r>
              <a:rPr lang="ar" sz="1200" b="1">
                <a:solidFill>
                  <a:srgbClr val="50C6DA"/>
                </a:solidFill>
              </a:rPr>
              <a:t>Rhomboid minor </a:t>
            </a:r>
          </a:p>
          <a:p>
            <a:pPr marL="457200" lvl="0" indent="-3048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0C6DA"/>
              </a:buClr>
              <a:buSzPts val="1200"/>
              <a:buAutoNum type="alphaUcPeriod"/>
            </a:pPr>
            <a:r>
              <a:rPr lang="ar" sz="1200" b="1">
                <a:solidFill>
                  <a:srgbClr val="50C6DA"/>
                </a:solidFill>
              </a:rPr>
              <a:t>Rhomboid major</a:t>
            </a: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ar" sz="1200"/>
              <a:t>Muscles connecting</a:t>
            </a:r>
            <a:r>
              <a:rPr lang="ar" sz="1200">
                <a:solidFill>
                  <a:srgbClr val="000000"/>
                </a:solidFill>
              </a:rPr>
              <a:t> </a:t>
            </a:r>
            <a:r>
              <a:rPr lang="ar" sz="1200">
                <a:solidFill>
                  <a:srgbClr val="FF0000"/>
                </a:solidFill>
              </a:rPr>
              <a:t>Vertebral Column </a:t>
            </a:r>
            <a:r>
              <a:rPr lang="ar" sz="1200">
                <a:solidFill>
                  <a:srgbClr val="000000"/>
                </a:solidFill>
              </a:rPr>
              <a:t>to</a:t>
            </a:r>
            <a:r>
              <a:rPr lang="ar" sz="1200">
                <a:solidFill>
                  <a:srgbClr val="FF0000"/>
                </a:solidFill>
              </a:rPr>
              <a:t> Humerus</a:t>
            </a:r>
            <a:r>
              <a:rPr lang="ar" sz="1200">
                <a:solidFill>
                  <a:srgbClr val="000000"/>
                </a:solidFill>
              </a:rPr>
              <a:t> (move humerus through shoulder joint):</a:t>
            </a:r>
          </a:p>
          <a:p>
            <a:pPr marL="914400" lvl="1" indent="-304800" rtl="0">
              <a:spcBef>
                <a:spcPts val="0"/>
              </a:spcBef>
              <a:buClr>
                <a:srgbClr val="DACC26"/>
              </a:buClr>
              <a:buSzPts val="1200"/>
              <a:buChar char="○"/>
            </a:pPr>
            <a:r>
              <a:rPr lang="ar" sz="1200" b="1">
                <a:solidFill>
                  <a:srgbClr val="DACC26"/>
                </a:solidFill>
              </a:rPr>
              <a:t>Latissimus dorsi </a:t>
            </a:r>
          </a:p>
        </p:txBody>
      </p:sp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3713" y="0"/>
            <a:ext cx="2564611" cy="264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 rotWithShape="1">
          <a:blip r:embed="rId4">
            <a:alphaModFix/>
          </a:blip>
          <a:srcRect t="1960"/>
          <a:stretch/>
        </p:blipFill>
        <p:spPr>
          <a:xfrm>
            <a:off x="6528050" y="2648775"/>
            <a:ext cx="2615950" cy="239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08175" y="1448675"/>
            <a:ext cx="2419875" cy="276052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 txBox="1"/>
          <p:nvPr/>
        </p:nvSpPr>
        <p:spPr>
          <a:xfrm>
            <a:off x="783175" y="4027750"/>
            <a:ext cx="2880900" cy="3423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ar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#Levator = رافعة. #Rhomboid = معيّني الشكل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197825" y="3884200"/>
            <a:ext cx="672300" cy="250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ar" sz="7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436 Team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115575" y="132900"/>
            <a:ext cx="6266700" cy="8313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ar"/>
              <a:t>3- Superficial Group of Back Muscles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115575" y="132900"/>
            <a:ext cx="8520600" cy="8313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457200" lvl="0" indent="-495300">
              <a:spcBef>
                <a:spcPts val="0"/>
              </a:spcBef>
              <a:buSzPts val="4200"/>
              <a:buAutoNum type="alphaUcPeriod"/>
            </a:pPr>
            <a:r>
              <a:rPr lang="ar"/>
              <a:t>TRAPEZIUS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405725" y="1147225"/>
            <a:ext cx="4920900" cy="3763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ar" sz="1200" b="1">
                <a:solidFill>
                  <a:srgbClr val="000000"/>
                </a:solidFill>
              </a:rPr>
              <a:t>Origin</a:t>
            </a:r>
            <a:r>
              <a:rPr lang="ar" sz="1200"/>
              <a:t>:</a:t>
            </a:r>
          </a:p>
          <a:p>
            <a:pPr marL="914400" lvl="1" indent="-304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ar" sz="1200">
                <a:solidFill>
                  <a:srgbClr val="FF0000"/>
                </a:solidFill>
              </a:rPr>
              <a:t>Spines of Cervical &amp; Thoracic Vertebrae</a:t>
            </a:r>
            <a:r>
              <a:rPr lang="ar" sz="1200"/>
              <a:t> </a:t>
            </a:r>
            <a:r>
              <a:rPr lang="ar" sz="900">
                <a:solidFill>
                  <a:schemeClr val="dk2"/>
                </a:solidFill>
              </a:rPr>
              <a:t>(C1-T12)</a:t>
            </a: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ar" sz="1200" b="1">
                <a:solidFill>
                  <a:srgbClr val="000000"/>
                </a:solidFill>
              </a:rPr>
              <a:t>Insertion</a:t>
            </a:r>
            <a:r>
              <a:rPr lang="ar" sz="1200">
                <a:solidFill>
                  <a:srgbClr val="000000"/>
                </a:solidFill>
              </a:rPr>
              <a:t>:</a:t>
            </a:r>
          </a:p>
          <a:p>
            <a:pPr marL="914400" lvl="1" indent="-304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Char char="○"/>
            </a:pPr>
            <a:r>
              <a:rPr lang="ar" sz="1200">
                <a:solidFill>
                  <a:srgbClr val="FF0000"/>
                </a:solidFill>
              </a:rPr>
              <a:t>Lateral ⅓ of Clavicle + Acromion &amp; Spine of Scapula.</a:t>
            </a: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ar" sz="1200" b="1">
                <a:solidFill>
                  <a:srgbClr val="000000"/>
                </a:solidFill>
              </a:rPr>
              <a:t>Action</a:t>
            </a:r>
            <a:r>
              <a:rPr lang="ar" sz="1200">
                <a:solidFill>
                  <a:srgbClr val="000000"/>
                </a:solidFill>
              </a:rPr>
              <a:t>:</a:t>
            </a:r>
          </a:p>
          <a:p>
            <a:pPr marL="914400" lvl="1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ar" sz="1200">
                <a:solidFill>
                  <a:srgbClr val="000000"/>
                </a:solidFill>
              </a:rPr>
              <a:t>Rotation of scapula during </a:t>
            </a:r>
            <a:r>
              <a:rPr lang="ar" sz="1200">
                <a:solidFill>
                  <a:srgbClr val="FF0000"/>
                </a:solidFill>
              </a:rPr>
              <a:t>abduction</a:t>
            </a:r>
            <a:r>
              <a:rPr lang="ar" sz="1200">
                <a:solidFill>
                  <a:srgbClr val="000000"/>
                </a:solidFill>
              </a:rPr>
              <a:t> of </a:t>
            </a:r>
            <a:r>
              <a:rPr lang="ar" sz="1200">
                <a:solidFill>
                  <a:srgbClr val="FF0000"/>
                </a:solidFill>
              </a:rPr>
              <a:t>humerus</a:t>
            </a:r>
            <a:r>
              <a:rPr lang="ar" sz="1200">
                <a:solidFill>
                  <a:srgbClr val="000000"/>
                </a:solidFill>
              </a:rPr>
              <a:t> above horizontal ( </a:t>
            </a:r>
            <a:r>
              <a:rPr lang="ar" sz="1200">
                <a:solidFill>
                  <a:srgbClr val="FF0000"/>
                </a:solidFill>
              </a:rPr>
              <a:t>&gt;90° </a:t>
            </a:r>
            <a:r>
              <a:rPr lang="ar" sz="1200">
                <a:solidFill>
                  <a:srgbClr val="000000"/>
                </a:solidFill>
              </a:rPr>
              <a:t>)</a:t>
            </a:r>
          </a:p>
          <a:p>
            <a: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ar" sz="1200">
                <a:solidFill>
                  <a:srgbClr val="0B5394"/>
                </a:solidFill>
              </a:rPr>
              <a:t>1. </a:t>
            </a:r>
            <a:r>
              <a:rPr lang="ar" sz="1200" b="1">
                <a:solidFill>
                  <a:srgbClr val="0B5394"/>
                </a:solidFill>
              </a:rPr>
              <a:t>Upper fibers</a:t>
            </a:r>
            <a:r>
              <a:rPr lang="ar" sz="1200">
                <a:solidFill>
                  <a:srgbClr val="000000"/>
                </a:solidFill>
              </a:rPr>
              <a:t>:</a:t>
            </a:r>
          </a:p>
          <a:p>
            <a: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ar" sz="1200">
                <a:solidFill>
                  <a:srgbClr val="000000"/>
                </a:solidFill>
              </a:rPr>
              <a:t>Elevate scapula.</a:t>
            </a:r>
          </a:p>
          <a:p>
            <a: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ar" sz="1200">
                <a:solidFill>
                  <a:srgbClr val="FF9900"/>
                </a:solidFill>
              </a:rPr>
              <a:t>2. </a:t>
            </a:r>
            <a:r>
              <a:rPr lang="ar" sz="1200" b="1">
                <a:solidFill>
                  <a:srgbClr val="FF9900"/>
                </a:solidFill>
              </a:rPr>
              <a:t>Middle fibers</a:t>
            </a:r>
            <a:r>
              <a:rPr lang="ar" sz="1200">
                <a:solidFill>
                  <a:srgbClr val="000000"/>
                </a:solidFill>
              </a:rPr>
              <a:t>:</a:t>
            </a:r>
          </a:p>
          <a:p>
            <a: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ar" sz="1200">
                <a:solidFill>
                  <a:srgbClr val="000000"/>
                </a:solidFill>
              </a:rPr>
              <a:t>Retract scapula.</a:t>
            </a:r>
          </a:p>
          <a:p>
            <a: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ar" sz="1200">
                <a:solidFill>
                  <a:srgbClr val="A64D79"/>
                </a:solidFill>
              </a:rPr>
              <a:t>3. </a:t>
            </a:r>
            <a:r>
              <a:rPr lang="ar" sz="1200" b="1">
                <a:solidFill>
                  <a:srgbClr val="A64D79"/>
                </a:solidFill>
              </a:rPr>
              <a:t>Lower fibers</a:t>
            </a:r>
            <a:r>
              <a:rPr lang="ar" sz="1200">
                <a:solidFill>
                  <a:srgbClr val="000000"/>
                </a:solidFill>
              </a:rPr>
              <a:t>:</a:t>
            </a:r>
          </a:p>
          <a:p>
            <a:pPr marL="914400" lvl="1" indent="-3048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ar" sz="1200">
                <a:solidFill>
                  <a:srgbClr val="000000"/>
                </a:solidFill>
              </a:rPr>
              <a:t>Depress scapula.</a:t>
            </a: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ar" sz="1200" b="1">
                <a:solidFill>
                  <a:srgbClr val="000000"/>
                </a:solidFill>
              </a:rPr>
              <a:t>Nerve supply</a:t>
            </a:r>
            <a:r>
              <a:rPr lang="ar" sz="1200">
                <a:solidFill>
                  <a:srgbClr val="000000"/>
                </a:solidFill>
              </a:rPr>
              <a:t>:</a:t>
            </a:r>
          </a:p>
          <a:p>
            <a: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ar" sz="1200">
                <a:solidFill>
                  <a:srgbClr val="000000"/>
                </a:solidFill>
              </a:rPr>
              <a:t>Spinal part of </a:t>
            </a:r>
            <a:r>
              <a:rPr lang="ar" sz="1200">
                <a:solidFill>
                  <a:srgbClr val="FF0000"/>
                </a:solidFill>
              </a:rPr>
              <a:t>accessory</a:t>
            </a:r>
            <a:r>
              <a:rPr lang="ar" sz="1200">
                <a:solidFill>
                  <a:srgbClr val="000000"/>
                </a:solidFill>
              </a:rPr>
              <a:t> (</a:t>
            </a:r>
            <a:r>
              <a:rPr lang="ar" sz="1200">
                <a:solidFill>
                  <a:srgbClr val="FF0000"/>
                </a:solidFill>
              </a:rPr>
              <a:t>11th cranial</a:t>
            </a:r>
            <a:r>
              <a:rPr lang="ar" sz="1200">
                <a:solidFill>
                  <a:srgbClr val="000000"/>
                </a:solidFill>
              </a:rPr>
              <a:t>) </a:t>
            </a:r>
            <a:r>
              <a:rPr lang="ar" sz="1200">
                <a:solidFill>
                  <a:srgbClr val="FF0000"/>
                </a:solidFill>
              </a:rPr>
              <a:t>nerve</a:t>
            </a:r>
            <a:r>
              <a:rPr lang="ar" sz="1200">
                <a:solidFill>
                  <a:srgbClr val="000000"/>
                </a:solidFill>
              </a:rPr>
              <a:t>.</a:t>
            </a:r>
          </a:p>
          <a:p>
            <a:pPr marL="914400" lvl="1" indent="-292100" rtl="0">
              <a:spcBef>
                <a:spcPts val="0"/>
              </a:spcBef>
              <a:buClr>
                <a:schemeClr val="dk2"/>
              </a:buClr>
              <a:buSzPts val="1000"/>
              <a:buChar char="○"/>
            </a:pPr>
            <a:r>
              <a:rPr lang="ar" sz="1000">
                <a:solidFill>
                  <a:schemeClr val="dk2"/>
                </a:solidFill>
              </a:rPr>
              <a:t>The only cranial nerve in the upper limb.</a:t>
            </a:r>
          </a:p>
        </p:txBody>
      </p:sp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8250" y="2163000"/>
            <a:ext cx="2345758" cy="286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98250" y="0"/>
            <a:ext cx="2345750" cy="216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 txBox="1"/>
          <p:nvPr/>
        </p:nvSpPr>
        <p:spPr>
          <a:xfrm>
            <a:off x="7464825" y="142550"/>
            <a:ext cx="751200" cy="144600"/>
          </a:xfrm>
          <a:prstGeom prst="rect">
            <a:avLst/>
          </a:prstGeom>
          <a:noFill/>
          <a:ln w="19050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 txBox="1"/>
          <p:nvPr/>
        </p:nvSpPr>
        <p:spPr>
          <a:xfrm>
            <a:off x="7713550" y="391250"/>
            <a:ext cx="751200" cy="144600"/>
          </a:xfrm>
          <a:prstGeom prst="rect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 txBox="1"/>
          <p:nvPr/>
        </p:nvSpPr>
        <p:spPr>
          <a:xfrm>
            <a:off x="7884975" y="1491300"/>
            <a:ext cx="831900" cy="144600"/>
          </a:xfrm>
          <a:prstGeom prst="rect">
            <a:avLst/>
          </a:prstGeom>
          <a:noFill/>
          <a:ln w="19050" cap="flat" cmpd="sng">
            <a:solidFill>
              <a:srgbClr val="A64D7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76" name="Shape 176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64200" y="30150"/>
            <a:ext cx="876300" cy="86677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Shape 177"/>
          <p:cNvSpPr txBox="1"/>
          <p:nvPr/>
        </p:nvSpPr>
        <p:spPr>
          <a:xfrm>
            <a:off x="3764525" y="3057725"/>
            <a:ext cx="1480500" cy="6537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ar" sz="900">
                <a:solidFill>
                  <a:srgbClr val="62E221"/>
                </a:solidFill>
                <a:latin typeface="Open Sans"/>
                <a:ea typeface="Open Sans"/>
                <a:cs typeface="Open Sans"/>
                <a:sym typeface="Open Sans"/>
              </a:rPr>
              <a:t>Combination of these muscles allow the rotation of Scapula.</a:t>
            </a:r>
          </a:p>
        </p:txBody>
      </p:sp>
      <p:sp>
        <p:nvSpPr>
          <p:cNvPr id="178" name="Shape 178"/>
          <p:cNvSpPr txBox="1"/>
          <p:nvPr/>
        </p:nvSpPr>
        <p:spPr>
          <a:xfrm>
            <a:off x="788225" y="2843825"/>
            <a:ext cx="1999800" cy="10815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79" name="Shape 179"/>
          <p:cNvCxnSpPr>
            <a:stCxn id="177" idx="1"/>
            <a:endCxn id="178" idx="3"/>
          </p:cNvCxnSpPr>
          <p:nvPr/>
        </p:nvCxnSpPr>
        <p:spPr>
          <a:xfrm rot="10800000">
            <a:off x="2788025" y="3384575"/>
            <a:ext cx="9765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diamond" w="lg" len="lg"/>
            <a:tailEnd type="diamond" w="lg" len="lg"/>
          </a:ln>
        </p:spPr>
      </p:cxnSp>
      <p:sp>
        <p:nvSpPr>
          <p:cNvPr id="180" name="Shape 180"/>
          <p:cNvSpPr txBox="1"/>
          <p:nvPr/>
        </p:nvSpPr>
        <p:spPr>
          <a:xfrm>
            <a:off x="4813075" y="3925325"/>
            <a:ext cx="1817100" cy="6537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28575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Open Sans"/>
              <a:buChar char="●"/>
            </a:pPr>
            <a:r>
              <a:rPr lang="ar" sz="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Elevate: يرفع.</a:t>
            </a:r>
          </a:p>
          <a:p>
            <a:pPr marL="457200" lvl="0" indent="-28575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Open Sans"/>
              <a:buChar char="●"/>
            </a:pPr>
            <a:r>
              <a:rPr lang="ar" sz="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Retract: يسحب أو ينكمش.</a:t>
            </a:r>
          </a:p>
          <a:p>
            <a:pPr marL="457200" lvl="0" indent="-285750" rtl="0">
              <a:spcBef>
                <a:spcPts val="0"/>
              </a:spcBef>
              <a:buClr>
                <a:schemeClr val="dk2"/>
              </a:buClr>
              <a:buSzPts val="900"/>
              <a:buFont typeface="Open Sans"/>
              <a:buChar char="●"/>
            </a:pPr>
            <a:r>
              <a:rPr lang="ar" sz="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Depress: يخفض.</a:t>
            </a:r>
          </a:p>
        </p:txBody>
      </p:sp>
      <p:cxnSp>
        <p:nvCxnSpPr>
          <p:cNvPr id="181" name="Shape 181"/>
          <p:cNvCxnSpPr>
            <a:stCxn id="178" idx="3"/>
            <a:endCxn id="180" idx="1"/>
          </p:cNvCxnSpPr>
          <p:nvPr/>
        </p:nvCxnSpPr>
        <p:spPr>
          <a:xfrm>
            <a:off x="2788025" y="3384575"/>
            <a:ext cx="2025000" cy="867600"/>
          </a:xfrm>
          <a:prstGeom prst="curvedConnector3">
            <a:avLst>
              <a:gd name="adj1" fmla="val 50001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115575" y="132900"/>
            <a:ext cx="8520600" cy="8313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ar"/>
              <a:t>B,C,D. Levator Scapulae, Rhomboid Major &amp; Minor</a:t>
            </a:r>
          </a:p>
        </p:txBody>
      </p:sp>
      <p:pic>
        <p:nvPicPr>
          <p:cNvPr id="187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0375" y="880525"/>
            <a:ext cx="2123626" cy="2336450"/>
          </a:xfrm>
          <a:prstGeom prst="rect">
            <a:avLst/>
          </a:prstGeom>
          <a:noFill/>
          <a:ln w="28575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88" name="Shape 188" descr="صورة ذات صلة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9250" y="1029750"/>
            <a:ext cx="2300524" cy="1925100"/>
          </a:xfrm>
          <a:prstGeom prst="rect">
            <a:avLst/>
          </a:prstGeom>
          <a:noFill/>
          <a:ln w="28575" cap="flat" cmpd="sng">
            <a:solidFill>
              <a:srgbClr val="DD7E6B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405725" y="1147225"/>
            <a:ext cx="5167200" cy="3763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ar" sz="1200" b="1"/>
              <a:t>Origin</a:t>
            </a:r>
            <a:r>
              <a:rPr lang="ar" sz="1200"/>
              <a:t>:</a:t>
            </a:r>
          </a:p>
          <a:p>
            <a: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200"/>
              <a:buChar char="○"/>
            </a:pPr>
            <a:r>
              <a:rPr lang="ar" sz="1200" b="1">
                <a:solidFill>
                  <a:srgbClr val="F1C232"/>
                </a:solidFill>
              </a:rPr>
              <a:t>Levator Scapulae</a:t>
            </a:r>
            <a:r>
              <a:rPr lang="ar" sz="1200">
                <a:solidFill>
                  <a:srgbClr val="000000"/>
                </a:solidFill>
              </a:rPr>
              <a:t>:</a:t>
            </a:r>
          </a:p>
          <a:p>
            <a: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200"/>
              <a:buChar char="■"/>
            </a:pPr>
            <a:r>
              <a:rPr lang="ar" sz="1200">
                <a:solidFill>
                  <a:srgbClr val="000000"/>
                </a:solidFill>
              </a:rPr>
              <a:t>Cervical</a:t>
            </a:r>
            <a:r>
              <a:rPr lang="ar" sz="1200">
                <a:solidFill>
                  <a:srgbClr val="FF0000"/>
                </a:solidFill>
              </a:rPr>
              <a:t> transverse processes </a:t>
            </a:r>
            <a:r>
              <a:rPr lang="ar" sz="900">
                <a:solidFill>
                  <a:schemeClr val="dk2"/>
                </a:solidFill>
              </a:rPr>
              <a:t>(C1-C4)</a:t>
            </a:r>
            <a:r>
              <a:rPr lang="ar" sz="1200">
                <a:solidFill>
                  <a:srgbClr val="000000"/>
                </a:solidFill>
              </a:rPr>
              <a:t>.</a:t>
            </a:r>
          </a:p>
          <a:p>
            <a: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7E6B"/>
              </a:buClr>
              <a:buSzPts val="1200"/>
              <a:buChar char="○"/>
            </a:pPr>
            <a:r>
              <a:rPr lang="ar" sz="1200" b="1">
                <a:solidFill>
                  <a:srgbClr val="DD7E6B"/>
                </a:solidFill>
              </a:rPr>
              <a:t>Rhomboid Major &amp; Minor</a:t>
            </a:r>
            <a:r>
              <a:rPr lang="ar" sz="1200" b="1">
                <a:solidFill>
                  <a:srgbClr val="000000"/>
                </a:solidFill>
              </a:rPr>
              <a:t>:</a:t>
            </a:r>
          </a:p>
          <a:p>
            <a:pPr marL="1371600" lvl="2" indent="-30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D7E6B"/>
              </a:buClr>
              <a:buSzPts val="1200"/>
              <a:buChar char="■"/>
            </a:pPr>
            <a:r>
              <a:rPr lang="ar" sz="1200">
                <a:solidFill>
                  <a:srgbClr val="000000"/>
                </a:solidFill>
              </a:rPr>
              <a:t>Thoracic </a:t>
            </a:r>
            <a:r>
              <a:rPr lang="ar" sz="1200">
                <a:solidFill>
                  <a:srgbClr val="FF0000"/>
                </a:solidFill>
              </a:rPr>
              <a:t>spines </a:t>
            </a:r>
            <a:r>
              <a:rPr lang="ar" sz="900">
                <a:solidFill>
                  <a:schemeClr val="dk2"/>
                </a:solidFill>
              </a:rPr>
              <a:t>(Major: T2-T5. Minor: C7-T1)</a:t>
            </a:r>
            <a:r>
              <a:rPr lang="ar" sz="1200">
                <a:solidFill>
                  <a:srgbClr val="000000"/>
                </a:solidFill>
              </a:rPr>
              <a:t>.</a:t>
            </a:r>
          </a:p>
          <a:p>
            <a: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ar" sz="1200" b="1"/>
              <a:t>Insertion:</a:t>
            </a:r>
          </a:p>
          <a:p>
            <a: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ar" sz="1200"/>
              <a:t>medial border of Scapula</a:t>
            </a:r>
          </a:p>
          <a:p>
            <a:pPr marL="1371600" lvl="2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■"/>
            </a:pPr>
            <a:r>
              <a:rPr lang="ar" sz="900">
                <a:solidFill>
                  <a:schemeClr val="dk2"/>
                </a:solidFill>
              </a:rPr>
              <a:t>Rhomboid Major: Below the spine.</a:t>
            </a:r>
          </a:p>
          <a:p>
            <a:pPr marL="1371600" lvl="2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■"/>
            </a:pPr>
            <a:r>
              <a:rPr lang="ar" sz="900">
                <a:solidFill>
                  <a:schemeClr val="dk2"/>
                </a:solidFill>
              </a:rPr>
              <a:t>Rhomboid Minor: Opposite to the spine.</a:t>
            </a:r>
          </a:p>
          <a:p>
            <a:pPr marL="1371600" lvl="2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■"/>
            </a:pPr>
            <a:r>
              <a:rPr lang="ar" sz="900">
                <a:solidFill>
                  <a:schemeClr val="dk2"/>
                </a:solidFill>
              </a:rPr>
              <a:t>Levator Scapulae: Above the spine.</a:t>
            </a:r>
          </a:p>
          <a:p>
            <a: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ar" sz="1200" b="1"/>
              <a:t>Actions:</a:t>
            </a:r>
          </a:p>
          <a:p>
            <a: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200"/>
              <a:buChar char="○"/>
            </a:pPr>
            <a:r>
              <a:rPr lang="ar" sz="1200" b="1">
                <a:solidFill>
                  <a:srgbClr val="F1C232"/>
                </a:solidFill>
              </a:rPr>
              <a:t>Levator scapulae</a:t>
            </a:r>
            <a:r>
              <a:rPr lang="ar" sz="1200" b="1"/>
              <a:t>:</a:t>
            </a:r>
          </a:p>
          <a:p>
            <a: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200"/>
              <a:buChar char="■"/>
            </a:pPr>
            <a:r>
              <a:rPr lang="ar" sz="1200">
                <a:solidFill>
                  <a:srgbClr val="FF0000"/>
                </a:solidFill>
              </a:rPr>
              <a:t>Elevates</a:t>
            </a:r>
            <a:r>
              <a:rPr lang="ar" sz="1200" b="1"/>
              <a:t> </a:t>
            </a:r>
            <a:r>
              <a:rPr lang="ar" sz="1200"/>
              <a:t>scapula.</a:t>
            </a:r>
          </a:p>
          <a:p>
            <a: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7E6B"/>
              </a:buClr>
              <a:buSzPts val="1200"/>
              <a:buChar char="○"/>
            </a:pPr>
            <a:r>
              <a:rPr lang="ar" sz="1200" b="1">
                <a:solidFill>
                  <a:srgbClr val="DD7E6B"/>
                </a:solidFill>
              </a:rPr>
              <a:t>Rhomboid Major &amp; Minor</a:t>
            </a:r>
            <a:r>
              <a:rPr lang="ar" sz="1200" b="1"/>
              <a:t>:</a:t>
            </a:r>
          </a:p>
          <a:p>
            <a:pPr marL="1371600" lvl="2" indent="-30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D7E6B"/>
              </a:buClr>
              <a:buSzPts val="1200"/>
              <a:buChar char="■"/>
            </a:pPr>
            <a:r>
              <a:rPr lang="ar" sz="1200">
                <a:solidFill>
                  <a:srgbClr val="FF0000"/>
                </a:solidFill>
              </a:rPr>
              <a:t>Retract</a:t>
            </a:r>
            <a:r>
              <a:rPr lang="ar" sz="1200"/>
              <a:t> scapula.</a:t>
            </a:r>
            <a:r>
              <a:rPr lang="ar" sz="700"/>
              <a:t> </a:t>
            </a:r>
            <a:r>
              <a:rPr lang="ar" sz="700">
                <a:solidFill>
                  <a:srgbClr val="999999"/>
                </a:solidFill>
              </a:rPr>
              <a:t>(</a:t>
            </a:r>
            <a:r>
              <a:rPr lang="ar" sz="600">
                <a:solidFill>
                  <a:srgbClr val="999999"/>
                </a:solidFill>
              </a:rPr>
              <a:t>Have the same function as the middle fibers of Trapezius</a:t>
            </a:r>
            <a:r>
              <a:rPr lang="ar" sz="700">
                <a:solidFill>
                  <a:srgbClr val="999999"/>
                </a:solidFill>
              </a:rPr>
              <a:t>)</a:t>
            </a:r>
          </a:p>
          <a:p>
            <a: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ar" sz="1200" b="1"/>
              <a:t>Nerve supply: </a:t>
            </a:r>
          </a:p>
          <a:p>
            <a:pPr marL="914400" lvl="1" indent="-30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ar" sz="1200"/>
              <a:t>Dorsal scapular nerve</a:t>
            </a:r>
            <a:r>
              <a:rPr lang="ar" sz="1200">
                <a:solidFill>
                  <a:srgbClr val="FF0000"/>
                </a:solidFill>
              </a:rPr>
              <a:t> From root of brachial plexus* (C5)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5495950" y="3531275"/>
            <a:ext cx="1916400" cy="13794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ar" sz="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*Brachial plexus: </a:t>
            </a:r>
            <a:r>
              <a:rPr lang="ar" sz="900">
                <a:solidFill>
                  <a:schemeClr val="dk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 network of nerves formed by the anterior rami of the lower four cervical nerves and first thoracic nerve This plexus extends from the spinal cord.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ar" sz="900">
                <a:solidFill>
                  <a:schemeClr val="dk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And we will study it in details later.</a:t>
            </a:r>
          </a:p>
        </p:txBody>
      </p:sp>
      <p:pic>
        <p:nvPicPr>
          <p:cNvPr id="191" name="Shape 191" descr="نتيجة بحث الصور عن ‪brachial Plexus‬‏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08799" y="3531252"/>
            <a:ext cx="1835201" cy="1379448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Shape 192"/>
          <p:cNvSpPr/>
          <p:nvPr/>
        </p:nvSpPr>
        <p:spPr>
          <a:xfrm>
            <a:off x="8866200" y="3531275"/>
            <a:ext cx="187200" cy="2619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93" name="Shape 193"/>
          <p:cNvCxnSpPr>
            <a:stCxn id="192" idx="1"/>
            <a:endCxn id="194" idx="0"/>
          </p:cNvCxnSpPr>
          <p:nvPr/>
        </p:nvCxnSpPr>
        <p:spPr>
          <a:xfrm rot="5400000">
            <a:off x="6744415" y="2095429"/>
            <a:ext cx="675000" cy="3623400"/>
          </a:xfrm>
          <a:prstGeom prst="bentConnector3">
            <a:avLst>
              <a:gd name="adj1" fmla="val -4096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94" name="Shape 194"/>
          <p:cNvSpPr txBox="1"/>
          <p:nvPr/>
        </p:nvSpPr>
        <p:spPr>
          <a:xfrm>
            <a:off x="5099450" y="4244775"/>
            <a:ext cx="341400" cy="2619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195" name="Shape 195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4462600"/>
            <a:ext cx="559599" cy="55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Shape 196">
            <a:hlinkClick r:id="rId8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9600" y="4462600"/>
            <a:ext cx="559599" cy="55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>
            <a:hlinkClick r:id="rId9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19200" y="4462600"/>
            <a:ext cx="559599" cy="55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/>
        </p:nvSpPr>
        <p:spPr>
          <a:xfrm>
            <a:off x="761125" y="249975"/>
            <a:ext cx="2537700" cy="3423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ar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Addition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175775" y="106425"/>
            <a:ext cx="672300" cy="250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ar" sz="7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436 Team</a:t>
            </a:r>
          </a:p>
        </p:txBody>
      </p:sp>
      <p:pic>
        <p:nvPicPr>
          <p:cNvPr id="204" name="Shape 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5975" y="752150"/>
            <a:ext cx="6067500" cy="262435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05" name="Shape 2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5125" y="3453600"/>
            <a:ext cx="5089206" cy="14816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1304</Words>
  <Application>Microsoft Office PowerPoint</Application>
  <PresentationFormat>On-screen Show (16:9)</PresentationFormat>
  <Paragraphs>186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Courier New</vt:lpstr>
      <vt:lpstr>Economica</vt:lpstr>
      <vt:lpstr>Open Sans</vt:lpstr>
      <vt:lpstr>Bree Serif</vt:lpstr>
      <vt:lpstr>Luxe</vt:lpstr>
      <vt:lpstr>Muscles of the Back</vt:lpstr>
      <vt:lpstr>Objectives</vt:lpstr>
      <vt:lpstr>Back Muscles</vt:lpstr>
      <vt:lpstr>1- Deep Group of Back Muscles</vt:lpstr>
      <vt:lpstr>2- Intermediate Group of Back Muscles</vt:lpstr>
      <vt:lpstr>3- Superficial Group of Back Muscles</vt:lpstr>
      <vt:lpstr>TRAPEZIUS</vt:lpstr>
      <vt:lpstr>B,C,D. Levator Scapulae, Rhomboid Major &amp; Minor</vt:lpstr>
      <vt:lpstr>PowerPoint Presentation</vt:lpstr>
      <vt:lpstr>Latissimus Dorsi</vt:lpstr>
      <vt:lpstr>PowerPoint Presentation</vt:lpstr>
      <vt:lpstr>PowerPoint Presentation</vt:lpstr>
      <vt:lpstr>PowerPoint Presentation</vt:lpstr>
      <vt:lpstr>MCQ: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Muscles of the Back</dc:title>
  <cp:lastModifiedBy>هيفاء</cp:lastModifiedBy>
  <cp:revision>1</cp:revision>
  <dcterms:modified xsi:type="dcterms:W3CDTF">2017-12-13T09:25:19Z</dcterms:modified>
</cp:coreProperties>
</file>