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Economica"/>
      <p:regular r:id="rId32"/>
      <p:bold r:id="rId33"/>
      <p:italic r:id="rId34"/>
      <p:boldItalic r:id="rId35"/>
    </p:embeddedFont>
    <p:embeddedFont>
      <p:font typeface="Roboto"/>
      <p:regular r:id="rId36"/>
      <p:bold r:id="rId37"/>
      <p:italic r:id="rId38"/>
      <p:boldItalic r:id="rId39"/>
    </p:embeddedFont>
    <p:embeddedFont>
      <p:font typeface="Bree Serif"/>
      <p:regular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6E4DCF7-BC93-44EA-80DB-38DC013299DD}">
  <a:tblStyle styleId="{B6E4DCF7-BC93-44EA-80DB-38DC013299DD}"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BreeSerif-regular.fntdata"/><Relationship Id="rId20" Type="http://schemas.openxmlformats.org/officeDocument/2006/relationships/slide" Target="slides/slide15.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7.xml"/><Relationship Id="rId44" Type="http://schemas.openxmlformats.org/officeDocument/2006/relationships/font" Target="fonts/OpenSans-boldItalic.fntdata"/><Relationship Id="rId21" Type="http://schemas.openxmlformats.org/officeDocument/2006/relationships/slide" Target="slides/slide16.xml"/><Relationship Id="rId43" Type="http://schemas.openxmlformats.org/officeDocument/2006/relationships/font" Target="fonts/OpenSans-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conomica-bold.fntdata"/><Relationship Id="rId10" Type="http://schemas.openxmlformats.org/officeDocument/2006/relationships/slide" Target="slides/slide5.xml"/><Relationship Id="rId32" Type="http://schemas.openxmlformats.org/officeDocument/2006/relationships/font" Target="fonts/Economica-regular.fntdata"/><Relationship Id="rId13" Type="http://schemas.openxmlformats.org/officeDocument/2006/relationships/slide" Target="slides/slide8.xml"/><Relationship Id="rId35" Type="http://schemas.openxmlformats.org/officeDocument/2006/relationships/font" Target="fonts/Economica-boldItalic.fntdata"/><Relationship Id="rId12" Type="http://schemas.openxmlformats.org/officeDocument/2006/relationships/slide" Target="slides/slide7.xml"/><Relationship Id="rId34" Type="http://schemas.openxmlformats.org/officeDocument/2006/relationships/font" Target="fonts/Economica-italic.fntdata"/><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 name="Shape 7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5" name="Shape 3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 name="Shape 7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a:off x="2744013" y="756700"/>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1" name="Shape 11"/>
          <p:cNvSpPr/>
          <p:nvPr/>
        </p:nvSpPr>
        <p:spPr>
          <a:xfrm rot="10800000">
            <a:off x="5318350" y="32667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2" name="Shape 12"/>
          <p:cNvSpPr txBox="1"/>
          <p:nvPr>
            <p:ph type="ctrTitle"/>
          </p:nvPr>
        </p:nvSpPr>
        <p:spPr>
          <a:xfrm>
            <a:off x="3044700" y="1444255"/>
            <a:ext cx="3054600" cy="1537200"/>
          </a:xfrm>
          <a:prstGeom prst="rect">
            <a:avLst/>
          </a:prstGeom>
        </p:spPr>
        <p:txBody>
          <a:bodyPr anchorCtr="0" anchor="b" bIns="91425" lIns="91425" rIns="91425" wrap="square" tIns="91425"/>
          <a:lstStyle>
            <a:lvl1pPr lvl="0" algn="ctr">
              <a:spcBef>
                <a:spcPts val="0"/>
              </a:spcBef>
              <a:buSzPts val="4200"/>
              <a:buNone/>
              <a:defRPr/>
            </a:lvl1pPr>
            <a:lvl2pPr lvl="1" algn="ctr">
              <a:spcBef>
                <a:spcPts val="0"/>
              </a:spcBef>
              <a:buSzPts val="4200"/>
              <a:buNone/>
              <a:defRPr/>
            </a:lvl2pPr>
            <a:lvl3pPr lvl="2" algn="ctr">
              <a:spcBef>
                <a:spcPts val="0"/>
              </a:spcBef>
              <a:buSzPts val="4200"/>
              <a:buNone/>
              <a:defRPr/>
            </a:lvl3pPr>
            <a:lvl4pPr lvl="3" algn="ctr">
              <a:spcBef>
                <a:spcPts val="0"/>
              </a:spcBef>
              <a:buSzPts val="4200"/>
              <a:buNone/>
              <a:defRPr/>
            </a:lvl4pPr>
            <a:lvl5pPr lvl="4" algn="ctr">
              <a:spcBef>
                <a:spcPts val="0"/>
              </a:spcBef>
              <a:buSzPts val="4200"/>
              <a:buNone/>
              <a:defRPr/>
            </a:lvl5pPr>
            <a:lvl6pPr lvl="5" algn="ctr">
              <a:spcBef>
                <a:spcPts val="0"/>
              </a:spcBef>
              <a:buSzPts val="4200"/>
              <a:buNone/>
              <a:defRPr/>
            </a:lvl6pPr>
            <a:lvl7pPr lvl="6" algn="ctr">
              <a:spcBef>
                <a:spcPts val="0"/>
              </a:spcBef>
              <a:buSzPts val="4200"/>
              <a:buNone/>
              <a:defRPr/>
            </a:lvl7pPr>
            <a:lvl8pPr lvl="7" algn="ctr">
              <a:spcBef>
                <a:spcPts val="0"/>
              </a:spcBef>
              <a:buSzPts val="4200"/>
              <a:buNone/>
              <a:defRPr/>
            </a:lvl8pPr>
            <a:lvl9pPr lvl="8" algn="ctr">
              <a:spcBef>
                <a:spcPts val="0"/>
              </a:spcBef>
              <a:buSzPts val="4200"/>
              <a:buNone/>
              <a:defRPr/>
            </a:lvl9pPr>
          </a:lstStyle>
          <a:p/>
        </p:txBody>
      </p:sp>
      <p:sp>
        <p:nvSpPr>
          <p:cNvPr id="13" name="Shape 13"/>
          <p:cNvSpPr txBox="1"/>
          <p:nvPr>
            <p:ph idx="1" type="subTitle"/>
          </p:nvPr>
        </p:nvSpPr>
        <p:spPr>
          <a:xfrm>
            <a:off x="3044700" y="3116580"/>
            <a:ext cx="3054600" cy="701400"/>
          </a:xfrm>
          <a:prstGeom prst="rect">
            <a:avLst/>
          </a:prstGeom>
        </p:spPr>
        <p:txBody>
          <a:bodyPr anchorCtr="0" anchor="t" bIns="91425" lIns="91425" rIns="91425" wrap="square" tIns="91425"/>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Shape 1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51" name="Shape 51"/>
        <p:cNvGrpSpPr/>
        <p:nvPr/>
      </p:nvGrpSpPr>
      <p:grpSpPr>
        <a:xfrm>
          <a:off x="0" y="0"/>
          <a:ext cx="0" cy="0"/>
          <a:chOff x="0" y="0"/>
          <a:chExt cx="0" cy="0"/>
        </a:xfrm>
      </p:grpSpPr>
      <p:sp>
        <p:nvSpPr>
          <p:cNvPr id="52" name="Shape 52"/>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53" name="Shape 53"/>
          <p:cNvSpPr txBox="1"/>
          <p:nvPr>
            <p:ph type="title"/>
          </p:nvPr>
        </p:nvSpPr>
        <p:spPr>
          <a:xfrm>
            <a:off x="311700" y="957125"/>
            <a:ext cx="8520600" cy="2128800"/>
          </a:xfrm>
          <a:prstGeom prst="rect">
            <a:avLst/>
          </a:prstGeom>
        </p:spPr>
        <p:txBody>
          <a:bodyPr anchorCtr="0" anchor="ctr" bIns="91425" lIns="91425" rIns="91425" wrap="square" tIns="91425"/>
          <a:lstStyle>
            <a:lvl1pPr lvl="0" algn="ctr">
              <a:spcBef>
                <a:spcPts val="0"/>
              </a:spcBef>
              <a:buClr>
                <a:schemeClr val="lt2"/>
              </a:buClr>
              <a:buSzPts val="16000"/>
              <a:buNone/>
              <a:defRPr sz="16000">
                <a:solidFill>
                  <a:schemeClr val="lt2"/>
                </a:solidFill>
              </a:defRPr>
            </a:lvl1pPr>
            <a:lvl2pPr lvl="1" algn="ctr">
              <a:spcBef>
                <a:spcPts val="0"/>
              </a:spcBef>
              <a:buClr>
                <a:schemeClr val="lt2"/>
              </a:buClr>
              <a:buSzPts val="16000"/>
              <a:buNone/>
              <a:defRPr sz="16000">
                <a:solidFill>
                  <a:schemeClr val="lt2"/>
                </a:solidFill>
              </a:defRPr>
            </a:lvl2pPr>
            <a:lvl3pPr lvl="2" algn="ctr">
              <a:spcBef>
                <a:spcPts val="0"/>
              </a:spcBef>
              <a:buClr>
                <a:schemeClr val="lt2"/>
              </a:buClr>
              <a:buSzPts val="16000"/>
              <a:buNone/>
              <a:defRPr sz="16000">
                <a:solidFill>
                  <a:schemeClr val="lt2"/>
                </a:solidFill>
              </a:defRPr>
            </a:lvl3pPr>
            <a:lvl4pPr lvl="3" algn="ctr">
              <a:spcBef>
                <a:spcPts val="0"/>
              </a:spcBef>
              <a:buClr>
                <a:schemeClr val="lt2"/>
              </a:buClr>
              <a:buSzPts val="16000"/>
              <a:buNone/>
              <a:defRPr sz="16000">
                <a:solidFill>
                  <a:schemeClr val="lt2"/>
                </a:solidFill>
              </a:defRPr>
            </a:lvl4pPr>
            <a:lvl5pPr lvl="4" algn="ctr">
              <a:spcBef>
                <a:spcPts val="0"/>
              </a:spcBef>
              <a:buClr>
                <a:schemeClr val="lt2"/>
              </a:buClr>
              <a:buSzPts val="16000"/>
              <a:buNone/>
              <a:defRPr sz="16000">
                <a:solidFill>
                  <a:schemeClr val="lt2"/>
                </a:solidFill>
              </a:defRPr>
            </a:lvl5pPr>
            <a:lvl6pPr lvl="5" algn="ctr">
              <a:spcBef>
                <a:spcPts val="0"/>
              </a:spcBef>
              <a:buClr>
                <a:schemeClr val="lt2"/>
              </a:buClr>
              <a:buSzPts val="16000"/>
              <a:buNone/>
              <a:defRPr sz="16000">
                <a:solidFill>
                  <a:schemeClr val="lt2"/>
                </a:solidFill>
              </a:defRPr>
            </a:lvl6pPr>
            <a:lvl7pPr lvl="6" algn="ctr">
              <a:spcBef>
                <a:spcPts val="0"/>
              </a:spcBef>
              <a:buClr>
                <a:schemeClr val="lt2"/>
              </a:buClr>
              <a:buSzPts val="16000"/>
              <a:buNone/>
              <a:defRPr sz="16000">
                <a:solidFill>
                  <a:schemeClr val="lt2"/>
                </a:solidFill>
              </a:defRPr>
            </a:lvl7pPr>
            <a:lvl8pPr lvl="7" algn="ctr">
              <a:spcBef>
                <a:spcPts val="0"/>
              </a:spcBef>
              <a:buClr>
                <a:schemeClr val="lt2"/>
              </a:buClr>
              <a:buSzPts val="16000"/>
              <a:buNone/>
              <a:defRPr sz="16000">
                <a:solidFill>
                  <a:schemeClr val="lt2"/>
                </a:solidFill>
              </a:defRPr>
            </a:lvl8pPr>
            <a:lvl9pPr lvl="8" algn="ctr">
              <a:spcBef>
                <a:spcPts val="0"/>
              </a:spcBef>
              <a:buClr>
                <a:schemeClr val="lt2"/>
              </a:buClr>
              <a:buSzPts val="16000"/>
              <a:buNone/>
              <a:defRPr sz="16000">
                <a:solidFill>
                  <a:schemeClr val="lt2"/>
                </a:solidFill>
              </a:defRPr>
            </a:lvl9pPr>
          </a:lstStyle>
          <a:p/>
        </p:txBody>
      </p:sp>
      <p:sp>
        <p:nvSpPr>
          <p:cNvPr id="54" name="Shape 54"/>
          <p:cNvSpPr txBox="1"/>
          <p:nvPr>
            <p:ph idx="1" type="body"/>
          </p:nvPr>
        </p:nvSpPr>
        <p:spPr>
          <a:xfrm>
            <a:off x="311700" y="3162000"/>
            <a:ext cx="8520600" cy="10716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5" name="Shape 15"/>
        <p:cNvGrpSpPr/>
        <p:nvPr/>
      </p:nvGrpSpPr>
      <p:grpSpPr>
        <a:xfrm>
          <a:off x="0" y="0"/>
          <a:ext cx="0" cy="0"/>
          <a:chOff x="0" y="0"/>
          <a:chExt cx="0" cy="0"/>
        </a:xfrm>
      </p:grpSpPr>
      <p:sp>
        <p:nvSpPr>
          <p:cNvPr id="16" name="Shape 16"/>
          <p:cNvSpPr/>
          <p:nvPr/>
        </p:nvSpPr>
        <p:spPr>
          <a:xfrm flipH="1">
            <a:off x="7595938" y="4602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7" name="Shape 17"/>
          <p:cNvSpPr/>
          <p:nvPr/>
        </p:nvSpPr>
        <p:spPr>
          <a:xfrm flipH="1" rot="10800000">
            <a:off x="466425" y="35583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8" name="Shape 18"/>
          <p:cNvSpPr txBox="1"/>
          <p:nvPr>
            <p:ph type="title"/>
          </p:nvPr>
        </p:nvSpPr>
        <p:spPr>
          <a:xfrm>
            <a:off x="773700" y="1806450"/>
            <a:ext cx="7596600" cy="1530600"/>
          </a:xfrm>
          <a:prstGeom prst="rect">
            <a:avLst/>
          </a:prstGeom>
        </p:spPr>
        <p:txBody>
          <a:bodyPr anchorCtr="0" anchor="ctr" bIns="91425" lIns="91425" rIns="91425" wrap="square" tIns="91425"/>
          <a:lstStyle>
            <a:lvl1pPr lvl="0" algn="ctr">
              <a:spcBef>
                <a:spcPts val="0"/>
              </a:spcBef>
              <a:buSzPts val="4200"/>
              <a:buNone/>
              <a:defRPr/>
            </a:lvl1pPr>
            <a:lvl2pPr lvl="1" algn="ctr">
              <a:spcBef>
                <a:spcPts val="0"/>
              </a:spcBef>
              <a:buSzPts val="4200"/>
              <a:buNone/>
              <a:defRPr/>
            </a:lvl2pPr>
            <a:lvl3pPr lvl="2" algn="ctr">
              <a:spcBef>
                <a:spcPts val="0"/>
              </a:spcBef>
              <a:buSzPts val="4200"/>
              <a:buNone/>
              <a:defRPr/>
            </a:lvl3pPr>
            <a:lvl4pPr lvl="3" algn="ctr">
              <a:spcBef>
                <a:spcPts val="0"/>
              </a:spcBef>
              <a:buSzPts val="4200"/>
              <a:buNone/>
              <a:defRPr/>
            </a:lvl4pPr>
            <a:lvl5pPr lvl="4" algn="ctr">
              <a:spcBef>
                <a:spcPts val="0"/>
              </a:spcBef>
              <a:buSzPts val="4200"/>
              <a:buNone/>
              <a:defRPr/>
            </a:lvl5pPr>
            <a:lvl6pPr lvl="5" algn="ctr">
              <a:spcBef>
                <a:spcPts val="0"/>
              </a:spcBef>
              <a:buSzPts val="4200"/>
              <a:buNone/>
              <a:defRPr/>
            </a:lvl6pPr>
            <a:lvl7pPr lvl="6" algn="ctr">
              <a:spcBef>
                <a:spcPts val="0"/>
              </a:spcBef>
              <a:buSzPts val="4200"/>
              <a:buNone/>
              <a:defRPr/>
            </a:lvl7pPr>
            <a:lvl8pPr lvl="7" algn="ctr">
              <a:spcBef>
                <a:spcPts val="0"/>
              </a:spcBef>
              <a:buSzPts val="4200"/>
              <a:buNone/>
              <a:defRPr/>
            </a:lvl8pPr>
            <a:lvl9pPr lvl="8" algn="ctr">
              <a:spcBef>
                <a:spcPts val="0"/>
              </a:spcBef>
              <a:buSzPts val="4200"/>
              <a:buNone/>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0" name="Shape 20"/>
        <p:cNvGrpSpPr/>
        <p:nvPr/>
      </p:nvGrpSpPr>
      <p:grpSpPr>
        <a:xfrm>
          <a:off x="0" y="0"/>
          <a:ext cx="0" cy="0"/>
          <a:chOff x="0" y="0"/>
          <a:chExt cx="0" cy="0"/>
        </a:xfrm>
      </p:grpSpPr>
      <p:sp>
        <p:nvSpPr>
          <p:cNvPr id="21" name="Shape 21"/>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2" name="Shape 22"/>
          <p:cNvSpPr txBox="1"/>
          <p:nvPr>
            <p:ph type="title"/>
          </p:nvPr>
        </p:nvSpPr>
        <p:spPr>
          <a:xfrm>
            <a:off x="311700" y="315925"/>
            <a:ext cx="8520600" cy="831300"/>
          </a:xfrm>
          <a:prstGeom prst="rect">
            <a:avLst/>
          </a:prstGeom>
        </p:spPr>
        <p:txBody>
          <a:bodyPr anchorCtr="0" anchor="b" bIns="91425" lIns="91425" rIns="91425" wrap="square" tIns="91425"/>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p:txBody>
      </p:sp>
      <p:sp>
        <p:nvSpPr>
          <p:cNvPr id="23" name="Shape 23"/>
          <p:cNvSpPr txBox="1"/>
          <p:nvPr>
            <p:ph idx="1" type="body"/>
          </p:nvPr>
        </p:nvSpPr>
        <p:spPr>
          <a:xfrm>
            <a:off x="311700" y="1225225"/>
            <a:ext cx="8520600" cy="33540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5" name="Shape 25"/>
        <p:cNvGrpSpPr/>
        <p:nvPr/>
      </p:nvGrpSpPr>
      <p:grpSpPr>
        <a:xfrm>
          <a:off x="0" y="0"/>
          <a:ext cx="0" cy="0"/>
          <a:chOff x="0" y="0"/>
          <a:chExt cx="0" cy="0"/>
        </a:xfrm>
      </p:grpSpPr>
      <p:sp>
        <p:nvSpPr>
          <p:cNvPr id="26" name="Shape 26"/>
          <p:cNvSpPr txBox="1"/>
          <p:nvPr>
            <p:ph type="title"/>
          </p:nvPr>
        </p:nvSpPr>
        <p:spPr>
          <a:xfrm>
            <a:off x="311700" y="315925"/>
            <a:ext cx="8520600" cy="831300"/>
          </a:xfrm>
          <a:prstGeom prst="rect">
            <a:avLst/>
          </a:prstGeom>
        </p:spPr>
        <p:txBody>
          <a:bodyPr anchorCtr="0" anchor="b" bIns="91425" lIns="91425" rIns="91425" wrap="square" tIns="91425"/>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p:txBody>
      </p:sp>
      <p:sp>
        <p:nvSpPr>
          <p:cNvPr id="27" name="Shape 27"/>
          <p:cNvSpPr txBox="1"/>
          <p:nvPr>
            <p:ph idx="1" type="body"/>
          </p:nvPr>
        </p:nvSpPr>
        <p:spPr>
          <a:xfrm>
            <a:off x="311700" y="1225225"/>
            <a:ext cx="3999900" cy="33540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8" name="Shape 28"/>
          <p:cNvSpPr txBox="1"/>
          <p:nvPr>
            <p:ph idx="2" type="body"/>
          </p:nvPr>
        </p:nvSpPr>
        <p:spPr>
          <a:xfrm>
            <a:off x="4832400" y="1225225"/>
            <a:ext cx="3999900" cy="33540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9" name="Shape 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311700" y="315925"/>
            <a:ext cx="8520600" cy="831300"/>
          </a:xfrm>
          <a:prstGeom prst="rect">
            <a:avLst/>
          </a:prstGeom>
        </p:spPr>
        <p:txBody>
          <a:bodyPr anchorCtr="0" anchor="b" bIns="91425" lIns="91425" rIns="91425" wrap="square" tIns="91425"/>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p:txBody>
      </p:sp>
      <p:sp>
        <p:nvSpPr>
          <p:cNvPr id="32" name="Shape 3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3" name="Shape 33"/>
        <p:cNvGrpSpPr/>
        <p:nvPr/>
      </p:nvGrpSpPr>
      <p:grpSpPr>
        <a:xfrm>
          <a:off x="0" y="0"/>
          <a:ext cx="0" cy="0"/>
          <a:chOff x="0" y="0"/>
          <a:chExt cx="0" cy="0"/>
        </a:xfrm>
      </p:grpSpPr>
      <p:sp>
        <p:nvSpPr>
          <p:cNvPr id="34" name="Shape 34"/>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3000"/>
              <a:buNone/>
              <a:defRPr sz="3000"/>
            </a:lvl1pPr>
            <a:lvl2pPr lvl="1">
              <a:spcBef>
                <a:spcPts val="0"/>
              </a:spcBef>
              <a:buSzPts val="3000"/>
              <a:buNone/>
              <a:defRPr sz="3000"/>
            </a:lvl2pPr>
            <a:lvl3pPr lvl="2">
              <a:spcBef>
                <a:spcPts val="0"/>
              </a:spcBef>
              <a:buSzPts val="3000"/>
              <a:buNone/>
              <a:defRPr sz="3000"/>
            </a:lvl3pPr>
            <a:lvl4pPr lvl="3">
              <a:spcBef>
                <a:spcPts val="0"/>
              </a:spcBef>
              <a:buSzPts val="3000"/>
              <a:buNone/>
              <a:defRPr sz="3000"/>
            </a:lvl4pPr>
            <a:lvl5pPr lvl="4">
              <a:spcBef>
                <a:spcPts val="0"/>
              </a:spcBef>
              <a:buSzPts val="3000"/>
              <a:buNone/>
              <a:defRPr sz="3000"/>
            </a:lvl5pPr>
            <a:lvl6pPr lvl="5">
              <a:spcBef>
                <a:spcPts val="0"/>
              </a:spcBef>
              <a:buSzPts val="3000"/>
              <a:buNone/>
              <a:defRPr sz="3000"/>
            </a:lvl6pPr>
            <a:lvl7pPr lvl="6">
              <a:spcBef>
                <a:spcPts val="0"/>
              </a:spcBef>
              <a:buSzPts val="3000"/>
              <a:buNone/>
              <a:defRPr sz="3000"/>
            </a:lvl7pPr>
            <a:lvl8pPr lvl="7">
              <a:spcBef>
                <a:spcPts val="0"/>
              </a:spcBef>
              <a:buSzPts val="3000"/>
              <a:buNone/>
              <a:defRPr sz="3000"/>
            </a:lvl8pPr>
            <a:lvl9pPr lvl="8">
              <a:spcBef>
                <a:spcPts val="0"/>
              </a:spcBef>
              <a:buSzPts val="3000"/>
              <a:buNone/>
              <a:defRPr sz="3000"/>
            </a:lvl9pPr>
          </a:lstStyle>
          <a:p/>
        </p:txBody>
      </p:sp>
      <p:sp>
        <p:nvSpPr>
          <p:cNvPr id="35" name="Shape 35"/>
          <p:cNvSpPr txBox="1"/>
          <p:nvPr>
            <p:ph idx="1" type="body"/>
          </p:nvPr>
        </p:nvSpPr>
        <p:spPr>
          <a:xfrm>
            <a:off x="311700" y="1399400"/>
            <a:ext cx="2808000" cy="27849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6" name="Shape 3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7" name="Shape 37"/>
        <p:cNvGrpSpPr/>
        <p:nvPr/>
      </p:nvGrpSpPr>
      <p:grpSpPr>
        <a:xfrm>
          <a:off x="0" y="0"/>
          <a:ext cx="0" cy="0"/>
          <a:chOff x="0" y="0"/>
          <a:chExt cx="0" cy="0"/>
        </a:xfrm>
      </p:grpSpPr>
      <p:sp>
        <p:nvSpPr>
          <p:cNvPr id="38" name="Shape 38"/>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39" name="Shape 39"/>
          <p:cNvSpPr txBox="1"/>
          <p:nvPr>
            <p:ph type="title"/>
          </p:nvPr>
        </p:nvSpPr>
        <p:spPr>
          <a:xfrm>
            <a:off x="490250" y="450150"/>
            <a:ext cx="5878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41" name="Shape 41"/>
        <p:cNvGrpSpPr/>
        <p:nvPr/>
      </p:nvGrpSpPr>
      <p:grpSpPr>
        <a:xfrm>
          <a:off x="0" y="0"/>
          <a:ext cx="0" cy="0"/>
          <a:chOff x="0" y="0"/>
          <a:chExt cx="0" cy="0"/>
        </a:xfrm>
      </p:grpSpPr>
      <p:sp>
        <p:nvSpPr>
          <p:cNvPr id="42" name="Shape 42"/>
          <p:cNvSpPr/>
          <p:nvPr/>
        </p:nvSpPr>
        <p:spPr>
          <a:xfrm>
            <a:off x="4572000" y="-25"/>
            <a:ext cx="4572000" cy="51435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cxnSp>
        <p:nvCxnSpPr>
          <p:cNvPr id="43" name="Shape 43"/>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4" name="Shape 44"/>
          <p:cNvSpPr txBox="1"/>
          <p:nvPr>
            <p:ph type="title"/>
          </p:nvPr>
        </p:nvSpPr>
        <p:spPr>
          <a:xfrm>
            <a:off x="265500" y="929275"/>
            <a:ext cx="4045200" cy="1786200"/>
          </a:xfrm>
          <a:prstGeom prst="rect">
            <a:avLst/>
          </a:prstGeom>
        </p:spPr>
        <p:txBody>
          <a:bodyPr anchorCtr="0" anchor="b" bIns="91425" lIns="91425" rIns="91425" wrap="square" tIns="91425"/>
          <a:lstStyle>
            <a:lvl1pPr lvl="0" algn="ctr">
              <a:spcBef>
                <a:spcPts val="0"/>
              </a:spcBef>
              <a:buClr>
                <a:schemeClr val="lt2"/>
              </a:buClr>
              <a:buSzPts val="4200"/>
              <a:buNone/>
              <a:defRPr>
                <a:solidFill>
                  <a:schemeClr val="lt2"/>
                </a:solidFill>
              </a:defRPr>
            </a:lvl1pPr>
            <a:lvl2pPr lvl="1" algn="ctr">
              <a:spcBef>
                <a:spcPts val="0"/>
              </a:spcBef>
              <a:buClr>
                <a:schemeClr val="lt2"/>
              </a:buClr>
              <a:buSzPts val="4200"/>
              <a:buNone/>
              <a:defRPr>
                <a:solidFill>
                  <a:schemeClr val="lt2"/>
                </a:solidFill>
              </a:defRPr>
            </a:lvl2pPr>
            <a:lvl3pPr lvl="2" algn="ctr">
              <a:spcBef>
                <a:spcPts val="0"/>
              </a:spcBef>
              <a:buClr>
                <a:schemeClr val="lt2"/>
              </a:buClr>
              <a:buSzPts val="4200"/>
              <a:buNone/>
              <a:defRPr>
                <a:solidFill>
                  <a:schemeClr val="lt2"/>
                </a:solidFill>
              </a:defRPr>
            </a:lvl3pPr>
            <a:lvl4pPr lvl="3" algn="ctr">
              <a:spcBef>
                <a:spcPts val="0"/>
              </a:spcBef>
              <a:buClr>
                <a:schemeClr val="lt2"/>
              </a:buClr>
              <a:buSzPts val="4200"/>
              <a:buNone/>
              <a:defRPr>
                <a:solidFill>
                  <a:schemeClr val="lt2"/>
                </a:solidFill>
              </a:defRPr>
            </a:lvl4pPr>
            <a:lvl5pPr lvl="4" algn="ctr">
              <a:spcBef>
                <a:spcPts val="0"/>
              </a:spcBef>
              <a:buClr>
                <a:schemeClr val="lt2"/>
              </a:buClr>
              <a:buSzPts val="4200"/>
              <a:buNone/>
              <a:defRPr>
                <a:solidFill>
                  <a:schemeClr val="lt2"/>
                </a:solidFill>
              </a:defRPr>
            </a:lvl5pPr>
            <a:lvl6pPr lvl="5" algn="ctr">
              <a:spcBef>
                <a:spcPts val="0"/>
              </a:spcBef>
              <a:buClr>
                <a:schemeClr val="lt2"/>
              </a:buClr>
              <a:buSzPts val="4200"/>
              <a:buNone/>
              <a:defRPr>
                <a:solidFill>
                  <a:schemeClr val="lt2"/>
                </a:solidFill>
              </a:defRPr>
            </a:lvl6pPr>
            <a:lvl7pPr lvl="6" algn="ctr">
              <a:spcBef>
                <a:spcPts val="0"/>
              </a:spcBef>
              <a:buClr>
                <a:schemeClr val="lt2"/>
              </a:buClr>
              <a:buSzPts val="4200"/>
              <a:buNone/>
              <a:defRPr>
                <a:solidFill>
                  <a:schemeClr val="lt2"/>
                </a:solidFill>
              </a:defRPr>
            </a:lvl7pPr>
            <a:lvl8pPr lvl="7" algn="ctr">
              <a:spcBef>
                <a:spcPts val="0"/>
              </a:spcBef>
              <a:buClr>
                <a:schemeClr val="lt2"/>
              </a:buClr>
              <a:buSzPts val="4200"/>
              <a:buNone/>
              <a:defRPr>
                <a:solidFill>
                  <a:schemeClr val="lt2"/>
                </a:solidFill>
              </a:defRPr>
            </a:lvl8pPr>
            <a:lvl9pPr lvl="8" algn="ctr">
              <a:spcBef>
                <a:spcPts val="0"/>
              </a:spcBef>
              <a:buClr>
                <a:schemeClr val="lt2"/>
              </a:buClr>
              <a:buSzPts val="4200"/>
              <a:buNone/>
              <a:defRPr>
                <a:solidFill>
                  <a:schemeClr val="lt2"/>
                </a:solidFill>
              </a:defRPr>
            </a:lvl9pPr>
          </a:lstStyle>
          <a:p/>
        </p:txBody>
      </p:sp>
      <p:sp>
        <p:nvSpPr>
          <p:cNvPr id="45" name="Shape 45"/>
          <p:cNvSpPr txBox="1"/>
          <p:nvPr>
            <p:ph idx="1" type="subTitle"/>
          </p:nvPr>
        </p:nvSpPr>
        <p:spPr>
          <a:xfrm>
            <a:off x="265500" y="2769001"/>
            <a:ext cx="4045200" cy="1574100"/>
          </a:xfrm>
          <a:prstGeom prst="rect">
            <a:avLst/>
          </a:prstGeom>
        </p:spPr>
        <p:txBody>
          <a:bodyPr anchorCtr="0" anchor="t" bIns="91425" lIns="91425" rIns="91425" wrap="square" tIns="91425"/>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Shape 46"/>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lt1"/>
              </a:buClr>
              <a:buSzPts val="1800"/>
              <a:buChar char="●"/>
              <a:defRPr>
                <a:solidFill>
                  <a:schemeClr val="lt1"/>
                </a:solidFill>
              </a:defRPr>
            </a:lvl1pPr>
            <a:lvl2pPr lvl="1">
              <a:spcBef>
                <a:spcPts val="0"/>
              </a:spcBef>
              <a:buClr>
                <a:schemeClr val="lt1"/>
              </a:buClr>
              <a:buSzPts val="1400"/>
              <a:buChar char="○"/>
              <a:defRPr>
                <a:solidFill>
                  <a:schemeClr val="lt1"/>
                </a:solidFill>
              </a:defRPr>
            </a:lvl2pPr>
            <a:lvl3pPr lvl="2">
              <a:spcBef>
                <a:spcPts val="0"/>
              </a:spcBef>
              <a:buClr>
                <a:schemeClr val="lt1"/>
              </a:buClr>
              <a:buSzPts val="1400"/>
              <a:buChar char="■"/>
              <a:defRPr>
                <a:solidFill>
                  <a:schemeClr val="lt1"/>
                </a:solidFill>
              </a:defRPr>
            </a:lvl3pPr>
            <a:lvl4pPr lvl="3">
              <a:spcBef>
                <a:spcPts val="0"/>
              </a:spcBef>
              <a:buClr>
                <a:schemeClr val="lt1"/>
              </a:buClr>
              <a:buSzPts val="1400"/>
              <a:buChar char="●"/>
              <a:defRPr>
                <a:solidFill>
                  <a:schemeClr val="lt1"/>
                </a:solidFill>
              </a:defRPr>
            </a:lvl4pPr>
            <a:lvl5pPr lvl="4">
              <a:spcBef>
                <a:spcPts val="0"/>
              </a:spcBef>
              <a:buClr>
                <a:schemeClr val="lt1"/>
              </a:buClr>
              <a:buSzPts val="1400"/>
              <a:buChar char="○"/>
              <a:defRPr>
                <a:solidFill>
                  <a:schemeClr val="lt1"/>
                </a:solidFill>
              </a:defRPr>
            </a:lvl5pPr>
            <a:lvl6pPr lvl="5">
              <a:spcBef>
                <a:spcPts val="0"/>
              </a:spcBef>
              <a:buClr>
                <a:schemeClr val="lt1"/>
              </a:buClr>
              <a:buSzPts val="1400"/>
              <a:buChar char="■"/>
              <a:defRPr>
                <a:solidFill>
                  <a:schemeClr val="lt1"/>
                </a:solidFill>
              </a:defRPr>
            </a:lvl6pPr>
            <a:lvl7pPr lvl="6">
              <a:spcBef>
                <a:spcPts val="0"/>
              </a:spcBef>
              <a:buClr>
                <a:schemeClr val="lt1"/>
              </a:buClr>
              <a:buSzPts val="1400"/>
              <a:buChar char="●"/>
              <a:defRPr>
                <a:solidFill>
                  <a:schemeClr val="lt1"/>
                </a:solidFill>
              </a:defRPr>
            </a:lvl7pPr>
            <a:lvl8pPr lvl="7">
              <a:spcBef>
                <a:spcPts val="0"/>
              </a:spcBef>
              <a:buClr>
                <a:schemeClr val="lt1"/>
              </a:buClr>
              <a:buSzPts val="1400"/>
              <a:buChar char="○"/>
              <a:defRPr>
                <a:solidFill>
                  <a:schemeClr val="lt1"/>
                </a:solidFill>
              </a:defRPr>
            </a:lvl8pPr>
            <a:lvl9pPr lvl="8">
              <a:spcBef>
                <a:spcPts val="0"/>
              </a:spcBef>
              <a:buClr>
                <a:schemeClr val="lt1"/>
              </a:buClr>
              <a:buSzPts val="1400"/>
              <a:buChar char="■"/>
              <a:defRPr>
                <a:solidFill>
                  <a:schemeClr val="lt1"/>
                </a:solidFill>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8" name="Shape 48"/>
        <p:cNvGrpSpPr/>
        <p:nvPr/>
      </p:nvGrpSpPr>
      <p:grpSpPr>
        <a:xfrm>
          <a:off x="0" y="0"/>
          <a:ext cx="0" cy="0"/>
          <a:chOff x="0" y="0"/>
          <a:chExt cx="0" cy="0"/>
        </a:xfrm>
      </p:grpSpPr>
      <p:sp>
        <p:nvSpPr>
          <p:cNvPr id="49" name="Shape 49"/>
          <p:cNvSpPr txBox="1"/>
          <p:nvPr>
            <p:ph idx="1" type="body"/>
          </p:nvPr>
        </p:nvSpPr>
        <p:spPr>
          <a:xfrm>
            <a:off x="319500" y="4218925"/>
            <a:ext cx="5998800" cy="598800"/>
          </a:xfrm>
          <a:prstGeom prst="rect">
            <a:avLst/>
          </a:prstGeom>
        </p:spPr>
        <p:txBody>
          <a:bodyPr anchorCtr="0" anchor="ctr" bIns="91425" lIns="91425" rIns="91425" wrap="square" tIns="91425"/>
          <a:lstStyle>
            <a:lvl1pPr lv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Shape 5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15925"/>
            <a:ext cx="8520600" cy="831300"/>
          </a:xfrm>
          <a:prstGeom prst="rect">
            <a:avLst/>
          </a:prstGeom>
          <a:noFill/>
          <a:ln>
            <a:noFill/>
          </a:ln>
        </p:spPr>
        <p:txBody>
          <a:bodyPr anchorCtr="0" anchor="b" bIns="91425" lIns="91425" rIns="91425" wrap="square" tIns="91425"/>
          <a:lstStyle>
            <a:lvl1pPr lvl="0">
              <a:spcBef>
                <a:spcPts val="0"/>
              </a:spcBef>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Shape 7"/>
          <p:cNvSpPr txBox="1"/>
          <p:nvPr>
            <p:ph idx="1" type="body"/>
          </p:nvPr>
        </p:nvSpPr>
        <p:spPr>
          <a:xfrm>
            <a:off x="311700" y="1225225"/>
            <a:ext cx="8520600" cy="33540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1"/>
              </a:buClr>
              <a:buSzPts val="1800"/>
              <a:buFont typeface="Open Sans"/>
              <a:buChar char="●"/>
              <a:defRPr sz="1800">
                <a:solidFill>
                  <a:schemeClr val="dk1"/>
                </a:solidFill>
                <a:latin typeface="Open Sans"/>
                <a:ea typeface="Open Sans"/>
                <a:cs typeface="Open Sans"/>
                <a:sym typeface="Open Sans"/>
              </a:defRPr>
            </a:lvl1pPr>
            <a:lvl2pPr lvl="1">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2pPr>
            <a:lvl3pPr lvl="2">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3pPr>
            <a:lvl4pPr lvl="3">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4pPr>
            <a:lvl5pPr lvl="4">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5pPr>
            <a:lvl6pPr lvl="5">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6pPr>
            <a:lvl7pPr lvl="6">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7pPr>
            <a:lvl8pPr lvl="7">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8pPr>
            <a:lvl9pPr lvl="8">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dk1"/>
                </a:solidFill>
                <a:latin typeface="Economica"/>
                <a:ea typeface="Economica"/>
                <a:cs typeface="Economica"/>
                <a:sym typeface="Economic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hyperlink" Target="https://docs.google.com/presentation/d/1-3EbmgOo9FKQuOSaCbwutr5E4DCLSkt4zxmuddW-lE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35.jpg"/><Relationship Id="rId5" Type="http://schemas.openxmlformats.org/officeDocument/2006/relationships/image" Target="../media/image30.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8.jpg"/><Relationship Id="rId11" Type="http://schemas.openxmlformats.org/officeDocument/2006/relationships/image" Target="../media/image42.png"/><Relationship Id="rId10" Type="http://schemas.openxmlformats.org/officeDocument/2006/relationships/image" Target="../media/image47.png"/><Relationship Id="rId12" Type="http://schemas.openxmlformats.org/officeDocument/2006/relationships/image" Target="../media/image46.png"/><Relationship Id="rId9" Type="http://schemas.openxmlformats.org/officeDocument/2006/relationships/image" Target="../media/image40.png"/><Relationship Id="rId5" Type="http://schemas.openxmlformats.org/officeDocument/2006/relationships/image" Target="../media/image41.jpg"/><Relationship Id="rId6" Type="http://schemas.openxmlformats.org/officeDocument/2006/relationships/image" Target="../media/image34.png"/><Relationship Id="rId7" Type="http://schemas.openxmlformats.org/officeDocument/2006/relationships/image" Target="../media/image37.png"/><Relationship Id="rId8"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8.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1.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nvSpPr>
        <p:spPr>
          <a:xfrm>
            <a:off x="2762661" y="1508183"/>
            <a:ext cx="3054600" cy="1537200"/>
          </a:xfrm>
          <a:prstGeom prst="rect">
            <a:avLst/>
          </a:prstGeom>
          <a:noFill/>
          <a:ln>
            <a:noFill/>
          </a:ln>
        </p:spPr>
        <p:txBody>
          <a:bodyPr anchorCtr="0" anchor="b" bIns="91425" lIns="91425" rIns="91425" wrap="square" tIns="91425">
            <a:noAutofit/>
          </a:bodyPr>
          <a:lstStyle/>
          <a:p>
            <a:pPr indent="0" lvl="0" marL="0" rtl="0" algn="ctr">
              <a:spcBef>
                <a:spcPts val="0"/>
              </a:spcBef>
              <a:buNone/>
            </a:pPr>
            <a:r>
              <a:rPr lang="en" sz="4200">
                <a:latin typeface="Economica"/>
                <a:ea typeface="Economica"/>
                <a:cs typeface="Economica"/>
                <a:sym typeface="Economica"/>
              </a:rPr>
              <a:t>Sacrum and</a:t>
            </a:r>
          </a:p>
          <a:p>
            <a:pPr indent="0" lvl="0" marL="0" rtl="0" algn="ctr">
              <a:spcBef>
                <a:spcPts val="0"/>
              </a:spcBef>
              <a:buNone/>
            </a:pPr>
            <a:r>
              <a:rPr lang="en" sz="4200">
                <a:latin typeface="Economica"/>
                <a:ea typeface="Economica"/>
                <a:cs typeface="Economica"/>
                <a:sym typeface="Economica"/>
              </a:rPr>
              <a:t>Pelvic</a:t>
            </a:r>
          </a:p>
        </p:txBody>
      </p:sp>
      <p:sp>
        <p:nvSpPr>
          <p:cNvPr id="63" name="Shape 63"/>
          <p:cNvSpPr txBox="1"/>
          <p:nvPr/>
        </p:nvSpPr>
        <p:spPr>
          <a:xfrm>
            <a:off x="2762650" y="3045382"/>
            <a:ext cx="3054600" cy="7014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100">
                <a:solidFill>
                  <a:srgbClr val="000000"/>
                </a:solidFill>
                <a:latin typeface="Economica"/>
                <a:ea typeface="Economica"/>
                <a:cs typeface="Economica"/>
                <a:sym typeface="Economica"/>
              </a:rPr>
              <a:t>Lecture </a:t>
            </a:r>
            <a:r>
              <a:rPr lang="en" sz="2100">
                <a:latin typeface="Economica"/>
                <a:ea typeface="Economica"/>
                <a:cs typeface="Economica"/>
                <a:sym typeface="Economica"/>
              </a:rPr>
              <a:t>7</a:t>
            </a:r>
          </a:p>
        </p:txBody>
      </p:sp>
      <p:pic>
        <p:nvPicPr>
          <p:cNvPr id="64" name="Shape 64"/>
          <p:cNvPicPr preferRelativeResize="0"/>
          <p:nvPr/>
        </p:nvPicPr>
        <p:blipFill>
          <a:blip r:embed="rId3">
            <a:alphaModFix/>
          </a:blip>
          <a:stretch>
            <a:fillRect/>
          </a:stretch>
        </p:blipFill>
        <p:spPr>
          <a:xfrm>
            <a:off x="2" y="-8"/>
            <a:ext cx="1172701" cy="1102150"/>
          </a:xfrm>
          <a:prstGeom prst="rect">
            <a:avLst/>
          </a:prstGeom>
          <a:noFill/>
          <a:ln>
            <a:noFill/>
          </a:ln>
        </p:spPr>
      </p:pic>
      <p:pic>
        <p:nvPicPr>
          <p:cNvPr id="65" name="Shape 65"/>
          <p:cNvPicPr preferRelativeResize="0"/>
          <p:nvPr/>
        </p:nvPicPr>
        <p:blipFill rotWithShape="1">
          <a:blip r:embed="rId4">
            <a:alphaModFix/>
          </a:blip>
          <a:srcRect b="24987" l="23657" r="22648" t="25571"/>
          <a:stretch/>
        </p:blipFill>
        <p:spPr>
          <a:xfrm>
            <a:off x="7575573" y="0"/>
            <a:ext cx="1568426" cy="1444250"/>
          </a:xfrm>
          <a:prstGeom prst="rect">
            <a:avLst/>
          </a:prstGeom>
          <a:noFill/>
          <a:ln>
            <a:noFill/>
          </a:ln>
        </p:spPr>
      </p:pic>
      <p:sp>
        <p:nvSpPr>
          <p:cNvPr id="66" name="Shape 66"/>
          <p:cNvSpPr txBox="1"/>
          <p:nvPr/>
        </p:nvSpPr>
        <p:spPr>
          <a:xfrm>
            <a:off x="5531899" y="4494975"/>
            <a:ext cx="3666600" cy="5715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700">
                <a:latin typeface="Courier New"/>
                <a:ea typeface="Courier New"/>
                <a:cs typeface="Courier New"/>
                <a:sym typeface="Courier New"/>
              </a:rPr>
              <a:t>{وَمَنْ يَتَوَكَّلْ عَلَى اللَّهِ فَهُوَ حَسْبُهُ}</a:t>
            </a:r>
          </a:p>
        </p:txBody>
      </p:sp>
      <p:sp>
        <p:nvSpPr>
          <p:cNvPr id="67" name="Shape 67"/>
          <p:cNvSpPr txBox="1"/>
          <p:nvPr/>
        </p:nvSpPr>
        <p:spPr>
          <a:xfrm>
            <a:off x="0" y="4572002"/>
            <a:ext cx="3375600" cy="571500"/>
          </a:xfrm>
          <a:prstGeom prst="rect">
            <a:avLst/>
          </a:prstGeom>
          <a:noFill/>
          <a:ln cap="flat" cmpd="sng" w="9525">
            <a:solidFill>
              <a:srgbClr val="980000"/>
            </a:solidFill>
            <a:prstDash val="solid"/>
            <a:round/>
            <a:headEnd len="med" w="med" type="none"/>
            <a:tailEnd len="med" w="med" type="none"/>
          </a:ln>
        </p:spPr>
        <p:txBody>
          <a:bodyPr anchorCtr="0" anchor="t" bIns="91425" lIns="91425" rIns="91425" wrap="square" tIns="91425">
            <a:noAutofit/>
          </a:bodyPr>
          <a:lstStyle/>
          <a:p>
            <a:pPr indent="0" lvl="0" marL="0" rtl="0" algn="ctr">
              <a:spcBef>
                <a:spcPts val="0"/>
              </a:spcBef>
              <a:buNone/>
            </a:pPr>
            <a:r>
              <a:rPr b="1" lang="en">
                <a:latin typeface="Bree Serif"/>
                <a:ea typeface="Bree Serif"/>
                <a:cs typeface="Bree Serif"/>
                <a:sym typeface="Bree Serif"/>
              </a:rPr>
              <a:t>هذا العمل لا يغني عن المصدر الأساسي للمذاكرة</a:t>
            </a:r>
          </a:p>
        </p:txBody>
      </p:sp>
      <p:sp>
        <p:nvSpPr>
          <p:cNvPr id="68" name="Shape 68"/>
          <p:cNvSpPr txBox="1"/>
          <p:nvPr/>
        </p:nvSpPr>
        <p:spPr>
          <a:xfrm>
            <a:off x="12" y="4195544"/>
            <a:ext cx="6552300" cy="571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a:t>Please check our </a:t>
            </a:r>
            <a:r>
              <a:rPr lang="en" u="sng">
                <a:solidFill>
                  <a:srgbClr val="57BB8A"/>
                </a:solidFill>
                <a:hlinkClick r:id="rId5"/>
              </a:rPr>
              <a:t>Editing File</a:t>
            </a:r>
            <a:r>
              <a:rPr lang="en"/>
              <a: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Shape 163"/>
          <p:cNvSpPr txBox="1"/>
          <p:nvPr>
            <p:ph type="title"/>
          </p:nvPr>
        </p:nvSpPr>
        <p:spPr>
          <a:xfrm>
            <a:off x="311700" y="64080"/>
            <a:ext cx="8520600" cy="597900"/>
          </a:xfrm>
          <a:prstGeom prst="rect">
            <a:avLst/>
          </a:prstGeom>
        </p:spPr>
        <p:txBody>
          <a:bodyPr anchorCtr="0" anchor="b" bIns="91425" lIns="91425" rIns="91425" wrap="square" tIns="91425">
            <a:noAutofit/>
          </a:bodyPr>
          <a:lstStyle/>
          <a:p>
            <a:pPr indent="0" lvl="0" marL="0">
              <a:spcBef>
                <a:spcPts val="0"/>
              </a:spcBef>
              <a:buNone/>
            </a:pPr>
            <a:r>
              <a:rPr lang="en"/>
              <a:t>Sacrum And </a:t>
            </a:r>
            <a:r>
              <a:rPr lang="en"/>
              <a:t>Coccyx:</a:t>
            </a:r>
          </a:p>
        </p:txBody>
      </p:sp>
      <p:sp>
        <p:nvSpPr>
          <p:cNvPr id="164" name="Shape 164"/>
          <p:cNvSpPr txBox="1"/>
          <p:nvPr>
            <p:ph idx="1" type="body"/>
          </p:nvPr>
        </p:nvSpPr>
        <p:spPr>
          <a:xfrm>
            <a:off x="0" y="587500"/>
            <a:ext cx="6018300" cy="3921000"/>
          </a:xfrm>
          <a:prstGeom prst="rect">
            <a:avLst/>
          </a:prstGeom>
          <a:ln cap="flat" cmpd="sng" w="9525">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2400">
                <a:solidFill>
                  <a:srgbClr val="D9D9D9"/>
                </a:solidFill>
                <a:latin typeface="Economica"/>
                <a:ea typeface="Economica"/>
                <a:cs typeface="Economica"/>
                <a:sym typeface="Economica"/>
              </a:rPr>
              <a:t>*</a:t>
            </a:r>
            <a:r>
              <a:rPr lang="en" sz="2400">
                <a:latin typeface="Economica"/>
                <a:ea typeface="Economica"/>
                <a:cs typeface="Economica"/>
                <a:sym typeface="Economica"/>
              </a:rPr>
              <a:t>Sacrum: </a:t>
            </a:r>
          </a:p>
          <a:p>
            <a:pPr indent="0" lvl="0" marL="0">
              <a:lnSpc>
                <a:spcPct val="100000"/>
              </a:lnSpc>
              <a:spcBef>
                <a:spcPts val="0"/>
              </a:spcBef>
              <a:buNone/>
            </a:pPr>
            <a:r>
              <a:rPr lang="en" sz="1200"/>
              <a:t>-A single wedge shaped bone. </a:t>
            </a:r>
          </a:p>
          <a:p>
            <a:pPr indent="0" lvl="0" marL="0">
              <a:lnSpc>
                <a:spcPct val="100000"/>
              </a:lnSpc>
              <a:spcBef>
                <a:spcPts val="0"/>
              </a:spcBef>
              <a:buNone/>
            </a:pPr>
            <a:r>
              <a:rPr lang="en" sz="1200"/>
              <a:t>-Consist of </a:t>
            </a:r>
            <a:r>
              <a:rPr lang="en" sz="1200">
                <a:solidFill>
                  <a:srgbClr val="FF0000"/>
                </a:solidFill>
              </a:rPr>
              <a:t>Five</a:t>
            </a:r>
            <a:r>
              <a:rPr lang="en" sz="1200"/>
              <a:t> </a:t>
            </a:r>
            <a:r>
              <a:rPr lang="en" sz="1200"/>
              <a:t>rudimentary </a:t>
            </a:r>
            <a:r>
              <a:rPr lang="en" sz="1200">
                <a:solidFill>
                  <a:srgbClr val="999999"/>
                </a:solidFill>
              </a:rPr>
              <a:t>بدائية</a:t>
            </a:r>
            <a:r>
              <a:rPr lang="en" sz="1200"/>
              <a:t> vertebrae fused together.</a:t>
            </a:r>
          </a:p>
          <a:p>
            <a:pPr indent="-69850" lvl="0" marL="0">
              <a:lnSpc>
                <a:spcPct val="100000"/>
              </a:lnSpc>
              <a:spcBef>
                <a:spcPts val="0"/>
              </a:spcBef>
              <a:buClr>
                <a:schemeClr val="dk1"/>
              </a:buClr>
              <a:buSzPts val="1100"/>
              <a:buFont typeface="Arial"/>
              <a:buNone/>
            </a:pPr>
            <a:r>
              <a:rPr lang="en" sz="1200"/>
              <a:t>-The anterior and posterior surfaces possess on each side </a:t>
            </a:r>
            <a:r>
              <a:rPr lang="en" sz="1200">
                <a:solidFill>
                  <a:srgbClr val="FF0000"/>
                </a:solidFill>
              </a:rPr>
              <a:t>four</a:t>
            </a:r>
            <a:r>
              <a:rPr lang="en" sz="1200"/>
              <a:t> </a:t>
            </a:r>
            <a:r>
              <a:rPr lang="en" sz="1200">
                <a:solidFill>
                  <a:srgbClr val="FF0000"/>
                </a:solidFill>
              </a:rPr>
              <a:t>Sacral Foramina.</a:t>
            </a:r>
          </a:p>
          <a:p>
            <a:pPr indent="-69850" lvl="0" marL="0">
              <a:lnSpc>
                <a:spcPct val="100000"/>
              </a:lnSpc>
              <a:spcBef>
                <a:spcPts val="0"/>
              </a:spcBef>
              <a:buClr>
                <a:schemeClr val="dk1"/>
              </a:buClr>
              <a:buSzPts val="1100"/>
              <a:buFont typeface="Arial"/>
              <a:buNone/>
            </a:pPr>
            <a:r>
              <a:rPr lang="en" sz="1200"/>
              <a:t>-The fused vertebral foramina form the </a:t>
            </a:r>
            <a:r>
              <a:rPr lang="en" sz="1200">
                <a:solidFill>
                  <a:srgbClr val="D9D9D9"/>
                </a:solidFill>
              </a:rPr>
              <a:t>*</a:t>
            </a:r>
            <a:r>
              <a:rPr lang="en" sz="1200">
                <a:solidFill>
                  <a:srgbClr val="FF0000"/>
                </a:solidFill>
              </a:rPr>
              <a:t>Sacral Canal</a:t>
            </a:r>
            <a:r>
              <a:rPr lang="en" sz="1200"/>
              <a:t>. </a:t>
            </a:r>
          </a:p>
          <a:p>
            <a:pPr indent="0" lvl="0" marL="0">
              <a:lnSpc>
                <a:spcPct val="100000"/>
              </a:lnSpc>
              <a:spcBef>
                <a:spcPts val="0"/>
              </a:spcBef>
              <a:buNone/>
            </a:pPr>
            <a:r>
              <a:rPr lang="en" sz="1200"/>
              <a:t>-Its lower limit is the </a:t>
            </a:r>
            <a:r>
              <a:rPr lang="en" sz="1200">
                <a:solidFill>
                  <a:srgbClr val="FF0000"/>
                </a:solidFill>
              </a:rPr>
              <a:t>Sacral Hiatus.</a:t>
            </a:r>
          </a:p>
          <a:p>
            <a:pPr indent="0" lvl="0" marL="0" rtl="0">
              <a:spcBef>
                <a:spcPts val="0"/>
              </a:spcBef>
              <a:buNone/>
            </a:pPr>
            <a:r>
              <a:rPr lang="en" sz="2400">
                <a:latin typeface="Economica"/>
                <a:ea typeface="Economica"/>
                <a:cs typeface="Economica"/>
                <a:sym typeface="Economica"/>
              </a:rPr>
              <a:t>Sacral promontory:</a:t>
            </a:r>
          </a:p>
          <a:p>
            <a:pPr indent="0" lvl="0" marL="0" rtl="0">
              <a:spcBef>
                <a:spcPts val="0"/>
              </a:spcBef>
              <a:buNone/>
            </a:pPr>
            <a:r>
              <a:rPr lang="en" sz="1200"/>
              <a:t>1) The anterior and upper margin.</a:t>
            </a:r>
            <a:r>
              <a:rPr lang="en" sz="900">
                <a:solidFill>
                  <a:srgbClr val="999999"/>
                </a:solidFill>
              </a:rPr>
              <a:t>(represent the body of the first sacral vertebrae)</a:t>
            </a:r>
          </a:p>
          <a:p>
            <a:pPr indent="0" lvl="0" marL="0" rtl="0">
              <a:spcBef>
                <a:spcPts val="0"/>
              </a:spcBef>
              <a:buNone/>
            </a:pPr>
            <a:r>
              <a:rPr lang="en" sz="1200"/>
              <a:t>2) It is tilted forward forming the </a:t>
            </a:r>
            <a:r>
              <a:rPr lang="en" sz="1200">
                <a:solidFill>
                  <a:srgbClr val="FF0000"/>
                </a:solidFill>
              </a:rPr>
              <a:t>lumbosacral angle.</a:t>
            </a:r>
          </a:p>
        </p:txBody>
      </p:sp>
      <p:sp>
        <p:nvSpPr>
          <p:cNvPr id="165" name="Shape 165"/>
          <p:cNvSpPr txBox="1"/>
          <p:nvPr/>
        </p:nvSpPr>
        <p:spPr>
          <a:xfrm>
            <a:off x="6018300" y="587501"/>
            <a:ext cx="3125700" cy="11496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sz="2400">
                <a:latin typeface="Economica"/>
                <a:ea typeface="Economica"/>
                <a:cs typeface="Economica"/>
                <a:sym typeface="Economica"/>
              </a:rPr>
              <a:t>Coccyx:</a:t>
            </a:r>
          </a:p>
          <a:p>
            <a:pPr indent="0" lvl="0" marL="0" rtl="0">
              <a:spcBef>
                <a:spcPts val="0"/>
              </a:spcBef>
              <a:buNone/>
            </a:pPr>
            <a:r>
              <a:rPr lang="en">
                <a:latin typeface="Open Sans"/>
                <a:ea typeface="Open Sans"/>
                <a:cs typeface="Open Sans"/>
                <a:sym typeface="Open Sans"/>
              </a:rPr>
              <a:t>- Consists of </a:t>
            </a:r>
            <a:r>
              <a:rPr lang="en">
                <a:solidFill>
                  <a:srgbClr val="FF0000"/>
                </a:solidFill>
                <a:latin typeface="Open Sans"/>
                <a:ea typeface="Open Sans"/>
                <a:cs typeface="Open Sans"/>
                <a:sym typeface="Open Sans"/>
              </a:rPr>
              <a:t>four</a:t>
            </a:r>
            <a:r>
              <a:rPr lang="en">
                <a:latin typeface="Open Sans"/>
                <a:ea typeface="Open Sans"/>
                <a:cs typeface="Open Sans"/>
                <a:sym typeface="Open Sans"/>
              </a:rPr>
              <a:t> vertebrae fused together forming a single Triangular piece.</a:t>
            </a:r>
          </a:p>
        </p:txBody>
      </p:sp>
      <p:pic>
        <p:nvPicPr>
          <p:cNvPr id="166" name="Shape 166"/>
          <p:cNvPicPr preferRelativeResize="0"/>
          <p:nvPr/>
        </p:nvPicPr>
        <p:blipFill>
          <a:blip r:embed="rId3">
            <a:alphaModFix/>
          </a:blip>
          <a:stretch>
            <a:fillRect/>
          </a:stretch>
        </p:blipFill>
        <p:spPr>
          <a:xfrm>
            <a:off x="6018300" y="1737100"/>
            <a:ext cx="3125700" cy="3406399"/>
          </a:xfrm>
          <a:prstGeom prst="rect">
            <a:avLst/>
          </a:prstGeom>
          <a:noFill/>
          <a:ln>
            <a:noFill/>
          </a:ln>
        </p:spPr>
      </p:pic>
      <p:sp>
        <p:nvSpPr>
          <p:cNvPr id="167" name="Shape 167"/>
          <p:cNvSpPr/>
          <p:nvPr/>
        </p:nvSpPr>
        <p:spPr>
          <a:xfrm>
            <a:off x="7207400" y="3855050"/>
            <a:ext cx="723000" cy="3999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68" name="Shape 168"/>
          <p:cNvSpPr txBox="1"/>
          <p:nvPr/>
        </p:nvSpPr>
        <p:spPr>
          <a:xfrm>
            <a:off x="6018300" y="1674500"/>
            <a:ext cx="2451000" cy="399900"/>
          </a:xfrm>
          <a:prstGeom prst="rect">
            <a:avLst/>
          </a:prstGeom>
          <a:noFill/>
          <a:ln>
            <a:noFill/>
          </a:ln>
        </p:spPr>
        <p:txBody>
          <a:bodyPr anchorCtr="0" anchor="t" bIns="91425" lIns="91425" rIns="91425" wrap="square" tIns="91425">
            <a:noAutofit/>
          </a:bodyPr>
          <a:lstStyle/>
          <a:p>
            <a:pPr indent="0" lvl="0" marL="0">
              <a:spcBef>
                <a:spcPts val="0"/>
              </a:spcBef>
              <a:buNone/>
            </a:pPr>
            <a:r>
              <a:rPr lang="en" sz="800">
                <a:solidFill>
                  <a:srgbClr val="D9D9D9"/>
                </a:solidFill>
              </a:rPr>
              <a:t>*Dorsal surface(Posterior): rough &amp; ridge </a:t>
            </a:r>
          </a:p>
          <a:p>
            <a:pPr indent="0" lvl="0" marL="0">
              <a:spcBef>
                <a:spcPts val="0"/>
              </a:spcBef>
              <a:buNone/>
            </a:pPr>
            <a:r>
              <a:rPr lang="en" sz="800">
                <a:solidFill>
                  <a:srgbClr val="D9D9D9"/>
                </a:solidFill>
              </a:rPr>
              <a:t>Pelvic surface(anteriorly): relatively smooth</a:t>
            </a:r>
          </a:p>
        </p:txBody>
      </p:sp>
      <p:sp>
        <p:nvSpPr>
          <p:cNvPr id="169" name="Shape 169"/>
          <p:cNvSpPr txBox="1"/>
          <p:nvPr/>
        </p:nvSpPr>
        <p:spPr>
          <a:xfrm>
            <a:off x="0" y="4545600"/>
            <a:ext cx="5501400" cy="597900"/>
          </a:xfrm>
          <a:prstGeom prst="rect">
            <a:avLst/>
          </a:prstGeom>
          <a:noFill/>
          <a:ln cap="flat" cmpd="sng" w="9525">
            <a:solidFill>
              <a:srgbClr val="B45F06"/>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D9D9D9"/>
                </a:solidFill>
              </a:rPr>
              <a:t>*Sacral Canal: The cauda equina, pass through the canal to send their dorsal and ventral rami through the corresponding sacral foramina.</a:t>
            </a:r>
          </a:p>
          <a:p>
            <a:pPr indent="-69850" lvl="0" marL="0">
              <a:spcBef>
                <a:spcPts val="0"/>
              </a:spcBef>
              <a:buClr>
                <a:schemeClr val="dk1"/>
              </a:buClr>
              <a:buSzPts val="1100"/>
              <a:buFont typeface="Arial"/>
              <a:buNone/>
            </a:pPr>
            <a:r>
              <a:t/>
            </a:r>
            <a:endParaRPr sz="1000">
              <a:solidFill>
                <a:srgbClr val="D9D9D9"/>
              </a:solidFill>
            </a:endParaRPr>
          </a:p>
          <a:p>
            <a:pPr indent="0" lvl="0" marL="0">
              <a:spcBef>
                <a:spcPts val="0"/>
              </a:spcBef>
              <a:buNone/>
            </a:pPr>
            <a:r>
              <a:t/>
            </a:r>
            <a:endParaRPr sz="1000">
              <a:solidFill>
                <a:srgbClr val="D9D9D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Shape 174"/>
          <p:cNvSpPr txBox="1"/>
          <p:nvPr>
            <p:ph type="title"/>
          </p:nvPr>
        </p:nvSpPr>
        <p:spPr>
          <a:xfrm>
            <a:off x="311700" y="315925"/>
            <a:ext cx="8520600" cy="831300"/>
          </a:xfrm>
          <a:prstGeom prst="rect">
            <a:avLst/>
          </a:prstGeom>
        </p:spPr>
        <p:txBody>
          <a:bodyPr anchorCtr="0" anchor="b" bIns="91425" lIns="91425" rIns="91425" wrap="square" tIns="91425">
            <a:noAutofit/>
          </a:bodyPr>
          <a:lstStyle/>
          <a:p>
            <a:pPr indent="0" lvl="0" marL="0">
              <a:spcBef>
                <a:spcPts val="0"/>
              </a:spcBef>
              <a:buNone/>
            </a:pPr>
            <a:r>
              <a:rPr lang="en"/>
              <a:t> </a:t>
            </a:r>
            <a:r>
              <a:rPr lang="en"/>
              <a:t>Articulation Of Sacrum</a:t>
            </a:r>
          </a:p>
        </p:txBody>
      </p:sp>
      <p:sp>
        <p:nvSpPr>
          <p:cNvPr id="175" name="Shape 175"/>
          <p:cNvSpPr txBox="1"/>
          <p:nvPr>
            <p:ph idx="1" type="body"/>
          </p:nvPr>
        </p:nvSpPr>
        <p:spPr>
          <a:xfrm>
            <a:off x="168600" y="1228700"/>
            <a:ext cx="5619000" cy="3651600"/>
          </a:xfrm>
          <a:prstGeom prst="rect">
            <a:avLst/>
          </a:prstGeom>
          <a:ln cap="flat" cmpd="sng" w="9525">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sz="2400">
                <a:latin typeface="Economica"/>
                <a:ea typeface="Economica"/>
                <a:cs typeface="Economica"/>
                <a:sym typeface="Economica"/>
              </a:rPr>
              <a:t>1)Lumbosacral</a:t>
            </a:r>
            <a:r>
              <a:rPr lang="en" sz="2400">
                <a:latin typeface="Economica"/>
                <a:ea typeface="Economica"/>
                <a:cs typeface="Economica"/>
                <a:sym typeface="Economica"/>
              </a:rPr>
              <a:t> joint: </a:t>
            </a:r>
          </a:p>
          <a:p>
            <a:pPr indent="0" lvl="0" marL="0">
              <a:spcBef>
                <a:spcPts val="0"/>
              </a:spcBef>
              <a:buNone/>
            </a:pPr>
            <a:r>
              <a:rPr lang="en"/>
              <a:t>The upper border articulates with the 5th lumbar vertebra.</a:t>
            </a:r>
          </a:p>
          <a:p>
            <a:pPr indent="0" lvl="0" marL="0">
              <a:spcBef>
                <a:spcPts val="0"/>
              </a:spcBef>
              <a:buNone/>
            </a:pPr>
            <a:r>
              <a:rPr lang="en" sz="2400">
                <a:latin typeface="Economica"/>
                <a:ea typeface="Economica"/>
                <a:cs typeface="Economica"/>
                <a:sym typeface="Economica"/>
              </a:rPr>
              <a:t>2) Sacrococcygeal joint:</a:t>
            </a:r>
          </a:p>
          <a:p>
            <a:pPr indent="0" lvl="0" marL="0">
              <a:spcBef>
                <a:spcPts val="0"/>
              </a:spcBef>
              <a:buNone/>
            </a:pPr>
            <a:r>
              <a:rPr lang="en"/>
              <a:t>The inferior part articulates with the Coccyx.</a:t>
            </a:r>
          </a:p>
          <a:p>
            <a:pPr indent="0" lvl="0" marL="0">
              <a:spcBef>
                <a:spcPts val="0"/>
              </a:spcBef>
              <a:buNone/>
            </a:pPr>
            <a:r>
              <a:rPr lang="en" sz="2400">
                <a:latin typeface="Economica"/>
                <a:ea typeface="Economica"/>
                <a:cs typeface="Economica"/>
                <a:sym typeface="Economica"/>
              </a:rPr>
              <a:t>3) Sacroiliac joints: </a:t>
            </a:r>
          </a:p>
          <a:p>
            <a:pPr indent="0" lvl="0" marL="0">
              <a:spcBef>
                <a:spcPts val="0"/>
              </a:spcBef>
              <a:buNone/>
            </a:pPr>
            <a:r>
              <a:rPr lang="en"/>
              <a:t>Lateral articulation with both hip bones.</a:t>
            </a:r>
          </a:p>
        </p:txBody>
      </p:sp>
      <p:pic>
        <p:nvPicPr>
          <p:cNvPr id="176" name="Shape 176"/>
          <p:cNvPicPr preferRelativeResize="0"/>
          <p:nvPr/>
        </p:nvPicPr>
        <p:blipFill>
          <a:blip r:embed="rId3">
            <a:alphaModFix/>
          </a:blip>
          <a:stretch>
            <a:fillRect/>
          </a:stretch>
        </p:blipFill>
        <p:spPr>
          <a:xfrm>
            <a:off x="5998168" y="1228688"/>
            <a:ext cx="3051600" cy="2338470"/>
          </a:xfrm>
          <a:prstGeom prst="rect">
            <a:avLst/>
          </a:prstGeom>
          <a:noFill/>
          <a:ln cap="flat" cmpd="sng" w="9525">
            <a:solidFill>
              <a:srgbClr val="000000"/>
            </a:solidFill>
            <a:prstDash val="solid"/>
            <a:round/>
            <a:headEnd len="med" w="med" type="none"/>
            <a:tailEnd len="med" w="med" type="none"/>
          </a:ln>
        </p:spPr>
      </p:pic>
      <p:sp>
        <p:nvSpPr>
          <p:cNvPr id="177" name="Shape 177"/>
          <p:cNvSpPr txBox="1"/>
          <p:nvPr/>
        </p:nvSpPr>
        <p:spPr>
          <a:xfrm>
            <a:off x="5998175" y="3720650"/>
            <a:ext cx="3051600" cy="11598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a:solidFill>
                  <a:srgbClr val="999999"/>
                </a:solidFill>
                <a:latin typeface="Open Sans"/>
                <a:ea typeface="Open Sans"/>
                <a:cs typeface="Open Sans"/>
                <a:sym typeface="Open Sans"/>
              </a:rPr>
              <a:t>These joints + </a:t>
            </a:r>
            <a:r>
              <a:rPr lang="en">
                <a:solidFill>
                  <a:srgbClr val="999999"/>
                </a:solidFill>
                <a:latin typeface="Open Sans"/>
                <a:ea typeface="Open Sans"/>
                <a:cs typeface="Open Sans"/>
                <a:sym typeface="Open Sans"/>
              </a:rPr>
              <a:t>pubic symphysis</a:t>
            </a:r>
            <a:r>
              <a:rPr lang="en">
                <a:solidFill>
                  <a:srgbClr val="999999"/>
                </a:solidFill>
                <a:latin typeface="Open Sans"/>
                <a:ea typeface="Open Sans"/>
                <a:cs typeface="Open Sans"/>
                <a:sym typeface="Open Sans"/>
              </a:rPr>
              <a:t> form the bony pelvis; by joining the sacrum and the hip bones </a:t>
            </a:r>
            <a:r>
              <a:rPr lang="en">
                <a:solidFill>
                  <a:srgbClr val="999999"/>
                </a:solidFill>
                <a:latin typeface="Open Sans"/>
                <a:ea typeface="Open Sans"/>
                <a:cs typeface="Open Sans"/>
                <a:sym typeface="Open Sans"/>
              </a:rPr>
              <a:t>together </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105375" y="3"/>
            <a:ext cx="8520600" cy="831300"/>
          </a:xfrm>
          <a:prstGeom prst="rect">
            <a:avLst/>
          </a:prstGeom>
        </p:spPr>
        <p:txBody>
          <a:bodyPr anchorCtr="0" anchor="b" bIns="91425" lIns="91425" rIns="91425" wrap="square" tIns="91425">
            <a:noAutofit/>
          </a:bodyPr>
          <a:lstStyle/>
          <a:p>
            <a:pPr indent="0" lvl="0" marL="0" rtl="0">
              <a:spcBef>
                <a:spcPts val="0"/>
              </a:spcBef>
              <a:buNone/>
            </a:pPr>
            <a:r>
              <a:rPr lang="en"/>
              <a:t>Foramina in Body pelvis</a:t>
            </a:r>
          </a:p>
        </p:txBody>
      </p:sp>
      <p:graphicFrame>
        <p:nvGraphicFramePr>
          <p:cNvPr id="183" name="Shape 183"/>
          <p:cNvGraphicFramePr/>
          <p:nvPr/>
        </p:nvGraphicFramePr>
        <p:xfrm>
          <a:off x="52688" y="932375"/>
          <a:ext cx="3000000" cy="3000000"/>
        </p:xfrm>
        <a:graphic>
          <a:graphicData uri="http://schemas.openxmlformats.org/drawingml/2006/table">
            <a:tbl>
              <a:tblPr>
                <a:noFill/>
                <a:tableStyleId>{B6E4DCF7-BC93-44EA-80DB-38DC013299DD}</a:tableStyleId>
              </a:tblPr>
              <a:tblGrid>
                <a:gridCol w="2720950"/>
                <a:gridCol w="3304800"/>
                <a:gridCol w="3012875"/>
              </a:tblGrid>
              <a:tr h="742725">
                <a:tc>
                  <a:txBody>
                    <a:bodyPr>
                      <a:noAutofit/>
                    </a:bodyPr>
                    <a:lstStyle/>
                    <a:p>
                      <a:pPr indent="0" lvl="0" marL="0" rtl="0" algn="ctr">
                        <a:lnSpc>
                          <a:spcPct val="115000"/>
                        </a:lnSpc>
                        <a:spcBef>
                          <a:spcPts val="0"/>
                        </a:spcBef>
                        <a:spcAft>
                          <a:spcPts val="1600"/>
                        </a:spcAft>
                        <a:buNone/>
                      </a:pPr>
                      <a:r>
                        <a:rPr b="1" lang="en" sz="2400" u="sng">
                          <a:solidFill>
                            <a:srgbClr val="FF0000"/>
                          </a:solidFill>
                          <a:latin typeface="Economica"/>
                          <a:ea typeface="Economica"/>
                          <a:cs typeface="Economica"/>
                          <a:sym typeface="Economica"/>
                        </a:rPr>
                        <a:t>Anterior sacral foramina</a:t>
                      </a:r>
                    </a:p>
                  </a:txBody>
                  <a:tcPr marT="91425" marB="91425" marR="91425" marL="91425" anchor="ctr">
                    <a:solidFill>
                      <a:schemeClr val="lt2"/>
                    </a:solidFill>
                  </a:tcPr>
                </a:tc>
                <a:tc>
                  <a:txBody>
                    <a:bodyPr>
                      <a:noAutofit/>
                    </a:bodyPr>
                    <a:lstStyle/>
                    <a:p>
                      <a:pPr indent="0" lvl="0" marL="0" rtl="0" algn="ctr">
                        <a:lnSpc>
                          <a:spcPct val="115000"/>
                        </a:lnSpc>
                        <a:spcBef>
                          <a:spcPts val="0"/>
                        </a:spcBef>
                        <a:spcAft>
                          <a:spcPts val="1600"/>
                        </a:spcAft>
                        <a:buNone/>
                      </a:pPr>
                      <a:r>
                        <a:rPr b="1" lang="en" sz="1900" u="sng">
                          <a:solidFill>
                            <a:srgbClr val="FF0000"/>
                          </a:solidFill>
                          <a:latin typeface="Economica"/>
                          <a:ea typeface="Economica"/>
                          <a:cs typeface="Economica"/>
                          <a:sym typeface="Economica"/>
                        </a:rPr>
                        <a:t>Greater and lesser sciatic foramina</a:t>
                      </a:r>
                    </a:p>
                  </a:txBody>
                  <a:tcPr marT="91425" marB="91425" marR="91425" marL="91425">
                    <a:solidFill>
                      <a:schemeClr val="lt2"/>
                    </a:solidFill>
                  </a:tcPr>
                </a:tc>
                <a:tc>
                  <a:txBody>
                    <a:bodyPr>
                      <a:noAutofit/>
                    </a:bodyPr>
                    <a:lstStyle/>
                    <a:p>
                      <a:pPr indent="0" lvl="0" marL="0" rtl="0" algn="ctr">
                        <a:lnSpc>
                          <a:spcPct val="115000"/>
                        </a:lnSpc>
                        <a:spcBef>
                          <a:spcPts val="0"/>
                        </a:spcBef>
                        <a:spcAft>
                          <a:spcPts val="1600"/>
                        </a:spcAft>
                        <a:buNone/>
                      </a:pPr>
                      <a:r>
                        <a:rPr b="1" lang="en" sz="2400" u="sng">
                          <a:solidFill>
                            <a:srgbClr val="FF0000"/>
                          </a:solidFill>
                          <a:latin typeface="Economica"/>
                          <a:ea typeface="Economica"/>
                          <a:cs typeface="Economica"/>
                          <a:sym typeface="Economica"/>
                        </a:rPr>
                        <a:t>Obturator foramen</a:t>
                      </a:r>
                    </a:p>
                  </a:txBody>
                  <a:tcPr marT="91425" marB="91425" marR="91425" marL="91425">
                    <a:solidFill>
                      <a:schemeClr val="lt2"/>
                    </a:solidFill>
                  </a:tcPr>
                </a:tc>
              </a:tr>
              <a:tr h="2365800">
                <a:tc>
                  <a:txBody>
                    <a:bodyPr>
                      <a:noAutofit/>
                    </a:bodyPr>
                    <a:lstStyle/>
                    <a:p>
                      <a:pPr indent="-311150" lvl="0" marL="457200" rtl="0">
                        <a:lnSpc>
                          <a:spcPct val="115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These are present on the anterior surface of the sacrum (which forms the posterior surface of the bony pelvis)</a:t>
                      </a:r>
                    </a:p>
                    <a:p>
                      <a:pPr indent="-311150" lvl="0" marL="457200" rtl="0">
                        <a:lnSpc>
                          <a:spcPct val="115000"/>
                        </a:lnSpc>
                        <a:spcBef>
                          <a:spcPts val="0"/>
                        </a:spcBef>
                        <a:spcAft>
                          <a:spcPts val="1600"/>
                        </a:spcAft>
                        <a:buClr>
                          <a:schemeClr val="dk1"/>
                        </a:buClr>
                        <a:buSzPts val="1300"/>
                        <a:buFont typeface="Open Sans"/>
                        <a:buChar char="●"/>
                      </a:pPr>
                      <a:r>
                        <a:rPr lang="en" sz="1300">
                          <a:solidFill>
                            <a:schemeClr val="dk1"/>
                          </a:solidFill>
                          <a:latin typeface="Open Sans"/>
                          <a:ea typeface="Open Sans"/>
                          <a:cs typeface="Open Sans"/>
                          <a:sym typeface="Open Sans"/>
                        </a:rPr>
                        <a:t>Through these foramina pass the anterior rami of the sacral spinal nerves.</a:t>
                      </a:r>
                    </a:p>
                  </a:txBody>
                  <a:tcPr marT="91425" marB="91425" marR="91425" marL="91425"/>
                </a:tc>
                <a:tc>
                  <a:txBody>
                    <a:bodyPr>
                      <a:noAutofit/>
                    </a:bodyPr>
                    <a:lstStyle/>
                    <a:p>
                      <a:pPr indent="-304800" lvl="0" marL="457200" rtl="0">
                        <a:lnSpc>
                          <a:spcPct val="115000"/>
                        </a:lnSpc>
                        <a:spcBef>
                          <a:spcPts val="0"/>
                        </a:spcBef>
                        <a:spcAft>
                          <a:spcPts val="1600"/>
                        </a:spcAft>
                        <a:buClr>
                          <a:schemeClr val="dk1"/>
                        </a:buClr>
                        <a:buSzPts val="1200"/>
                        <a:buFont typeface="Open Sans"/>
                        <a:buChar char="●"/>
                      </a:pPr>
                      <a:r>
                        <a:rPr lang="en" sz="1200">
                          <a:solidFill>
                            <a:schemeClr val="dk1"/>
                          </a:solidFill>
                          <a:latin typeface="Open Sans"/>
                          <a:ea typeface="Open Sans"/>
                          <a:cs typeface="Open Sans"/>
                          <a:sym typeface="Open Sans"/>
                        </a:rPr>
                        <a:t>These are the </a:t>
                      </a:r>
                      <a:r>
                        <a:rPr b="1" lang="en" sz="1200">
                          <a:solidFill>
                            <a:schemeClr val="dk1"/>
                          </a:solidFill>
                          <a:latin typeface="Open Sans"/>
                          <a:ea typeface="Open Sans"/>
                          <a:cs typeface="Open Sans"/>
                          <a:sym typeface="Open Sans"/>
                        </a:rPr>
                        <a:t>major foramina of the pelvis.</a:t>
                      </a:r>
                    </a:p>
                    <a:p>
                      <a:pPr indent="-304800" lvl="0" marL="457200" rtl="0">
                        <a:lnSpc>
                          <a:spcPct val="115000"/>
                        </a:lnSpc>
                        <a:spcBef>
                          <a:spcPts val="0"/>
                        </a:spcBef>
                        <a:spcAft>
                          <a:spcPts val="1600"/>
                        </a:spcAft>
                        <a:buClr>
                          <a:schemeClr val="dk1"/>
                        </a:buClr>
                        <a:buSzPts val="1200"/>
                        <a:buFont typeface="Open Sans"/>
                        <a:buChar char="●"/>
                      </a:pPr>
                      <a:r>
                        <a:rPr lang="en" sz="1200">
                          <a:solidFill>
                            <a:schemeClr val="dk1"/>
                          </a:solidFill>
                          <a:latin typeface="Open Sans"/>
                          <a:ea typeface="Open Sans"/>
                          <a:cs typeface="Open Sans"/>
                          <a:sym typeface="Open Sans"/>
                        </a:rPr>
                        <a:t>In the bony pelvis, they are present as greater and lesser sciatic notches but by the attachment of </a:t>
                      </a:r>
                      <a:r>
                        <a:rPr lang="en" sz="1200">
                          <a:solidFill>
                            <a:srgbClr val="FF0000"/>
                          </a:solidFill>
                          <a:latin typeface="Open Sans"/>
                          <a:ea typeface="Open Sans"/>
                          <a:cs typeface="Open Sans"/>
                          <a:sym typeface="Open Sans"/>
                        </a:rPr>
                        <a:t>sacrotuberous</a:t>
                      </a:r>
                      <a:r>
                        <a:rPr lang="en" sz="1200">
                          <a:solidFill>
                            <a:schemeClr val="dk1"/>
                          </a:solidFill>
                          <a:latin typeface="Open Sans"/>
                          <a:ea typeface="Open Sans"/>
                          <a:cs typeface="Open Sans"/>
                          <a:sym typeface="Open Sans"/>
                        </a:rPr>
                        <a:t> and </a:t>
                      </a:r>
                      <a:r>
                        <a:rPr lang="en" sz="1200">
                          <a:solidFill>
                            <a:srgbClr val="FF0000"/>
                          </a:solidFill>
                          <a:latin typeface="Open Sans"/>
                          <a:ea typeface="Open Sans"/>
                          <a:cs typeface="Open Sans"/>
                          <a:sym typeface="Open Sans"/>
                        </a:rPr>
                        <a:t>sacrospinous</a:t>
                      </a:r>
                      <a:r>
                        <a:rPr lang="en" sz="1200">
                          <a:solidFill>
                            <a:schemeClr val="dk1"/>
                          </a:solidFill>
                          <a:latin typeface="Open Sans"/>
                          <a:ea typeface="Open Sans"/>
                          <a:cs typeface="Open Sans"/>
                          <a:sym typeface="Open Sans"/>
                        </a:rPr>
                        <a:t> ligaments, these notches are converted to respective foramina.</a:t>
                      </a:r>
                    </a:p>
                    <a:p>
                      <a:pPr indent="-317500" lvl="0" marL="457200" rtl="0">
                        <a:lnSpc>
                          <a:spcPct val="115000"/>
                        </a:lnSpc>
                        <a:spcBef>
                          <a:spcPts val="0"/>
                        </a:spcBef>
                        <a:spcAft>
                          <a:spcPts val="1600"/>
                        </a:spcAft>
                        <a:buClr>
                          <a:schemeClr val="dk1"/>
                        </a:buClr>
                        <a:buSzPts val="1400"/>
                        <a:buFont typeface="Open Sans"/>
                        <a:buChar char="●"/>
                      </a:pPr>
                      <a:r>
                        <a:rPr lang="en" sz="1200">
                          <a:solidFill>
                            <a:schemeClr val="dk1"/>
                          </a:solidFill>
                          <a:latin typeface="Open Sans"/>
                          <a:ea typeface="Open Sans"/>
                          <a:cs typeface="Open Sans"/>
                          <a:sym typeface="Open Sans"/>
                        </a:rPr>
                        <a:t>Through these foramina various structures enter and leave the pelvis</a:t>
                      </a:r>
                      <a:r>
                        <a:rPr lang="en">
                          <a:solidFill>
                            <a:schemeClr val="dk1"/>
                          </a:solidFill>
                          <a:latin typeface="Open Sans"/>
                          <a:ea typeface="Open Sans"/>
                          <a:cs typeface="Open Sans"/>
                          <a:sym typeface="Open Sans"/>
                        </a:rPr>
                        <a:t>.</a:t>
                      </a:r>
                    </a:p>
                  </a:txBody>
                  <a:tcPr marT="91425" marB="91425" marR="91425" marL="91425"/>
                </a:tc>
                <a:tc>
                  <a:txBody>
                    <a:bodyPr>
                      <a:noAutofit/>
                    </a:bodyPr>
                    <a:lstStyle/>
                    <a:p>
                      <a:pPr indent="-304800" lvl="0" marL="457200" rtl="0">
                        <a:lnSpc>
                          <a:spcPct val="115000"/>
                        </a:lnSpc>
                        <a:spcBef>
                          <a:spcPts val="0"/>
                        </a:spcBef>
                        <a:spcAft>
                          <a:spcPts val="1600"/>
                        </a:spcAft>
                        <a:buClr>
                          <a:schemeClr val="dk1"/>
                        </a:buClr>
                        <a:buSzPts val="1200"/>
                        <a:buFont typeface="Open Sans"/>
                        <a:buChar char="●"/>
                      </a:pPr>
                      <a:r>
                        <a:rPr lang="en" sz="1200">
                          <a:solidFill>
                            <a:schemeClr val="dk1"/>
                          </a:solidFill>
                          <a:latin typeface="Open Sans"/>
                          <a:ea typeface="Open Sans"/>
                          <a:cs typeface="Open Sans"/>
                          <a:sym typeface="Open Sans"/>
                        </a:rPr>
                        <a:t>Each lateral wall of the pelvis has a large hole, called the </a:t>
                      </a:r>
                      <a:r>
                        <a:rPr b="1" lang="en" sz="1200">
                          <a:solidFill>
                            <a:schemeClr val="dk1"/>
                          </a:solidFill>
                          <a:latin typeface="Open Sans"/>
                          <a:ea typeface="Open Sans"/>
                          <a:cs typeface="Open Sans"/>
                          <a:sym typeface="Open Sans"/>
                        </a:rPr>
                        <a:t>obturator foramen</a:t>
                      </a:r>
                      <a:r>
                        <a:rPr lang="en" sz="1200">
                          <a:solidFill>
                            <a:schemeClr val="dk1"/>
                          </a:solidFill>
                          <a:latin typeface="Open Sans"/>
                          <a:ea typeface="Open Sans"/>
                          <a:cs typeface="Open Sans"/>
                          <a:sym typeface="Open Sans"/>
                        </a:rPr>
                        <a:t>. </a:t>
                      </a:r>
                    </a:p>
                    <a:p>
                      <a:pPr indent="-304800" lvl="0" marL="457200" rtl="0">
                        <a:lnSpc>
                          <a:spcPct val="115000"/>
                        </a:lnSpc>
                        <a:spcBef>
                          <a:spcPts val="0"/>
                        </a:spcBef>
                        <a:spcAft>
                          <a:spcPts val="1600"/>
                        </a:spcAft>
                        <a:buClr>
                          <a:schemeClr val="dk1"/>
                        </a:buClr>
                        <a:buSzPts val="1200"/>
                        <a:buFont typeface="Open Sans"/>
                        <a:buChar char="●"/>
                      </a:pPr>
                      <a:r>
                        <a:rPr lang="en" sz="1200">
                          <a:solidFill>
                            <a:schemeClr val="dk1"/>
                          </a:solidFill>
                          <a:latin typeface="Open Sans"/>
                          <a:ea typeface="Open Sans"/>
                          <a:cs typeface="Open Sans"/>
                          <a:sym typeface="Open Sans"/>
                        </a:rPr>
                        <a:t>In living subjects, this hole is closed by the obturator membrane except for a small opening, which represents the obturator canal. </a:t>
                      </a:r>
                    </a:p>
                    <a:p>
                      <a:pPr indent="-304800" lvl="0" marL="457200" rtl="0">
                        <a:lnSpc>
                          <a:spcPct val="115000"/>
                        </a:lnSpc>
                        <a:spcBef>
                          <a:spcPts val="0"/>
                        </a:spcBef>
                        <a:spcAft>
                          <a:spcPts val="1600"/>
                        </a:spcAft>
                        <a:buClr>
                          <a:schemeClr val="dk1"/>
                        </a:buClr>
                        <a:buSzPts val="1200"/>
                        <a:buFont typeface="Open Sans"/>
                        <a:buChar char="●"/>
                      </a:pPr>
                      <a:r>
                        <a:rPr lang="en" sz="1200">
                          <a:solidFill>
                            <a:schemeClr val="dk1"/>
                          </a:solidFill>
                          <a:latin typeface="Open Sans"/>
                          <a:ea typeface="Open Sans"/>
                          <a:cs typeface="Open Sans"/>
                          <a:sym typeface="Open Sans"/>
                        </a:rPr>
                        <a:t>Obturator nerve passes through this small opening.</a:t>
                      </a:r>
                    </a:p>
                  </a:txBody>
                  <a:tcPr marT="91425" marB="91425" marR="91425" marL="91425"/>
                </a:tc>
              </a:tr>
            </a:tbl>
          </a:graphicData>
        </a:graphic>
      </p:graphicFrame>
      <p:sp>
        <p:nvSpPr>
          <p:cNvPr id="184" name="Shape 184"/>
          <p:cNvSpPr txBox="1"/>
          <p:nvPr/>
        </p:nvSpPr>
        <p:spPr>
          <a:xfrm>
            <a:off x="4085363" y="192675"/>
            <a:ext cx="4911900" cy="853500"/>
          </a:xfrm>
          <a:prstGeom prst="rect">
            <a:avLst/>
          </a:prstGeom>
          <a:noFill/>
          <a:ln>
            <a:noFill/>
          </a:ln>
        </p:spPr>
        <p:txBody>
          <a:bodyPr anchorCtr="0" anchor="t" bIns="91425" lIns="91425" rIns="91425" wrap="square" tIns="91425">
            <a:noAutofit/>
          </a:bodyPr>
          <a:lstStyle/>
          <a:p>
            <a:pPr indent="-317500" lvl="0" marL="457200" rtl="0">
              <a:lnSpc>
                <a:spcPct val="115000"/>
              </a:lnSpc>
              <a:spcBef>
                <a:spcPts val="0"/>
              </a:spcBef>
              <a:spcAft>
                <a:spcPts val="1600"/>
              </a:spcAft>
              <a:buClr>
                <a:schemeClr val="dk1"/>
              </a:buClr>
              <a:buSzPts val="1400"/>
              <a:buFont typeface="Open Sans"/>
              <a:buChar char="●"/>
            </a:pPr>
            <a:r>
              <a:rPr lang="en">
                <a:solidFill>
                  <a:schemeClr val="dk1"/>
                </a:solidFill>
                <a:latin typeface="Open Sans"/>
                <a:ea typeface="Open Sans"/>
                <a:cs typeface="Open Sans"/>
                <a:sym typeface="Open Sans"/>
              </a:rPr>
              <a:t>The holes of the basin are called </a:t>
            </a:r>
            <a:r>
              <a:rPr b="1" lang="en">
                <a:solidFill>
                  <a:schemeClr val="dk1"/>
                </a:solidFill>
                <a:latin typeface="Open Sans"/>
                <a:ea typeface="Open Sans"/>
                <a:cs typeface="Open Sans"/>
                <a:sym typeface="Open Sans"/>
              </a:rPr>
              <a:t>foramina</a:t>
            </a:r>
            <a:r>
              <a:rPr lang="en">
                <a:solidFill>
                  <a:schemeClr val="dk1"/>
                </a:solidFill>
                <a:latin typeface="Open Sans"/>
                <a:ea typeface="Open Sans"/>
                <a:cs typeface="Open Sans"/>
                <a:sym typeface="Open Sans"/>
              </a:rPr>
              <a:t>.</a:t>
            </a:r>
          </a:p>
          <a:p>
            <a:pPr indent="-317500" lvl="0" marL="457200" rtl="0">
              <a:lnSpc>
                <a:spcPct val="115000"/>
              </a:lnSpc>
              <a:spcBef>
                <a:spcPts val="0"/>
              </a:spcBef>
              <a:spcAft>
                <a:spcPts val="1600"/>
              </a:spcAft>
              <a:buClr>
                <a:schemeClr val="dk1"/>
              </a:buClr>
              <a:buSzPts val="1400"/>
              <a:buFont typeface="Open Sans"/>
              <a:buChar char="●"/>
            </a:pPr>
            <a:r>
              <a:rPr lang="en">
                <a:solidFill>
                  <a:schemeClr val="dk1"/>
                </a:solidFill>
                <a:latin typeface="Open Sans"/>
                <a:ea typeface="Open Sans"/>
                <a:cs typeface="Open Sans"/>
                <a:sym typeface="Open Sans"/>
              </a:rPr>
              <a:t>The important foramina in the bony pelvis include:</a:t>
            </a:r>
          </a:p>
        </p:txBody>
      </p:sp>
      <p:pic>
        <p:nvPicPr>
          <p:cNvPr id="185" name="Shape 185"/>
          <p:cNvPicPr preferRelativeResize="0"/>
          <p:nvPr/>
        </p:nvPicPr>
        <p:blipFill>
          <a:blip r:embed="rId3">
            <a:alphaModFix/>
          </a:blip>
          <a:stretch>
            <a:fillRect/>
          </a:stretch>
        </p:blipFill>
        <p:spPr>
          <a:xfrm>
            <a:off x="52700" y="3810675"/>
            <a:ext cx="2720950" cy="1332825"/>
          </a:xfrm>
          <a:prstGeom prst="rect">
            <a:avLst/>
          </a:prstGeom>
          <a:noFill/>
          <a:ln>
            <a:noFill/>
          </a:ln>
        </p:spPr>
      </p:pic>
      <p:pic>
        <p:nvPicPr>
          <p:cNvPr id="186" name="Shape 186"/>
          <p:cNvPicPr preferRelativeResize="0"/>
          <p:nvPr/>
        </p:nvPicPr>
        <p:blipFill rotWithShape="1">
          <a:blip r:embed="rId4">
            <a:alphaModFix/>
          </a:blip>
          <a:srcRect b="1928" l="1722" r="2040" t="2587"/>
          <a:stretch/>
        </p:blipFill>
        <p:spPr>
          <a:xfrm>
            <a:off x="3438724" y="4040900"/>
            <a:ext cx="1974675" cy="1102600"/>
          </a:xfrm>
          <a:prstGeom prst="rect">
            <a:avLst/>
          </a:prstGeom>
          <a:noFill/>
          <a:ln>
            <a:noFill/>
          </a:ln>
        </p:spPr>
      </p:pic>
      <p:pic>
        <p:nvPicPr>
          <p:cNvPr id="187" name="Shape 187"/>
          <p:cNvPicPr preferRelativeResize="0"/>
          <p:nvPr/>
        </p:nvPicPr>
        <p:blipFill>
          <a:blip r:embed="rId5">
            <a:alphaModFix/>
          </a:blip>
          <a:stretch>
            <a:fillRect/>
          </a:stretch>
        </p:blipFill>
        <p:spPr>
          <a:xfrm>
            <a:off x="6078450" y="3969075"/>
            <a:ext cx="3012874" cy="1174424"/>
          </a:xfrm>
          <a:prstGeom prst="rect">
            <a:avLst/>
          </a:prstGeom>
          <a:noFill/>
          <a:ln>
            <a:noFill/>
          </a:ln>
        </p:spPr>
      </p:pic>
      <p:sp>
        <p:nvSpPr>
          <p:cNvPr id="188" name="Shape 188"/>
          <p:cNvSpPr/>
          <p:nvPr/>
        </p:nvSpPr>
        <p:spPr>
          <a:xfrm>
            <a:off x="376666" y="4087325"/>
            <a:ext cx="515100" cy="2016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9" name="Shape 189"/>
          <p:cNvSpPr/>
          <p:nvPr/>
        </p:nvSpPr>
        <p:spPr>
          <a:xfrm>
            <a:off x="6425765" y="4941889"/>
            <a:ext cx="515100" cy="2016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90" name="Shape 190"/>
          <p:cNvSpPr/>
          <p:nvPr/>
        </p:nvSpPr>
        <p:spPr>
          <a:xfrm>
            <a:off x="3615400" y="4469825"/>
            <a:ext cx="355800" cy="693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91" name="Shape 191"/>
          <p:cNvSpPr/>
          <p:nvPr/>
        </p:nvSpPr>
        <p:spPr>
          <a:xfrm>
            <a:off x="3648304" y="4655130"/>
            <a:ext cx="355800" cy="693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92" name="Shape 192"/>
          <p:cNvSpPr txBox="1"/>
          <p:nvPr/>
        </p:nvSpPr>
        <p:spPr>
          <a:xfrm>
            <a:off x="7678086" y="-86219"/>
            <a:ext cx="1848600" cy="4941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solidFill>
                  <a:srgbClr val="D5A6BD"/>
                </a:solidFill>
                <a:latin typeface="Economica"/>
                <a:ea typeface="Economica"/>
                <a:cs typeface="Economica"/>
                <a:sym typeface="Economica"/>
              </a:rPr>
              <a:t>Only in girls’ slides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idx="1" type="body"/>
          </p:nvPr>
        </p:nvSpPr>
        <p:spPr>
          <a:xfrm>
            <a:off x="4299850" y="159675"/>
            <a:ext cx="4735200" cy="928800"/>
          </a:xfrm>
          <a:prstGeom prst="rect">
            <a:avLst/>
          </a:prstGeom>
        </p:spPr>
        <p:txBody>
          <a:bodyPr anchorCtr="0" anchor="t" bIns="91425" lIns="91425" rIns="91425" wrap="square" tIns="91425">
            <a:noAutofit/>
          </a:bodyPr>
          <a:lstStyle/>
          <a:p>
            <a:pPr indent="-69850" lvl="0" marL="0" rtl="0" algn="just">
              <a:lnSpc>
                <a:spcPct val="100000"/>
              </a:lnSpc>
              <a:spcBef>
                <a:spcPts val="0"/>
              </a:spcBef>
              <a:spcAft>
                <a:spcPts val="0"/>
              </a:spcAft>
              <a:buClr>
                <a:schemeClr val="dk1"/>
              </a:buClr>
              <a:buSzPts val="1100"/>
              <a:buFont typeface="Arial"/>
              <a:buNone/>
            </a:pPr>
            <a:r>
              <a:rPr lang="en">
                <a:solidFill>
                  <a:srgbClr val="FF0000"/>
                </a:solidFill>
              </a:rPr>
              <a:t>It is the Correct Position</a:t>
            </a:r>
            <a:r>
              <a:rPr lang="en"/>
              <a:t> of the bony pelvis relative to the trunk (in the anatomical position): </a:t>
            </a:r>
          </a:p>
          <a:p>
            <a:pPr indent="0" lvl="0" marL="0">
              <a:spcBef>
                <a:spcPts val="0"/>
              </a:spcBef>
              <a:buNone/>
            </a:pPr>
            <a:r>
              <a:t/>
            </a:r>
            <a:endParaRPr/>
          </a:p>
        </p:txBody>
      </p:sp>
      <p:sp>
        <p:nvSpPr>
          <p:cNvPr id="198" name="Shape 198"/>
          <p:cNvSpPr txBox="1"/>
          <p:nvPr>
            <p:ph type="title"/>
          </p:nvPr>
        </p:nvSpPr>
        <p:spPr>
          <a:xfrm>
            <a:off x="123674" y="159664"/>
            <a:ext cx="4299900" cy="831300"/>
          </a:xfrm>
          <a:prstGeom prst="rect">
            <a:avLst/>
          </a:prstGeom>
        </p:spPr>
        <p:txBody>
          <a:bodyPr anchorCtr="0" anchor="b" bIns="91425" lIns="91425" rIns="91425" wrap="square" tIns="91425">
            <a:noAutofit/>
          </a:bodyPr>
          <a:lstStyle/>
          <a:p>
            <a:pPr indent="0" lvl="0" marL="0" rtl="0">
              <a:spcBef>
                <a:spcPts val="0"/>
              </a:spcBef>
              <a:buNone/>
            </a:pPr>
            <a:r>
              <a:rPr lang="en"/>
              <a:t>Orientation of the Pelvis</a:t>
            </a:r>
          </a:p>
        </p:txBody>
      </p:sp>
      <p:graphicFrame>
        <p:nvGraphicFramePr>
          <p:cNvPr id="199" name="Shape 199"/>
          <p:cNvGraphicFramePr/>
          <p:nvPr/>
        </p:nvGraphicFramePr>
        <p:xfrm>
          <a:off x="159052" y="1267540"/>
          <a:ext cx="3000000" cy="3000000"/>
        </p:xfrm>
        <a:graphic>
          <a:graphicData uri="http://schemas.openxmlformats.org/drawingml/2006/table">
            <a:tbl>
              <a:tblPr>
                <a:noFill/>
                <a:tableStyleId>{B6E4DCF7-BC93-44EA-80DB-38DC013299DD}</a:tableStyleId>
              </a:tblPr>
              <a:tblGrid>
                <a:gridCol w="2909675"/>
                <a:gridCol w="2909675"/>
                <a:gridCol w="2909675"/>
              </a:tblGrid>
              <a:tr h="3148800">
                <a:tc>
                  <a:txBody>
                    <a:bodyPr>
                      <a:noAutofit/>
                    </a:bodyPr>
                    <a:lstStyle/>
                    <a:p>
                      <a:pPr indent="0" lvl="0" marL="0" rtl="0">
                        <a:lnSpc>
                          <a:spcPct val="115000"/>
                        </a:lnSpc>
                        <a:spcBef>
                          <a:spcPts val="0"/>
                        </a:spcBef>
                        <a:spcAft>
                          <a:spcPts val="1600"/>
                        </a:spcAft>
                        <a:buNone/>
                      </a:pPr>
                      <a:r>
                        <a:rPr lang="en" sz="1800">
                          <a:solidFill>
                            <a:schemeClr val="dk1"/>
                          </a:solidFill>
                          <a:latin typeface="Open Sans"/>
                          <a:ea typeface="Open Sans"/>
                          <a:cs typeface="Open Sans"/>
                          <a:sym typeface="Open Sans"/>
                        </a:rPr>
                        <a:t>1.The Anterior Superior iliac spine and </a:t>
                      </a:r>
                      <a:r>
                        <a:rPr lang="en" sz="1800">
                          <a:solidFill>
                            <a:srgbClr val="6FA8DC"/>
                          </a:solidFill>
                          <a:latin typeface="Open Sans"/>
                          <a:ea typeface="Open Sans"/>
                          <a:cs typeface="Open Sans"/>
                          <a:sym typeface="Open Sans"/>
                        </a:rPr>
                        <a:t>the front of the Symphysis pubis</a:t>
                      </a:r>
                      <a:r>
                        <a:rPr lang="en" sz="1800">
                          <a:solidFill>
                            <a:schemeClr val="dk1"/>
                          </a:solidFill>
                          <a:latin typeface="Open Sans"/>
                          <a:ea typeface="Open Sans"/>
                          <a:cs typeface="Open Sans"/>
                          <a:sym typeface="Open Sans"/>
                        </a:rPr>
                        <a:t> (</a:t>
                      </a:r>
                      <a:r>
                        <a:rPr lang="en" sz="1800">
                          <a:solidFill>
                            <a:srgbClr val="D5A6BD"/>
                          </a:solidFill>
                          <a:latin typeface="Open Sans"/>
                          <a:ea typeface="Open Sans"/>
                          <a:cs typeface="Open Sans"/>
                          <a:sym typeface="Open Sans"/>
                        </a:rPr>
                        <a:t>The pubic tubercles</a:t>
                      </a:r>
                      <a:r>
                        <a:rPr lang="en" sz="1800">
                          <a:solidFill>
                            <a:schemeClr val="dk1"/>
                          </a:solidFill>
                          <a:latin typeface="Open Sans"/>
                          <a:ea typeface="Open Sans"/>
                          <a:cs typeface="Open Sans"/>
                          <a:sym typeface="Open Sans"/>
                        </a:rPr>
                        <a:t>) are in the same </a:t>
                      </a:r>
                      <a:r>
                        <a:rPr b="1" lang="en" sz="1800">
                          <a:solidFill>
                            <a:schemeClr val="dk1"/>
                          </a:solidFill>
                          <a:latin typeface="Open Sans"/>
                          <a:ea typeface="Open Sans"/>
                          <a:cs typeface="Open Sans"/>
                          <a:sym typeface="Open Sans"/>
                        </a:rPr>
                        <a:t>vertical plane.</a:t>
                      </a:r>
                    </a:p>
                    <a:p>
                      <a:pPr indent="-69850" lvl="0" marL="0" rtl="0" algn="ctr">
                        <a:lnSpc>
                          <a:spcPct val="115000"/>
                        </a:lnSpc>
                        <a:spcBef>
                          <a:spcPts val="0"/>
                        </a:spcBef>
                        <a:spcAft>
                          <a:spcPts val="1600"/>
                        </a:spcAft>
                        <a:buClr>
                          <a:schemeClr val="dk1"/>
                        </a:buClr>
                        <a:buSzPts val="1100"/>
                        <a:buFont typeface="Arial"/>
                        <a:buNone/>
                      </a:pPr>
                      <a:r>
                        <a:rPr lang="en" sz="1800">
                          <a:solidFill>
                            <a:schemeClr val="dk1"/>
                          </a:solidFill>
                          <a:latin typeface="Open Sans"/>
                          <a:ea typeface="Open Sans"/>
                          <a:cs typeface="Open Sans"/>
                          <a:sym typeface="Open Sans"/>
                        </a:rPr>
                        <a:t>. </a:t>
                      </a:r>
                    </a:p>
                  </a:txBody>
                  <a:tcPr marT="91425" marB="91425" marR="91425" marL="91425"/>
                </a:tc>
                <a:tc>
                  <a:txBody>
                    <a:bodyPr>
                      <a:noAutofit/>
                    </a:bodyPr>
                    <a:lstStyle/>
                    <a:p>
                      <a:pPr indent="-69850" lvl="0" marL="0" rtl="0">
                        <a:lnSpc>
                          <a:spcPct val="115000"/>
                        </a:lnSpc>
                        <a:spcBef>
                          <a:spcPts val="0"/>
                        </a:spcBef>
                        <a:spcAft>
                          <a:spcPts val="1600"/>
                        </a:spcAft>
                        <a:buClr>
                          <a:schemeClr val="dk1"/>
                        </a:buClr>
                        <a:buSzPts val="1100"/>
                        <a:buFont typeface="Arial"/>
                        <a:buNone/>
                      </a:pPr>
                      <a:r>
                        <a:rPr lang="en" sz="1800">
                          <a:solidFill>
                            <a:schemeClr val="dk1"/>
                          </a:solidFill>
                          <a:latin typeface="Open Sans"/>
                          <a:ea typeface="Open Sans"/>
                          <a:cs typeface="Open Sans"/>
                          <a:sym typeface="Open Sans"/>
                        </a:rPr>
                        <a:t>2.</a:t>
                      </a:r>
                      <a:r>
                        <a:rPr lang="en" sz="1800">
                          <a:solidFill>
                            <a:srgbClr val="D5A6BD"/>
                          </a:solidFill>
                          <a:latin typeface="Open Sans"/>
                          <a:ea typeface="Open Sans"/>
                          <a:cs typeface="Open Sans"/>
                          <a:sym typeface="Open Sans"/>
                        </a:rPr>
                        <a:t>The coccyx and the upper margin of the pubic symphysis are in the same </a:t>
                      </a:r>
                      <a:r>
                        <a:rPr b="1" lang="en" sz="1800">
                          <a:solidFill>
                            <a:srgbClr val="D5A6BD"/>
                          </a:solidFill>
                          <a:latin typeface="Open Sans"/>
                          <a:ea typeface="Open Sans"/>
                          <a:cs typeface="Open Sans"/>
                          <a:sym typeface="Open Sans"/>
                        </a:rPr>
                        <a:t>horizontal plane.</a:t>
                      </a:r>
                    </a:p>
                  </a:txBody>
                  <a:tcPr marT="91425" marB="91425" marR="91425" marL="91425"/>
                </a:tc>
                <a:tc>
                  <a:txBody>
                    <a:bodyPr>
                      <a:noAutofit/>
                    </a:bodyPr>
                    <a:lstStyle/>
                    <a:p>
                      <a:pPr indent="-69850" lvl="0" marL="0" rtl="0">
                        <a:lnSpc>
                          <a:spcPct val="90000"/>
                        </a:lnSpc>
                        <a:spcBef>
                          <a:spcPts val="1000"/>
                        </a:spcBef>
                        <a:buClr>
                          <a:schemeClr val="dk1"/>
                        </a:buClr>
                        <a:buSzPts val="1100"/>
                        <a:buFont typeface="Arial"/>
                        <a:buNone/>
                      </a:pPr>
                      <a:r>
                        <a:rPr lang="en" sz="1800">
                          <a:solidFill>
                            <a:schemeClr val="dk1"/>
                          </a:solidFill>
                          <a:latin typeface="Open Sans"/>
                          <a:ea typeface="Open Sans"/>
                          <a:cs typeface="Open Sans"/>
                          <a:sym typeface="Open Sans"/>
                        </a:rPr>
                        <a:t>3.</a:t>
                      </a:r>
                      <a:r>
                        <a:rPr lang="en" sz="1800">
                          <a:solidFill>
                            <a:srgbClr val="D5A6BD"/>
                          </a:solidFill>
                          <a:latin typeface="Open Sans"/>
                          <a:ea typeface="Open Sans"/>
                          <a:cs typeface="Open Sans"/>
                          <a:sym typeface="Open Sans"/>
                        </a:rPr>
                        <a:t>The axis of the pelvic cavity running through the central point of the inlet and the outlet, almost parallels the curvature of the sacrum.</a:t>
                      </a:r>
                    </a:p>
                    <a:p>
                      <a:pPr indent="0" lvl="0" marL="0">
                        <a:spcBef>
                          <a:spcPts val="0"/>
                        </a:spcBef>
                        <a:buNone/>
                      </a:pPr>
                      <a:r>
                        <a:t/>
                      </a:r>
                      <a:endParaRPr/>
                    </a:p>
                  </a:txBody>
                  <a:tcPr marT="91425" marB="91425" marR="91425" marL="91425"/>
                </a:tc>
              </a:tr>
            </a:tbl>
          </a:graphicData>
        </a:graphic>
      </p:graphicFrame>
      <p:pic>
        <p:nvPicPr>
          <p:cNvPr id="200" name="Shape 200"/>
          <p:cNvPicPr preferRelativeResize="0"/>
          <p:nvPr/>
        </p:nvPicPr>
        <p:blipFill>
          <a:blip r:embed="rId3">
            <a:alphaModFix/>
          </a:blip>
          <a:stretch>
            <a:fillRect/>
          </a:stretch>
        </p:blipFill>
        <p:spPr>
          <a:xfrm>
            <a:off x="1021784" y="2944100"/>
            <a:ext cx="1635925" cy="1341375"/>
          </a:xfrm>
          <a:prstGeom prst="rect">
            <a:avLst/>
          </a:prstGeom>
          <a:noFill/>
          <a:ln>
            <a:noFill/>
          </a:ln>
        </p:spPr>
      </p:pic>
      <p:pic>
        <p:nvPicPr>
          <p:cNvPr id="201" name="Shape 201"/>
          <p:cNvPicPr preferRelativeResize="0"/>
          <p:nvPr/>
        </p:nvPicPr>
        <p:blipFill>
          <a:blip r:embed="rId4">
            <a:alphaModFix/>
          </a:blip>
          <a:stretch>
            <a:fillRect/>
          </a:stretch>
        </p:blipFill>
        <p:spPr>
          <a:xfrm>
            <a:off x="4390097" y="2790700"/>
            <a:ext cx="1509403" cy="1341375"/>
          </a:xfrm>
          <a:prstGeom prst="rect">
            <a:avLst/>
          </a:prstGeom>
          <a:noFill/>
          <a:ln>
            <a:noFill/>
          </a:ln>
        </p:spPr>
      </p:pic>
      <p:sp>
        <p:nvSpPr>
          <p:cNvPr id="202" name="Shape 202"/>
          <p:cNvSpPr/>
          <p:nvPr/>
        </p:nvSpPr>
        <p:spPr>
          <a:xfrm>
            <a:off x="4299839" y="3460377"/>
            <a:ext cx="284400" cy="239100"/>
          </a:xfrm>
          <a:prstGeom prst="ellipse">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203" name="Shape 203"/>
          <p:cNvPicPr preferRelativeResize="0"/>
          <p:nvPr/>
        </p:nvPicPr>
        <p:blipFill>
          <a:blip r:embed="rId5">
            <a:alphaModFix/>
          </a:blip>
          <a:stretch>
            <a:fillRect/>
          </a:stretch>
        </p:blipFill>
        <p:spPr>
          <a:xfrm>
            <a:off x="7857275" y="2944100"/>
            <a:ext cx="913150" cy="1271650"/>
          </a:xfrm>
          <a:prstGeom prst="rect">
            <a:avLst/>
          </a:prstGeom>
          <a:noFill/>
          <a:ln>
            <a:noFill/>
          </a:ln>
        </p:spPr>
      </p:pic>
      <p:sp>
        <p:nvSpPr>
          <p:cNvPr id="204" name="Shape 204"/>
          <p:cNvSpPr txBox="1"/>
          <p:nvPr/>
        </p:nvSpPr>
        <p:spPr>
          <a:xfrm>
            <a:off x="77700" y="4285465"/>
            <a:ext cx="8988600" cy="640200"/>
          </a:xfrm>
          <a:prstGeom prst="rect">
            <a:avLst/>
          </a:prstGeom>
          <a:noFill/>
          <a:ln>
            <a:noFill/>
          </a:ln>
        </p:spPr>
        <p:txBody>
          <a:bodyPr anchorCtr="0" anchor="t" bIns="91425" lIns="91425" rIns="91425" wrap="square" tIns="91425">
            <a:noAutofit/>
          </a:bodyPr>
          <a:lstStyle/>
          <a:p>
            <a:pPr indent="-69850" lvl="0" marL="0" rtl="0">
              <a:lnSpc>
                <a:spcPct val="90000"/>
              </a:lnSpc>
              <a:spcBef>
                <a:spcPts val="500"/>
              </a:spcBef>
              <a:buClr>
                <a:schemeClr val="dk1"/>
              </a:buClr>
              <a:buSzPts val="1100"/>
              <a:buFont typeface="Arial"/>
              <a:buNone/>
            </a:pPr>
            <a:r>
              <a:rPr lang="en" sz="1700">
                <a:solidFill>
                  <a:schemeClr val="dk1"/>
                </a:solidFill>
                <a:latin typeface="Open Sans"/>
                <a:ea typeface="Open Sans"/>
                <a:cs typeface="Open Sans"/>
                <a:sym typeface="Open Sans"/>
              </a:rPr>
              <a:t>In this position: The anterior surface of the </a:t>
            </a:r>
            <a:r>
              <a:rPr lang="en" sz="1700">
                <a:solidFill>
                  <a:srgbClr val="FF0000"/>
                </a:solidFill>
                <a:latin typeface="Open Sans"/>
                <a:ea typeface="Open Sans"/>
                <a:cs typeface="Open Sans"/>
                <a:sym typeface="Open Sans"/>
              </a:rPr>
              <a:t>Sacrum</a:t>
            </a:r>
            <a:r>
              <a:rPr lang="en" sz="1700">
                <a:solidFill>
                  <a:schemeClr val="dk1"/>
                </a:solidFill>
                <a:latin typeface="Open Sans"/>
                <a:ea typeface="Open Sans"/>
                <a:cs typeface="Open Sans"/>
                <a:sym typeface="Open Sans"/>
              </a:rPr>
              <a:t> is directed </a:t>
            </a:r>
            <a:r>
              <a:rPr lang="en" sz="1700" u="sng">
                <a:solidFill>
                  <a:schemeClr val="dk1"/>
                </a:solidFill>
                <a:latin typeface="Open Sans"/>
                <a:ea typeface="Open Sans"/>
                <a:cs typeface="Open Sans"/>
                <a:sym typeface="Open Sans"/>
              </a:rPr>
              <a:t>forward and downward</a:t>
            </a:r>
            <a:r>
              <a:rPr lang="en" sz="1700">
                <a:solidFill>
                  <a:schemeClr val="dk1"/>
                </a:solidFill>
                <a:latin typeface="Open Sans"/>
                <a:ea typeface="Open Sans"/>
                <a:cs typeface="Open Sans"/>
                <a:sym typeface="Open Sans"/>
              </a:rPr>
              <a:t> while the pelvic surface of </a:t>
            </a:r>
            <a:r>
              <a:rPr lang="en" sz="1700">
                <a:solidFill>
                  <a:srgbClr val="FF0000"/>
                </a:solidFill>
                <a:latin typeface="Open Sans"/>
                <a:ea typeface="Open Sans"/>
                <a:cs typeface="Open Sans"/>
                <a:sym typeface="Open Sans"/>
              </a:rPr>
              <a:t>symphysis pubis</a:t>
            </a:r>
            <a:r>
              <a:rPr lang="en" sz="1700">
                <a:solidFill>
                  <a:schemeClr val="dk1"/>
                </a:solidFill>
                <a:latin typeface="Open Sans"/>
                <a:ea typeface="Open Sans"/>
                <a:cs typeface="Open Sans"/>
                <a:sym typeface="Open Sans"/>
              </a:rPr>
              <a:t> faces </a:t>
            </a:r>
            <a:r>
              <a:rPr lang="en" sz="1700" u="sng">
                <a:solidFill>
                  <a:schemeClr val="dk1"/>
                </a:solidFill>
                <a:latin typeface="Open Sans"/>
                <a:ea typeface="Open Sans"/>
                <a:cs typeface="Open Sans"/>
                <a:sym typeface="Open Sans"/>
              </a:rPr>
              <a:t>upward and backward</a:t>
            </a:r>
            <a:r>
              <a:rPr lang="en" sz="1700">
                <a:solidFill>
                  <a:schemeClr val="dk1"/>
                </a:solidFill>
                <a:latin typeface="Open Sans"/>
                <a:ea typeface="Open Sans"/>
                <a:cs typeface="Open Sans"/>
                <a:sym typeface="Open Sans"/>
              </a:rPr>
              <a:t>.</a:t>
            </a:r>
          </a:p>
          <a:p>
            <a:pPr indent="0" lvl="0" marL="0">
              <a:spcBef>
                <a:spcPts val="0"/>
              </a:spcBef>
              <a:buNone/>
            </a:pPr>
            <a:r>
              <a:t/>
            </a:r>
            <a:endParaRPr/>
          </a:p>
        </p:txBody>
      </p:sp>
      <p:sp>
        <p:nvSpPr>
          <p:cNvPr id="205" name="Shape 205"/>
          <p:cNvSpPr/>
          <p:nvPr/>
        </p:nvSpPr>
        <p:spPr>
          <a:xfrm rot="-2288729">
            <a:off x="8046737" y="3910807"/>
            <a:ext cx="328821" cy="63012"/>
          </a:xfrm>
          <a:prstGeom prst="rightArrow">
            <a:avLst>
              <a:gd fmla="val 50000" name="adj1"/>
              <a:gd fmla="val 93494" name="adj2"/>
            </a:avLst>
          </a:prstGeom>
          <a:solidFill>
            <a:srgbClr val="D5A6BD"/>
          </a:solid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06" name="Shape 206"/>
          <p:cNvSpPr/>
          <p:nvPr/>
        </p:nvSpPr>
        <p:spPr>
          <a:xfrm rot="-3217387">
            <a:off x="8348276" y="3655601"/>
            <a:ext cx="195247" cy="77380"/>
          </a:xfrm>
          <a:prstGeom prst="rightArrow">
            <a:avLst>
              <a:gd fmla="val 50000" name="adj1"/>
              <a:gd fmla="val 50000" name="adj2"/>
            </a:avLst>
          </a:prstGeom>
          <a:solidFill>
            <a:srgbClr val="D5A6BD"/>
          </a:solid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716050" y="52750"/>
            <a:ext cx="8520600" cy="831300"/>
          </a:xfrm>
          <a:prstGeom prst="rect">
            <a:avLst/>
          </a:prstGeom>
          <a:noFill/>
          <a:ln>
            <a:noFill/>
          </a:ln>
        </p:spPr>
        <p:txBody>
          <a:bodyPr anchorCtr="0" anchor="b" bIns="91425" lIns="91425" rIns="91425" wrap="square" tIns="91425">
            <a:noAutofit/>
          </a:bodyPr>
          <a:lstStyle/>
          <a:p>
            <a:pPr indent="0" lvl="0" marL="0">
              <a:spcBef>
                <a:spcPts val="0"/>
              </a:spcBef>
              <a:buNone/>
            </a:pPr>
            <a:r>
              <a:rPr lang="en">
                <a:solidFill>
                  <a:srgbClr val="000000"/>
                </a:solidFill>
              </a:rPr>
              <a:t>Fractures of the Bony Pelvis</a:t>
            </a:r>
          </a:p>
        </p:txBody>
      </p:sp>
      <p:sp>
        <p:nvSpPr>
          <p:cNvPr id="212" name="Shape 212"/>
          <p:cNvSpPr txBox="1"/>
          <p:nvPr>
            <p:ph idx="1" type="body"/>
          </p:nvPr>
        </p:nvSpPr>
        <p:spPr>
          <a:xfrm>
            <a:off x="181300" y="884050"/>
            <a:ext cx="4026000" cy="2041800"/>
          </a:xfrm>
          <a:prstGeom prst="rect">
            <a:avLst/>
          </a:prstGeom>
          <a:ln cap="flat" cmpd="sng" w="9525">
            <a:solidFill>
              <a:srgbClr val="F3F3F3"/>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spcAft>
                <a:spcPts val="0"/>
              </a:spcAft>
              <a:buNone/>
            </a:pPr>
            <a:r>
              <a:rPr lang="en" sz="1800"/>
              <a:t>The weakest parts of the bony pelvis are:</a:t>
            </a:r>
          </a:p>
          <a:p>
            <a:pPr indent="-342900" lvl="0" marL="457200" rtl="0">
              <a:spcBef>
                <a:spcPts val="0"/>
              </a:spcBef>
              <a:spcAft>
                <a:spcPts val="0"/>
              </a:spcAft>
              <a:buSzPts val="1800"/>
              <a:buChar char="❏"/>
            </a:pPr>
            <a:r>
              <a:rPr b="1" lang="en" sz="1800"/>
              <a:t>Pubic rami</a:t>
            </a:r>
          </a:p>
          <a:p>
            <a:pPr indent="-342900" lvl="0" marL="457200" rtl="0">
              <a:spcBef>
                <a:spcPts val="0"/>
              </a:spcBef>
              <a:spcAft>
                <a:spcPts val="0"/>
              </a:spcAft>
              <a:buSzPts val="1800"/>
              <a:buChar char="❏"/>
            </a:pPr>
            <a:r>
              <a:rPr b="1" lang="en" sz="1800"/>
              <a:t>Acetabula</a:t>
            </a:r>
          </a:p>
          <a:p>
            <a:pPr indent="-342900" lvl="0" marL="457200" rtl="0">
              <a:spcBef>
                <a:spcPts val="0"/>
              </a:spcBef>
              <a:spcAft>
                <a:spcPts val="0"/>
              </a:spcAft>
              <a:buSzPts val="1800"/>
              <a:buChar char="❏"/>
            </a:pPr>
            <a:r>
              <a:rPr b="1" lang="en" sz="1800"/>
              <a:t>Region of sacroiliac joint</a:t>
            </a:r>
          </a:p>
          <a:p>
            <a:pPr indent="-342900" lvl="0" marL="457200" rtl="0">
              <a:spcBef>
                <a:spcPts val="0"/>
              </a:spcBef>
              <a:spcAft>
                <a:spcPts val="0"/>
              </a:spcAft>
              <a:buSzPts val="1800"/>
              <a:buChar char="❏"/>
            </a:pPr>
            <a:r>
              <a:rPr b="1" lang="en" sz="1800"/>
              <a:t>Alae of the ilium</a:t>
            </a:r>
          </a:p>
          <a:p>
            <a:pPr indent="0" lvl="0" marL="0" rtl="0">
              <a:spcBef>
                <a:spcPts val="0"/>
              </a:spcBef>
              <a:spcAft>
                <a:spcPts val="0"/>
              </a:spcAft>
              <a:buNone/>
            </a:pPr>
            <a:br>
              <a:rPr lang="en"/>
            </a:br>
            <a:r>
              <a:rPr lang="en" sz="1100">
                <a:latin typeface="Arial"/>
                <a:ea typeface="Arial"/>
                <a:cs typeface="Arial"/>
                <a:sym typeface="Arial"/>
              </a:rPr>
              <a:t>		</a:t>
            </a:r>
          </a:p>
          <a:p>
            <a:pPr indent="-69850" lvl="0" marL="0">
              <a:spcBef>
                <a:spcPts val="0"/>
              </a:spcBef>
              <a:buClr>
                <a:schemeClr val="dk1"/>
              </a:buClr>
              <a:buSzPts val="1100"/>
              <a:buFont typeface="Arial"/>
              <a:buNone/>
            </a:pPr>
            <a:r>
              <a:rPr lang="en" sz="1100">
                <a:latin typeface="Arial"/>
                <a:ea typeface="Arial"/>
                <a:cs typeface="Arial"/>
                <a:sym typeface="Arial"/>
              </a:rPr>
              <a:t>				</a:t>
            </a:r>
          </a:p>
          <a:p>
            <a:pPr indent="0" lvl="0" marL="0" rtl="0">
              <a:spcBef>
                <a:spcPts val="0"/>
              </a:spcBef>
              <a:buNone/>
            </a:pPr>
            <a:r>
              <a:rPr lang="en" sz="1100">
                <a:latin typeface="Arial"/>
                <a:ea typeface="Arial"/>
                <a:cs typeface="Arial"/>
                <a:sym typeface="Arial"/>
              </a:rPr>
              <a:t>	</a:t>
            </a:r>
          </a:p>
          <a:p>
            <a:pPr indent="-228600" lvl="0" marL="457200" rtl="0">
              <a:spcBef>
                <a:spcPts val="0"/>
              </a:spcBef>
              <a:spcAft>
                <a:spcPts val="0"/>
              </a:spcAft>
              <a:buSzPts val="1100"/>
              <a:buFont typeface="Arial"/>
              <a:buNone/>
            </a:pPr>
            <a:r>
              <a:rPr lang="en" sz="1100">
                <a:latin typeface="Arial"/>
                <a:ea typeface="Arial"/>
                <a:cs typeface="Arial"/>
                <a:sym typeface="Arial"/>
              </a:rPr>
              <a:t>							</a:t>
            </a:r>
          </a:p>
          <a:p>
            <a:pPr indent="-69850" lvl="0" marL="0" rtl="0">
              <a:spcBef>
                <a:spcPts val="0"/>
              </a:spcBef>
              <a:spcAft>
                <a:spcPts val="0"/>
              </a:spcAft>
              <a:buClr>
                <a:schemeClr val="dk1"/>
              </a:buClr>
              <a:buSzPts val="1100"/>
              <a:buFont typeface="Arial"/>
              <a:buNone/>
            </a:pPr>
            <a:r>
              <a:rPr lang="en" sz="1100">
                <a:latin typeface="Arial"/>
                <a:ea typeface="Arial"/>
                <a:cs typeface="Arial"/>
                <a:sym typeface="Arial"/>
              </a:rPr>
              <a:t>						 					</a:t>
            </a:r>
          </a:p>
          <a:p>
            <a:pPr indent="-69850" lvl="0" marL="0">
              <a:spcBef>
                <a:spcPts val="0"/>
              </a:spcBef>
              <a:buClr>
                <a:schemeClr val="dk1"/>
              </a:buClr>
              <a:buSzPts val="1100"/>
              <a:buFont typeface="Arial"/>
              <a:buNone/>
            </a:pPr>
            <a:r>
              <a:rPr lang="en" sz="1100">
                <a:latin typeface="Arial"/>
                <a:ea typeface="Arial"/>
                <a:cs typeface="Arial"/>
                <a:sym typeface="Arial"/>
              </a:rPr>
              <a:t>				</a:t>
            </a:r>
          </a:p>
          <a:p>
            <a:pPr indent="-69850" lvl="0" marL="0">
              <a:spcBef>
                <a:spcPts val="0"/>
              </a:spcBef>
              <a:buClr>
                <a:schemeClr val="dk1"/>
              </a:buClr>
              <a:buSzPts val="1100"/>
              <a:buFont typeface="Arial"/>
              <a:buNone/>
            </a:pPr>
            <a:r>
              <a:rPr lang="en" sz="1100">
                <a:latin typeface="Arial"/>
                <a:ea typeface="Arial"/>
                <a:cs typeface="Arial"/>
                <a:sym typeface="Arial"/>
              </a:rPr>
              <a:t>			</a:t>
            </a:r>
          </a:p>
          <a:p>
            <a:pPr indent="-69850" lvl="0" marL="0">
              <a:spcBef>
                <a:spcPts val="0"/>
              </a:spcBef>
              <a:buClr>
                <a:schemeClr val="dk1"/>
              </a:buClr>
              <a:buSzPts val="1100"/>
              <a:buFont typeface="Arial"/>
              <a:buNone/>
            </a:pPr>
            <a:r>
              <a:rPr lang="en" sz="1100">
                <a:latin typeface="Arial"/>
                <a:ea typeface="Arial"/>
                <a:cs typeface="Arial"/>
                <a:sym typeface="Arial"/>
              </a:rPr>
              <a:t>		</a:t>
            </a:r>
          </a:p>
          <a:p>
            <a:pPr indent="0" lvl="0" marL="0">
              <a:spcBef>
                <a:spcPts val="0"/>
              </a:spcBef>
              <a:buNone/>
            </a:pPr>
            <a:r>
              <a:t/>
            </a:r>
            <a:endParaRPr/>
          </a:p>
        </p:txBody>
      </p:sp>
      <p:sp>
        <p:nvSpPr>
          <p:cNvPr id="213" name="Shape 213"/>
          <p:cNvSpPr txBox="1"/>
          <p:nvPr>
            <p:ph idx="4294967295" type="body"/>
          </p:nvPr>
        </p:nvSpPr>
        <p:spPr>
          <a:xfrm>
            <a:off x="4471013" y="1533421"/>
            <a:ext cx="4539000" cy="3069000"/>
          </a:xfrm>
          <a:prstGeom prst="rect">
            <a:avLst/>
          </a:prstGeom>
          <a:ln cap="flat" cmpd="sng" w="9525">
            <a:solidFill>
              <a:srgbClr val="F3F3F3"/>
            </a:solidFill>
            <a:prstDash val="solid"/>
            <a:round/>
            <a:headEnd len="med" w="med" type="none"/>
            <a:tailEnd len="med" w="med" type="none"/>
          </a:ln>
        </p:spPr>
        <p:txBody>
          <a:bodyPr anchorCtr="0" anchor="t" bIns="91425" lIns="91425" rIns="91425" wrap="square" tIns="91425">
            <a:noAutofit/>
          </a:bodyPr>
          <a:lstStyle/>
          <a:p>
            <a:pPr indent="-342900" lvl="0" marL="457200" rtl="0">
              <a:spcBef>
                <a:spcPts val="0"/>
              </a:spcBef>
              <a:buSzPts val="1800"/>
              <a:buChar char="❖"/>
            </a:pPr>
            <a:r>
              <a:rPr lang="en" sz="1800"/>
              <a:t>Pelvic Fractures can result from direct trauma to the pelvic bones as occurs in car accidents or by forces transmitted to these bones from the lower limbs during falls on the feet. </a:t>
            </a:r>
          </a:p>
          <a:p>
            <a:pPr indent="-342900" lvl="0" marL="457200">
              <a:spcBef>
                <a:spcPts val="0"/>
              </a:spcBef>
              <a:buSzPts val="1800"/>
              <a:buChar char="❖"/>
            </a:pPr>
            <a:r>
              <a:rPr lang="en" sz="1800"/>
              <a:t>Pelvic fractures may cause injury to the </a:t>
            </a:r>
            <a:r>
              <a:rPr lang="en" sz="1800" u="sng"/>
              <a:t>pelvic soft tissues</a:t>
            </a:r>
            <a:r>
              <a:rPr lang="en" sz="1800"/>
              <a:t>, </a:t>
            </a:r>
            <a:r>
              <a:rPr lang="en" sz="1800" u="sng"/>
              <a:t>blood vessels</a:t>
            </a:r>
            <a:r>
              <a:rPr lang="en" sz="1800"/>
              <a:t>, </a:t>
            </a:r>
            <a:r>
              <a:rPr lang="en" sz="1800" u="sng"/>
              <a:t>nerves</a:t>
            </a:r>
            <a:r>
              <a:rPr lang="en" sz="1800"/>
              <a:t> and </a:t>
            </a:r>
            <a:r>
              <a:rPr lang="en" sz="1800" u="sng"/>
              <a:t>organs.</a:t>
            </a:r>
            <a:br>
              <a:rPr lang="en" sz="1800"/>
            </a:br>
          </a:p>
        </p:txBody>
      </p:sp>
      <p:pic>
        <p:nvPicPr>
          <p:cNvPr id="214" name="Shape 214"/>
          <p:cNvPicPr preferRelativeResize="0"/>
          <p:nvPr/>
        </p:nvPicPr>
        <p:blipFill>
          <a:blip r:embed="rId3">
            <a:alphaModFix/>
          </a:blip>
          <a:stretch>
            <a:fillRect/>
          </a:stretch>
        </p:blipFill>
        <p:spPr>
          <a:xfrm>
            <a:off x="716062" y="2925928"/>
            <a:ext cx="3394925" cy="2076834"/>
          </a:xfrm>
          <a:prstGeom prst="rect">
            <a:avLst/>
          </a:prstGeom>
          <a:noFill/>
          <a:ln>
            <a:noFill/>
          </a:ln>
        </p:spPr>
      </p:pic>
      <p:sp>
        <p:nvSpPr>
          <p:cNvPr id="215" name="Shape 215"/>
          <p:cNvSpPr/>
          <p:nvPr/>
        </p:nvSpPr>
        <p:spPr>
          <a:xfrm flipH="1" rot="10800000">
            <a:off x="3028200" y="3953650"/>
            <a:ext cx="732300" cy="2460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16" name="Shape 216"/>
          <p:cNvSpPr txBox="1"/>
          <p:nvPr/>
        </p:nvSpPr>
        <p:spPr>
          <a:xfrm>
            <a:off x="6693516" y="0"/>
            <a:ext cx="3828000" cy="272700"/>
          </a:xfrm>
          <a:prstGeom prst="rect">
            <a:avLst/>
          </a:prstGeom>
          <a:noFill/>
          <a:ln>
            <a:noFill/>
          </a:ln>
        </p:spPr>
        <p:txBody>
          <a:bodyPr anchorCtr="0" anchor="t" bIns="91425" lIns="91425" rIns="91425" wrap="square" tIns="91425">
            <a:noAutofit/>
          </a:bodyPr>
          <a:lstStyle/>
          <a:p>
            <a:pPr indent="0" lvl="0" marL="0">
              <a:spcBef>
                <a:spcPts val="0"/>
              </a:spcBef>
              <a:buNone/>
            </a:pPr>
            <a:r>
              <a:rPr lang="en" sz="1800">
                <a:solidFill>
                  <a:srgbClr val="D5A6BD"/>
                </a:solidFill>
                <a:latin typeface="Economica"/>
                <a:ea typeface="Economica"/>
                <a:cs typeface="Economica"/>
                <a:sym typeface="Economica"/>
              </a:rPr>
              <a:t>Only in girl’s slides</a:t>
            </a:r>
          </a:p>
        </p:txBody>
      </p:sp>
      <p:sp>
        <p:nvSpPr>
          <p:cNvPr id="217" name="Shape 217"/>
          <p:cNvSpPr/>
          <p:nvPr/>
        </p:nvSpPr>
        <p:spPr>
          <a:xfrm>
            <a:off x="2289013" y="3124296"/>
            <a:ext cx="249000" cy="1305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18" name="Shape 218"/>
          <p:cNvSpPr/>
          <p:nvPr/>
        </p:nvSpPr>
        <p:spPr>
          <a:xfrm flipH="1" rot="10800000">
            <a:off x="3028200" y="4542254"/>
            <a:ext cx="1025100" cy="2727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cxnSp>
        <p:nvCxnSpPr>
          <p:cNvPr id="223" name="Shape 223"/>
          <p:cNvCxnSpPr>
            <a:endCxn id="224" idx="2"/>
          </p:cNvCxnSpPr>
          <p:nvPr/>
        </p:nvCxnSpPr>
        <p:spPr>
          <a:xfrm>
            <a:off x="1678238" y="2571750"/>
            <a:ext cx="1014300" cy="936000"/>
          </a:xfrm>
          <a:prstGeom prst="bentConnector3">
            <a:avLst>
              <a:gd fmla="val 50000" name="adj1"/>
            </a:avLst>
          </a:prstGeom>
          <a:noFill/>
          <a:ln cap="flat" cmpd="sng" w="9525">
            <a:solidFill>
              <a:srgbClr val="B7B7B7"/>
            </a:solidFill>
            <a:prstDash val="solid"/>
            <a:round/>
            <a:headEnd len="med" w="med" type="none"/>
            <a:tailEnd len="med" w="med" type="none"/>
          </a:ln>
        </p:spPr>
      </p:cxnSp>
      <p:cxnSp>
        <p:nvCxnSpPr>
          <p:cNvPr id="225" name="Shape 225"/>
          <p:cNvCxnSpPr>
            <a:endCxn id="226" idx="2"/>
          </p:cNvCxnSpPr>
          <p:nvPr/>
        </p:nvCxnSpPr>
        <p:spPr>
          <a:xfrm>
            <a:off x="2123300" y="2569050"/>
            <a:ext cx="570300" cy="7200"/>
          </a:xfrm>
          <a:prstGeom prst="straightConnector1">
            <a:avLst/>
          </a:prstGeom>
          <a:noFill/>
          <a:ln cap="flat" cmpd="sng" w="9525">
            <a:solidFill>
              <a:schemeClr val="dk2"/>
            </a:solidFill>
            <a:prstDash val="solid"/>
            <a:round/>
            <a:headEnd len="lg" w="lg" type="none"/>
            <a:tailEnd len="lg" w="lg" type="none"/>
          </a:ln>
        </p:spPr>
      </p:cxnSp>
      <p:sp>
        <p:nvSpPr>
          <p:cNvPr id="227" name="Shape 227"/>
          <p:cNvSpPr txBox="1"/>
          <p:nvPr>
            <p:ph type="title"/>
          </p:nvPr>
        </p:nvSpPr>
        <p:spPr>
          <a:xfrm>
            <a:off x="430125" y="221100"/>
            <a:ext cx="6028800" cy="831300"/>
          </a:xfrm>
          <a:prstGeom prst="rect">
            <a:avLst/>
          </a:prstGeom>
        </p:spPr>
        <p:txBody>
          <a:bodyPr anchorCtr="0" anchor="b" bIns="91425" lIns="91425" rIns="91425" wrap="square" tIns="91425">
            <a:noAutofit/>
          </a:bodyPr>
          <a:lstStyle/>
          <a:p>
            <a:pPr indent="0" lvl="0" marL="0">
              <a:spcBef>
                <a:spcPts val="0"/>
              </a:spcBef>
              <a:buNone/>
            </a:pPr>
            <a:r>
              <a:rPr lang="en"/>
              <a:t>Subdivision of the bony pelvis</a:t>
            </a:r>
          </a:p>
        </p:txBody>
      </p:sp>
      <p:sp>
        <p:nvSpPr>
          <p:cNvPr id="228" name="Shape 228"/>
          <p:cNvSpPr txBox="1"/>
          <p:nvPr>
            <p:ph idx="1" type="body"/>
          </p:nvPr>
        </p:nvSpPr>
        <p:spPr>
          <a:xfrm>
            <a:off x="368248" y="912943"/>
            <a:ext cx="8520600" cy="414300"/>
          </a:xfrm>
          <a:prstGeom prst="rect">
            <a:avLst/>
          </a:prstGeom>
          <a:ln>
            <a:noFill/>
          </a:ln>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
              <a:t>The bony pelvis is divided into two parts by the </a:t>
            </a:r>
            <a:r>
              <a:rPr lang="en">
                <a:solidFill>
                  <a:srgbClr val="FF0000"/>
                </a:solidFill>
              </a:rPr>
              <a:t>Pelvic Brim</a:t>
            </a:r>
            <a:r>
              <a:rPr lang="en"/>
              <a:t>.</a:t>
            </a:r>
          </a:p>
          <a:p>
            <a:pPr indent="-69850" lvl="0" marL="0">
              <a:spcBef>
                <a:spcPts val="0"/>
              </a:spcBef>
              <a:buClr>
                <a:schemeClr val="dk1"/>
              </a:buClr>
              <a:buSzPts val="1100"/>
              <a:buFont typeface="Arial"/>
              <a:buNone/>
            </a:pPr>
            <a:r>
              <a:rPr lang="en" sz="1100">
                <a:latin typeface="Arial"/>
                <a:ea typeface="Arial"/>
                <a:cs typeface="Arial"/>
                <a:sym typeface="Arial"/>
              </a:rPr>
              <a:t>					</a:t>
            </a:r>
          </a:p>
          <a:p>
            <a:pPr indent="-69850" lvl="0" marL="0">
              <a:spcBef>
                <a:spcPts val="0"/>
              </a:spcBef>
              <a:buClr>
                <a:schemeClr val="dk1"/>
              </a:buClr>
              <a:buSzPts val="1100"/>
              <a:buFont typeface="Arial"/>
              <a:buNone/>
            </a:pPr>
            <a:r>
              <a:rPr lang="en" sz="1100">
                <a:latin typeface="Arial"/>
                <a:ea typeface="Arial"/>
                <a:cs typeface="Arial"/>
                <a:sym typeface="Arial"/>
              </a:rPr>
              <a:t>		</a:t>
            </a:r>
          </a:p>
          <a:p>
            <a:pPr indent="0" lvl="0" marL="0">
              <a:spcBef>
                <a:spcPts val="0"/>
              </a:spcBef>
              <a:buNone/>
            </a:pPr>
            <a:r>
              <a:t/>
            </a:r>
            <a:endParaRPr/>
          </a:p>
        </p:txBody>
      </p:sp>
      <p:sp>
        <p:nvSpPr>
          <p:cNvPr id="229" name="Shape 229"/>
          <p:cNvSpPr/>
          <p:nvPr/>
        </p:nvSpPr>
        <p:spPr>
          <a:xfrm>
            <a:off x="2714228" y="2214400"/>
            <a:ext cx="1182300" cy="319200"/>
          </a:xfrm>
          <a:prstGeom prst="roundRect">
            <a:avLst>
              <a:gd fmla="val 16667" name="adj"/>
            </a:avLst>
          </a:prstGeom>
          <a:noFill/>
          <a:ln>
            <a:noFill/>
          </a:ln>
        </p:spPr>
        <p:txBody>
          <a:bodyPr anchorCtr="0" anchor="ctr" bIns="91425" lIns="91425" rIns="91425" wrap="square" tIns="91425">
            <a:noAutofit/>
          </a:bodyPr>
          <a:lstStyle/>
          <a:p>
            <a:pPr indent="0" lvl="0" marL="0">
              <a:spcBef>
                <a:spcPts val="0"/>
              </a:spcBef>
              <a:buNone/>
            </a:pPr>
            <a:r>
              <a:t/>
            </a:r>
            <a:endParaRPr sz="1100">
              <a:latin typeface="Roboto"/>
              <a:ea typeface="Roboto"/>
              <a:cs typeface="Roboto"/>
              <a:sym typeface="Roboto"/>
            </a:endParaRPr>
          </a:p>
        </p:txBody>
      </p:sp>
      <p:cxnSp>
        <p:nvCxnSpPr>
          <p:cNvPr id="230" name="Shape 230"/>
          <p:cNvCxnSpPr/>
          <p:nvPr/>
        </p:nvCxnSpPr>
        <p:spPr>
          <a:xfrm flipH="1" rot="10800000">
            <a:off x="1623805" y="1726343"/>
            <a:ext cx="1123200" cy="845400"/>
          </a:xfrm>
          <a:prstGeom prst="bentConnector3">
            <a:avLst>
              <a:gd fmla="val 50000" name="adj1"/>
            </a:avLst>
          </a:prstGeom>
          <a:noFill/>
          <a:ln cap="flat" cmpd="sng" w="9525">
            <a:solidFill>
              <a:srgbClr val="B7B7B7"/>
            </a:solidFill>
            <a:prstDash val="solid"/>
            <a:round/>
            <a:headEnd len="med" w="med" type="none"/>
            <a:tailEnd len="med" w="med" type="none"/>
          </a:ln>
        </p:spPr>
      </p:cxnSp>
      <p:cxnSp>
        <p:nvCxnSpPr>
          <p:cNvPr id="231" name="Shape 231"/>
          <p:cNvCxnSpPr/>
          <p:nvPr/>
        </p:nvCxnSpPr>
        <p:spPr>
          <a:xfrm>
            <a:off x="-1546125" y="-376450"/>
            <a:ext cx="290100" cy="0"/>
          </a:xfrm>
          <a:prstGeom prst="straightConnector1">
            <a:avLst/>
          </a:prstGeom>
          <a:noFill/>
          <a:ln cap="flat" cmpd="sng" w="9525">
            <a:solidFill>
              <a:schemeClr val="dk2"/>
            </a:solidFill>
            <a:prstDash val="solid"/>
            <a:round/>
            <a:headEnd len="lg" w="lg" type="none"/>
            <a:tailEnd len="lg" w="lg" type="none"/>
          </a:ln>
        </p:spPr>
      </p:cxnSp>
      <p:grpSp>
        <p:nvGrpSpPr>
          <p:cNvPr id="232" name="Shape 232"/>
          <p:cNvGrpSpPr/>
          <p:nvPr/>
        </p:nvGrpSpPr>
        <p:grpSpPr>
          <a:xfrm>
            <a:off x="228755" y="2412143"/>
            <a:ext cx="1362275" cy="319200"/>
            <a:chOff x="1596750" y="2412150"/>
            <a:chExt cx="1362275" cy="319200"/>
          </a:xfrm>
        </p:grpSpPr>
        <p:sp>
          <p:nvSpPr>
            <p:cNvPr id="233" name="Shape 233"/>
            <p:cNvSpPr/>
            <p:nvPr/>
          </p:nvSpPr>
          <p:spPr>
            <a:xfrm>
              <a:off x="1596750" y="2412150"/>
              <a:ext cx="1182300" cy="319200"/>
            </a:xfrm>
            <a:prstGeom prst="roundRect">
              <a:avLst>
                <a:gd fmla="val 16667" name="adj"/>
              </a:avLst>
            </a:prstGeom>
            <a:noFill/>
            <a:ln>
              <a:noFill/>
            </a:ln>
          </p:spPr>
          <p:txBody>
            <a:bodyPr anchorCtr="0" anchor="ctr" bIns="91425" lIns="91425" rIns="91425" wrap="square" tIns="91425">
              <a:noAutofit/>
            </a:bodyPr>
            <a:lstStyle/>
            <a:p>
              <a:pPr indent="0" lvl="0" marL="0" algn="r">
                <a:spcBef>
                  <a:spcPts val="0"/>
                </a:spcBef>
                <a:buNone/>
              </a:pPr>
              <a:r>
                <a:rPr lang="en">
                  <a:latin typeface="Roboto"/>
                  <a:ea typeface="Roboto"/>
                  <a:cs typeface="Roboto"/>
                  <a:sym typeface="Roboto"/>
                </a:rPr>
                <a:t>The brim is formed</a:t>
              </a:r>
            </a:p>
          </p:txBody>
        </p:sp>
        <p:sp>
          <p:nvSpPr>
            <p:cNvPr id="234" name="Shape 234"/>
            <p:cNvSpPr/>
            <p:nvPr/>
          </p:nvSpPr>
          <p:spPr>
            <a:xfrm>
              <a:off x="2785025" y="2484750"/>
              <a:ext cx="174000" cy="174000"/>
            </a:xfrm>
            <a:prstGeom prst="ellipse">
              <a:avLst/>
            </a:prstGeom>
            <a:solidFill>
              <a:srgbClr val="B0230D"/>
            </a:solidFill>
            <a:ln>
              <a:noFill/>
            </a:ln>
          </p:spPr>
          <p:txBody>
            <a:bodyPr anchorCtr="0" anchor="ctr" bIns="91425" lIns="91425" rIns="91425" wrap="square" tIns="91425">
              <a:noAutofit/>
            </a:bodyPr>
            <a:lstStyle/>
            <a:p>
              <a:pPr indent="0" lvl="0" marL="0" rtl="0" algn="r">
                <a:spcBef>
                  <a:spcPts val="0"/>
                </a:spcBef>
                <a:buNone/>
              </a:pPr>
              <a:r>
                <a:t/>
              </a:r>
              <a:endParaRPr/>
            </a:p>
          </p:txBody>
        </p:sp>
      </p:grpSp>
      <p:sp>
        <p:nvSpPr>
          <p:cNvPr id="235" name="Shape 235"/>
          <p:cNvSpPr txBox="1"/>
          <p:nvPr/>
        </p:nvSpPr>
        <p:spPr>
          <a:xfrm>
            <a:off x="3824125" y="1426250"/>
            <a:ext cx="1887600" cy="4143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latin typeface="Open Sans"/>
              <a:ea typeface="Open Sans"/>
              <a:cs typeface="Open Sans"/>
              <a:sym typeface="Open Sans"/>
            </a:endParaRPr>
          </a:p>
        </p:txBody>
      </p:sp>
      <p:sp>
        <p:nvSpPr>
          <p:cNvPr id="224" name="Shape 224"/>
          <p:cNvSpPr/>
          <p:nvPr/>
        </p:nvSpPr>
        <p:spPr>
          <a:xfrm>
            <a:off x="2692538" y="3420750"/>
            <a:ext cx="174000" cy="174000"/>
          </a:xfrm>
          <a:prstGeom prst="ellipse">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36" name="Shape 236"/>
          <p:cNvSpPr txBox="1"/>
          <p:nvPr/>
        </p:nvSpPr>
        <p:spPr>
          <a:xfrm>
            <a:off x="3074123" y="3755950"/>
            <a:ext cx="1646100" cy="4932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
        <p:nvSpPr>
          <p:cNvPr id="237" name="Shape 237"/>
          <p:cNvSpPr txBox="1"/>
          <p:nvPr/>
        </p:nvSpPr>
        <p:spPr>
          <a:xfrm flipH="1" rot="10091">
            <a:off x="3911103" y="4023935"/>
            <a:ext cx="1635307" cy="75600"/>
          </a:xfrm>
          <a:prstGeom prst="rect">
            <a:avLst/>
          </a:prstGeom>
          <a:noFill/>
          <a:ln>
            <a:noFill/>
          </a:ln>
        </p:spPr>
        <p:txBody>
          <a:bodyPr anchorCtr="0" anchor="b" bIns="91425" lIns="91425" rIns="91425" wrap="square" tIns="91425">
            <a:noAutofit/>
          </a:bodyPr>
          <a:lstStyle/>
          <a:p>
            <a:pPr indent="0" lvl="0" marL="0" rtl="0">
              <a:spcBef>
                <a:spcPts val="0"/>
              </a:spcBef>
              <a:buNone/>
            </a:pPr>
            <a:r>
              <a:t/>
            </a:r>
            <a:endParaRPr/>
          </a:p>
        </p:txBody>
      </p:sp>
      <p:pic>
        <p:nvPicPr>
          <p:cNvPr id="238" name="Shape 238"/>
          <p:cNvPicPr preferRelativeResize="0"/>
          <p:nvPr/>
        </p:nvPicPr>
        <p:blipFill>
          <a:blip r:embed="rId3">
            <a:alphaModFix/>
          </a:blip>
          <a:stretch>
            <a:fillRect/>
          </a:stretch>
        </p:blipFill>
        <p:spPr>
          <a:xfrm>
            <a:off x="4720100" y="1726350"/>
            <a:ext cx="2334889" cy="2010676"/>
          </a:xfrm>
          <a:prstGeom prst="rect">
            <a:avLst/>
          </a:prstGeom>
          <a:noFill/>
          <a:ln>
            <a:noFill/>
          </a:ln>
        </p:spPr>
      </p:pic>
      <p:sp>
        <p:nvSpPr>
          <p:cNvPr id="226" name="Shape 226"/>
          <p:cNvSpPr/>
          <p:nvPr/>
        </p:nvSpPr>
        <p:spPr>
          <a:xfrm>
            <a:off x="2693600" y="2489250"/>
            <a:ext cx="174000" cy="174000"/>
          </a:xfrm>
          <a:prstGeom prst="ellipse">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39" name="Shape 239"/>
          <p:cNvSpPr txBox="1"/>
          <p:nvPr/>
        </p:nvSpPr>
        <p:spPr>
          <a:xfrm>
            <a:off x="2916200" y="1524225"/>
            <a:ext cx="1803900" cy="646800"/>
          </a:xfrm>
          <a:prstGeom prst="rect">
            <a:avLst/>
          </a:prstGeom>
          <a:noFill/>
          <a:ln>
            <a:noFill/>
          </a:ln>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 u="sng">
                <a:solidFill>
                  <a:schemeClr val="dk1"/>
                </a:solidFill>
                <a:latin typeface="Open Sans"/>
                <a:ea typeface="Open Sans"/>
                <a:cs typeface="Open Sans"/>
                <a:sym typeface="Open Sans"/>
              </a:rPr>
              <a:t>Posteriorly</a:t>
            </a:r>
            <a:r>
              <a:rPr lang="en">
                <a:solidFill>
                  <a:schemeClr val="dk1"/>
                </a:solidFill>
                <a:latin typeface="Open Sans"/>
                <a:ea typeface="Open Sans"/>
                <a:cs typeface="Open Sans"/>
                <a:sym typeface="Open Sans"/>
              </a:rPr>
              <a:t>: </a:t>
            </a:r>
          </a:p>
          <a:p>
            <a:pPr indent="-69850" lvl="0" marL="0">
              <a:spcBef>
                <a:spcPts val="0"/>
              </a:spcBef>
              <a:buClr>
                <a:schemeClr val="dk1"/>
              </a:buClr>
              <a:buSzPts val="1100"/>
              <a:buFont typeface="Arial"/>
              <a:buNone/>
            </a:pPr>
            <a:r>
              <a:rPr lang="en">
                <a:solidFill>
                  <a:schemeClr val="dk1"/>
                </a:solidFill>
                <a:latin typeface="Open Sans"/>
                <a:ea typeface="Open Sans"/>
                <a:cs typeface="Open Sans"/>
                <a:sym typeface="Open Sans"/>
              </a:rPr>
              <a:t>Sacral Promontory</a:t>
            </a:r>
          </a:p>
        </p:txBody>
      </p:sp>
      <p:sp>
        <p:nvSpPr>
          <p:cNvPr id="240" name="Shape 240"/>
          <p:cNvSpPr txBox="1"/>
          <p:nvPr/>
        </p:nvSpPr>
        <p:spPr>
          <a:xfrm>
            <a:off x="2916194" y="3274710"/>
            <a:ext cx="1646100" cy="493200"/>
          </a:xfrm>
          <a:prstGeom prst="rect">
            <a:avLst/>
          </a:prstGeom>
          <a:noFill/>
          <a:ln>
            <a:noFill/>
          </a:ln>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 u="sng">
                <a:solidFill>
                  <a:schemeClr val="dk1"/>
                </a:solidFill>
                <a:latin typeface="Open Sans"/>
                <a:ea typeface="Open Sans"/>
                <a:cs typeface="Open Sans"/>
                <a:sym typeface="Open Sans"/>
              </a:rPr>
              <a:t>Anteriorly</a:t>
            </a:r>
            <a:r>
              <a:rPr lang="en">
                <a:solidFill>
                  <a:schemeClr val="dk1"/>
                </a:solidFill>
                <a:latin typeface="Open Sans"/>
                <a:ea typeface="Open Sans"/>
                <a:cs typeface="Open Sans"/>
                <a:sym typeface="Open Sans"/>
              </a:rPr>
              <a:t> : Symphysis pubis.</a:t>
            </a:r>
            <a:br>
              <a:rPr lang="en">
                <a:solidFill>
                  <a:schemeClr val="dk1"/>
                </a:solidFill>
              </a:rPr>
            </a:br>
          </a:p>
        </p:txBody>
      </p:sp>
      <p:sp>
        <p:nvSpPr>
          <p:cNvPr id="241" name="Shape 241"/>
          <p:cNvSpPr txBox="1"/>
          <p:nvPr/>
        </p:nvSpPr>
        <p:spPr>
          <a:xfrm>
            <a:off x="2916199" y="2374300"/>
            <a:ext cx="3262500" cy="646800"/>
          </a:xfrm>
          <a:prstGeom prst="rect">
            <a:avLst/>
          </a:prstGeom>
          <a:noFill/>
          <a:ln>
            <a:noFill/>
          </a:ln>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 u="sng">
                <a:solidFill>
                  <a:schemeClr val="dk1"/>
                </a:solidFill>
                <a:latin typeface="Open Sans"/>
                <a:ea typeface="Open Sans"/>
                <a:cs typeface="Open Sans"/>
                <a:sym typeface="Open Sans"/>
              </a:rPr>
              <a:t>Laterally</a:t>
            </a:r>
            <a:r>
              <a:rPr lang="en">
                <a:solidFill>
                  <a:schemeClr val="dk1"/>
                </a:solidFill>
                <a:latin typeface="Open Sans"/>
                <a:ea typeface="Open Sans"/>
                <a:cs typeface="Open Sans"/>
                <a:sym typeface="Open Sans"/>
              </a:rPr>
              <a:t>: </a:t>
            </a:r>
          </a:p>
          <a:p>
            <a:pPr indent="-69850" lvl="0" marL="0">
              <a:spcBef>
                <a:spcPts val="0"/>
              </a:spcBef>
              <a:buClr>
                <a:schemeClr val="dk1"/>
              </a:buClr>
              <a:buSzPts val="1100"/>
              <a:buFont typeface="Arial"/>
              <a:buNone/>
            </a:pPr>
            <a:r>
              <a:rPr lang="en">
                <a:solidFill>
                  <a:schemeClr val="dk1"/>
                </a:solidFill>
                <a:latin typeface="Open Sans"/>
                <a:ea typeface="Open Sans"/>
                <a:cs typeface="Open Sans"/>
                <a:sym typeface="Open Sans"/>
              </a:rPr>
              <a:t>Iliopectineal line</a:t>
            </a:r>
          </a:p>
        </p:txBody>
      </p:sp>
      <p:sp>
        <p:nvSpPr>
          <p:cNvPr id="242" name="Shape 242"/>
          <p:cNvSpPr/>
          <p:nvPr/>
        </p:nvSpPr>
        <p:spPr>
          <a:xfrm>
            <a:off x="2692538" y="1683825"/>
            <a:ext cx="174000" cy="174000"/>
          </a:xfrm>
          <a:prstGeom prst="ellipse">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cxnSp>
        <p:nvCxnSpPr>
          <p:cNvPr id="243" name="Shape 243"/>
          <p:cNvCxnSpPr/>
          <p:nvPr/>
        </p:nvCxnSpPr>
        <p:spPr>
          <a:xfrm>
            <a:off x="4630225" y="1939550"/>
            <a:ext cx="365100" cy="177000"/>
          </a:xfrm>
          <a:prstGeom prst="straightConnector1">
            <a:avLst/>
          </a:prstGeom>
          <a:noFill/>
          <a:ln cap="flat" cmpd="sng" w="19050">
            <a:solidFill>
              <a:srgbClr val="FF0000"/>
            </a:solidFill>
            <a:prstDash val="dot"/>
            <a:round/>
            <a:headEnd len="lg" w="lg" type="none"/>
            <a:tailEnd len="lg" w="lg" type="stealth"/>
          </a:ln>
        </p:spPr>
      </p:cxnSp>
      <p:cxnSp>
        <p:nvCxnSpPr>
          <p:cNvPr id="244" name="Shape 244"/>
          <p:cNvCxnSpPr/>
          <p:nvPr/>
        </p:nvCxnSpPr>
        <p:spPr>
          <a:xfrm flipH="1" rot="10800000">
            <a:off x="4367800" y="2793250"/>
            <a:ext cx="2128800" cy="12300"/>
          </a:xfrm>
          <a:prstGeom prst="straightConnector1">
            <a:avLst/>
          </a:prstGeom>
          <a:noFill/>
          <a:ln cap="flat" cmpd="sng" w="19050">
            <a:solidFill>
              <a:srgbClr val="FF0000"/>
            </a:solidFill>
            <a:prstDash val="dot"/>
            <a:round/>
            <a:headEnd len="lg" w="lg" type="none"/>
            <a:tailEnd len="lg" w="lg" type="stealth"/>
          </a:ln>
        </p:spPr>
      </p:cxnSp>
      <p:cxnSp>
        <p:nvCxnSpPr>
          <p:cNvPr id="245" name="Shape 245"/>
          <p:cNvCxnSpPr>
            <a:stCxn id="240" idx="3"/>
            <a:endCxn id="240" idx="3"/>
          </p:cNvCxnSpPr>
          <p:nvPr/>
        </p:nvCxnSpPr>
        <p:spPr>
          <a:xfrm>
            <a:off x="4562294" y="3521310"/>
            <a:ext cx="0" cy="0"/>
          </a:xfrm>
          <a:prstGeom prst="straightConnector1">
            <a:avLst/>
          </a:prstGeom>
          <a:noFill/>
          <a:ln cap="flat" cmpd="sng" w="9525">
            <a:solidFill>
              <a:schemeClr val="dk2"/>
            </a:solidFill>
            <a:prstDash val="solid"/>
            <a:round/>
            <a:headEnd len="lg" w="lg" type="none"/>
            <a:tailEnd len="lg" w="lg" type="none"/>
          </a:ln>
        </p:spPr>
      </p:cxnSp>
      <p:cxnSp>
        <p:nvCxnSpPr>
          <p:cNvPr id="246" name="Shape 246"/>
          <p:cNvCxnSpPr/>
          <p:nvPr/>
        </p:nvCxnSpPr>
        <p:spPr>
          <a:xfrm flipH="1" rot="10800000">
            <a:off x="4524444" y="3576085"/>
            <a:ext cx="408600" cy="125100"/>
          </a:xfrm>
          <a:prstGeom prst="straightConnector1">
            <a:avLst/>
          </a:prstGeom>
          <a:noFill/>
          <a:ln cap="flat" cmpd="sng" w="19050">
            <a:solidFill>
              <a:srgbClr val="FF0000"/>
            </a:solidFill>
            <a:prstDash val="dot"/>
            <a:round/>
            <a:headEnd len="lg" w="lg" type="none"/>
            <a:tailEnd len="lg" w="lg" type="stealth"/>
          </a:ln>
        </p:spPr>
      </p:cxnSp>
      <p:pic>
        <p:nvPicPr>
          <p:cNvPr id="247" name="Shape 247"/>
          <p:cNvPicPr preferRelativeResize="0"/>
          <p:nvPr/>
        </p:nvPicPr>
        <p:blipFill>
          <a:blip r:embed="rId4">
            <a:alphaModFix/>
          </a:blip>
          <a:stretch>
            <a:fillRect/>
          </a:stretch>
        </p:blipFill>
        <p:spPr>
          <a:xfrm>
            <a:off x="7055000" y="1726350"/>
            <a:ext cx="1987699" cy="2010675"/>
          </a:xfrm>
          <a:prstGeom prst="rect">
            <a:avLst/>
          </a:prstGeom>
          <a:noFill/>
          <a:ln>
            <a:noFill/>
          </a:ln>
        </p:spPr>
      </p:pic>
      <p:sp>
        <p:nvSpPr>
          <p:cNvPr id="248" name="Shape 248"/>
          <p:cNvSpPr/>
          <p:nvPr/>
        </p:nvSpPr>
        <p:spPr>
          <a:xfrm>
            <a:off x="7850125" y="1685800"/>
            <a:ext cx="365100" cy="1770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49" name="Shape 249"/>
          <p:cNvSpPr/>
          <p:nvPr/>
        </p:nvSpPr>
        <p:spPr>
          <a:xfrm>
            <a:off x="7055000" y="2896425"/>
            <a:ext cx="365100" cy="1770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50" name="Shape 250"/>
          <p:cNvSpPr/>
          <p:nvPr/>
        </p:nvSpPr>
        <p:spPr>
          <a:xfrm>
            <a:off x="7341500" y="3459200"/>
            <a:ext cx="290100" cy="3192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51" name="Shape 251"/>
          <p:cNvSpPr/>
          <p:nvPr/>
        </p:nvSpPr>
        <p:spPr>
          <a:xfrm>
            <a:off x="7655425" y="3483025"/>
            <a:ext cx="365100" cy="3192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52" name="Shape 252"/>
          <p:cNvSpPr txBox="1"/>
          <p:nvPr/>
        </p:nvSpPr>
        <p:spPr>
          <a:xfrm>
            <a:off x="155975" y="2896425"/>
            <a:ext cx="1646100" cy="8313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rgbClr val="D5A6BD"/>
                </a:solidFill>
              </a:rPr>
              <a:t>Only in girl’s slides</a:t>
            </a:r>
          </a:p>
        </p:txBody>
      </p:sp>
      <p:cxnSp>
        <p:nvCxnSpPr>
          <p:cNvPr id="253" name="Shape 253"/>
          <p:cNvCxnSpPr/>
          <p:nvPr/>
        </p:nvCxnSpPr>
        <p:spPr>
          <a:xfrm flipH="1">
            <a:off x="430113" y="3503550"/>
            <a:ext cx="788400" cy="8400"/>
          </a:xfrm>
          <a:prstGeom prst="straightConnector1">
            <a:avLst/>
          </a:prstGeom>
          <a:noFill/>
          <a:ln cap="flat" cmpd="sng" w="9525">
            <a:solidFill>
              <a:schemeClr val="dk2"/>
            </a:solidFill>
            <a:prstDash val="lgDash"/>
            <a:round/>
            <a:headEnd len="lg" w="lg" type="stealth"/>
            <a:tailEnd len="lg" w="lg" type="oval"/>
          </a:ln>
        </p:spPr>
      </p:cxnSp>
      <p:sp>
        <p:nvSpPr>
          <p:cNvPr id="254" name="Shape 254"/>
          <p:cNvSpPr txBox="1"/>
          <p:nvPr/>
        </p:nvSpPr>
        <p:spPr>
          <a:xfrm>
            <a:off x="172975" y="4021500"/>
            <a:ext cx="7448400" cy="831300"/>
          </a:xfrm>
          <a:prstGeom prst="rect">
            <a:avLst/>
          </a:prstGeom>
          <a:noFill/>
          <a:ln>
            <a:noFill/>
          </a:ln>
        </p:spPr>
        <p:txBody>
          <a:bodyPr anchorCtr="0" anchor="t" bIns="91425" lIns="91425" rIns="91425" wrap="square" tIns="91425">
            <a:noAutofit/>
          </a:bodyPr>
          <a:lstStyle/>
          <a:p>
            <a:pPr indent="-342900" lvl="0" marL="457200" rtl="0">
              <a:spcBef>
                <a:spcPts val="0"/>
              </a:spcBef>
              <a:buClr>
                <a:schemeClr val="dk1"/>
              </a:buClr>
              <a:buSzPts val="1800"/>
              <a:buFont typeface="Open Sans"/>
              <a:buChar char="●"/>
            </a:pPr>
            <a:r>
              <a:rPr b="1" lang="en" sz="1800">
                <a:solidFill>
                  <a:schemeClr val="dk1"/>
                </a:solidFill>
                <a:latin typeface="Open Sans"/>
                <a:ea typeface="Open Sans"/>
                <a:cs typeface="Open Sans"/>
                <a:sym typeface="Open Sans"/>
              </a:rPr>
              <a:t>Above</a:t>
            </a:r>
            <a:r>
              <a:rPr lang="en" sz="1800">
                <a:solidFill>
                  <a:schemeClr val="dk1"/>
                </a:solidFill>
                <a:latin typeface="Open Sans"/>
                <a:ea typeface="Open Sans"/>
                <a:cs typeface="Open Sans"/>
                <a:sym typeface="Open Sans"/>
              </a:rPr>
              <a:t> the pelvic brim lies the </a:t>
            </a:r>
            <a:r>
              <a:rPr lang="en" sz="1800">
                <a:solidFill>
                  <a:srgbClr val="FF0000"/>
                </a:solidFill>
                <a:latin typeface="Open Sans"/>
                <a:ea typeface="Open Sans"/>
                <a:cs typeface="Open Sans"/>
                <a:sym typeface="Open Sans"/>
              </a:rPr>
              <a:t>False Pelvis</a:t>
            </a:r>
            <a:r>
              <a:rPr lang="en" sz="1800">
                <a:solidFill>
                  <a:schemeClr val="dk1"/>
                </a:solidFill>
                <a:latin typeface="Open Sans"/>
                <a:ea typeface="Open Sans"/>
                <a:cs typeface="Open Sans"/>
                <a:sym typeface="Open Sans"/>
              </a:rPr>
              <a:t>,</a:t>
            </a:r>
          </a:p>
          <a:p>
            <a:pPr indent="0" lvl="0" marL="0" rtl="0">
              <a:spcBef>
                <a:spcPts val="0"/>
              </a:spcBef>
              <a:buNone/>
            </a:pPr>
            <a:r>
              <a:rPr lang="en" sz="1800">
                <a:solidFill>
                  <a:schemeClr val="dk1"/>
                </a:solidFill>
                <a:latin typeface="Open Sans"/>
                <a:ea typeface="Open Sans"/>
                <a:cs typeface="Open Sans"/>
                <a:sym typeface="Open Sans"/>
              </a:rPr>
              <a:t> which  is not of much clinical importance.</a:t>
            </a:r>
          </a:p>
          <a:p>
            <a:pPr indent="-342900" lvl="0" marL="457200">
              <a:spcBef>
                <a:spcPts val="0"/>
              </a:spcBef>
              <a:buClr>
                <a:schemeClr val="dk1"/>
              </a:buClr>
              <a:buSzPts val="1800"/>
              <a:buChar char="●"/>
            </a:pPr>
            <a:r>
              <a:rPr b="1" lang="en" sz="1800">
                <a:solidFill>
                  <a:schemeClr val="dk1"/>
                </a:solidFill>
                <a:latin typeface="Open Sans"/>
                <a:ea typeface="Open Sans"/>
                <a:cs typeface="Open Sans"/>
                <a:sym typeface="Open Sans"/>
              </a:rPr>
              <a:t>Below</a:t>
            </a:r>
            <a:r>
              <a:rPr lang="en" sz="1800">
                <a:solidFill>
                  <a:schemeClr val="dk1"/>
                </a:solidFill>
                <a:latin typeface="Open Sans"/>
                <a:ea typeface="Open Sans"/>
                <a:cs typeface="Open Sans"/>
                <a:sym typeface="Open Sans"/>
              </a:rPr>
              <a:t> the brim is the </a:t>
            </a:r>
            <a:r>
              <a:rPr lang="en" sz="1800">
                <a:solidFill>
                  <a:srgbClr val="FF0000"/>
                </a:solidFill>
                <a:latin typeface="Open Sans"/>
                <a:ea typeface="Open Sans"/>
                <a:cs typeface="Open Sans"/>
                <a:sym typeface="Open Sans"/>
              </a:rPr>
              <a:t>True Pelvis</a:t>
            </a:r>
            <a:br>
              <a:rPr lang="en" sz="1100">
                <a:solidFill>
                  <a:schemeClr val="dk1"/>
                </a:solidFill>
              </a:rPr>
            </a:b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228600" lvl="0" marL="457200" rtl="0">
              <a:lnSpc>
                <a:spcPct val="115000"/>
              </a:lnSpc>
              <a:spcBef>
                <a:spcPts val="0"/>
              </a:spcBef>
              <a:buClr>
                <a:schemeClr val="dk1"/>
              </a:buClr>
              <a:buSzPts val="1100"/>
              <a:buNone/>
            </a:pPr>
            <a:r>
              <a:rPr lang="en" sz="1100">
                <a:solidFill>
                  <a:schemeClr val="dk1"/>
                </a:solidFill>
              </a:rPr>
              <a:t>							 								</a:t>
            </a:r>
          </a:p>
          <a:p>
            <a:pPr indent="-228600" lvl="0" marL="457200" rtl="0">
              <a:lnSpc>
                <a:spcPct val="115000"/>
              </a:lnSpc>
              <a:spcBef>
                <a:spcPts val="0"/>
              </a:spcBef>
              <a:buClr>
                <a:schemeClr val="dk1"/>
              </a:buClr>
              <a:buSzPts val="1100"/>
              <a:buNone/>
            </a:pPr>
            <a:r>
              <a:t/>
            </a:r>
            <a:endParaRPr sz="2000">
              <a:solidFill>
                <a:schemeClr val="dk1"/>
              </a:solidFill>
            </a:endParaRPr>
          </a:p>
          <a:p>
            <a:pPr indent="-228600" lvl="0" marL="457200" rtl="0">
              <a:lnSpc>
                <a:spcPct val="115000"/>
              </a:lnSpc>
              <a:spcBef>
                <a:spcPts val="0"/>
              </a:spcBef>
              <a:buClr>
                <a:schemeClr val="dk1"/>
              </a:buClr>
              <a:buSzPts val="1100"/>
              <a:buNone/>
            </a:pPr>
            <a:r>
              <a:t/>
            </a:r>
            <a:endParaRPr sz="2000">
              <a:solidFill>
                <a:schemeClr val="dk1"/>
              </a:solidFill>
            </a:endParaRPr>
          </a:p>
          <a:p>
            <a:pPr indent="-228600" lvl="0" marL="457200" rtl="0">
              <a:lnSpc>
                <a:spcPct val="115000"/>
              </a:lnSpc>
              <a:spcBef>
                <a:spcPts val="0"/>
              </a:spcBef>
              <a:buClr>
                <a:schemeClr val="dk1"/>
              </a:buClr>
              <a:buSzPts val="1100"/>
              <a:buNone/>
            </a:pPr>
            <a:r>
              <a:rPr lang="en" sz="1100">
                <a:solidFill>
                  <a:schemeClr val="dk1"/>
                </a:solidFill>
              </a:rPr>
              <a:t>							</a:t>
            </a:r>
          </a:p>
          <a:p>
            <a:pPr indent="0" lvl="0" marL="0" rtl="0">
              <a:lnSpc>
                <a:spcPct val="115000"/>
              </a:lnSpc>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228600" lvl="0" marL="457200" rtl="0">
              <a:lnSpc>
                <a:spcPct val="115000"/>
              </a:lnSpc>
              <a:spcBef>
                <a:spcPts val="0"/>
              </a:spcBef>
              <a:buClr>
                <a:schemeClr val="dk1"/>
              </a:buClr>
              <a:buSzPts val="1100"/>
              <a:buNone/>
            </a:pPr>
            <a:r>
              <a:rPr lang="en" sz="1100">
                <a:solidFill>
                  <a:schemeClr val="dk1"/>
                </a:solidFill>
              </a:rPr>
              <a:t>							 								</a:t>
            </a:r>
          </a:p>
          <a:p>
            <a:pPr indent="-228600" lvl="0" marL="457200" rtl="0">
              <a:lnSpc>
                <a:spcPct val="115000"/>
              </a:lnSpc>
              <a:spcBef>
                <a:spcPts val="0"/>
              </a:spcBef>
              <a:buClr>
                <a:schemeClr val="dk1"/>
              </a:buClr>
              <a:buSzPts val="1100"/>
              <a:buNone/>
            </a:pPr>
            <a:r>
              <a:t/>
            </a:r>
            <a:endParaRPr sz="2000">
              <a:solidFill>
                <a:schemeClr val="dk1"/>
              </a:solidFill>
            </a:endParaRPr>
          </a:p>
          <a:p>
            <a:pPr indent="-228600" lvl="0" marL="457200" rtl="0">
              <a:lnSpc>
                <a:spcPct val="115000"/>
              </a:lnSpc>
              <a:spcBef>
                <a:spcPts val="0"/>
              </a:spcBef>
              <a:buClr>
                <a:schemeClr val="dk1"/>
              </a:buClr>
              <a:buSzPts val="1100"/>
              <a:buNone/>
            </a:pPr>
            <a:r>
              <a:rPr lang="en" sz="1100">
                <a:solidFill>
                  <a:schemeClr val="dk1"/>
                </a:solidFill>
              </a:rPr>
              <a:t>							</a:t>
            </a:r>
          </a:p>
          <a:p>
            <a:pPr indent="0" lvl="0" marL="0" rtl="0">
              <a:lnSpc>
                <a:spcPct val="115000"/>
              </a:lnSpc>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0" lvl="0" marL="0">
              <a:spcBef>
                <a:spcPts val="0"/>
              </a:spcBef>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228600" lvl="0" marL="457200" rtl="0">
              <a:lnSpc>
                <a:spcPct val="115000"/>
              </a:lnSpc>
              <a:spcBef>
                <a:spcPts val="0"/>
              </a:spcBef>
              <a:buClr>
                <a:schemeClr val="dk1"/>
              </a:buClr>
              <a:buSzPts val="1100"/>
              <a:buNone/>
            </a:pPr>
            <a:r>
              <a:rPr lang="en" sz="1100">
                <a:solidFill>
                  <a:schemeClr val="dk1"/>
                </a:solidFill>
              </a:rPr>
              <a:t>							 								</a:t>
            </a:r>
          </a:p>
          <a:p>
            <a:pPr indent="-228600" lvl="0" marL="457200" rtl="0">
              <a:lnSpc>
                <a:spcPct val="115000"/>
              </a:lnSpc>
              <a:spcBef>
                <a:spcPts val="0"/>
              </a:spcBef>
              <a:buClr>
                <a:schemeClr val="dk1"/>
              </a:buClr>
              <a:buSzPts val="1100"/>
              <a:buNone/>
            </a:pPr>
            <a:r>
              <a:rPr lang="en" sz="2000">
                <a:solidFill>
                  <a:schemeClr val="dk1"/>
                </a:solidFill>
              </a:rPr>
              <a:t>.</a:t>
            </a:r>
          </a:p>
          <a:p>
            <a:pPr indent="-228600" lvl="0" marL="457200" rtl="0">
              <a:lnSpc>
                <a:spcPct val="115000"/>
              </a:lnSpc>
              <a:spcBef>
                <a:spcPts val="0"/>
              </a:spcBef>
              <a:buClr>
                <a:schemeClr val="dk1"/>
              </a:buClr>
              <a:buSzPts val="1100"/>
              <a:buNone/>
            </a:pPr>
            <a:r>
              <a:rPr lang="en" sz="1100">
                <a:solidFill>
                  <a:schemeClr val="dk1"/>
                </a:solidFill>
              </a:rPr>
              <a:t>							</a:t>
            </a:r>
          </a:p>
          <a:p>
            <a:pPr indent="-228600" lvl="0" marL="457200" rtl="0">
              <a:lnSpc>
                <a:spcPct val="115000"/>
              </a:lnSpc>
              <a:spcBef>
                <a:spcPts val="0"/>
              </a:spcBef>
              <a:buClr>
                <a:schemeClr val="dk1"/>
              </a:buClr>
              <a:buSzPts val="1100"/>
              <a:buNone/>
            </a:pPr>
            <a:r>
              <a:rPr lang="en" sz="1100">
                <a:solidFill>
                  <a:schemeClr val="dk1"/>
                </a:solidFill>
              </a:rPr>
              <a:t>							 								</a:t>
            </a:r>
          </a:p>
          <a:p>
            <a:pPr indent="-228600" lvl="0" marL="457200" rtl="0">
              <a:lnSpc>
                <a:spcPct val="115000"/>
              </a:lnSpc>
              <a:spcBef>
                <a:spcPts val="0"/>
              </a:spcBef>
              <a:buClr>
                <a:schemeClr val="dk1"/>
              </a:buClr>
              <a:buSzPts val="1100"/>
              <a:buNone/>
            </a:pPr>
            <a:r>
              <a:rPr lang="en" sz="1900">
                <a:solidFill>
                  <a:schemeClr val="dk1"/>
                </a:solidFill>
              </a:rPr>
              <a:t> </a:t>
            </a:r>
            <a:r>
              <a:rPr lang="en" sz="2000">
                <a:solidFill>
                  <a:schemeClr val="dk1"/>
                </a:solidFill>
              </a:rPr>
              <a:t>Below the brim is the True Pelvis </a:t>
            </a:r>
          </a:p>
          <a:p>
            <a:pPr indent="-228600" lvl="0" marL="457200" rtl="0">
              <a:lnSpc>
                <a:spcPct val="115000"/>
              </a:lnSpc>
              <a:spcBef>
                <a:spcPts val="0"/>
              </a:spcBef>
              <a:buClr>
                <a:schemeClr val="dk1"/>
              </a:buClr>
              <a:buSzPts val="1100"/>
              <a:buNone/>
            </a:pPr>
            <a:r>
              <a:rPr lang="en" sz="1100">
                <a:solidFill>
                  <a:schemeClr val="dk1"/>
                </a:solidFill>
              </a:rPr>
              <a:t>							</a:t>
            </a:r>
          </a:p>
          <a:p>
            <a:pPr indent="-69850" lvl="0" marL="0" rtl="0">
              <a:lnSpc>
                <a:spcPct val="115000"/>
              </a:lnSpc>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a:p>
            <a:pPr indent="-69850" lvl="0" marL="0">
              <a:spcBef>
                <a:spcPts val="0"/>
              </a:spcBef>
              <a:buClr>
                <a:schemeClr val="dk1"/>
              </a:buClr>
              <a:buSzPts val="1100"/>
              <a:buFont typeface="Arial"/>
              <a:buNone/>
            </a:pPr>
            <a:r>
              <a:rPr lang="en" sz="1100">
                <a:solidFill>
                  <a:schemeClr val="dk1"/>
                </a:solidFill>
              </a:rPr>
              <a:t>		</a:t>
            </a:r>
          </a:p>
        </p:txBody>
      </p:sp>
      <p:pic>
        <p:nvPicPr>
          <p:cNvPr id="255" name="Shape 255"/>
          <p:cNvPicPr preferRelativeResize="0"/>
          <p:nvPr/>
        </p:nvPicPr>
        <p:blipFill>
          <a:blip r:embed="rId5">
            <a:alphaModFix/>
          </a:blip>
          <a:stretch>
            <a:fillRect/>
          </a:stretch>
        </p:blipFill>
        <p:spPr>
          <a:xfrm>
            <a:off x="5282853" y="3879275"/>
            <a:ext cx="3909401" cy="1115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Shape 260"/>
          <p:cNvPicPr preferRelativeResize="0"/>
          <p:nvPr/>
        </p:nvPicPr>
        <p:blipFill>
          <a:blip r:embed="rId3">
            <a:alphaModFix/>
          </a:blip>
          <a:stretch>
            <a:fillRect/>
          </a:stretch>
        </p:blipFill>
        <p:spPr>
          <a:xfrm>
            <a:off x="463874" y="3068050"/>
            <a:ext cx="2135224" cy="1936700"/>
          </a:xfrm>
          <a:prstGeom prst="rect">
            <a:avLst/>
          </a:prstGeom>
          <a:noFill/>
          <a:ln cap="flat" cmpd="sng" w="9525">
            <a:solidFill>
              <a:srgbClr val="000000"/>
            </a:solidFill>
            <a:prstDash val="solid"/>
            <a:round/>
            <a:headEnd len="med" w="med" type="none"/>
            <a:tailEnd len="med" w="med" type="none"/>
          </a:ln>
        </p:spPr>
      </p:pic>
      <p:sp>
        <p:nvSpPr>
          <p:cNvPr id="261" name="Shape 261"/>
          <p:cNvSpPr txBox="1"/>
          <p:nvPr/>
        </p:nvSpPr>
        <p:spPr>
          <a:xfrm>
            <a:off x="210150" y="752375"/>
            <a:ext cx="4356900" cy="2236500"/>
          </a:xfrm>
          <a:prstGeom prst="rect">
            <a:avLst/>
          </a:prstGeom>
          <a:noFill/>
          <a:ln cap="flat" cmpd="sng" w="9525">
            <a:solidFill>
              <a:srgbClr val="EFEFEF"/>
            </a:solidFill>
            <a:prstDash val="solid"/>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lang="en" sz="1800">
                <a:solidFill>
                  <a:schemeClr val="dk1"/>
                </a:solidFill>
                <a:latin typeface="Open Sans"/>
                <a:ea typeface="Open Sans"/>
                <a:cs typeface="Open Sans"/>
                <a:sym typeface="Open Sans"/>
              </a:rPr>
              <a:t>Lies </a:t>
            </a:r>
            <a:r>
              <a:rPr lang="en" sz="1800">
                <a:solidFill>
                  <a:srgbClr val="FF0000"/>
                </a:solidFill>
                <a:latin typeface="Open Sans"/>
                <a:ea typeface="Open Sans"/>
                <a:cs typeface="Open Sans"/>
                <a:sym typeface="Open Sans"/>
              </a:rPr>
              <a:t>superior</a:t>
            </a:r>
            <a:r>
              <a:rPr lang="en" sz="1800">
                <a:solidFill>
                  <a:schemeClr val="dk1"/>
                </a:solidFill>
                <a:latin typeface="Open Sans"/>
                <a:ea typeface="Open Sans"/>
                <a:cs typeface="Open Sans"/>
                <a:sym typeface="Open Sans"/>
              </a:rPr>
              <a:t> to the pelvic brim.</a:t>
            </a:r>
            <a:br>
              <a:rPr lang="en" sz="1800">
                <a:solidFill>
                  <a:schemeClr val="dk1"/>
                </a:solidFill>
                <a:latin typeface="Open Sans"/>
                <a:ea typeface="Open Sans"/>
                <a:cs typeface="Open Sans"/>
                <a:sym typeface="Open Sans"/>
              </a:rPr>
            </a:br>
            <a:r>
              <a:rPr lang="en" sz="1800">
                <a:solidFill>
                  <a:schemeClr val="dk1"/>
                </a:solidFill>
                <a:latin typeface="Open Sans"/>
                <a:ea typeface="Open Sans"/>
                <a:cs typeface="Open Sans"/>
                <a:sym typeface="Open Sans"/>
              </a:rPr>
              <a:t>▪ Enclosed by the</a:t>
            </a:r>
            <a:br>
              <a:rPr lang="en" sz="1800">
                <a:solidFill>
                  <a:schemeClr val="dk1"/>
                </a:solidFill>
                <a:latin typeface="Open Sans"/>
                <a:ea typeface="Open Sans"/>
                <a:cs typeface="Open Sans"/>
                <a:sym typeface="Open Sans"/>
              </a:rPr>
            </a:br>
            <a:r>
              <a:rPr lang="en" sz="1800">
                <a:solidFill>
                  <a:srgbClr val="FF0000"/>
                </a:solidFill>
                <a:latin typeface="Open Sans"/>
                <a:ea typeface="Open Sans"/>
                <a:cs typeface="Open Sans"/>
                <a:sym typeface="Open Sans"/>
              </a:rPr>
              <a:t>Fossae of the iliac bones</a:t>
            </a:r>
            <a:br>
              <a:rPr lang="en" sz="1800">
                <a:solidFill>
                  <a:srgbClr val="FF0000"/>
                </a:solidFill>
                <a:latin typeface="Open Sans"/>
                <a:ea typeface="Open Sans"/>
                <a:cs typeface="Open Sans"/>
                <a:sym typeface="Open Sans"/>
              </a:rPr>
            </a:br>
            <a:r>
              <a:rPr lang="en" sz="1800">
                <a:solidFill>
                  <a:schemeClr val="dk1"/>
                </a:solidFill>
                <a:latin typeface="Open Sans"/>
                <a:ea typeface="Open Sans"/>
                <a:cs typeface="Open Sans"/>
                <a:sym typeface="Open Sans"/>
              </a:rPr>
              <a:t>▪ Forms the inferior region of the abdominal cavity.</a:t>
            </a:r>
            <a:br>
              <a:rPr lang="en" sz="1800">
                <a:solidFill>
                  <a:schemeClr val="dk1"/>
                </a:solidFill>
                <a:latin typeface="Open Sans"/>
                <a:ea typeface="Open Sans"/>
                <a:cs typeface="Open Sans"/>
                <a:sym typeface="Open Sans"/>
              </a:rPr>
            </a:br>
            <a:r>
              <a:rPr lang="en" sz="1800">
                <a:solidFill>
                  <a:schemeClr val="dk1"/>
                </a:solidFill>
                <a:latin typeface="Open Sans"/>
                <a:ea typeface="Open Sans"/>
                <a:cs typeface="Open Sans"/>
                <a:sym typeface="Open Sans"/>
              </a:rPr>
              <a:t>▪ Houses the </a:t>
            </a:r>
            <a:r>
              <a:rPr lang="en" sz="1800">
                <a:solidFill>
                  <a:srgbClr val="FF0000"/>
                </a:solidFill>
                <a:latin typeface="Open Sans"/>
                <a:ea typeface="Open Sans"/>
                <a:cs typeface="Open Sans"/>
                <a:sym typeface="Open Sans"/>
              </a:rPr>
              <a:t>Inferior abdominal organs</a:t>
            </a:r>
            <a:br>
              <a:rPr lang="en" sz="1800">
                <a:solidFill>
                  <a:srgbClr val="FF0000"/>
                </a:solidFill>
                <a:latin typeface="Open Sans"/>
                <a:ea typeface="Open Sans"/>
                <a:cs typeface="Open Sans"/>
                <a:sym typeface="Open Sans"/>
              </a:rPr>
            </a:br>
          </a:p>
        </p:txBody>
      </p:sp>
      <p:sp>
        <p:nvSpPr>
          <p:cNvPr id="262" name="Shape 262"/>
          <p:cNvSpPr txBox="1"/>
          <p:nvPr/>
        </p:nvSpPr>
        <p:spPr>
          <a:xfrm>
            <a:off x="769950" y="256175"/>
            <a:ext cx="3237300" cy="496200"/>
          </a:xfrm>
          <a:prstGeom prst="rect">
            <a:avLst/>
          </a:prstGeom>
          <a:noFill/>
          <a:ln>
            <a:noFill/>
          </a:ln>
        </p:spPr>
        <p:txBody>
          <a:bodyPr anchorCtr="0" anchor="t" bIns="91425" lIns="91425" rIns="91425" wrap="square" tIns="91425">
            <a:noAutofit/>
          </a:bodyPr>
          <a:lstStyle/>
          <a:p>
            <a:pPr indent="0" lvl="0" marL="0">
              <a:spcBef>
                <a:spcPts val="0"/>
              </a:spcBef>
              <a:buNone/>
            </a:pPr>
            <a:r>
              <a:rPr lang="en" sz="2700">
                <a:latin typeface="Economica"/>
                <a:ea typeface="Economica"/>
                <a:cs typeface="Economica"/>
                <a:sym typeface="Economica"/>
              </a:rPr>
              <a:t>False Pelvis</a:t>
            </a:r>
            <a:r>
              <a:rPr lang="en" sz="2400">
                <a:latin typeface="Economica"/>
                <a:ea typeface="Economica"/>
                <a:cs typeface="Economica"/>
                <a:sym typeface="Economica"/>
              </a:rPr>
              <a:t> </a:t>
            </a:r>
            <a:r>
              <a:rPr lang="en" sz="1100">
                <a:solidFill>
                  <a:srgbClr val="B7B7B7"/>
                </a:solidFill>
                <a:latin typeface="Economica"/>
                <a:ea typeface="Economica"/>
                <a:cs typeface="Economica"/>
                <a:sym typeface="Economica"/>
              </a:rPr>
              <a:t>(</a:t>
            </a:r>
            <a:r>
              <a:rPr lang="en" sz="1100">
                <a:solidFill>
                  <a:srgbClr val="B7B7B7"/>
                </a:solidFill>
                <a:latin typeface="Open Sans"/>
                <a:ea typeface="Open Sans"/>
                <a:cs typeface="Open Sans"/>
                <a:sym typeface="Open Sans"/>
              </a:rPr>
              <a:t>Greater pelvis)</a:t>
            </a:r>
            <a:r>
              <a:rPr lang="en" sz="2400">
                <a:latin typeface="Economica"/>
                <a:ea typeface="Economica"/>
                <a:cs typeface="Economica"/>
                <a:sym typeface="Economica"/>
              </a:rPr>
              <a:t> </a:t>
            </a:r>
          </a:p>
        </p:txBody>
      </p:sp>
      <p:sp>
        <p:nvSpPr>
          <p:cNvPr id="263" name="Shape 263"/>
          <p:cNvSpPr txBox="1"/>
          <p:nvPr/>
        </p:nvSpPr>
        <p:spPr>
          <a:xfrm>
            <a:off x="4757400" y="752375"/>
            <a:ext cx="4067100" cy="2236500"/>
          </a:xfrm>
          <a:prstGeom prst="rect">
            <a:avLst/>
          </a:prstGeom>
          <a:noFill/>
          <a:ln cap="flat" cmpd="sng" w="9525">
            <a:solidFill>
              <a:srgbClr val="EFEFEF"/>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sz="1800">
                <a:latin typeface="Open Sans"/>
                <a:ea typeface="Open Sans"/>
                <a:cs typeface="Open Sans"/>
                <a:sym typeface="Open Sans"/>
              </a:rPr>
              <a:t>Lies </a:t>
            </a:r>
            <a:r>
              <a:rPr lang="en" sz="1800">
                <a:solidFill>
                  <a:srgbClr val="FF0000"/>
                </a:solidFill>
                <a:latin typeface="Open Sans"/>
                <a:ea typeface="Open Sans"/>
                <a:cs typeface="Open Sans"/>
                <a:sym typeface="Open Sans"/>
              </a:rPr>
              <a:t>inferior</a:t>
            </a:r>
            <a:r>
              <a:rPr lang="en" sz="1800">
                <a:latin typeface="Open Sans"/>
                <a:ea typeface="Open Sans"/>
                <a:cs typeface="Open Sans"/>
                <a:sym typeface="Open Sans"/>
              </a:rPr>
              <a:t> to the pelvic brim.</a:t>
            </a:r>
            <a:br>
              <a:rPr lang="en" sz="1800">
                <a:latin typeface="Open Sans"/>
                <a:ea typeface="Open Sans"/>
                <a:cs typeface="Open Sans"/>
                <a:sym typeface="Open Sans"/>
              </a:rPr>
            </a:br>
            <a:r>
              <a:rPr lang="en" sz="1800">
                <a:latin typeface="Open Sans"/>
                <a:ea typeface="Open Sans"/>
                <a:cs typeface="Open Sans"/>
                <a:sym typeface="Open Sans"/>
              </a:rPr>
              <a:t>▪Encloses the </a:t>
            </a:r>
            <a:r>
              <a:rPr lang="en" sz="1800">
                <a:solidFill>
                  <a:srgbClr val="FF0000"/>
                </a:solidFill>
                <a:latin typeface="Open Sans"/>
                <a:ea typeface="Open Sans"/>
                <a:cs typeface="Open Sans"/>
                <a:sym typeface="Open Sans"/>
              </a:rPr>
              <a:t>pelvic cavity</a:t>
            </a:r>
            <a:r>
              <a:rPr lang="en" sz="1800">
                <a:latin typeface="Open Sans"/>
                <a:ea typeface="Open Sans"/>
                <a:cs typeface="Open Sans"/>
                <a:sym typeface="Open Sans"/>
              </a:rPr>
              <a:t>.</a:t>
            </a:r>
            <a:br>
              <a:rPr lang="en" sz="1800">
                <a:latin typeface="Open Sans"/>
                <a:ea typeface="Open Sans"/>
                <a:cs typeface="Open Sans"/>
                <a:sym typeface="Open Sans"/>
              </a:rPr>
            </a:br>
            <a:r>
              <a:rPr lang="en" sz="1800">
                <a:latin typeface="Open Sans"/>
                <a:ea typeface="Open Sans"/>
                <a:cs typeface="Open Sans"/>
                <a:sym typeface="Open Sans"/>
              </a:rPr>
              <a:t>▪Contains the pelvic organs.</a:t>
            </a:r>
            <a:br>
              <a:rPr lang="en" sz="1800">
                <a:latin typeface="Open Sans"/>
                <a:ea typeface="Open Sans"/>
                <a:cs typeface="Open Sans"/>
                <a:sym typeface="Open Sans"/>
              </a:rPr>
            </a:br>
            <a:r>
              <a:rPr lang="en" sz="1800">
                <a:latin typeface="Open Sans"/>
                <a:ea typeface="Open Sans"/>
                <a:cs typeface="Open Sans"/>
                <a:sym typeface="Open Sans"/>
              </a:rPr>
              <a:t>▪It has :</a:t>
            </a:r>
            <a:br>
              <a:rPr lang="en" sz="1800">
                <a:latin typeface="Open Sans"/>
                <a:ea typeface="Open Sans"/>
                <a:cs typeface="Open Sans"/>
                <a:sym typeface="Open Sans"/>
              </a:rPr>
            </a:br>
            <a:r>
              <a:rPr lang="en" sz="1800">
                <a:solidFill>
                  <a:srgbClr val="FF0000"/>
                </a:solidFill>
                <a:latin typeface="Open Sans"/>
                <a:ea typeface="Open Sans"/>
                <a:cs typeface="Open Sans"/>
                <a:sym typeface="Open Sans"/>
              </a:rPr>
              <a:t>Inlet</a:t>
            </a:r>
            <a:br>
              <a:rPr lang="en" sz="1800">
                <a:latin typeface="Open Sans"/>
                <a:ea typeface="Open Sans"/>
                <a:cs typeface="Open Sans"/>
                <a:sym typeface="Open Sans"/>
              </a:rPr>
            </a:br>
            <a:r>
              <a:rPr lang="en" sz="1800">
                <a:solidFill>
                  <a:srgbClr val="FF0000"/>
                </a:solidFill>
                <a:latin typeface="Open Sans"/>
                <a:ea typeface="Open Sans"/>
                <a:cs typeface="Open Sans"/>
                <a:sym typeface="Open Sans"/>
              </a:rPr>
              <a:t>Outlet</a:t>
            </a:r>
          </a:p>
          <a:p>
            <a:pPr indent="0" lvl="0" marL="0" rtl="0">
              <a:spcBef>
                <a:spcPts val="0"/>
              </a:spcBef>
              <a:buNone/>
            </a:pPr>
            <a:r>
              <a:rPr lang="en" sz="1800">
                <a:solidFill>
                  <a:srgbClr val="FF0000"/>
                </a:solidFill>
                <a:latin typeface="Open Sans"/>
                <a:ea typeface="Open Sans"/>
                <a:cs typeface="Open Sans"/>
                <a:sym typeface="Open Sans"/>
              </a:rPr>
              <a:t>Pelvic walls</a:t>
            </a:r>
          </a:p>
        </p:txBody>
      </p:sp>
      <p:sp>
        <p:nvSpPr>
          <p:cNvPr id="264" name="Shape 264"/>
          <p:cNvSpPr txBox="1"/>
          <p:nvPr/>
        </p:nvSpPr>
        <p:spPr>
          <a:xfrm>
            <a:off x="5552253" y="256175"/>
            <a:ext cx="2949300" cy="496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800">
                <a:latin typeface="Economica"/>
                <a:ea typeface="Economica"/>
                <a:cs typeface="Economica"/>
                <a:sym typeface="Economica"/>
              </a:rPr>
              <a:t>True </a:t>
            </a:r>
            <a:r>
              <a:rPr lang="en" sz="2800">
                <a:latin typeface="Economica"/>
                <a:ea typeface="Economica"/>
                <a:cs typeface="Economica"/>
                <a:sym typeface="Economica"/>
              </a:rPr>
              <a:t>Pelvis</a:t>
            </a:r>
            <a:r>
              <a:rPr lang="en" sz="2400">
                <a:latin typeface="Economica"/>
                <a:ea typeface="Economica"/>
                <a:cs typeface="Economica"/>
                <a:sym typeface="Economica"/>
              </a:rPr>
              <a:t> </a:t>
            </a:r>
            <a:r>
              <a:rPr lang="en" sz="1100">
                <a:solidFill>
                  <a:srgbClr val="B7B7B7"/>
                </a:solidFill>
                <a:latin typeface="Economica"/>
                <a:ea typeface="Economica"/>
                <a:cs typeface="Economica"/>
                <a:sym typeface="Economica"/>
              </a:rPr>
              <a:t>(</a:t>
            </a:r>
            <a:r>
              <a:rPr lang="en" sz="1100">
                <a:solidFill>
                  <a:srgbClr val="B7B7B7"/>
                </a:solidFill>
                <a:latin typeface="Open Sans"/>
                <a:ea typeface="Open Sans"/>
                <a:cs typeface="Open Sans"/>
                <a:sym typeface="Open Sans"/>
              </a:rPr>
              <a:t>lesser pelvis)</a:t>
            </a:r>
          </a:p>
        </p:txBody>
      </p:sp>
      <p:pic>
        <p:nvPicPr>
          <p:cNvPr id="265" name="Shape 265"/>
          <p:cNvPicPr preferRelativeResize="0"/>
          <p:nvPr/>
        </p:nvPicPr>
        <p:blipFill>
          <a:blip r:embed="rId4">
            <a:alphaModFix/>
          </a:blip>
          <a:stretch>
            <a:fillRect/>
          </a:stretch>
        </p:blipFill>
        <p:spPr>
          <a:xfrm>
            <a:off x="6995889" y="3064514"/>
            <a:ext cx="2061003" cy="1943750"/>
          </a:xfrm>
          <a:prstGeom prst="rect">
            <a:avLst/>
          </a:prstGeom>
          <a:noFill/>
          <a:ln cap="flat" cmpd="sng" w="9525">
            <a:solidFill>
              <a:srgbClr val="434343"/>
            </a:solidFill>
            <a:prstDash val="solid"/>
            <a:round/>
            <a:headEnd len="med" w="med" type="none"/>
            <a:tailEnd len="med" w="med" type="none"/>
          </a:ln>
        </p:spPr>
      </p:pic>
      <p:pic>
        <p:nvPicPr>
          <p:cNvPr id="266" name="Shape 266"/>
          <p:cNvPicPr preferRelativeResize="0"/>
          <p:nvPr/>
        </p:nvPicPr>
        <p:blipFill>
          <a:blip r:embed="rId5">
            <a:alphaModFix/>
          </a:blip>
          <a:stretch>
            <a:fillRect/>
          </a:stretch>
        </p:blipFill>
        <p:spPr>
          <a:xfrm>
            <a:off x="3148725" y="2988875"/>
            <a:ext cx="3140651" cy="192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graphicFrame>
        <p:nvGraphicFramePr>
          <p:cNvPr id="271" name="Shape 271"/>
          <p:cNvGraphicFramePr/>
          <p:nvPr/>
        </p:nvGraphicFramePr>
        <p:xfrm>
          <a:off x="149226" y="1083975"/>
          <a:ext cx="3000000" cy="3000000"/>
        </p:xfrm>
        <a:graphic>
          <a:graphicData uri="http://schemas.openxmlformats.org/drawingml/2006/table">
            <a:tbl>
              <a:tblPr>
                <a:noFill/>
                <a:tableStyleId>{B6E4DCF7-BC93-44EA-80DB-38DC013299DD}</a:tableStyleId>
              </a:tblPr>
              <a:tblGrid>
                <a:gridCol w="1287350"/>
                <a:gridCol w="2007925"/>
                <a:gridCol w="1907350"/>
              </a:tblGrid>
              <a:tr h="829850">
                <a:tc>
                  <a:txBody>
                    <a:bodyPr>
                      <a:noAutofit/>
                    </a:bodyPr>
                    <a:lstStyle/>
                    <a:p>
                      <a:pPr indent="0" lvl="0" marL="0">
                        <a:spcBef>
                          <a:spcPts val="0"/>
                        </a:spcBef>
                        <a:buNone/>
                      </a:pPr>
                      <a:r>
                        <a:t/>
                      </a:r>
                      <a:endParaRP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9D9D9"/>
                    </a:solidFill>
                  </a:tcPr>
                </a:tc>
                <a:tc>
                  <a:txBody>
                    <a:bodyPr>
                      <a:noAutofit/>
                    </a:bodyPr>
                    <a:lstStyle/>
                    <a:p>
                      <a:pPr indent="0" lvl="0" marL="0">
                        <a:spcBef>
                          <a:spcPts val="0"/>
                        </a:spcBef>
                        <a:buNone/>
                      </a:pPr>
                      <a:r>
                        <a:rPr lang="en" sz="2400">
                          <a:latin typeface="Economica"/>
                          <a:ea typeface="Economica"/>
                          <a:cs typeface="Economica"/>
                          <a:sym typeface="Economica"/>
                        </a:rPr>
                        <a:t>Pelvic Inlet </a:t>
                      </a:r>
                    </a:p>
                    <a:p>
                      <a:pPr indent="0" lvl="0" marL="0">
                        <a:spcBef>
                          <a:spcPts val="0"/>
                        </a:spcBef>
                        <a:buNone/>
                      </a:pPr>
                      <a:r>
                        <a:rPr lang="en" sz="2400">
                          <a:latin typeface="Economica"/>
                          <a:ea typeface="Economica"/>
                          <a:cs typeface="Economica"/>
                          <a:sym typeface="Economica"/>
                        </a:rPr>
                        <a:t>(pelvic brim) </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a:spcBef>
                          <a:spcPts val="0"/>
                        </a:spcBef>
                        <a:buNone/>
                      </a:pPr>
                      <a:r>
                        <a:rPr lang="en" sz="2400">
                          <a:latin typeface="Economica"/>
                          <a:ea typeface="Economica"/>
                          <a:cs typeface="Economica"/>
                          <a:sym typeface="Economica"/>
                        </a:rPr>
                        <a:t>Pelvic outlet </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1342050">
                <a:tc>
                  <a:txBody>
                    <a:bodyPr>
                      <a:noAutofit/>
                    </a:bodyPr>
                    <a:lstStyle/>
                    <a:p>
                      <a:pPr indent="0" lvl="0" marL="0">
                        <a:spcBef>
                          <a:spcPts val="0"/>
                        </a:spcBef>
                        <a:buNone/>
                      </a:pPr>
                      <a:r>
                        <a:rPr lang="en" sz="2400">
                          <a:latin typeface="Economica"/>
                          <a:ea typeface="Economica"/>
                          <a:cs typeface="Economica"/>
                          <a:sym typeface="Economica"/>
                        </a:rPr>
                        <a:t>Bounded by:</a:t>
                      </a:r>
                      <a:r>
                        <a:rPr lang="en" sz="1800">
                          <a:latin typeface="Open Sans"/>
                          <a:ea typeface="Open Sans"/>
                          <a:cs typeface="Open Sans"/>
                          <a:sym typeface="Open Sans"/>
                        </a:rPr>
                        <a:t> </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a:lnSpc>
                          <a:spcPct val="115000"/>
                        </a:lnSpc>
                        <a:spcBef>
                          <a:spcPts val="0"/>
                        </a:spcBef>
                        <a:buNone/>
                      </a:pPr>
                      <a:r>
                        <a:rPr lang="en" sz="1500">
                          <a:latin typeface="Open Sans"/>
                          <a:ea typeface="Open Sans"/>
                          <a:cs typeface="Open Sans"/>
                          <a:sym typeface="Open Sans"/>
                        </a:rPr>
                        <a:t>1-Sacral promontory</a:t>
                      </a:r>
                    </a:p>
                    <a:p>
                      <a:pPr indent="0" lvl="0" marL="0">
                        <a:lnSpc>
                          <a:spcPct val="115000"/>
                        </a:lnSpc>
                        <a:spcBef>
                          <a:spcPts val="0"/>
                        </a:spcBef>
                        <a:buNone/>
                      </a:pPr>
                      <a:r>
                        <a:rPr lang="en" sz="1500">
                          <a:latin typeface="Open Sans"/>
                          <a:ea typeface="Open Sans"/>
                          <a:cs typeface="Open Sans"/>
                          <a:sym typeface="Open Sans"/>
                        </a:rPr>
                        <a:t>2- Symphysis pubes</a:t>
                      </a:r>
                    </a:p>
                    <a:p>
                      <a:pPr indent="0" lvl="0" marL="0">
                        <a:lnSpc>
                          <a:spcPct val="115000"/>
                        </a:lnSpc>
                        <a:spcBef>
                          <a:spcPts val="0"/>
                        </a:spcBef>
                        <a:buNone/>
                      </a:pPr>
                      <a:r>
                        <a:rPr lang="en" sz="1500">
                          <a:latin typeface="Open Sans"/>
                          <a:ea typeface="Open Sans"/>
                          <a:cs typeface="Open Sans"/>
                          <a:sym typeface="Open Sans"/>
                        </a:rPr>
                        <a:t>3- iliopectineal lines</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a:lnSpc>
                          <a:spcPct val="115000"/>
                        </a:lnSpc>
                        <a:spcBef>
                          <a:spcPts val="0"/>
                        </a:spcBef>
                        <a:buNone/>
                      </a:pPr>
                      <a:r>
                        <a:rPr lang="en" sz="1500">
                          <a:latin typeface="Open Sans"/>
                          <a:ea typeface="Open Sans"/>
                          <a:cs typeface="Open Sans"/>
                          <a:sym typeface="Open Sans"/>
                        </a:rPr>
                        <a:t>1- Tip of Coccyx</a:t>
                      </a:r>
                    </a:p>
                    <a:p>
                      <a:pPr indent="0" lvl="0" marL="0">
                        <a:lnSpc>
                          <a:spcPct val="115000"/>
                        </a:lnSpc>
                        <a:spcBef>
                          <a:spcPts val="0"/>
                        </a:spcBef>
                        <a:buNone/>
                      </a:pPr>
                      <a:r>
                        <a:rPr lang="en" sz="1500">
                          <a:latin typeface="Open Sans"/>
                          <a:ea typeface="Open Sans"/>
                          <a:cs typeface="Open Sans"/>
                          <a:sym typeface="Open Sans"/>
                        </a:rPr>
                        <a:t>2- Ischial     </a:t>
                      </a:r>
                      <a:r>
                        <a:rPr lang="en" sz="1500">
                          <a:solidFill>
                            <a:srgbClr val="FF0000"/>
                          </a:solidFill>
                          <a:latin typeface="Open Sans"/>
                          <a:ea typeface="Open Sans"/>
                          <a:cs typeface="Open Sans"/>
                          <a:sym typeface="Open Sans"/>
                        </a:rPr>
                        <a:t>tuberosities</a:t>
                      </a:r>
                    </a:p>
                    <a:p>
                      <a:pPr indent="0" lvl="0" marL="0">
                        <a:lnSpc>
                          <a:spcPct val="115000"/>
                        </a:lnSpc>
                        <a:spcBef>
                          <a:spcPts val="0"/>
                        </a:spcBef>
                        <a:buNone/>
                      </a:pPr>
                      <a:r>
                        <a:rPr lang="en" sz="1500">
                          <a:latin typeface="Open Sans"/>
                          <a:ea typeface="Open Sans"/>
                          <a:cs typeface="Open Sans"/>
                          <a:sym typeface="Open Sans"/>
                        </a:rPr>
                        <a:t>3- Pubic </a:t>
                      </a:r>
                      <a:r>
                        <a:rPr lang="en" sz="1500">
                          <a:solidFill>
                            <a:srgbClr val="FF0000"/>
                          </a:solidFill>
                          <a:latin typeface="Open Sans"/>
                          <a:ea typeface="Open Sans"/>
                          <a:cs typeface="Open Sans"/>
                          <a:sym typeface="Open Sans"/>
                        </a:rPr>
                        <a:t>arches</a:t>
                      </a:r>
                      <a:r>
                        <a:rPr lang="en" sz="1800">
                          <a:latin typeface="Open Sans"/>
                          <a:ea typeface="Open Sans"/>
                          <a:cs typeface="Open Sans"/>
                          <a:sym typeface="Open Sans"/>
                        </a:rPr>
                        <a:t> </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bl>
          </a:graphicData>
        </a:graphic>
      </p:graphicFrame>
      <p:pic>
        <p:nvPicPr>
          <p:cNvPr id="272" name="Shape 272"/>
          <p:cNvPicPr preferRelativeResize="0"/>
          <p:nvPr/>
        </p:nvPicPr>
        <p:blipFill>
          <a:blip r:embed="rId3">
            <a:alphaModFix/>
          </a:blip>
          <a:stretch>
            <a:fillRect/>
          </a:stretch>
        </p:blipFill>
        <p:spPr>
          <a:xfrm>
            <a:off x="5779525" y="721200"/>
            <a:ext cx="3364475" cy="1843221"/>
          </a:xfrm>
          <a:prstGeom prst="rect">
            <a:avLst/>
          </a:prstGeom>
          <a:noFill/>
          <a:ln>
            <a:noFill/>
          </a:ln>
        </p:spPr>
      </p:pic>
      <p:pic>
        <p:nvPicPr>
          <p:cNvPr id="273" name="Shape 273"/>
          <p:cNvPicPr preferRelativeResize="0"/>
          <p:nvPr/>
        </p:nvPicPr>
        <p:blipFill>
          <a:blip r:embed="rId4">
            <a:alphaModFix/>
          </a:blip>
          <a:stretch>
            <a:fillRect/>
          </a:stretch>
        </p:blipFill>
        <p:spPr>
          <a:xfrm>
            <a:off x="5883300" y="2927748"/>
            <a:ext cx="3191000" cy="2012724"/>
          </a:xfrm>
          <a:prstGeom prst="rect">
            <a:avLst/>
          </a:prstGeom>
          <a:noFill/>
          <a:ln>
            <a:noFill/>
          </a:ln>
        </p:spPr>
      </p:pic>
      <p:sp>
        <p:nvSpPr>
          <p:cNvPr id="274" name="Shape 274"/>
          <p:cNvSpPr txBox="1"/>
          <p:nvPr/>
        </p:nvSpPr>
        <p:spPr>
          <a:xfrm>
            <a:off x="149225" y="140775"/>
            <a:ext cx="6473700" cy="9432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4200">
                <a:solidFill>
                  <a:schemeClr val="dk1"/>
                </a:solidFill>
                <a:latin typeface="Economica"/>
                <a:ea typeface="Economica"/>
                <a:cs typeface="Economica"/>
                <a:sym typeface="Economica"/>
              </a:rPr>
              <a:t>True Pelvis (pelvic inlet and outlet)</a:t>
            </a:r>
          </a:p>
        </p:txBody>
      </p:sp>
      <p:sp>
        <p:nvSpPr>
          <p:cNvPr id="275" name="Shape 275"/>
          <p:cNvSpPr/>
          <p:nvPr/>
        </p:nvSpPr>
        <p:spPr>
          <a:xfrm flipH="1" rot="10800000">
            <a:off x="8540375" y="4303525"/>
            <a:ext cx="546300" cy="3054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76" name="Shape 276"/>
          <p:cNvSpPr/>
          <p:nvPr/>
        </p:nvSpPr>
        <p:spPr>
          <a:xfrm flipH="1" rot="10800000">
            <a:off x="6347750" y="3016300"/>
            <a:ext cx="447600" cy="1398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77" name="Shape 277"/>
          <p:cNvSpPr/>
          <p:nvPr/>
        </p:nvSpPr>
        <p:spPr>
          <a:xfrm flipH="1" rot="10800000">
            <a:off x="7247563" y="4807970"/>
            <a:ext cx="428400" cy="163500"/>
          </a:xfrm>
          <a:prstGeom prst="rect">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278" name="Shape 278"/>
          <p:cNvPicPr preferRelativeResize="0"/>
          <p:nvPr/>
        </p:nvPicPr>
        <p:blipFill>
          <a:blip r:embed="rId5">
            <a:alphaModFix/>
          </a:blip>
          <a:stretch>
            <a:fillRect/>
          </a:stretch>
        </p:blipFill>
        <p:spPr>
          <a:xfrm>
            <a:off x="2952750" y="3420025"/>
            <a:ext cx="2826775" cy="1646125"/>
          </a:xfrm>
          <a:prstGeom prst="rect">
            <a:avLst/>
          </a:prstGeom>
          <a:noFill/>
          <a:ln>
            <a:noFill/>
          </a:ln>
        </p:spPr>
      </p:pic>
      <p:pic>
        <p:nvPicPr>
          <p:cNvPr id="279" name="Shape 279"/>
          <p:cNvPicPr preferRelativeResize="0"/>
          <p:nvPr/>
        </p:nvPicPr>
        <p:blipFill>
          <a:blip r:embed="rId6">
            <a:alphaModFix/>
          </a:blip>
          <a:stretch>
            <a:fillRect/>
          </a:stretch>
        </p:blipFill>
        <p:spPr>
          <a:xfrm>
            <a:off x="121350" y="3379875"/>
            <a:ext cx="2727625" cy="1646125"/>
          </a:xfrm>
          <a:prstGeom prst="rect">
            <a:avLst/>
          </a:prstGeom>
          <a:noFill/>
          <a:ln>
            <a:noFill/>
          </a:ln>
        </p:spPr>
      </p:pic>
      <p:cxnSp>
        <p:nvCxnSpPr>
          <p:cNvPr id="280" name="Shape 280"/>
          <p:cNvCxnSpPr/>
          <p:nvPr/>
        </p:nvCxnSpPr>
        <p:spPr>
          <a:xfrm rot="10800000">
            <a:off x="4132700" y="3220300"/>
            <a:ext cx="0" cy="241500"/>
          </a:xfrm>
          <a:prstGeom prst="straightConnector1">
            <a:avLst/>
          </a:prstGeom>
          <a:noFill/>
          <a:ln cap="flat" cmpd="sng" w="9525">
            <a:solidFill>
              <a:srgbClr val="CC0000"/>
            </a:solidFill>
            <a:prstDash val="solid"/>
            <a:round/>
            <a:headEnd len="lg" w="lg" type="none"/>
            <a:tailEnd len="lg" w="lg" type="triangle"/>
          </a:ln>
        </p:spPr>
      </p:cxnSp>
      <p:cxnSp>
        <p:nvCxnSpPr>
          <p:cNvPr id="281" name="Shape 281"/>
          <p:cNvCxnSpPr/>
          <p:nvPr/>
        </p:nvCxnSpPr>
        <p:spPr>
          <a:xfrm rot="10800000">
            <a:off x="1842725" y="3220300"/>
            <a:ext cx="0" cy="241500"/>
          </a:xfrm>
          <a:prstGeom prst="straightConnector1">
            <a:avLst/>
          </a:prstGeom>
          <a:noFill/>
          <a:ln cap="flat" cmpd="sng" w="9525">
            <a:solidFill>
              <a:srgbClr val="CC0000"/>
            </a:solidFill>
            <a:prstDash val="solid"/>
            <a:round/>
            <a:headEnd len="lg" w="lg" type="none"/>
            <a:tailEnd len="lg" w="lg"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nvSpPr>
        <p:spPr>
          <a:xfrm>
            <a:off x="7053675" y="995375"/>
            <a:ext cx="658200" cy="170100"/>
          </a:xfrm>
          <a:prstGeom prst="rect">
            <a:avLst/>
          </a:prstGeom>
          <a:noFill/>
          <a:ln>
            <a:noFill/>
          </a:ln>
        </p:spPr>
        <p:txBody>
          <a:bodyPr anchorCtr="0" anchor="t" bIns="91425" lIns="91425" rIns="91425" wrap="square" tIns="91425">
            <a:noAutofit/>
          </a:bodyPr>
          <a:lstStyle/>
          <a:p>
            <a:pPr indent="0" lvl="0" marL="0">
              <a:spcBef>
                <a:spcPts val="0"/>
              </a:spcBef>
              <a:buNone/>
            </a:pPr>
            <a:r>
              <a:rPr lang="en" sz="600"/>
              <a:t>Piriformis muscle</a:t>
            </a:r>
          </a:p>
        </p:txBody>
      </p:sp>
      <p:sp>
        <p:nvSpPr>
          <p:cNvPr id="287" name="Shape 287"/>
          <p:cNvSpPr txBox="1"/>
          <p:nvPr>
            <p:ph type="title"/>
          </p:nvPr>
        </p:nvSpPr>
        <p:spPr>
          <a:xfrm>
            <a:off x="311700" y="109225"/>
            <a:ext cx="8520600" cy="831300"/>
          </a:xfrm>
          <a:prstGeom prst="rect">
            <a:avLst/>
          </a:prstGeom>
        </p:spPr>
        <p:txBody>
          <a:bodyPr anchorCtr="0" anchor="b" bIns="91425" lIns="91425" rIns="91425" wrap="square" tIns="91425">
            <a:noAutofit/>
          </a:bodyPr>
          <a:lstStyle/>
          <a:p>
            <a:pPr indent="0" lvl="0" marL="0">
              <a:spcBef>
                <a:spcPts val="0"/>
              </a:spcBef>
              <a:buNone/>
            </a:pPr>
            <a:r>
              <a:rPr lang="en"/>
              <a:t>Pelvic Walls </a:t>
            </a:r>
          </a:p>
        </p:txBody>
      </p:sp>
      <p:sp>
        <p:nvSpPr>
          <p:cNvPr id="288" name="Shape 288"/>
          <p:cNvSpPr txBox="1"/>
          <p:nvPr>
            <p:ph idx="1" type="body"/>
          </p:nvPr>
        </p:nvSpPr>
        <p:spPr>
          <a:xfrm>
            <a:off x="222179" y="900448"/>
            <a:ext cx="8520600" cy="8313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a:t>Formed by bones and ligaments </a:t>
            </a:r>
          </a:p>
          <a:p>
            <a:pPr indent="-342900" lvl="0" marL="457200">
              <a:spcBef>
                <a:spcPts val="0"/>
              </a:spcBef>
              <a:buSzPts val="1800"/>
              <a:buChar char="-"/>
            </a:pPr>
            <a:r>
              <a:rPr lang="en"/>
              <a:t>Lined with muscles, and covered with fascia </a:t>
            </a:r>
          </a:p>
        </p:txBody>
      </p:sp>
      <p:sp>
        <p:nvSpPr>
          <p:cNvPr id="289" name="Shape 289"/>
          <p:cNvSpPr txBox="1"/>
          <p:nvPr/>
        </p:nvSpPr>
        <p:spPr>
          <a:xfrm>
            <a:off x="6095700" y="109225"/>
            <a:ext cx="3048300" cy="6672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rgbClr val="6FA8DC"/>
                </a:solidFill>
              </a:rPr>
              <a:t>This slide is only in males lecture</a:t>
            </a:r>
          </a:p>
        </p:txBody>
      </p:sp>
      <p:graphicFrame>
        <p:nvGraphicFramePr>
          <p:cNvPr id="290" name="Shape 290"/>
          <p:cNvGraphicFramePr/>
          <p:nvPr/>
        </p:nvGraphicFramePr>
        <p:xfrm>
          <a:off x="311700" y="1766250"/>
          <a:ext cx="3000000" cy="3000000"/>
        </p:xfrm>
        <a:graphic>
          <a:graphicData uri="http://schemas.openxmlformats.org/drawingml/2006/table">
            <a:tbl>
              <a:tblPr>
                <a:noFill/>
                <a:tableStyleId>{B6E4DCF7-BC93-44EA-80DB-38DC013299DD}</a:tableStyleId>
              </a:tblPr>
              <a:tblGrid>
                <a:gridCol w="2705575"/>
                <a:gridCol w="2705575"/>
                <a:gridCol w="2705575"/>
              </a:tblGrid>
              <a:tr h="433150">
                <a:tc>
                  <a:txBody>
                    <a:bodyPr>
                      <a:noAutofit/>
                    </a:bodyPr>
                    <a:lstStyle/>
                    <a:p>
                      <a:pPr indent="0" lvl="0" marL="0" algn="ctr">
                        <a:spcBef>
                          <a:spcPts val="0"/>
                        </a:spcBef>
                        <a:buNone/>
                      </a:pPr>
                      <a:r>
                        <a:rPr lang="en" sz="2400">
                          <a:latin typeface="Economica"/>
                          <a:ea typeface="Economica"/>
                          <a:cs typeface="Economica"/>
                          <a:sym typeface="Economica"/>
                        </a:rPr>
                        <a:t>Anterior wall</a:t>
                      </a:r>
                    </a:p>
                  </a:txBody>
                  <a:tcPr marT="91425" marB="91425" marR="91425" marL="91425"/>
                </a:tc>
                <a:tc>
                  <a:txBody>
                    <a:bodyPr>
                      <a:noAutofit/>
                    </a:bodyPr>
                    <a:lstStyle/>
                    <a:p>
                      <a:pPr indent="0" lvl="0" marL="0" algn="ctr">
                        <a:spcBef>
                          <a:spcPts val="0"/>
                        </a:spcBef>
                        <a:buNone/>
                      </a:pPr>
                      <a:r>
                        <a:rPr lang="en" sz="2400">
                          <a:latin typeface="Economica"/>
                          <a:ea typeface="Economica"/>
                          <a:cs typeface="Economica"/>
                          <a:sym typeface="Economica"/>
                        </a:rPr>
                        <a:t>Posterior wall</a:t>
                      </a:r>
                    </a:p>
                  </a:txBody>
                  <a:tcPr marT="91425" marB="91425" marR="91425" marL="91425"/>
                </a:tc>
                <a:tc>
                  <a:txBody>
                    <a:bodyPr>
                      <a:noAutofit/>
                    </a:bodyPr>
                    <a:lstStyle/>
                    <a:p>
                      <a:pPr indent="0" lvl="0" marL="0" algn="ctr">
                        <a:spcBef>
                          <a:spcPts val="0"/>
                        </a:spcBef>
                        <a:buNone/>
                      </a:pPr>
                      <a:r>
                        <a:rPr lang="en" sz="2400">
                          <a:latin typeface="Economica"/>
                          <a:ea typeface="Economica"/>
                          <a:cs typeface="Economica"/>
                          <a:sym typeface="Economica"/>
                        </a:rPr>
                        <a:t>Lateral wall</a:t>
                      </a:r>
                    </a:p>
                  </a:txBody>
                  <a:tcPr marT="91425" marB="91425" marR="91425" marL="91425"/>
                </a:tc>
              </a:tr>
              <a:tr h="1177850">
                <a:tc>
                  <a:txBody>
                    <a:bodyPr>
                      <a:noAutofit/>
                    </a:bodyPr>
                    <a:lstStyle/>
                    <a:p>
                      <a:pPr indent="0" lvl="0" marL="0" rtl="0">
                        <a:spcBef>
                          <a:spcPts val="0"/>
                        </a:spcBef>
                        <a:buNone/>
                      </a:pPr>
                      <a:r>
                        <a:rPr lang="en" sz="1800">
                          <a:latin typeface="Open Sans"/>
                          <a:ea typeface="Open Sans"/>
                          <a:cs typeface="Open Sans"/>
                          <a:sym typeface="Open Sans"/>
                        </a:rPr>
                        <a:t>- Posterior surfaces of bodies of pubic bones </a:t>
                      </a:r>
                    </a:p>
                    <a:p>
                      <a:pPr indent="0" lvl="0" marL="0" rtl="0">
                        <a:spcBef>
                          <a:spcPts val="0"/>
                        </a:spcBef>
                        <a:buNone/>
                      </a:pPr>
                      <a:r>
                        <a:rPr lang="en" sz="1800">
                          <a:latin typeface="Open Sans"/>
                          <a:ea typeface="Open Sans"/>
                          <a:cs typeface="Open Sans"/>
                          <a:sym typeface="Open Sans"/>
                        </a:rPr>
                        <a:t>- Pubic rami</a:t>
                      </a:r>
                    </a:p>
                    <a:p>
                      <a:pPr indent="0" lvl="0" marL="0">
                        <a:spcBef>
                          <a:spcPts val="0"/>
                        </a:spcBef>
                        <a:buNone/>
                      </a:pPr>
                      <a:r>
                        <a:rPr lang="en" sz="1800">
                          <a:latin typeface="Open Sans"/>
                          <a:ea typeface="Open Sans"/>
                          <a:cs typeface="Open Sans"/>
                          <a:sym typeface="Open Sans"/>
                        </a:rPr>
                        <a:t>- Symphysis pubes </a:t>
                      </a:r>
                    </a:p>
                  </a:txBody>
                  <a:tcPr marT="91425" marB="91425" marR="91425" marL="91425"/>
                </a:tc>
                <a:tc>
                  <a:txBody>
                    <a:bodyPr>
                      <a:noAutofit/>
                    </a:bodyPr>
                    <a:lstStyle/>
                    <a:p>
                      <a:pPr indent="0" lvl="0" marL="0" rtl="0">
                        <a:spcBef>
                          <a:spcPts val="0"/>
                        </a:spcBef>
                        <a:buNone/>
                      </a:pPr>
                      <a:r>
                        <a:rPr lang="en" sz="1800">
                          <a:latin typeface="Open Sans"/>
                          <a:ea typeface="Open Sans"/>
                          <a:cs typeface="Open Sans"/>
                          <a:sym typeface="Open Sans"/>
                        </a:rPr>
                        <a:t>- </a:t>
                      </a:r>
                      <a:r>
                        <a:rPr lang="en" sz="1800" u="sng">
                          <a:latin typeface="Open Sans"/>
                          <a:ea typeface="Open Sans"/>
                          <a:cs typeface="Open Sans"/>
                          <a:sym typeface="Open Sans"/>
                        </a:rPr>
                        <a:t>Sacrum and coccyx</a:t>
                      </a:r>
                      <a:r>
                        <a:rPr lang="en" sz="1800">
                          <a:latin typeface="Open Sans"/>
                          <a:ea typeface="Open Sans"/>
                          <a:cs typeface="Open Sans"/>
                          <a:sym typeface="Open Sans"/>
                        </a:rPr>
                        <a:t> </a:t>
                      </a:r>
                    </a:p>
                    <a:p>
                      <a:pPr indent="0" lvl="0" marL="0">
                        <a:spcBef>
                          <a:spcPts val="0"/>
                        </a:spcBef>
                        <a:buNone/>
                      </a:pPr>
                      <a:r>
                        <a:rPr lang="en" sz="1800">
                          <a:latin typeface="Open Sans"/>
                          <a:ea typeface="Open Sans"/>
                          <a:cs typeface="Open Sans"/>
                          <a:sym typeface="Open Sans"/>
                        </a:rPr>
                        <a:t>- Piriformis muscles, and their covering of parietal pelvic fascia </a:t>
                      </a:r>
                    </a:p>
                  </a:txBody>
                  <a:tcPr marT="91425" marB="91425" marR="91425" marL="91425"/>
                </a:tc>
                <a:tc>
                  <a:txBody>
                    <a:bodyPr>
                      <a:noAutofit/>
                    </a:bodyPr>
                    <a:lstStyle/>
                    <a:p>
                      <a:pPr indent="0" lvl="0" marL="0" rtl="0">
                        <a:spcBef>
                          <a:spcPts val="0"/>
                        </a:spcBef>
                        <a:buNone/>
                      </a:pPr>
                      <a:r>
                        <a:rPr lang="en" sz="1800">
                          <a:latin typeface="Open Sans"/>
                          <a:ea typeface="Open Sans"/>
                          <a:cs typeface="Open Sans"/>
                          <a:sym typeface="Open Sans"/>
                        </a:rPr>
                        <a:t>- hip </a:t>
                      </a:r>
                      <a:r>
                        <a:rPr lang="en" sz="1800">
                          <a:solidFill>
                            <a:srgbClr val="FF0000"/>
                          </a:solidFill>
                          <a:latin typeface="Open Sans"/>
                          <a:ea typeface="Open Sans"/>
                          <a:cs typeface="Open Sans"/>
                          <a:sym typeface="Open Sans"/>
                        </a:rPr>
                        <a:t>bone</a:t>
                      </a:r>
                      <a:r>
                        <a:rPr lang="en" sz="1800">
                          <a:latin typeface="Open Sans"/>
                          <a:ea typeface="Open Sans"/>
                          <a:cs typeface="Open Sans"/>
                          <a:sym typeface="Open Sans"/>
                        </a:rPr>
                        <a:t> below the pelvic inlet </a:t>
                      </a:r>
                      <a:r>
                        <a:rPr lang="en" sz="1600">
                          <a:latin typeface="Open Sans"/>
                          <a:ea typeface="Open Sans"/>
                          <a:cs typeface="Open Sans"/>
                          <a:sym typeface="Open Sans"/>
                        </a:rPr>
                        <a:t>(pelvic brim) </a:t>
                      </a:r>
                    </a:p>
                    <a:p>
                      <a:pPr indent="0" lvl="0" marL="0" rtl="0">
                        <a:spcBef>
                          <a:spcPts val="0"/>
                        </a:spcBef>
                        <a:buNone/>
                      </a:pPr>
                      <a:r>
                        <a:rPr lang="en" sz="1800">
                          <a:latin typeface="Open Sans"/>
                          <a:ea typeface="Open Sans"/>
                          <a:cs typeface="Open Sans"/>
                          <a:sym typeface="Open Sans"/>
                        </a:rPr>
                        <a:t>-Obturator </a:t>
                      </a:r>
                      <a:r>
                        <a:rPr lang="en" sz="1800">
                          <a:solidFill>
                            <a:srgbClr val="FF0000"/>
                          </a:solidFill>
                          <a:latin typeface="Open Sans"/>
                          <a:ea typeface="Open Sans"/>
                          <a:cs typeface="Open Sans"/>
                          <a:sym typeface="Open Sans"/>
                        </a:rPr>
                        <a:t>membrane</a:t>
                      </a:r>
                      <a:r>
                        <a:rPr lang="en" sz="1800">
                          <a:latin typeface="Open Sans"/>
                          <a:ea typeface="Open Sans"/>
                          <a:cs typeface="Open Sans"/>
                          <a:sym typeface="Open Sans"/>
                        </a:rPr>
                        <a:t> </a:t>
                      </a:r>
                    </a:p>
                    <a:p>
                      <a:pPr indent="0" lvl="0" marL="0" rtl="0">
                        <a:spcBef>
                          <a:spcPts val="0"/>
                        </a:spcBef>
                        <a:buNone/>
                      </a:pPr>
                      <a:r>
                        <a:rPr lang="en" sz="1800">
                          <a:latin typeface="Open Sans"/>
                          <a:ea typeface="Open Sans"/>
                          <a:cs typeface="Open Sans"/>
                          <a:sym typeface="Open Sans"/>
                        </a:rPr>
                        <a:t>- Sacrotuberous and sacrospinous </a:t>
                      </a:r>
                      <a:r>
                        <a:rPr lang="en" sz="1800">
                          <a:solidFill>
                            <a:srgbClr val="FF0000"/>
                          </a:solidFill>
                          <a:latin typeface="Open Sans"/>
                          <a:ea typeface="Open Sans"/>
                          <a:cs typeface="Open Sans"/>
                          <a:sym typeface="Open Sans"/>
                        </a:rPr>
                        <a:t>ligaments</a:t>
                      </a:r>
                      <a:r>
                        <a:rPr lang="en" sz="1800">
                          <a:latin typeface="Open Sans"/>
                          <a:ea typeface="Open Sans"/>
                          <a:cs typeface="Open Sans"/>
                          <a:sym typeface="Open Sans"/>
                        </a:rPr>
                        <a:t> </a:t>
                      </a:r>
                    </a:p>
                    <a:p>
                      <a:pPr indent="0" lvl="0" marL="0">
                        <a:spcBef>
                          <a:spcPts val="0"/>
                        </a:spcBef>
                        <a:buNone/>
                      </a:pPr>
                      <a:r>
                        <a:rPr lang="en" sz="1800">
                          <a:latin typeface="Open Sans"/>
                          <a:ea typeface="Open Sans"/>
                          <a:cs typeface="Open Sans"/>
                          <a:sym typeface="Open Sans"/>
                        </a:rPr>
                        <a:t>-Obturator internus </a:t>
                      </a:r>
                      <a:r>
                        <a:rPr lang="en" sz="1800">
                          <a:solidFill>
                            <a:srgbClr val="FF0000"/>
                          </a:solidFill>
                          <a:latin typeface="Open Sans"/>
                          <a:ea typeface="Open Sans"/>
                          <a:cs typeface="Open Sans"/>
                          <a:sym typeface="Open Sans"/>
                        </a:rPr>
                        <a:t>muscle</a:t>
                      </a:r>
                      <a:r>
                        <a:rPr lang="en" sz="1800">
                          <a:latin typeface="Open Sans"/>
                          <a:ea typeface="Open Sans"/>
                          <a:cs typeface="Open Sans"/>
                          <a:sym typeface="Open Sans"/>
                        </a:rPr>
                        <a:t> and covering fascia</a:t>
                      </a:r>
                    </a:p>
                  </a:txBody>
                  <a:tcPr marT="91425" marB="91425" marR="91425" marL="91425"/>
                </a:tc>
              </a:tr>
            </a:tbl>
          </a:graphicData>
        </a:graphic>
      </p:graphicFrame>
      <p:pic>
        <p:nvPicPr>
          <p:cNvPr id="291" name="Shape 291"/>
          <p:cNvPicPr preferRelativeResize="0"/>
          <p:nvPr/>
        </p:nvPicPr>
        <p:blipFill>
          <a:blip r:embed="rId3">
            <a:alphaModFix/>
          </a:blip>
          <a:stretch>
            <a:fillRect/>
          </a:stretch>
        </p:blipFill>
        <p:spPr>
          <a:xfrm>
            <a:off x="5938106" y="571446"/>
            <a:ext cx="1142975" cy="1017950"/>
          </a:xfrm>
          <a:prstGeom prst="rect">
            <a:avLst/>
          </a:prstGeom>
          <a:noFill/>
          <a:ln>
            <a:noFill/>
          </a:ln>
        </p:spPr>
      </p:pic>
      <p:pic>
        <p:nvPicPr>
          <p:cNvPr id="292" name="Shape 292"/>
          <p:cNvPicPr preferRelativeResize="0"/>
          <p:nvPr/>
        </p:nvPicPr>
        <p:blipFill>
          <a:blip r:embed="rId4">
            <a:alphaModFix/>
          </a:blip>
          <a:stretch>
            <a:fillRect/>
          </a:stretch>
        </p:blipFill>
        <p:spPr>
          <a:xfrm>
            <a:off x="7538090" y="612463"/>
            <a:ext cx="1142975" cy="968024"/>
          </a:xfrm>
          <a:prstGeom prst="rect">
            <a:avLst/>
          </a:prstGeom>
          <a:noFill/>
          <a:ln>
            <a:noFill/>
          </a:ln>
        </p:spPr>
      </p:pic>
      <p:sp>
        <p:nvSpPr>
          <p:cNvPr id="293" name="Shape 293"/>
          <p:cNvSpPr txBox="1"/>
          <p:nvPr/>
        </p:nvSpPr>
        <p:spPr>
          <a:xfrm>
            <a:off x="5532813" y="1955500"/>
            <a:ext cx="2310900" cy="2697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sz="900"/>
          </a:p>
        </p:txBody>
      </p:sp>
      <p:sp>
        <p:nvSpPr>
          <p:cNvPr id="294" name="Shape 294"/>
          <p:cNvSpPr txBox="1"/>
          <p:nvPr/>
        </p:nvSpPr>
        <p:spPr>
          <a:xfrm>
            <a:off x="5532813" y="1580484"/>
            <a:ext cx="2310900" cy="2697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Shape 299"/>
          <p:cNvPicPr preferRelativeResize="0"/>
          <p:nvPr/>
        </p:nvPicPr>
        <p:blipFill>
          <a:blip r:embed="rId3">
            <a:alphaModFix/>
          </a:blip>
          <a:stretch>
            <a:fillRect/>
          </a:stretch>
        </p:blipFill>
        <p:spPr>
          <a:xfrm>
            <a:off x="5483953" y="2179223"/>
            <a:ext cx="447671" cy="292781"/>
          </a:xfrm>
          <a:prstGeom prst="rect">
            <a:avLst/>
          </a:prstGeom>
          <a:noFill/>
          <a:ln>
            <a:noFill/>
          </a:ln>
        </p:spPr>
      </p:pic>
      <p:sp>
        <p:nvSpPr>
          <p:cNvPr id="300" name="Shape 300"/>
          <p:cNvSpPr txBox="1"/>
          <p:nvPr>
            <p:ph type="title"/>
          </p:nvPr>
        </p:nvSpPr>
        <p:spPr>
          <a:xfrm>
            <a:off x="5931635" y="-247186"/>
            <a:ext cx="3141300" cy="1077600"/>
          </a:xfrm>
          <a:prstGeom prst="rect">
            <a:avLst/>
          </a:prstGeom>
        </p:spPr>
        <p:txBody>
          <a:bodyPr anchorCtr="0" anchor="ctr" bIns="91425" lIns="91425" rIns="91425" wrap="square" tIns="91425">
            <a:noAutofit/>
          </a:bodyPr>
          <a:lstStyle/>
          <a:p>
            <a:pPr indent="0" lvl="0" marL="0" algn="ctr">
              <a:spcBef>
                <a:spcPts val="0"/>
              </a:spcBef>
              <a:buNone/>
            </a:pPr>
            <a:r>
              <a:rPr lang="en" sz="2100"/>
              <a:t>Differences between the male and female pelvis </a:t>
            </a:r>
          </a:p>
        </p:txBody>
      </p:sp>
      <p:graphicFrame>
        <p:nvGraphicFramePr>
          <p:cNvPr id="301" name="Shape 301"/>
          <p:cNvGraphicFramePr/>
          <p:nvPr/>
        </p:nvGraphicFramePr>
        <p:xfrm>
          <a:off x="682504" y="40608"/>
          <a:ext cx="3000000" cy="3000000"/>
        </p:xfrm>
        <a:graphic>
          <a:graphicData uri="http://schemas.openxmlformats.org/drawingml/2006/table">
            <a:tbl>
              <a:tblPr>
                <a:noFill/>
                <a:tableStyleId>{B6E4DCF7-BC93-44EA-80DB-38DC013299DD}</a:tableStyleId>
              </a:tblPr>
              <a:tblGrid>
                <a:gridCol w="1991800"/>
                <a:gridCol w="1568225"/>
                <a:gridCol w="1755125"/>
              </a:tblGrid>
              <a:tr h="344625">
                <a:tc>
                  <a:txBody>
                    <a:bodyPr>
                      <a:noAutofit/>
                    </a:bodyPr>
                    <a:lstStyle/>
                    <a:p>
                      <a:pPr indent="0" lvl="0" marL="0" algn="ctr">
                        <a:spcBef>
                          <a:spcPts val="0"/>
                        </a:spcBef>
                        <a:buNone/>
                      </a:pPr>
                      <a:r>
                        <a:rPr b="1" lang="en" sz="1100"/>
                        <a:t>Bony pelvis</a:t>
                      </a:r>
                    </a:p>
                  </a:txBody>
                  <a:tcPr marT="91425" marB="91425" marR="91425" marL="91425">
                    <a:solidFill>
                      <a:schemeClr val="lt2"/>
                    </a:solidFill>
                  </a:tcPr>
                </a:tc>
                <a:tc>
                  <a:txBody>
                    <a:bodyPr>
                      <a:noAutofit/>
                    </a:bodyPr>
                    <a:lstStyle/>
                    <a:p>
                      <a:pPr indent="0" lvl="0" marL="0" algn="ctr">
                        <a:spcBef>
                          <a:spcPts val="0"/>
                        </a:spcBef>
                        <a:buNone/>
                      </a:pPr>
                      <a:r>
                        <a:rPr b="1" lang="en" sz="1100"/>
                        <a:t>Male</a:t>
                      </a:r>
                    </a:p>
                  </a:txBody>
                  <a:tcPr marT="91425" marB="91425" marR="91425" marL="91425">
                    <a:solidFill>
                      <a:schemeClr val="lt2"/>
                    </a:solidFill>
                  </a:tcPr>
                </a:tc>
                <a:tc>
                  <a:txBody>
                    <a:bodyPr>
                      <a:noAutofit/>
                    </a:bodyPr>
                    <a:lstStyle/>
                    <a:p>
                      <a:pPr indent="0" lvl="0" marL="0" algn="ctr">
                        <a:spcBef>
                          <a:spcPts val="0"/>
                        </a:spcBef>
                        <a:buNone/>
                      </a:pPr>
                      <a:r>
                        <a:rPr b="1" lang="en" sz="1100"/>
                        <a:t>Female</a:t>
                      </a:r>
                    </a:p>
                  </a:txBody>
                  <a:tcPr marT="91425" marB="91425" marR="91425" marL="91425">
                    <a:solidFill>
                      <a:schemeClr val="lt2"/>
                    </a:solidFill>
                  </a:tcPr>
                </a:tc>
              </a:tr>
              <a:tr h="344625">
                <a:tc>
                  <a:txBody>
                    <a:bodyPr>
                      <a:noAutofit/>
                    </a:bodyPr>
                    <a:lstStyle/>
                    <a:p>
                      <a:pPr indent="0" lvl="0" marL="0" algn="ctr">
                        <a:spcBef>
                          <a:spcPts val="0"/>
                        </a:spcBef>
                        <a:buNone/>
                      </a:pPr>
                      <a:r>
                        <a:rPr lang="en" sz="1100"/>
                        <a:t>General structure</a:t>
                      </a:r>
                    </a:p>
                  </a:txBody>
                  <a:tcPr marT="91425" marB="91425" marR="91425" marL="91425"/>
                </a:tc>
                <a:tc>
                  <a:txBody>
                    <a:bodyPr>
                      <a:noAutofit/>
                    </a:bodyPr>
                    <a:lstStyle/>
                    <a:p>
                      <a:pPr indent="0" lvl="0" marL="0" algn="ctr">
                        <a:spcBef>
                          <a:spcPts val="0"/>
                        </a:spcBef>
                        <a:buNone/>
                      </a:pPr>
                      <a:r>
                        <a:rPr lang="en" sz="1100"/>
                        <a:t>Thick &amp; heavy</a:t>
                      </a:r>
                    </a:p>
                  </a:txBody>
                  <a:tcPr marT="91425" marB="91425" marR="91425" marL="91425"/>
                </a:tc>
                <a:tc>
                  <a:txBody>
                    <a:bodyPr>
                      <a:noAutofit/>
                    </a:bodyPr>
                    <a:lstStyle/>
                    <a:p>
                      <a:pPr indent="0" lvl="0" marL="0" algn="ctr">
                        <a:spcBef>
                          <a:spcPts val="0"/>
                        </a:spcBef>
                        <a:buNone/>
                      </a:pPr>
                      <a:r>
                        <a:rPr lang="en" sz="1100"/>
                        <a:t>Thin, Smaller &amp; lighter</a:t>
                      </a:r>
                    </a:p>
                  </a:txBody>
                  <a:tcPr marT="91425" marB="91425" marR="91425" marL="91425"/>
                </a:tc>
              </a:tr>
              <a:tr h="344625">
                <a:tc>
                  <a:txBody>
                    <a:bodyPr>
                      <a:noAutofit/>
                    </a:bodyPr>
                    <a:lstStyle/>
                    <a:p>
                      <a:pPr indent="0" lvl="0" marL="0" algn="ctr">
                        <a:spcBef>
                          <a:spcPts val="0"/>
                        </a:spcBef>
                        <a:buNone/>
                      </a:pPr>
                      <a:r>
                        <a:rPr lang="en" sz="1100"/>
                        <a:t>False (major) pelvis </a:t>
                      </a:r>
                    </a:p>
                  </a:txBody>
                  <a:tcPr marT="91425" marB="91425" marR="91425" marL="91425"/>
                </a:tc>
                <a:tc>
                  <a:txBody>
                    <a:bodyPr>
                      <a:noAutofit/>
                    </a:bodyPr>
                    <a:lstStyle/>
                    <a:p>
                      <a:pPr indent="0" lvl="0" marL="0" algn="ctr">
                        <a:spcBef>
                          <a:spcPts val="0"/>
                        </a:spcBef>
                        <a:buNone/>
                      </a:pPr>
                      <a:r>
                        <a:rPr lang="en" sz="1100"/>
                        <a:t>Deep</a:t>
                      </a:r>
                    </a:p>
                  </a:txBody>
                  <a:tcPr marT="91425" marB="91425" marR="91425" marL="91425"/>
                </a:tc>
                <a:tc>
                  <a:txBody>
                    <a:bodyPr>
                      <a:noAutofit/>
                    </a:bodyPr>
                    <a:lstStyle/>
                    <a:p>
                      <a:pPr indent="0" lvl="0" marL="0" algn="ctr">
                        <a:spcBef>
                          <a:spcPts val="0"/>
                        </a:spcBef>
                        <a:buNone/>
                      </a:pPr>
                      <a:r>
                        <a:rPr lang="en" sz="1100"/>
                        <a:t>Shallow</a:t>
                      </a:r>
                    </a:p>
                  </a:txBody>
                  <a:tcPr marT="91425" marB="91425" marR="91425" marL="91425"/>
                </a:tc>
              </a:tr>
              <a:tr h="344625">
                <a:tc>
                  <a:txBody>
                    <a:bodyPr>
                      <a:noAutofit/>
                    </a:bodyPr>
                    <a:lstStyle/>
                    <a:p>
                      <a:pPr indent="0" lvl="0" marL="0" algn="ctr">
                        <a:spcBef>
                          <a:spcPts val="0"/>
                        </a:spcBef>
                        <a:buNone/>
                      </a:pPr>
                      <a:r>
                        <a:rPr lang="en" sz="1100"/>
                        <a:t>True (lesser) pelvis</a:t>
                      </a:r>
                    </a:p>
                  </a:txBody>
                  <a:tcPr marT="91425" marB="91425" marR="91425" marL="91425"/>
                </a:tc>
                <a:tc>
                  <a:txBody>
                    <a:bodyPr>
                      <a:noAutofit/>
                    </a:bodyPr>
                    <a:lstStyle/>
                    <a:p>
                      <a:pPr indent="0" lvl="0" marL="0" algn="ctr">
                        <a:spcBef>
                          <a:spcPts val="0"/>
                        </a:spcBef>
                        <a:buNone/>
                      </a:pPr>
                      <a:r>
                        <a:rPr lang="en" sz="1100"/>
                        <a:t>Narrow &amp; Deep</a:t>
                      </a:r>
                    </a:p>
                  </a:txBody>
                  <a:tcPr marT="91425" marB="91425" marR="91425" marL="91425"/>
                </a:tc>
                <a:tc>
                  <a:txBody>
                    <a:bodyPr>
                      <a:noAutofit/>
                    </a:bodyPr>
                    <a:lstStyle/>
                    <a:p>
                      <a:pPr indent="0" lvl="0" marL="0" algn="ctr">
                        <a:spcBef>
                          <a:spcPts val="0"/>
                        </a:spcBef>
                        <a:buNone/>
                      </a:pPr>
                      <a:r>
                        <a:rPr lang="en" sz="1100"/>
                        <a:t>Wide &amp; Shallow</a:t>
                      </a:r>
                    </a:p>
                  </a:txBody>
                  <a:tcPr marT="91425" marB="91425" marR="91425" marL="91425"/>
                </a:tc>
              </a:tr>
              <a:tr h="344625">
                <a:tc>
                  <a:txBody>
                    <a:bodyPr>
                      <a:noAutofit/>
                    </a:bodyPr>
                    <a:lstStyle/>
                    <a:p>
                      <a:pPr indent="0" lvl="0" marL="0" algn="ctr">
                        <a:spcBef>
                          <a:spcPts val="0"/>
                        </a:spcBef>
                        <a:buNone/>
                      </a:pPr>
                      <a:r>
                        <a:rPr lang="en" sz="1100"/>
                        <a:t>Pelvic inlet</a:t>
                      </a:r>
                    </a:p>
                  </a:txBody>
                  <a:tcPr marT="91425" marB="91425" marR="91425" marL="91425"/>
                </a:tc>
                <a:tc>
                  <a:txBody>
                    <a:bodyPr>
                      <a:noAutofit/>
                    </a:bodyPr>
                    <a:lstStyle/>
                    <a:p>
                      <a:pPr indent="0" lvl="0" marL="0">
                        <a:spcBef>
                          <a:spcPts val="0"/>
                        </a:spcBef>
                        <a:buNone/>
                      </a:pPr>
                      <a:r>
                        <a:rPr lang="en" sz="1100"/>
                        <a:t>Heart shaped </a:t>
                      </a:r>
                    </a:p>
                  </a:txBody>
                  <a:tcPr marT="91425" marB="91425" marR="91425" marL="91425"/>
                </a:tc>
                <a:tc>
                  <a:txBody>
                    <a:bodyPr>
                      <a:noAutofit/>
                    </a:bodyPr>
                    <a:lstStyle/>
                    <a:p>
                      <a:pPr indent="0" lvl="0" marL="0">
                        <a:spcBef>
                          <a:spcPts val="0"/>
                        </a:spcBef>
                        <a:buNone/>
                      </a:pPr>
                      <a:r>
                        <a:rPr lang="en" sz="1100"/>
                        <a:t>Oval or Rounded</a:t>
                      </a:r>
                    </a:p>
                  </a:txBody>
                  <a:tcPr marT="91425" marB="91425" marR="91425" marL="91425"/>
                </a:tc>
              </a:tr>
              <a:tr h="344625">
                <a:tc>
                  <a:txBody>
                    <a:bodyPr>
                      <a:noAutofit/>
                    </a:bodyPr>
                    <a:lstStyle/>
                    <a:p>
                      <a:pPr indent="0" lvl="0" marL="0" algn="ctr">
                        <a:spcBef>
                          <a:spcPts val="0"/>
                        </a:spcBef>
                        <a:buNone/>
                      </a:pPr>
                      <a:r>
                        <a:rPr lang="en" sz="1100"/>
                        <a:t>Pelvic outlet</a:t>
                      </a:r>
                    </a:p>
                  </a:txBody>
                  <a:tcPr marT="91425" marB="91425" marR="91425" marL="91425"/>
                </a:tc>
                <a:tc>
                  <a:txBody>
                    <a:bodyPr>
                      <a:noAutofit/>
                    </a:bodyPr>
                    <a:lstStyle/>
                    <a:p>
                      <a:pPr indent="0" lvl="0" marL="0">
                        <a:spcBef>
                          <a:spcPts val="0"/>
                        </a:spcBef>
                        <a:buNone/>
                      </a:pPr>
                      <a:r>
                        <a:rPr lang="en" sz="1100"/>
                        <a:t>Small</a:t>
                      </a:r>
                    </a:p>
                  </a:txBody>
                  <a:tcPr marT="91425" marB="91425" marR="91425" marL="91425"/>
                </a:tc>
                <a:tc>
                  <a:txBody>
                    <a:bodyPr>
                      <a:noAutofit/>
                    </a:bodyPr>
                    <a:lstStyle/>
                    <a:p>
                      <a:pPr indent="0" lvl="0" marL="0">
                        <a:spcBef>
                          <a:spcPts val="0"/>
                        </a:spcBef>
                        <a:buNone/>
                      </a:pPr>
                      <a:r>
                        <a:rPr lang="en" sz="1100"/>
                        <a:t>Larger</a:t>
                      </a:r>
                    </a:p>
                  </a:txBody>
                  <a:tcPr marT="91425" marB="91425" marR="91425" marL="91425"/>
                </a:tc>
              </a:tr>
              <a:tr h="344625">
                <a:tc>
                  <a:txBody>
                    <a:bodyPr>
                      <a:noAutofit/>
                    </a:bodyPr>
                    <a:lstStyle/>
                    <a:p>
                      <a:pPr indent="0" lvl="0" marL="0" algn="ctr">
                        <a:spcBef>
                          <a:spcPts val="0"/>
                        </a:spcBef>
                        <a:buNone/>
                      </a:pPr>
                      <a:r>
                        <a:rPr lang="en" sz="1100"/>
                        <a:t>Pubic arch</a:t>
                      </a:r>
                    </a:p>
                  </a:txBody>
                  <a:tcPr marT="91425" marB="91425" marR="91425" marL="91425"/>
                </a:tc>
                <a:tc>
                  <a:txBody>
                    <a:bodyPr>
                      <a:noAutofit/>
                    </a:bodyPr>
                    <a:lstStyle/>
                    <a:p>
                      <a:pPr indent="0" lvl="0" marL="0">
                        <a:spcBef>
                          <a:spcPts val="0"/>
                        </a:spcBef>
                        <a:buNone/>
                      </a:pPr>
                      <a:r>
                        <a:rPr lang="en" sz="1100"/>
                        <a:t>Narrow</a:t>
                      </a:r>
                    </a:p>
                  </a:txBody>
                  <a:tcPr marT="91425" marB="91425" marR="91425" marL="91425"/>
                </a:tc>
                <a:tc>
                  <a:txBody>
                    <a:bodyPr>
                      <a:noAutofit/>
                    </a:bodyPr>
                    <a:lstStyle/>
                    <a:p>
                      <a:pPr indent="0" lvl="0" marL="0">
                        <a:spcBef>
                          <a:spcPts val="0"/>
                        </a:spcBef>
                        <a:buNone/>
                      </a:pPr>
                      <a:r>
                        <a:rPr lang="en" sz="1100"/>
                        <a:t>Wide</a:t>
                      </a:r>
                    </a:p>
                  </a:txBody>
                  <a:tcPr marT="91425" marB="91425" marR="91425" marL="91425"/>
                </a:tc>
              </a:tr>
              <a:tr h="344625">
                <a:tc>
                  <a:txBody>
                    <a:bodyPr>
                      <a:noAutofit/>
                    </a:bodyPr>
                    <a:lstStyle/>
                    <a:p>
                      <a:pPr indent="0" lvl="0" marL="0" algn="ctr">
                        <a:spcBef>
                          <a:spcPts val="0"/>
                        </a:spcBef>
                        <a:buNone/>
                      </a:pPr>
                      <a:r>
                        <a:rPr lang="en" sz="1100">
                          <a:solidFill>
                            <a:srgbClr val="999999"/>
                          </a:solidFill>
                        </a:rPr>
                        <a:t>subpubic angle </a:t>
                      </a:r>
                    </a:p>
                  </a:txBody>
                  <a:tcPr marT="91425" marB="91425" marR="91425" marL="91425"/>
                </a:tc>
                <a:tc>
                  <a:txBody>
                    <a:bodyPr>
                      <a:noAutofit/>
                    </a:bodyPr>
                    <a:lstStyle/>
                    <a:p>
                      <a:pPr indent="0" lvl="0" marL="0" algn="ctr">
                        <a:spcBef>
                          <a:spcPts val="0"/>
                        </a:spcBef>
                        <a:buNone/>
                      </a:pPr>
                      <a:r>
                        <a:rPr lang="en" sz="1100">
                          <a:solidFill>
                            <a:srgbClr val="999999"/>
                          </a:solidFill>
                        </a:rPr>
                        <a:t>Acute angle</a:t>
                      </a:r>
                    </a:p>
                  </a:txBody>
                  <a:tcPr marT="91425" marB="91425" marR="91425" marL="91425"/>
                </a:tc>
                <a:tc>
                  <a:txBody>
                    <a:bodyPr>
                      <a:noAutofit/>
                    </a:bodyPr>
                    <a:lstStyle/>
                    <a:p>
                      <a:pPr indent="0" lvl="0" marL="0" algn="ctr">
                        <a:spcBef>
                          <a:spcPts val="0"/>
                        </a:spcBef>
                        <a:buNone/>
                      </a:pPr>
                      <a:r>
                        <a:rPr lang="en" sz="1100">
                          <a:solidFill>
                            <a:srgbClr val="999999"/>
                          </a:solidFill>
                        </a:rPr>
                        <a:t>obtuse angle</a:t>
                      </a:r>
                    </a:p>
                  </a:txBody>
                  <a:tcPr marT="91425" marB="91425" marR="91425" marL="91425"/>
                </a:tc>
              </a:tr>
              <a:tr h="344625">
                <a:tc>
                  <a:txBody>
                    <a:bodyPr>
                      <a:noAutofit/>
                    </a:bodyPr>
                    <a:lstStyle/>
                    <a:p>
                      <a:pPr indent="0" lvl="0" marL="0" algn="ctr">
                        <a:spcBef>
                          <a:spcPts val="0"/>
                        </a:spcBef>
                        <a:buNone/>
                      </a:pPr>
                      <a:r>
                        <a:rPr lang="en" sz="1100"/>
                        <a:t>Obturator foramen </a:t>
                      </a:r>
                    </a:p>
                  </a:txBody>
                  <a:tcPr marT="91425" marB="91425" marR="91425" marL="91425"/>
                </a:tc>
                <a:tc>
                  <a:txBody>
                    <a:bodyPr>
                      <a:noAutofit/>
                    </a:bodyPr>
                    <a:lstStyle/>
                    <a:p>
                      <a:pPr indent="0" lvl="0" marL="0" algn="ctr">
                        <a:spcBef>
                          <a:spcPts val="0"/>
                        </a:spcBef>
                        <a:buNone/>
                      </a:pPr>
                      <a:r>
                        <a:rPr lang="en" sz="1100"/>
                        <a:t>Round</a:t>
                      </a:r>
                    </a:p>
                  </a:txBody>
                  <a:tcPr marT="91425" marB="91425" marR="91425" marL="91425"/>
                </a:tc>
                <a:tc>
                  <a:txBody>
                    <a:bodyPr>
                      <a:noAutofit/>
                    </a:bodyPr>
                    <a:lstStyle/>
                    <a:p>
                      <a:pPr indent="0" lvl="0" marL="0" algn="ctr">
                        <a:spcBef>
                          <a:spcPts val="0"/>
                        </a:spcBef>
                        <a:buNone/>
                      </a:pPr>
                      <a:r>
                        <a:rPr lang="en" sz="1100"/>
                        <a:t>Oval</a:t>
                      </a:r>
                    </a:p>
                  </a:txBody>
                  <a:tcPr marT="91425" marB="91425" marR="91425" marL="91425"/>
                </a:tc>
              </a:tr>
              <a:tr h="344625">
                <a:tc>
                  <a:txBody>
                    <a:bodyPr>
                      <a:noAutofit/>
                    </a:bodyPr>
                    <a:lstStyle/>
                    <a:p>
                      <a:pPr indent="0" lvl="0" marL="0" algn="ctr">
                        <a:spcBef>
                          <a:spcPts val="0"/>
                        </a:spcBef>
                        <a:buNone/>
                      </a:pPr>
                      <a:r>
                        <a:rPr lang="en" sz="1100"/>
                        <a:t>Acetabulum</a:t>
                      </a:r>
                    </a:p>
                  </a:txBody>
                  <a:tcPr marT="91425" marB="91425" marR="91425" marL="91425"/>
                </a:tc>
                <a:tc>
                  <a:txBody>
                    <a:bodyPr>
                      <a:noAutofit/>
                    </a:bodyPr>
                    <a:lstStyle/>
                    <a:p>
                      <a:pPr indent="0" lvl="0" marL="0" algn="ctr">
                        <a:spcBef>
                          <a:spcPts val="0"/>
                        </a:spcBef>
                        <a:buNone/>
                      </a:pPr>
                      <a:r>
                        <a:rPr lang="en" sz="1100"/>
                        <a:t>Large</a:t>
                      </a:r>
                    </a:p>
                  </a:txBody>
                  <a:tcPr marT="91425" marB="91425" marR="91425" marL="91425"/>
                </a:tc>
                <a:tc>
                  <a:txBody>
                    <a:bodyPr>
                      <a:noAutofit/>
                    </a:bodyPr>
                    <a:lstStyle/>
                    <a:p>
                      <a:pPr indent="0" lvl="0" marL="0" algn="ctr">
                        <a:spcBef>
                          <a:spcPts val="0"/>
                        </a:spcBef>
                        <a:buNone/>
                      </a:pPr>
                      <a:r>
                        <a:rPr lang="en" sz="1100"/>
                        <a:t>Small</a:t>
                      </a:r>
                    </a:p>
                  </a:txBody>
                  <a:tcPr marT="91425" marB="91425" marR="91425" marL="91425"/>
                </a:tc>
              </a:tr>
              <a:tr h="474350">
                <a:tc>
                  <a:txBody>
                    <a:bodyPr>
                      <a:noAutofit/>
                    </a:bodyPr>
                    <a:lstStyle/>
                    <a:p>
                      <a:pPr indent="-69850" lvl="0" marL="0" algn="ctr">
                        <a:spcBef>
                          <a:spcPts val="0"/>
                        </a:spcBef>
                        <a:buClr>
                          <a:schemeClr val="dk1"/>
                        </a:buClr>
                        <a:buSzPts val="1100"/>
                        <a:buFont typeface="Arial"/>
                        <a:buNone/>
                      </a:pPr>
                      <a:r>
                        <a:rPr lang="en" sz="1100">
                          <a:solidFill>
                            <a:srgbClr val="999999"/>
                          </a:solidFill>
                        </a:rPr>
                        <a:t>Auricular surface.</a:t>
                      </a:r>
                    </a:p>
                  </a:txBody>
                  <a:tcPr marT="91425" marB="91425" marR="91425" marL="91425" anchor="ctr"/>
                </a:tc>
                <a:tc>
                  <a:txBody>
                    <a:bodyPr>
                      <a:noAutofit/>
                    </a:bodyPr>
                    <a:lstStyle/>
                    <a:p>
                      <a:pPr indent="0" lvl="0" marL="0" algn="ctr">
                        <a:spcBef>
                          <a:spcPts val="0"/>
                        </a:spcBef>
                        <a:buNone/>
                      </a:pPr>
                      <a:r>
                        <a:rPr lang="en" sz="1000">
                          <a:solidFill>
                            <a:srgbClr val="999999"/>
                          </a:solidFill>
                        </a:rPr>
                        <a:t>Sacrum articulates with 3 vertebrae, is fixed</a:t>
                      </a:r>
                    </a:p>
                  </a:txBody>
                  <a:tcPr marT="91425" marB="91425" marR="91425" marL="91425"/>
                </a:tc>
                <a:tc>
                  <a:txBody>
                    <a:bodyPr>
                      <a:noAutofit/>
                    </a:bodyPr>
                    <a:lstStyle/>
                    <a:p>
                      <a:pPr indent="0" lvl="0" marL="0" algn="ctr">
                        <a:spcBef>
                          <a:spcPts val="0"/>
                        </a:spcBef>
                        <a:buNone/>
                      </a:pPr>
                      <a:r>
                        <a:rPr lang="en" sz="900">
                          <a:solidFill>
                            <a:srgbClr val="999999"/>
                          </a:solidFill>
                        </a:rPr>
                        <a:t>Sacrum articulates with 2 vertebrae</a:t>
                      </a:r>
                    </a:p>
                  </a:txBody>
                  <a:tcPr marT="91425" marB="91425" marR="91425" marL="91425"/>
                </a:tc>
              </a:tr>
              <a:tr h="344625">
                <a:tc>
                  <a:txBody>
                    <a:bodyPr>
                      <a:noAutofit/>
                    </a:bodyPr>
                    <a:lstStyle/>
                    <a:p>
                      <a:pPr indent="0" lvl="0" marL="0" rtl="0" algn="ctr">
                        <a:spcBef>
                          <a:spcPts val="0"/>
                        </a:spcBef>
                        <a:buNone/>
                      </a:pPr>
                      <a:r>
                        <a:rPr lang="en" sz="1100">
                          <a:solidFill>
                            <a:schemeClr val="dk1"/>
                          </a:solidFill>
                        </a:rPr>
                        <a:t>Ischial tuberosities</a:t>
                      </a:r>
                    </a:p>
                  </a:txBody>
                  <a:tcPr marT="91425" marB="91425" marR="91425" marL="91425"/>
                </a:tc>
                <a:tc>
                  <a:txBody>
                    <a:bodyPr>
                      <a:noAutofit/>
                    </a:bodyPr>
                    <a:lstStyle/>
                    <a:p>
                      <a:pPr indent="0" lvl="0" marL="0" rtl="0" algn="ctr">
                        <a:spcBef>
                          <a:spcPts val="0"/>
                        </a:spcBef>
                        <a:buNone/>
                      </a:pPr>
                      <a:r>
                        <a:rPr lang="en" sz="1100"/>
                        <a:t>Turned in</a:t>
                      </a:r>
                    </a:p>
                  </a:txBody>
                  <a:tcPr marT="91425" marB="91425" marR="91425" marL="91425"/>
                </a:tc>
                <a:tc>
                  <a:txBody>
                    <a:bodyPr>
                      <a:noAutofit/>
                    </a:bodyPr>
                    <a:lstStyle/>
                    <a:p>
                      <a:pPr indent="0" lvl="0" marL="0" rtl="0" algn="ctr">
                        <a:spcBef>
                          <a:spcPts val="0"/>
                        </a:spcBef>
                        <a:buNone/>
                      </a:pPr>
                      <a:r>
                        <a:rPr lang="en" sz="1100"/>
                        <a:t>Everted</a:t>
                      </a:r>
                    </a:p>
                  </a:txBody>
                  <a:tcPr marT="91425" marB="91425" marR="91425" marL="91425"/>
                </a:tc>
              </a:tr>
              <a:tr h="344625">
                <a:tc>
                  <a:txBody>
                    <a:bodyPr>
                      <a:noAutofit/>
                    </a:bodyPr>
                    <a:lstStyle/>
                    <a:p>
                      <a:pPr indent="0" lvl="0" marL="0" algn="ctr">
                        <a:spcBef>
                          <a:spcPts val="0"/>
                        </a:spcBef>
                        <a:buNone/>
                      </a:pPr>
                      <a:r>
                        <a:rPr lang="en" sz="1100"/>
                        <a:t>Ischial spines</a:t>
                      </a:r>
                    </a:p>
                  </a:txBody>
                  <a:tcPr marT="91425" marB="91425" marR="91425" marL="91425"/>
                </a:tc>
                <a:tc>
                  <a:txBody>
                    <a:bodyPr>
                      <a:noAutofit/>
                    </a:bodyPr>
                    <a:lstStyle/>
                    <a:p>
                      <a:pPr indent="0" lvl="0" marL="0" algn="ctr">
                        <a:spcBef>
                          <a:spcPts val="0"/>
                        </a:spcBef>
                        <a:buNone/>
                      </a:pPr>
                      <a:r>
                        <a:t/>
                      </a:r>
                      <a:endParaRPr sz="1100"/>
                    </a:p>
                  </a:txBody>
                  <a:tcPr marT="91425" marB="91425" marR="91425" marL="91425">
                    <a:solidFill>
                      <a:schemeClr val="dk2"/>
                    </a:solidFill>
                  </a:tcPr>
                </a:tc>
                <a:tc>
                  <a:txBody>
                    <a:bodyPr>
                      <a:noAutofit/>
                    </a:bodyPr>
                    <a:lstStyle/>
                    <a:p>
                      <a:pPr indent="0" lvl="0" marL="0" algn="ctr">
                        <a:spcBef>
                          <a:spcPts val="0"/>
                        </a:spcBef>
                        <a:buNone/>
                      </a:pPr>
                      <a:r>
                        <a:rPr lang="en" sz="1100"/>
                        <a:t>Shorter and farther apart</a:t>
                      </a:r>
                    </a:p>
                  </a:txBody>
                  <a:tcPr marT="91425" marB="91425" marR="91425" marL="91425"/>
                </a:tc>
              </a:tr>
              <a:tr h="212250">
                <a:tc>
                  <a:txBody>
                    <a:bodyPr>
                      <a:noAutofit/>
                    </a:bodyPr>
                    <a:lstStyle/>
                    <a:p>
                      <a:pPr indent="0" lvl="0" marL="0" algn="ctr">
                        <a:spcBef>
                          <a:spcPts val="0"/>
                        </a:spcBef>
                        <a:buNone/>
                      </a:pPr>
                      <a:r>
                        <a:rPr lang="en" sz="1100"/>
                        <a:t>Pelvic cavity </a:t>
                      </a:r>
                    </a:p>
                  </a:txBody>
                  <a:tcPr marT="91425" marB="91425" marR="91425" marL="91425"/>
                </a:tc>
                <a:tc>
                  <a:txBody>
                    <a:bodyPr>
                      <a:noAutofit/>
                    </a:bodyPr>
                    <a:lstStyle/>
                    <a:p>
                      <a:pPr indent="0" lvl="0" marL="0" algn="ctr">
                        <a:spcBef>
                          <a:spcPts val="0"/>
                        </a:spcBef>
                        <a:buNone/>
                      </a:pPr>
                      <a:r>
                        <a:rPr lang="en" sz="1100"/>
                        <a:t>Less, small</a:t>
                      </a:r>
                    </a:p>
                  </a:txBody>
                  <a:tcPr marT="91425" marB="91425" marR="91425" marL="91425"/>
                </a:tc>
                <a:tc>
                  <a:txBody>
                    <a:bodyPr>
                      <a:noAutofit/>
                    </a:bodyPr>
                    <a:lstStyle/>
                    <a:p>
                      <a:pPr indent="0" lvl="0" marL="0" algn="ctr">
                        <a:spcBef>
                          <a:spcPts val="0"/>
                        </a:spcBef>
                        <a:buNone/>
                      </a:pPr>
                      <a:r>
                        <a:rPr lang="en" sz="1100"/>
                        <a:t>Wide “for normal birth”</a:t>
                      </a:r>
                    </a:p>
                  </a:txBody>
                  <a:tcPr marT="91425" marB="91425" marR="91425" marL="91425"/>
                </a:tc>
              </a:tr>
            </a:tbl>
          </a:graphicData>
        </a:graphic>
      </p:graphicFrame>
      <p:pic>
        <p:nvPicPr>
          <p:cNvPr id="302" name="Shape 302"/>
          <p:cNvPicPr preferRelativeResize="0"/>
          <p:nvPr/>
        </p:nvPicPr>
        <p:blipFill>
          <a:blip r:embed="rId4">
            <a:alphaModFix/>
          </a:blip>
          <a:stretch>
            <a:fillRect/>
          </a:stretch>
        </p:blipFill>
        <p:spPr>
          <a:xfrm>
            <a:off x="6361688" y="689779"/>
            <a:ext cx="2281173" cy="999032"/>
          </a:xfrm>
          <a:prstGeom prst="rect">
            <a:avLst/>
          </a:prstGeom>
          <a:noFill/>
          <a:ln>
            <a:noFill/>
          </a:ln>
        </p:spPr>
      </p:pic>
      <p:sp>
        <p:nvSpPr>
          <p:cNvPr id="303" name="Shape 303"/>
          <p:cNvSpPr/>
          <p:nvPr/>
        </p:nvSpPr>
        <p:spPr>
          <a:xfrm>
            <a:off x="0" y="684052"/>
            <a:ext cx="753600" cy="290400"/>
          </a:xfrm>
          <a:prstGeom prst="cloudCallout">
            <a:avLst>
              <a:gd fmla="val 54999" name="adj1"/>
              <a:gd fmla="val 75957" name="adj2"/>
            </a:avLst>
          </a:prstGeom>
          <a:solidFill>
            <a:schemeClr val="lt2"/>
          </a:solidFill>
          <a:ln cap="flat" cmpd="sng" w="9525">
            <a:solidFill>
              <a:schemeClr val="lt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rPr lang="en" sz="600"/>
              <a:t>Mostly the </a:t>
            </a:r>
            <a:r>
              <a:rPr lang="en" sz="600"/>
              <a:t>iliac fossa</a:t>
            </a:r>
          </a:p>
        </p:txBody>
      </p:sp>
      <p:pic>
        <p:nvPicPr>
          <p:cNvPr id="304" name="Shape 304"/>
          <p:cNvPicPr preferRelativeResize="0"/>
          <p:nvPr/>
        </p:nvPicPr>
        <p:blipFill rotWithShape="1">
          <a:blip r:embed="rId5">
            <a:alphaModFix/>
          </a:blip>
          <a:srcRect b="0" l="0" r="0" t="44376"/>
          <a:stretch/>
        </p:blipFill>
        <p:spPr>
          <a:xfrm>
            <a:off x="6178898" y="2373000"/>
            <a:ext cx="1872152" cy="431249"/>
          </a:xfrm>
          <a:prstGeom prst="rect">
            <a:avLst/>
          </a:prstGeom>
          <a:noFill/>
          <a:ln>
            <a:noFill/>
          </a:ln>
        </p:spPr>
      </p:pic>
      <p:sp>
        <p:nvSpPr>
          <p:cNvPr id="305" name="Shape 305"/>
          <p:cNvSpPr/>
          <p:nvPr/>
        </p:nvSpPr>
        <p:spPr>
          <a:xfrm>
            <a:off x="5997650" y="2272725"/>
            <a:ext cx="226500" cy="551700"/>
          </a:xfrm>
          <a:prstGeom prst="rightBrace">
            <a:avLst>
              <a:gd fmla="val 27122" name="adj1"/>
              <a:gd fmla="val 58364" name="adj2"/>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06" name="Shape 306"/>
          <p:cNvSpPr/>
          <p:nvPr/>
        </p:nvSpPr>
        <p:spPr>
          <a:xfrm>
            <a:off x="6510050" y="2616825"/>
            <a:ext cx="226500" cy="238200"/>
          </a:xfrm>
          <a:prstGeom prst="ellipse">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07" name="Shape 307"/>
          <p:cNvSpPr/>
          <p:nvPr/>
        </p:nvSpPr>
        <p:spPr>
          <a:xfrm>
            <a:off x="7466750" y="2590725"/>
            <a:ext cx="226500" cy="290400"/>
          </a:xfrm>
          <a:prstGeom prst="ellipse">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308" name="Shape 308"/>
          <p:cNvPicPr preferRelativeResize="0"/>
          <p:nvPr/>
        </p:nvPicPr>
        <p:blipFill>
          <a:blip r:embed="rId6">
            <a:alphaModFix/>
          </a:blip>
          <a:stretch>
            <a:fillRect/>
          </a:stretch>
        </p:blipFill>
        <p:spPr>
          <a:xfrm>
            <a:off x="3770057" y="1496263"/>
            <a:ext cx="327875" cy="290400"/>
          </a:xfrm>
          <a:prstGeom prst="rect">
            <a:avLst/>
          </a:prstGeom>
          <a:noFill/>
          <a:ln>
            <a:noFill/>
          </a:ln>
        </p:spPr>
      </p:pic>
      <p:pic>
        <p:nvPicPr>
          <p:cNvPr id="309" name="Shape 309"/>
          <p:cNvPicPr preferRelativeResize="0"/>
          <p:nvPr/>
        </p:nvPicPr>
        <p:blipFill>
          <a:blip r:embed="rId7">
            <a:alphaModFix/>
          </a:blip>
          <a:stretch>
            <a:fillRect/>
          </a:stretch>
        </p:blipFill>
        <p:spPr>
          <a:xfrm>
            <a:off x="5483940" y="1508119"/>
            <a:ext cx="447675" cy="266700"/>
          </a:xfrm>
          <a:prstGeom prst="rect">
            <a:avLst/>
          </a:prstGeom>
          <a:noFill/>
          <a:ln>
            <a:noFill/>
          </a:ln>
        </p:spPr>
      </p:pic>
      <p:pic>
        <p:nvPicPr>
          <p:cNvPr id="310" name="Shape 310"/>
          <p:cNvPicPr preferRelativeResize="0"/>
          <p:nvPr/>
        </p:nvPicPr>
        <p:blipFill>
          <a:blip r:embed="rId8">
            <a:alphaModFix/>
          </a:blip>
          <a:stretch>
            <a:fillRect/>
          </a:stretch>
        </p:blipFill>
        <p:spPr>
          <a:xfrm>
            <a:off x="3810154" y="1836655"/>
            <a:ext cx="247650" cy="323850"/>
          </a:xfrm>
          <a:prstGeom prst="rect">
            <a:avLst/>
          </a:prstGeom>
          <a:noFill/>
          <a:ln>
            <a:noFill/>
          </a:ln>
        </p:spPr>
      </p:pic>
      <p:pic>
        <p:nvPicPr>
          <p:cNvPr id="311" name="Shape 311"/>
          <p:cNvPicPr preferRelativeResize="0"/>
          <p:nvPr/>
        </p:nvPicPr>
        <p:blipFill>
          <a:blip r:embed="rId9">
            <a:alphaModFix/>
          </a:blip>
          <a:stretch>
            <a:fillRect/>
          </a:stretch>
        </p:blipFill>
        <p:spPr>
          <a:xfrm>
            <a:off x="5460142" y="1831888"/>
            <a:ext cx="495300" cy="333375"/>
          </a:xfrm>
          <a:prstGeom prst="rect">
            <a:avLst/>
          </a:prstGeom>
          <a:noFill/>
          <a:ln>
            <a:noFill/>
          </a:ln>
        </p:spPr>
      </p:pic>
      <p:pic>
        <p:nvPicPr>
          <p:cNvPr id="312" name="Shape 312"/>
          <p:cNvPicPr preferRelativeResize="0"/>
          <p:nvPr/>
        </p:nvPicPr>
        <p:blipFill>
          <a:blip r:embed="rId10">
            <a:alphaModFix/>
          </a:blip>
          <a:stretch>
            <a:fillRect/>
          </a:stretch>
        </p:blipFill>
        <p:spPr>
          <a:xfrm>
            <a:off x="3839287" y="2210475"/>
            <a:ext cx="189400" cy="261360"/>
          </a:xfrm>
          <a:prstGeom prst="rect">
            <a:avLst/>
          </a:prstGeom>
          <a:noFill/>
          <a:ln>
            <a:noFill/>
          </a:ln>
        </p:spPr>
      </p:pic>
      <p:pic>
        <p:nvPicPr>
          <p:cNvPr id="313" name="Shape 313"/>
          <p:cNvPicPr preferRelativeResize="0"/>
          <p:nvPr/>
        </p:nvPicPr>
        <p:blipFill>
          <a:blip r:embed="rId11">
            <a:alphaModFix/>
          </a:blip>
          <a:stretch>
            <a:fillRect/>
          </a:stretch>
        </p:blipFill>
        <p:spPr>
          <a:xfrm>
            <a:off x="3842553" y="2442795"/>
            <a:ext cx="182869" cy="58080"/>
          </a:xfrm>
          <a:prstGeom prst="rect">
            <a:avLst/>
          </a:prstGeom>
          <a:noFill/>
          <a:ln>
            <a:noFill/>
          </a:ln>
        </p:spPr>
      </p:pic>
      <p:pic>
        <p:nvPicPr>
          <p:cNvPr id="314" name="Shape 314"/>
          <p:cNvPicPr preferRelativeResize="0"/>
          <p:nvPr/>
        </p:nvPicPr>
        <p:blipFill>
          <a:blip r:embed="rId12">
            <a:alphaModFix/>
          </a:blip>
          <a:stretch>
            <a:fillRect/>
          </a:stretch>
        </p:blipFill>
        <p:spPr>
          <a:xfrm>
            <a:off x="5483949" y="2305186"/>
            <a:ext cx="447671" cy="197887"/>
          </a:xfrm>
          <a:prstGeom prst="rect">
            <a:avLst/>
          </a:prstGeom>
          <a:noFill/>
          <a:ln>
            <a:noFill/>
          </a:ln>
        </p:spPr>
      </p:pic>
      <p:sp>
        <p:nvSpPr>
          <p:cNvPr id="315" name="Shape 315"/>
          <p:cNvSpPr/>
          <p:nvPr/>
        </p:nvSpPr>
        <p:spPr>
          <a:xfrm flipH="1" rot="498390">
            <a:off x="774750" y="846859"/>
            <a:ext cx="151590" cy="149809"/>
          </a:xfrm>
          <a:prstGeom prst="ellipse">
            <a:avLst/>
          </a:prstGeom>
          <a:solidFill>
            <a:srgbClr val="D5A6BD"/>
          </a:solidFill>
          <a:ln>
            <a:noFill/>
          </a:ln>
        </p:spPr>
        <p:txBody>
          <a:bodyPr anchorCtr="0" anchor="ctr" bIns="91425" lIns="91425" rIns="91425" wrap="square" tIns="91425">
            <a:noAutofit/>
          </a:bodyPr>
          <a:lstStyle/>
          <a:p>
            <a:pPr indent="0" lvl="0" marL="0">
              <a:spcBef>
                <a:spcPts val="0"/>
              </a:spcBef>
              <a:buNone/>
            </a:pPr>
            <a:r>
              <a:t/>
            </a:r>
            <a:endParaRPr/>
          </a:p>
        </p:txBody>
      </p:sp>
      <p:sp>
        <p:nvSpPr>
          <p:cNvPr id="316" name="Shape 316"/>
          <p:cNvSpPr/>
          <p:nvPr/>
        </p:nvSpPr>
        <p:spPr>
          <a:xfrm flipH="1" rot="498390">
            <a:off x="774750" y="524084"/>
            <a:ext cx="151590" cy="149809"/>
          </a:xfrm>
          <a:prstGeom prst="ellipse">
            <a:avLst/>
          </a:prstGeom>
          <a:solidFill>
            <a:srgbClr val="D5A6BD"/>
          </a:solidFill>
          <a:ln>
            <a:noFill/>
          </a:ln>
        </p:spPr>
        <p:txBody>
          <a:bodyPr anchorCtr="0" anchor="ctr" bIns="91425" lIns="91425" rIns="91425" wrap="square" tIns="91425">
            <a:noAutofit/>
          </a:bodyPr>
          <a:lstStyle/>
          <a:p>
            <a:pPr indent="0" lvl="0" marL="0">
              <a:spcBef>
                <a:spcPts val="0"/>
              </a:spcBef>
              <a:buNone/>
            </a:pPr>
            <a:r>
              <a:t/>
            </a:r>
            <a:endParaRPr/>
          </a:p>
        </p:txBody>
      </p:sp>
      <p:sp>
        <p:nvSpPr>
          <p:cNvPr id="317" name="Shape 317"/>
          <p:cNvSpPr/>
          <p:nvPr/>
        </p:nvSpPr>
        <p:spPr>
          <a:xfrm flipH="1" rot="498390">
            <a:off x="774750" y="1210541"/>
            <a:ext cx="151590" cy="149809"/>
          </a:xfrm>
          <a:prstGeom prst="ellipse">
            <a:avLst/>
          </a:prstGeom>
          <a:solidFill>
            <a:srgbClr val="D5A6BD"/>
          </a:solidFill>
          <a:ln>
            <a:noFill/>
          </a:ln>
        </p:spPr>
        <p:txBody>
          <a:bodyPr anchorCtr="0" anchor="ctr" bIns="91425" lIns="91425" rIns="91425" wrap="square" tIns="91425">
            <a:noAutofit/>
          </a:bodyPr>
          <a:lstStyle/>
          <a:p>
            <a:pPr indent="0" lvl="0" marL="0">
              <a:spcBef>
                <a:spcPts val="0"/>
              </a:spcBef>
              <a:buNone/>
            </a:pPr>
            <a:r>
              <a:t/>
            </a:r>
            <a:endParaRPr/>
          </a:p>
        </p:txBody>
      </p:sp>
      <p:sp>
        <p:nvSpPr>
          <p:cNvPr id="318" name="Shape 318"/>
          <p:cNvSpPr/>
          <p:nvPr/>
        </p:nvSpPr>
        <p:spPr>
          <a:xfrm flipH="1" rot="498390">
            <a:off x="774750" y="2661016"/>
            <a:ext cx="151590" cy="149809"/>
          </a:xfrm>
          <a:prstGeom prst="ellipse">
            <a:avLst/>
          </a:prstGeom>
          <a:solidFill>
            <a:srgbClr val="8E7CC3"/>
          </a:solidFill>
          <a:ln>
            <a:noFill/>
          </a:ln>
        </p:spPr>
        <p:txBody>
          <a:bodyPr anchorCtr="0" anchor="ctr" bIns="91425" lIns="91425" rIns="91425" wrap="square" tIns="91425">
            <a:noAutofit/>
          </a:bodyPr>
          <a:lstStyle/>
          <a:p>
            <a:pPr indent="0" lvl="0" marL="0">
              <a:spcBef>
                <a:spcPts val="0"/>
              </a:spcBef>
              <a:buNone/>
            </a:pPr>
            <a:r>
              <a:t/>
            </a:r>
            <a:endParaRPr/>
          </a:p>
        </p:txBody>
      </p:sp>
      <p:sp>
        <p:nvSpPr>
          <p:cNvPr id="319" name="Shape 319"/>
          <p:cNvSpPr/>
          <p:nvPr/>
        </p:nvSpPr>
        <p:spPr>
          <a:xfrm flipH="1" rot="498390">
            <a:off x="774750" y="3764184"/>
            <a:ext cx="151590" cy="149809"/>
          </a:xfrm>
          <a:prstGeom prst="ellipse">
            <a:avLst/>
          </a:prstGeom>
          <a:solidFill>
            <a:srgbClr val="8E7CC3"/>
          </a:solidFill>
          <a:ln>
            <a:noFill/>
          </a:ln>
        </p:spPr>
        <p:txBody>
          <a:bodyPr anchorCtr="0" anchor="ctr" bIns="91425" lIns="91425" rIns="91425" wrap="square" tIns="91425">
            <a:noAutofit/>
          </a:bodyPr>
          <a:lstStyle/>
          <a:p>
            <a:pPr indent="0" lvl="0" marL="0">
              <a:spcBef>
                <a:spcPts val="0"/>
              </a:spcBef>
              <a:buNone/>
            </a:pPr>
            <a:r>
              <a:t/>
            </a:r>
            <a:endParaRPr/>
          </a:p>
        </p:txBody>
      </p:sp>
      <p:sp>
        <p:nvSpPr>
          <p:cNvPr id="320" name="Shape 320"/>
          <p:cNvSpPr/>
          <p:nvPr/>
        </p:nvSpPr>
        <p:spPr>
          <a:xfrm flipH="1" rot="498390">
            <a:off x="774750" y="2992646"/>
            <a:ext cx="151590" cy="149809"/>
          </a:xfrm>
          <a:prstGeom prst="ellipse">
            <a:avLst/>
          </a:prstGeom>
          <a:solidFill>
            <a:srgbClr val="D5A6BD"/>
          </a:solidFill>
          <a:ln>
            <a:noFill/>
          </a:ln>
        </p:spPr>
        <p:txBody>
          <a:bodyPr anchorCtr="0" anchor="ctr" bIns="91425" lIns="91425" rIns="91425" wrap="square" tIns="91425">
            <a:noAutofit/>
          </a:bodyPr>
          <a:lstStyle/>
          <a:p>
            <a:pPr indent="0" lvl="0" marL="0">
              <a:spcBef>
                <a:spcPts val="0"/>
              </a:spcBef>
              <a:buNone/>
            </a:pPr>
            <a:r>
              <a:t/>
            </a:r>
            <a:endParaRPr/>
          </a:p>
        </p:txBody>
      </p:sp>
      <p:sp>
        <p:nvSpPr>
          <p:cNvPr id="321" name="Shape 321"/>
          <p:cNvSpPr/>
          <p:nvPr/>
        </p:nvSpPr>
        <p:spPr>
          <a:xfrm flipH="1" rot="498390">
            <a:off x="774750" y="4178331"/>
            <a:ext cx="151590" cy="149809"/>
          </a:xfrm>
          <a:prstGeom prst="ellipse">
            <a:avLst/>
          </a:prstGeom>
          <a:solidFill>
            <a:srgbClr val="1155CC"/>
          </a:solidFill>
          <a:ln>
            <a:noFill/>
          </a:ln>
        </p:spPr>
        <p:txBody>
          <a:bodyPr anchorCtr="0" anchor="ctr" bIns="91425" lIns="91425" rIns="91425" wrap="square" tIns="91425">
            <a:noAutofit/>
          </a:bodyPr>
          <a:lstStyle/>
          <a:p>
            <a:pPr indent="0" lvl="0" marL="0">
              <a:spcBef>
                <a:spcPts val="0"/>
              </a:spcBef>
              <a:buNone/>
            </a:pPr>
            <a:r>
              <a:t/>
            </a:r>
            <a:endParaRPr/>
          </a:p>
        </p:txBody>
      </p:sp>
      <p:sp>
        <p:nvSpPr>
          <p:cNvPr id="322" name="Shape 322"/>
          <p:cNvSpPr/>
          <p:nvPr/>
        </p:nvSpPr>
        <p:spPr>
          <a:xfrm flipH="1" rot="498390">
            <a:off x="774750" y="4884781"/>
            <a:ext cx="151590" cy="149809"/>
          </a:xfrm>
          <a:prstGeom prst="ellipse">
            <a:avLst/>
          </a:prstGeom>
          <a:solidFill>
            <a:srgbClr val="1155CC"/>
          </a:solidFill>
          <a:ln>
            <a:noFill/>
          </a:ln>
        </p:spPr>
        <p:txBody>
          <a:bodyPr anchorCtr="0" anchor="ctr" bIns="91425" lIns="91425" rIns="91425" wrap="square" tIns="91425">
            <a:noAutofit/>
          </a:bodyPr>
          <a:lstStyle/>
          <a:p>
            <a:pPr indent="0" lvl="0" marL="0">
              <a:spcBef>
                <a:spcPts val="0"/>
              </a:spcBef>
              <a:buNone/>
            </a:pPr>
            <a:r>
              <a:t/>
            </a:r>
            <a:endParaRPr/>
          </a:p>
        </p:txBody>
      </p:sp>
      <p:sp>
        <p:nvSpPr>
          <p:cNvPr id="323" name="Shape 323"/>
          <p:cNvSpPr/>
          <p:nvPr/>
        </p:nvSpPr>
        <p:spPr>
          <a:xfrm flipH="1" rot="498390">
            <a:off x="774750" y="4592456"/>
            <a:ext cx="151590" cy="149809"/>
          </a:xfrm>
          <a:prstGeom prst="ellipse">
            <a:avLst/>
          </a:prstGeom>
          <a:solidFill>
            <a:srgbClr val="1155CC"/>
          </a:solidFill>
          <a:ln>
            <a:noFill/>
          </a:ln>
        </p:spPr>
        <p:txBody>
          <a:bodyPr anchorCtr="0" anchor="ctr" bIns="91425" lIns="91425" rIns="91425" wrap="square" tIns="91425">
            <a:noAutofit/>
          </a:bodyPr>
          <a:lstStyle/>
          <a:p>
            <a:pPr indent="0" lvl="0" marL="0">
              <a:spcBef>
                <a:spcPts val="0"/>
              </a:spcBef>
              <a:buNone/>
            </a:pPr>
            <a:r>
              <a:t/>
            </a:r>
            <a:endParaRPr/>
          </a:p>
        </p:txBody>
      </p:sp>
      <p:sp>
        <p:nvSpPr>
          <p:cNvPr id="324" name="Shape 324"/>
          <p:cNvSpPr/>
          <p:nvPr/>
        </p:nvSpPr>
        <p:spPr>
          <a:xfrm rot="6548">
            <a:off x="6059401" y="4885575"/>
            <a:ext cx="157500" cy="159000"/>
          </a:xfrm>
          <a:prstGeom prst="ellipse">
            <a:avLst/>
          </a:prstGeom>
          <a:solidFill>
            <a:srgbClr val="8E7CC3"/>
          </a:solidFill>
          <a:ln>
            <a:noFill/>
          </a:ln>
        </p:spPr>
        <p:txBody>
          <a:bodyPr anchorCtr="0" anchor="ctr" bIns="91425" lIns="91425" rIns="91425" wrap="square" tIns="91425">
            <a:noAutofit/>
          </a:bodyPr>
          <a:lstStyle/>
          <a:p>
            <a:pPr indent="0" lvl="0" marL="0">
              <a:spcBef>
                <a:spcPts val="0"/>
              </a:spcBef>
              <a:buNone/>
            </a:pPr>
            <a:r>
              <a:t/>
            </a:r>
            <a:endParaRPr/>
          </a:p>
        </p:txBody>
      </p:sp>
      <p:sp>
        <p:nvSpPr>
          <p:cNvPr id="325" name="Shape 325"/>
          <p:cNvSpPr/>
          <p:nvPr/>
        </p:nvSpPr>
        <p:spPr>
          <a:xfrm>
            <a:off x="6085225" y="3124546"/>
            <a:ext cx="2059500" cy="724800"/>
          </a:xfrm>
          <a:prstGeom prst="cloudCallout">
            <a:avLst>
              <a:gd fmla="val -65248" name="adj1"/>
              <a:gd fmla="val 58496" name="adj2"/>
            </a:avLst>
          </a:prstGeom>
          <a:solidFill>
            <a:srgbClr val="CCCCCC"/>
          </a:solidFill>
          <a:ln>
            <a:noFill/>
          </a:ln>
        </p:spPr>
        <p:txBody>
          <a:bodyPr anchorCtr="0" anchor="ctr" bIns="91425" lIns="91425" rIns="91425" wrap="square" tIns="91425">
            <a:noAutofit/>
          </a:bodyPr>
          <a:lstStyle/>
          <a:p>
            <a:pPr indent="0" lvl="0" marL="0">
              <a:spcBef>
                <a:spcPts val="0"/>
              </a:spcBef>
              <a:buNone/>
            </a:pPr>
            <a:r>
              <a:rPr lang="en" sz="700"/>
              <a:t>The other 3 </a:t>
            </a:r>
            <a:r>
              <a:rPr lang="en" sz="700"/>
              <a:t>vertebrae are only bound by ligaments, during pregnancy, the ligaments relax and the sacrum moves backwards</a:t>
            </a:r>
          </a:p>
        </p:txBody>
      </p:sp>
      <p:sp>
        <p:nvSpPr>
          <p:cNvPr id="326" name="Shape 326"/>
          <p:cNvSpPr/>
          <p:nvPr/>
        </p:nvSpPr>
        <p:spPr>
          <a:xfrm>
            <a:off x="-36600" y="1451922"/>
            <a:ext cx="719100" cy="324000"/>
          </a:xfrm>
          <a:prstGeom prst="cloudCallout">
            <a:avLst>
              <a:gd fmla="val 74659" name="adj1"/>
              <a:gd fmla="val -80712" name="adj2"/>
            </a:avLst>
          </a:prstGeom>
          <a:solidFill>
            <a:srgbClr val="CCCCCC"/>
          </a:solidFill>
          <a:ln cap="flat" cmpd="sng" w="9525">
            <a:solidFill>
              <a:srgbClr val="CCCCCC"/>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sz="600"/>
          </a:p>
        </p:txBody>
      </p:sp>
      <p:sp>
        <p:nvSpPr>
          <p:cNvPr id="327" name="Shape 327"/>
          <p:cNvSpPr txBox="1"/>
          <p:nvPr/>
        </p:nvSpPr>
        <p:spPr>
          <a:xfrm>
            <a:off x="26550" y="1374375"/>
            <a:ext cx="655800" cy="479100"/>
          </a:xfrm>
          <a:prstGeom prst="rect">
            <a:avLst/>
          </a:prstGeom>
          <a:noFill/>
          <a:ln>
            <a:noFill/>
          </a:ln>
        </p:spPr>
        <p:txBody>
          <a:bodyPr anchorCtr="0" anchor="t" bIns="91425" lIns="91425" rIns="91425" wrap="square" tIns="91425">
            <a:noAutofit/>
          </a:bodyPr>
          <a:lstStyle/>
          <a:p>
            <a:pPr indent="0" lvl="0" marL="0">
              <a:spcBef>
                <a:spcPts val="0"/>
              </a:spcBef>
              <a:buNone/>
            </a:pPr>
            <a:r>
              <a:rPr lang="en" sz="600"/>
              <a:t>The deeper it is the smaller the cavity</a:t>
            </a:r>
          </a:p>
        </p:txBody>
      </p:sp>
      <p:sp>
        <p:nvSpPr>
          <p:cNvPr id="328" name="Shape 328"/>
          <p:cNvSpPr/>
          <p:nvPr/>
        </p:nvSpPr>
        <p:spPr>
          <a:xfrm rot="2375">
            <a:off x="6224150" y="1842501"/>
            <a:ext cx="1302900" cy="376800"/>
          </a:xfrm>
          <a:prstGeom prst="cloudCallout">
            <a:avLst>
              <a:gd fmla="val -75237" name="adj1"/>
              <a:gd fmla="val -28121" name="adj2"/>
            </a:avLst>
          </a:prstGeom>
          <a:solidFill>
            <a:schemeClr val="lt2"/>
          </a:solidFill>
          <a:ln cap="flat" cmpd="sng" w="9525">
            <a:solidFill>
              <a:schemeClr val="lt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29" name="Shape 329"/>
          <p:cNvSpPr txBox="1"/>
          <p:nvPr/>
        </p:nvSpPr>
        <p:spPr>
          <a:xfrm>
            <a:off x="6361700" y="1809738"/>
            <a:ext cx="1167300" cy="377700"/>
          </a:xfrm>
          <a:prstGeom prst="rect">
            <a:avLst/>
          </a:prstGeom>
          <a:noFill/>
          <a:ln>
            <a:noFill/>
          </a:ln>
        </p:spPr>
        <p:txBody>
          <a:bodyPr anchorCtr="0" anchor="t" bIns="91425" lIns="91425" rIns="91425" wrap="square" tIns="91425">
            <a:noAutofit/>
          </a:bodyPr>
          <a:lstStyle/>
          <a:p>
            <a:pPr indent="0" lvl="0" marL="0">
              <a:spcBef>
                <a:spcPts val="0"/>
              </a:spcBef>
              <a:buNone/>
            </a:pPr>
            <a:r>
              <a:rPr lang="en" sz="900"/>
              <a:t>Because of </a:t>
            </a:r>
            <a:r>
              <a:rPr lang="en" sz="900"/>
              <a:t>the everted tuberosity </a:t>
            </a:r>
          </a:p>
        </p:txBody>
      </p:sp>
      <p:sp>
        <p:nvSpPr>
          <p:cNvPr id="330" name="Shape 330"/>
          <p:cNvSpPr/>
          <p:nvPr/>
        </p:nvSpPr>
        <p:spPr>
          <a:xfrm flipH="1" rot="6714">
            <a:off x="6931037" y="4879867"/>
            <a:ext cx="153600" cy="159000"/>
          </a:xfrm>
          <a:prstGeom prst="ellipse">
            <a:avLst/>
          </a:prstGeom>
          <a:solidFill>
            <a:srgbClr val="1155CC"/>
          </a:solidFill>
          <a:ln>
            <a:noFill/>
          </a:ln>
        </p:spPr>
        <p:txBody>
          <a:bodyPr anchorCtr="0" anchor="ctr" bIns="91425" lIns="91425" rIns="91425" wrap="square" tIns="91425">
            <a:noAutofit/>
          </a:bodyPr>
          <a:lstStyle/>
          <a:p>
            <a:pPr indent="0" lvl="0" marL="0">
              <a:spcBef>
                <a:spcPts val="0"/>
              </a:spcBef>
              <a:buNone/>
            </a:pPr>
            <a:r>
              <a:t/>
            </a:r>
            <a:endParaRPr/>
          </a:p>
        </p:txBody>
      </p:sp>
      <p:sp>
        <p:nvSpPr>
          <p:cNvPr id="331" name="Shape 331"/>
          <p:cNvSpPr/>
          <p:nvPr/>
        </p:nvSpPr>
        <p:spPr>
          <a:xfrm rot="6366">
            <a:off x="7952150" y="4876527"/>
            <a:ext cx="162000" cy="162000"/>
          </a:xfrm>
          <a:prstGeom prst="ellipse">
            <a:avLst/>
          </a:prstGeom>
          <a:solidFill>
            <a:srgbClr val="D5A6BD"/>
          </a:solidFill>
          <a:ln>
            <a:noFill/>
          </a:ln>
        </p:spPr>
        <p:txBody>
          <a:bodyPr anchorCtr="0" anchor="ctr" bIns="91425" lIns="91425" rIns="91425" wrap="square" tIns="91425">
            <a:noAutofit/>
          </a:bodyPr>
          <a:lstStyle/>
          <a:p>
            <a:pPr indent="0" lvl="0" marL="0">
              <a:spcBef>
                <a:spcPts val="0"/>
              </a:spcBef>
              <a:buNone/>
            </a:pPr>
            <a:r>
              <a:t/>
            </a:r>
            <a:endParaRPr/>
          </a:p>
        </p:txBody>
      </p:sp>
      <p:sp>
        <p:nvSpPr>
          <p:cNvPr id="332" name="Shape 332"/>
          <p:cNvSpPr txBox="1"/>
          <p:nvPr/>
        </p:nvSpPr>
        <p:spPr>
          <a:xfrm>
            <a:off x="6133950" y="4786425"/>
            <a:ext cx="864000" cy="252900"/>
          </a:xfrm>
          <a:prstGeom prst="rect">
            <a:avLst/>
          </a:prstGeom>
          <a:noFill/>
          <a:ln>
            <a:noFill/>
          </a:ln>
        </p:spPr>
        <p:txBody>
          <a:bodyPr anchorCtr="0" anchor="t" bIns="91425" lIns="91425" rIns="91425" wrap="square" tIns="91425">
            <a:noAutofit/>
          </a:bodyPr>
          <a:lstStyle/>
          <a:p>
            <a:pPr indent="0" lvl="0" marL="0">
              <a:spcBef>
                <a:spcPts val="0"/>
              </a:spcBef>
              <a:buNone/>
            </a:pPr>
            <a:r>
              <a:rPr lang="en" sz="800">
                <a:solidFill>
                  <a:srgbClr val="8E7CC3"/>
                </a:solidFill>
              </a:rPr>
              <a:t>Doctor’s notes</a:t>
            </a:r>
          </a:p>
        </p:txBody>
      </p:sp>
      <p:sp>
        <p:nvSpPr>
          <p:cNvPr id="333" name="Shape 333"/>
          <p:cNvSpPr txBox="1"/>
          <p:nvPr/>
        </p:nvSpPr>
        <p:spPr>
          <a:xfrm>
            <a:off x="6997838" y="4786425"/>
            <a:ext cx="986400" cy="252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solidFill>
                  <a:srgbClr val="1155CC"/>
                </a:solidFill>
              </a:rPr>
              <a:t>Male’s slides only</a:t>
            </a:r>
          </a:p>
        </p:txBody>
      </p:sp>
      <p:sp>
        <p:nvSpPr>
          <p:cNvPr id="334" name="Shape 334"/>
          <p:cNvSpPr txBox="1"/>
          <p:nvPr/>
        </p:nvSpPr>
        <p:spPr>
          <a:xfrm>
            <a:off x="8051055" y="4786425"/>
            <a:ext cx="1167300" cy="252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solidFill>
                  <a:srgbClr val="D5A6BD"/>
                </a:solidFill>
              </a:rPr>
              <a:t>Females </a:t>
            </a:r>
            <a:r>
              <a:rPr lang="en" sz="800">
                <a:solidFill>
                  <a:srgbClr val="D5A6BD"/>
                </a:solidFill>
              </a:rPr>
              <a:t>slides only</a:t>
            </a:r>
          </a:p>
        </p:txBody>
      </p:sp>
      <p:sp>
        <p:nvSpPr>
          <p:cNvPr id="335" name="Shape 335"/>
          <p:cNvSpPr/>
          <p:nvPr/>
        </p:nvSpPr>
        <p:spPr>
          <a:xfrm>
            <a:off x="6089500" y="4342200"/>
            <a:ext cx="1028400" cy="377700"/>
          </a:xfrm>
          <a:prstGeom prst="cloudCallout">
            <a:avLst>
              <a:gd fmla="val -63383" name="adj1"/>
              <a:gd fmla="val 87862" name="adj2"/>
            </a:avLst>
          </a:prstGeom>
          <a:solidFill>
            <a:schemeClr val="lt2"/>
          </a:solidFill>
          <a:ln cap="flat" cmpd="sng" w="9525">
            <a:solidFill>
              <a:schemeClr val="lt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rPr lang="en" sz="900"/>
              <a:t>Wide= roomer</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Shape 73"/>
          <p:cNvSpPr txBox="1"/>
          <p:nvPr>
            <p:ph type="title"/>
          </p:nvPr>
        </p:nvSpPr>
        <p:spPr>
          <a:xfrm>
            <a:off x="311700" y="315925"/>
            <a:ext cx="8520600" cy="831300"/>
          </a:xfrm>
          <a:prstGeom prst="rect">
            <a:avLst/>
          </a:prstGeom>
        </p:spPr>
        <p:txBody>
          <a:bodyPr anchorCtr="0" anchor="b" bIns="91425" lIns="91425" rIns="91425" wrap="square" tIns="91425">
            <a:noAutofit/>
          </a:bodyPr>
          <a:lstStyle/>
          <a:p>
            <a:pPr indent="0" lvl="0" marL="0" rtl="0">
              <a:spcBef>
                <a:spcPts val="0"/>
              </a:spcBef>
              <a:buNone/>
            </a:pPr>
            <a:r>
              <a:rPr lang="en"/>
              <a:t>Objectives </a:t>
            </a:r>
          </a:p>
        </p:txBody>
      </p:sp>
      <p:sp>
        <p:nvSpPr>
          <p:cNvPr id="74" name="Shape 74"/>
          <p:cNvSpPr txBox="1"/>
          <p:nvPr>
            <p:ph idx="1" type="body"/>
          </p:nvPr>
        </p:nvSpPr>
        <p:spPr>
          <a:xfrm>
            <a:off x="311700" y="1002563"/>
            <a:ext cx="8520600" cy="33540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a:t>Describe the bony structures of the pelvis.</a:t>
            </a:r>
          </a:p>
          <a:p>
            <a:pPr indent="-342900" lvl="0" marL="457200" rtl="0">
              <a:spcBef>
                <a:spcPts val="0"/>
              </a:spcBef>
              <a:spcAft>
                <a:spcPts val="0"/>
              </a:spcAft>
              <a:buSzPts val="1800"/>
              <a:buChar char="●"/>
            </a:pPr>
            <a:r>
              <a:rPr lang="en"/>
              <a:t>Describe in detail the hip bone, the sacrum, and the</a:t>
            </a:r>
            <a:br>
              <a:rPr lang="en"/>
            </a:br>
            <a:r>
              <a:rPr lang="en"/>
              <a:t>coccyx.</a:t>
            </a:r>
          </a:p>
          <a:p>
            <a:pPr indent="-342900" lvl="0" marL="457200" rtl="0">
              <a:spcBef>
                <a:spcPts val="0"/>
              </a:spcBef>
              <a:spcAft>
                <a:spcPts val="0"/>
              </a:spcAft>
              <a:buSzPts val="1800"/>
              <a:buChar char="●"/>
            </a:pPr>
            <a:r>
              <a:rPr lang="en"/>
              <a:t>Describe the boundaries of the pelvic inlet and outlet.</a:t>
            </a:r>
          </a:p>
          <a:p>
            <a:pPr indent="-342900" lvl="0" marL="457200" rtl="0">
              <a:spcBef>
                <a:spcPts val="0"/>
              </a:spcBef>
              <a:spcAft>
                <a:spcPts val="0"/>
              </a:spcAft>
              <a:buSzPts val="1800"/>
              <a:buChar char="●"/>
            </a:pPr>
            <a:r>
              <a:rPr lang="en"/>
              <a:t>Identify the structures forming the Pelvic Wall.</a:t>
            </a:r>
          </a:p>
          <a:p>
            <a:pPr indent="-342900" lvl="0" marL="457200" rtl="0">
              <a:spcBef>
                <a:spcPts val="0"/>
              </a:spcBef>
              <a:spcAft>
                <a:spcPts val="0"/>
              </a:spcAft>
              <a:buSzPts val="1800"/>
              <a:buChar char="●"/>
            </a:pPr>
            <a:r>
              <a:rPr lang="en"/>
              <a:t>Identify the articulations of the bony pelvis.</a:t>
            </a:r>
          </a:p>
          <a:p>
            <a:pPr indent="-342900" lvl="0" marL="457200" rtl="0">
              <a:spcBef>
                <a:spcPts val="0"/>
              </a:spcBef>
              <a:spcAft>
                <a:spcPts val="0"/>
              </a:spcAft>
              <a:buSzPts val="1800"/>
              <a:buChar char="●"/>
            </a:pPr>
            <a:r>
              <a:rPr lang="en"/>
              <a:t>List the major differences between the male and female</a:t>
            </a:r>
            <a:br>
              <a:rPr lang="en"/>
            </a:br>
            <a:r>
              <a:rPr lang="en"/>
              <a:t>pelvis.</a:t>
            </a:r>
          </a:p>
          <a:p>
            <a:pPr indent="-342900" lvl="0" marL="457200" rtl="0">
              <a:spcBef>
                <a:spcPts val="0"/>
              </a:spcBef>
              <a:buSzPts val="1800"/>
              <a:buChar char="●"/>
            </a:pPr>
            <a:r>
              <a:rPr lang="en"/>
              <a:t>List the different types of female pelvis.</a:t>
            </a:r>
            <a:br>
              <a:rPr lang="en"/>
            </a:br>
          </a:p>
        </p:txBody>
      </p:sp>
      <p:sp>
        <p:nvSpPr>
          <p:cNvPr id="75" name="Shape 75"/>
          <p:cNvSpPr txBox="1"/>
          <p:nvPr/>
        </p:nvSpPr>
        <p:spPr>
          <a:xfrm>
            <a:off x="0" y="3785250"/>
            <a:ext cx="4364100" cy="1358100"/>
          </a:xfrm>
          <a:prstGeom prst="rect">
            <a:avLst/>
          </a:prstGeom>
          <a:noFill/>
          <a:ln>
            <a:noFill/>
          </a:ln>
        </p:spPr>
        <p:txBody>
          <a:bodyPr anchorCtr="0" anchor="ctr" bIns="91425" lIns="91425" rIns="91425" wrap="square" tIns="91425">
            <a:noAutofit/>
          </a:bodyPr>
          <a:lstStyle/>
          <a:p>
            <a:pPr indent="-317500" lvl="0" marL="457200" rtl="0">
              <a:spcBef>
                <a:spcPts val="0"/>
              </a:spcBef>
              <a:buClr>
                <a:srgbClr val="000000"/>
              </a:buClr>
              <a:buSzPts val="1400"/>
              <a:buFont typeface="Bree Serif"/>
              <a:buChar char="●"/>
            </a:pPr>
            <a:r>
              <a:rPr lang="en">
                <a:solidFill>
                  <a:srgbClr val="000000"/>
                </a:solidFill>
                <a:latin typeface="Bree Serif"/>
                <a:ea typeface="Bree Serif"/>
                <a:cs typeface="Bree Serif"/>
                <a:sym typeface="Bree Serif"/>
              </a:rPr>
              <a:t>Text in </a:t>
            </a:r>
            <a:r>
              <a:rPr lang="en">
                <a:solidFill>
                  <a:srgbClr val="6FA8DC"/>
                </a:solidFill>
                <a:latin typeface="Bree Serif"/>
                <a:ea typeface="Bree Serif"/>
                <a:cs typeface="Bree Serif"/>
                <a:sym typeface="Bree Serif"/>
              </a:rPr>
              <a:t>BLUE</a:t>
            </a:r>
            <a:r>
              <a:rPr lang="en">
                <a:solidFill>
                  <a:srgbClr val="000000"/>
                </a:solidFill>
                <a:latin typeface="Bree Serif"/>
                <a:ea typeface="Bree Serif"/>
                <a:cs typeface="Bree Serif"/>
                <a:sym typeface="Bree Serif"/>
              </a:rPr>
              <a:t> was found only in the boys’ slides</a:t>
            </a:r>
          </a:p>
          <a:p>
            <a:pPr indent="-317500" lvl="0" marL="457200" rtl="0">
              <a:spcBef>
                <a:spcPts val="0"/>
              </a:spcBef>
              <a:buClr>
                <a:srgbClr val="000000"/>
              </a:buClr>
              <a:buSzPts val="1400"/>
              <a:buFont typeface="Bree Serif"/>
              <a:buChar char="●"/>
            </a:pPr>
            <a:r>
              <a:rPr lang="en">
                <a:solidFill>
                  <a:srgbClr val="000000"/>
                </a:solidFill>
                <a:latin typeface="Bree Serif"/>
                <a:ea typeface="Bree Serif"/>
                <a:cs typeface="Bree Serif"/>
                <a:sym typeface="Bree Serif"/>
              </a:rPr>
              <a:t>Text in </a:t>
            </a:r>
            <a:r>
              <a:rPr lang="en">
                <a:solidFill>
                  <a:srgbClr val="D5A6BD"/>
                </a:solidFill>
                <a:latin typeface="Bree Serif"/>
                <a:ea typeface="Bree Serif"/>
                <a:cs typeface="Bree Serif"/>
                <a:sym typeface="Bree Serif"/>
              </a:rPr>
              <a:t>PINK</a:t>
            </a:r>
            <a:r>
              <a:rPr lang="en">
                <a:solidFill>
                  <a:srgbClr val="000000"/>
                </a:solidFill>
                <a:latin typeface="Bree Serif"/>
                <a:ea typeface="Bree Serif"/>
                <a:cs typeface="Bree Serif"/>
                <a:sym typeface="Bree Serif"/>
              </a:rPr>
              <a:t> was found only in the girls’ slides</a:t>
            </a:r>
          </a:p>
          <a:p>
            <a:pPr indent="-317500" lvl="0" marL="457200" rtl="0">
              <a:spcBef>
                <a:spcPts val="0"/>
              </a:spcBef>
              <a:buClr>
                <a:srgbClr val="FF0000"/>
              </a:buClr>
              <a:buSzPts val="1400"/>
              <a:buFont typeface="Bree Serif"/>
              <a:buChar char="●"/>
            </a:pPr>
            <a:r>
              <a:rPr lang="en">
                <a:solidFill>
                  <a:srgbClr val="FF0000"/>
                </a:solidFill>
                <a:latin typeface="Bree Serif"/>
                <a:ea typeface="Bree Serif"/>
                <a:cs typeface="Bree Serif"/>
                <a:sym typeface="Bree Serif"/>
              </a:rPr>
              <a:t>Text in RED is considered important </a:t>
            </a:r>
          </a:p>
          <a:p>
            <a:pPr indent="-317500" lvl="0" marL="457200" rtl="0">
              <a:spcBef>
                <a:spcPts val="0"/>
              </a:spcBef>
              <a:buClr>
                <a:srgbClr val="999999"/>
              </a:buClr>
              <a:buSzPts val="1400"/>
              <a:buFont typeface="Bree Serif"/>
              <a:buChar char="●"/>
            </a:pPr>
            <a:r>
              <a:rPr lang="en">
                <a:solidFill>
                  <a:srgbClr val="999999"/>
                </a:solidFill>
                <a:latin typeface="Bree Serif"/>
                <a:ea typeface="Bree Serif"/>
                <a:cs typeface="Bree Serif"/>
                <a:sym typeface="Bree Serif"/>
              </a:rPr>
              <a:t>Text in GREY is considered extra notes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Shape 340"/>
          <p:cNvSpPr txBox="1"/>
          <p:nvPr>
            <p:ph type="title"/>
          </p:nvPr>
        </p:nvSpPr>
        <p:spPr>
          <a:xfrm>
            <a:off x="2223701" y="431761"/>
            <a:ext cx="4532100" cy="1077600"/>
          </a:xfrm>
          <a:prstGeom prst="rect">
            <a:avLst/>
          </a:prstGeom>
        </p:spPr>
        <p:txBody>
          <a:bodyPr anchorCtr="0" anchor="ctr" bIns="91425" lIns="91425" rIns="91425" wrap="square" tIns="91425">
            <a:noAutofit/>
          </a:bodyPr>
          <a:lstStyle/>
          <a:p>
            <a:pPr indent="0" lvl="0" marL="0" rtl="0" algn="ctr">
              <a:spcBef>
                <a:spcPts val="0"/>
              </a:spcBef>
              <a:buNone/>
            </a:pPr>
            <a:r>
              <a:rPr lang="en" sz="3200"/>
              <a:t>Differences between the male and female sacrum </a:t>
            </a:r>
          </a:p>
        </p:txBody>
      </p:sp>
      <p:graphicFrame>
        <p:nvGraphicFramePr>
          <p:cNvPr id="341" name="Shape 341"/>
          <p:cNvGraphicFramePr/>
          <p:nvPr/>
        </p:nvGraphicFramePr>
        <p:xfrm>
          <a:off x="952500" y="1745108"/>
          <a:ext cx="3000000" cy="3000000"/>
        </p:xfrm>
        <a:graphic>
          <a:graphicData uri="http://schemas.openxmlformats.org/drawingml/2006/table">
            <a:tbl>
              <a:tblPr>
                <a:noFill/>
                <a:tableStyleId>{B6E4DCF7-BC93-44EA-80DB-38DC013299DD}</a:tableStyleId>
              </a:tblPr>
              <a:tblGrid>
                <a:gridCol w="2413000"/>
                <a:gridCol w="2413000"/>
                <a:gridCol w="2413000"/>
              </a:tblGrid>
              <a:tr h="381000">
                <a:tc>
                  <a:txBody>
                    <a:bodyPr>
                      <a:noAutofit/>
                    </a:bodyPr>
                    <a:lstStyle/>
                    <a:p>
                      <a:pPr indent="0" lvl="0" marL="0" algn="ctr">
                        <a:spcBef>
                          <a:spcPts val="0"/>
                        </a:spcBef>
                        <a:buNone/>
                      </a:pPr>
                      <a:r>
                        <a:rPr b="1" lang="en"/>
                        <a:t>Male</a:t>
                      </a:r>
                      <a:r>
                        <a:rPr lang="en"/>
                        <a:t> </a:t>
                      </a:r>
                    </a:p>
                  </a:txBody>
                  <a:tcPr marT="91425" marB="91425" marR="91425" marL="91425">
                    <a:solidFill>
                      <a:srgbClr val="A4C2F4"/>
                    </a:solidFill>
                  </a:tcPr>
                </a:tc>
                <a:tc>
                  <a:txBody>
                    <a:bodyPr>
                      <a:noAutofit/>
                    </a:bodyPr>
                    <a:lstStyle/>
                    <a:p>
                      <a:pPr indent="0" lvl="0" marL="0" algn="ctr">
                        <a:spcBef>
                          <a:spcPts val="0"/>
                        </a:spcBef>
                        <a:buNone/>
                      </a:pPr>
                      <a:r>
                        <a:rPr b="1" lang="en"/>
                        <a:t>Difference</a:t>
                      </a:r>
                      <a:r>
                        <a:rPr lang="en"/>
                        <a:t> </a:t>
                      </a:r>
                    </a:p>
                  </a:txBody>
                  <a:tcPr marT="91425" marB="91425" marR="91425" marL="91425">
                    <a:solidFill>
                      <a:schemeClr val="lt2"/>
                    </a:solidFill>
                  </a:tcPr>
                </a:tc>
                <a:tc>
                  <a:txBody>
                    <a:bodyPr>
                      <a:noAutofit/>
                    </a:bodyPr>
                    <a:lstStyle/>
                    <a:p>
                      <a:pPr indent="0" lvl="0" marL="0" algn="ctr">
                        <a:spcBef>
                          <a:spcPts val="0"/>
                        </a:spcBef>
                        <a:buNone/>
                      </a:pPr>
                      <a:r>
                        <a:rPr b="1" lang="en"/>
                        <a:t>Female</a:t>
                      </a:r>
                      <a:r>
                        <a:rPr lang="en"/>
                        <a:t> </a:t>
                      </a:r>
                    </a:p>
                  </a:txBody>
                  <a:tcPr marT="91425" marB="91425" marR="91425" marL="91425">
                    <a:solidFill>
                      <a:srgbClr val="D5A6BD"/>
                    </a:solidFill>
                  </a:tcPr>
                </a:tc>
              </a:tr>
              <a:tr h="381000">
                <a:tc>
                  <a:txBody>
                    <a:bodyPr>
                      <a:noAutofit/>
                    </a:bodyPr>
                    <a:lstStyle/>
                    <a:p>
                      <a:pPr indent="0" lvl="0" marL="0" algn="ctr">
                        <a:spcBef>
                          <a:spcPts val="0"/>
                        </a:spcBef>
                        <a:buNone/>
                      </a:pPr>
                      <a:r>
                        <a:rPr lang="en"/>
                        <a:t>Longer</a:t>
                      </a:r>
                    </a:p>
                  </a:txBody>
                  <a:tcPr marT="91425" marB="91425" marR="91425" marL="91425"/>
                </a:tc>
                <a:tc>
                  <a:txBody>
                    <a:bodyPr>
                      <a:noAutofit/>
                    </a:bodyPr>
                    <a:lstStyle/>
                    <a:p>
                      <a:pPr indent="0" lvl="0" marL="0" algn="ctr">
                        <a:spcBef>
                          <a:spcPts val="0"/>
                        </a:spcBef>
                        <a:buNone/>
                      </a:pPr>
                      <a:r>
                        <a:rPr lang="en"/>
                        <a:t>Length </a:t>
                      </a:r>
                    </a:p>
                  </a:txBody>
                  <a:tcPr marT="91425" marB="91425" marR="91425" marL="91425">
                    <a:solidFill>
                      <a:schemeClr val="lt2"/>
                    </a:solidFill>
                  </a:tcPr>
                </a:tc>
                <a:tc>
                  <a:txBody>
                    <a:bodyPr>
                      <a:noAutofit/>
                    </a:bodyPr>
                    <a:lstStyle/>
                    <a:p>
                      <a:pPr indent="0" lvl="0" marL="0" algn="ctr">
                        <a:spcBef>
                          <a:spcPts val="0"/>
                        </a:spcBef>
                        <a:buNone/>
                      </a:pPr>
                      <a:r>
                        <a:rPr lang="en"/>
                        <a:t>Shorter </a:t>
                      </a:r>
                    </a:p>
                  </a:txBody>
                  <a:tcPr marT="91425" marB="91425" marR="91425" marL="91425"/>
                </a:tc>
              </a:tr>
              <a:tr h="381000">
                <a:tc>
                  <a:txBody>
                    <a:bodyPr>
                      <a:noAutofit/>
                    </a:bodyPr>
                    <a:lstStyle/>
                    <a:p>
                      <a:pPr indent="0" lvl="0" marL="0" algn="ctr">
                        <a:spcBef>
                          <a:spcPts val="0"/>
                        </a:spcBef>
                        <a:buNone/>
                      </a:pPr>
                      <a:r>
                        <a:rPr lang="en"/>
                        <a:t>Narrower </a:t>
                      </a:r>
                    </a:p>
                  </a:txBody>
                  <a:tcPr marT="91425" marB="91425" marR="91425" marL="91425"/>
                </a:tc>
                <a:tc>
                  <a:txBody>
                    <a:bodyPr>
                      <a:noAutofit/>
                    </a:bodyPr>
                    <a:lstStyle/>
                    <a:p>
                      <a:pPr indent="0" lvl="0" marL="0" algn="ctr">
                        <a:spcBef>
                          <a:spcPts val="0"/>
                        </a:spcBef>
                        <a:buNone/>
                      </a:pPr>
                      <a:r>
                        <a:rPr lang="en"/>
                        <a:t>Breadth </a:t>
                      </a:r>
                    </a:p>
                  </a:txBody>
                  <a:tcPr marT="91425" marB="91425" marR="91425" marL="91425">
                    <a:solidFill>
                      <a:schemeClr val="lt2"/>
                    </a:solidFill>
                  </a:tcPr>
                </a:tc>
                <a:tc>
                  <a:txBody>
                    <a:bodyPr>
                      <a:noAutofit/>
                    </a:bodyPr>
                    <a:lstStyle/>
                    <a:p>
                      <a:pPr indent="0" lvl="0" marL="0" algn="ctr">
                        <a:spcBef>
                          <a:spcPts val="0"/>
                        </a:spcBef>
                        <a:buNone/>
                      </a:pPr>
                      <a:r>
                        <a:rPr lang="en"/>
                        <a:t>Wider </a:t>
                      </a:r>
                    </a:p>
                  </a:txBody>
                  <a:tcPr marT="91425" marB="91425" marR="91425" marL="91425"/>
                </a:tc>
              </a:tr>
              <a:tr h="381000">
                <a:tc>
                  <a:txBody>
                    <a:bodyPr>
                      <a:noAutofit/>
                    </a:bodyPr>
                    <a:lstStyle/>
                    <a:p>
                      <a:pPr indent="0" lvl="0" marL="0" algn="ctr">
                        <a:spcBef>
                          <a:spcPts val="0"/>
                        </a:spcBef>
                        <a:buNone/>
                      </a:pPr>
                      <a:r>
                        <a:rPr lang="en"/>
                        <a:t>More </a:t>
                      </a:r>
                      <a:r>
                        <a:rPr lang="en"/>
                        <a:t>curved </a:t>
                      </a:r>
                    </a:p>
                  </a:txBody>
                  <a:tcPr marT="91425" marB="91425" marR="91425" marL="91425"/>
                </a:tc>
                <a:tc>
                  <a:txBody>
                    <a:bodyPr>
                      <a:noAutofit/>
                    </a:bodyPr>
                    <a:lstStyle/>
                    <a:p>
                      <a:pPr indent="0" lvl="0" marL="0" algn="ctr">
                        <a:spcBef>
                          <a:spcPts val="0"/>
                        </a:spcBef>
                        <a:buNone/>
                      </a:pPr>
                      <a:r>
                        <a:rPr lang="en"/>
                        <a:t>Curvature </a:t>
                      </a:r>
                    </a:p>
                  </a:txBody>
                  <a:tcPr marT="91425" marB="91425" marR="91425" marL="91425">
                    <a:solidFill>
                      <a:schemeClr val="lt2"/>
                    </a:solidFill>
                  </a:tcPr>
                </a:tc>
                <a:tc>
                  <a:txBody>
                    <a:bodyPr>
                      <a:noAutofit/>
                    </a:bodyPr>
                    <a:lstStyle/>
                    <a:p>
                      <a:pPr indent="0" lvl="0" marL="0" algn="ctr">
                        <a:spcBef>
                          <a:spcPts val="0"/>
                        </a:spcBef>
                        <a:buNone/>
                      </a:pPr>
                      <a:r>
                        <a:rPr lang="en"/>
                        <a:t>Less curved</a:t>
                      </a:r>
                    </a:p>
                  </a:txBody>
                  <a:tcPr marT="91425" marB="91425" marR="91425" marL="91425"/>
                </a:tc>
              </a:tr>
            </a:tbl>
          </a:graphicData>
        </a:graphic>
      </p:graphicFrame>
      <p:pic>
        <p:nvPicPr>
          <p:cNvPr id="342" name="Shape 342"/>
          <p:cNvPicPr preferRelativeResize="0"/>
          <p:nvPr/>
        </p:nvPicPr>
        <p:blipFill>
          <a:blip r:embed="rId3">
            <a:alphaModFix/>
          </a:blip>
          <a:stretch>
            <a:fillRect/>
          </a:stretch>
        </p:blipFill>
        <p:spPr>
          <a:xfrm>
            <a:off x="2822090" y="3550448"/>
            <a:ext cx="3499825" cy="1420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Shape 347"/>
          <p:cNvSpPr txBox="1"/>
          <p:nvPr>
            <p:ph type="title"/>
          </p:nvPr>
        </p:nvSpPr>
        <p:spPr>
          <a:xfrm>
            <a:off x="265500" y="459574"/>
            <a:ext cx="4045200" cy="1786200"/>
          </a:xfrm>
          <a:prstGeom prst="rect">
            <a:avLst/>
          </a:prstGeom>
        </p:spPr>
        <p:txBody>
          <a:bodyPr anchorCtr="0" anchor="b" bIns="91425" lIns="91425" rIns="91425" wrap="square" tIns="91425">
            <a:noAutofit/>
          </a:bodyPr>
          <a:lstStyle/>
          <a:p>
            <a:pPr indent="0" lvl="0" marL="0">
              <a:spcBef>
                <a:spcPts val="0"/>
              </a:spcBef>
              <a:buNone/>
            </a:pPr>
            <a:r>
              <a:rPr lang="en">
                <a:solidFill>
                  <a:srgbClr val="000000"/>
                </a:solidFill>
              </a:rPr>
              <a:t>Forensic Medicine and Bony Pelvis</a:t>
            </a:r>
          </a:p>
        </p:txBody>
      </p:sp>
      <p:sp>
        <p:nvSpPr>
          <p:cNvPr id="348" name="Shape 348"/>
          <p:cNvSpPr txBox="1"/>
          <p:nvPr>
            <p:ph idx="1" type="subTitle"/>
          </p:nvPr>
        </p:nvSpPr>
        <p:spPr>
          <a:xfrm>
            <a:off x="265500" y="2531493"/>
            <a:ext cx="4045200" cy="2226600"/>
          </a:xfrm>
          <a:prstGeom prst="rect">
            <a:avLst/>
          </a:prstGeom>
        </p:spPr>
        <p:txBody>
          <a:bodyPr anchorCtr="0" anchor="t" bIns="91425" lIns="91425" rIns="91425" wrap="square" tIns="91425">
            <a:noAutofit/>
          </a:bodyPr>
          <a:lstStyle/>
          <a:p>
            <a:pPr indent="0" lvl="0" marL="0">
              <a:spcBef>
                <a:spcPts val="0"/>
              </a:spcBef>
              <a:buNone/>
            </a:pPr>
            <a:r>
              <a:rPr lang="en" sz="1800">
                <a:solidFill>
                  <a:srgbClr val="A64D79"/>
                </a:solidFill>
                <a:latin typeface="Open Sans"/>
                <a:ea typeface="Open Sans"/>
                <a:cs typeface="Open Sans"/>
                <a:sym typeface="Open Sans"/>
              </a:rPr>
              <a:t>For identification of human skeletal remains, the bony pelvis is of prime focus of attention because sexual differences are clearly visible.</a:t>
            </a:r>
          </a:p>
          <a:p>
            <a:pPr indent="0" lvl="0" marL="0">
              <a:spcBef>
                <a:spcPts val="0"/>
              </a:spcBef>
              <a:buNone/>
            </a:pPr>
            <a:r>
              <a:t/>
            </a:r>
            <a:endParaRPr sz="1800">
              <a:solidFill>
                <a:srgbClr val="A64D79"/>
              </a:solidFill>
              <a:latin typeface="Open Sans"/>
              <a:ea typeface="Open Sans"/>
              <a:cs typeface="Open Sans"/>
              <a:sym typeface="Open Sans"/>
            </a:endParaRPr>
          </a:p>
          <a:p>
            <a:pPr indent="0" lvl="0" marL="0">
              <a:spcBef>
                <a:spcPts val="0"/>
              </a:spcBef>
              <a:buNone/>
            </a:pPr>
            <a:r>
              <a:rPr lang="en" sz="1800">
                <a:solidFill>
                  <a:srgbClr val="A64D79"/>
                </a:solidFill>
                <a:latin typeface="Open Sans"/>
                <a:ea typeface="Open Sans"/>
                <a:cs typeface="Open Sans"/>
                <a:sym typeface="Open Sans"/>
              </a:rPr>
              <a:t>Even parts of the pelvis are useful in making a diagnosis of sex.</a:t>
            </a:r>
          </a:p>
        </p:txBody>
      </p:sp>
      <p:pic>
        <p:nvPicPr>
          <p:cNvPr id="349" name="Shape 349"/>
          <p:cNvPicPr preferRelativeResize="0"/>
          <p:nvPr/>
        </p:nvPicPr>
        <p:blipFill>
          <a:blip r:embed="rId3">
            <a:alphaModFix/>
          </a:blip>
          <a:stretch>
            <a:fillRect/>
          </a:stretch>
        </p:blipFill>
        <p:spPr>
          <a:xfrm>
            <a:off x="4739540" y="652110"/>
            <a:ext cx="4273650" cy="3839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txBox="1"/>
          <p:nvPr>
            <p:ph type="title"/>
          </p:nvPr>
        </p:nvSpPr>
        <p:spPr>
          <a:xfrm>
            <a:off x="311700" y="315925"/>
            <a:ext cx="8520600" cy="831300"/>
          </a:xfrm>
          <a:prstGeom prst="rect">
            <a:avLst/>
          </a:prstGeom>
        </p:spPr>
        <p:txBody>
          <a:bodyPr anchorCtr="0" anchor="b" bIns="91425" lIns="91425" rIns="91425" wrap="square" tIns="91425">
            <a:noAutofit/>
          </a:bodyPr>
          <a:lstStyle/>
          <a:p>
            <a:pPr indent="-69850" lvl="0" marL="0" rtl="0" algn="ctr">
              <a:spcBef>
                <a:spcPts val="0"/>
              </a:spcBef>
              <a:buClr>
                <a:schemeClr val="dk1"/>
              </a:buClr>
              <a:buSzPts val="1100"/>
              <a:buFont typeface="Arial"/>
              <a:buNone/>
            </a:pPr>
            <a:r>
              <a:rPr lang="en"/>
              <a:t>Types of Obstetrical Female Pelvis</a:t>
            </a:r>
          </a:p>
        </p:txBody>
      </p:sp>
      <p:sp>
        <p:nvSpPr>
          <p:cNvPr id="355" name="Shape 355"/>
          <p:cNvSpPr txBox="1"/>
          <p:nvPr>
            <p:ph idx="4294967295" type="subTitle"/>
          </p:nvPr>
        </p:nvSpPr>
        <p:spPr>
          <a:xfrm>
            <a:off x="139600" y="1147225"/>
            <a:ext cx="4570800" cy="3996300"/>
          </a:xfrm>
          <a:prstGeom prst="rect">
            <a:avLst/>
          </a:prstGeom>
        </p:spPr>
        <p:txBody>
          <a:bodyPr anchorCtr="0" anchor="t" bIns="91425" lIns="91425" rIns="91425" wrap="square" tIns="91425">
            <a:noAutofit/>
          </a:bodyPr>
          <a:lstStyle/>
          <a:p>
            <a:pPr indent="0" lvl="0" marL="0" rtl="0" algn="l">
              <a:spcBef>
                <a:spcPts val="0"/>
              </a:spcBef>
              <a:buNone/>
            </a:pPr>
            <a:r>
              <a:rPr lang="en" sz="2400">
                <a:solidFill>
                  <a:srgbClr val="980000"/>
                </a:solidFill>
                <a:latin typeface="Economica"/>
                <a:ea typeface="Economica"/>
                <a:cs typeface="Economica"/>
                <a:sym typeface="Economica"/>
              </a:rPr>
              <a:t>(1)</a:t>
            </a:r>
            <a:r>
              <a:rPr lang="en" sz="2400">
                <a:latin typeface="Economica"/>
                <a:ea typeface="Economica"/>
                <a:cs typeface="Economica"/>
                <a:sym typeface="Economica"/>
              </a:rPr>
              <a:t>Gynaecoid</a:t>
            </a:r>
            <a:r>
              <a:rPr lang="en"/>
              <a:t>: </a:t>
            </a:r>
            <a:r>
              <a:rPr lang="en" sz="1800">
                <a:solidFill>
                  <a:srgbClr val="A64D79"/>
                </a:solidFill>
                <a:latin typeface="Open Sans"/>
                <a:ea typeface="Open Sans"/>
                <a:cs typeface="Open Sans"/>
                <a:sym typeface="Open Sans"/>
              </a:rPr>
              <a:t>the typical female ty</a:t>
            </a:r>
            <a:r>
              <a:rPr lang="en">
                <a:solidFill>
                  <a:srgbClr val="A64D79"/>
                </a:solidFill>
              </a:rPr>
              <a:t>pe.</a:t>
            </a:r>
          </a:p>
          <a:p>
            <a:pPr indent="0" lvl="0" marL="0" rtl="0" algn="l">
              <a:spcBef>
                <a:spcPts val="0"/>
              </a:spcBef>
              <a:buNone/>
            </a:pPr>
            <a:r>
              <a:rPr lang="en" sz="2400">
                <a:solidFill>
                  <a:srgbClr val="0000FF"/>
                </a:solidFill>
                <a:latin typeface="Economica"/>
                <a:ea typeface="Economica"/>
                <a:cs typeface="Economica"/>
                <a:sym typeface="Economica"/>
              </a:rPr>
              <a:t>(2)</a:t>
            </a:r>
            <a:r>
              <a:rPr lang="en" sz="2400">
                <a:latin typeface="Economica"/>
                <a:ea typeface="Economica"/>
                <a:cs typeface="Economica"/>
                <a:sym typeface="Economica"/>
              </a:rPr>
              <a:t>Anthropoid:</a:t>
            </a:r>
            <a:r>
              <a:rPr lang="en"/>
              <a:t> </a:t>
            </a:r>
            <a:r>
              <a:rPr lang="en" sz="1800">
                <a:solidFill>
                  <a:srgbClr val="A64D79"/>
                </a:solidFill>
                <a:latin typeface="Open Sans"/>
                <a:ea typeface="Open Sans"/>
                <a:cs typeface="Open Sans"/>
                <a:sym typeface="Open Sans"/>
              </a:rPr>
              <a:t>long, narrow, and oval shaped.</a:t>
            </a:r>
            <a:r>
              <a:rPr lang="en" sz="1200">
                <a:solidFill>
                  <a:srgbClr val="CCCCCC"/>
                </a:solidFill>
                <a:latin typeface="Open Sans"/>
                <a:ea typeface="Open Sans"/>
                <a:cs typeface="Open Sans"/>
                <a:sym typeface="Open Sans"/>
              </a:rPr>
              <a:t>(Between </a:t>
            </a:r>
            <a:r>
              <a:rPr lang="en" sz="1200">
                <a:solidFill>
                  <a:srgbClr val="CCCCCC"/>
                </a:solidFill>
              </a:rPr>
              <a:t>M</a:t>
            </a:r>
            <a:r>
              <a:rPr lang="en" sz="1200">
                <a:solidFill>
                  <a:srgbClr val="CCCCCC"/>
                </a:solidFill>
                <a:latin typeface="Open Sans"/>
                <a:ea typeface="Open Sans"/>
                <a:cs typeface="Open Sans"/>
                <a:sym typeface="Open Sans"/>
              </a:rPr>
              <a:t>ale &amp;</a:t>
            </a:r>
            <a:r>
              <a:rPr lang="en" sz="1200">
                <a:solidFill>
                  <a:srgbClr val="CCCCCC"/>
                </a:solidFill>
              </a:rPr>
              <a:t> Female pelvic)</a:t>
            </a:r>
            <a:r>
              <a:rPr lang="en" sz="1800">
                <a:solidFill>
                  <a:srgbClr val="A64D79"/>
                </a:solidFill>
                <a:latin typeface="Open Sans"/>
                <a:ea typeface="Open Sans"/>
                <a:cs typeface="Open Sans"/>
                <a:sym typeface="Open Sans"/>
              </a:rPr>
              <a:t>      </a:t>
            </a:r>
          </a:p>
          <a:p>
            <a:pPr indent="0" lvl="0" marL="0" rtl="0" algn="l">
              <a:spcBef>
                <a:spcPts val="0"/>
              </a:spcBef>
              <a:buNone/>
            </a:pPr>
            <a:r>
              <a:rPr lang="en" sz="2400">
                <a:solidFill>
                  <a:srgbClr val="FF0000"/>
                </a:solidFill>
                <a:latin typeface="Economica"/>
                <a:ea typeface="Economica"/>
                <a:cs typeface="Economica"/>
                <a:sym typeface="Economica"/>
              </a:rPr>
              <a:t>(3)</a:t>
            </a:r>
            <a:r>
              <a:rPr lang="en" sz="2400">
                <a:latin typeface="Economica"/>
                <a:ea typeface="Economica"/>
                <a:cs typeface="Economica"/>
                <a:sym typeface="Economica"/>
              </a:rPr>
              <a:t>Android:</a:t>
            </a:r>
            <a:r>
              <a:rPr lang="en"/>
              <a:t> </a:t>
            </a:r>
            <a:r>
              <a:rPr lang="en" sz="1800">
                <a:solidFill>
                  <a:srgbClr val="A64D79"/>
                </a:solidFill>
                <a:latin typeface="Open Sans"/>
                <a:ea typeface="Open Sans"/>
                <a:cs typeface="Open Sans"/>
                <a:sym typeface="Open Sans"/>
              </a:rPr>
              <a:t>funnel shaped with contracted outlet. (It causes hazards to normal vaginal delivery)</a:t>
            </a:r>
            <a:r>
              <a:rPr lang="en" sz="1800">
                <a:latin typeface="Open Sans"/>
                <a:ea typeface="Open Sans"/>
                <a:cs typeface="Open Sans"/>
                <a:sym typeface="Open Sans"/>
              </a:rPr>
              <a:t> </a:t>
            </a:r>
            <a:r>
              <a:rPr lang="en" sz="1600">
                <a:solidFill>
                  <a:srgbClr val="CCCCCC"/>
                </a:solidFill>
                <a:latin typeface="Open Sans"/>
                <a:ea typeface="Open Sans"/>
                <a:cs typeface="Open Sans"/>
                <a:sym typeface="Open Sans"/>
              </a:rPr>
              <a:t>(close to male pelvic)</a:t>
            </a:r>
          </a:p>
          <a:p>
            <a:pPr indent="0" lvl="0" marL="0" rtl="0" algn="l">
              <a:spcBef>
                <a:spcPts val="0"/>
              </a:spcBef>
              <a:buNone/>
            </a:pPr>
            <a:r>
              <a:rPr lang="en" sz="2400">
                <a:latin typeface="Economica"/>
                <a:ea typeface="Economica"/>
                <a:cs typeface="Economica"/>
                <a:sym typeface="Economica"/>
              </a:rPr>
              <a:t>(4)Platypelloid:</a:t>
            </a:r>
            <a:r>
              <a:rPr lang="en"/>
              <a:t> </a:t>
            </a:r>
            <a:r>
              <a:rPr lang="en" sz="1800">
                <a:solidFill>
                  <a:srgbClr val="A64D79"/>
                </a:solidFill>
                <a:latin typeface="Open Sans"/>
                <a:ea typeface="Open Sans"/>
                <a:cs typeface="Open Sans"/>
                <a:sym typeface="Open Sans"/>
              </a:rPr>
              <a:t>wide, flattened at the brim, with forward promontory.</a:t>
            </a:r>
            <a:r>
              <a:rPr lang="en" sz="1800">
                <a:latin typeface="Open Sans"/>
                <a:ea typeface="Open Sans"/>
                <a:cs typeface="Open Sans"/>
                <a:sym typeface="Open Sans"/>
              </a:rPr>
              <a:t> </a:t>
            </a:r>
            <a:r>
              <a:rPr lang="en" sz="1600">
                <a:solidFill>
                  <a:srgbClr val="CCCCCC"/>
                </a:solidFill>
                <a:latin typeface="Open Sans"/>
                <a:ea typeface="Open Sans"/>
                <a:cs typeface="Open Sans"/>
                <a:sym typeface="Open Sans"/>
              </a:rPr>
              <a:t>(Transverse is wider than usual)</a:t>
            </a:r>
          </a:p>
        </p:txBody>
      </p:sp>
      <p:pic>
        <p:nvPicPr>
          <p:cNvPr id="356" name="Shape 356"/>
          <p:cNvPicPr preferRelativeResize="0"/>
          <p:nvPr/>
        </p:nvPicPr>
        <p:blipFill>
          <a:blip r:embed="rId3">
            <a:alphaModFix/>
          </a:blip>
          <a:stretch>
            <a:fillRect/>
          </a:stretch>
        </p:blipFill>
        <p:spPr>
          <a:xfrm>
            <a:off x="4737275" y="1196225"/>
            <a:ext cx="4346300" cy="2482625"/>
          </a:xfrm>
          <a:prstGeom prst="rect">
            <a:avLst/>
          </a:prstGeom>
          <a:noFill/>
          <a:ln>
            <a:noFill/>
          </a:ln>
        </p:spPr>
      </p:pic>
      <p:pic>
        <p:nvPicPr>
          <p:cNvPr id="357" name="Shape 357"/>
          <p:cNvPicPr preferRelativeResize="0"/>
          <p:nvPr/>
        </p:nvPicPr>
        <p:blipFill>
          <a:blip r:embed="rId4">
            <a:alphaModFix/>
          </a:blip>
          <a:stretch>
            <a:fillRect/>
          </a:stretch>
        </p:blipFill>
        <p:spPr>
          <a:xfrm>
            <a:off x="4710400" y="3885000"/>
            <a:ext cx="4373175" cy="1157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Shape 362"/>
          <p:cNvPicPr preferRelativeResize="0"/>
          <p:nvPr/>
        </p:nvPicPr>
        <p:blipFill>
          <a:blip r:embed="rId3">
            <a:alphaModFix/>
          </a:blip>
          <a:stretch>
            <a:fillRect/>
          </a:stretch>
        </p:blipFill>
        <p:spPr>
          <a:xfrm>
            <a:off x="509250" y="165500"/>
            <a:ext cx="7893503" cy="3459202"/>
          </a:xfrm>
          <a:prstGeom prst="rect">
            <a:avLst/>
          </a:prstGeom>
          <a:noFill/>
          <a:ln>
            <a:noFill/>
          </a:ln>
        </p:spPr>
      </p:pic>
      <p:pic>
        <p:nvPicPr>
          <p:cNvPr id="363" name="Shape 363"/>
          <p:cNvPicPr preferRelativeResize="0"/>
          <p:nvPr/>
        </p:nvPicPr>
        <p:blipFill>
          <a:blip r:embed="rId4">
            <a:alphaModFix/>
          </a:blip>
          <a:stretch>
            <a:fillRect/>
          </a:stretch>
        </p:blipFill>
        <p:spPr>
          <a:xfrm>
            <a:off x="420125" y="3550875"/>
            <a:ext cx="8223178" cy="1592625"/>
          </a:xfrm>
          <a:prstGeom prst="rect">
            <a:avLst/>
          </a:prstGeom>
          <a:noFill/>
          <a:ln>
            <a:noFill/>
          </a:ln>
        </p:spPr>
      </p:pic>
      <p:sp>
        <p:nvSpPr>
          <p:cNvPr id="364" name="Shape 364"/>
          <p:cNvSpPr txBox="1"/>
          <p:nvPr>
            <p:ph type="title"/>
          </p:nvPr>
        </p:nvSpPr>
        <p:spPr>
          <a:xfrm>
            <a:off x="193100" y="379575"/>
            <a:ext cx="8520600" cy="831300"/>
          </a:xfrm>
          <a:prstGeom prst="rect">
            <a:avLst/>
          </a:prstGeom>
        </p:spPr>
        <p:txBody>
          <a:bodyPr anchorCtr="0" anchor="b" bIns="91425" lIns="91425" rIns="91425" wrap="square" tIns="91425">
            <a:noAutofit/>
          </a:bodyPr>
          <a:lstStyle/>
          <a:p>
            <a:pPr indent="-69850" lvl="0" marL="0">
              <a:spcBef>
                <a:spcPts val="0"/>
              </a:spcBef>
              <a:buClr>
                <a:schemeClr val="dk1"/>
              </a:buClr>
              <a:buSzPts val="1100"/>
              <a:buFont typeface="Arial"/>
              <a:buNone/>
            </a:pPr>
            <a:r>
              <a:rPr lang="en"/>
              <a:t>summary:</a:t>
            </a:r>
          </a:p>
        </p:txBody>
      </p:sp>
      <p:sp>
        <p:nvSpPr>
          <p:cNvPr id="365" name="Shape 365"/>
          <p:cNvSpPr txBox="1"/>
          <p:nvPr/>
        </p:nvSpPr>
        <p:spPr>
          <a:xfrm>
            <a:off x="7314300" y="3718450"/>
            <a:ext cx="1302300" cy="416100"/>
          </a:xfrm>
          <a:prstGeom prst="rect">
            <a:avLst/>
          </a:prstGeom>
          <a:noFill/>
          <a:ln>
            <a:noFill/>
          </a:ln>
        </p:spPr>
        <p:txBody>
          <a:bodyPr anchorCtr="0" anchor="t" bIns="91425" lIns="91425" rIns="91425" wrap="square" tIns="91425">
            <a:noAutofit/>
          </a:bodyPr>
          <a:lstStyle/>
          <a:p>
            <a:pPr indent="0" lvl="0" marL="0">
              <a:spcBef>
                <a:spcPts val="0"/>
              </a:spcBef>
              <a:buNone/>
            </a:pPr>
            <a:r>
              <a:rPr lang="en" sz="700"/>
              <a:t>(Cartilaginous joint)</a:t>
            </a:r>
          </a:p>
        </p:txBody>
      </p:sp>
      <p:sp>
        <p:nvSpPr>
          <p:cNvPr id="366" name="Shape 366"/>
          <p:cNvSpPr txBox="1"/>
          <p:nvPr/>
        </p:nvSpPr>
        <p:spPr>
          <a:xfrm>
            <a:off x="7306400" y="4042688"/>
            <a:ext cx="1407300" cy="609000"/>
          </a:xfrm>
          <a:prstGeom prst="rect">
            <a:avLst/>
          </a:prstGeom>
          <a:noFill/>
          <a:ln>
            <a:noFill/>
          </a:ln>
        </p:spPr>
        <p:txBody>
          <a:bodyPr anchorCtr="0" anchor="t" bIns="91425" lIns="91425" rIns="91425" wrap="square" tIns="91425">
            <a:noAutofit/>
          </a:bodyPr>
          <a:lstStyle/>
          <a:p>
            <a:pPr indent="0" lvl="0" marL="0">
              <a:spcBef>
                <a:spcPts val="0"/>
              </a:spcBef>
              <a:buNone/>
            </a:pPr>
            <a:r>
              <a:rPr lang="en" sz="700"/>
              <a:t>(synovial joint)</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Shape 371"/>
          <p:cNvSpPr txBox="1"/>
          <p:nvPr>
            <p:ph type="title"/>
          </p:nvPr>
        </p:nvSpPr>
        <p:spPr>
          <a:xfrm>
            <a:off x="239500" y="226825"/>
            <a:ext cx="3482400" cy="664500"/>
          </a:xfrm>
          <a:prstGeom prst="rect">
            <a:avLst/>
          </a:prstGeom>
        </p:spPr>
        <p:txBody>
          <a:bodyPr anchorCtr="0" anchor="b" bIns="91425" lIns="91425" rIns="91425" wrap="square" tIns="91425">
            <a:noAutofit/>
          </a:bodyPr>
          <a:lstStyle/>
          <a:p>
            <a:pPr indent="0" lvl="0" marL="0">
              <a:spcBef>
                <a:spcPts val="0"/>
              </a:spcBef>
              <a:buNone/>
            </a:pPr>
            <a:r>
              <a:rPr lang="en"/>
              <a:t>summary:</a:t>
            </a:r>
          </a:p>
        </p:txBody>
      </p:sp>
      <p:graphicFrame>
        <p:nvGraphicFramePr>
          <p:cNvPr id="372" name="Shape 372"/>
          <p:cNvGraphicFramePr/>
          <p:nvPr/>
        </p:nvGraphicFramePr>
        <p:xfrm>
          <a:off x="392450" y="1159875"/>
          <a:ext cx="3000000" cy="3000000"/>
        </p:xfrm>
        <a:graphic>
          <a:graphicData uri="http://schemas.openxmlformats.org/drawingml/2006/table">
            <a:tbl>
              <a:tblPr>
                <a:noFill/>
                <a:tableStyleId>{B6E4DCF7-BC93-44EA-80DB-38DC013299DD}</a:tableStyleId>
              </a:tblPr>
              <a:tblGrid>
                <a:gridCol w="2818300"/>
                <a:gridCol w="2818300"/>
                <a:gridCol w="2818300"/>
              </a:tblGrid>
              <a:tr h="522225">
                <a:tc>
                  <a:txBody>
                    <a:bodyPr>
                      <a:noAutofit/>
                    </a:bodyPr>
                    <a:lstStyle/>
                    <a:p>
                      <a:pPr indent="0" lvl="0" marL="0" algn="ctr">
                        <a:spcBef>
                          <a:spcPts val="0"/>
                        </a:spcBef>
                        <a:buNone/>
                      </a:pPr>
                      <a:r>
                        <a:rPr lang="en" sz="2400">
                          <a:solidFill>
                            <a:schemeClr val="dk1"/>
                          </a:solidFill>
                          <a:latin typeface="Economica"/>
                          <a:ea typeface="Economica"/>
                          <a:cs typeface="Economica"/>
                          <a:sym typeface="Economica"/>
                        </a:rPr>
                        <a:t>foramina</a:t>
                      </a:r>
                    </a:p>
                  </a:txBody>
                  <a:tcPr marT="91425" marB="91425" marR="91425" marL="91425">
                    <a:lnB cap="flat" cmpd="sng" w="9525">
                      <a:solidFill>
                        <a:srgbClr val="7F6000"/>
                      </a:solidFill>
                      <a:prstDash val="solid"/>
                      <a:round/>
                      <a:headEnd len="med" w="med" type="none"/>
                      <a:tailEnd len="med" w="med" type="none"/>
                    </a:lnB>
                    <a:solidFill>
                      <a:schemeClr val="lt2"/>
                    </a:solidFill>
                  </a:tcPr>
                </a:tc>
                <a:tc>
                  <a:txBody>
                    <a:bodyPr>
                      <a:noAutofit/>
                    </a:bodyPr>
                    <a:lstStyle/>
                    <a:p>
                      <a:pPr indent="0" lvl="0" marL="0" algn="ctr">
                        <a:spcBef>
                          <a:spcPts val="0"/>
                        </a:spcBef>
                        <a:buNone/>
                      </a:pPr>
                      <a:r>
                        <a:rPr lang="en" sz="2400">
                          <a:solidFill>
                            <a:schemeClr val="dk1"/>
                          </a:solidFill>
                          <a:latin typeface="Economica"/>
                          <a:ea typeface="Economica"/>
                          <a:cs typeface="Economica"/>
                          <a:sym typeface="Economica"/>
                        </a:rPr>
                        <a:t>Location</a:t>
                      </a:r>
                    </a:p>
                  </a:txBody>
                  <a:tcPr marT="91425" marB="91425" marR="91425" marL="91425">
                    <a:lnB cap="flat" cmpd="sng" w="9525">
                      <a:solidFill>
                        <a:srgbClr val="7F6000"/>
                      </a:solidFill>
                      <a:prstDash val="solid"/>
                      <a:round/>
                      <a:headEnd len="med" w="med" type="none"/>
                      <a:tailEnd len="med" w="med" type="none"/>
                    </a:lnB>
                    <a:solidFill>
                      <a:schemeClr val="lt2"/>
                    </a:solidFill>
                  </a:tcPr>
                </a:tc>
                <a:tc>
                  <a:txBody>
                    <a:bodyPr>
                      <a:noAutofit/>
                    </a:bodyPr>
                    <a:lstStyle/>
                    <a:p>
                      <a:pPr indent="0" lvl="0" marL="0" algn="ctr">
                        <a:spcBef>
                          <a:spcPts val="0"/>
                        </a:spcBef>
                        <a:buNone/>
                      </a:pPr>
                      <a:r>
                        <a:rPr lang="en" sz="2400">
                          <a:solidFill>
                            <a:schemeClr val="dk1"/>
                          </a:solidFill>
                          <a:latin typeface="Economica"/>
                          <a:ea typeface="Economica"/>
                          <a:cs typeface="Economica"/>
                          <a:sym typeface="Economica"/>
                        </a:rPr>
                        <a:t>importance</a:t>
                      </a:r>
                    </a:p>
                  </a:txBody>
                  <a:tcPr marT="91425" marB="91425" marR="91425" marL="91425">
                    <a:lnB cap="flat" cmpd="sng" w="9525">
                      <a:solidFill>
                        <a:srgbClr val="7F6000"/>
                      </a:solidFill>
                      <a:prstDash val="solid"/>
                      <a:round/>
                      <a:headEnd len="med" w="med" type="none"/>
                      <a:tailEnd len="med" w="med" type="none"/>
                    </a:lnB>
                    <a:solidFill>
                      <a:schemeClr val="lt2"/>
                    </a:solidFill>
                  </a:tcPr>
                </a:tc>
              </a:tr>
              <a:tr h="1124825">
                <a:tc>
                  <a:txBody>
                    <a:bodyPr>
                      <a:noAutofit/>
                    </a:bodyPr>
                    <a:lstStyle/>
                    <a:p>
                      <a:pPr indent="0" lvl="0" marL="0" algn="ctr">
                        <a:spcBef>
                          <a:spcPts val="0"/>
                        </a:spcBef>
                        <a:buNone/>
                      </a:pPr>
                      <a:r>
                        <a:rPr lang="en" sz="1800">
                          <a:solidFill>
                            <a:schemeClr val="dk1"/>
                          </a:solidFill>
                          <a:latin typeface="Open Sans"/>
                          <a:ea typeface="Open Sans"/>
                          <a:cs typeface="Open Sans"/>
                          <a:sym typeface="Open Sans"/>
                        </a:rPr>
                        <a:t>(4)Sacral foramina</a:t>
                      </a: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c>
                  <a:txBody>
                    <a:bodyPr>
                      <a:noAutofit/>
                    </a:bodyPr>
                    <a:lstStyle/>
                    <a:p>
                      <a:pPr indent="0" lvl="0" marL="0" rtl="0" algn="ctr">
                        <a:spcBef>
                          <a:spcPts val="0"/>
                        </a:spcBef>
                        <a:buNone/>
                      </a:pPr>
                      <a:r>
                        <a:rPr lang="en" sz="1600">
                          <a:solidFill>
                            <a:schemeClr val="dk1"/>
                          </a:solidFill>
                          <a:latin typeface="Open Sans"/>
                          <a:ea typeface="Open Sans"/>
                          <a:cs typeface="Open Sans"/>
                          <a:sym typeface="Open Sans"/>
                        </a:rPr>
                        <a:t>(2)On anterior surface of the sacrum</a:t>
                      </a:r>
                    </a:p>
                    <a:p>
                      <a:pPr indent="0" lvl="0" marL="0" algn="ctr">
                        <a:spcBef>
                          <a:spcPts val="0"/>
                        </a:spcBef>
                        <a:buNone/>
                      </a:pPr>
                      <a:r>
                        <a:rPr lang="en" sz="1600">
                          <a:solidFill>
                            <a:schemeClr val="dk1"/>
                          </a:solidFill>
                          <a:latin typeface="Open Sans"/>
                          <a:ea typeface="Open Sans"/>
                          <a:cs typeface="Open Sans"/>
                          <a:sym typeface="Open Sans"/>
                        </a:rPr>
                        <a:t>(2)On posterior surface of the sacrum</a:t>
                      </a: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c>
                  <a:txBody>
                    <a:bodyPr>
                      <a:noAutofit/>
                    </a:bodyPr>
                    <a:lstStyle/>
                    <a:p>
                      <a:pPr indent="-69850" lvl="0" marL="0" algn="ctr">
                        <a:spcBef>
                          <a:spcPts val="0"/>
                        </a:spcBef>
                        <a:buClr>
                          <a:schemeClr val="dk1"/>
                        </a:buClr>
                        <a:buSzPts val="1100"/>
                        <a:buFont typeface="Arial"/>
                        <a:buNone/>
                      </a:pPr>
                      <a:r>
                        <a:rPr lang="en" sz="1600">
                          <a:latin typeface="Open Sans"/>
                          <a:ea typeface="Open Sans"/>
                          <a:cs typeface="Open Sans"/>
                          <a:sym typeface="Open Sans"/>
                        </a:rPr>
                        <a:t>Passes through them the anterior &amp; posterior rami of the sacral spinal nerves</a:t>
                      </a:r>
                    </a:p>
                    <a:p>
                      <a:pPr indent="0" lvl="0" marL="0" algn="ctr">
                        <a:spcBef>
                          <a:spcPts val="0"/>
                        </a:spcBef>
                        <a:buNone/>
                      </a:pPr>
                      <a:r>
                        <a:t/>
                      </a:r>
                      <a:endParaRPr sz="1600"/>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r>
              <a:tr h="1362225">
                <a:tc>
                  <a:txBody>
                    <a:bodyPr>
                      <a:noAutofit/>
                    </a:bodyPr>
                    <a:lstStyle/>
                    <a:p>
                      <a:pPr indent="0" lvl="0" marL="0" algn="ctr">
                        <a:spcBef>
                          <a:spcPts val="0"/>
                        </a:spcBef>
                        <a:buNone/>
                      </a:pPr>
                      <a:r>
                        <a:rPr lang="en" sz="1800">
                          <a:solidFill>
                            <a:schemeClr val="dk1"/>
                          </a:solidFill>
                          <a:latin typeface="Open Sans"/>
                          <a:ea typeface="Open Sans"/>
                          <a:cs typeface="Open Sans"/>
                          <a:sym typeface="Open Sans"/>
                        </a:rPr>
                        <a:t>Greater and lesser sciatic foramina</a:t>
                      </a: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c>
                  <a:txBody>
                    <a:bodyPr>
                      <a:noAutofit/>
                    </a:bodyPr>
                    <a:lstStyle/>
                    <a:p>
                      <a:pPr indent="0" lvl="0" marL="0" rtl="0" algn="ctr">
                        <a:spcBef>
                          <a:spcPts val="0"/>
                        </a:spcBef>
                        <a:buNone/>
                      </a:pPr>
                      <a:r>
                        <a:rPr lang="en" sz="1600">
                          <a:solidFill>
                            <a:schemeClr val="dk1"/>
                          </a:solidFill>
                          <a:latin typeface="Open Sans"/>
                          <a:ea typeface="Open Sans"/>
                          <a:cs typeface="Open Sans"/>
                          <a:sym typeface="Open Sans"/>
                        </a:rPr>
                        <a:t>Above and below the Ischial Spine </a:t>
                      </a:r>
                    </a:p>
                    <a:p>
                      <a:pPr indent="0" lvl="0" marL="0" algn="ctr">
                        <a:spcBef>
                          <a:spcPts val="0"/>
                        </a:spcBef>
                        <a:buNone/>
                      </a:pPr>
                      <a:r>
                        <a:rPr lang="en" sz="1100">
                          <a:solidFill>
                            <a:srgbClr val="D9D9D9"/>
                          </a:solidFill>
                          <a:latin typeface="Open Sans"/>
                          <a:ea typeface="Open Sans"/>
                          <a:cs typeface="Open Sans"/>
                          <a:sym typeface="Open Sans"/>
                        </a:rPr>
                        <a:t>*Which separates between them</a:t>
                      </a: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c>
                  <a:txBody>
                    <a:bodyPr>
                      <a:noAutofit/>
                    </a:bodyPr>
                    <a:lstStyle/>
                    <a:p>
                      <a:pPr indent="-69850" lvl="0" marL="0" algn="ctr">
                        <a:spcBef>
                          <a:spcPts val="0"/>
                        </a:spcBef>
                        <a:buClr>
                          <a:schemeClr val="dk1"/>
                        </a:buClr>
                        <a:buSzPts val="1100"/>
                        <a:buFont typeface="Arial"/>
                        <a:buNone/>
                      </a:pPr>
                      <a:r>
                        <a:rPr lang="en" sz="1600">
                          <a:latin typeface="Open Sans"/>
                          <a:ea typeface="Open Sans"/>
                          <a:cs typeface="Open Sans"/>
                          <a:sym typeface="Open Sans"/>
                        </a:rPr>
                        <a:t>allow sciatic nerve &amp; vessels to pass from pelvis to thigh (Greater) &amp; perinium (Lesser)</a:t>
                      </a:r>
                    </a:p>
                    <a:p>
                      <a:pPr indent="0" lvl="0" marL="0" algn="ctr">
                        <a:spcBef>
                          <a:spcPts val="0"/>
                        </a:spcBef>
                        <a:buNone/>
                      </a:pPr>
                      <a:r>
                        <a:t/>
                      </a:r>
                      <a:endParaRPr sz="1600">
                        <a:latin typeface="Open Sans"/>
                        <a:ea typeface="Open Sans"/>
                        <a:cs typeface="Open Sans"/>
                        <a:sym typeface="Open Sans"/>
                      </a:endParaRP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r>
              <a:tr h="672325">
                <a:tc>
                  <a:txBody>
                    <a:bodyPr>
                      <a:noAutofit/>
                    </a:bodyPr>
                    <a:lstStyle/>
                    <a:p>
                      <a:pPr indent="-69850" lvl="0" marL="0" algn="ctr">
                        <a:spcBef>
                          <a:spcPts val="0"/>
                        </a:spcBef>
                        <a:buClr>
                          <a:schemeClr val="dk1"/>
                        </a:buClr>
                        <a:buSzPts val="1100"/>
                        <a:buFont typeface="Arial"/>
                        <a:buNone/>
                      </a:pPr>
                      <a:r>
                        <a:rPr lang="en" sz="1800">
                          <a:solidFill>
                            <a:schemeClr val="dk1"/>
                          </a:solidFill>
                          <a:latin typeface="Open Sans"/>
                          <a:ea typeface="Open Sans"/>
                          <a:cs typeface="Open Sans"/>
                          <a:sym typeface="Open Sans"/>
                        </a:rPr>
                        <a:t>Obturator foramen</a:t>
                      </a:r>
                    </a:p>
                    <a:p>
                      <a:pPr indent="0" lvl="0" marL="0" algn="ctr">
                        <a:spcBef>
                          <a:spcPts val="0"/>
                        </a:spcBef>
                        <a:buNone/>
                      </a:pPr>
                      <a:r>
                        <a:t/>
                      </a:r>
                      <a:endParaRP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c>
                  <a:txBody>
                    <a:bodyPr>
                      <a:noAutofit/>
                    </a:bodyPr>
                    <a:lstStyle/>
                    <a:p>
                      <a:pPr indent="0" lvl="0" marL="0" algn="ctr">
                        <a:spcBef>
                          <a:spcPts val="0"/>
                        </a:spcBef>
                        <a:buNone/>
                      </a:pPr>
                      <a:r>
                        <a:rPr lang="en" sz="1600">
                          <a:solidFill>
                            <a:schemeClr val="dk1"/>
                          </a:solidFill>
                          <a:latin typeface="Open Sans"/>
                          <a:ea typeface="Open Sans"/>
                          <a:cs typeface="Open Sans"/>
                          <a:sym typeface="Open Sans"/>
                        </a:rPr>
                        <a:t>the large hole on each lateral wall of the pelvis</a:t>
                      </a: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c>
                  <a:txBody>
                    <a:bodyPr>
                      <a:noAutofit/>
                    </a:bodyPr>
                    <a:lstStyle/>
                    <a:p>
                      <a:pPr indent="0" lvl="0" marL="0" algn="ctr">
                        <a:spcBef>
                          <a:spcPts val="0"/>
                        </a:spcBef>
                        <a:buNone/>
                      </a:pPr>
                      <a:r>
                        <a:rPr lang="en" sz="1600">
                          <a:solidFill>
                            <a:schemeClr val="dk1"/>
                          </a:solidFill>
                          <a:latin typeface="Open Sans"/>
                          <a:ea typeface="Open Sans"/>
                          <a:cs typeface="Open Sans"/>
                          <a:sym typeface="Open Sans"/>
                        </a:rPr>
                        <a:t>Obturator nerve passes through it</a:t>
                      </a:r>
                    </a:p>
                  </a:txBody>
                  <a:tcPr marT="91425" marB="91425" marR="91425" marL="91425">
                    <a:lnL cap="flat" cmpd="sng" w="9525">
                      <a:solidFill>
                        <a:srgbClr val="7F6000"/>
                      </a:solidFill>
                      <a:prstDash val="solid"/>
                      <a:round/>
                      <a:headEnd len="med" w="med" type="none"/>
                      <a:tailEnd len="med" w="med" type="none"/>
                    </a:lnL>
                    <a:lnR cap="flat" cmpd="sng" w="9525">
                      <a:solidFill>
                        <a:srgbClr val="7F6000"/>
                      </a:solidFill>
                      <a:prstDash val="solid"/>
                      <a:round/>
                      <a:headEnd len="med" w="med" type="none"/>
                      <a:tailEnd len="med" w="med" type="none"/>
                    </a:lnR>
                    <a:lnT cap="flat" cmpd="sng" w="9525">
                      <a:solidFill>
                        <a:srgbClr val="7F6000"/>
                      </a:solidFill>
                      <a:prstDash val="solid"/>
                      <a:round/>
                      <a:headEnd len="med" w="med" type="none"/>
                      <a:tailEnd len="med" w="med" type="none"/>
                    </a:lnT>
                    <a:lnB cap="flat" cmpd="sng" w="9525">
                      <a:solidFill>
                        <a:srgbClr val="7F6000"/>
                      </a:solidFill>
                      <a:prstDash val="solid"/>
                      <a:round/>
                      <a:headEnd len="med" w="med" type="none"/>
                      <a:tailEnd len="med" w="med" type="none"/>
                    </a:lnB>
                  </a:tcPr>
                </a:tc>
              </a:tr>
            </a:tbl>
          </a:graphicData>
        </a:graphic>
      </p:graphicFrame>
      <p:sp>
        <p:nvSpPr>
          <p:cNvPr id="373" name="Shape 373"/>
          <p:cNvSpPr txBox="1"/>
          <p:nvPr/>
        </p:nvSpPr>
        <p:spPr>
          <a:xfrm>
            <a:off x="239500" y="700550"/>
            <a:ext cx="3561600" cy="560100"/>
          </a:xfrm>
          <a:prstGeom prst="rect">
            <a:avLst/>
          </a:prstGeom>
          <a:noFill/>
          <a:ln>
            <a:noFill/>
          </a:ln>
        </p:spPr>
        <p:txBody>
          <a:bodyPr anchorCtr="0" anchor="t" bIns="91425" lIns="91425" rIns="91425" wrap="square" tIns="91425">
            <a:noAutofit/>
          </a:bodyPr>
          <a:lstStyle/>
          <a:p>
            <a:pPr indent="-69850" lvl="0" marL="0" rtl="0" algn="ctr">
              <a:lnSpc>
                <a:spcPct val="115000"/>
              </a:lnSpc>
              <a:spcBef>
                <a:spcPts val="0"/>
              </a:spcBef>
              <a:buClr>
                <a:schemeClr val="dk1"/>
              </a:buClr>
              <a:buSzPts val="1100"/>
              <a:buFont typeface="Arial"/>
              <a:buNone/>
            </a:pPr>
            <a:r>
              <a:rPr lang="en" sz="2400">
                <a:solidFill>
                  <a:schemeClr val="dk1"/>
                </a:solidFill>
                <a:latin typeface="Economica"/>
                <a:ea typeface="Economica"/>
                <a:cs typeface="Economica"/>
                <a:sym typeface="Economica"/>
              </a:rPr>
              <a:t>Foramina in Bony Pelvis:</a:t>
            </a:r>
          </a:p>
          <a:p>
            <a:pPr indent="0" lvl="0" mar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Shape 378"/>
          <p:cNvSpPr txBox="1"/>
          <p:nvPr>
            <p:ph type="title"/>
          </p:nvPr>
        </p:nvSpPr>
        <p:spPr>
          <a:xfrm>
            <a:off x="311700" y="69200"/>
            <a:ext cx="8520600" cy="831300"/>
          </a:xfrm>
          <a:prstGeom prst="rect">
            <a:avLst/>
          </a:prstGeom>
        </p:spPr>
        <p:txBody>
          <a:bodyPr anchorCtr="0" anchor="b" bIns="91425" lIns="91425" rIns="91425" wrap="square" tIns="91425">
            <a:noAutofit/>
          </a:bodyPr>
          <a:lstStyle/>
          <a:p>
            <a:pPr indent="0" lvl="0" marL="0">
              <a:spcBef>
                <a:spcPts val="0"/>
              </a:spcBef>
              <a:buNone/>
            </a:pPr>
            <a:r>
              <a:rPr lang="en"/>
              <a:t>Questions </a:t>
            </a:r>
          </a:p>
        </p:txBody>
      </p:sp>
      <p:sp>
        <p:nvSpPr>
          <p:cNvPr id="379" name="Shape 379"/>
          <p:cNvSpPr txBox="1"/>
          <p:nvPr/>
        </p:nvSpPr>
        <p:spPr>
          <a:xfrm>
            <a:off x="91950" y="1002300"/>
            <a:ext cx="2521200" cy="1696200"/>
          </a:xfrm>
          <a:prstGeom prst="rect">
            <a:avLst/>
          </a:prstGeom>
          <a:noFill/>
          <a:ln>
            <a:noFill/>
          </a:ln>
        </p:spPr>
        <p:txBody>
          <a:bodyPr anchorCtr="0" anchor="t" bIns="91425" lIns="91425" rIns="91425" wrap="square" tIns="91425">
            <a:noAutofit/>
          </a:bodyPr>
          <a:lstStyle/>
          <a:p>
            <a:pPr indent="-292100" lvl="0" marL="457200" rtl="0">
              <a:spcBef>
                <a:spcPts val="0"/>
              </a:spcBef>
              <a:spcAft>
                <a:spcPts val="0"/>
              </a:spcAft>
              <a:buSzPts val="1000"/>
              <a:buAutoNum type="arabicParenR"/>
            </a:pPr>
            <a:r>
              <a:rPr b="1" lang="en" sz="1000"/>
              <a:t>Which of the following is a secondary function of the Pelvic girdle?</a:t>
            </a:r>
          </a:p>
          <a:p>
            <a:pPr indent="-292100" lvl="0" marL="457200" rtl="0">
              <a:spcBef>
                <a:spcPts val="0"/>
              </a:spcBef>
              <a:spcAft>
                <a:spcPts val="0"/>
              </a:spcAft>
              <a:buSzPts val="1000"/>
              <a:buAutoNum type="alphaLcParenR"/>
            </a:pPr>
            <a:r>
              <a:rPr lang="en" sz="1000"/>
              <a:t>Bears weight of upper body while sitting</a:t>
            </a:r>
          </a:p>
          <a:p>
            <a:pPr indent="-292100" lvl="0" marL="457200" rtl="0">
              <a:spcBef>
                <a:spcPts val="0"/>
              </a:spcBef>
              <a:spcAft>
                <a:spcPts val="0"/>
              </a:spcAft>
              <a:buSzPts val="1000"/>
              <a:buAutoNum type="alphaLcParenR"/>
            </a:pPr>
            <a:r>
              <a:rPr lang="en" sz="1000"/>
              <a:t>Provides attachments &amp; endures the forces of the muscles of locomotion and posture. </a:t>
            </a:r>
          </a:p>
          <a:p>
            <a:pPr indent="-292100" lvl="0" marL="457200">
              <a:spcBef>
                <a:spcPts val="0"/>
              </a:spcBef>
              <a:buSzPts val="1000"/>
              <a:buAutoNum type="alphaLcParenR"/>
            </a:pPr>
            <a:r>
              <a:rPr lang="en" sz="1000"/>
              <a:t>Provides attachment for external reproductive organs </a:t>
            </a:r>
          </a:p>
        </p:txBody>
      </p:sp>
      <p:sp>
        <p:nvSpPr>
          <p:cNvPr id="380" name="Shape 380"/>
          <p:cNvSpPr txBox="1"/>
          <p:nvPr/>
        </p:nvSpPr>
        <p:spPr>
          <a:xfrm>
            <a:off x="157475" y="2636825"/>
            <a:ext cx="2521200" cy="1233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000"/>
              <a:t>2)</a:t>
            </a:r>
            <a:r>
              <a:rPr lang="en" sz="1000">
                <a:solidFill>
                  <a:schemeClr val="dk1"/>
                </a:solidFill>
              </a:rPr>
              <a:t> </a:t>
            </a:r>
            <a:r>
              <a:rPr b="1" lang="en" sz="1000">
                <a:solidFill>
                  <a:schemeClr val="dk1"/>
                </a:solidFill>
              </a:rPr>
              <a:t>The Iliac crest of Ilium:</a:t>
            </a:r>
          </a:p>
          <a:p>
            <a:pPr indent="-292100" lvl="0" marL="457200" rtl="0">
              <a:spcBef>
                <a:spcPts val="0"/>
              </a:spcBef>
              <a:spcAft>
                <a:spcPts val="0"/>
              </a:spcAft>
              <a:buClr>
                <a:schemeClr val="dk1"/>
              </a:buClr>
              <a:buSzPts val="1000"/>
              <a:buAutoNum type="alphaLcParenR"/>
            </a:pPr>
            <a:r>
              <a:rPr lang="en" sz="1000">
                <a:solidFill>
                  <a:schemeClr val="dk1"/>
                </a:solidFill>
              </a:rPr>
              <a:t>Runs between the Anterior and Posterior Superior Iliac Spines.</a:t>
            </a:r>
          </a:p>
          <a:p>
            <a:pPr indent="-292100" lvl="0" marL="457200" rtl="0">
              <a:spcBef>
                <a:spcPts val="0"/>
              </a:spcBef>
              <a:spcAft>
                <a:spcPts val="0"/>
              </a:spcAft>
              <a:buClr>
                <a:schemeClr val="dk1"/>
              </a:buClr>
              <a:buSzPts val="1000"/>
              <a:buAutoNum type="alphaLcParenR"/>
            </a:pPr>
            <a:r>
              <a:rPr lang="en" sz="1000">
                <a:solidFill>
                  <a:schemeClr val="dk1"/>
                </a:solidFill>
              </a:rPr>
              <a:t>Runs between the lateral and medial superior iliac spines</a:t>
            </a:r>
          </a:p>
          <a:p>
            <a:pPr indent="-292100" lvl="0" marL="457200" rtl="0">
              <a:spcBef>
                <a:spcPts val="0"/>
              </a:spcBef>
              <a:buClr>
                <a:schemeClr val="dk1"/>
              </a:buClr>
              <a:buSzPts val="1000"/>
              <a:buAutoNum type="alphaLcParenR"/>
            </a:pPr>
            <a:r>
              <a:rPr lang="en" sz="1000">
                <a:solidFill>
                  <a:schemeClr val="dk1"/>
                </a:solidFill>
              </a:rPr>
              <a:t>Runs between the anterior and posterior inferior iliac spines</a:t>
            </a:r>
          </a:p>
        </p:txBody>
      </p:sp>
      <p:sp>
        <p:nvSpPr>
          <p:cNvPr id="381" name="Shape 381"/>
          <p:cNvSpPr txBox="1"/>
          <p:nvPr/>
        </p:nvSpPr>
        <p:spPr>
          <a:xfrm>
            <a:off x="196025" y="3870425"/>
            <a:ext cx="1950600" cy="831300"/>
          </a:xfrm>
          <a:prstGeom prst="rect">
            <a:avLst/>
          </a:prstGeom>
          <a:noFill/>
          <a:ln>
            <a:noFill/>
          </a:ln>
        </p:spPr>
        <p:txBody>
          <a:bodyPr anchorCtr="0" anchor="t" bIns="91425" lIns="91425" rIns="91425" wrap="square" tIns="91425">
            <a:noAutofit/>
          </a:bodyPr>
          <a:lstStyle/>
          <a:p>
            <a:pPr indent="0" lvl="0" marL="0">
              <a:spcBef>
                <a:spcPts val="0"/>
              </a:spcBef>
              <a:buNone/>
            </a:pPr>
            <a:r>
              <a:rPr lang="en" sz="1000"/>
              <a:t>3) </a:t>
            </a:r>
            <a:r>
              <a:rPr b="1" lang="en" sz="1000"/>
              <a:t>pubis bone bounds the:</a:t>
            </a:r>
          </a:p>
          <a:p>
            <a:pPr indent="-292100" lvl="0" marL="457200" rtl="0">
              <a:spcBef>
                <a:spcPts val="0"/>
              </a:spcBef>
              <a:spcAft>
                <a:spcPts val="0"/>
              </a:spcAft>
              <a:buSzPts val="1000"/>
              <a:buAutoNum type="alphaLcParenR"/>
            </a:pPr>
            <a:r>
              <a:rPr lang="en" sz="1000"/>
              <a:t>Iliac fossa</a:t>
            </a:r>
          </a:p>
          <a:p>
            <a:pPr indent="-292100" lvl="0" marL="457200" rtl="0">
              <a:spcBef>
                <a:spcPts val="0"/>
              </a:spcBef>
              <a:spcAft>
                <a:spcPts val="0"/>
              </a:spcAft>
              <a:buSzPts val="1000"/>
              <a:buAutoNum type="alphaLcParenR"/>
            </a:pPr>
            <a:r>
              <a:rPr lang="en" sz="1000"/>
              <a:t>Obturator foramen</a:t>
            </a:r>
          </a:p>
          <a:p>
            <a:pPr indent="-292100" lvl="0" marL="457200">
              <a:spcBef>
                <a:spcPts val="0"/>
              </a:spcBef>
              <a:buSzPts val="1000"/>
              <a:buAutoNum type="alphaLcParenR"/>
            </a:pPr>
            <a:r>
              <a:rPr lang="en" sz="1000"/>
              <a:t>acetabulum</a:t>
            </a:r>
          </a:p>
        </p:txBody>
      </p:sp>
      <p:sp>
        <p:nvSpPr>
          <p:cNvPr id="382" name="Shape 382"/>
          <p:cNvSpPr txBox="1"/>
          <p:nvPr/>
        </p:nvSpPr>
        <p:spPr>
          <a:xfrm>
            <a:off x="3065800" y="900500"/>
            <a:ext cx="2350800" cy="1098000"/>
          </a:xfrm>
          <a:prstGeom prst="rect">
            <a:avLst/>
          </a:prstGeom>
          <a:noFill/>
          <a:ln>
            <a:noFill/>
          </a:ln>
        </p:spPr>
        <p:txBody>
          <a:bodyPr anchorCtr="0" anchor="t" bIns="91425" lIns="91425" rIns="91425" wrap="square" tIns="91425">
            <a:noAutofit/>
          </a:bodyPr>
          <a:lstStyle/>
          <a:p>
            <a:pPr indent="0" lvl="0" marL="0">
              <a:spcBef>
                <a:spcPts val="0"/>
              </a:spcBef>
              <a:buNone/>
            </a:pPr>
            <a:r>
              <a:rPr lang="en" sz="1000"/>
              <a:t>4) </a:t>
            </a:r>
            <a:r>
              <a:rPr b="1" lang="en" sz="1000"/>
              <a:t>How many types of articulations does the hip bone have</a:t>
            </a:r>
            <a:r>
              <a:rPr b="1" lang="en" sz="1000"/>
              <a:t>?</a:t>
            </a:r>
          </a:p>
          <a:p>
            <a:pPr indent="-292100" lvl="0" marL="457200" rtl="0">
              <a:spcBef>
                <a:spcPts val="0"/>
              </a:spcBef>
              <a:spcAft>
                <a:spcPts val="0"/>
              </a:spcAft>
              <a:buSzPts val="1000"/>
              <a:buAutoNum type="alphaLcParenR"/>
            </a:pPr>
            <a:r>
              <a:rPr lang="en" sz="1000"/>
              <a:t>1</a:t>
            </a:r>
          </a:p>
          <a:p>
            <a:pPr indent="-292100" lvl="0" marL="457200" rtl="0">
              <a:spcBef>
                <a:spcPts val="0"/>
              </a:spcBef>
              <a:spcAft>
                <a:spcPts val="0"/>
              </a:spcAft>
              <a:buSzPts val="1000"/>
              <a:buAutoNum type="alphaLcParenR"/>
            </a:pPr>
            <a:r>
              <a:rPr lang="en" sz="1000"/>
              <a:t>2</a:t>
            </a:r>
          </a:p>
          <a:p>
            <a:pPr indent="-292100" lvl="0" marL="457200">
              <a:spcBef>
                <a:spcPts val="0"/>
              </a:spcBef>
              <a:buSzPts val="1000"/>
              <a:buAutoNum type="alphaLcParenR"/>
            </a:pPr>
            <a:r>
              <a:rPr lang="en" sz="1000"/>
              <a:t>3</a:t>
            </a:r>
          </a:p>
        </p:txBody>
      </p:sp>
      <p:sp>
        <p:nvSpPr>
          <p:cNvPr id="383" name="Shape 383"/>
          <p:cNvSpPr txBox="1"/>
          <p:nvPr/>
        </p:nvSpPr>
        <p:spPr>
          <a:xfrm>
            <a:off x="3152300" y="2027875"/>
            <a:ext cx="1950600" cy="15135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000"/>
              <a:t>5) the lumbosacral joint is articulation between:</a:t>
            </a:r>
          </a:p>
          <a:p>
            <a:pPr indent="-292100" lvl="0" marL="457200" rtl="0">
              <a:spcBef>
                <a:spcPts val="0"/>
              </a:spcBef>
              <a:spcAft>
                <a:spcPts val="0"/>
              </a:spcAft>
              <a:buSzPts val="1000"/>
              <a:buAutoNum type="alphaLcParenR"/>
            </a:pPr>
            <a:r>
              <a:rPr lang="en" sz="1000"/>
              <a:t>Sacrum and L3 vertebra</a:t>
            </a:r>
          </a:p>
          <a:p>
            <a:pPr indent="-292100" lvl="0" marL="457200" rtl="0">
              <a:spcBef>
                <a:spcPts val="0"/>
              </a:spcBef>
              <a:spcAft>
                <a:spcPts val="0"/>
              </a:spcAft>
              <a:buSzPts val="1000"/>
              <a:buAutoNum type="alphaLcParenR"/>
            </a:pPr>
            <a:r>
              <a:rPr lang="en" sz="1000"/>
              <a:t>Upper border of Sacrum and L5 vertebra</a:t>
            </a:r>
          </a:p>
          <a:p>
            <a:pPr indent="-292100" lvl="0" marL="457200">
              <a:spcBef>
                <a:spcPts val="0"/>
              </a:spcBef>
              <a:buSzPts val="1000"/>
              <a:buAutoNum type="alphaLcParenR"/>
            </a:pPr>
            <a:r>
              <a:rPr lang="en" sz="1000"/>
              <a:t>Sacrum and coccyx</a:t>
            </a:r>
          </a:p>
        </p:txBody>
      </p:sp>
      <p:sp>
        <p:nvSpPr>
          <p:cNvPr id="384" name="Shape 384"/>
          <p:cNvSpPr txBox="1"/>
          <p:nvPr/>
        </p:nvSpPr>
        <p:spPr>
          <a:xfrm>
            <a:off x="3245300" y="3541386"/>
            <a:ext cx="2094900" cy="12336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000"/>
              <a:t>6</a:t>
            </a:r>
            <a:r>
              <a:rPr b="1" lang="en" sz="1000"/>
              <a:t>)  The weakest part of the pelvis is:</a:t>
            </a:r>
          </a:p>
          <a:p>
            <a:pPr indent="-292100" lvl="0" marL="457200" rtl="0">
              <a:spcBef>
                <a:spcPts val="0"/>
              </a:spcBef>
              <a:spcAft>
                <a:spcPts val="0"/>
              </a:spcAft>
              <a:buSzPts val="1000"/>
              <a:buAutoNum type="alphaLcParenR"/>
            </a:pPr>
            <a:r>
              <a:rPr lang="en" sz="1000"/>
              <a:t>Acetabula</a:t>
            </a:r>
          </a:p>
          <a:p>
            <a:pPr indent="-292100" lvl="0" marL="457200" rtl="0">
              <a:spcBef>
                <a:spcPts val="0"/>
              </a:spcBef>
              <a:spcAft>
                <a:spcPts val="0"/>
              </a:spcAft>
              <a:buSzPts val="1000"/>
              <a:buAutoNum type="alphaLcParenR"/>
            </a:pPr>
            <a:r>
              <a:rPr lang="en" sz="1000"/>
              <a:t>Pubic bone</a:t>
            </a:r>
          </a:p>
          <a:p>
            <a:pPr indent="-292100" lvl="0" marL="457200">
              <a:spcBef>
                <a:spcPts val="0"/>
              </a:spcBef>
              <a:buSzPts val="1000"/>
              <a:buAutoNum type="alphaLcParenR"/>
            </a:pPr>
            <a:r>
              <a:rPr lang="en" sz="1000"/>
              <a:t>Ischium</a:t>
            </a:r>
          </a:p>
        </p:txBody>
      </p:sp>
      <p:sp>
        <p:nvSpPr>
          <p:cNvPr id="385" name="Shape 385"/>
          <p:cNvSpPr txBox="1"/>
          <p:nvPr/>
        </p:nvSpPr>
        <p:spPr>
          <a:xfrm>
            <a:off x="6047979" y="900500"/>
            <a:ext cx="1785000" cy="13569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000"/>
              <a:t>7</a:t>
            </a:r>
            <a:r>
              <a:rPr b="1" lang="en" sz="1000"/>
              <a:t>) The bony pelvis of the male is:</a:t>
            </a:r>
          </a:p>
          <a:p>
            <a:pPr indent="-292100" lvl="0" marL="457200" rtl="0">
              <a:spcBef>
                <a:spcPts val="0"/>
              </a:spcBef>
              <a:spcAft>
                <a:spcPts val="0"/>
              </a:spcAft>
              <a:buSzPts val="1000"/>
              <a:buAutoNum type="alphaLcParenR"/>
            </a:pPr>
            <a:r>
              <a:rPr lang="en" sz="1000"/>
              <a:t>Thick &amp; Heavy</a:t>
            </a:r>
          </a:p>
          <a:p>
            <a:pPr indent="-292100" lvl="0" marL="457200" rtl="0">
              <a:spcBef>
                <a:spcPts val="0"/>
              </a:spcBef>
              <a:spcAft>
                <a:spcPts val="0"/>
              </a:spcAft>
              <a:buSzPts val="1000"/>
              <a:buAutoNum type="alphaLcParenR"/>
            </a:pPr>
            <a:r>
              <a:rPr lang="en" sz="1000"/>
              <a:t>Thin, Smaller &amp; lighter</a:t>
            </a:r>
          </a:p>
          <a:p>
            <a:pPr indent="-292100" lvl="0" marL="457200">
              <a:spcBef>
                <a:spcPts val="0"/>
              </a:spcBef>
              <a:buSzPts val="1000"/>
              <a:buAutoNum type="alphaLcParenR"/>
            </a:pPr>
            <a:r>
              <a:rPr lang="en" sz="1000"/>
              <a:t>Same as female</a:t>
            </a:r>
          </a:p>
        </p:txBody>
      </p:sp>
      <p:sp>
        <p:nvSpPr>
          <p:cNvPr id="386" name="Shape 386"/>
          <p:cNvSpPr txBox="1"/>
          <p:nvPr/>
        </p:nvSpPr>
        <p:spPr>
          <a:xfrm>
            <a:off x="5965176" y="2405524"/>
            <a:ext cx="1950600" cy="16962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000"/>
              <a:t>8</a:t>
            </a:r>
            <a:r>
              <a:rPr b="1" lang="en" sz="1000"/>
              <a:t>) which type of female pelvis is likely to cause hazards during normal vagina delivery</a:t>
            </a:r>
            <a:r>
              <a:rPr lang="en" sz="1000"/>
              <a:t>?</a:t>
            </a:r>
          </a:p>
          <a:p>
            <a:pPr indent="-292100" lvl="0" marL="457200" rtl="0">
              <a:spcBef>
                <a:spcPts val="0"/>
              </a:spcBef>
              <a:spcAft>
                <a:spcPts val="0"/>
              </a:spcAft>
              <a:buSzPts val="1000"/>
              <a:buAutoNum type="alphaLcParenR"/>
            </a:pPr>
            <a:r>
              <a:rPr lang="en" sz="1000"/>
              <a:t>Gynaecoid</a:t>
            </a:r>
          </a:p>
          <a:p>
            <a:pPr indent="-292100" lvl="0" marL="457200" rtl="0">
              <a:spcBef>
                <a:spcPts val="0"/>
              </a:spcBef>
              <a:spcAft>
                <a:spcPts val="0"/>
              </a:spcAft>
              <a:buSzPts val="1000"/>
              <a:buAutoNum type="alphaLcParenR"/>
            </a:pPr>
            <a:r>
              <a:rPr lang="en" sz="1000"/>
              <a:t>Android</a:t>
            </a:r>
          </a:p>
          <a:p>
            <a:pPr indent="-292100" lvl="0" marL="457200">
              <a:spcBef>
                <a:spcPts val="0"/>
              </a:spcBef>
              <a:buSzPts val="1000"/>
              <a:buAutoNum type="alphaLcParenR"/>
            </a:pPr>
            <a:r>
              <a:rPr lang="en" sz="1000"/>
              <a:t>Platypelloid</a:t>
            </a:r>
          </a:p>
        </p:txBody>
      </p:sp>
      <p:sp>
        <p:nvSpPr>
          <p:cNvPr id="387" name="Shape 387"/>
          <p:cNvSpPr txBox="1"/>
          <p:nvPr/>
        </p:nvSpPr>
        <p:spPr>
          <a:xfrm>
            <a:off x="5319875" y="4663800"/>
            <a:ext cx="2869200" cy="3162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999999"/>
                </a:solidFill>
              </a:rPr>
              <a:t>Answers: 1. C 2. A 3. B 4. C 5. B 6. A  7. A 8. B </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nvSpPr>
        <p:spPr>
          <a:xfrm>
            <a:off x="914400" y="507793"/>
            <a:ext cx="7315200" cy="853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4200">
                <a:latin typeface="Economica"/>
                <a:ea typeface="Economica"/>
                <a:cs typeface="Economica"/>
                <a:sym typeface="Economica"/>
              </a:rPr>
              <a:t>Team Members</a:t>
            </a:r>
          </a:p>
        </p:txBody>
      </p:sp>
      <p:sp>
        <p:nvSpPr>
          <p:cNvPr id="393" name="Shape 393"/>
          <p:cNvSpPr txBox="1"/>
          <p:nvPr/>
        </p:nvSpPr>
        <p:spPr>
          <a:xfrm>
            <a:off x="549350" y="1361300"/>
            <a:ext cx="2696700" cy="3052200"/>
          </a:xfrm>
          <a:prstGeom prst="rect">
            <a:avLst/>
          </a:prstGeom>
          <a:noFill/>
          <a:ln>
            <a:noFill/>
          </a:ln>
        </p:spPr>
        <p:txBody>
          <a:bodyPr anchorCtr="0" anchor="ctr" bIns="91425" lIns="91425" rIns="91425" wrap="square" tIns="91425">
            <a:noAutofit/>
          </a:bodyPr>
          <a:lstStyle/>
          <a:p>
            <a:pPr indent="0" lvl="0" marL="0" rtl="0">
              <a:spcBef>
                <a:spcPts val="0"/>
              </a:spcBef>
              <a:buNone/>
            </a:pPr>
            <a:r>
              <a:rPr lang="en" sz="1100">
                <a:solidFill>
                  <a:schemeClr val="lt2"/>
                </a:solidFill>
              </a:rPr>
              <a:t>Lamia Abdullah Alkuwaiz (Team Leader)</a:t>
            </a:r>
          </a:p>
          <a:p>
            <a:pPr indent="0" lvl="0" marL="0" rtl="0">
              <a:spcBef>
                <a:spcPts val="0"/>
              </a:spcBef>
              <a:buNone/>
            </a:pPr>
            <a:r>
              <a:rPr lang="en" sz="1100">
                <a:solidFill>
                  <a:schemeClr val="lt2"/>
                </a:solidFill>
              </a:rPr>
              <a:t>Rawan Mohammad Alharbi</a:t>
            </a:r>
          </a:p>
          <a:p>
            <a:pPr indent="0" lvl="0" marL="0" rtl="0">
              <a:spcBef>
                <a:spcPts val="0"/>
              </a:spcBef>
              <a:buNone/>
            </a:pPr>
            <a:r>
              <a:rPr lang="en" sz="1000"/>
              <a:t>Abeer Alabduljabbar</a:t>
            </a:r>
            <a:br>
              <a:rPr lang="en" sz="1000"/>
            </a:br>
            <a:r>
              <a:rPr lang="en" sz="1000"/>
              <a:t>Afnan Abdulaziz Almustafa</a:t>
            </a:r>
            <a:br>
              <a:rPr lang="en" sz="1000"/>
            </a:br>
            <a:r>
              <a:rPr lang="en" sz="1000"/>
              <a:t>Ahad Algrain</a:t>
            </a:r>
            <a:br>
              <a:rPr lang="en" sz="1000"/>
            </a:br>
            <a:r>
              <a:rPr lang="en" sz="1000"/>
              <a:t>Alanoud Almansour</a:t>
            </a:r>
            <a:br>
              <a:rPr lang="en" sz="1000"/>
            </a:br>
            <a:r>
              <a:rPr lang="en" sz="1000"/>
              <a:t>Albandari Alshaye</a:t>
            </a:r>
            <a:br>
              <a:rPr lang="en" sz="1000"/>
            </a:br>
            <a:r>
              <a:rPr lang="en" sz="1000"/>
              <a:t>AlFhadah abdullah alsaleem</a:t>
            </a:r>
            <a:br>
              <a:rPr lang="en" sz="1000"/>
            </a:br>
            <a:r>
              <a:rPr lang="en" sz="1000"/>
              <a:t>Arwa Alzahrani</a:t>
            </a:r>
            <a:br>
              <a:rPr lang="en" sz="1000"/>
            </a:br>
            <a:r>
              <a:rPr lang="en" sz="1000"/>
              <a:t>Dana Abdulaziz Alrasheed</a:t>
            </a:r>
            <a:br>
              <a:rPr lang="en" sz="1000"/>
            </a:br>
            <a:r>
              <a:rPr lang="en" sz="1000"/>
              <a:t>Dimah Khalid Alaraifi</a:t>
            </a:r>
            <a:br>
              <a:rPr lang="en" sz="1000"/>
            </a:br>
            <a:r>
              <a:rPr lang="en" sz="1000"/>
              <a:t>Ghada Alhaidari</a:t>
            </a:r>
            <a:br>
              <a:rPr lang="en" sz="1000"/>
            </a:br>
            <a:r>
              <a:rPr lang="en" sz="1000"/>
              <a:t>Ghada Almuhanna</a:t>
            </a:r>
            <a:br>
              <a:rPr lang="en" sz="1000"/>
            </a:br>
            <a:r>
              <a:rPr lang="en" sz="1000"/>
              <a:t>Ghaida Alsanad</a:t>
            </a:r>
            <a:br>
              <a:rPr lang="en" sz="1000"/>
            </a:br>
            <a:r>
              <a:rPr lang="en" sz="1000"/>
              <a:t>Hadeel Khalid Awartani</a:t>
            </a:r>
            <a:br>
              <a:rPr lang="en" sz="1000"/>
            </a:br>
            <a:r>
              <a:rPr lang="en" sz="1000"/>
              <a:t>Haifa Alessa</a:t>
            </a:r>
            <a:br>
              <a:rPr lang="en" sz="1000"/>
            </a:br>
            <a:r>
              <a:rPr lang="en" sz="1000">
                <a:solidFill>
                  <a:schemeClr val="dk1"/>
                </a:solidFill>
              </a:rPr>
              <a:t>Khulood Alwehabi</a:t>
            </a:r>
            <a:br>
              <a:rPr lang="en" sz="1000">
                <a:solidFill>
                  <a:schemeClr val="dk1"/>
                </a:solidFill>
              </a:rPr>
            </a:br>
            <a:r>
              <a:rPr lang="en" sz="1000">
                <a:solidFill>
                  <a:schemeClr val="dk1"/>
                </a:solidFill>
              </a:rPr>
              <a:t>Layan Hassan Alwatban</a:t>
            </a:r>
            <a:br>
              <a:rPr lang="en" sz="1000">
                <a:solidFill>
                  <a:schemeClr val="dk1"/>
                </a:solidFill>
              </a:rPr>
            </a:br>
            <a:r>
              <a:rPr lang="en" sz="1000">
                <a:solidFill>
                  <a:schemeClr val="dk1"/>
                </a:solidFill>
              </a:rPr>
              <a:t>Lojain Azizalrahman</a:t>
            </a:r>
            <a:br>
              <a:rPr lang="en" sz="1000">
                <a:solidFill>
                  <a:schemeClr val="dk1"/>
                </a:solidFill>
              </a:rPr>
            </a:br>
            <a:r>
              <a:rPr lang="en" sz="1000">
                <a:solidFill>
                  <a:schemeClr val="dk1"/>
                </a:solidFill>
              </a:rPr>
              <a:t>Lujain Tariq AlZaid</a:t>
            </a:r>
            <a:br>
              <a:rPr lang="en" sz="1000">
                <a:solidFill>
                  <a:schemeClr val="dk1"/>
                </a:solidFill>
              </a:rPr>
            </a:br>
          </a:p>
        </p:txBody>
      </p:sp>
      <p:sp>
        <p:nvSpPr>
          <p:cNvPr id="394" name="Shape 394"/>
          <p:cNvSpPr txBox="1"/>
          <p:nvPr/>
        </p:nvSpPr>
        <p:spPr>
          <a:xfrm>
            <a:off x="2304804" y="1636700"/>
            <a:ext cx="2874900" cy="2776800"/>
          </a:xfrm>
          <a:prstGeom prst="rect">
            <a:avLst/>
          </a:prstGeom>
          <a:noFill/>
          <a:ln>
            <a:noFill/>
          </a:ln>
        </p:spPr>
        <p:txBody>
          <a:bodyPr anchorCtr="0" anchor="t" bIns="91425" lIns="91425" rIns="91425" wrap="square" tIns="91425">
            <a:noAutofit/>
          </a:bodyPr>
          <a:lstStyle/>
          <a:p>
            <a:pPr indent="-69850" lvl="0" marL="0" rtl="0">
              <a:spcBef>
                <a:spcPts val="0"/>
              </a:spcBef>
              <a:buClr>
                <a:schemeClr val="dk1"/>
              </a:buClr>
              <a:buSzPts val="1100"/>
              <a:buFont typeface="Arial"/>
              <a:buNone/>
            </a:pPr>
            <a:r>
              <a:rPr lang="en" sz="1000">
                <a:solidFill>
                  <a:schemeClr val="dk1"/>
                </a:solidFill>
              </a:rPr>
              <a:t>Maha Barakah</a:t>
            </a:r>
            <a:br>
              <a:rPr lang="en" sz="1000">
                <a:solidFill>
                  <a:schemeClr val="dk1"/>
                </a:solidFill>
              </a:rPr>
            </a:br>
            <a:r>
              <a:rPr lang="en" sz="1000">
                <a:solidFill>
                  <a:schemeClr val="dk1"/>
                </a:solidFill>
              </a:rPr>
              <a:t>Majd Khalid AlBarrak</a:t>
            </a:r>
            <a:br>
              <a:rPr lang="en" sz="1000">
                <a:solidFill>
                  <a:schemeClr val="dk1"/>
                </a:solidFill>
              </a:rPr>
            </a:br>
            <a:r>
              <a:rPr lang="en" sz="1000">
                <a:solidFill>
                  <a:schemeClr val="dk1"/>
                </a:solidFill>
              </a:rPr>
              <a:t>Norah Alharbi</a:t>
            </a:r>
            <a:br>
              <a:rPr lang="en" sz="1000">
                <a:solidFill>
                  <a:schemeClr val="dk1"/>
                </a:solidFill>
              </a:rPr>
            </a:br>
            <a:r>
              <a:rPr lang="en" sz="1000">
                <a:solidFill>
                  <a:schemeClr val="dk1"/>
                </a:solidFill>
              </a:rPr>
              <a:t>Nouf Alotaibi</a:t>
            </a:r>
            <a:br>
              <a:rPr lang="en" sz="1000">
                <a:solidFill>
                  <a:schemeClr val="dk1"/>
                </a:solidFill>
              </a:rPr>
            </a:br>
            <a:r>
              <a:rPr lang="en" sz="1000">
                <a:solidFill>
                  <a:schemeClr val="dk1"/>
                </a:solidFill>
              </a:rPr>
              <a:t>Noura Mohammed Alothaim</a:t>
            </a:r>
            <a:br>
              <a:rPr lang="en" sz="1000">
                <a:solidFill>
                  <a:schemeClr val="dk1"/>
                </a:solidFill>
              </a:rPr>
            </a:br>
            <a:r>
              <a:rPr lang="en" sz="1000">
                <a:solidFill>
                  <a:schemeClr val="dk1"/>
                </a:solidFill>
              </a:rPr>
              <a:t>Rahaf Turki Alshammari</a:t>
            </a:r>
            <a:br>
              <a:rPr lang="en" sz="1000">
                <a:solidFill>
                  <a:schemeClr val="dk1"/>
                </a:solidFill>
              </a:rPr>
            </a:br>
            <a:r>
              <a:rPr lang="en" sz="1000">
                <a:solidFill>
                  <a:schemeClr val="dk1"/>
                </a:solidFill>
              </a:rPr>
              <a:t>Reham Alhalabi</a:t>
            </a:r>
            <a:br>
              <a:rPr lang="en" sz="1000">
                <a:solidFill>
                  <a:schemeClr val="dk1"/>
                </a:solidFill>
              </a:rPr>
            </a:br>
            <a:r>
              <a:rPr lang="en" sz="1000">
                <a:solidFill>
                  <a:schemeClr val="dk1"/>
                </a:solidFill>
              </a:rPr>
              <a:t>Rinad Musaed Alghoraiby</a:t>
            </a:r>
            <a:br>
              <a:rPr lang="en" sz="1000">
                <a:solidFill>
                  <a:schemeClr val="dk1"/>
                </a:solidFill>
              </a:rPr>
            </a:br>
            <a:r>
              <a:rPr lang="en" sz="1000">
                <a:solidFill>
                  <a:schemeClr val="dk1"/>
                </a:solidFill>
              </a:rPr>
              <a:t>Sara Alsultan</a:t>
            </a:r>
            <a:br>
              <a:rPr lang="en" sz="1000">
                <a:solidFill>
                  <a:schemeClr val="dk1"/>
                </a:solidFill>
              </a:rPr>
            </a:br>
            <a:r>
              <a:rPr lang="en" sz="1000">
                <a:solidFill>
                  <a:schemeClr val="dk1"/>
                </a:solidFill>
              </a:rPr>
              <a:t>Shahad Alzahrani</a:t>
            </a:r>
            <a:br>
              <a:rPr lang="en" sz="1000">
                <a:solidFill>
                  <a:schemeClr val="dk1"/>
                </a:solidFill>
              </a:rPr>
            </a:br>
            <a:r>
              <a:rPr lang="en" sz="1000">
                <a:solidFill>
                  <a:schemeClr val="dk1"/>
                </a:solidFill>
              </a:rPr>
              <a:t>Wafa Alotaibi</a:t>
            </a:r>
            <a:br>
              <a:rPr lang="en" sz="1000">
                <a:solidFill>
                  <a:schemeClr val="dk1"/>
                </a:solidFill>
              </a:rPr>
            </a:br>
            <a:r>
              <a:rPr lang="en" sz="1000">
                <a:solidFill>
                  <a:schemeClr val="dk1"/>
                </a:solidFill>
              </a:rPr>
              <a:t>Wejdan Fahad Albadrani</a:t>
            </a:r>
            <a:br>
              <a:rPr lang="en" sz="1000">
                <a:solidFill>
                  <a:schemeClr val="dk1"/>
                </a:solidFill>
              </a:rPr>
            </a:br>
            <a:r>
              <a:rPr lang="en" sz="1000">
                <a:solidFill>
                  <a:schemeClr val="dk1"/>
                </a:solidFill>
              </a:rPr>
              <a:t>Wjdan AlShamry</a:t>
            </a:r>
            <a:br>
              <a:rPr lang="en" sz="1000">
                <a:solidFill>
                  <a:schemeClr val="dk1"/>
                </a:solidFill>
              </a:rPr>
            </a:br>
          </a:p>
        </p:txBody>
      </p:sp>
      <p:sp>
        <p:nvSpPr>
          <p:cNvPr id="395" name="Shape 395"/>
          <p:cNvSpPr txBox="1"/>
          <p:nvPr/>
        </p:nvSpPr>
        <p:spPr>
          <a:xfrm>
            <a:off x="4379004" y="1217807"/>
            <a:ext cx="3191400" cy="37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100">
                <a:solidFill>
                  <a:schemeClr val="lt2"/>
                </a:solidFill>
              </a:rPr>
              <a:t>Faisal Fahad Alsaif (Team Leader)</a:t>
            </a:r>
            <a:br>
              <a:rPr lang="en" sz="1100">
                <a:solidFill>
                  <a:schemeClr val="lt2"/>
                </a:solidFill>
              </a:rPr>
            </a:br>
            <a:r>
              <a:rPr lang="en" sz="1100"/>
              <a:t>Abdulaziz Al dukhayel </a:t>
            </a:r>
            <a:br>
              <a:rPr lang="en" sz="1100"/>
            </a:br>
            <a:br>
              <a:rPr lang="en" sz="600"/>
            </a:br>
            <a:r>
              <a:rPr lang="en" sz="600"/>
              <a:t>‏</a:t>
            </a:r>
            <a:r>
              <a:rPr lang="en" sz="1000"/>
              <a:t>Fahad Alfaiz </a:t>
            </a:r>
            <a:br>
              <a:rPr lang="en" sz="1000"/>
            </a:br>
            <a:r>
              <a:rPr lang="en" sz="1000"/>
              <a:t>‏Akram Alfandi </a:t>
            </a:r>
            <a:br>
              <a:rPr lang="en" sz="1000"/>
            </a:br>
            <a:r>
              <a:rPr lang="en" sz="1000"/>
              <a:t>‏Saad Aloqile </a:t>
            </a:r>
            <a:br>
              <a:rPr lang="en" sz="1000"/>
            </a:br>
            <a:r>
              <a:rPr lang="en" sz="1000"/>
              <a:t>‏Saleh Almoaiqel </a:t>
            </a:r>
            <a:br>
              <a:rPr lang="en" sz="1000"/>
            </a:br>
            <a:r>
              <a:rPr lang="en" sz="1000"/>
              <a:t>‏Abdulaziz Alabdulkareem </a:t>
            </a:r>
            <a:br>
              <a:rPr lang="en" sz="1000"/>
            </a:br>
            <a:r>
              <a:rPr lang="en" sz="1000"/>
              <a:t>‏Abdullah Almeaither </a:t>
            </a:r>
            <a:br>
              <a:rPr lang="en" sz="1000"/>
            </a:br>
            <a:r>
              <a:rPr lang="en" sz="1000"/>
              <a:t>‏Yazeed Aldossari </a:t>
            </a:r>
            <a:br>
              <a:rPr lang="en" sz="1000"/>
            </a:br>
            <a:r>
              <a:rPr lang="en" sz="1000"/>
              <a:t>‏Muath Alhumood </a:t>
            </a:r>
            <a:br>
              <a:rPr lang="en" sz="1000"/>
            </a:br>
            <a:r>
              <a:rPr lang="en" sz="1000"/>
              <a:t>Abdulrahman Almotairi</a:t>
            </a:r>
          </a:p>
          <a:p>
            <a:pPr indent="0" lvl="0" marL="0" rtl="0">
              <a:spcBef>
                <a:spcPts val="0"/>
              </a:spcBef>
              <a:buNone/>
            </a:pPr>
            <a:r>
              <a:rPr lang="en" sz="1000"/>
              <a:t>‏</a:t>
            </a:r>
          </a:p>
          <a:p>
            <a:pPr indent="0" lvl="0" marL="0" rtl="0">
              <a:spcBef>
                <a:spcPts val="0"/>
              </a:spcBef>
              <a:buNone/>
            </a:pPr>
            <a:r>
              <a:rPr lang="en" sz="1000"/>
              <a:t>Abdulelah Aldossari </a:t>
            </a:r>
            <a:br>
              <a:rPr lang="en" sz="1000"/>
            </a:br>
            <a:r>
              <a:rPr lang="en" sz="1000"/>
              <a:t>‏Abdulrahman Alduhayyim </a:t>
            </a:r>
            <a:br>
              <a:rPr lang="en" sz="1000"/>
            </a:br>
            <a:r>
              <a:rPr lang="en" sz="1000"/>
              <a:t>‏Hamdan Aldossari</a:t>
            </a:r>
            <a:r>
              <a:rPr lang="en" sz="1000"/>
              <a:t> </a:t>
            </a:r>
            <a:br>
              <a:rPr lang="en" sz="1000"/>
            </a:br>
            <a:r>
              <a:rPr lang="en" sz="1000"/>
              <a:t>‏Mohammed Alomar </a:t>
            </a:r>
            <a:br>
              <a:rPr lang="en" sz="1000"/>
            </a:br>
            <a:r>
              <a:rPr lang="en" sz="1000"/>
              <a:t>‏Abdulrahman Aldawood </a:t>
            </a:r>
            <a:br>
              <a:rPr lang="en" sz="1000"/>
            </a:br>
            <a:r>
              <a:rPr lang="en" sz="1000"/>
              <a:t>‏Saud Alghufaily </a:t>
            </a:r>
            <a:br>
              <a:rPr lang="en" sz="1000"/>
            </a:br>
            <a:r>
              <a:rPr lang="en" sz="1000"/>
              <a:t>‏Hassan Aloraini </a:t>
            </a:r>
            <a:br>
              <a:rPr lang="en" sz="1000"/>
            </a:br>
            <a:r>
              <a:rPr lang="en" sz="1000"/>
              <a:t>Khalid Almutairi</a:t>
            </a:r>
            <a:r>
              <a:rPr lang="en" sz="600"/>
              <a:t>‏‏</a:t>
            </a:r>
          </a:p>
        </p:txBody>
      </p:sp>
      <p:sp>
        <p:nvSpPr>
          <p:cNvPr id="396" name="Shape 396"/>
          <p:cNvSpPr txBox="1"/>
          <p:nvPr/>
        </p:nvSpPr>
        <p:spPr>
          <a:xfrm>
            <a:off x="6006925" y="1636700"/>
            <a:ext cx="2152500" cy="2776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000"/>
              <a:t>Abdulmajeed Alwardi </a:t>
            </a:r>
            <a:br>
              <a:rPr lang="en" sz="1000"/>
            </a:br>
            <a:r>
              <a:rPr lang="en" sz="1000"/>
              <a:t>‏Abdulrahman Alageel </a:t>
            </a:r>
            <a:br>
              <a:rPr lang="en" sz="1000"/>
            </a:br>
            <a:r>
              <a:rPr lang="en" sz="1000"/>
              <a:t>‏Rayyan Almousa </a:t>
            </a:r>
            <a:br>
              <a:rPr lang="en" sz="1000"/>
            </a:br>
            <a:r>
              <a:rPr lang="en" sz="1000"/>
              <a:t>‏Sultan Alfuhaid </a:t>
            </a:r>
            <a:br>
              <a:rPr lang="en" sz="1000"/>
            </a:br>
            <a:r>
              <a:rPr lang="en" sz="1000"/>
              <a:t>‏Ali Alammari </a:t>
            </a:r>
            <a:br>
              <a:rPr lang="en" sz="1000"/>
            </a:br>
            <a:r>
              <a:rPr lang="en" sz="1000"/>
              <a:t>‏Fahad alshughaithry </a:t>
            </a:r>
            <a:br>
              <a:rPr lang="en" sz="1000"/>
            </a:br>
            <a:r>
              <a:rPr lang="en" sz="1000"/>
              <a:t>Fayez Ghiyath Aldarsouni </a:t>
            </a:r>
            <a:br>
              <a:rPr lang="en" sz="1000"/>
            </a:br>
            <a:r>
              <a:rPr lang="en" sz="1000"/>
              <a:t>‏Mohammed Alquwayfili </a:t>
            </a:r>
            <a:br>
              <a:rPr lang="en" sz="1000"/>
            </a:br>
            <a:br>
              <a:rPr lang="en" sz="1000"/>
            </a:br>
            <a:r>
              <a:rPr lang="en" sz="1000"/>
              <a:t>‏‏Abduljabbar Al-yamani </a:t>
            </a:r>
            <a:br>
              <a:rPr lang="en" sz="1000"/>
            </a:br>
            <a:r>
              <a:rPr lang="en" sz="1000"/>
              <a:t>‏Sultan Al-nasser </a:t>
            </a:r>
            <a:br>
              <a:rPr lang="en" sz="1000"/>
            </a:br>
            <a:r>
              <a:rPr lang="en" sz="1000"/>
              <a:t>‏Majed Aljohani </a:t>
            </a:r>
            <a:br>
              <a:rPr lang="en" sz="1000"/>
            </a:br>
            <a:r>
              <a:rPr lang="en" sz="1000"/>
              <a:t>‏Zeyad Al-khenaizan </a:t>
            </a:r>
            <a:br>
              <a:rPr lang="en" sz="1000"/>
            </a:br>
            <a:r>
              <a:rPr lang="en" sz="1000"/>
              <a:t>‏Mohammed Nouri </a:t>
            </a:r>
            <a:br>
              <a:rPr lang="en" sz="1000"/>
            </a:br>
            <a:r>
              <a:rPr lang="en" sz="1000"/>
              <a:t>‏Abdulaziz Al-drgam </a:t>
            </a:r>
            <a:br>
              <a:rPr lang="en" sz="1000"/>
            </a:br>
            <a:r>
              <a:rPr lang="en" sz="1000"/>
              <a:t>‏Fahad Aldhowaihy </a:t>
            </a:r>
            <a:br>
              <a:rPr lang="en" sz="1000"/>
            </a:br>
            <a:r>
              <a:rPr lang="en" sz="1000"/>
              <a:t>‏Omar alyabis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pic>
        <p:nvPicPr>
          <p:cNvPr id="80" name="Shape 80"/>
          <p:cNvPicPr preferRelativeResize="0"/>
          <p:nvPr/>
        </p:nvPicPr>
        <p:blipFill>
          <a:blip r:embed="rId3">
            <a:alphaModFix/>
          </a:blip>
          <a:stretch>
            <a:fillRect/>
          </a:stretch>
        </p:blipFill>
        <p:spPr>
          <a:xfrm>
            <a:off x="152400" y="635425"/>
            <a:ext cx="8839201" cy="4309024"/>
          </a:xfrm>
          <a:prstGeom prst="rect">
            <a:avLst/>
          </a:prstGeom>
          <a:noFill/>
          <a:ln>
            <a:noFill/>
          </a:ln>
        </p:spPr>
      </p:pic>
      <p:sp>
        <p:nvSpPr>
          <p:cNvPr id="81" name="Shape 81"/>
          <p:cNvSpPr txBox="1"/>
          <p:nvPr/>
        </p:nvSpPr>
        <p:spPr>
          <a:xfrm>
            <a:off x="3220275" y="0"/>
            <a:ext cx="2969700" cy="8856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3600">
                <a:solidFill>
                  <a:schemeClr val="dk1"/>
                </a:solidFill>
                <a:latin typeface="Economica"/>
                <a:ea typeface="Economica"/>
                <a:cs typeface="Economica"/>
                <a:sym typeface="Economica"/>
              </a:rPr>
              <a:t>Bony Pelvis</a:t>
            </a:r>
          </a:p>
          <a:p>
            <a:pPr indent="0" lvl="0" marL="0" rtl="0">
              <a:spcBef>
                <a:spcPts val="0"/>
              </a:spcBef>
              <a:buNone/>
            </a:pPr>
            <a:r>
              <a:t/>
            </a:r>
            <a:endParaRPr/>
          </a:p>
        </p:txBody>
      </p:sp>
      <p:sp>
        <p:nvSpPr>
          <p:cNvPr id="82" name="Shape 82"/>
          <p:cNvSpPr txBox="1"/>
          <p:nvPr/>
        </p:nvSpPr>
        <p:spPr>
          <a:xfrm>
            <a:off x="7997025" y="143125"/>
            <a:ext cx="994500" cy="268500"/>
          </a:xfrm>
          <a:prstGeom prst="rect">
            <a:avLst/>
          </a:prstGeom>
          <a:noFill/>
          <a:ln>
            <a:noFill/>
          </a:ln>
        </p:spPr>
        <p:txBody>
          <a:bodyPr anchorCtr="0" anchor="t" bIns="91425" lIns="91425" rIns="91425" wrap="square" tIns="91425">
            <a:noAutofit/>
          </a:bodyPr>
          <a:lstStyle/>
          <a:p>
            <a:pPr indent="0" lvl="0" marL="0">
              <a:spcBef>
                <a:spcPts val="0"/>
              </a:spcBef>
              <a:buNone/>
            </a:pPr>
            <a:r>
              <a:rPr lang="en" sz="900"/>
              <a:t>From team 436</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id="87" name="Shape 87"/>
          <p:cNvPicPr preferRelativeResize="0"/>
          <p:nvPr/>
        </p:nvPicPr>
        <p:blipFill rotWithShape="1">
          <a:blip r:embed="rId3">
            <a:alphaModFix/>
          </a:blip>
          <a:srcRect b="0" l="0" r="0" t="0"/>
          <a:stretch/>
        </p:blipFill>
        <p:spPr>
          <a:xfrm>
            <a:off x="6700950" y="357775"/>
            <a:ext cx="2443050" cy="4007399"/>
          </a:xfrm>
          <a:prstGeom prst="rect">
            <a:avLst/>
          </a:prstGeom>
          <a:noFill/>
          <a:ln>
            <a:noFill/>
          </a:ln>
        </p:spPr>
      </p:pic>
      <p:sp>
        <p:nvSpPr>
          <p:cNvPr id="88" name="Shape 88"/>
          <p:cNvSpPr txBox="1"/>
          <p:nvPr>
            <p:ph type="title"/>
          </p:nvPr>
        </p:nvSpPr>
        <p:spPr>
          <a:xfrm>
            <a:off x="0" y="0"/>
            <a:ext cx="8520600" cy="831300"/>
          </a:xfrm>
          <a:prstGeom prst="rect">
            <a:avLst/>
          </a:prstGeom>
        </p:spPr>
        <p:txBody>
          <a:bodyPr anchorCtr="0" anchor="b" bIns="91425" lIns="91425" rIns="91425" wrap="square" tIns="91425">
            <a:noAutofit/>
          </a:bodyPr>
          <a:lstStyle/>
          <a:p>
            <a:pPr indent="0" lvl="0" marL="0">
              <a:spcBef>
                <a:spcPts val="0"/>
              </a:spcBef>
              <a:buNone/>
            </a:pPr>
            <a:r>
              <a:rPr b="1" lang="en"/>
              <a:t>Bony Pelvis, Functions:</a:t>
            </a:r>
          </a:p>
        </p:txBody>
      </p:sp>
      <p:sp>
        <p:nvSpPr>
          <p:cNvPr id="89" name="Shape 89"/>
          <p:cNvSpPr txBox="1"/>
          <p:nvPr>
            <p:ph idx="1" type="body"/>
          </p:nvPr>
        </p:nvSpPr>
        <p:spPr>
          <a:xfrm>
            <a:off x="59375" y="831300"/>
            <a:ext cx="6513900" cy="4147800"/>
          </a:xfrm>
          <a:prstGeom prst="rect">
            <a:avLst/>
          </a:prstGeom>
          <a:ln cap="flat" cmpd="sng" w="19050">
            <a:solidFill>
              <a:srgbClr val="999999"/>
            </a:solidFill>
            <a:prstDash val="dash"/>
            <a:round/>
            <a:headEnd len="med" w="med" type="none"/>
            <a:tailEnd len="med" w="med" type="none"/>
          </a:ln>
        </p:spPr>
        <p:txBody>
          <a:bodyPr anchorCtr="0" anchor="t" bIns="91425" lIns="91425" rIns="91425" wrap="square" tIns="91425">
            <a:noAutofit/>
          </a:bodyPr>
          <a:lstStyle/>
          <a:p>
            <a:pPr indent="-342900" lvl="0" marL="457200" rtl="0">
              <a:spcBef>
                <a:spcPts val="0"/>
              </a:spcBef>
              <a:spcAft>
                <a:spcPts val="0"/>
              </a:spcAft>
              <a:buClr>
                <a:srgbClr val="D5A6BD"/>
              </a:buClr>
              <a:buSzPts val="1800"/>
              <a:buFont typeface="Open Sans"/>
              <a:buChar char="❖"/>
            </a:pPr>
            <a:r>
              <a:rPr lang="en" sz="1400">
                <a:solidFill>
                  <a:srgbClr val="D5A6BD"/>
                </a:solidFill>
              </a:rPr>
              <a:t>The skeleton of the pelvis is a basin- shaped ring of bones with holes in its walls that connect the vertebral column </a:t>
            </a:r>
            <a:r>
              <a:rPr lang="en" sz="1400">
                <a:solidFill>
                  <a:srgbClr val="A4C2F4"/>
                </a:solidFill>
              </a:rPr>
              <a:t>(Trunk)</a:t>
            </a:r>
            <a:r>
              <a:rPr lang="en" sz="1400">
                <a:solidFill>
                  <a:srgbClr val="D5A6BD"/>
                </a:solidFill>
              </a:rPr>
              <a:t>  to both femora</a:t>
            </a:r>
            <a:r>
              <a:rPr lang="en">
                <a:solidFill>
                  <a:srgbClr val="D5A6BD"/>
                </a:solidFill>
              </a:rPr>
              <a:t> </a:t>
            </a:r>
            <a:r>
              <a:rPr lang="en" sz="1400">
                <a:solidFill>
                  <a:srgbClr val="A4C2F4"/>
                </a:solidFill>
              </a:rPr>
              <a:t>(lower extremities).</a:t>
            </a:r>
            <a:r>
              <a:rPr lang="en">
                <a:solidFill>
                  <a:srgbClr val="D5A6BD"/>
                </a:solidFill>
              </a:rPr>
              <a:t>		</a:t>
            </a:r>
          </a:p>
          <a:p>
            <a:pPr indent="-342900" lvl="0" marL="457200" rtl="0">
              <a:spcBef>
                <a:spcPts val="0"/>
              </a:spcBef>
              <a:spcAft>
                <a:spcPts val="0"/>
              </a:spcAft>
              <a:buClr>
                <a:srgbClr val="D5A6BD"/>
              </a:buClr>
              <a:buSzPts val="1800"/>
              <a:buFont typeface="Arial"/>
              <a:buChar char="❖"/>
            </a:pPr>
            <a:r>
              <a:rPr lang="en">
                <a:solidFill>
                  <a:srgbClr val="D5A6BD"/>
                </a:solidFill>
              </a:rPr>
              <a:t>Its </a:t>
            </a:r>
            <a:r>
              <a:rPr b="1" lang="en">
                <a:solidFill>
                  <a:srgbClr val="D5A6BD"/>
                </a:solidFill>
              </a:rPr>
              <a:t>Primary</a:t>
            </a:r>
            <a:r>
              <a:rPr lang="en">
                <a:solidFill>
                  <a:srgbClr val="D5A6BD"/>
                </a:solidFill>
              </a:rPr>
              <a:t> Functions are:	</a:t>
            </a:r>
          </a:p>
          <a:p>
            <a:pPr indent="-317500" lvl="1" marL="914400" rtl="0">
              <a:spcBef>
                <a:spcPts val="0"/>
              </a:spcBef>
              <a:spcAft>
                <a:spcPts val="0"/>
              </a:spcAft>
              <a:buClr>
                <a:srgbClr val="D5A6BD"/>
              </a:buClr>
              <a:buSzPts val="1400"/>
              <a:buFont typeface="Arial"/>
              <a:buChar char="➢"/>
            </a:pPr>
            <a:r>
              <a:rPr lang="en">
                <a:solidFill>
                  <a:srgbClr val="D5A6BD"/>
                </a:solidFill>
              </a:rPr>
              <a:t> </a:t>
            </a:r>
            <a:r>
              <a:rPr b="1" lang="en"/>
              <a:t>Bears</a:t>
            </a:r>
            <a:r>
              <a:rPr lang="en"/>
              <a:t> the weight of the upper body when sitting and standing </a:t>
            </a:r>
            <a:r>
              <a:rPr lang="en">
                <a:solidFill>
                  <a:srgbClr val="A4C2F4"/>
                </a:solidFill>
              </a:rPr>
              <a:t>“the most important function”.</a:t>
            </a:r>
          </a:p>
          <a:p>
            <a:pPr indent="-317500" lvl="1" marL="914400" rtl="0">
              <a:spcBef>
                <a:spcPts val="0"/>
              </a:spcBef>
              <a:spcAft>
                <a:spcPts val="0"/>
              </a:spcAft>
              <a:buSzPts val="1400"/>
              <a:buFont typeface="Arial"/>
              <a:buChar char="➢"/>
            </a:pPr>
            <a:r>
              <a:rPr b="1" lang="en"/>
              <a:t>Transfers </a:t>
            </a:r>
            <a:r>
              <a:rPr lang="en"/>
              <a:t>that weight from the axial skeleton to the lower appendicular skeleton when standing and walking.</a:t>
            </a:r>
          </a:p>
          <a:p>
            <a:pPr indent="-317500" lvl="1" marL="914400" rtl="0">
              <a:spcBef>
                <a:spcPts val="0"/>
              </a:spcBef>
              <a:spcAft>
                <a:spcPts val="0"/>
              </a:spcAft>
              <a:buSzPts val="1400"/>
              <a:buFont typeface="Arial"/>
              <a:buChar char="➢"/>
            </a:pPr>
            <a:r>
              <a:rPr lang="en"/>
              <a:t> Provides attachments and withstands the forces of the </a:t>
            </a:r>
            <a:r>
              <a:rPr b="1" lang="en"/>
              <a:t>powerful</a:t>
            </a:r>
            <a:r>
              <a:rPr lang="en"/>
              <a:t> muscles of locomotion </a:t>
            </a:r>
            <a:r>
              <a:rPr lang="en" sz="1000">
                <a:solidFill>
                  <a:srgbClr val="999999"/>
                </a:solidFill>
              </a:rPr>
              <a:t>(movement) </a:t>
            </a:r>
            <a:r>
              <a:rPr lang="en"/>
              <a:t>and posture. </a:t>
            </a:r>
          </a:p>
          <a:p>
            <a:pPr indent="-298450" lvl="0" marL="457200" rtl="0">
              <a:spcBef>
                <a:spcPts val="0"/>
              </a:spcBef>
              <a:spcAft>
                <a:spcPts val="0"/>
              </a:spcAft>
              <a:buClr>
                <a:srgbClr val="D5A6BD"/>
              </a:buClr>
              <a:buSzPts val="1100"/>
              <a:buFont typeface="Arial"/>
              <a:buChar char="❖"/>
            </a:pPr>
            <a:r>
              <a:rPr lang="en">
                <a:solidFill>
                  <a:srgbClr val="D5A6BD"/>
                </a:solidFill>
              </a:rPr>
              <a:t>Its </a:t>
            </a:r>
            <a:r>
              <a:rPr b="1" lang="en">
                <a:solidFill>
                  <a:srgbClr val="D5A6BD"/>
                </a:solidFill>
              </a:rPr>
              <a:t>Secondary</a:t>
            </a:r>
            <a:r>
              <a:rPr lang="en">
                <a:solidFill>
                  <a:srgbClr val="D5A6BD"/>
                </a:solidFill>
              </a:rPr>
              <a:t> Functions are:</a:t>
            </a:r>
          </a:p>
          <a:p>
            <a:pPr indent="-298450" lvl="1" marL="914400" rtl="0">
              <a:spcBef>
                <a:spcPts val="0"/>
              </a:spcBef>
              <a:spcAft>
                <a:spcPts val="0"/>
              </a:spcAft>
              <a:buSzPts val="1100"/>
              <a:buFont typeface="Arial"/>
              <a:buChar char="➢"/>
            </a:pPr>
            <a:r>
              <a:rPr b="1" lang="en"/>
              <a:t>Contains and Protects</a:t>
            </a:r>
            <a:r>
              <a:rPr lang="en"/>
              <a:t> the pelvic and abdominopelvic viscera (inferior parts of the urinary tracts, internal reproductive organs)</a:t>
            </a:r>
          </a:p>
          <a:p>
            <a:pPr indent="-298450" lvl="1" marL="914400" rtl="0">
              <a:spcBef>
                <a:spcPts val="0"/>
              </a:spcBef>
              <a:spcAft>
                <a:spcPts val="0"/>
              </a:spcAft>
              <a:buClr>
                <a:srgbClr val="D5A6BD"/>
              </a:buClr>
              <a:buSzPts val="1100"/>
              <a:buFont typeface="Arial"/>
              <a:buChar char="➢"/>
            </a:pPr>
            <a:r>
              <a:rPr b="1" lang="en">
                <a:solidFill>
                  <a:srgbClr val="D5A6BD"/>
                </a:solidFill>
              </a:rPr>
              <a:t>Provides</a:t>
            </a:r>
            <a:r>
              <a:rPr lang="en">
                <a:solidFill>
                  <a:srgbClr val="D5A6BD"/>
                </a:solidFill>
              </a:rPr>
              <a:t> attachment for external reproductive organs and associated muscles and membranes. </a:t>
            </a:r>
          </a:p>
          <a:p>
            <a:pPr indent="0" lvl="0" marL="0" rtl="0">
              <a:spcBef>
                <a:spcPts val="0"/>
              </a:spcBef>
              <a:spcAft>
                <a:spcPts val="0"/>
              </a:spcAft>
              <a:buNone/>
            </a:pPr>
            <a:r>
              <a:t/>
            </a:r>
            <a:endParaRPr>
              <a:solidFill>
                <a:srgbClr val="D5A6BD"/>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Shape 94"/>
          <p:cNvPicPr preferRelativeResize="0"/>
          <p:nvPr/>
        </p:nvPicPr>
        <p:blipFill rotWithShape="1">
          <a:blip r:embed="rId3">
            <a:alphaModFix/>
          </a:blip>
          <a:srcRect b="0" l="11039" r="0" t="0"/>
          <a:stretch/>
        </p:blipFill>
        <p:spPr>
          <a:xfrm>
            <a:off x="6269900" y="345900"/>
            <a:ext cx="2874099" cy="4250075"/>
          </a:xfrm>
          <a:prstGeom prst="rect">
            <a:avLst/>
          </a:prstGeom>
          <a:noFill/>
          <a:ln>
            <a:noFill/>
          </a:ln>
        </p:spPr>
      </p:pic>
      <p:sp>
        <p:nvSpPr>
          <p:cNvPr id="95" name="Shape 95"/>
          <p:cNvSpPr txBox="1"/>
          <p:nvPr>
            <p:ph idx="1" type="body"/>
          </p:nvPr>
        </p:nvSpPr>
        <p:spPr>
          <a:xfrm>
            <a:off x="45500" y="113850"/>
            <a:ext cx="2656200" cy="2999100"/>
          </a:xfrm>
          <a:prstGeom prst="rect">
            <a:avLst/>
          </a:prstGeom>
          <a:ln cap="flat" cmpd="sng" w="19050">
            <a:solidFill>
              <a:srgbClr val="999999"/>
            </a:solidFill>
            <a:prstDash val="dash"/>
            <a:round/>
            <a:headEnd len="med" w="med" type="none"/>
            <a:tailEnd len="med" w="med" type="none"/>
          </a:ln>
        </p:spPr>
        <p:txBody>
          <a:bodyPr anchorCtr="0" anchor="t" bIns="91425" lIns="91425" rIns="91425" wrap="square" tIns="91425">
            <a:noAutofit/>
          </a:bodyPr>
          <a:lstStyle/>
          <a:p>
            <a:pPr indent="0" lvl="0" marL="0" rtl="0">
              <a:lnSpc>
                <a:spcPct val="100000"/>
              </a:lnSpc>
              <a:spcBef>
                <a:spcPts val="0"/>
              </a:spcBef>
              <a:spcAft>
                <a:spcPts val="0"/>
              </a:spcAft>
              <a:buNone/>
            </a:pPr>
            <a:r>
              <a:rPr b="1" lang="en" sz="3600">
                <a:latin typeface="Economica"/>
                <a:ea typeface="Economica"/>
                <a:cs typeface="Economica"/>
                <a:sym typeface="Economica"/>
              </a:rPr>
              <a:t>Pelvic Girdle : </a:t>
            </a:r>
          </a:p>
          <a:p>
            <a:pPr indent="-317500" lvl="0" marL="457200" rtl="0">
              <a:lnSpc>
                <a:spcPct val="100000"/>
              </a:lnSpc>
              <a:spcBef>
                <a:spcPts val="0"/>
              </a:spcBef>
              <a:spcAft>
                <a:spcPts val="0"/>
              </a:spcAft>
              <a:buSzPts val="1400"/>
              <a:buChar char="❖"/>
            </a:pPr>
            <a:r>
              <a:rPr lang="en" sz="1400"/>
              <a:t>Compared to the Pectoral Girdle, the pelvic girdle is </a:t>
            </a:r>
            <a:r>
              <a:rPr lang="en" sz="1400" u="sng"/>
              <a:t>Larger, heavier, and stronger.</a:t>
            </a:r>
          </a:p>
          <a:p>
            <a:pPr indent="-317500" lvl="0" marL="457200" rtl="0">
              <a:lnSpc>
                <a:spcPct val="100000"/>
              </a:lnSpc>
              <a:spcBef>
                <a:spcPts val="0"/>
              </a:spcBef>
              <a:spcAft>
                <a:spcPts val="0"/>
              </a:spcAft>
              <a:buSzPts val="1400"/>
              <a:buChar char="❖"/>
            </a:pPr>
            <a:r>
              <a:rPr lang="en" sz="1400"/>
              <a:t>The total weight of the upper body rests on the pelvis.</a:t>
            </a:r>
          </a:p>
          <a:p>
            <a:pPr indent="-381000" lvl="0" marL="457200" rtl="0">
              <a:lnSpc>
                <a:spcPct val="100000"/>
              </a:lnSpc>
              <a:spcBef>
                <a:spcPts val="0"/>
              </a:spcBef>
              <a:spcAft>
                <a:spcPts val="0"/>
              </a:spcAft>
              <a:buClr>
                <a:srgbClr val="000000"/>
              </a:buClr>
              <a:buSzPts val="2400"/>
              <a:buFont typeface="Economica"/>
              <a:buChar char="❖"/>
            </a:pPr>
            <a:r>
              <a:rPr b="1" lang="en" sz="2400">
                <a:solidFill>
                  <a:srgbClr val="000000"/>
                </a:solidFill>
                <a:latin typeface="Economica"/>
                <a:ea typeface="Economica"/>
                <a:cs typeface="Economica"/>
                <a:sym typeface="Economica"/>
              </a:rPr>
              <a:t>Composed of:</a:t>
            </a:r>
          </a:p>
          <a:p>
            <a:pPr indent="-317500" lvl="1" marL="914400" rtl="0">
              <a:lnSpc>
                <a:spcPct val="100000"/>
              </a:lnSpc>
              <a:spcBef>
                <a:spcPts val="0"/>
              </a:spcBef>
              <a:spcAft>
                <a:spcPts val="0"/>
              </a:spcAft>
              <a:buClr>
                <a:srgbClr val="000000"/>
              </a:buClr>
              <a:buSzPts val="1400"/>
              <a:buChar char="➢"/>
            </a:pPr>
            <a:r>
              <a:rPr lang="en">
                <a:solidFill>
                  <a:srgbClr val="000000"/>
                </a:solidFill>
              </a:rPr>
              <a:t>Two hip (</a:t>
            </a:r>
            <a:r>
              <a:rPr lang="en">
                <a:solidFill>
                  <a:srgbClr val="D5A6BD"/>
                </a:solidFill>
              </a:rPr>
              <a:t>coxal</a:t>
            </a:r>
            <a:r>
              <a:rPr lang="en">
                <a:solidFill>
                  <a:srgbClr val="000000"/>
                </a:solidFill>
              </a:rPr>
              <a:t>) bones</a:t>
            </a:r>
          </a:p>
        </p:txBody>
      </p:sp>
      <p:sp>
        <p:nvSpPr>
          <p:cNvPr id="96" name="Shape 96"/>
          <p:cNvSpPr txBox="1"/>
          <p:nvPr/>
        </p:nvSpPr>
        <p:spPr>
          <a:xfrm>
            <a:off x="2786750" y="113850"/>
            <a:ext cx="3398100" cy="3348000"/>
          </a:xfrm>
          <a:prstGeom prst="rect">
            <a:avLst/>
          </a:prstGeom>
          <a:noFill/>
          <a:ln cap="flat" cmpd="sng" w="19050">
            <a:solidFill>
              <a:srgbClr val="999999"/>
            </a:solidFill>
            <a:prstDash val="dash"/>
            <a:round/>
            <a:headEnd len="med" w="med" type="none"/>
            <a:tailEnd len="med" w="med" type="none"/>
          </a:ln>
        </p:spPr>
        <p:txBody>
          <a:bodyPr anchorCtr="0" anchor="t" bIns="91425" lIns="91425" rIns="91425" wrap="square" tIns="91425">
            <a:noAutofit/>
          </a:bodyPr>
          <a:lstStyle/>
          <a:p>
            <a:pPr indent="0" lvl="0" marL="0" rtl="0">
              <a:spcBef>
                <a:spcPts val="0"/>
              </a:spcBef>
              <a:buNone/>
            </a:pPr>
            <a:r>
              <a:rPr b="1" lang="en" sz="3600">
                <a:solidFill>
                  <a:schemeClr val="dk1"/>
                </a:solidFill>
                <a:latin typeface="Economica"/>
                <a:ea typeface="Economica"/>
                <a:cs typeface="Economica"/>
                <a:sym typeface="Economica"/>
              </a:rPr>
              <a:t>Hip Bone : </a:t>
            </a:r>
          </a:p>
          <a:p>
            <a:pPr indent="-317500" lvl="0" marL="457200"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Each one is a large irregular bone.</a:t>
            </a:r>
          </a:p>
          <a:p>
            <a:pPr indent="-317500" lvl="0" marL="457200"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 Formed of three bones:</a:t>
            </a:r>
          </a:p>
          <a:p>
            <a:pPr indent="-298450" lvl="1" marL="914400" rtl="0">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Ilium </a:t>
            </a:r>
            <a:r>
              <a:rPr lang="en" sz="1100">
                <a:solidFill>
                  <a:srgbClr val="B7B7B7"/>
                </a:solidFill>
                <a:latin typeface="Open Sans"/>
                <a:ea typeface="Open Sans"/>
                <a:cs typeface="Open Sans"/>
                <a:sym typeface="Open Sans"/>
              </a:rPr>
              <a:t>(superior)</a:t>
            </a:r>
          </a:p>
          <a:p>
            <a:pPr indent="-298450" lvl="1" marL="914400" rtl="0">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Ischium </a:t>
            </a:r>
            <a:r>
              <a:rPr lang="en" sz="1100">
                <a:solidFill>
                  <a:srgbClr val="B7B7B7"/>
                </a:solidFill>
                <a:latin typeface="Open Sans"/>
                <a:ea typeface="Open Sans"/>
                <a:cs typeface="Open Sans"/>
                <a:sym typeface="Open Sans"/>
              </a:rPr>
              <a:t>(inferior posterior)</a:t>
            </a:r>
          </a:p>
          <a:p>
            <a:pPr indent="-298450" lvl="1" marL="914400" rtl="0">
              <a:spcBef>
                <a:spcPts val="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Pubis </a:t>
            </a:r>
            <a:r>
              <a:rPr lang="en" sz="1100">
                <a:solidFill>
                  <a:srgbClr val="B7B7B7"/>
                </a:solidFill>
                <a:latin typeface="Open Sans"/>
                <a:ea typeface="Open Sans"/>
                <a:cs typeface="Open Sans"/>
                <a:sym typeface="Open Sans"/>
              </a:rPr>
              <a:t>(inferior anterior)</a:t>
            </a:r>
          </a:p>
          <a:p>
            <a:pPr indent="-317500" lvl="0" marL="457200" rtl="0">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They are joined at a deep socket </a:t>
            </a:r>
            <a:r>
              <a:rPr b="1" lang="en">
                <a:solidFill>
                  <a:schemeClr val="dk1"/>
                </a:solidFill>
                <a:latin typeface="Open Sans"/>
                <a:ea typeface="Open Sans"/>
                <a:cs typeface="Open Sans"/>
                <a:sym typeface="Open Sans"/>
              </a:rPr>
              <a:t>(Acetabulum)*</a:t>
            </a:r>
          </a:p>
          <a:p>
            <a:pPr indent="-317500" lvl="0" marL="457200" rtl="0">
              <a:spcBef>
                <a:spcPts val="0"/>
              </a:spcBef>
              <a:spcAft>
                <a:spcPts val="0"/>
              </a:spcAft>
              <a:buClr>
                <a:srgbClr val="D5A6BD"/>
              </a:buClr>
              <a:buSzPts val="1400"/>
              <a:buFont typeface="Open Sans"/>
              <a:buChar char="❖"/>
            </a:pPr>
            <a:r>
              <a:rPr lang="en">
                <a:solidFill>
                  <a:srgbClr val="D5A6BD"/>
                </a:solidFill>
                <a:latin typeface="Open Sans"/>
                <a:ea typeface="Open Sans"/>
                <a:cs typeface="Open Sans"/>
                <a:sym typeface="Open Sans"/>
              </a:rPr>
              <a:t>During </a:t>
            </a:r>
            <a:r>
              <a:rPr lang="en" u="sng">
                <a:solidFill>
                  <a:srgbClr val="D5A6BD"/>
                </a:solidFill>
                <a:latin typeface="Open Sans"/>
                <a:ea typeface="Open Sans"/>
                <a:cs typeface="Open Sans"/>
                <a:sym typeface="Open Sans"/>
              </a:rPr>
              <a:t>childhood</a:t>
            </a:r>
            <a:r>
              <a:rPr lang="en">
                <a:solidFill>
                  <a:srgbClr val="D5A6BD"/>
                </a:solidFill>
                <a:latin typeface="Open Sans"/>
                <a:ea typeface="Open Sans"/>
                <a:cs typeface="Open Sans"/>
                <a:sym typeface="Open Sans"/>
              </a:rPr>
              <a:t>, these sections are separate bones, joined by </a:t>
            </a:r>
            <a:r>
              <a:rPr b="1" lang="en">
                <a:solidFill>
                  <a:srgbClr val="D5A6BD"/>
                </a:solidFill>
                <a:latin typeface="Open Sans"/>
                <a:ea typeface="Open Sans"/>
                <a:cs typeface="Open Sans"/>
                <a:sym typeface="Open Sans"/>
              </a:rPr>
              <a:t>Y shaped cartilage.</a:t>
            </a:r>
          </a:p>
          <a:p>
            <a:pPr indent="-317500" lvl="0" marL="457200" rtl="0">
              <a:spcBef>
                <a:spcPts val="0"/>
              </a:spcBef>
              <a:buClr>
                <a:srgbClr val="D5A6BD"/>
              </a:buClr>
              <a:buSzPts val="1400"/>
              <a:buFont typeface="Open Sans"/>
              <a:buChar char="❖"/>
            </a:pPr>
            <a:r>
              <a:rPr lang="en">
                <a:solidFill>
                  <a:srgbClr val="D5A6BD"/>
                </a:solidFill>
                <a:latin typeface="Open Sans"/>
                <a:ea typeface="Open Sans"/>
                <a:cs typeface="Open Sans"/>
                <a:sym typeface="Open Sans"/>
              </a:rPr>
              <a:t>During </a:t>
            </a:r>
            <a:r>
              <a:rPr lang="en" u="sng">
                <a:solidFill>
                  <a:srgbClr val="D5A6BD"/>
                </a:solidFill>
                <a:latin typeface="Open Sans"/>
                <a:ea typeface="Open Sans"/>
                <a:cs typeface="Open Sans"/>
                <a:sym typeface="Open Sans"/>
              </a:rPr>
              <a:t>puberty</a:t>
            </a:r>
            <a:r>
              <a:rPr lang="en">
                <a:solidFill>
                  <a:srgbClr val="D5A6BD"/>
                </a:solidFill>
                <a:latin typeface="Open Sans"/>
                <a:ea typeface="Open Sans"/>
                <a:cs typeface="Open Sans"/>
                <a:sym typeface="Open Sans"/>
              </a:rPr>
              <a:t>, they fuse together to form a </a:t>
            </a:r>
            <a:r>
              <a:rPr lang="en" u="sng">
                <a:solidFill>
                  <a:srgbClr val="D5A6BD"/>
                </a:solidFill>
                <a:latin typeface="Open Sans"/>
                <a:ea typeface="Open Sans"/>
                <a:cs typeface="Open Sans"/>
                <a:sym typeface="Open Sans"/>
              </a:rPr>
              <a:t>single bone.</a:t>
            </a:r>
          </a:p>
        </p:txBody>
      </p:sp>
      <p:sp>
        <p:nvSpPr>
          <p:cNvPr id="97" name="Shape 97"/>
          <p:cNvSpPr txBox="1"/>
          <p:nvPr/>
        </p:nvSpPr>
        <p:spPr>
          <a:xfrm>
            <a:off x="45500" y="4553124"/>
            <a:ext cx="2656200" cy="4410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D9D9D9"/>
                </a:solidFill>
              </a:rPr>
              <a:t>*</a:t>
            </a:r>
            <a:r>
              <a:rPr lang="en" sz="1000">
                <a:solidFill>
                  <a:srgbClr val="D9D9D9"/>
                </a:solidFill>
                <a:latin typeface="Open Sans"/>
                <a:ea typeface="Open Sans"/>
                <a:cs typeface="Open Sans"/>
                <a:sym typeface="Open Sans"/>
              </a:rPr>
              <a:t>Acetabulum: </a:t>
            </a:r>
            <a:r>
              <a:rPr lang="en" sz="1000">
                <a:solidFill>
                  <a:srgbClr val="D9D9D9"/>
                </a:solidFill>
                <a:highlight>
                  <a:srgbClr val="FFFFFF"/>
                </a:highlight>
              </a:rPr>
              <a:t>The socket of the hip bone, into which the head of the femur fits.</a:t>
            </a:r>
          </a:p>
          <a:p>
            <a:pPr indent="0" lvl="0" marL="0">
              <a:spcBef>
                <a:spcPts val="0"/>
              </a:spcBef>
              <a:buNone/>
            </a:pPr>
            <a:r>
              <a:t/>
            </a:r>
            <a:endParaRPr sz="1000">
              <a:solidFill>
                <a:srgbClr val="D9D9D9"/>
              </a:solidFill>
            </a:endParaRPr>
          </a:p>
          <a:p>
            <a:pPr indent="0" lvl="0" marL="0">
              <a:spcBef>
                <a:spcPts val="0"/>
              </a:spcBef>
              <a:buNone/>
            </a:pPr>
            <a:r>
              <a:t/>
            </a:r>
            <a:endParaRPr sz="1000">
              <a:solidFill>
                <a:srgbClr val="999999"/>
              </a:solidFill>
            </a:endParaRPr>
          </a:p>
        </p:txBody>
      </p:sp>
      <p:sp>
        <p:nvSpPr>
          <p:cNvPr id="98" name="Shape 98"/>
          <p:cNvSpPr txBox="1"/>
          <p:nvPr/>
        </p:nvSpPr>
        <p:spPr>
          <a:xfrm>
            <a:off x="45500" y="3219235"/>
            <a:ext cx="2656200" cy="12276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999999"/>
                </a:solidFill>
              </a:rPr>
              <a:t>Important to know the difference between:</a:t>
            </a:r>
          </a:p>
          <a:p>
            <a:pPr indent="0" lvl="0" marL="0">
              <a:spcBef>
                <a:spcPts val="0"/>
              </a:spcBef>
              <a:buNone/>
            </a:pPr>
            <a:r>
              <a:t/>
            </a:r>
            <a:endParaRPr sz="1000">
              <a:solidFill>
                <a:srgbClr val="999999"/>
              </a:solidFill>
            </a:endParaRPr>
          </a:p>
          <a:p>
            <a:pPr indent="-69850" lvl="0" marL="0">
              <a:spcBef>
                <a:spcPts val="0"/>
              </a:spcBef>
              <a:buClr>
                <a:schemeClr val="dk1"/>
              </a:buClr>
              <a:buSzPts val="1100"/>
              <a:buFont typeface="Arial"/>
              <a:buNone/>
            </a:pPr>
            <a:r>
              <a:rPr lang="en" sz="1000">
                <a:solidFill>
                  <a:srgbClr val="D9D9D9"/>
                </a:solidFill>
              </a:rPr>
              <a:t>Bony Pelvis : hip bones, sacrum and coccyx.</a:t>
            </a:r>
          </a:p>
          <a:p>
            <a:pPr indent="-69850" lvl="0" marL="0">
              <a:spcBef>
                <a:spcPts val="0"/>
              </a:spcBef>
              <a:buClr>
                <a:schemeClr val="dk1"/>
              </a:buClr>
              <a:buSzPts val="1100"/>
              <a:buFont typeface="Arial"/>
              <a:buNone/>
            </a:pPr>
            <a:r>
              <a:t/>
            </a:r>
            <a:endParaRPr sz="1000">
              <a:solidFill>
                <a:srgbClr val="D9D9D9"/>
              </a:solidFill>
            </a:endParaRPr>
          </a:p>
          <a:p>
            <a:pPr indent="-69850" lvl="0" marL="0">
              <a:spcBef>
                <a:spcPts val="0"/>
              </a:spcBef>
              <a:buClr>
                <a:schemeClr val="dk1"/>
              </a:buClr>
              <a:buSzPts val="1100"/>
              <a:buFont typeface="Arial"/>
              <a:buNone/>
            </a:pPr>
            <a:r>
              <a:rPr lang="en" sz="1000">
                <a:solidFill>
                  <a:srgbClr val="D9D9D9"/>
                </a:solidFill>
              </a:rPr>
              <a:t>Pelvic girdle: only the two hip bones.</a:t>
            </a:r>
          </a:p>
          <a:p>
            <a:pPr indent="0" lvl="0" marL="0" rtl="0">
              <a:spcBef>
                <a:spcPts val="0"/>
              </a:spcBef>
              <a:buNone/>
            </a:pPr>
            <a:r>
              <a:t/>
            </a:r>
            <a:endParaRPr>
              <a:solidFill>
                <a:srgbClr val="9999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252250" y="161100"/>
            <a:ext cx="1244700" cy="890700"/>
          </a:xfrm>
          <a:prstGeom prst="rect">
            <a:avLst/>
          </a:prstGeom>
        </p:spPr>
        <p:txBody>
          <a:bodyPr anchorCtr="0" anchor="b"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b="1" lang="en"/>
              <a:t>Ilium</a:t>
            </a:r>
          </a:p>
        </p:txBody>
      </p:sp>
      <p:sp>
        <p:nvSpPr>
          <p:cNvPr id="104" name="Shape 104"/>
          <p:cNvSpPr txBox="1"/>
          <p:nvPr>
            <p:ph idx="1" type="body"/>
          </p:nvPr>
        </p:nvSpPr>
        <p:spPr>
          <a:xfrm>
            <a:off x="1363800" y="161112"/>
            <a:ext cx="5910000" cy="459000"/>
          </a:xfrm>
          <a:prstGeom prst="rect">
            <a:avLst/>
          </a:prstGeom>
          <a:solidFill>
            <a:srgbClr val="FFFFFF"/>
          </a:solidFill>
        </p:spPr>
        <p:txBody>
          <a:bodyPr anchorCtr="0" anchor="t" bIns="91425" lIns="91425" rIns="91425" wrap="square" tIns="91425">
            <a:noAutofit/>
          </a:bodyPr>
          <a:lstStyle/>
          <a:p>
            <a:pPr indent="0" lvl="0" marL="0">
              <a:spcBef>
                <a:spcPts val="0"/>
              </a:spcBef>
              <a:buNone/>
            </a:pPr>
            <a:r>
              <a:rPr lang="en" sz="1800"/>
              <a:t>▪ It is the </a:t>
            </a:r>
            <a:r>
              <a:rPr lang="en" sz="1800" u="sng"/>
              <a:t>Upper</a:t>
            </a:r>
            <a:r>
              <a:rPr lang="en" sz="1800"/>
              <a:t> </a:t>
            </a:r>
            <a:r>
              <a:rPr lang="en" sz="1800" u="sng"/>
              <a:t>Flattened</a:t>
            </a:r>
            <a:r>
              <a:rPr lang="en" sz="1800"/>
              <a:t> Part of the </a:t>
            </a:r>
            <a:r>
              <a:rPr b="1" lang="en" sz="1800"/>
              <a:t>hip bone</a:t>
            </a:r>
            <a:r>
              <a:rPr lang="en" sz="1800"/>
              <a:t>.</a:t>
            </a:r>
          </a:p>
          <a:p>
            <a:pPr indent="0" lvl="0" marL="0">
              <a:spcBef>
                <a:spcPts val="0"/>
              </a:spcBef>
              <a:buNone/>
            </a:pPr>
            <a:r>
              <a:t/>
            </a:r>
            <a:endParaRPr sz="1800"/>
          </a:p>
        </p:txBody>
      </p:sp>
      <p:sp>
        <p:nvSpPr>
          <p:cNvPr id="105" name="Shape 105"/>
          <p:cNvSpPr txBox="1"/>
          <p:nvPr/>
        </p:nvSpPr>
        <p:spPr>
          <a:xfrm>
            <a:off x="4467587" y="2286297"/>
            <a:ext cx="2139300" cy="403500"/>
          </a:xfrm>
          <a:prstGeom prst="rect">
            <a:avLst/>
          </a:prstGeom>
          <a:noFill/>
          <a:ln cap="flat" cmpd="sng" w="19050">
            <a:solidFill>
              <a:srgbClr val="B45F06"/>
            </a:solidFill>
            <a:prstDash val="dot"/>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b="1" lang="en" sz="1800">
                <a:solidFill>
                  <a:schemeClr val="dk1"/>
                </a:solidFill>
                <a:latin typeface="Open Sans"/>
                <a:ea typeface="Open Sans"/>
                <a:cs typeface="Open Sans"/>
                <a:sym typeface="Open Sans"/>
              </a:rPr>
              <a:t>▪It Possesses</a:t>
            </a:r>
            <a:r>
              <a:rPr lang="en" sz="1800">
                <a:solidFill>
                  <a:schemeClr val="dk1"/>
                </a:solidFill>
                <a:latin typeface="Open Sans"/>
                <a:ea typeface="Open Sans"/>
                <a:cs typeface="Open Sans"/>
                <a:sym typeface="Open Sans"/>
              </a:rPr>
              <a:t>:</a:t>
            </a:r>
          </a:p>
        </p:txBody>
      </p:sp>
      <p:sp>
        <p:nvSpPr>
          <p:cNvPr id="106" name="Shape 106"/>
          <p:cNvSpPr/>
          <p:nvPr/>
        </p:nvSpPr>
        <p:spPr>
          <a:xfrm>
            <a:off x="252250" y="579350"/>
            <a:ext cx="3739200" cy="1880700"/>
          </a:xfrm>
          <a:prstGeom prst="wedgeRectCallout">
            <a:avLst>
              <a:gd fmla="val -20783" name="adj1"/>
              <a:gd fmla="val 65979" name="adj2"/>
            </a:avLst>
          </a:prstGeom>
          <a:solidFill>
            <a:srgbClr val="FCE5CD"/>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nSpc>
                <a:spcPct val="115000"/>
              </a:lnSpc>
              <a:spcBef>
                <a:spcPts val="0"/>
              </a:spcBef>
              <a:spcAft>
                <a:spcPts val="1600"/>
              </a:spcAft>
              <a:buNone/>
            </a:pPr>
            <a:r>
              <a:rPr lang="en" sz="1200">
                <a:solidFill>
                  <a:schemeClr val="dk1"/>
                </a:solidFill>
                <a:latin typeface="Open Sans"/>
                <a:ea typeface="Open Sans"/>
                <a:cs typeface="Open Sans"/>
                <a:sym typeface="Open Sans"/>
              </a:rPr>
              <a:t>The </a:t>
            </a:r>
            <a:r>
              <a:rPr b="1" lang="en" sz="1200" u="sng">
                <a:solidFill>
                  <a:schemeClr val="dk1"/>
                </a:solidFill>
                <a:highlight>
                  <a:srgbClr val="F9CB9C"/>
                </a:highlight>
                <a:latin typeface="Open Sans"/>
                <a:ea typeface="Open Sans"/>
                <a:cs typeface="Open Sans"/>
                <a:sym typeface="Open Sans"/>
              </a:rPr>
              <a:t>Inner</a:t>
            </a:r>
            <a:r>
              <a:rPr lang="en" sz="1200">
                <a:solidFill>
                  <a:schemeClr val="dk1"/>
                </a:solidFill>
                <a:latin typeface="Open Sans"/>
                <a:ea typeface="Open Sans"/>
                <a:cs typeface="Open Sans"/>
                <a:sym typeface="Open Sans"/>
              </a:rPr>
              <a:t> surface has:</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Iliac Fossa</a:t>
            </a:r>
            <a:r>
              <a:rPr lang="en" sz="1200">
                <a:solidFill>
                  <a:schemeClr val="dk1"/>
                </a:solidFill>
                <a:latin typeface="Open Sans"/>
                <a:ea typeface="Open Sans"/>
                <a:cs typeface="Open Sans"/>
                <a:sym typeface="Open Sans"/>
              </a:rPr>
              <a:t>  (forms false pelvis). </a:t>
            </a:r>
            <a:r>
              <a:rPr lang="en" sz="1200">
                <a:solidFill>
                  <a:srgbClr val="999999"/>
                </a:solidFill>
                <a:latin typeface="Open Sans"/>
                <a:ea typeface="Open Sans"/>
                <a:cs typeface="Open Sans"/>
                <a:sym typeface="Open Sans"/>
              </a:rPr>
              <a:t>Smooth</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Auricular surface</a:t>
            </a:r>
            <a:r>
              <a:rPr lang="en" sz="1200">
                <a:solidFill>
                  <a:schemeClr val="dk1"/>
                </a:solidFill>
                <a:latin typeface="Open Sans"/>
                <a:ea typeface="Open Sans"/>
                <a:cs typeface="Open Sans"/>
                <a:sym typeface="Open Sans"/>
              </a:rPr>
              <a:t> ( for articulation</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with the sacrum). </a:t>
            </a:r>
            <a:r>
              <a:rPr lang="en" sz="1200">
                <a:solidFill>
                  <a:srgbClr val="999999"/>
                </a:solidFill>
                <a:latin typeface="Open Sans"/>
                <a:ea typeface="Open Sans"/>
                <a:cs typeface="Open Sans"/>
                <a:sym typeface="Open Sans"/>
              </a:rPr>
              <a:t>Rough</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Iliopectinial (Arcuate) Line: </a:t>
            </a:r>
            <a:br>
              <a:rPr b="1" lang="en" sz="1200">
                <a:solidFill>
                  <a:srgbClr val="999999"/>
                </a:solidFill>
                <a:latin typeface="Open Sans"/>
                <a:ea typeface="Open Sans"/>
                <a:cs typeface="Open Sans"/>
                <a:sym typeface="Open Sans"/>
              </a:rPr>
            </a:br>
            <a:r>
              <a:rPr lang="en" sz="1200">
                <a:solidFill>
                  <a:schemeClr val="dk1"/>
                </a:solidFill>
                <a:latin typeface="Open Sans"/>
                <a:ea typeface="Open Sans"/>
                <a:cs typeface="Open Sans"/>
                <a:sym typeface="Open Sans"/>
              </a:rPr>
              <a:t>▪ Runs downwards &amp; forwards.</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 It separates between the </a:t>
            </a:r>
            <a:r>
              <a:rPr lang="en" sz="1200" u="sng">
                <a:solidFill>
                  <a:schemeClr val="dk1"/>
                </a:solidFill>
                <a:latin typeface="Open Sans"/>
                <a:ea typeface="Open Sans"/>
                <a:cs typeface="Open Sans"/>
                <a:sym typeface="Open Sans"/>
              </a:rPr>
              <a:t>False</a:t>
            </a:r>
            <a:r>
              <a:rPr lang="en" sz="1200">
                <a:solidFill>
                  <a:schemeClr val="dk1"/>
                </a:solidFill>
                <a:latin typeface="Open Sans"/>
                <a:ea typeface="Open Sans"/>
                <a:cs typeface="Open Sans"/>
                <a:sym typeface="Open Sans"/>
              </a:rPr>
              <a:t> &amp; the </a:t>
            </a:r>
            <a:r>
              <a:rPr lang="en" sz="1200" u="sng">
                <a:solidFill>
                  <a:schemeClr val="dk1"/>
                </a:solidFill>
                <a:latin typeface="Open Sans"/>
                <a:ea typeface="Open Sans"/>
                <a:cs typeface="Open Sans"/>
                <a:sym typeface="Open Sans"/>
              </a:rPr>
              <a:t>True</a:t>
            </a:r>
            <a:r>
              <a:rPr lang="en" sz="1200">
                <a:solidFill>
                  <a:schemeClr val="dk1"/>
                </a:solidFill>
                <a:latin typeface="Open Sans"/>
                <a:ea typeface="Open Sans"/>
                <a:cs typeface="Open Sans"/>
                <a:sym typeface="Open Sans"/>
              </a:rPr>
              <a:t> pelvis</a:t>
            </a:r>
          </a:p>
        </p:txBody>
      </p:sp>
      <p:sp>
        <p:nvSpPr>
          <p:cNvPr id="107" name="Shape 107"/>
          <p:cNvSpPr/>
          <p:nvPr/>
        </p:nvSpPr>
        <p:spPr>
          <a:xfrm flipH="1">
            <a:off x="1496950" y="2605500"/>
            <a:ext cx="1861200" cy="1641900"/>
          </a:xfrm>
          <a:prstGeom prst="rightArrowCallout">
            <a:avLst>
              <a:gd fmla="val 25000" name="adj1"/>
              <a:gd fmla="val 25000" name="adj2"/>
              <a:gd fmla="val 25000" name="adj3"/>
              <a:gd fmla="val 90124" name="adj4"/>
            </a:avLst>
          </a:prstGeom>
          <a:solidFill>
            <a:srgbClr val="FCE5CD"/>
          </a:solidFill>
          <a:ln cap="flat" cmpd="sng" w="9525">
            <a:solidFill>
              <a:srgbClr val="FFFFFF"/>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lang="en" sz="1200">
                <a:solidFill>
                  <a:schemeClr val="dk1"/>
                </a:solidFill>
                <a:latin typeface="Open Sans"/>
                <a:ea typeface="Open Sans"/>
                <a:cs typeface="Open Sans"/>
                <a:sym typeface="Open Sans"/>
              </a:rPr>
              <a:t>▪The </a:t>
            </a:r>
            <a:r>
              <a:rPr b="1" lang="en" sz="1200" u="sng">
                <a:solidFill>
                  <a:schemeClr val="dk1"/>
                </a:solidFill>
                <a:highlight>
                  <a:srgbClr val="F9CB9C"/>
                </a:highlight>
                <a:latin typeface="Open Sans"/>
                <a:ea typeface="Open Sans"/>
                <a:cs typeface="Open Sans"/>
                <a:sym typeface="Open Sans"/>
              </a:rPr>
              <a:t>Outer</a:t>
            </a:r>
            <a:r>
              <a:rPr lang="en" sz="1200">
                <a:solidFill>
                  <a:schemeClr val="dk1"/>
                </a:solidFill>
                <a:latin typeface="Open Sans"/>
                <a:ea typeface="Open Sans"/>
                <a:cs typeface="Open Sans"/>
                <a:sym typeface="Open Sans"/>
              </a:rPr>
              <a:t> Surface: rough and has </a:t>
            </a:r>
            <a:r>
              <a:rPr b="1" lang="en" sz="1200">
                <a:solidFill>
                  <a:schemeClr val="dk1"/>
                </a:solidFill>
                <a:latin typeface="Open Sans"/>
                <a:ea typeface="Open Sans"/>
                <a:cs typeface="Open Sans"/>
                <a:sym typeface="Open Sans"/>
              </a:rPr>
              <a:t>three</a:t>
            </a: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Gluteal Lines</a:t>
            </a:r>
            <a:r>
              <a:rPr b="1" lang="en">
                <a:solidFill>
                  <a:schemeClr val="dk1"/>
                </a:solidFill>
                <a:latin typeface="Open Sans"/>
                <a:ea typeface="Open Sans"/>
                <a:cs typeface="Open Sans"/>
                <a:sym typeface="Open Sans"/>
              </a:rPr>
              <a:t> </a:t>
            </a:r>
          </a:p>
        </p:txBody>
      </p:sp>
      <p:sp>
        <p:nvSpPr>
          <p:cNvPr id="108" name="Shape 108"/>
          <p:cNvSpPr txBox="1"/>
          <p:nvPr/>
        </p:nvSpPr>
        <p:spPr>
          <a:xfrm>
            <a:off x="252257" y="2830500"/>
            <a:ext cx="1244700" cy="1416900"/>
          </a:xfrm>
          <a:prstGeom prst="rect">
            <a:avLst/>
          </a:prstGeom>
          <a:solidFill>
            <a:srgbClr val="FFFFFF"/>
          </a:solidFill>
          <a:ln cap="flat" cmpd="sng" w="19050">
            <a:solidFill>
              <a:srgbClr val="B45F06"/>
            </a:solidFill>
            <a:prstDash val="dot"/>
            <a:round/>
            <a:headEnd len="med" w="med" type="none"/>
            <a:tailEnd len="med" w="med" type="none"/>
          </a:ln>
        </p:spPr>
        <p:txBody>
          <a:bodyPr anchorCtr="0" anchor="t" bIns="91425" lIns="91425" rIns="91425" wrap="square" tIns="91425">
            <a:noAutofit/>
          </a:bodyPr>
          <a:lstStyle/>
          <a:p>
            <a:pPr indent="0" lvl="0" marL="0" rtl="0">
              <a:lnSpc>
                <a:spcPct val="115000"/>
              </a:lnSpc>
              <a:spcBef>
                <a:spcPts val="0"/>
              </a:spcBef>
              <a:spcAft>
                <a:spcPts val="1600"/>
              </a:spcAft>
              <a:buNone/>
            </a:pPr>
            <a:r>
              <a:rPr lang="en" sz="1800">
                <a:solidFill>
                  <a:schemeClr val="dk1"/>
                </a:solidFill>
                <a:latin typeface="Open Sans"/>
                <a:ea typeface="Open Sans"/>
                <a:cs typeface="Open Sans"/>
                <a:sym typeface="Open Sans"/>
              </a:rPr>
              <a:t>▪It has: </a:t>
            </a:r>
            <a:r>
              <a:rPr b="1" lang="en" sz="1800" u="sng">
                <a:solidFill>
                  <a:schemeClr val="dk1"/>
                </a:solidFill>
                <a:latin typeface="Open Sans"/>
                <a:ea typeface="Open Sans"/>
                <a:cs typeface="Open Sans"/>
                <a:sym typeface="Open Sans"/>
              </a:rPr>
              <a:t>two</a:t>
            </a:r>
            <a:r>
              <a:rPr lang="en" sz="1800">
                <a:solidFill>
                  <a:schemeClr val="dk1"/>
                </a:solidFill>
                <a:latin typeface="Open Sans"/>
                <a:ea typeface="Open Sans"/>
                <a:cs typeface="Open Sans"/>
                <a:sym typeface="Open Sans"/>
              </a:rPr>
              <a:t> </a:t>
            </a:r>
            <a:r>
              <a:rPr b="1" lang="en" sz="1800">
                <a:solidFill>
                  <a:schemeClr val="dk1"/>
                </a:solidFill>
                <a:latin typeface="Open Sans"/>
                <a:ea typeface="Open Sans"/>
                <a:cs typeface="Open Sans"/>
                <a:sym typeface="Open Sans"/>
              </a:rPr>
              <a:t>surfaces</a:t>
            </a:r>
            <a:r>
              <a:rPr lang="en" sz="1800">
                <a:solidFill>
                  <a:schemeClr val="dk1"/>
                </a:solidFill>
                <a:latin typeface="Open Sans"/>
                <a:ea typeface="Open Sans"/>
                <a:cs typeface="Open Sans"/>
                <a:sym typeface="Open Sans"/>
              </a:rPr>
              <a:t>:</a:t>
            </a:r>
            <a:br>
              <a:rPr lang="en" sz="1800">
                <a:solidFill>
                  <a:schemeClr val="dk1"/>
                </a:solidFill>
                <a:latin typeface="Open Sans"/>
                <a:ea typeface="Open Sans"/>
                <a:cs typeface="Open Sans"/>
                <a:sym typeface="Open Sans"/>
              </a:rPr>
            </a:br>
          </a:p>
          <a:p>
            <a:pPr indent="0" lvl="0" marL="0" rtl="0">
              <a:lnSpc>
                <a:spcPct val="115000"/>
              </a:lnSpc>
              <a:spcBef>
                <a:spcPts val="0"/>
              </a:spcBef>
              <a:spcAft>
                <a:spcPts val="1600"/>
              </a:spcAft>
              <a:buNone/>
            </a:pPr>
            <a:r>
              <a:t/>
            </a:r>
            <a:endParaRPr>
              <a:solidFill>
                <a:schemeClr val="dk1"/>
              </a:solidFill>
              <a:latin typeface="Open Sans"/>
              <a:ea typeface="Open Sans"/>
              <a:cs typeface="Open Sans"/>
              <a:sym typeface="Open Sans"/>
            </a:endParaRPr>
          </a:p>
          <a:p>
            <a:pPr indent="0" lvl="0" marL="0" rtl="0">
              <a:lnSpc>
                <a:spcPct val="115000"/>
              </a:lnSpc>
              <a:spcBef>
                <a:spcPts val="0"/>
              </a:spcBef>
              <a:spcAft>
                <a:spcPts val="1600"/>
              </a:spcAft>
              <a:buNone/>
            </a:pPr>
            <a:r>
              <a:t/>
            </a:r>
            <a:endParaRPr>
              <a:solidFill>
                <a:schemeClr val="dk1"/>
              </a:solidFill>
              <a:latin typeface="Open Sans"/>
              <a:ea typeface="Open Sans"/>
              <a:cs typeface="Open Sans"/>
              <a:sym typeface="Open Sans"/>
            </a:endParaRPr>
          </a:p>
          <a:p>
            <a:pPr indent="-69850" lvl="0" marL="0" rtl="0">
              <a:lnSpc>
                <a:spcPct val="115000"/>
              </a:lnSpc>
              <a:spcBef>
                <a:spcPts val="0"/>
              </a:spcBef>
              <a:spcAft>
                <a:spcPts val="1600"/>
              </a:spcAft>
              <a:buClr>
                <a:schemeClr val="dk1"/>
              </a:buClr>
              <a:buSzPts val="1100"/>
              <a:buFont typeface="Arial"/>
              <a:buNone/>
            </a:pPr>
            <a:r>
              <a:rPr lang="en">
                <a:solidFill>
                  <a:schemeClr val="dk1"/>
                </a:solidFill>
                <a:latin typeface="Open Sans"/>
                <a:ea typeface="Open Sans"/>
                <a:cs typeface="Open Sans"/>
                <a:sym typeface="Open Sans"/>
              </a:rPr>
              <a:t>.</a:t>
            </a:r>
            <a:br>
              <a:rPr lang="en">
                <a:solidFill>
                  <a:schemeClr val="dk1"/>
                </a:solidFill>
                <a:latin typeface="Open Sans"/>
                <a:ea typeface="Open Sans"/>
                <a:cs typeface="Open Sans"/>
                <a:sym typeface="Open Sans"/>
              </a:rPr>
            </a:br>
          </a:p>
        </p:txBody>
      </p:sp>
      <p:sp>
        <p:nvSpPr>
          <p:cNvPr id="109" name="Shape 109"/>
          <p:cNvSpPr/>
          <p:nvPr/>
        </p:nvSpPr>
        <p:spPr>
          <a:xfrm>
            <a:off x="4172375" y="579350"/>
            <a:ext cx="3629700" cy="1416900"/>
          </a:xfrm>
          <a:prstGeom prst="wedgeRectCallout">
            <a:avLst>
              <a:gd fmla="val -21274" name="adj1"/>
              <a:gd fmla="val 71362" name="adj2"/>
            </a:avLst>
          </a:prstGeom>
          <a:solidFill>
            <a:schemeClr val="lt2"/>
          </a:solid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b="1" lang="en" sz="1200">
                <a:solidFill>
                  <a:schemeClr val="dk1"/>
                </a:solidFill>
                <a:highlight>
                  <a:srgbClr val="FCE5CD"/>
                </a:highlight>
                <a:latin typeface="Open Sans"/>
                <a:ea typeface="Open Sans"/>
                <a:cs typeface="Open Sans"/>
                <a:sym typeface="Open Sans"/>
              </a:rPr>
              <a:t>Iliac Crest:</a:t>
            </a:r>
            <a:r>
              <a:rPr lang="en" sz="1200">
                <a:solidFill>
                  <a:schemeClr val="dk1"/>
                </a:solidFill>
                <a:latin typeface="Open Sans"/>
                <a:ea typeface="Open Sans"/>
                <a:cs typeface="Open Sans"/>
                <a:sym typeface="Open Sans"/>
              </a:rPr>
              <a:t> An important anatomical landmark below the </a:t>
            </a:r>
            <a:r>
              <a:rPr lang="en" sz="1200">
                <a:solidFill>
                  <a:srgbClr val="D9D9D9"/>
                </a:solidFill>
                <a:latin typeface="Open Sans"/>
                <a:ea typeface="Open Sans"/>
                <a:cs typeface="Open Sans"/>
                <a:sym typeface="Open Sans"/>
              </a:rPr>
              <a:t>*</a:t>
            </a:r>
            <a:r>
              <a:rPr lang="en" sz="1200">
                <a:solidFill>
                  <a:schemeClr val="dk1"/>
                </a:solidFill>
                <a:latin typeface="Open Sans"/>
                <a:ea typeface="Open Sans"/>
                <a:cs typeface="Open Sans"/>
                <a:sym typeface="Open Sans"/>
              </a:rPr>
              <a:t>waist.</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▪It runs between the </a:t>
            </a:r>
            <a:r>
              <a:rPr lang="en" sz="1200" u="sng">
                <a:solidFill>
                  <a:schemeClr val="dk1"/>
                </a:solidFill>
                <a:latin typeface="Open Sans"/>
                <a:ea typeface="Open Sans"/>
                <a:cs typeface="Open Sans"/>
                <a:sym typeface="Open Sans"/>
              </a:rPr>
              <a:t>Anterior</a:t>
            </a:r>
            <a:r>
              <a:rPr lang="en" sz="1200">
                <a:solidFill>
                  <a:schemeClr val="dk1"/>
                </a:solidFill>
                <a:latin typeface="Open Sans"/>
                <a:ea typeface="Open Sans"/>
                <a:cs typeface="Open Sans"/>
                <a:sym typeface="Open Sans"/>
              </a:rPr>
              <a:t> and </a:t>
            </a:r>
            <a:r>
              <a:rPr lang="en" sz="1200" u="sng">
                <a:solidFill>
                  <a:schemeClr val="dk1"/>
                </a:solidFill>
                <a:latin typeface="Open Sans"/>
                <a:ea typeface="Open Sans"/>
                <a:cs typeface="Open Sans"/>
                <a:sym typeface="Open Sans"/>
              </a:rPr>
              <a:t>Posterior</a:t>
            </a: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Superior Iliac Spines.</a:t>
            </a:r>
            <a:br>
              <a:rPr b="1"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▪Below  are the corresponding </a:t>
            </a:r>
            <a:r>
              <a:rPr lang="en" sz="1200" u="sng">
                <a:solidFill>
                  <a:schemeClr val="dk1"/>
                </a:solidFill>
                <a:latin typeface="Open Sans"/>
                <a:ea typeface="Open Sans"/>
                <a:cs typeface="Open Sans"/>
                <a:sym typeface="Open Sans"/>
              </a:rPr>
              <a:t>Anterior</a:t>
            </a:r>
            <a:r>
              <a:rPr lang="en" sz="1200">
                <a:solidFill>
                  <a:schemeClr val="dk1"/>
                </a:solidFill>
                <a:latin typeface="Open Sans"/>
                <a:ea typeface="Open Sans"/>
                <a:cs typeface="Open Sans"/>
                <a:sym typeface="Open Sans"/>
              </a:rPr>
              <a:t> and </a:t>
            </a:r>
            <a:r>
              <a:rPr lang="en" sz="1200" u="sng">
                <a:solidFill>
                  <a:schemeClr val="dk1"/>
                </a:solidFill>
                <a:latin typeface="Open Sans"/>
                <a:ea typeface="Open Sans"/>
                <a:cs typeface="Open Sans"/>
                <a:sym typeface="Open Sans"/>
              </a:rPr>
              <a:t>Posterior</a:t>
            </a:r>
            <a:r>
              <a:rPr lang="en" sz="1200">
                <a:solidFill>
                  <a:schemeClr val="dk1"/>
                </a:solidFill>
                <a:latin typeface="Open Sans"/>
                <a:ea typeface="Open Sans"/>
                <a:cs typeface="Open Sans"/>
                <a:sym typeface="Open Sans"/>
              </a:rPr>
              <a:t> </a:t>
            </a:r>
            <a:r>
              <a:rPr b="1" lang="en" sz="1200">
                <a:solidFill>
                  <a:schemeClr val="dk1"/>
                </a:solidFill>
                <a:latin typeface="Open Sans"/>
                <a:ea typeface="Open Sans"/>
                <a:cs typeface="Open Sans"/>
                <a:sym typeface="Open Sans"/>
              </a:rPr>
              <a:t>Inferior Iliac Spines.   </a:t>
            </a:r>
            <a:r>
              <a:rPr lang="en" sz="1200">
                <a:solidFill>
                  <a:srgbClr val="D9D9D9"/>
                </a:solidFill>
                <a:latin typeface="Open Sans"/>
                <a:ea typeface="Open Sans"/>
                <a:cs typeface="Open Sans"/>
                <a:sym typeface="Open Sans"/>
              </a:rPr>
              <a:t>(Total 4 spines)</a:t>
            </a:r>
          </a:p>
        </p:txBody>
      </p:sp>
      <p:sp>
        <p:nvSpPr>
          <p:cNvPr id="110" name="Shape 110"/>
          <p:cNvSpPr txBox="1"/>
          <p:nvPr/>
        </p:nvSpPr>
        <p:spPr>
          <a:xfrm>
            <a:off x="268350" y="4454725"/>
            <a:ext cx="3282900" cy="617100"/>
          </a:xfrm>
          <a:prstGeom prst="rect">
            <a:avLst/>
          </a:prstGeom>
          <a:solidFill>
            <a:srgbClr val="FFFFFF"/>
          </a:solidFill>
          <a:ln cap="flat" cmpd="sng" w="9525">
            <a:solidFill>
              <a:srgbClr val="B45F06"/>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D9D9D9"/>
                </a:solidFill>
              </a:rPr>
              <a:t>Outer surface: called "</a:t>
            </a:r>
            <a:r>
              <a:rPr lang="en" sz="1000">
                <a:solidFill>
                  <a:srgbClr val="D9D9D9"/>
                </a:solidFill>
                <a:latin typeface="Open Sans"/>
                <a:ea typeface="Open Sans"/>
                <a:cs typeface="Open Sans"/>
                <a:sym typeface="Open Sans"/>
              </a:rPr>
              <a:t>Gluteal</a:t>
            </a:r>
            <a:r>
              <a:rPr lang="en" sz="1000">
                <a:solidFill>
                  <a:srgbClr val="D9D9D9"/>
                </a:solidFill>
              </a:rPr>
              <a:t> surface" because it has 3 gluteal lines, which serves as an attachment for gluteal muscles,(Maximus,</a:t>
            </a:r>
            <a:r>
              <a:rPr lang="en" sz="1000">
                <a:solidFill>
                  <a:srgbClr val="D9D9D9"/>
                </a:solidFill>
              </a:rPr>
              <a:t>medius</a:t>
            </a:r>
            <a:r>
              <a:rPr lang="en" sz="1000">
                <a:solidFill>
                  <a:srgbClr val="D9D9D9"/>
                </a:solidFill>
              </a:rPr>
              <a:t>,minimus).</a:t>
            </a:r>
          </a:p>
          <a:p>
            <a:pPr indent="-69850" lvl="0" marL="0">
              <a:spcBef>
                <a:spcPts val="0"/>
              </a:spcBef>
              <a:buClr>
                <a:schemeClr val="dk1"/>
              </a:buClr>
              <a:buSzPts val="1100"/>
              <a:buFont typeface="Arial"/>
              <a:buNone/>
            </a:pPr>
            <a:r>
              <a:t/>
            </a:r>
            <a:endParaRPr/>
          </a:p>
          <a:p>
            <a:pPr indent="0" lvl="0" marL="0">
              <a:spcBef>
                <a:spcPts val="0"/>
              </a:spcBef>
              <a:buNone/>
            </a:pPr>
            <a:r>
              <a:t/>
            </a:r>
            <a:endParaRPr/>
          </a:p>
        </p:txBody>
      </p:sp>
      <p:pic>
        <p:nvPicPr>
          <p:cNvPr id="111" name="Shape 111"/>
          <p:cNvPicPr preferRelativeResize="0"/>
          <p:nvPr/>
        </p:nvPicPr>
        <p:blipFill>
          <a:blip r:embed="rId3">
            <a:alphaModFix/>
          </a:blip>
          <a:stretch>
            <a:fillRect/>
          </a:stretch>
        </p:blipFill>
        <p:spPr>
          <a:xfrm>
            <a:off x="3639475" y="2773025"/>
            <a:ext cx="2860050" cy="2370475"/>
          </a:xfrm>
          <a:prstGeom prst="rect">
            <a:avLst/>
          </a:prstGeom>
          <a:noFill/>
          <a:ln>
            <a:noFill/>
          </a:ln>
        </p:spPr>
      </p:pic>
      <p:pic>
        <p:nvPicPr>
          <p:cNvPr id="112" name="Shape 112"/>
          <p:cNvPicPr preferRelativeResize="0"/>
          <p:nvPr/>
        </p:nvPicPr>
        <p:blipFill>
          <a:blip r:embed="rId4">
            <a:alphaModFix/>
          </a:blip>
          <a:stretch>
            <a:fillRect/>
          </a:stretch>
        </p:blipFill>
        <p:spPr>
          <a:xfrm>
            <a:off x="6678750" y="2107823"/>
            <a:ext cx="2465250" cy="3035674"/>
          </a:xfrm>
          <a:prstGeom prst="rect">
            <a:avLst/>
          </a:prstGeom>
          <a:noFill/>
          <a:ln>
            <a:noFill/>
          </a:ln>
        </p:spPr>
      </p:pic>
      <p:sp>
        <p:nvSpPr>
          <p:cNvPr id="113" name="Shape 113"/>
          <p:cNvSpPr txBox="1"/>
          <p:nvPr/>
        </p:nvSpPr>
        <p:spPr>
          <a:xfrm>
            <a:off x="6771525" y="2358300"/>
            <a:ext cx="769200" cy="247200"/>
          </a:xfrm>
          <a:prstGeom prst="rect">
            <a:avLst/>
          </a:prstGeom>
          <a:noFill/>
          <a:ln cap="flat" cmpd="sng" w="9525">
            <a:solidFill>
              <a:srgbClr val="F6B26B"/>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800"/>
              <a:t>*</a:t>
            </a:r>
            <a:r>
              <a:rPr lang="en" sz="800"/>
              <a:t>Medial view</a:t>
            </a:r>
          </a:p>
        </p:txBody>
      </p:sp>
      <p:sp>
        <p:nvSpPr>
          <p:cNvPr id="114" name="Shape 114"/>
          <p:cNvSpPr txBox="1"/>
          <p:nvPr/>
        </p:nvSpPr>
        <p:spPr>
          <a:xfrm>
            <a:off x="3876000" y="2924950"/>
            <a:ext cx="769200" cy="247200"/>
          </a:xfrm>
          <a:prstGeom prst="rect">
            <a:avLst/>
          </a:prstGeom>
          <a:noFill/>
          <a:ln cap="flat" cmpd="sng" w="9525">
            <a:solidFill>
              <a:srgbClr val="F6B26B"/>
            </a:solidFill>
            <a:prstDash val="solid"/>
            <a:round/>
            <a:headEnd len="med" w="med" type="none"/>
            <a:tailEnd len="med" w="med" type="none"/>
          </a:ln>
        </p:spPr>
        <p:txBody>
          <a:bodyPr anchorCtr="0" anchor="t" bIns="91425" lIns="91425" rIns="91425" wrap="square" tIns="91425">
            <a:noAutofit/>
          </a:bodyPr>
          <a:lstStyle/>
          <a:p>
            <a:pPr indent="-69850" lvl="0" marL="0">
              <a:spcBef>
                <a:spcPts val="0"/>
              </a:spcBef>
              <a:buClr>
                <a:schemeClr val="dk1"/>
              </a:buClr>
              <a:buSzPts val="1100"/>
              <a:buFont typeface="Arial"/>
              <a:buNone/>
            </a:pPr>
            <a:r>
              <a:rPr lang="en" sz="800">
                <a:solidFill>
                  <a:schemeClr val="dk1"/>
                </a:solidFill>
              </a:rPr>
              <a:t>*Lateral view</a:t>
            </a:r>
          </a:p>
          <a:p>
            <a:pPr indent="0" lvl="0" marL="0">
              <a:spcBef>
                <a:spcPts val="0"/>
              </a:spcBef>
              <a:buNone/>
            </a:pPr>
            <a:r>
              <a:t/>
            </a:r>
            <a:endParaRPr/>
          </a:p>
        </p:txBody>
      </p:sp>
      <p:sp>
        <p:nvSpPr>
          <p:cNvPr id="115" name="Shape 115"/>
          <p:cNvSpPr txBox="1"/>
          <p:nvPr/>
        </p:nvSpPr>
        <p:spPr>
          <a:xfrm>
            <a:off x="6986225" y="116300"/>
            <a:ext cx="2012700" cy="403500"/>
          </a:xfrm>
          <a:prstGeom prst="rect">
            <a:avLst/>
          </a:prstGeom>
          <a:noFill/>
          <a:ln cap="flat" cmpd="sng" w="9525">
            <a:solidFill>
              <a:srgbClr val="E69138"/>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D9D9D9"/>
                </a:solidFill>
              </a:rPr>
              <a:t>*</a:t>
            </a:r>
            <a:r>
              <a:rPr lang="en" sz="1000">
                <a:solidFill>
                  <a:srgbClr val="D9D9D9"/>
                </a:solidFill>
              </a:rPr>
              <a:t>Waist: </a:t>
            </a:r>
            <a:r>
              <a:rPr lang="en" sz="1000">
                <a:solidFill>
                  <a:srgbClr val="D9D9D9"/>
                </a:solidFill>
                <a:highlight>
                  <a:srgbClr val="FFFFFF"/>
                </a:highlight>
              </a:rPr>
              <a:t>body below the ribs and above the hips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5489000" y="44725"/>
            <a:ext cx="3655000" cy="5098776"/>
          </a:xfrm>
          <a:prstGeom prst="rect">
            <a:avLst/>
          </a:prstGeom>
          <a:noFill/>
          <a:ln>
            <a:noFill/>
          </a:ln>
        </p:spPr>
      </p:pic>
      <p:sp>
        <p:nvSpPr>
          <p:cNvPr id="121" name="Shape 121"/>
          <p:cNvSpPr txBox="1"/>
          <p:nvPr>
            <p:ph idx="1" type="body"/>
          </p:nvPr>
        </p:nvSpPr>
        <p:spPr>
          <a:xfrm>
            <a:off x="100363" y="165300"/>
            <a:ext cx="2899500" cy="4812900"/>
          </a:xfrm>
          <a:prstGeom prst="rect">
            <a:avLst/>
          </a:prstGeom>
        </p:spPr>
        <p:txBody>
          <a:bodyPr anchorCtr="0" anchor="t" bIns="91425" lIns="91425" rIns="91425" wrap="square" tIns="91425">
            <a:noAutofit/>
          </a:bodyPr>
          <a:lstStyle/>
          <a:p>
            <a:pPr indent="0" lvl="0" marL="0">
              <a:spcBef>
                <a:spcPts val="0"/>
              </a:spcBef>
              <a:buNone/>
            </a:pPr>
            <a:br>
              <a:rPr lang="en" sz="1500">
                <a:solidFill>
                  <a:schemeClr val="dk2"/>
                </a:solidFill>
              </a:rPr>
            </a:br>
            <a:r>
              <a:rPr lang="en" sz="1600"/>
              <a:t>▪Forms the </a:t>
            </a:r>
            <a:r>
              <a:rPr lang="en" sz="1600" u="sng"/>
              <a:t>Anterior</a:t>
            </a:r>
            <a:r>
              <a:rPr lang="en" sz="1600"/>
              <a:t> &amp; </a:t>
            </a:r>
            <a:r>
              <a:rPr lang="en" sz="1600" u="sng"/>
              <a:t>Inferior</a:t>
            </a:r>
            <a:r>
              <a:rPr lang="en" sz="1600"/>
              <a:t> part of the hip bone.</a:t>
            </a:r>
            <a:br>
              <a:rPr lang="en" sz="1600"/>
            </a:br>
            <a:r>
              <a:rPr lang="en" sz="1600"/>
              <a:t>▪</a:t>
            </a:r>
            <a:r>
              <a:rPr lang="en" sz="1600" u="sng"/>
              <a:t>It is composed of</a:t>
            </a:r>
            <a:r>
              <a:rPr lang="en" sz="1600"/>
              <a:t>:               -</a:t>
            </a:r>
            <a:r>
              <a:rPr b="1" lang="en" sz="1600"/>
              <a:t>Body</a:t>
            </a:r>
            <a:r>
              <a:rPr lang="en" sz="1600"/>
              <a:t>; bears the Pubic Crest and Pubic Tubercle.</a:t>
            </a:r>
            <a:br>
              <a:rPr lang="en" sz="1600"/>
            </a:br>
            <a:r>
              <a:rPr lang="en" sz="1600"/>
              <a:t>-</a:t>
            </a:r>
            <a:r>
              <a:rPr b="1" lang="en" sz="1600"/>
              <a:t>Two pubic Rami</a:t>
            </a:r>
            <a:r>
              <a:rPr lang="en" sz="1600"/>
              <a:t>; Superior &amp; Inferior.</a:t>
            </a:r>
            <a:br>
              <a:rPr lang="en" sz="1600"/>
            </a:br>
            <a:r>
              <a:rPr lang="en" sz="1600"/>
              <a:t>▪They bound the </a:t>
            </a:r>
            <a:r>
              <a:rPr b="1" lang="en" sz="1600"/>
              <a:t>Obturator Foramen</a:t>
            </a:r>
            <a:r>
              <a:rPr lang="en" sz="1600"/>
              <a:t>, which is closed </a:t>
            </a:r>
            <a:r>
              <a:rPr lang="en" sz="1600" u="sng"/>
              <a:t>partially</a:t>
            </a:r>
            <a:r>
              <a:rPr lang="en" sz="1600"/>
              <a:t> by the obturator membrane. </a:t>
            </a:r>
            <a:r>
              <a:rPr lang="en" sz="1600">
                <a:solidFill>
                  <a:srgbClr val="6D9EEB"/>
                </a:solidFill>
              </a:rPr>
              <a:t>leaving the </a:t>
            </a:r>
            <a:r>
              <a:rPr lang="en" sz="1600" u="sng">
                <a:solidFill>
                  <a:srgbClr val="6D9EEB"/>
                </a:solidFill>
              </a:rPr>
              <a:t>obturator canal</a:t>
            </a:r>
            <a:r>
              <a:rPr lang="en" sz="1600">
                <a:solidFill>
                  <a:srgbClr val="6D9EEB"/>
                </a:solidFill>
              </a:rPr>
              <a:t> for passing of blood vessels &amp; nerves into the thigh</a:t>
            </a:r>
          </a:p>
        </p:txBody>
      </p:sp>
      <p:sp>
        <p:nvSpPr>
          <p:cNvPr id="122" name="Shape 122"/>
          <p:cNvSpPr txBox="1"/>
          <p:nvPr/>
        </p:nvSpPr>
        <p:spPr>
          <a:xfrm>
            <a:off x="100375" y="4552575"/>
            <a:ext cx="2037000" cy="5502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999999"/>
                </a:solidFill>
              </a:rPr>
              <a:t>The greater and lower </a:t>
            </a:r>
            <a:r>
              <a:rPr lang="en" sz="1000">
                <a:solidFill>
                  <a:srgbClr val="999999"/>
                </a:solidFill>
              </a:rPr>
              <a:t>sciatic notches are separated by the ischial spine</a:t>
            </a:r>
          </a:p>
        </p:txBody>
      </p:sp>
      <p:sp>
        <p:nvSpPr>
          <p:cNvPr id="123" name="Shape 123"/>
          <p:cNvSpPr txBox="1"/>
          <p:nvPr/>
        </p:nvSpPr>
        <p:spPr>
          <a:xfrm>
            <a:off x="5664600" y="3114400"/>
            <a:ext cx="392100" cy="314100"/>
          </a:xfrm>
          <a:prstGeom prst="rect">
            <a:avLst/>
          </a:prstGeom>
          <a:noFill/>
          <a:ln>
            <a:noFill/>
          </a:ln>
        </p:spPr>
        <p:txBody>
          <a:bodyPr anchorCtr="0" anchor="t" bIns="91425" lIns="91425" rIns="91425" wrap="square" tIns="91425">
            <a:noAutofit/>
          </a:bodyPr>
          <a:lstStyle/>
          <a:p>
            <a:pPr indent="0" lvl="0" marL="0">
              <a:spcBef>
                <a:spcPts val="0"/>
              </a:spcBef>
              <a:buNone/>
            </a:pPr>
            <a:r>
              <a:rPr lang="en" sz="700">
                <a:solidFill>
                  <a:srgbClr val="999999"/>
                </a:solidFill>
              </a:rPr>
              <a:t>Body</a:t>
            </a:r>
          </a:p>
        </p:txBody>
      </p:sp>
      <p:pic>
        <p:nvPicPr>
          <p:cNvPr id="124" name="Shape 124"/>
          <p:cNvPicPr preferRelativeResize="0"/>
          <p:nvPr/>
        </p:nvPicPr>
        <p:blipFill>
          <a:blip r:embed="rId4">
            <a:alphaModFix/>
          </a:blip>
          <a:stretch>
            <a:fillRect/>
          </a:stretch>
        </p:blipFill>
        <p:spPr>
          <a:xfrm>
            <a:off x="2999879" y="1703876"/>
            <a:ext cx="2857119" cy="1622650"/>
          </a:xfrm>
          <a:prstGeom prst="rect">
            <a:avLst/>
          </a:prstGeom>
          <a:noFill/>
          <a:ln>
            <a:noFill/>
          </a:ln>
        </p:spPr>
      </p:pic>
      <p:sp>
        <p:nvSpPr>
          <p:cNvPr id="125" name="Shape 125"/>
          <p:cNvSpPr txBox="1"/>
          <p:nvPr/>
        </p:nvSpPr>
        <p:spPr>
          <a:xfrm>
            <a:off x="8435350" y="3488625"/>
            <a:ext cx="644100" cy="152100"/>
          </a:xfrm>
          <a:prstGeom prst="rect">
            <a:avLst/>
          </a:prstGeom>
          <a:noFill/>
          <a:ln cap="flat" cmpd="sng" w="9525">
            <a:solidFill>
              <a:srgbClr val="FF0000"/>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t/>
            </a:r>
            <a:endParaRPr/>
          </a:p>
        </p:txBody>
      </p:sp>
      <p:sp>
        <p:nvSpPr>
          <p:cNvPr id="126" name="Shape 126"/>
          <p:cNvSpPr txBox="1"/>
          <p:nvPr/>
        </p:nvSpPr>
        <p:spPr>
          <a:xfrm>
            <a:off x="8471125" y="3765925"/>
            <a:ext cx="474000" cy="152100"/>
          </a:xfrm>
          <a:prstGeom prst="rect">
            <a:avLst/>
          </a:prstGeom>
          <a:noFill/>
          <a:ln cap="flat" cmpd="sng" w="9525">
            <a:solidFill>
              <a:srgbClr val="FF0000"/>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t/>
            </a:r>
            <a:endParaRPr/>
          </a:p>
        </p:txBody>
      </p:sp>
      <p:sp>
        <p:nvSpPr>
          <p:cNvPr id="127" name="Shape 127"/>
          <p:cNvSpPr txBox="1"/>
          <p:nvPr/>
        </p:nvSpPr>
        <p:spPr>
          <a:xfrm>
            <a:off x="8480075" y="3059275"/>
            <a:ext cx="599400" cy="107400"/>
          </a:xfrm>
          <a:prstGeom prst="rect">
            <a:avLst/>
          </a:prstGeom>
          <a:noFill/>
          <a:ln cap="flat" cmpd="sng" w="9525">
            <a:solidFill>
              <a:srgbClr val="FF0000"/>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t/>
            </a:r>
            <a:endParaRPr/>
          </a:p>
        </p:txBody>
      </p:sp>
      <p:sp>
        <p:nvSpPr>
          <p:cNvPr id="128" name="Shape 128"/>
          <p:cNvSpPr txBox="1"/>
          <p:nvPr/>
        </p:nvSpPr>
        <p:spPr>
          <a:xfrm>
            <a:off x="8471125" y="3184500"/>
            <a:ext cx="321900" cy="98400"/>
          </a:xfrm>
          <a:prstGeom prst="rect">
            <a:avLst/>
          </a:prstGeom>
          <a:noFill/>
          <a:ln cap="flat" cmpd="sng" w="9525">
            <a:solidFill>
              <a:srgbClr val="FF0000"/>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t/>
            </a:r>
            <a:endParaRPr/>
          </a:p>
        </p:txBody>
      </p:sp>
      <p:sp>
        <p:nvSpPr>
          <p:cNvPr id="129" name="Shape 129"/>
          <p:cNvSpPr txBox="1"/>
          <p:nvPr/>
        </p:nvSpPr>
        <p:spPr>
          <a:xfrm>
            <a:off x="3095050" y="44725"/>
            <a:ext cx="2857200" cy="794100"/>
          </a:xfrm>
          <a:prstGeom prst="rect">
            <a:avLst/>
          </a:prstGeom>
          <a:noFill/>
          <a:ln>
            <a:noFill/>
          </a:ln>
        </p:spPr>
        <p:txBody>
          <a:bodyPr anchorCtr="0" anchor="t" bIns="91425" lIns="91425" rIns="91425" wrap="square" tIns="91425">
            <a:noAutofit/>
          </a:bodyPr>
          <a:lstStyle/>
          <a:p>
            <a:pPr indent="-69850" lvl="0" marL="0" rtl="0" algn="ctr">
              <a:lnSpc>
                <a:spcPct val="115000"/>
              </a:lnSpc>
              <a:spcBef>
                <a:spcPts val="0"/>
              </a:spcBef>
              <a:spcAft>
                <a:spcPts val="1600"/>
              </a:spcAft>
              <a:buClr>
                <a:schemeClr val="dk1"/>
              </a:buClr>
              <a:buSzPts val="1100"/>
              <a:buFont typeface="Arial"/>
              <a:buNone/>
            </a:pPr>
            <a:r>
              <a:rPr b="1" lang="en" sz="3600" u="sng">
                <a:solidFill>
                  <a:schemeClr val="dk1"/>
                </a:solidFill>
                <a:latin typeface="Economica"/>
                <a:ea typeface="Economica"/>
                <a:cs typeface="Economica"/>
                <a:sym typeface="Economica"/>
              </a:rPr>
              <a:t>Pubis</a:t>
            </a:r>
            <a:r>
              <a:rPr lang="en" sz="1500">
                <a:solidFill>
                  <a:schemeClr val="dk2"/>
                </a:solidFill>
                <a:latin typeface="Economica"/>
                <a:ea typeface="Economica"/>
                <a:cs typeface="Economica"/>
                <a:sym typeface="Economica"/>
              </a:rPr>
              <a:t> (3parts)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idx="2" type="body"/>
          </p:nvPr>
        </p:nvSpPr>
        <p:spPr>
          <a:xfrm>
            <a:off x="218900" y="103500"/>
            <a:ext cx="3432000" cy="4936500"/>
          </a:xfrm>
          <a:prstGeom prst="rect">
            <a:avLst/>
          </a:prstGeom>
        </p:spPr>
        <p:txBody>
          <a:bodyPr anchorCtr="0" anchor="t" bIns="91425" lIns="91425" rIns="91425" wrap="square" tIns="91425">
            <a:noAutofit/>
          </a:bodyPr>
          <a:lstStyle/>
          <a:p>
            <a:pPr indent="0" lvl="0" marL="0" rtl="0">
              <a:spcBef>
                <a:spcPts val="0"/>
              </a:spcBef>
              <a:buNone/>
            </a:pPr>
            <a:r>
              <a:rPr b="1" lang="en" sz="3600" u="sng">
                <a:latin typeface="Economica"/>
                <a:ea typeface="Economica"/>
                <a:cs typeface="Economica"/>
                <a:sym typeface="Economica"/>
              </a:rPr>
              <a:t>Ischium:</a:t>
            </a:r>
            <a:br>
              <a:rPr lang="en"/>
            </a:br>
            <a:r>
              <a:rPr lang="en" sz="1600"/>
              <a:t>▪Forms the </a:t>
            </a:r>
            <a:r>
              <a:rPr lang="en" sz="1600" u="sng"/>
              <a:t>Posterior</a:t>
            </a:r>
            <a:r>
              <a:rPr lang="en" sz="1600"/>
              <a:t> &amp; </a:t>
            </a:r>
            <a:r>
              <a:rPr lang="en" sz="1600" u="sng"/>
              <a:t>inferior</a:t>
            </a:r>
            <a:r>
              <a:rPr lang="en" sz="1600"/>
              <a:t> part of the hip bone</a:t>
            </a:r>
            <a:br>
              <a:rPr lang="en" sz="1600"/>
            </a:br>
            <a:r>
              <a:rPr lang="en" sz="1600"/>
              <a:t>▪ </a:t>
            </a:r>
            <a:r>
              <a:rPr b="1" lang="en" sz="1600"/>
              <a:t>Ischial Tuberosity:                                  </a:t>
            </a:r>
            <a:r>
              <a:rPr lang="en" sz="1600"/>
              <a:t>A roughened area that receives body weight in sitting</a:t>
            </a:r>
            <a:r>
              <a:rPr lang="en" sz="1000">
                <a:solidFill>
                  <a:srgbClr val="999999"/>
                </a:solidFill>
              </a:rPr>
              <a:t> العظمة الي نجلس عليها</a:t>
            </a:r>
            <a:br>
              <a:rPr lang="en" sz="1000">
                <a:solidFill>
                  <a:srgbClr val="999999"/>
                </a:solidFill>
              </a:rPr>
            </a:br>
            <a:r>
              <a:rPr lang="en" sz="1600"/>
              <a:t>▪</a:t>
            </a:r>
            <a:r>
              <a:rPr b="1" lang="en" sz="1600"/>
              <a:t>Ischial Spine:</a:t>
            </a:r>
            <a:br>
              <a:rPr b="1" lang="en" sz="1600"/>
            </a:br>
            <a:r>
              <a:rPr lang="en" sz="1600"/>
              <a:t>Superior to the tuberosity, it is </a:t>
            </a:r>
            <a:r>
              <a:rPr lang="en" sz="1600" u="sng"/>
              <a:t>important </a:t>
            </a:r>
            <a:r>
              <a:rPr lang="en" sz="1600"/>
              <a:t>landmark in </a:t>
            </a:r>
            <a:r>
              <a:rPr lang="en" sz="1600" u="sng"/>
              <a:t>pregnant women. </a:t>
            </a:r>
            <a:r>
              <a:rPr lang="en" sz="1600" u="sng">
                <a:solidFill>
                  <a:srgbClr val="6D9EEB"/>
                </a:solidFill>
              </a:rPr>
              <a:t>(obstetrics)</a:t>
            </a:r>
            <a:br>
              <a:rPr lang="en" sz="1600" u="sng">
                <a:solidFill>
                  <a:srgbClr val="6D9EEB"/>
                </a:solidFill>
              </a:rPr>
            </a:br>
            <a:r>
              <a:rPr lang="en" sz="1600"/>
              <a:t>▪</a:t>
            </a:r>
            <a:r>
              <a:rPr b="1" lang="en" sz="1600"/>
              <a:t>Greater sciatic notch.                    </a:t>
            </a:r>
            <a:r>
              <a:rPr lang="en" sz="1600">
                <a:solidFill>
                  <a:srgbClr val="6D9EEB"/>
                </a:solidFill>
              </a:rPr>
              <a:t>Allow sciatic nerve &amp; vessels to pass from the pelvis to the thigh.</a:t>
            </a:r>
            <a:br>
              <a:rPr lang="en" sz="1600">
                <a:solidFill>
                  <a:srgbClr val="6D9EEB"/>
                </a:solidFill>
              </a:rPr>
            </a:br>
            <a:r>
              <a:rPr lang="en" sz="1600"/>
              <a:t>▪</a:t>
            </a:r>
            <a:r>
              <a:rPr b="1" lang="en" sz="1600"/>
              <a:t>Lesser sciatic notch.</a:t>
            </a:r>
            <a:br>
              <a:rPr b="1" lang="en" sz="1600"/>
            </a:br>
            <a:r>
              <a:rPr lang="en" sz="1600">
                <a:solidFill>
                  <a:srgbClr val="6D9EEB"/>
                </a:solidFill>
              </a:rPr>
              <a:t>allow vessels &amp; nerves to pass from pelvic to </a:t>
            </a:r>
            <a:r>
              <a:rPr lang="en" sz="1600">
                <a:solidFill>
                  <a:srgbClr val="D9D9D9"/>
                </a:solidFill>
              </a:rPr>
              <a:t>*</a:t>
            </a:r>
            <a:r>
              <a:rPr lang="en" sz="1600">
                <a:solidFill>
                  <a:srgbClr val="6D9EEB"/>
                </a:solidFill>
              </a:rPr>
              <a:t>perinium.</a:t>
            </a:r>
          </a:p>
        </p:txBody>
      </p:sp>
      <p:pic>
        <p:nvPicPr>
          <p:cNvPr id="135" name="Shape 135"/>
          <p:cNvPicPr preferRelativeResize="0"/>
          <p:nvPr/>
        </p:nvPicPr>
        <p:blipFill>
          <a:blip r:embed="rId3">
            <a:alphaModFix/>
          </a:blip>
          <a:stretch>
            <a:fillRect/>
          </a:stretch>
        </p:blipFill>
        <p:spPr>
          <a:xfrm>
            <a:off x="3445500" y="161350"/>
            <a:ext cx="2726700" cy="3009725"/>
          </a:xfrm>
          <a:prstGeom prst="rect">
            <a:avLst/>
          </a:prstGeom>
          <a:noFill/>
          <a:ln>
            <a:noFill/>
          </a:ln>
        </p:spPr>
      </p:pic>
      <p:pic>
        <p:nvPicPr>
          <p:cNvPr id="136" name="Shape 136"/>
          <p:cNvPicPr preferRelativeResize="0"/>
          <p:nvPr/>
        </p:nvPicPr>
        <p:blipFill>
          <a:blip r:embed="rId4">
            <a:alphaModFix/>
          </a:blip>
          <a:stretch>
            <a:fillRect/>
          </a:stretch>
        </p:blipFill>
        <p:spPr>
          <a:xfrm>
            <a:off x="5932275" y="3714250"/>
            <a:ext cx="3075575" cy="1325750"/>
          </a:xfrm>
          <a:prstGeom prst="rect">
            <a:avLst/>
          </a:prstGeom>
          <a:noFill/>
          <a:ln>
            <a:noFill/>
          </a:ln>
        </p:spPr>
      </p:pic>
      <p:sp>
        <p:nvSpPr>
          <p:cNvPr id="137" name="Shape 137"/>
          <p:cNvSpPr txBox="1"/>
          <p:nvPr/>
        </p:nvSpPr>
        <p:spPr>
          <a:xfrm>
            <a:off x="3248625" y="4526100"/>
            <a:ext cx="2494200" cy="617400"/>
          </a:xfrm>
          <a:prstGeom prst="rect">
            <a:avLst/>
          </a:prstGeom>
          <a:noFill/>
          <a:ln cap="flat" cmpd="sng" w="9525">
            <a:solidFill>
              <a:srgbClr val="F6B26B"/>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000">
                <a:solidFill>
                  <a:srgbClr val="D9D9D9"/>
                </a:solidFill>
              </a:rPr>
              <a:t>*The distance between two spines help us know weather the women will have a normal birth or not.</a:t>
            </a:r>
          </a:p>
        </p:txBody>
      </p:sp>
      <p:sp>
        <p:nvSpPr>
          <p:cNvPr id="138" name="Shape 138"/>
          <p:cNvSpPr txBox="1"/>
          <p:nvPr/>
        </p:nvSpPr>
        <p:spPr>
          <a:xfrm>
            <a:off x="5787550" y="3461800"/>
            <a:ext cx="3356400" cy="1681800"/>
          </a:xfrm>
          <a:prstGeom prst="rect">
            <a:avLst/>
          </a:prstGeom>
          <a:noFill/>
          <a:ln cap="flat" cmpd="sng" w="9525">
            <a:solidFill>
              <a:srgbClr val="F6B26B"/>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a:solidFill>
                  <a:srgbClr val="D9D9D9"/>
                </a:solidFill>
              </a:rPr>
              <a:t>*Extra:</a:t>
            </a:r>
            <a:r>
              <a:rPr lang="en">
                <a:solidFill>
                  <a:srgbClr val="D9D9D9"/>
                </a:solidFill>
              </a:rPr>
              <a:t>The perinium</a:t>
            </a:r>
          </a:p>
        </p:txBody>
      </p:sp>
      <p:pic>
        <p:nvPicPr>
          <p:cNvPr id="139" name="Shape 139"/>
          <p:cNvPicPr preferRelativeResize="0"/>
          <p:nvPr/>
        </p:nvPicPr>
        <p:blipFill>
          <a:blip r:embed="rId5">
            <a:alphaModFix/>
          </a:blip>
          <a:stretch>
            <a:fillRect/>
          </a:stretch>
        </p:blipFill>
        <p:spPr>
          <a:xfrm>
            <a:off x="6136576" y="161350"/>
            <a:ext cx="2871274" cy="3184174"/>
          </a:xfrm>
          <a:prstGeom prst="rect">
            <a:avLst/>
          </a:prstGeom>
          <a:noFill/>
          <a:ln>
            <a:noFill/>
          </a:ln>
        </p:spPr>
      </p:pic>
      <p:cxnSp>
        <p:nvCxnSpPr>
          <p:cNvPr id="140" name="Shape 140"/>
          <p:cNvCxnSpPr/>
          <p:nvPr/>
        </p:nvCxnSpPr>
        <p:spPr>
          <a:xfrm flipH="1" rot="10800000">
            <a:off x="2683575" y="3443850"/>
            <a:ext cx="1028700" cy="9000"/>
          </a:xfrm>
          <a:prstGeom prst="straightConnector1">
            <a:avLst/>
          </a:prstGeom>
          <a:noFill/>
          <a:ln cap="flat" cmpd="sng" w="9525">
            <a:solidFill>
              <a:srgbClr val="6AA84F"/>
            </a:solidFill>
            <a:prstDash val="solid"/>
            <a:round/>
            <a:headEnd len="lg" w="lg" type="none"/>
            <a:tailEnd len="lg" w="lg" type="none"/>
          </a:ln>
        </p:spPr>
      </p:cxnSp>
      <p:cxnSp>
        <p:nvCxnSpPr>
          <p:cNvPr id="141" name="Shape 141"/>
          <p:cNvCxnSpPr/>
          <p:nvPr/>
        </p:nvCxnSpPr>
        <p:spPr>
          <a:xfrm>
            <a:off x="2540450" y="4311600"/>
            <a:ext cx="1171800" cy="0"/>
          </a:xfrm>
          <a:prstGeom prst="straightConnector1">
            <a:avLst/>
          </a:prstGeom>
          <a:noFill/>
          <a:ln cap="flat" cmpd="sng" w="9525">
            <a:solidFill>
              <a:srgbClr val="6AA84F"/>
            </a:solidFill>
            <a:prstDash val="solid"/>
            <a:round/>
            <a:headEnd len="lg" w="lg" type="none"/>
            <a:tailEnd len="lg" w="lg" type="none"/>
          </a:ln>
        </p:spPr>
      </p:cxnSp>
      <p:cxnSp>
        <p:nvCxnSpPr>
          <p:cNvPr id="142" name="Shape 142"/>
          <p:cNvCxnSpPr/>
          <p:nvPr/>
        </p:nvCxnSpPr>
        <p:spPr>
          <a:xfrm>
            <a:off x="3694375" y="3434975"/>
            <a:ext cx="26700" cy="894600"/>
          </a:xfrm>
          <a:prstGeom prst="straightConnector1">
            <a:avLst/>
          </a:prstGeom>
          <a:noFill/>
          <a:ln cap="flat" cmpd="sng" w="9525">
            <a:solidFill>
              <a:srgbClr val="6AA84F"/>
            </a:solidFill>
            <a:prstDash val="solid"/>
            <a:round/>
            <a:headEnd len="lg" w="lg" type="none"/>
            <a:tailEnd len="lg" w="lg" type="none"/>
          </a:ln>
        </p:spPr>
      </p:cxnSp>
      <p:cxnSp>
        <p:nvCxnSpPr>
          <p:cNvPr id="143" name="Shape 143"/>
          <p:cNvCxnSpPr/>
          <p:nvPr/>
        </p:nvCxnSpPr>
        <p:spPr>
          <a:xfrm flipH="1" rot="10800000">
            <a:off x="3721200" y="3855325"/>
            <a:ext cx="456300" cy="9000"/>
          </a:xfrm>
          <a:prstGeom prst="straightConnector1">
            <a:avLst/>
          </a:prstGeom>
          <a:noFill/>
          <a:ln cap="flat" cmpd="sng" w="9525">
            <a:solidFill>
              <a:srgbClr val="6AA84F"/>
            </a:solidFill>
            <a:prstDash val="solid"/>
            <a:round/>
            <a:headEnd len="lg" w="lg" type="none"/>
            <a:tailEnd len="lg" w="lg" type="none"/>
          </a:ln>
        </p:spPr>
      </p:cxnSp>
      <p:sp>
        <p:nvSpPr>
          <p:cNvPr id="144" name="Shape 144"/>
          <p:cNvSpPr txBox="1"/>
          <p:nvPr/>
        </p:nvSpPr>
        <p:spPr>
          <a:xfrm>
            <a:off x="4177500" y="3372350"/>
            <a:ext cx="1502700" cy="957300"/>
          </a:xfrm>
          <a:prstGeom prst="rect">
            <a:avLst/>
          </a:prstGeom>
          <a:noFill/>
          <a:ln cap="flat" cmpd="sng" w="9525">
            <a:solidFill>
              <a:srgbClr val="93C47D"/>
            </a:solidFill>
            <a:prstDash val="solid"/>
            <a:round/>
            <a:headEnd len="med" w="med" type="none"/>
            <a:tailEnd len="med" w="med" type="none"/>
          </a:ln>
        </p:spPr>
        <p:txBody>
          <a:bodyPr anchorCtr="0" anchor="t" bIns="91425" lIns="91425" rIns="91425" wrap="square" tIns="91425">
            <a:noAutofit/>
          </a:bodyPr>
          <a:lstStyle/>
          <a:p>
            <a:pPr indent="-69850" lvl="0" marL="0">
              <a:spcBef>
                <a:spcPts val="0"/>
              </a:spcBef>
              <a:buClr>
                <a:schemeClr val="dk1"/>
              </a:buClr>
              <a:buSzPts val="1100"/>
              <a:buFont typeface="Arial"/>
              <a:buNone/>
            </a:pPr>
            <a:r>
              <a:rPr b="1" i="1" lang="en" sz="1100" u="sng">
                <a:solidFill>
                  <a:srgbClr val="93C47D"/>
                </a:solidFill>
              </a:rPr>
              <a:t>In Living patients:</a:t>
            </a:r>
          </a:p>
          <a:p>
            <a:pPr indent="-69850" lvl="0" marL="0">
              <a:spcBef>
                <a:spcPts val="0"/>
              </a:spcBef>
              <a:buClr>
                <a:schemeClr val="dk1"/>
              </a:buClr>
              <a:buSzPts val="1100"/>
              <a:buFont typeface="Arial"/>
              <a:buNone/>
            </a:pPr>
            <a:r>
              <a:rPr lang="en" sz="1100"/>
              <a:t>• Greater Sciatic Foramen</a:t>
            </a:r>
          </a:p>
          <a:p>
            <a:pPr indent="-69850" lvl="0" marL="0">
              <a:spcBef>
                <a:spcPts val="0"/>
              </a:spcBef>
              <a:buClr>
                <a:schemeClr val="dk1"/>
              </a:buClr>
              <a:buSzPts val="1100"/>
              <a:buFont typeface="Arial"/>
              <a:buNone/>
            </a:pPr>
            <a:r>
              <a:rPr lang="en" sz="1100"/>
              <a:t>• Lesser Sciatic Foramen</a:t>
            </a:r>
          </a:p>
          <a:p>
            <a:pPr indent="0" lvl="0" mar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Shape 149"/>
          <p:cNvSpPr txBox="1"/>
          <p:nvPr>
            <p:ph type="title"/>
          </p:nvPr>
        </p:nvSpPr>
        <p:spPr>
          <a:xfrm>
            <a:off x="0" y="-66675"/>
            <a:ext cx="4365600" cy="831300"/>
          </a:xfrm>
          <a:prstGeom prst="rect">
            <a:avLst/>
          </a:prstGeom>
        </p:spPr>
        <p:txBody>
          <a:bodyPr anchorCtr="0" anchor="b" bIns="91425" lIns="91425" rIns="91425" wrap="square" tIns="91425">
            <a:noAutofit/>
          </a:bodyPr>
          <a:lstStyle/>
          <a:p>
            <a:pPr indent="0" lvl="0" marL="0">
              <a:spcBef>
                <a:spcPts val="0"/>
              </a:spcBef>
              <a:buNone/>
            </a:pPr>
            <a:r>
              <a:rPr lang="en"/>
              <a:t>Articulations of hip bone</a:t>
            </a:r>
          </a:p>
        </p:txBody>
      </p:sp>
      <p:sp>
        <p:nvSpPr>
          <p:cNvPr id="150" name="Shape 150"/>
          <p:cNvSpPr txBox="1"/>
          <p:nvPr>
            <p:ph idx="1" type="body"/>
          </p:nvPr>
        </p:nvSpPr>
        <p:spPr>
          <a:xfrm>
            <a:off x="85725" y="764625"/>
            <a:ext cx="5857800" cy="4379100"/>
          </a:xfrm>
          <a:prstGeom prst="rect">
            <a:avLst/>
          </a:prstGeom>
        </p:spPr>
        <p:txBody>
          <a:bodyPr anchorCtr="0" anchor="t" bIns="91425" lIns="91425" rIns="91425" wrap="square" tIns="91425">
            <a:noAutofit/>
          </a:bodyPr>
          <a:lstStyle/>
          <a:p>
            <a:pPr indent="0" lvl="0" marL="0">
              <a:spcBef>
                <a:spcPts val="0"/>
              </a:spcBef>
              <a:buNone/>
            </a:pPr>
            <a:r>
              <a:rPr lang="en" sz="2400">
                <a:latin typeface="Economica"/>
                <a:ea typeface="Economica"/>
                <a:cs typeface="Economica"/>
                <a:sym typeface="Economica"/>
              </a:rPr>
              <a:t>symphysis pubis:</a:t>
            </a:r>
          </a:p>
          <a:p>
            <a:pPr indent="0" lvl="0" marL="0">
              <a:spcBef>
                <a:spcPts val="0"/>
              </a:spcBef>
              <a:buNone/>
            </a:pPr>
            <a:r>
              <a:rPr lang="en" sz="1500"/>
              <a:t>-a secondary cartilaginous joint between the two pubic bones</a:t>
            </a:r>
          </a:p>
          <a:p>
            <a:pPr indent="0" lvl="0" marL="0">
              <a:spcBef>
                <a:spcPts val="0"/>
              </a:spcBef>
              <a:buNone/>
            </a:pPr>
            <a:r>
              <a:rPr lang="en" sz="2400">
                <a:latin typeface="Economica"/>
                <a:ea typeface="Economica"/>
                <a:cs typeface="Economica"/>
                <a:sym typeface="Economica"/>
              </a:rPr>
              <a:t>Sacroiliac joints:</a:t>
            </a:r>
          </a:p>
          <a:p>
            <a:pPr indent="0" lvl="0" marL="0">
              <a:spcBef>
                <a:spcPts val="0"/>
              </a:spcBef>
              <a:buNone/>
            </a:pPr>
            <a:r>
              <a:rPr lang="en" sz="1500"/>
              <a:t>-strong synovial joints, between the auricular surfaces of both iliac bones and the sacrum</a:t>
            </a:r>
          </a:p>
          <a:p>
            <a:pPr indent="0" lvl="0" marL="0">
              <a:spcBef>
                <a:spcPts val="0"/>
              </a:spcBef>
              <a:buNone/>
            </a:pPr>
            <a:r>
              <a:rPr lang="en" sz="1500">
                <a:solidFill>
                  <a:srgbClr val="6FA8DC"/>
                </a:solidFill>
              </a:rPr>
              <a:t>-transmit the weight of the body from vertebral column to the bony pelvis</a:t>
            </a:r>
          </a:p>
          <a:p>
            <a:pPr indent="0" lvl="0" marL="0">
              <a:spcBef>
                <a:spcPts val="0"/>
              </a:spcBef>
              <a:buNone/>
            </a:pPr>
            <a:r>
              <a:rPr lang="en" sz="2400">
                <a:latin typeface="Economica"/>
                <a:ea typeface="Economica"/>
                <a:cs typeface="Economica"/>
                <a:sym typeface="Economica"/>
              </a:rPr>
              <a:t>Hip joints:</a:t>
            </a:r>
          </a:p>
          <a:p>
            <a:pPr indent="0" lvl="0" marL="0">
              <a:spcBef>
                <a:spcPts val="0"/>
              </a:spcBef>
              <a:buNone/>
            </a:pPr>
            <a:r>
              <a:rPr lang="en" sz="1500"/>
              <a:t>-The outer surface articulates at the acetabulum with the head of the femur.</a:t>
            </a:r>
          </a:p>
        </p:txBody>
      </p:sp>
      <p:pic>
        <p:nvPicPr>
          <p:cNvPr descr="Related image" id="151" name="Shape 151"/>
          <p:cNvPicPr preferRelativeResize="0"/>
          <p:nvPr/>
        </p:nvPicPr>
        <p:blipFill rotWithShape="1">
          <a:blip r:embed="rId3">
            <a:alphaModFix/>
          </a:blip>
          <a:srcRect b="18178" l="51024" r="2911" t="35576"/>
          <a:stretch/>
        </p:blipFill>
        <p:spPr>
          <a:xfrm>
            <a:off x="5953125" y="0"/>
            <a:ext cx="3190874" cy="2863800"/>
          </a:xfrm>
          <a:prstGeom prst="rect">
            <a:avLst/>
          </a:prstGeom>
          <a:noFill/>
          <a:ln cap="flat" cmpd="sng" w="9525">
            <a:solidFill>
              <a:srgbClr val="000000"/>
            </a:solidFill>
            <a:prstDash val="solid"/>
            <a:round/>
            <a:headEnd len="med" w="med" type="none"/>
            <a:tailEnd len="med" w="med" type="none"/>
          </a:ln>
        </p:spPr>
      </p:pic>
      <p:pic>
        <p:nvPicPr>
          <p:cNvPr descr="Related image" id="152" name="Shape 152"/>
          <p:cNvPicPr preferRelativeResize="0"/>
          <p:nvPr/>
        </p:nvPicPr>
        <p:blipFill rotWithShape="1">
          <a:blip r:embed="rId4">
            <a:alphaModFix/>
          </a:blip>
          <a:srcRect b="3323" l="60689" r="22247" t="72000"/>
          <a:stretch/>
        </p:blipFill>
        <p:spPr>
          <a:xfrm>
            <a:off x="6944225" y="2914975"/>
            <a:ext cx="2199775" cy="2228525"/>
          </a:xfrm>
          <a:prstGeom prst="rect">
            <a:avLst/>
          </a:prstGeom>
          <a:noFill/>
          <a:ln cap="flat" cmpd="sng" w="9525">
            <a:solidFill>
              <a:srgbClr val="000000"/>
            </a:solidFill>
            <a:prstDash val="solid"/>
            <a:round/>
            <a:headEnd len="med" w="med" type="none"/>
            <a:tailEnd len="med" w="med" type="none"/>
          </a:ln>
        </p:spPr>
      </p:pic>
      <p:sp>
        <p:nvSpPr>
          <p:cNvPr id="153" name="Shape 153"/>
          <p:cNvSpPr/>
          <p:nvPr/>
        </p:nvSpPr>
        <p:spPr>
          <a:xfrm>
            <a:off x="161925" y="885825"/>
            <a:ext cx="1657200" cy="352500"/>
          </a:xfrm>
          <a:prstGeom prst="rect">
            <a:avLst/>
          </a:prstGeom>
          <a:noFill/>
          <a:ln cap="flat" cmpd="sng" w="19050">
            <a:solidFill>
              <a:srgbClr val="1155CC"/>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54" name="Shape 154"/>
          <p:cNvSpPr/>
          <p:nvPr/>
        </p:nvSpPr>
        <p:spPr>
          <a:xfrm>
            <a:off x="6886575" y="2705100"/>
            <a:ext cx="752400" cy="158700"/>
          </a:xfrm>
          <a:prstGeom prst="rect">
            <a:avLst/>
          </a:prstGeom>
          <a:noFill/>
          <a:ln cap="flat" cmpd="sng" w="19050">
            <a:solidFill>
              <a:srgbClr val="1155CC"/>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55" name="Shape 155"/>
          <p:cNvSpPr/>
          <p:nvPr/>
        </p:nvSpPr>
        <p:spPr>
          <a:xfrm>
            <a:off x="161925" y="1933575"/>
            <a:ext cx="1619100" cy="419100"/>
          </a:xfrm>
          <a:prstGeom prst="rect">
            <a:avLst/>
          </a:prstGeom>
          <a:noFill/>
          <a:ln cap="flat" cmpd="sng" w="19050">
            <a:solidFill>
              <a:srgbClr val="F1C23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56" name="Shape 156"/>
          <p:cNvSpPr/>
          <p:nvPr/>
        </p:nvSpPr>
        <p:spPr>
          <a:xfrm>
            <a:off x="6924675" y="47625"/>
            <a:ext cx="809700" cy="200100"/>
          </a:xfrm>
          <a:prstGeom prst="rect">
            <a:avLst/>
          </a:prstGeom>
          <a:noFill/>
          <a:ln cap="flat" cmpd="sng" w="19050">
            <a:solidFill>
              <a:srgbClr val="F1C23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57" name="Shape 157"/>
          <p:cNvSpPr/>
          <p:nvPr/>
        </p:nvSpPr>
        <p:spPr>
          <a:xfrm>
            <a:off x="161925" y="4019550"/>
            <a:ext cx="1028700" cy="419100"/>
          </a:xfrm>
          <a:prstGeom prst="rect">
            <a:avLst/>
          </a:prstGeom>
          <a:noFill/>
          <a:ln cap="flat" cmpd="sng" w="19050">
            <a:solidFill>
              <a:srgbClr val="99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58" name="Shape 158"/>
          <p:cNvSpPr/>
          <p:nvPr/>
        </p:nvSpPr>
        <p:spPr>
          <a:xfrm>
            <a:off x="7600950" y="3238500"/>
            <a:ext cx="981000" cy="962100"/>
          </a:xfrm>
          <a:prstGeom prst="rect">
            <a:avLst/>
          </a:prstGeom>
          <a:noFill/>
          <a:ln cap="flat" cmpd="sng" w="19050">
            <a:solidFill>
              <a:srgbClr val="99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