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Economica"/>
      <p:regular r:id="rId27"/>
      <p:bold r:id="rId28"/>
      <p:italic r:id="rId29"/>
      <p:boldItalic r:id="rId30"/>
    </p:embeddedFont>
    <p:embeddedFont>
      <p:font typeface="Bree Serif"/>
      <p:regular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B2C622F-5C13-4A9F-A06C-560DAF6D3983}">
  <a:tblStyle styleId="{AB2C622F-5C13-4A9F-A06C-560DAF6D398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0CFB1EA-86CC-4B44-8283-34F67521261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F4AB187-4924-4EEA-98AC-FC5D4F52483A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Economica-bold.fntdata"/><Relationship Id="rId27" Type="http://schemas.openxmlformats.org/officeDocument/2006/relationships/font" Target="fonts/Economica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Economica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reeSerif-regular.fntdata"/><Relationship Id="rId30" Type="http://schemas.openxmlformats.org/officeDocument/2006/relationships/font" Target="fonts/Economica-boldItalic.fntdata"/><Relationship Id="rId11" Type="http://schemas.openxmlformats.org/officeDocument/2006/relationships/slide" Target="slides/slide5.xml"/><Relationship Id="rId33" Type="http://schemas.openxmlformats.org/officeDocument/2006/relationships/font" Target="fonts/OpenSans-bold.fntdata"/><Relationship Id="rId10" Type="http://schemas.openxmlformats.org/officeDocument/2006/relationships/slide" Target="slides/slide4.xml"/><Relationship Id="rId32" Type="http://schemas.openxmlformats.org/officeDocument/2006/relationships/font" Target="fonts/OpenSans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34" Type="http://schemas.openxmlformats.org/officeDocument/2006/relationships/font" Target="fonts/OpenSa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•Is </a:t>
            </a:r>
            <a:r>
              <a:rPr lang="en" sz="2200" u="sng">
                <a:solidFill>
                  <a:schemeClr val="dk1"/>
                </a:solidFill>
              </a:rPr>
              <a:t>formed by:</a:t>
            </a:r>
          </a:p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•</a:t>
            </a:r>
            <a:r>
              <a:rPr b="1" lang="en" sz="2200">
                <a:solidFill>
                  <a:srgbClr val="C00000"/>
                </a:solidFill>
              </a:rPr>
              <a:t>Subscapularis.</a:t>
            </a:r>
          </a:p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•</a:t>
            </a:r>
            <a:r>
              <a:rPr b="1" lang="en" sz="2200">
                <a:solidFill>
                  <a:srgbClr val="C00000"/>
                </a:solidFill>
              </a:rPr>
              <a:t>Latissimus dorsi.</a:t>
            </a:r>
          </a:p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•</a:t>
            </a:r>
            <a:r>
              <a:rPr b="1" lang="en" sz="2200">
                <a:solidFill>
                  <a:srgbClr val="C00000"/>
                </a:solidFill>
              </a:rPr>
              <a:t>Teres major </a:t>
            </a:r>
            <a:r>
              <a:rPr b="1" lang="en" sz="2200">
                <a:solidFill>
                  <a:schemeClr val="dk1"/>
                </a:solidFill>
              </a:rPr>
              <a:t>muscles.</a:t>
            </a:r>
          </a:p>
          <a:p>
            <a:pPr indent="-69850" lvl="0" mar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Shape 8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Shape 81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8890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88900" lvl="2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88900" lvl="3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88900" lvl="4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88900" lvl="5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88900" lvl="6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88900" lvl="7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88900" lvl="8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97" name="Shape 97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35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hyperlink" Target="https://docs.google.com/presentation/d/1-3EbmgOo9FKQuOSaCbwutr5E4DCLSkt4zxmuddW-lE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32.jpg"/><Relationship Id="rId5" Type="http://schemas.openxmlformats.org/officeDocument/2006/relationships/image" Target="../media/image23.png"/><Relationship Id="rId6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27.jp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g"/><Relationship Id="rId4" Type="http://schemas.openxmlformats.org/officeDocument/2006/relationships/hyperlink" Target="https://m.youtube.com/watch?v=5YJJkK4Kw88&amp;feature=youtu.be" TargetMode="External"/><Relationship Id="rId5" Type="http://schemas.openxmlformats.org/officeDocument/2006/relationships/image" Target="../media/image3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jp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hyperlink" Target="https://www.youtube.com/watch?v=ViRUFOzWWuY" TargetMode="External"/><Relationship Id="rId6" Type="http://schemas.openxmlformats.org/officeDocument/2006/relationships/image" Target="../media/image21.jpg"/><Relationship Id="rId7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5.jpg"/><Relationship Id="rId5" Type="http://schemas.openxmlformats.org/officeDocument/2006/relationships/image" Target="../media/image14.png"/><Relationship Id="rId6" Type="http://schemas.openxmlformats.org/officeDocument/2006/relationships/hyperlink" Target="https://www.youtube.com/watch?v=sYzs6tDZ9Bw" TargetMode="External"/><Relationship Id="rId7" Type="http://schemas.openxmlformats.org/officeDocument/2006/relationships/image" Target="../media/image21.jpg"/><Relationship Id="rId8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5" Type="http://schemas.openxmlformats.org/officeDocument/2006/relationships/hyperlink" Target="https://youtu.be/0R-UmyjGVN0" TargetMode="External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Pectoral region and Axilla</a:t>
            </a:r>
          </a:p>
        </p:txBody>
      </p:sp>
      <p:sp>
        <p:nvSpPr>
          <p:cNvPr id="111" name="Shape 111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Lecture 8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1172701" cy="11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24987" l="23657" r="22648" t="25571"/>
          <a:stretch/>
        </p:blipFill>
        <p:spPr>
          <a:xfrm>
            <a:off x="7575573" y="0"/>
            <a:ext cx="1568426" cy="1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5378450" y="4494975"/>
            <a:ext cx="3637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r>
              <a:rPr b="1" lang="en" sz="1600">
                <a:latin typeface="Courier New"/>
                <a:ea typeface="Courier New"/>
                <a:cs typeface="Courier New"/>
                <a:sym typeface="Courier New"/>
              </a:rPr>
              <a:t>{وَمَنْ يَتَوَكَّلْ عَلَى اللَّهِ فَهُوَ حَسْبُهُ}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0" y="4572002"/>
            <a:ext cx="3375600" cy="5715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هذا العمل لا يغني عن المصدر الأساسي للمذاكرة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2" y="4195544"/>
            <a:ext cx="6552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Please check our </a:t>
            </a:r>
            <a:r>
              <a:rPr lang="en" u="sng">
                <a:solidFill>
                  <a:srgbClr val="57BB8A"/>
                </a:solidFill>
                <a:hlinkClick r:id="rId5"/>
              </a:rPr>
              <a:t>Editing File</a:t>
            </a:r>
            <a:r>
              <a:rPr lang="en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Shape 249"/>
          <p:cNvGraphicFramePr/>
          <p:nvPr/>
        </p:nvGraphicFramePr>
        <p:xfrm>
          <a:off x="475625" y="8832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{AB2C622F-5C13-4A9F-A06C-560DAF6D3983}</a:tableStyleId>
              </a:tblPr>
              <a:tblGrid>
                <a:gridCol w="762625"/>
                <a:gridCol w="3710875"/>
                <a:gridCol w="3710875"/>
              </a:tblGrid>
              <a:tr h="1859950"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" sz="14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APEX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Is directed 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upwards 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medially 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the root of the neck.</a:t>
                      </a:r>
                    </a:p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It is called </a:t>
                      </a: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Cervicoaxillary canal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(which neurovascular </a:t>
                      </a:r>
                      <a:r>
                        <a:rPr lang="en" sz="1200" u="none" cap="none" strike="noStrike">
                          <a:solidFill>
                            <a:srgbClr val="A5A5A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structures pass through) .</a:t>
                      </a:r>
                    </a:p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It is </a:t>
                      </a:r>
                      <a:r>
                        <a:rPr b="1" lang="en" sz="1200" u="sng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bounded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by 3 bones:</a:t>
                      </a:r>
                    </a:p>
                    <a:p>
                      <a:pPr indent="-7620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" sz="1200" u="none" cap="none" strike="noStrike">
                          <a:solidFill>
                            <a:srgbClr val="7030A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Clavicle </a:t>
                      </a:r>
                      <a:r>
                        <a:rPr b="1" lang="en" sz="1200" u="none" cap="none" strike="noStrike">
                          <a:solidFill>
                            <a:srgbClr val="7030A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anteriorly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indent="-7620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" sz="1200" u="none" cap="none" strike="noStrike">
                          <a:solidFill>
                            <a:srgbClr val="00B0F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 border of the scapula</a:t>
                      </a:r>
                      <a:r>
                        <a:rPr lang="en" sz="1200" u="none" cap="none" strike="noStrike">
                          <a:solidFill>
                            <a:srgbClr val="00B0F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200" u="none" cap="none" strike="noStrike">
                          <a:solidFill>
                            <a:srgbClr val="00B0F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posteriorly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indent="-7620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" sz="1200" u="none" cap="none" strike="noStrike">
                          <a:solidFill>
                            <a:srgbClr val="00B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Outer border o</a:t>
                      </a: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 the first rib </a:t>
                      </a:r>
                      <a:r>
                        <a:rPr b="1" lang="en" sz="1200" u="none" cap="none" strike="noStrike">
                          <a:solidFill>
                            <a:srgbClr val="00B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medially</a:t>
                      </a: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27700"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" sz="14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Formed by 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skin </a:t>
                      </a: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stretching between the 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</a:t>
                      </a: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</a:t>
                      </a: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walls.</a:t>
                      </a:r>
                    </a:p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base is bounded by: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front by </a:t>
                      </a:r>
                      <a:r>
                        <a:rPr b="0" lang="en" sz="12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</a:t>
                      </a: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</a:t>
                      </a:r>
                      <a:r>
                        <a:rPr b="0" lang="en" sz="12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axillary fold </a:t>
                      </a: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(formed by the lower border of </a:t>
                      </a:r>
                      <a:r>
                        <a:rPr b="0" lang="en" sz="1200" u="sng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Pectoralis major</a:t>
                      </a: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).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Behind by </a:t>
                      </a: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</a:t>
                      </a: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</a:t>
                      </a:r>
                      <a:r>
                        <a:rPr b="0" lang="en" sz="12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axillary fold </a:t>
                      </a: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(formed    by  tendons of </a:t>
                      </a:r>
                      <a:r>
                        <a:rPr b="0" lang="en" sz="1200" u="sng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latissimus dorsi </a:t>
                      </a: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</a:t>
                      </a:r>
                      <a:r>
                        <a:rPr b="0" lang="en" sz="1200" u="sng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teres major</a:t>
                      </a: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).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</a:t>
                      </a:r>
                      <a:r>
                        <a:rPr b="1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Medially by </a:t>
                      </a: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 </a:t>
                      </a:r>
                      <a:r>
                        <a:rPr b="0" lang="en" sz="12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to 5 ribs </a:t>
                      </a: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the chest wall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-Laterally by </a:t>
                      </a:r>
                      <a:r>
                        <a:rPr lang="en" sz="1200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 of the shaft of humerus and it’s muscles.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descr="腋窝2" id="250" name="Shape 250"/>
          <p:cNvPicPr preferRelativeResize="0"/>
          <p:nvPr/>
        </p:nvPicPr>
        <p:blipFill rotWithShape="1">
          <a:blip r:embed="rId3">
            <a:alphaModFix/>
          </a:blip>
          <a:srcRect b="3476" l="0" r="3236" t="3489"/>
          <a:stretch/>
        </p:blipFill>
        <p:spPr>
          <a:xfrm>
            <a:off x="7201410" y="983700"/>
            <a:ext cx="1301115" cy="163164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pic>
      <p:pic>
        <p:nvPicPr>
          <p:cNvPr descr="Image result for apex of axilla" id="251" name="Shape 2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7183" y="1005010"/>
            <a:ext cx="2074876" cy="155807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/>
          <p:nvPr/>
        </p:nvSpPr>
        <p:spPr>
          <a:xfrm>
            <a:off x="6467475" y="1630262"/>
            <a:ext cx="324000" cy="187500"/>
          </a:xfrm>
          <a:prstGeom prst="rect">
            <a:avLst/>
          </a:prstGeom>
          <a:noFill/>
          <a:ln cap="flat" cmpd="sng" w="25400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6324600" y="1260897"/>
            <a:ext cx="324000" cy="187500"/>
          </a:xfrm>
          <a:prstGeom prst="rect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5219700" y="1142042"/>
            <a:ext cx="600000" cy="309000"/>
          </a:xfrm>
          <a:prstGeom prst="rect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2060" y="2832954"/>
            <a:ext cx="1420466" cy="1732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atomy-of-the-armpit-armpit-anatomy-related-keywords-amp-suggestions-armpit-anatomy.jpg" id="256" name="Shape 256"/>
          <p:cNvPicPr preferRelativeResize="0"/>
          <p:nvPr/>
        </p:nvPicPr>
        <p:blipFill rotWithShape="1">
          <a:blip r:embed="rId6">
            <a:alphaModFix/>
          </a:blip>
          <a:srcRect b="6515" l="3757" r="9475" t="10164"/>
          <a:stretch/>
        </p:blipFill>
        <p:spPr>
          <a:xfrm>
            <a:off x="5014358" y="2853482"/>
            <a:ext cx="2067702" cy="176962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6605587" y="3252788"/>
            <a:ext cx="471600" cy="476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4997657" y="3829051"/>
            <a:ext cx="507900" cy="477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Shape 259"/>
          <p:cNvCxnSpPr/>
          <p:nvPr/>
        </p:nvCxnSpPr>
        <p:spPr>
          <a:xfrm>
            <a:off x="6862935" y="3357563"/>
            <a:ext cx="0" cy="219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0" name="Shape 260"/>
          <p:cNvCxnSpPr/>
          <p:nvPr/>
        </p:nvCxnSpPr>
        <p:spPr>
          <a:xfrm rot="10800000">
            <a:off x="5256316" y="3919502"/>
            <a:ext cx="0" cy="119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1" name="Shape 261"/>
          <p:cNvCxnSpPr/>
          <p:nvPr/>
        </p:nvCxnSpPr>
        <p:spPr>
          <a:xfrm>
            <a:off x="5256488" y="4110031"/>
            <a:ext cx="0" cy="114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62" name="Shape 262"/>
          <p:cNvSpPr txBox="1"/>
          <p:nvPr/>
        </p:nvSpPr>
        <p:spPr>
          <a:xfrm>
            <a:off x="327000" y="74496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2540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Economica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Axilla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875" y="2674472"/>
            <a:ext cx="1657424" cy="18117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8" name="Shape 268"/>
          <p:cNvGraphicFramePr/>
          <p:nvPr/>
        </p:nvGraphicFramePr>
        <p:xfrm>
          <a:off x="475613" y="879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{C0CFB1EA-86CC-4B44-8283-34F67521261F}</a:tableStyleId>
              </a:tblPr>
              <a:tblGrid>
                <a:gridCol w="1455725"/>
                <a:gridCol w="3430800"/>
                <a:gridCol w="3351350"/>
              </a:tblGrid>
              <a:tr h="981225"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wall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3333FF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 </a:t>
                      </a:r>
                      <a:r>
                        <a:rPr b="1" lang="en" sz="1200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formed by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</a:p>
                    <a:p>
                      <a:pPr indent="-6985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Pectoralis major 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(it forms the anterior fold)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b="1" lang="en" sz="1200">
                          <a:solidFill>
                            <a:srgbClr val="00B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Pectoralis minor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Subclav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ius </a:t>
                      </a:r>
                      <a:b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b="1" lang="en" sz="1200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4- 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Clavipectoral fascia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333FF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3333FF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3333FF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3333FF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3333FF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180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wall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 </a:t>
                      </a:r>
                      <a:r>
                        <a:rPr b="1" lang="en" sz="12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formed by:</a:t>
                      </a:r>
                    </a:p>
                    <a:p>
                      <a:pPr indent="-6985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Subscapularis  </a:t>
                      </a:r>
                      <a:b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b="1" lang="en" sz="1200">
                          <a:solidFill>
                            <a:srgbClr val="00B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Latissimus dorsi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Teres major muscles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(Latissimus dorsi and Teres major muscles form the posterior fold)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3333FF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FF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wall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0000FF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is WIDE and </a:t>
                      </a:r>
                      <a:r>
                        <a:rPr b="1" lang="en" sz="1200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formed by: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</a:t>
                      </a:r>
                      <a:r>
                        <a:rPr lang="en" sz="12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Serratus anterior 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solidFill>
                            <a:srgbClr val="00B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Upper 4-5 ribs &amp; Intercostal muscles 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0000FF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0000FF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0000FF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FF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60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</a:t>
                      </a:r>
                      <a:r>
                        <a:rPr b="1" lang="en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wall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is NARROW and  </a:t>
                      </a:r>
                      <a:r>
                        <a:rPr b="1" lang="en" sz="1200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formed by: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Coracobrachialis    </a:t>
                      </a:r>
                      <a:r>
                        <a:rPr b="1" lang="en" sz="1200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Biceps brachii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solidFill>
                            <a:srgbClr val="741B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Bicipital (intertubercular) groove of the humerus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0000FF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id="269" name="Shape 269"/>
          <p:cNvPicPr preferRelativeResize="0"/>
          <p:nvPr/>
        </p:nvPicPr>
        <p:blipFill rotWithShape="1">
          <a:blip r:embed="rId4">
            <a:alphaModFix/>
          </a:blip>
          <a:srcRect b="0" l="12302" r="3551" t="21408"/>
          <a:stretch/>
        </p:blipFill>
        <p:spPr>
          <a:xfrm>
            <a:off x="5581500" y="1108400"/>
            <a:ext cx="1657425" cy="11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/>
          <p:nvPr/>
        </p:nvSpPr>
        <p:spPr>
          <a:xfrm>
            <a:off x="5830475" y="1188400"/>
            <a:ext cx="427200" cy="804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6788625" y="1468225"/>
            <a:ext cx="450300" cy="53100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6290725" y="1122250"/>
            <a:ext cx="256500" cy="80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6833600" y="1662200"/>
            <a:ext cx="402300" cy="531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4" name="Shape 2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2175" y="955350"/>
            <a:ext cx="1207801" cy="142170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5685625" y="2270600"/>
            <a:ext cx="12570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Anterior wall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7282300" y="2270600"/>
            <a:ext cx="13419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Posterior wall</a:t>
            </a:r>
          </a:p>
        </p:txBody>
      </p:sp>
      <p:sp>
        <p:nvSpPr>
          <p:cNvPr id="277" name="Shape 277"/>
          <p:cNvSpPr/>
          <p:nvPr/>
        </p:nvSpPr>
        <p:spPr>
          <a:xfrm>
            <a:off x="8343775" y="1316825"/>
            <a:ext cx="294600" cy="663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8343775" y="1993275"/>
            <a:ext cx="316200" cy="80400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8343775" y="1510750"/>
            <a:ext cx="294600" cy="80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8168975" y="1334475"/>
            <a:ext cx="42300" cy="33600"/>
          </a:xfrm>
          <a:prstGeom prst="su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8120450" y="2002550"/>
            <a:ext cx="42300" cy="53100"/>
          </a:xfrm>
          <a:prstGeom prst="su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8000375" y="1531100"/>
            <a:ext cx="42300" cy="33600"/>
          </a:xfrm>
          <a:prstGeom prst="su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3" name="Shape 2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9350" y="2707902"/>
            <a:ext cx="1294250" cy="173287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8120450" y="3493513"/>
            <a:ext cx="511500" cy="1737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6997950" y="4098100"/>
            <a:ext cx="561300" cy="114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8211275" y="4059700"/>
            <a:ext cx="402300" cy="338400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6942625" y="3979300"/>
            <a:ext cx="294600" cy="804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88" name="Shape 288"/>
          <p:cNvCxnSpPr>
            <a:stCxn id="289" idx="1"/>
          </p:cNvCxnSpPr>
          <p:nvPr/>
        </p:nvCxnSpPr>
        <p:spPr>
          <a:xfrm rot="10800000">
            <a:off x="7993175" y="4059700"/>
            <a:ext cx="218100" cy="3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89" name="Shape 289"/>
          <p:cNvSpPr txBox="1"/>
          <p:nvPr/>
        </p:nvSpPr>
        <p:spPr>
          <a:xfrm>
            <a:off x="8211275" y="3928900"/>
            <a:ext cx="1061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500"/>
              </a:spcBef>
              <a:buNone/>
            </a:pPr>
            <a:r>
              <a:rPr lang="en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Upper </a:t>
            </a:r>
          </a:p>
          <a:p>
            <a:pPr indent="-69850" lvl="0" marL="0" rtl="0"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4-5 ribs</a:t>
            </a:r>
          </a:p>
        </p:txBody>
      </p:sp>
      <p:sp>
        <p:nvSpPr>
          <p:cNvPr id="290" name="Shape 290"/>
          <p:cNvSpPr/>
          <p:nvPr/>
        </p:nvSpPr>
        <p:spPr>
          <a:xfrm>
            <a:off x="6942625" y="3400475"/>
            <a:ext cx="427200" cy="2190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6948875" y="3068675"/>
            <a:ext cx="511500" cy="219000"/>
          </a:xfrm>
          <a:prstGeom prst="rect">
            <a:avLst/>
          </a:prstGeom>
          <a:noFill/>
          <a:ln cap="flat" cmpd="sng" w="952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5557975" y="2949875"/>
            <a:ext cx="363600" cy="2190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6229525" y="3752875"/>
            <a:ext cx="511500" cy="114000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6357025" y="3004625"/>
            <a:ext cx="316200" cy="80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6257675" y="3103925"/>
            <a:ext cx="531000" cy="1140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 txBox="1"/>
          <p:nvPr/>
        </p:nvSpPr>
        <p:spPr>
          <a:xfrm>
            <a:off x="5643175" y="4363838"/>
            <a:ext cx="13419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Anterior wall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6876250" y="4363850"/>
            <a:ext cx="19602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Medial &amp; lateral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wall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327000" y="74496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2540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Economica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Axilla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" name="Shape 303"/>
          <p:cNvGraphicFramePr/>
          <p:nvPr/>
        </p:nvGraphicFramePr>
        <p:xfrm>
          <a:off x="475625" y="92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{C0CFB1EA-86CC-4B44-8283-34F67521261F}</a:tableStyleId>
              </a:tblPr>
              <a:tblGrid>
                <a:gridCol w="1321625"/>
                <a:gridCol w="3623800"/>
                <a:gridCol w="3238925"/>
              </a:tblGrid>
              <a:tr h="3810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Contents of axilla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rowSpan="5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 gridSpan="2"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500"/>
                        </a:spcBef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Cords and braches of the </a:t>
                      </a:r>
                      <a:r>
                        <a:rPr b="1" lang="en" sz="1600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brachial plexus.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500"/>
                        </a:spcBef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</a:t>
                      </a:r>
                      <a:r>
                        <a:rPr b="1" lang="en" sz="16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Axillary artery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its branches.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50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</a:t>
                      </a:r>
                      <a:r>
                        <a:rPr b="1" lang="en" sz="16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Axillary vein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its  tributaries.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50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</a:t>
                      </a:r>
                      <a:r>
                        <a:rPr b="1"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Axillary lymph nodes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50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</a:t>
                      </a:r>
                      <a:r>
                        <a:rPr b="1"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Axillary fat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50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</a:t>
                      </a:r>
                      <a:r>
                        <a:rPr b="1" lang="en" sz="16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Loose </a:t>
                      </a:r>
                      <a:r>
                        <a:rPr b="1"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connective tissue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 hMerge="1"/>
                <a:tc vMerge="1"/>
              </a:tr>
              <a:tr h="396200">
                <a:tc gridSpan="2" vMerge="1"/>
                <a:tc hMerge="1" vMerge="1"/>
                <a:tc vMerge="1"/>
              </a:tr>
              <a:tr h="381000">
                <a:tc gridSpan="2" vMerge="1"/>
                <a:tc hMerge="1" vMerge="1"/>
                <a:tc vMerge="1"/>
              </a:tr>
              <a:tr h="396200">
                <a:tc gridSpan="2" vMerge="1"/>
                <a:tc hMerge="1" vMerge="1"/>
                <a:tc vMerge="1"/>
              </a:tr>
            </a:tbl>
          </a:graphicData>
        </a:graphic>
      </p:graphicFrame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050" y="1456600"/>
            <a:ext cx="2800424" cy="291712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327000" y="74496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2540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Economica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Axilla</a:t>
            </a:r>
          </a:p>
        </p:txBody>
      </p:sp>
      <p:cxnSp>
        <p:nvCxnSpPr>
          <p:cNvPr id="306" name="Shape 306"/>
          <p:cNvCxnSpPr/>
          <p:nvPr/>
        </p:nvCxnSpPr>
        <p:spPr>
          <a:xfrm flipH="1">
            <a:off x="6462075" y="2857475"/>
            <a:ext cx="186000" cy="693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7" name="Shape 307"/>
          <p:cNvCxnSpPr/>
          <p:nvPr/>
        </p:nvCxnSpPr>
        <p:spPr>
          <a:xfrm rot="10800000">
            <a:off x="7098575" y="1456600"/>
            <a:ext cx="435900" cy="806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8" name="Shape 308"/>
          <p:cNvCxnSpPr/>
          <p:nvPr/>
        </p:nvCxnSpPr>
        <p:spPr>
          <a:xfrm rot="10800000">
            <a:off x="6260475" y="1873075"/>
            <a:ext cx="480900" cy="832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09" name="Shape 309"/>
          <p:cNvSpPr txBox="1"/>
          <p:nvPr/>
        </p:nvSpPr>
        <p:spPr>
          <a:xfrm>
            <a:off x="6272663" y="1097825"/>
            <a:ext cx="20877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brachial plexus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5457063" y="1514925"/>
            <a:ext cx="20877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Axillary artery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5570063" y="3364750"/>
            <a:ext cx="20877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b="1" lang="en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Axillary vein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586575" y="655925"/>
            <a:ext cx="58383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/>
              <a:t>Brachial Plexus</a:t>
            </a:r>
          </a:p>
        </p:txBody>
      </p:sp>
      <p:cxnSp>
        <p:nvCxnSpPr>
          <p:cNvPr id="317" name="Shape 317"/>
          <p:cNvCxnSpPr/>
          <p:nvPr/>
        </p:nvCxnSpPr>
        <p:spPr>
          <a:xfrm flipH="1">
            <a:off x="3541477" y="1505778"/>
            <a:ext cx="4800" cy="3681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8" name="Shape 318"/>
          <p:cNvCxnSpPr/>
          <p:nvPr/>
        </p:nvCxnSpPr>
        <p:spPr>
          <a:xfrm>
            <a:off x="1246142" y="1863991"/>
            <a:ext cx="4537500" cy="99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19" name="Shape 319"/>
          <p:cNvSpPr/>
          <p:nvPr/>
        </p:nvSpPr>
        <p:spPr>
          <a:xfrm>
            <a:off x="1128360" y="1863999"/>
            <a:ext cx="222600" cy="583800"/>
          </a:xfrm>
          <a:prstGeom prst="downArrow">
            <a:avLst>
              <a:gd fmla="val 0" name="adj1"/>
              <a:gd fmla="val 50000" name="adj2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3432566" y="1855312"/>
            <a:ext cx="222600" cy="583800"/>
          </a:xfrm>
          <a:prstGeom prst="downArrow">
            <a:avLst>
              <a:gd fmla="val 0" name="adj1"/>
              <a:gd fmla="val 50000" name="adj2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586578" y="2542975"/>
            <a:ext cx="1547700" cy="1944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741B47"/>
                </a:solidFill>
                <a:latin typeface="Open Sans"/>
                <a:ea typeface="Open Sans"/>
                <a:cs typeface="Open Sans"/>
                <a:sym typeface="Open Sans"/>
              </a:rPr>
              <a:t>Definition</a:t>
            </a:r>
            <a:r>
              <a:rPr lang="en">
                <a:solidFill>
                  <a:srgbClr val="741B47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Brachial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plexus is a </a:t>
            </a:r>
            <a:r>
              <a:rPr b="1" lang="en" sz="12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network of nerves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that is formed at the </a:t>
            </a:r>
            <a:r>
              <a:rPr lang="en" sz="12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root of the neck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enter the upper limb.</a:t>
            </a:r>
          </a:p>
        </p:txBody>
      </p:sp>
      <p:sp>
        <p:nvSpPr>
          <p:cNvPr id="322" name="Shape 322"/>
          <p:cNvSpPr/>
          <p:nvPr/>
        </p:nvSpPr>
        <p:spPr>
          <a:xfrm>
            <a:off x="5660642" y="1873887"/>
            <a:ext cx="222600" cy="583800"/>
          </a:xfrm>
          <a:prstGeom prst="downArrow">
            <a:avLst>
              <a:gd fmla="val 0" name="adj1"/>
              <a:gd fmla="val 50000" name="adj2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2764912" y="2542975"/>
            <a:ext cx="1673700" cy="1944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741B47"/>
                </a:solidFill>
                <a:latin typeface="Open Sans"/>
                <a:ea typeface="Open Sans"/>
                <a:cs typeface="Open Sans"/>
                <a:sym typeface="Open Sans"/>
              </a:rPr>
              <a:t>Location</a:t>
            </a:r>
            <a:r>
              <a:rPr lang="en">
                <a:solidFill>
                  <a:srgbClr val="741B47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br>
              <a:rPr lang="en">
                <a:solidFill>
                  <a:srgbClr val="741B4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it is present in the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posterior triangle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the neck and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axilla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4877352" y="2542975"/>
            <a:ext cx="1547700" cy="1944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741B47"/>
                </a:solidFill>
                <a:latin typeface="Open Sans"/>
                <a:ea typeface="Open Sans"/>
                <a:cs typeface="Open Sans"/>
                <a:sym typeface="Open Sans"/>
              </a:rPr>
              <a:t>Formation</a:t>
            </a:r>
            <a:r>
              <a:rPr lang="en">
                <a:solidFill>
                  <a:srgbClr val="741B47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br>
              <a:rPr lang="en">
                <a:solidFill>
                  <a:srgbClr val="741B4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is formed by the union of the anterior Rami of the </a:t>
            </a:r>
            <a:r>
              <a:rPr lang="en" sz="11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C5th, 6th, 7th, 8th</a:t>
            </a:r>
            <a:r>
              <a:rPr lang="en" sz="11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1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(cervical spinal nerves) 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the </a:t>
            </a:r>
            <a:r>
              <a:rPr lang="en" sz="11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1st thoracic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spinal nerve.</a:t>
            </a:r>
          </a:p>
        </p:txBody>
      </p:sp>
      <p:sp>
        <p:nvSpPr>
          <p:cNvPr id="325" name="Shape 325"/>
          <p:cNvSpPr/>
          <p:nvPr/>
        </p:nvSpPr>
        <p:spPr>
          <a:xfrm>
            <a:off x="3964291" y="1916529"/>
            <a:ext cx="1547700" cy="583800"/>
          </a:xfrm>
          <a:prstGeom prst="cloudCallout">
            <a:avLst>
              <a:gd fmla="val -40151" name="adj1"/>
              <a:gd fmla="val 203701" name="adj2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600">
                <a:solidFill>
                  <a:srgbClr val="666666"/>
                </a:solidFill>
              </a:rPr>
              <a:t>The posterior triangle consists of: 1) clavicle 2) sternocleidomastoid muscle 3) trapezius</a:t>
            </a:r>
            <a:br>
              <a:rPr lang="en" sz="600">
                <a:solidFill>
                  <a:srgbClr val="666666"/>
                </a:solidFill>
              </a:rPr>
            </a:br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813" y="1916525"/>
            <a:ext cx="2262600" cy="2161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</p:pic>
      <p:sp>
        <p:nvSpPr>
          <p:cNvPr id="327" name="Shape 327"/>
          <p:cNvSpPr txBox="1"/>
          <p:nvPr/>
        </p:nvSpPr>
        <p:spPr>
          <a:xfrm>
            <a:off x="7440346" y="4078029"/>
            <a:ext cx="9786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900">
                <a:solidFill>
                  <a:schemeClr val="dk2"/>
                </a:solidFill>
              </a:rPr>
              <a:t>Extra picture</a:t>
            </a:r>
          </a:p>
        </p:txBody>
      </p:sp>
      <p:pic>
        <p:nvPicPr>
          <p:cNvPr id="328" name="Shape 3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1809" y="1143426"/>
            <a:ext cx="381950" cy="2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7520125" y="829616"/>
            <a:ext cx="14253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600">
                <a:solidFill>
                  <a:schemeClr val="dk2"/>
                </a:solidFill>
              </a:rPr>
              <a:t>Watch this video for a better understanding of Brachial Plexus.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838" y="1422250"/>
            <a:ext cx="5793423" cy="2219501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dot"/>
            <a:round/>
            <a:headEnd len="med" w="med" type="none"/>
            <a:tailEnd len="med" w="med" type="none"/>
          </a:ln>
        </p:spPr>
      </p:pic>
      <p:sp>
        <p:nvSpPr>
          <p:cNvPr id="335" name="Shape 335"/>
          <p:cNvSpPr/>
          <p:nvPr/>
        </p:nvSpPr>
        <p:spPr>
          <a:xfrm flipH="1">
            <a:off x="5708450" y="3731250"/>
            <a:ext cx="1504200" cy="6096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Roots:</a:t>
            </a: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 the posterior triangle.</a:t>
            </a:r>
          </a:p>
        </p:txBody>
      </p:sp>
      <p:sp>
        <p:nvSpPr>
          <p:cNvPr id="336" name="Shape 336"/>
          <p:cNvSpPr/>
          <p:nvPr/>
        </p:nvSpPr>
        <p:spPr>
          <a:xfrm flipH="1">
            <a:off x="4370525" y="3731250"/>
            <a:ext cx="1551300" cy="6096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Trunks</a:t>
            </a: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in the posterior triangle.</a:t>
            </a:r>
          </a:p>
        </p:txBody>
      </p:sp>
      <p:sp>
        <p:nvSpPr>
          <p:cNvPr id="337" name="Shape 337"/>
          <p:cNvSpPr/>
          <p:nvPr/>
        </p:nvSpPr>
        <p:spPr>
          <a:xfrm flipH="1">
            <a:off x="2700325" y="3731250"/>
            <a:ext cx="1912200" cy="6096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Divisions</a:t>
            </a: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behind the clavicle (in cervicoaxillary canal)</a:t>
            </a:r>
          </a:p>
        </p:txBody>
      </p:sp>
      <p:sp>
        <p:nvSpPr>
          <p:cNvPr id="338" name="Shape 338"/>
          <p:cNvSpPr/>
          <p:nvPr/>
        </p:nvSpPr>
        <p:spPr>
          <a:xfrm flipH="1">
            <a:off x="1577150" y="3731250"/>
            <a:ext cx="1364700" cy="6096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Cords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in the axilla.</a:t>
            </a:r>
          </a:p>
        </p:txBody>
      </p:sp>
      <p:sp>
        <p:nvSpPr>
          <p:cNvPr id="339" name="Shape 339"/>
          <p:cNvSpPr/>
          <p:nvPr/>
        </p:nvSpPr>
        <p:spPr>
          <a:xfrm flipH="1">
            <a:off x="288925" y="3731250"/>
            <a:ext cx="1504200" cy="6096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Branches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in the axilla.</a:t>
            </a:r>
          </a:p>
        </p:txBody>
      </p:sp>
      <p:sp>
        <p:nvSpPr>
          <p:cNvPr id="340" name="Shape 340"/>
          <p:cNvSpPr/>
          <p:nvPr/>
        </p:nvSpPr>
        <p:spPr>
          <a:xfrm>
            <a:off x="862850" y="4398600"/>
            <a:ext cx="5835900" cy="5244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❖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first 2 stages lie in posterior triangle.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Open Sans"/>
              <a:buChar char="❖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last 2 stages lie in the axilla.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526527" y="794764"/>
            <a:ext cx="40860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plexus can be divided into 5 stages:</a:t>
            </a:r>
          </a:p>
        </p:txBody>
      </p:sp>
      <p:sp>
        <p:nvSpPr>
          <p:cNvPr id="342" name="Shape 342"/>
          <p:cNvSpPr/>
          <p:nvPr/>
        </p:nvSpPr>
        <p:spPr>
          <a:xfrm>
            <a:off x="6698925" y="1661825"/>
            <a:ext cx="2333100" cy="1755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❖"/>
            </a:pP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Roots from </a:t>
            </a:r>
            <a:r>
              <a:rPr b="1" lang="en" sz="11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C5 and C6</a:t>
            </a:r>
            <a:r>
              <a:rPr lang="en" sz="11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unite to form </a:t>
            </a:r>
            <a:r>
              <a:rPr b="1" lang="en" sz="11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upper trunk</a:t>
            </a:r>
            <a:r>
              <a:rPr lang="en" sz="11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❖"/>
            </a:pP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Roots of </a:t>
            </a:r>
            <a:r>
              <a:rPr b="1" lang="en" sz="1100">
                <a:solidFill>
                  <a:srgbClr val="4C1130"/>
                </a:solidFill>
                <a:latin typeface="Open Sans"/>
                <a:ea typeface="Open Sans"/>
                <a:cs typeface="Open Sans"/>
                <a:sym typeface="Open Sans"/>
              </a:rPr>
              <a:t>c7</a:t>
            </a:r>
            <a:r>
              <a:rPr lang="en" sz="1100">
                <a:solidFill>
                  <a:srgbClr val="4C11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continuous as the </a:t>
            </a:r>
            <a:r>
              <a:rPr b="1" lang="en" sz="1100">
                <a:solidFill>
                  <a:srgbClr val="4C1130"/>
                </a:solidFill>
                <a:latin typeface="Open Sans"/>
                <a:ea typeface="Open Sans"/>
                <a:cs typeface="Open Sans"/>
                <a:sym typeface="Open Sans"/>
              </a:rPr>
              <a:t>middle trunk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❖"/>
            </a:pP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Roots from </a:t>
            </a:r>
            <a:r>
              <a:rPr b="1" lang="en" sz="11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C8 and T1</a:t>
            </a:r>
            <a:r>
              <a:rPr lang="en" sz="11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unite to form </a:t>
            </a:r>
            <a:r>
              <a:rPr b="1" lang="en" sz="11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lower trunk</a:t>
            </a:r>
            <a:r>
              <a:rPr lang="en" sz="11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343" name="Shape 343"/>
          <p:cNvSpPr/>
          <p:nvPr/>
        </p:nvSpPr>
        <p:spPr>
          <a:xfrm>
            <a:off x="4490300" y="2963450"/>
            <a:ext cx="494100" cy="11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4544750" y="2511825"/>
            <a:ext cx="494100" cy="85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C113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4517600" y="2029900"/>
            <a:ext cx="548400" cy="11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6405000" y="1829025"/>
            <a:ext cx="251400" cy="115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6404750" y="2192900"/>
            <a:ext cx="251400" cy="115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6374325" y="2513850"/>
            <a:ext cx="281700" cy="8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C113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6381525" y="2804500"/>
            <a:ext cx="251400" cy="115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6374325" y="3192427"/>
            <a:ext cx="251400" cy="115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 txBox="1"/>
          <p:nvPr/>
        </p:nvSpPr>
        <p:spPr>
          <a:xfrm>
            <a:off x="327000" y="74496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254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Economica"/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 txBox="1"/>
          <p:nvPr/>
        </p:nvSpPr>
        <p:spPr>
          <a:xfrm>
            <a:off x="327000" y="74496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Brachial Plexus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526525" y="1084002"/>
            <a:ext cx="65814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>
                <a:solidFill>
                  <a:srgbClr val="8E7CC3"/>
                </a:solidFill>
              </a:rPr>
              <a:t>R</a:t>
            </a:r>
            <a:r>
              <a:rPr lang="en">
                <a:solidFill>
                  <a:srgbClr val="999999"/>
                </a:solidFill>
              </a:rPr>
              <a:t>eally </a:t>
            </a:r>
            <a:r>
              <a:rPr lang="en">
                <a:solidFill>
                  <a:srgbClr val="8E7CC3"/>
                </a:solidFill>
              </a:rPr>
              <a:t>T</a:t>
            </a:r>
            <a:r>
              <a:rPr lang="en">
                <a:solidFill>
                  <a:srgbClr val="999999"/>
                </a:solidFill>
              </a:rPr>
              <a:t>ired? … </a:t>
            </a:r>
            <a:r>
              <a:rPr lang="en">
                <a:solidFill>
                  <a:srgbClr val="8E7CC3"/>
                </a:solidFill>
              </a:rPr>
              <a:t>D</a:t>
            </a:r>
            <a:r>
              <a:rPr lang="en">
                <a:solidFill>
                  <a:srgbClr val="999999"/>
                </a:solidFill>
              </a:rPr>
              <a:t>rink </a:t>
            </a:r>
            <a:r>
              <a:rPr lang="en">
                <a:solidFill>
                  <a:srgbClr val="8E7CC3"/>
                </a:solidFill>
              </a:rPr>
              <a:t>C</a:t>
            </a:r>
            <a:r>
              <a:rPr lang="en">
                <a:solidFill>
                  <a:srgbClr val="999999"/>
                </a:solidFill>
              </a:rPr>
              <a:t>offee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 b="1623" l="502" r="1063" t="2333"/>
          <a:stretch/>
        </p:blipFill>
        <p:spPr>
          <a:xfrm>
            <a:off x="900725" y="886375"/>
            <a:ext cx="7337450" cy="305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/>
          <p:nvPr/>
        </p:nvSpPr>
        <p:spPr>
          <a:xfrm>
            <a:off x="842125" y="3945100"/>
            <a:ext cx="2516100" cy="961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anterior divisions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the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upper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middle trunks </a:t>
            </a:r>
            <a:r>
              <a:rPr lang="en" sz="12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unite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form the 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Lateral cord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360" name="Shape 360"/>
          <p:cNvSpPr/>
          <p:nvPr/>
        </p:nvSpPr>
        <p:spPr>
          <a:xfrm>
            <a:off x="3474700" y="3945100"/>
            <a:ext cx="2516100" cy="961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anterior division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the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lower trunk </a:t>
            </a:r>
            <a:r>
              <a:rPr lang="en" sz="12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continues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as the 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Medial cord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361" name="Shape 361"/>
          <p:cNvSpPr/>
          <p:nvPr/>
        </p:nvSpPr>
        <p:spPr>
          <a:xfrm>
            <a:off x="6107275" y="3945100"/>
            <a:ext cx="2516100" cy="961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All the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posterior divisions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three trunks </a:t>
            </a:r>
            <a:r>
              <a:rPr lang="en" sz="12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join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form the 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Posterior cord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327000" y="74496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Brachial Plexus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6107275" y="254653"/>
            <a:ext cx="26760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*</a:t>
            </a:r>
            <a:r>
              <a:rPr lang="en" sz="800">
                <a:solidFill>
                  <a:srgbClr val="999999"/>
                </a:solidFill>
              </a:rPr>
              <a:t>Each Trunk have Posterior and A</a:t>
            </a:r>
            <a:r>
              <a:rPr lang="en" sz="800">
                <a:solidFill>
                  <a:srgbClr val="999999"/>
                </a:solidFill>
              </a:rPr>
              <a:t>nterior divisions.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" name="Shape 368"/>
          <p:cNvGraphicFramePr/>
          <p:nvPr/>
        </p:nvGraphicFramePr>
        <p:xfrm>
          <a:off x="108713" y="15318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{CF4AB187-4924-4EEA-98AC-FC5D4F52483A}</a:tableStyleId>
              </a:tblPr>
              <a:tblGrid>
                <a:gridCol w="1783575"/>
                <a:gridCol w="1777425"/>
                <a:gridCol w="1492500"/>
              </a:tblGrid>
              <a:tr h="733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Lateral cord-3</a:t>
                      </a: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“Lucy Loves Me”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Medial cord-5</a:t>
                      </a: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“Most Men Use Morphine”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Posterior cord-5</a:t>
                      </a: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“STAR”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</a:tr>
              <a:tr h="713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" sz="12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ateral pectoral nerve.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" sz="12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edial pectoral nerve.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 &amp; lower </a:t>
                      </a:r>
                      <a:r>
                        <a:rPr lang="en" sz="11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ubscapular nerves.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rgbClr val="FFF2CC"/>
                    </a:solidFill>
                  </a:tcPr>
                </a:tc>
              </a:tr>
              <a:tr h="670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Median nerve (</a:t>
                      </a:r>
                      <a:r>
                        <a:rPr lang="en" sz="1200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ateral root).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" sz="12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edian nerve (medial root).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" sz="11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horacodorsal (N. to latissimus dorsi).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rgbClr val="FFF2CC"/>
                    </a:solidFill>
                  </a:tcPr>
                </a:tc>
              </a:tr>
              <a:tr h="648275"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usculocutaneous nerve.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u="sng"/>
                        <a:t>U</a:t>
                      </a:r>
                      <a:r>
                        <a:rPr lang="en"/>
                        <a:t>lnar Nerve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u="sng"/>
                        <a:t>A</a:t>
                      </a:r>
                      <a:r>
                        <a:rPr lang="en"/>
                        <a:t>xillary nerve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rgbClr val="FFF2CC"/>
                    </a:solidFill>
                  </a:tcPr>
                </a:tc>
              </a:tr>
              <a:tr h="582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>
                          <a:alpha val="0"/>
                        </a:schemeClr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>
                          <a:alpha val="0"/>
                        </a:schemeClr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" sz="10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edial cutaneous nerve of arm &amp; forearm.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u="sng"/>
                        <a:t>R</a:t>
                      </a:r>
                      <a:r>
                        <a:rPr lang="en"/>
                        <a:t>adial nerve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pic>
        <p:nvPicPr>
          <p:cNvPr id="369" name="Shape 369"/>
          <p:cNvPicPr preferRelativeResize="0"/>
          <p:nvPr/>
        </p:nvPicPr>
        <p:blipFill rotWithShape="1">
          <a:blip r:embed="rId3">
            <a:alphaModFix/>
          </a:blip>
          <a:srcRect b="0" l="5916" r="3748" t="0"/>
          <a:stretch/>
        </p:blipFill>
        <p:spPr>
          <a:xfrm>
            <a:off x="5218400" y="186550"/>
            <a:ext cx="3857625" cy="479532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/>
          <p:nvPr/>
        </p:nvSpPr>
        <p:spPr>
          <a:xfrm>
            <a:off x="5621257" y="2235001"/>
            <a:ext cx="733200" cy="219600"/>
          </a:xfrm>
          <a:prstGeom prst="rect">
            <a:avLst/>
          </a:prstGeom>
          <a:noFill/>
          <a:ln cap="flat" cmpd="sng" w="19050">
            <a:solidFill>
              <a:srgbClr val="B4A7D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5280375" y="3023888"/>
            <a:ext cx="785100" cy="154800"/>
          </a:xfrm>
          <a:prstGeom prst="rect">
            <a:avLst/>
          </a:prstGeom>
          <a:noFill/>
          <a:ln cap="flat" cmpd="sng" w="19050">
            <a:solidFill>
              <a:srgbClr val="B4A7D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5249387" y="4168463"/>
            <a:ext cx="433800" cy="154800"/>
          </a:xfrm>
          <a:prstGeom prst="rect">
            <a:avLst/>
          </a:prstGeom>
          <a:noFill/>
          <a:ln cap="flat" cmpd="sng" w="19050">
            <a:solidFill>
              <a:srgbClr val="A2C4C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7470202" y="3825725"/>
            <a:ext cx="733200" cy="154800"/>
          </a:xfrm>
          <a:prstGeom prst="rect">
            <a:avLst/>
          </a:prstGeom>
          <a:noFill/>
          <a:ln cap="flat" cmpd="sng" w="19050">
            <a:solidFill>
              <a:srgbClr val="B6D7A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5458004" y="4423302"/>
            <a:ext cx="433800" cy="154800"/>
          </a:xfrm>
          <a:prstGeom prst="rect">
            <a:avLst/>
          </a:prstGeom>
          <a:noFill/>
          <a:ln cap="flat" cmpd="sng" w="19050">
            <a:solidFill>
              <a:srgbClr val="B6D7A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6831877" y="4681974"/>
            <a:ext cx="1082400" cy="154800"/>
          </a:xfrm>
          <a:prstGeom prst="rect">
            <a:avLst/>
          </a:prstGeom>
          <a:noFill/>
          <a:ln cap="flat" cmpd="sng" w="19050">
            <a:solidFill>
              <a:srgbClr val="B6D7A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5483883" y="4749335"/>
            <a:ext cx="1170300" cy="154800"/>
          </a:xfrm>
          <a:prstGeom prst="rect">
            <a:avLst/>
          </a:prstGeom>
          <a:noFill/>
          <a:ln cap="flat" cmpd="sng" w="19050">
            <a:solidFill>
              <a:srgbClr val="B6D7A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5435333" y="3361472"/>
            <a:ext cx="433800" cy="154800"/>
          </a:xfrm>
          <a:prstGeom prst="rect">
            <a:avLst/>
          </a:prstGeom>
          <a:noFill/>
          <a:ln cap="flat" cmpd="sng" w="19050">
            <a:solidFill>
              <a:srgbClr val="FFE5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6986897" y="4449174"/>
            <a:ext cx="433800" cy="154800"/>
          </a:xfrm>
          <a:prstGeom prst="rect">
            <a:avLst/>
          </a:prstGeom>
          <a:noFill/>
          <a:ln cap="flat" cmpd="sng" w="19050">
            <a:solidFill>
              <a:srgbClr val="FFE5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7583002" y="3604761"/>
            <a:ext cx="785100" cy="154800"/>
          </a:xfrm>
          <a:prstGeom prst="rect">
            <a:avLst/>
          </a:prstGeom>
          <a:noFill/>
          <a:ln cap="flat" cmpd="sng" w="19050">
            <a:solidFill>
              <a:srgbClr val="FFE5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7285581" y="4026980"/>
            <a:ext cx="690600" cy="154800"/>
          </a:xfrm>
          <a:prstGeom prst="rect">
            <a:avLst/>
          </a:prstGeom>
          <a:noFill/>
          <a:ln cap="flat" cmpd="sng" w="19050">
            <a:solidFill>
              <a:srgbClr val="FFE5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7191253" y="4253849"/>
            <a:ext cx="785100" cy="154800"/>
          </a:xfrm>
          <a:prstGeom prst="rect">
            <a:avLst/>
          </a:prstGeom>
          <a:noFill/>
          <a:ln cap="flat" cmpd="sng" w="19050">
            <a:solidFill>
              <a:srgbClr val="FFE5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6757553" y="773586"/>
            <a:ext cx="702600" cy="194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6795967" y="1073722"/>
            <a:ext cx="690600" cy="194100"/>
          </a:xfrm>
          <a:prstGeom prst="rect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5891911" y="1651901"/>
            <a:ext cx="664200" cy="154800"/>
          </a:xfrm>
          <a:prstGeom prst="rect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8406383" y="3271217"/>
            <a:ext cx="664200" cy="194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386" name="Shape 386"/>
          <p:cNvGraphicFramePr/>
          <p:nvPr/>
        </p:nvGraphicFramePr>
        <p:xfrm>
          <a:off x="108725" y="186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{C0CFB1EA-86CC-4B44-8283-34F67521261F}</a:tableStyleId>
              </a:tblPr>
              <a:tblGrid>
                <a:gridCol w="2526750"/>
                <a:gridCol w="25267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Roots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Upper trunk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Dorsal scapular nerve (C5)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Suprascapular nerve (C5,C6)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 thoracic nerve (C5,C6,C7)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 to subclavius (C5,C6)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/>
        </p:nvSpPr>
        <p:spPr>
          <a:xfrm>
            <a:off x="698886" y="73877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2540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Economica"/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Summary</a:t>
            </a:r>
            <a:r>
              <a:rPr b="0" i="0" lang="en" sz="40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for Muscles of the pectoral region</a:t>
            </a: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 b="14342" l="21515" r="4849" t="21010"/>
          <a:stretch/>
        </p:blipFill>
        <p:spPr>
          <a:xfrm>
            <a:off x="244533" y="905163"/>
            <a:ext cx="8654947" cy="407950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/>
          <p:nvPr/>
        </p:nvSpPr>
        <p:spPr>
          <a:xfrm>
            <a:off x="165775" y="226700"/>
            <a:ext cx="1301100" cy="5583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76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436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311625" y="288300"/>
            <a:ext cx="7508700" cy="49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457200" lvl="0" marL="0" rtl="0" algn="ctr">
              <a:spcBef>
                <a:spcPts val="0"/>
              </a:spcBef>
              <a:buNone/>
            </a:pPr>
            <a:r>
              <a:rPr lang="en" sz="4000"/>
              <a:t>MCQs </a:t>
            </a:r>
          </a:p>
        </p:txBody>
      </p:sp>
      <p:sp>
        <p:nvSpPr>
          <p:cNvPr id="399" name="Shape 399"/>
          <p:cNvSpPr txBox="1"/>
          <p:nvPr>
            <p:ph idx="4294967295" type="body"/>
          </p:nvPr>
        </p:nvSpPr>
        <p:spPr>
          <a:xfrm>
            <a:off x="403525" y="859075"/>
            <a:ext cx="4214400" cy="391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(1) </a:t>
            </a:r>
            <a:r>
              <a:rPr lang="en" sz="1400">
                <a:solidFill>
                  <a:srgbClr val="000000"/>
                </a:solidFill>
              </a:rPr>
              <a:t>Insertion of pectoralis major (muscle of pectoral region) is </a:t>
            </a:r>
            <a:r>
              <a:rPr lang="en" sz="1400"/>
              <a:t>___________</a:t>
            </a:r>
            <a:r>
              <a:rPr lang="en" sz="1400">
                <a:solidFill>
                  <a:srgbClr val="000000"/>
                </a:solidFill>
              </a:rPr>
              <a:t> :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A- coracoid process (scapula)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B- </a:t>
            </a:r>
            <a:r>
              <a:rPr lang="en" sz="1400"/>
              <a:t>lateral lip of bicipital groove (humerus)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C- subclavian groove of clavicle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(2) </a:t>
            </a:r>
            <a:r>
              <a:rPr lang="en" sz="1400">
                <a:solidFill>
                  <a:srgbClr val="000000"/>
                </a:solidFill>
              </a:rPr>
              <a:t>Clavipectoral Fascia is a thickened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membrane of deep fascia between </a:t>
            </a:r>
            <a:r>
              <a:rPr lang="en" sz="1400"/>
              <a:t>___________ :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A- </a:t>
            </a:r>
            <a:r>
              <a:rPr lang="en" sz="1400">
                <a:solidFill>
                  <a:srgbClr val="000000"/>
                </a:solidFill>
              </a:rPr>
              <a:t>subclavius and pectoralis minor</a:t>
            </a:r>
            <a:r>
              <a:rPr lang="en" sz="1400">
                <a:solidFill>
                  <a:srgbClr val="000000"/>
                </a:solidFill>
              </a:rPr>
              <a:t>  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B- </a:t>
            </a:r>
            <a:r>
              <a:rPr lang="en" sz="1400"/>
              <a:t>subclavius and</a:t>
            </a:r>
            <a:r>
              <a:rPr lang="en" sz="1400">
                <a:solidFill>
                  <a:srgbClr val="000000"/>
                </a:solidFill>
              </a:rPr>
              <a:t> </a:t>
            </a:r>
            <a:r>
              <a:rPr lang="en" sz="1400"/>
              <a:t>pectoralis major 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C- </a:t>
            </a:r>
            <a:r>
              <a:rPr lang="en" sz="1400"/>
              <a:t>subclavius and</a:t>
            </a:r>
            <a:r>
              <a:rPr lang="en" sz="1400">
                <a:solidFill>
                  <a:srgbClr val="000000"/>
                </a:solidFill>
              </a:rPr>
              <a:t> Serratus anterior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(3) Apex of axilla is is bounded by ___________ :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A- 4 bones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B- 2 bones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C- 3 bones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400" name="Shape 400"/>
          <p:cNvSpPr txBox="1"/>
          <p:nvPr>
            <p:ph idx="4294967295" type="body"/>
          </p:nvPr>
        </p:nvSpPr>
        <p:spPr>
          <a:xfrm>
            <a:off x="4617925" y="859075"/>
            <a:ext cx="4526100" cy="391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(4) </a:t>
            </a:r>
            <a:r>
              <a:rPr lang="en" sz="1400">
                <a:solidFill>
                  <a:srgbClr val="000000"/>
                </a:solidFill>
              </a:rPr>
              <a:t>Which one of these sentences about the axillary walls is/are correct </a:t>
            </a:r>
            <a:r>
              <a:rPr lang="en" sz="1400"/>
              <a:t>:</a:t>
            </a:r>
            <a:r>
              <a:rPr lang="en" sz="1400">
                <a:solidFill>
                  <a:srgbClr val="000000"/>
                </a:solidFill>
              </a:rPr>
              <a:t> 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A- the</a:t>
            </a:r>
            <a:r>
              <a:rPr lang="en" sz="1400">
                <a:solidFill>
                  <a:srgbClr val="000000"/>
                </a:solidFill>
              </a:rPr>
              <a:t> medial wall is wide, the lateral wall is narrow 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B- </a:t>
            </a:r>
            <a:r>
              <a:rPr lang="en" sz="1400"/>
              <a:t>the anterior wall is narrow, the posterior wall is wide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C- both A and B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(5) In brachial plexus the roots of C8 &amp; T1 unite to form </a:t>
            </a:r>
            <a:r>
              <a:rPr lang="en" sz="1400"/>
              <a:t>___________ :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A- Upper </a:t>
            </a:r>
            <a:r>
              <a:rPr lang="en" sz="1400"/>
              <a:t>trunk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B- Middle </a:t>
            </a:r>
            <a:r>
              <a:rPr lang="en" sz="1400"/>
              <a:t>trunk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C- </a:t>
            </a:r>
            <a:r>
              <a:rPr lang="en" sz="1400"/>
              <a:t>Lower trunk</a:t>
            </a:r>
            <a:br>
              <a:rPr lang="en" sz="1400"/>
            </a:b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773700" y="361200"/>
            <a:ext cx="7596600" cy="4314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Answers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1-B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2-A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3-C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4-A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5-C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403550" y="1152075"/>
            <a:ext cx="78498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b="1" lang="en" sz="1600">
                <a:solidFill>
                  <a:srgbClr val="434343"/>
                </a:solidFill>
              </a:rPr>
              <a:t>Identify and describe the </a:t>
            </a:r>
            <a:r>
              <a:rPr b="1" lang="en" sz="1600" u="sng">
                <a:solidFill>
                  <a:srgbClr val="434343"/>
                </a:solidFill>
              </a:rPr>
              <a:t>muscles of the pectoral region:</a:t>
            </a:r>
            <a:br>
              <a:rPr b="1" lang="en" sz="1600" u="sng">
                <a:solidFill>
                  <a:srgbClr val="434343"/>
                </a:solidFill>
              </a:rPr>
            </a:br>
            <a:r>
              <a:rPr b="1" lang="en" sz="1600">
                <a:solidFill>
                  <a:srgbClr val="990000"/>
                </a:solidFill>
              </a:rPr>
              <a:t>- Pectoralis major</a:t>
            </a:r>
            <a:br>
              <a:rPr b="1" lang="en" sz="1600">
                <a:solidFill>
                  <a:srgbClr val="990000"/>
                </a:solidFill>
              </a:rPr>
            </a:br>
            <a:r>
              <a:rPr b="1" lang="en" sz="1600">
                <a:solidFill>
                  <a:srgbClr val="990000"/>
                </a:solidFill>
              </a:rPr>
              <a:t>- Pectoralis minor</a:t>
            </a:r>
            <a:br>
              <a:rPr b="1" lang="en" sz="1600">
                <a:solidFill>
                  <a:srgbClr val="990000"/>
                </a:solidFill>
              </a:rPr>
            </a:br>
            <a:r>
              <a:rPr b="1" lang="en" sz="1600">
                <a:solidFill>
                  <a:srgbClr val="990000"/>
                </a:solidFill>
              </a:rPr>
              <a:t>- Subclavius</a:t>
            </a:r>
            <a:br>
              <a:rPr b="1" lang="en" sz="1600">
                <a:solidFill>
                  <a:srgbClr val="990000"/>
                </a:solidFill>
              </a:rPr>
            </a:br>
            <a:r>
              <a:rPr b="1" lang="en" sz="1600">
                <a:solidFill>
                  <a:srgbClr val="990000"/>
                </a:solidFill>
              </a:rPr>
              <a:t>- Serratus anterior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b="1" lang="en" sz="1600">
                <a:solidFill>
                  <a:srgbClr val="434343"/>
                </a:solidFill>
              </a:rPr>
              <a:t>Describe and demonstrate the </a:t>
            </a:r>
            <a:r>
              <a:rPr b="1" lang="en" sz="1600" u="sng">
                <a:solidFill>
                  <a:srgbClr val="434343"/>
                </a:solidFill>
              </a:rPr>
              <a:t>boundaries</a:t>
            </a:r>
            <a:r>
              <a:rPr b="1" lang="en" sz="1600">
                <a:solidFill>
                  <a:srgbClr val="434343"/>
                </a:solidFill>
              </a:rPr>
              <a:t> and </a:t>
            </a:r>
            <a:r>
              <a:rPr b="1" lang="en" sz="1600" u="sng">
                <a:solidFill>
                  <a:srgbClr val="434343"/>
                </a:solidFill>
              </a:rPr>
              <a:t>contents </a:t>
            </a:r>
            <a:r>
              <a:rPr b="1" lang="en" sz="1600">
                <a:solidFill>
                  <a:srgbClr val="434343"/>
                </a:solidFill>
              </a:rPr>
              <a:t>of the </a:t>
            </a:r>
            <a:r>
              <a:rPr b="1" lang="en" sz="1600">
                <a:solidFill>
                  <a:srgbClr val="FF0000"/>
                </a:solidFill>
              </a:rPr>
              <a:t>axilla</a:t>
            </a:r>
            <a:r>
              <a:rPr b="1" lang="en" sz="1600">
                <a:solidFill>
                  <a:srgbClr val="434343"/>
                </a:solidFill>
              </a:rPr>
              <a:t>.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b="1" lang="en" sz="1600">
                <a:solidFill>
                  <a:srgbClr val="434343"/>
                </a:solidFill>
              </a:rPr>
              <a:t>Describe the </a:t>
            </a:r>
            <a:r>
              <a:rPr b="1" lang="en" sz="1600" u="sng">
                <a:solidFill>
                  <a:srgbClr val="434343"/>
                </a:solidFill>
              </a:rPr>
              <a:t>formation</a:t>
            </a:r>
            <a:r>
              <a:rPr b="1" lang="en" sz="1600">
                <a:solidFill>
                  <a:srgbClr val="434343"/>
                </a:solidFill>
              </a:rPr>
              <a:t> of the</a:t>
            </a:r>
            <a:r>
              <a:rPr b="1" lang="en" sz="1600"/>
              <a:t> </a:t>
            </a:r>
            <a:r>
              <a:rPr b="1" lang="en" sz="1600">
                <a:solidFill>
                  <a:srgbClr val="FF0000"/>
                </a:solidFill>
              </a:rPr>
              <a:t>brachial plexus </a:t>
            </a:r>
            <a:r>
              <a:rPr b="1" lang="en" sz="1600"/>
              <a:t>and its </a:t>
            </a:r>
            <a:r>
              <a:rPr b="1" lang="en" sz="1600" u="sng"/>
              <a:t>branches.</a:t>
            </a:r>
          </a:p>
          <a:p>
            <a:pPr indent="0" lvl="0" marL="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b="1" sz="1600">
              <a:solidFill>
                <a:srgbClr val="434343"/>
              </a:solidFill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311694" y="73083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Objectives 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403550" y="3656950"/>
            <a:ext cx="4364100" cy="13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BLUE</a:t>
            </a: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boys’ slides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D5A6BD"/>
                </a:solidFill>
                <a:latin typeface="Bree Serif"/>
                <a:ea typeface="Bree Serif"/>
                <a:cs typeface="Bree Serif"/>
                <a:sym typeface="Bree Serif"/>
              </a:rPr>
              <a:t>PINK</a:t>
            </a: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girls’ slides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Text in RED is considered important </a:t>
            </a:r>
          </a:p>
          <a:p>
            <a:pPr indent="-317500" lvl="0" marL="457200" rtl="0">
              <a:spcBef>
                <a:spcPts val="0"/>
              </a:spcBef>
              <a:buClr>
                <a:srgbClr val="999999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Text in GREY is considered extra notes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/>
        </p:nvSpPr>
        <p:spPr>
          <a:xfrm>
            <a:off x="914400" y="50779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Team Members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549350" y="1361300"/>
            <a:ext cx="2696700" cy="30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Lamia Abdullah Alkuwaiz (Team Leader)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Rawan Mohammad Alharbi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Abeer Alabduljabbar</a:t>
            </a:r>
            <a:br>
              <a:rPr lang="en" sz="1000"/>
            </a:br>
            <a:r>
              <a:rPr lang="en" sz="1000"/>
              <a:t>Afnan Abdulaziz Almustafa</a:t>
            </a:r>
            <a:br>
              <a:rPr lang="en" sz="1000"/>
            </a:br>
            <a:r>
              <a:rPr lang="en" sz="1000"/>
              <a:t>Ahad Algrain</a:t>
            </a:r>
            <a:br>
              <a:rPr lang="en" sz="1000"/>
            </a:br>
            <a:r>
              <a:rPr lang="en" sz="1000"/>
              <a:t>Alanoud Almansour</a:t>
            </a:r>
            <a:br>
              <a:rPr lang="en" sz="1000"/>
            </a:br>
            <a:r>
              <a:rPr lang="en" sz="1000"/>
              <a:t>Albandari Alshaye</a:t>
            </a:r>
            <a:br>
              <a:rPr lang="en" sz="1000"/>
            </a:br>
            <a:r>
              <a:rPr lang="en" sz="1000"/>
              <a:t>AlFhadah abdullah alsaleem</a:t>
            </a:r>
            <a:br>
              <a:rPr lang="en" sz="1000"/>
            </a:br>
            <a:r>
              <a:rPr lang="en" sz="1000"/>
              <a:t>Arwa Alzahrani</a:t>
            </a:r>
            <a:br>
              <a:rPr lang="en" sz="1000"/>
            </a:br>
            <a:r>
              <a:rPr lang="en" sz="1000"/>
              <a:t>Dana Abdulaziz Alrasheed</a:t>
            </a:r>
            <a:br>
              <a:rPr lang="en" sz="1000"/>
            </a:br>
            <a:r>
              <a:rPr lang="en" sz="1000"/>
              <a:t>Dimah Khalid Alaraifi</a:t>
            </a:r>
            <a:br>
              <a:rPr lang="en" sz="1000"/>
            </a:br>
            <a:r>
              <a:rPr lang="en" sz="1000"/>
              <a:t>Ghada Alhaidari</a:t>
            </a:r>
            <a:br>
              <a:rPr lang="en" sz="1000"/>
            </a:br>
            <a:r>
              <a:rPr lang="en" sz="1000"/>
              <a:t>Ghada Almuhanna</a:t>
            </a:r>
            <a:br>
              <a:rPr lang="en" sz="1000"/>
            </a:br>
            <a:r>
              <a:rPr lang="en" sz="1000"/>
              <a:t>Ghaida Alsanad</a:t>
            </a:r>
            <a:br>
              <a:rPr lang="en" sz="1000"/>
            </a:br>
            <a:r>
              <a:rPr lang="en" sz="1000"/>
              <a:t>Hadeel Khalid Awartani</a:t>
            </a:r>
            <a:br>
              <a:rPr lang="en" sz="1000"/>
            </a:br>
            <a:r>
              <a:rPr lang="en" sz="1000"/>
              <a:t>Haifa Alessa</a:t>
            </a:r>
            <a:br>
              <a:rPr lang="en" sz="1000"/>
            </a:br>
            <a:r>
              <a:rPr lang="en" sz="1000">
                <a:solidFill>
                  <a:schemeClr val="dk1"/>
                </a:solidFill>
              </a:rPr>
              <a:t>Khulood Alwehabi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Layan Hassan Alwatban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Lojain Azizalrahman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Lujain Tariq AlZaid</a:t>
            </a:r>
            <a:br>
              <a:rPr lang="en" sz="1000">
                <a:solidFill>
                  <a:schemeClr val="dk1"/>
                </a:solidFill>
              </a:rPr>
            </a:br>
          </a:p>
        </p:txBody>
      </p:sp>
      <p:sp>
        <p:nvSpPr>
          <p:cNvPr id="412" name="Shape 412"/>
          <p:cNvSpPr txBox="1"/>
          <p:nvPr/>
        </p:nvSpPr>
        <p:spPr>
          <a:xfrm>
            <a:off x="2304804" y="1636700"/>
            <a:ext cx="28749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Maha Barakah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Majd Khalid AlBarrak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Norah Alharbi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Nouf Alotaibi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Noura Mohammed Alothaim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Rahaf Turki Alshammari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Reham Alhalabi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Rinad Musaed Alghoraiby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Sara Alsultan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Shahad Alzahrani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Wafa Alotaibi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Wejdan Fahad Albadrani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Wjdan AlShamry</a:t>
            </a:r>
            <a:br>
              <a:rPr lang="en" sz="1000">
                <a:solidFill>
                  <a:schemeClr val="dk1"/>
                </a:solidFill>
              </a:rPr>
            </a:br>
          </a:p>
        </p:txBody>
      </p:sp>
      <p:sp>
        <p:nvSpPr>
          <p:cNvPr id="413" name="Shape 413"/>
          <p:cNvSpPr txBox="1"/>
          <p:nvPr/>
        </p:nvSpPr>
        <p:spPr>
          <a:xfrm>
            <a:off x="4379004" y="1217807"/>
            <a:ext cx="31914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Faisal Fahad Alsaif (Team Leader)</a:t>
            </a:r>
            <a:br>
              <a:rPr lang="en" sz="1100">
                <a:solidFill>
                  <a:schemeClr val="lt2"/>
                </a:solidFill>
              </a:rPr>
            </a:br>
            <a:r>
              <a:rPr lang="en" sz="1100"/>
              <a:t>Abdulaziz Al dukhayel </a:t>
            </a:r>
            <a:br>
              <a:rPr lang="en" sz="1100"/>
            </a:br>
            <a:br>
              <a:rPr lang="en" sz="600"/>
            </a:br>
            <a:r>
              <a:rPr lang="en" sz="600"/>
              <a:t>‏</a:t>
            </a:r>
            <a:r>
              <a:rPr lang="en" sz="1000"/>
              <a:t>Fahad Alfaiz </a:t>
            </a:r>
            <a:br>
              <a:rPr lang="en" sz="1000"/>
            </a:br>
            <a:r>
              <a:rPr lang="en" sz="1000"/>
              <a:t>‏Akram Alfandi </a:t>
            </a:r>
            <a:br>
              <a:rPr lang="en" sz="1000"/>
            </a:br>
            <a:r>
              <a:rPr lang="en" sz="1000"/>
              <a:t>‏Saad Aloqile </a:t>
            </a:r>
            <a:br>
              <a:rPr lang="en" sz="1000"/>
            </a:br>
            <a:r>
              <a:rPr lang="en" sz="1000"/>
              <a:t>‏Saleh Almoaiqel </a:t>
            </a:r>
            <a:br>
              <a:rPr lang="en" sz="1000"/>
            </a:br>
            <a:r>
              <a:rPr lang="en" sz="1000"/>
              <a:t>‏Abdulaziz Alabdulkareem </a:t>
            </a:r>
            <a:br>
              <a:rPr lang="en" sz="1000"/>
            </a:br>
            <a:r>
              <a:rPr lang="en" sz="1000"/>
              <a:t>‏Abdullah Almeaither </a:t>
            </a:r>
            <a:br>
              <a:rPr lang="en" sz="1000"/>
            </a:br>
            <a:r>
              <a:rPr lang="en" sz="1000"/>
              <a:t>‏Yazeed Aldossari </a:t>
            </a:r>
            <a:br>
              <a:rPr lang="en" sz="1000"/>
            </a:br>
            <a:r>
              <a:rPr lang="en" sz="1000"/>
              <a:t>‏Muath Alhumood </a:t>
            </a:r>
            <a:br>
              <a:rPr lang="en" sz="1000"/>
            </a:br>
            <a:r>
              <a:rPr lang="en" sz="1000"/>
              <a:t>Abdulrahman Almotairi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‏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Abdulelah Aldossari </a:t>
            </a:r>
            <a:br>
              <a:rPr lang="en" sz="1000"/>
            </a:br>
            <a:r>
              <a:rPr lang="en" sz="1000"/>
              <a:t>‏Abdulrahman Alduhayyim </a:t>
            </a:r>
            <a:br>
              <a:rPr lang="en" sz="1000"/>
            </a:br>
            <a:r>
              <a:rPr lang="en" sz="1000"/>
              <a:t>‏Hamdan Aldossari </a:t>
            </a:r>
            <a:br>
              <a:rPr lang="en" sz="1000"/>
            </a:br>
            <a:r>
              <a:rPr lang="en" sz="1000"/>
              <a:t>‏Mohammed Alomar </a:t>
            </a:r>
            <a:br>
              <a:rPr lang="en" sz="1000"/>
            </a:br>
            <a:r>
              <a:rPr lang="en" sz="1000"/>
              <a:t>‏Abdulrahman Aldawood </a:t>
            </a:r>
            <a:br>
              <a:rPr lang="en" sz="1000"/>
            </a:br>
            <a:r>
              <a:rPr lang="en" sz="1000"/>
              <a:t>‏Saud Alghufaily </a:t>
            </a:r>
            <a:br>
              <a:rPr lang="en" sz="1000"/>
            </a:br>
            <a:r>
              <a:rPr lang="en" sz="1000"/>
              <a:t>‏Hassan Aloraini </a:t>
            </a:r>
            <a:br>
              <a:rPr lang="en" sz="1000"/>
            </a:br>
            <a:r>
              <a:rPr lang="en" sz="1000"/>
              <a:t>Khalid Almutairi</a:t>
            </a:r>
            <a:r>
              <a:rPr lang="en" sz="600"/>
              <a:t>‏‏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6006925" y="1636700"/>
            <a:ext cx="21525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Abdulmajeed Alwardi </a:t>
            </a:r>
            <a:br>
              <a:rPr lang="en" sz="1000"/>
            </a:br>
            <a:r>
              <a:rPr lang="en" sz="1000"/>
              <a:t>‏Abdulrahman Alageel </a:t>
            </a:r>
            <a:br>
              <a:rPr lang="en" sz="1000"/>
            </a:br>
            <a:r>
              <a:rPr lang="en" sz="1000"/>
              <a:t>‏Rayyan Almousa </a:t>
            </a:r>
            <a:br>
              <a:rPr lang="en" sz="1000"/>
            </a:br>
            <a:r>
              <a:rPr lang="en" sz="1000"/>
              <a:t>‏Sultan Alfuhaid </a:t>
            </a:r>
            <a:br>
              <a:rPr lang="en" sz="1000"/>
            </a:br>
            <a:r>
              <a:rPr lang="en" sz="1000"/>
              <a:t>‏Ali Alammari </a:t>
            </a:r>
            <a:br>
              <a:rPr lang="en" sz="1000"/>
            </a:br>
            <a:r>
              <a:rPr lang="en" sz="1000"/>
              <a:t>‏Fahad alshughaithry </a:t>
            </a:r>
            <a:br>
              <a:rPr lang="en" sz="1000"/>
            </a:br>
            <a:r>
              <a:rPr lang="en" sz="1000"/>
              <a:t>Fayez Ghiyath Aldarsouni </a:t>
            </a:r>
            <a:br>
              <a:rPr lang="en" sz="1000"/>
            </a:br>
            <a:r>
              <a:rPr lang="en" sz="1000"/>
              <a:t>‏Mohammed Alquwayfili </a:t>
            </a:r>
            <a:br>
              <a:rPr lang="en" sz="1000"/>
            </a:br>
            <a:br>
              <a:rPr lang="en" sz="1000"/>
            </a:br>
            <a:r>
              <a:rPr lang="en" sz="1000"/>
              <a:t>‏‏Abduljabbar Al-yamani </a:t>
            </a:r>
            <a:br>
              <a:rPr lang="en" sz="1000"/>
            </a:br>
            <a:r>
              <a:rPr lang="en" sz="1000"/>
              <a:t>‏Sultan Al-nasser </a:t>
            </a:r>
            <a:br>
              <a:rPr lang="en" sz="1000"/>
            </a:br>
            <a:r>
              <a:rPr lang="en" sz="1000"/>
              <a:t>‏Majed Aljohani </a:t>
            </a:r>
            <a:br>
              <a:rPr lang="en" sz="1000"/>
            </a:br>
            <a:r>
              <a:rPr lang="en" sz="1000"/>
              <a:t>‏Zeyad Al-khenaizan </a:t>
            </a:r>
            <a:br>
              <a:rPr lang="en" sz="1000"/>
            </a:br>
            <a:r>
              <a:rPr lang="en" sz="1000"/>
              <a:t>‏Mohammed Nouri </a:t>
            </a:r>
            <a:br>
              <a:rPr lang="en" sz="1000"/>
            </a:br>
            <a:r>
              <a:rPr lang="en" sz="1000"/>
              <a:t>‏Abdulaziz Al-drgam </a:t>
            </a:r>
            <a:br>
              <a:rPr lang="en" sz="1000"/>
            </a:br>
            <a:r>
              <a:rPr lang="en" sz="1000"/>
              <a:t>‏Fahad Aldhowaihy </a:t>
            </a:r>
            <a:br>
              <a:rPr lang="en" sz="1000"/>
            </a:br>
            <a:r>
              <a:rPr lang="en" sz="1000"/>
              <a:t>‏Omar alyabis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322800" y="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2540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Economica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Muscles of the pectoral region</a:t>
            </a:r>
          </a:p>
        </p:txBody>
      </p:sp>
      <p:graphicFrame>
        <p:nvGraphicFramePr>
          <p:cNvPr id="129" name="Shape 129"/>
          <p:cNvGraphicFramePr/>
          <p:nvPr/>
        </p:nvGraphicFramePr>
        <p:xfrm>
          <a:off x="489375" y="879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{AB2C622F-5C13-4A9F-A06C-560DAF6D3983}</a:tableStyleId>
              </a:tblPr>
              <a:tblGrid>
                <a:gridCol w="1321625"/>
                <a:gridCol w="3623800"/>
                <a:gridCol w="3238925"/>
              </a:tblGrid>
              <a:tr h="368550">
                <a:tc gridSpan="3">
                  <a:txBody>
                    <a:bodyPr>
                      <a:noAutofit/>
                    </a:bodyPr>
                    <a:lstStyle/>
                    <a:p>
                      <a:pPr indent="-889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" sz="1400" u="none" cap="none" strike="noStrike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Pectoralis Major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1075325"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origin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(1) </a:t>
                      </a:r>
                      <a:r>
                        <a:rPr b="1" lang="en" sz="1300" u="sng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Clavicular head</a:t>
                      </a: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r>
                        <a:rPr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½ of the front of the clavicle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indent="-82550" lvl="0" marL="0" marR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Open Sans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(2) </a:t>
                      </a:r>
                      <a:r>
                        <a:rPr b="1" lang="en" sz="1300" u="sng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Sternocostal head</a:t>
                      </a: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Sternum - Upper 6 </a:t>
                      </a:r>
                      <a:r>
                        <a:rPr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costal cartilages</a:t>
                      </a:r>
                      <a:r>
                        <a:rPr lang="en" sz="1200" u="none" cap="none" strike="noStrik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*</a:t>
                      </a:r>
                      <a:r>
                        <a:rPr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Aponeurosis** of the </a:t>
                      </a: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external oblique muscle.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50"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lip of bicipital groove </a:t>
                      </a:r>
                      <a:r>
                        <a:rPr b="1" i="0" lang="en" sz="1400" u="none" cap="none" strike="noStrike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(Humerus).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359625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 supply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&amp; lateral pectoral nerves.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1298975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Action</a:t>
                      </a:r>
                    </a:p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20124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(1) Adduction of the arm.</a:t>
                      </a:r>
                    </a:p>
                    <a:p>
                      <a:pPr indent="-698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(2) medial rotation of the arm.</a:t>
                      </a:r>
                    </a:p>
                    <a:p>
                      <a:pPr indent="-698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698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(3) flexion shoulder </a:t>
                      </a:r>
                      <a:r>
                        <a:rPr b="0" lang="en" sz="13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(helps by clavicular head).</a:t>
                      </a:r>
                    </a:p>
                    <a:p>
                      <a:pPr indent="-698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6FA8D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(4) Also it helps in climbing.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5873" y="1397155"/>
            <a:ext cx="2956651" cy="163948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ttps://static1.squarespace.com/static/560aab3be4b02465d41010de/t/56b213934c2f8593a90f92f7/1454511001729/" id="131" name="Shape 131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static1.squarespace.com/static/560aab3be4b02465d41010de/t/56b213934c2f8593a90f92f7/1454511001729/"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5475" y="3131100"/>
            <a:ext cx="2148250" cy="10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7738947" y="1873405"/>
            <a:ext cx="748709" cy="21559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545874" y="2222809"/>
            <a:ext cx="713678" cy="3048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4209378" y="3425907"/>
            <a:ext cx="130500" cy="2778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Shape 136"/>
          <p:cNvCxnSpPr/>
          <p:nvPr/>
        </p:nvCxnSpPr>
        <p:spPr>
          <a:xfrm rot="10800000">
            <a:off x="3870497" y="3425899"/>
            <a:ext cx="3432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7" name="Shape 137"/>
          <p:cNvGrpSpPr/>
          <p:nvPr/>
        </p:nvGrpSpPr>
        <p:grpSpPr>
          <a:xfrm>
            <a:off x="4378069" y="3271896"/>
            <a:ext cx="989430" cy="628536"/>
            <a:chOff x="181766" y="6048449"/>
            <a:chExt cx="1823498" cy="809551"/>
          </a:xfrm>
        </p:grpSpPr>
        <p:grpSp>
          <p:nvGrpSpPr>
            <p:cNvPr id="138" name="Shape 138"/>
            <p:cNvGrpSpPr/>
            <p:nvPr/>
          </p:nvGrpSpPr>
          <p:grpSpPr>
            <a:xfrm>
              <a:off x="181766" y="6048449"/>
              <a:ext cx="830179" cy="682970"/>
              <a:chOff x="728553" y="3999027"/>
              <a:chExt cx="2263299" cy="2070673"/>
            </a:xfrm>
          </p:grpSpPr>
          <p:pic>
            <p:nvPicPr>
              <p:cNvPr descr="http://upperlimbanatomy.yolasite.com/resources/5.jpeg" id="139" name="Shape 139"/>
              <p:cNvPicPr preferRelativeResize="0"/>
              <p:nvPr/>
            </p:nvPicPr>
            <p:blipFill rotWithShape="1">
              <a:blip r:embed="rId5">
                <a:alphaModFix/>
              </a:blip>
              <a:srcRect b="6170" l="0" r="59243" t="50000"/>
              <a:stretch/>
            </p:blipFill>
            <p:spPr>
              <a:xfrm>
                <a:off x="728553" y="3999027"/>
                <a:ext cx="2263299" cy="207067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" name="Shape 140"/>
              <p:cNvSpPr/>
              <p:nvPr/>
            </p:nvSpPr>
            <p:spPr>
              <a:xfrm>
                <a:off x="2111188" y="3999027"/>
                <a:ext cx="822960" cy="976385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889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Shape 141"/>
            <p:cNvGrpSpPr/>
            <p:nvPr/>
          </p:nvGrpSpPr>
          <p:grpSpPr>
            <a:xfrm>
              <a:off x="905526" y="6069700"/>
              <a:ext cx="1099738" cy="788300"/>
              <a:chOff x="4531895" y="337142"/>
              <a:chExt cx="3132368" cy="2311182"/>
            </a:xfrm>
          </p:grpSpPr>
          <p:pic>
            <p:nvPicPr>
              <p:cNvPr descr="http://upperlimbanatomy.yolasite.com/resources/5.jpeg" id="142" name="Shape 142"/>
              <p:cNvPicPr preferRelativeResize="0"/>
              <p:nvPr/>
            </p:nvPicPr>
            <p:blipFill rotWithShape="1">
              <a:blip r:embed="rId5">
                <a:alphaModFix/>
              </a:blip>
              <a:srcRect b="51080" l="43592" r="0" t="0"/>
              <a:stretch/>
            </p:blipFill>
            <p:spPr>
              <a:xfrm>
                <a:off x="4531895" y="337142"/>
                <a:ext cx="3132368" cy="231118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3" name="Shape 143"/>
              <p:cNvSpPr/>
              <p:nvPr/>
            </p:nvSpPr>
            <p:spPr>
              <a:xfrm>
                <a:off x="6259247" y="1671939"/>
                <a:ext cx="1405016" cy="976385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-8890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4" name="Shape 144"/>
          <p:cNvSpPr txBox="1"/>
          <p:nvPr/>
        </p:nvSpPr>
        <p:spPr>
          <a:xfrm>
            <a:off x="3750371" y="3271788"/>
            <a:ext cx="814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Open Sans"/>
              <a:buNone/>
            </a:pPr>
            <a:r>
              <a:rPr b="0" i="0" lang="en" sz="6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Extra</a:t>
            </a:r>
            <a:r>
              <a:rPr b="0" i="0" lang="en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6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picture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89375" y="4624250"/>
            <a:ext cx="2148300" cy="304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pen Sans"/>
              <a:buNone/>
            </a:pPr>
            <a:r>
              <a:rPr lang="en" sz="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r>
              <a:rPr b="0" i="0" lang="en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Costal cartilage (hyaline cartilage that connects the ribs to the sternum) .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2637675" y="4624250"/>
            <a:ext cx="3308400" cy="304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**Aponeurosis: a sheet of fibrous tissue which takes the place of a tendon in sheet-like muscles having a wide area of attachment</a:t>
            </a:r>
            <a:r>
              <a:rPr lang="en" sz="900">
                <a:solidFill>
                  <a:srgbClr val="999999"/>
                </a:solidFill>
              </a:rPr>
              <a:t>.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5875" y="3602475"/>
            <a:ext cx="1207649" cy="9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 rot="3528432">
            <a:off x="5104282" y="2591226"/>
            <a:ext cx="201485" cy="155347"/>
          </a:xfrm>
          <a:prstGeom prst="flowChartMerg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/>
        </p:nvSpPr>
        <p:spPr>
          <a:xfrm rot="3869655">
            <a:off x="5451608" y="3704261"/>
            <a:ext cx="187885" cy="155777"/>
          </a:xfrm>
          <a:prstGeom prst="flowChartMerg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5946075" y="4624250"/>
            <a:ext cx="2727600" cy="457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Recall what we took in foundation: Muscles are attached to bones / ligaments / cartilage by    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1) tendons 2) aponeurosis 3) raphe.         **Team436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322800" y="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2540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Economica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Muscles of the pectoral region</a:t>
            </a:r>
          </a:p>
        </p:txBody>
      </p:sp>
      <p:graphicFrame>
        <p:nvGraphicFramePr>
          <p:cNvPr id="156" name="Shape 156"/>
          <p:cNvGraphicFramePr/>
          <p:nvPr/>
        </p:nvGraphicFramePr>
        <p:xfrm>
          <a:off x="475625" y="92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{AB2C622F-5C13-4A9F-A06C-560DAF6D3983}</a:tableStyleId>
              </a:tblPr>
              <a:tblGrid>
                <a:gridCol w="1321625"/>
                <a:gridCol w="3623800"/>
                <a:gridCol w="3238925"/>
              </a:tblGrid>
              <a:tr h="607525">
                <a:tc gridSpan="3">
                  <a:txBody>
                    <a:bodyPr>
                      <a:noAutofit/>
                    </a:bodyPr>
                    <a:lstStyle/>
                    <a:p>
                      <a:pPr indent="-889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" sz="1400" u="none" cap="none" strike="noStrike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Pectoralis Minor</a:t>
                      </a:r>
                    </a:p>
                    <a:p>
                      <a:pPr indent="-889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FA8DC"/>
                        </a:buClr>
                        <a:buSzPts val="1400"/>
                        <a:buFont typeface="Open Sans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6FA8D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locate deep to </a:t>
                      </a:r>
                      <a:r>
                        <a:rPr b="0" i="0" lang="en" sz="1400" u="sng" cap="none" strike="noStrike">
                          <a:solidFill>
                            <a:srgbClr val="6FA8D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Pectoralis Major 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58830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origin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3rd ,4th, &amp; 5th ribs close to their costal cartilages</a:t>
                      </a:r>
                      <a:r>
                        <a:rPr i="0" lang="en" sz="8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.(on the bone it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self)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025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Open Sans"/>
                        <a:buNone/>
                      </a:pPr>
                      <a:r>
                        <a:rPr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Coracoid process </a:t>
                      </a:r>
                      <a:r>
                        <a:rPr b="1" i="0" lang="en" sz="1400" u="none" cap="none" strike="noStrike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(scapula).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386425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 supply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pectoral nerve.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180310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(1)</a:t>
                      </a:r>
                      <a:r>
                        <a:rPr i="0" lang="en" sz="1300" u="sng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Depression</a:t>
                      </a:r>
                      <a:r>
                        <a:rPr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the </a:t>
                      </a:r>
                      <a:r>
                        <a:rPr b="1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shoulder</a:t>
                      </a:r>
                      <a:r>
                        <a:rPr i="0" lang="en" sz="10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r>
                        <a:rPr i="0" lang="en" sz="1000" u="none" cap="none" strike="noStrike">
                          <a:solidFill>
                            <a:srgbClr val="00B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"Pectoralis </a:t>
                      </a:r>
                      <a:r>
                        <a:rPr i="0" lang="en" sz="1000" u="sng" cap="none" strike="noStrike">
                          <a:solidFill>
                            <a:srgbClr val="00B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Major</a:t>
                      </a:r>
                      <a:r>
                        <a:rPr i="0" lang="en" sz="1000" u="none" cap="none" strike="noStrike">
                          <a:solidFill>
                            <a:srgbClr val="00B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B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</a:t>
                      </a:r>
                      <a:r>
                        <a:rPr i="0" lang="en" sz="1000" u="none" cap="none" strike="noStrike">
                          <a:solidFill>
                            <a:srgbClr val="00B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helps </a:t>
                      </a:r>
                      <a:r>
                        <a:rPr b="1" i="0" lang="en" sz="1000" u="none" cap="none" strike="noStrike">
                          <a:solidFill>
                            <a:srgbClr val="00B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but</a:t>
                      </a:r>
                      <a:r>
                        <a:rPr i="0" lang="en" sz="1000" u="none" cap="none" strike="noStrike">
                          <a:solidFill>
                            <a:srgbClr val="00B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</a:t>
                      </a:r>
                      <a:r>
                        <a:rPr i="0" lang="en" sz="1000" u="sng" cap="none" strike="noStrike">
                          <a:solidFill>
                            <a:srgbClr val="00B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main is Pectoralis Minor</a:t>
                      </a:r>
                      <a:r>
                        <a:rPr i="0" lang="en" sz="1000" u="none" cap="none" strike="noStrike">
                          <a:solidFill>
                            <a:srgbClr val="00B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"</a:t>
                      </a:r>
                    </a:p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i="0" sz="13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i="0" sz="13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i="0" sz="13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Open Sans"/>
                        <a:buNone/>
                      </a:pPr>
                      <a:r>
                        <a:rPr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(2) </a:t>
                      </a:r>
                      <a:r>
                        <a:rPr b="1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Draw the ribs </a:t>
                      </a:r>
                      <a:r>
                        <a:rPr i="0" lang="en" sz="13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upward</a:t>
                      </a:r>
                      <a:r>
                        <a:rPr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i="0" lang="en" sz="13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outwards</a:t>
                      </a:r>
                      <a:r>
                        <a:rPr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during </a:t>
                      </a:r>
                      <a:r>
                        <a:rPr i="0" lang="en" sz="13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deep inspiration.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descr="Image result for protraction and retraction of scapula" id="157" name="Shape 157"/>
          <p:cNvPicPr preferRelativeResize="0"/>
          <p:nvPr/>
        </p:nvPicPr>
        <p:blipFill rotWithShape="1">
          <a:blip r:embed="rId3">
            <a:alphaModFix/>
          </a:blip>
          <a:srcRect b="0" l="38380" r="22951" t="16389"/>
          <a:stretch/>
        </p:blipFill>
        <p:spPr>
          <a:xfrm>
            <a:off x="1873905" y="3338538"/>
            <a:ext cx="1415640" cy="6960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Shape 158"/>
          <p:cNvCxnSpPr/>
          <p:nvPr/>
        </p:nvCxnSpPr>
        <p:spPr>
          <a:xfrm rot="5400000">
            <a:off x="1715074" y="3280740"/>
            <a:ext cx="379500" cy="74700"/>
          </a:xfrm>
          <a:prstGeom prst="bentConnector3">
            <a:avLst>
              <a:gd fmla="val 3147" name="adj1"/>
            </a:avLst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59" name="Shape 159"/>
          <p:cNvCxnSpPr/>
          <p:nvPr/>
        </p:nvCxnSpPr>
        <p:spPr>
          <a:xfrm>
            <a:off x="2170772" y="2817540"/>
            <a:ext cx="74648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http://www.eastwestmassageboston.com/images/PecMajorMinor.jpg" id="160" name="Shape 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7200" y="3441836"/>
            <a:ext cx="3064466" cy="1264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yoganatomy.com/wp-content/uploads/2015/04/pectoralis-minor.png" id="161" name="Shape 1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8160" y="1637340"/>
            <a:ext cx="2959432" cy="186553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5723935" y="1634361"/>
            <a:ext cx="1237672" cy="159707"/>
          </a:xfrm>
          <a:prstGeom prst="rect">
            <a:avLst/>
          </a:prstGeom>
          <a:noFill/>
          <a:ln cap="flat" cmpd="sng" w="1270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5671193" y="2559877"/>
            <a:ext cx="748146" cy="21097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5663288" y="2867939"/>
            <a:ext cx="679483" cy="166456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5663219" y="3694821"/>
            <a:ext cx="558801" cy="103704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7971559" y="4149603"/>
            <a:ext cx="542756" cy="119216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3192218" y="3584042"/>
            <a:ext cx="81410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Open Sans"/>
              <a:buNone/>
            </a:pPr>
            <a:r>
              <a:rPr b="0" i="0" lang="en" sz="6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Extra picture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3891466" y="4267202"/>
            <a:ext cx="161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Open Sans"/>
              <a:buNone/>
            </a:pPr>
            <a:r>
              <a:rPr b="0" i="0" lang="en" sz="10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b="0" i="0" lang="en" sz="10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لما تأخذ نفس عميق </a:t>
            </a:r>
            <a:r>
              <a:rPr lang="en" sz="10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b="0" i="0" lang="en" sz="10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شه</a:t>
            </a:r>
            <a:r>
              <a:rPr b="0" i="0" lang="en" sz="10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يق</a:t>
            </a:r>
            <a:r>
              <a:rPr b="0" i="0" lang="en" sz="10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</a:p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Open Sans"/>
              <a:buNone/>
            </a:pPr>
            <a:r>
              <a:rPr b="0" i="0" lang="en" sz="10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   ترتفع لفوق وتبرز لبرا"ribs الـ</a:t>
            </a:r>
          </a:p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Shape 169"/>
          <p:cNvCxnSpPr/>
          <p:nvPr/>
        </p:nvCxnSpPr>
        <p:spPr>
          <a:xfrm flipH="1" rot="10800000">
            <a:off x="3753934" y="4474810"/>
            <a:ext cx="275100" cy="240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322800" y="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2540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Economica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Muscles of the pectoral region</a:t>
            </a:r>
          </a:p>
        </p:txBody>
      </p:sp>
      <p:graphicFrame>
        <p:nvGraphicFramePr>
          <p:cNvPr id="175" name="Shape 175"/>
          <p:cNvGraphicFramePr/>
          <p:nvPr/>
        </p:nvGraphicFramePr>
        <p:xfrm>
          <a:off x="475625" y="92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{AB2C622F-5C13-4A9F-A06C-560DAF6D3983}</a:tableStyleId>
              </a:tblPr>
              <a:tblGrid>
                <a:gridCol w="1321625"/>
                <a:gridCol w="3623800"/>
                <a:gridCol w="3238925"/>
              </a:tblGrid>
              <a:tr h="380125">
                <a:tc gridSpan="3">
                  <a:txBody>
                    <a:bodyPr>
                      <a:noAutofit/>
                    </a:bodyPr>
                    <a:lstStyle/>
                    <a:p>
                      <a:pPr indent="-889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" sz="1400" u="none" cap="none" strike="noStrike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Subclavius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58310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origin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r>
                        <a:rPr baseline="30000" lang="en" sz="13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</a:t>
                      </a:r>
                      <a:r>
                        <a:rPr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rib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</a:t>
                      </a:r>
                      <a:r>
                        <a:rPr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its costal cartilage</a:t>
                      </a:r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" sz="1300" u="sng" cap="none" strike="noStrike">
                          <a:solidFill>
                            <a:srgbClr val="6FA8D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(1st costochondral junction).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6465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Open Sans"/>
                        <a:buNone/>
                      </a:pPr>
                      <a:r>
                        <a:rPr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Subclavian groove in the </a:t>
                      </a:r>
                      <a:r>
                        <a:rPr b="1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middle 1/3 </a:t>
                      </a:r>
                      <a:r>
                        <a:rPr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the inferior surface of </a:t>
                      </a:r>
                      <a:r>
                        <a:rPr b="1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clavicle</a:t>
                      </a:r>
                      <a:r>
                        <a:rPr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56465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 supply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Open Sans"/>
                        <a:buNone/>
                      </a:pPr>
                      <a:r>
                        <a:rPr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 to subclavius from </a:t>
                      </a:r>
                      <a:r>
                        <a:rPr b="1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 trunk </a:t>
                      </a:r>
                      <a:r>
                        <a:rPr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brachial plexus.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164950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i="0" sz="13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i="0" sz="13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i="0" sz="13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Open Sans"/>
                        <a:buNone/>
                      </a:pPr>
                      <a:r>
                        <a:rPr b="1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Fixes</a:t>
                      </a:r>
                      <a:r>
                        <a:rPr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"يثبت" the </a:t>
                      </a:r>
                      <a:r>
                        <a:rPr b="1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clavicle</a:t>
                      </a:r>
                      <a:r>
                        <a:rPr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during movement of shoulder joint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descr="https://www.shoulderdoc.co.uk/images/uploaded/pectoralis%20minor2.jpg"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5610" y="1490264"/>
            <a:ext cx="2926915" cy="1379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>
            <a:off x="7523356" y="1635512"/>
            <a:ext cx="557561" cy="15611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7642303" y="1858536"/>
            <a:ext cx="758283" cy="15611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upload.wikimedia.org/wikipedia/commons/2/2f/Subclavius_muscle_frontal.png" id="179" name="Shape 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5610" y="3104106"/>
            <a:ext cx="2926915" cy="137931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322800" y="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2540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Economica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pectoral region</a:t>
            </a:r>
          </a:p>
        </p:txBody>
      </p:sp>
      <p:pic>
        <p:nvPicPr>
          <p:cNvPr descr="https://www.instantanatomy.net/diagrams/arm13b.png" id="185" name="Shape 185"/>
          <p:cNvPicPr preferRelativeResize="0"/>
          <p:nvPr/>
        </p:nvPicPr>
        <p:blipFill rotWithShape="1">
          <a:blip r:embed="rId3">
            <a:alphaModFix/>
          </a:blip>
          <a:srcRect b="32771" l="0" r="0" t="16250"/>
          <a:stretch/>
        </p:blipFill>
        <p:spPr>
          <a:xfrm>
            <a:off x="5975040" y="3051633"/>
            <a:ext cx="2680218" cy="1563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Free User\My Documents\My Pictures\C9FF14.png" id="186" name="Shape 186"/>
          <p:cNvPicPr preferRelativeResize="0"/>
          <p:nvPr/>
        </p:nvPicPr>
        <p:blipFill rotWithShape="1">
          <a:blip r:embed="rId4">
            <a:alphaModFix/>
          </a:blip>
          <a:srcRect b="61276" l="-726" r="57162" t="0"/>
          <a:stretch/>
        </p:blipFill>
        <p:spPr>
          <a:xfrm>
            <a:off x="5981318" y="1003845"/>
            <a:ext cx="2680218" cy="187524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pic>
      <p:sp>
        <p:nvSpPr>
          <p:cNvPr id="187" name="Shape 187"/>
          <p:cNvSpPr/>
          <p:nvPr/>
        </p:nvSpPr>
        <p:spPr>
          <a:xfrm>
            <a:off x="790353" y="795383"/>
            <a:ext cx="3002710" cy="746876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54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Clavipectoral Fascia </a:t>
            </a:r>
          </a:p>
          <a:p>
            <a:pPr indent="-825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1186433" y="1687097"/>
            <a:ext cx="2503486" cy="1505458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1392430" y="1811666"/>
            <a:ext cx="2285100" cy="1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Definition:</a:t>
            </a:r>
          </a:p>
          <a:p>
            <a:pPr indent="-6985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is a </a:t>
            </a: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thickened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membrane of </a:t>
            </a: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deep fascia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between the </a:t>
            </a:r>
            <a:r>
              <a:rPr b="0" i="0" lang="en" sz="13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subclavius </a:t>
            </a:r>
            <a:r>
              <a:rPr b="0" i="0" lang="en" sz="1400" u="sng" cap="none" strike="noStrike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above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0" i="0" lang="en" sz="13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pectoralis minor </a:t>
            </a:r>
            <a:r>
              <a:rPr b="0" i="0" lang="en" sz="1400" u="sng" cap="none" strike="noStrike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below.</a:t>
            </a: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1169773" y="3304847"/>
            <a:ext cx="2520146" cy="1497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1186433" y="3449500"/>
            <a:ext cx="2697117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It’s pierced by </a:t>
            </a:r>
            <a:r>
              <a:rPr b="0"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"يمر من خلاله"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</a:t>
            </a:r>
            <a:r>
              <a:rPr b="1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“CALL”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1- </a:t>
            </a:r>
            <a:r>
              <a:rPr b="1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0" i="0" lang="en" sz="1300" u="sng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ephalic vein.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2- </a:t>
            </a:r>
            <a:r>
              <a:rPr b="1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b="0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Thoraco-</a:t>
            </a:r>
            <a:r>
              <a:rPr b="0" i="0" lang="en" sz="1300" u="sng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cromial artery.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3- </a:t>
            </a:r>
            <a:r>
              <a:rPr b="1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300" u="sng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ateral pectoral nerve.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4- </a:t>
            </a:r>
            <a:r>
              <a:rPr b="1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 : 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Few </a:t>
            </a:r>
            <a:r>
              <a:rPr b="0" i="0" lang="en" sz="1300" u="sng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ymph vessels.</a:t>
            </a:r>
          </a:p>
        </p:txBody>
      </p:sp>
      <p:cxnSp>
        <p:nvCxnSpPr>
          <p:cNvPr id="192" name="Shape 192"/>
          <p:cNvCxnSpPr/>
          <p:nvPr/>
        </p:nvCxnSpPr>
        <p:spPr>
          <a:xfrm>
            <a:off x="964188" y="1553764"/>
            <a:ext cx="0" cy="2574854"/>
          </a:xfrm>
          <a:prstGeom prst="straightConnector1">
            <a:avLst/>
          </a:prstGeom>
          <a:noFill/>
          <a:ln cap="flat" cmpd="sng" w="127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Shape 193"/>
          <p:cNvCxnSpPr/>
          <p:nvPr/>
        </p:nvCxnSpPr>
        <p:spPr>
          <a:xfrm>
            <a:off x="964188" y="4128618"/>
            <a:ext cx="196412" cy="0"/>
          </a:xfrm>
          <a:prstGeom prst="straightConnector1">
            <a:avLst/>
          </a:prstGeom>
          <a:noFill/>
          <a:ln cap="flat" cmpd="sng" w="12700">
            <a:solidFill>
              <a:srgbClr val="434343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94" name="Shape 194"/>
          <p:cNvCxnSpPr/>
          <p:nvPr/>
        </p:nvCxnSpPr>
        <p:spPr>
          <a:xfrm>
            <a:off x="964188" y="2434517"/>
            <a:ext cx="196412" cy="0"/>
          </a:xfrm>
          <a:prstGeom prst="straightConnector1">
            <a:avLst/>
          </a:prstGeom>
          <a:noFill/>
          <a:ln cap="flat" cmpd="sng" w="12700">
            <a:solidFill>
              <a:srgbClr val="434343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95" name="Shape 195"/>
          <p:cNvSpPr/>
          <p:nvPr/>
        </p:nvSpPr>
        <p:spPr>
          <a:xfrm>
            <a:off x="7453382" y="1423590"/>
            <a:ext cx="1117666" cy="16609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7752876" y="920425"/>
            <a:ext cx="1557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pen Sans"/>
              <a:buNone/>
            </a:pPr>
            <a:r>
              <a:rPr b="1" i="0" lang="en" sz="9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هي الأخضر اللي دار ما دار</a:t>
            </a:r>
          </a:p>
        </p:txBody>
      </p:sp>
      <p:pic>
        <p:nvPicPr>
          <p:cNvPr descr="https://pbs.twimg.com/profile_images/930116543899414533/Yc3hNq6J_400x400.jpg" id="197" name="Shape 19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25010" l="16048" r="16049" t="26206"/>
          <a:stretch/>
        </p:blipFill>
        <p:spPr>
          <a:xfrm>
            <a:off x="3883550" y="1034496"/>
            <a:ext cx="541597" cy="38909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3800160" y="1404693"/>
            <a:ext cx="189633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0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Open Sans"/>
              <a:buNone/>
            </a:pPr>
            <a:r>
              <a:rPr b="1" i="0" lang="en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For better understand watch it!</a:t>
            </a:r>
          </a:p>
        </p:txBody>
      </p:sp>
      <p:cxnSp>
        <p:nvCxnSpPr>
          <p:cNvPr id="199" name="Shape 199"/>
          <p:cNvCxnSpPr>
            <a:stCxn id="197" idx="3"/>
          </p:cNvCxnSpPr>
          <p:nvPr/>
        </p:nvCxnSpPr>
        <p:spPr>
          <a:xfrm>
            <a:off x="4425147" y="1229043"/>
            <a:ext cx="147000" cy="175800"/>
          </a:xfrm>
          <a:prstGeom prst="bentConnector2">
            <a:avLst/>
          </a:prstGeom>
          <a:noFill/>
          <a:ln cap="flat" cmpd="sng" w="12700">
            <a:solidFill>
              <a:srgbClr val="7F7F7F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200" name="Shape 200"/>
          <p:cNvSpPr/>
          <p:nvPr/>
        </p:nvSpPr>
        <p:spPr>
          <a:xfrm>
            <a:off x="1089750" y="1206138"/>
            <a:ext cx="2680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pen Sans"/>
              <a:buNone/>
            </a:pPr>
            <a:r>
              <a:rPr b="1" i="0" lang="en" sz="9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fascia = dense f</a:t>
            </a:r>
            <a:r>
              <a:rPr b="1" lang="en" sz="9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ibrous </a:t>
            </a:r>
            <a:r>
              <a:rPr b="1" i="0" lang="en" sz="9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connective tissue</a:t>
            </a:r>
          </a:p>
        </p:txBody>
      </p:sp>
      <p:cxnSp>
        <p:nvCxnSpPr>
          <p:cNvPr id="201" name="Shape 201"/>
          <p:cNvCxnSpPr/>
          <p:nvPr/>
        </p:nvCxnSpPr>
        <p:spPr>
          <a:xfrm rot="-5400000">
            <a:off x="8448447" y="1235131"/>
            <a:ext cx="267600" cy="99600"/>
          </a:xfrm>
          <a:prstGeom prst="bentConnector3">
            <a:avLst>
              <a:gd fmla="val 50000" name="adj1"/>
            </a:avLst>
          </a:prstGeom>
          <a:noFill/>
          <a:ln cap="flat" cmpd="sng" w="12700">
            <a:solidFill>
              <a:srgbClr val="7F7F7F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id="202" name="Shape 2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8152" y="1903575"/>
            <a:ext cx="1753161" cy="18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4228150" y="2538325"/>
            <a:ext cx="484500" cy="51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322800" y="0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2540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Economica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Muscles of the pectoral region</a:t>
            </a:r>
          </a:p>
        </p:txBody>
      </p:sp>
      <p:graphicFrame>
        <p:nvGraphicFramePr>
          <p:cNvPr id="209" name="Shape 209"/>
          <p:cNvGraphicFramePr/>
          <p:nvPr/>
        </p:nvGraphicFramePr>
        <p:xfrm>
          <a:off x="475625" y="92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{AB2C622F-5C13-4A9F-A06C-560DAF6D3983}</a:tableStyleId>
              </a:tblPr>
              <a:tblGrid>
                <a:gridCol w="1321625"/>
                <a:gridCol w="3623800"/>
                <a:gridCol w="3238925"/>
              </a:tblGrid>
              <a:tr h="381000">
                <a:tc gridSpan="3">
                  <a:txBody>
                    <a:bodyPr>
                      <a:noAutofit/>
                    </a:bodyPr>
                    <a:lstStyle/>
                    <a:p>
                      <a:pPr indent="-889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" sz="1400" u="none" cap="none" strike="noStrike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Serratus anterior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origin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Open Sans"/>
                        <a:buNone/>
                      </a:pPr>
                      <a:r>
                        <a:rPr b="1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 eight ribs.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Open Sans"/>
                        <a:buNone/>
                      </a:pPr>
                      <a:r>
                        <a:rPr b="1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aspect </a:t>
                      </a:r>
                      <a:r>
                        <a:rPr b="0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the  </a:t>
                      </a:r>
                      <a:r>
                        <a:rPr b="1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border </a:t>
                      </a:r>
                      <a:r>
                        <a:rPr b="0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</a:t>
                      </a:r>
                      <a:r>
                        <a:rPr b="1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inferior angle of scapula</a:t>
                      </a:r>
                      <a:r>
                        <a:rPr b="0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 supply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Open Sans"/>
                        <a:buNone/>
                      </a:pPr>
                      <a:r>
                        <a:rPr b="1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 thoracic nerve </a:t>
                      </a:r>
                      <a:r>
                        <a:rPr b="0" i="0" lang="en" sz="1200" u="none" cap="none" strike="noStrike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(from roots of brachial plexus,C5,6,7) </a:t>
                      </a:r>
                      <a:r>
                        <a:rPr b="0" i="0" lang="en" sz="1200" u="none" cap="none" strike="noStrike">
                          <a:solidFill>
                            <a:srgbClr val="6FA8D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“ nerve of Serratus anterior”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26535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Open Sans"/>
                        <a:buNone/>
                      </a:pPr>
                      <a:r>
                        <a:rPr b="0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(1) Draws the scapula </a:t>
                      </a:r>
                      <a:r>
                        <a:rPr b="0" i="0" lang="en" sz="13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forward</a:t>
                      </a:r>
                      <a:r>
                        <a:rPr b="0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boxing, (protrusion or </a:t>
                      </a:r>
                      <a:r>
                        <a:rPr b="0" i="0" lang="en" sz="13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protraction</a:t>
                      </a:r>
                      <a:r>
                        <a:rPr b="0" i="0" lang="en" sz="1300" u="none" cap="none" strike="noStrik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*</a:t>
                      </a:r>
                      <a:r>
                        <a:rPr b="0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r>
                        <a:rPr b="0" i="0" lang="en" sz="13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"boxer's muscle" </a:t>
                      </a: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Open Sans"/>
                        <a:buNone/>
                      </a:pPr>
                      <a:r>
                        <a:rPr b="0" i="0" lang="en" sz="13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(2) Rotates scapula outwards in raising the arm above 90 degree </a:t>
                      </a:r>
                      <a:r>
                        <a:rPr b="0" i="0" lang="en" sz="13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(Abduction above 90)</a:t>
                      </a:r>
                    </a:p>
                    <a:p>
                      <a:pPr indent="-825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300"/>
                        <a:buFont typeface="Open Sans"/>
                        <a:buNone/>
                      </a:pPr>
                      <a:r>
                        <a:rPr b="0" i="0" lang="en" sz="1300" u="none" cap="none" strike="noStrike">
                          <a:solidFill>
                            <a:srgbClr val="00B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trapezius muscle.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210" name="Shape 210"/>
          <p:cNvSpPr/>
          <p:nvPr/>
        </p:nvSpPr>
        <p:spPr>
          <a:xfrm>
            <a:off x="465150" y="4102175"/>
            <a:ext cx="4563900" cy="726900"/>
          </a:xfrm>
          <a:prstGeom prst="rect">
            <a:avLst/>
          </a:prstGeom>
          <a:noFill/>
          <a:ln cap="flat" cmpd="sng" w="12700">
            <a:solidFill>
              <a:srgbClr val="7F7F7F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438450" y="4120375"/>
            <a:ext cx="3568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Open Sans"/>
              <a:buNone/>
            </a:pPr>
            <a:r>
              <a:rPr b="0" i="0" lang="en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r>
              <a:rPr b="1" i="0" lang="en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Team 436:</a:t>
            </a: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pen Sans"/>
              <a:buNone/>
            </a:pPr>
            <a:r>
              <a:rPr b="1" i="0" lang="en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Don’t confuse protraction and retraction</a:t>
            </a:r>
            <a:r>
              <a:rPr b="0" i="0" lang="en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pen Sans"/>
              <a:buNone/>
            </a:pPr>
            <a:r>
              <a:rPr b="1" i="0" lang="en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Retraction: </a:t>
            </a:r>
            <a:r>
              <a:rPr b="0" i="0" lang="en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(when you wake up and are yawning).</a:t>
            </a: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pen Sans"/>
              <a:buNone/>
            </a:pPr>
            <a:r>
              <a:rPr b="1" i="0" lang="en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Protraction: </a:t>
            </a:r>
            <a:r>
              <a:rPr b="0" i="0" lang="en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(when you extend your arm like when </a:t>
            </a:r>
          </a:p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pen Sans"/>
              <a:buNone/>
            </a:pPr>
            <a:r>
              <a:rPr b="0" i="0" lang="en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punching someone or boxing hence the name </a:t>
            </a:r>
            <a:r>
              <a:rPr lang="en" sz="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boxer's</a:t>
            </a:r>
            <a:r>
              <a:rPr b="0" i="0" lang="en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 muscle).</a:t>
            </a:r>
          </a:p>
        </p:txBody>
      </p:sp>
      <p:pic>
        <p:nvPicPr>
          <p:cNvPr descr="Image result for protraction and retraction of scapula" id="212" name="Shape 212"/>
          <p:cNvPicPr preferRelativeResize="0"/>
          <p:nvPr/>
        </p:nvPicPr>
        <p:blipFill rotWithShape="1">
          <a:blip r:embed="rId3">
            <a:alphaModFix/>
          </a:blip>
          <a:srcRect b="0" l="0" r="61691" t="16389"/>
          <a:stretch/>
        </p:blipFill>
        <p:spPr>
          <a:xfrm>
            <a:off x="3459727" y="4134675"/>
            <a:ext cx="1454825" cy="66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18kxerroa80uqzne1b7qmoje-wpengine.netdna-ssl.com/wp-content/uploads/2015/11/serratus-anterior.jpg" id="213" name="Shape 213"/>
          <p:cNvPicPr preferRelativeResize="0"/>
          <p:nvPr/>
        </p:nvPicPr>
        <p:blipFill rotWithShape="1">
          <a:blip r:embed="rId4">
            <a:alphaModFix/>
          </a:blip>
          <a:srcRect b="11510" l="0" r="0" t="1"/>
          <a:stretch/>
        </p:blipFill>
        <p:spPr>
          <a:xfrm>
            <a:off x="7106564" y="1588655"/>
            <a:ext cx="1395961" cy="2056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thumbor.kenhub.com/IrmPxnn7DacWzogONP-ogrnKKZU=/fit-in/800x1600/filters:watermark(/images/logo_url.png,-10,-10,0)/images/library/1476/musculus_serratus_anterior_large_ljdwQzuV3lCAkl8MHkg6w.png" id="214" name="Shape 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1739" y="1986481"/>
            <a:ext cx="1454827" cy="193824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7078430" y="1828800"/>
            <a:ext cx="356843" cy="17549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pbs.twimg.com/profile_images/930116543899414533/Yc3hNq6J_400x400.jpg" id="216" name="Shape 21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25010" l="16048" r="16049" t="26206"/>
          <a:stretch/>
        </p:blipFill>
        <p:spPr>
          <a:xfrm>
            <a:off x="8118378" y="4246864"/>
            <a:ext cx="541597" cy="38909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5575222" y="4264880"/>
            <a:ext cx="243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pen Sans"/>
              <a:buNone/>
            </a:pPr>
            <a:r>
              <a:rPr b="0" i="0" lang="en" sz="9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for better understand of Serratus anterior </a:t>
            </a:r>
            <a:r>
              <a:rPr b="1" i="0" lang="en" sz="900" u="sng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action (</a:t>
            </a:r>
            <a:r>
              <a:rPr b="1" i="0" lang="en" sz="900" u="sng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2:18 to 2:48)</a:t>
            </a:r>
          </a:p>
        </p:txBody>
      </p:sp>
      <p:cxnSp>
        <p:nvCxnSpPr>
          <p:cNvPr id="218" name="Shape 218"/>
          <p:cNvCxnSpPr/>
          <p:nvPr/>
        </p:nvCxnSpPr>
        <p:spPr>
          <a:xfrm flipH="1">
            <a:off x="7905679" y="4355501"/>
            <a:ext cx="212700" cy="52800"/>
          </a:xfrm>
          <a:prstGeom prst="bentConnector3">
            <a:avLst>
              <a:gd fmla="val 50000" name="adj1"/>
            </a:avLst>
          </a:prstGeom>
          <a:noFill/>
          <a:ln cap="flat" cmpd="sng" w="12700">
            <a:solidFill>
              <a:srgbClr val="7F7F7F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id="219" name="Shape 219"/>
          <p:cNvPicPr preferRelativeResize="0"/>
          <p:nvPr/>
        </p:nvPicPr>
        <p:blipFill rotWithShape="1">
          <a:blip r:embed="rId8">
            <a:alphaModFix/>
          </a:blip>
          <a:srcRect b="20471" l="52810" r="2294" t="17978"/>
          <a:stretch/>
        </p:blipFill>
        <p:spPr>
          <a:xfrm>
            <a:off x="5421050" y="1317000"/>
            <a:ext cx="952156" cy="97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322800" y="316625"/>
            <a:ext cx="84900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Applied Anatomy</a:t>
            </a:r>
          </a:p>
        </p:txBody>
      </p:sp>
      <p:graphicFrame>
        <p:nvGraphicFramePr>
          <p:cNvPr id="225" name="Shape 225"/>
          <p:cNvGraphicFramePr/>
          <p:nvPr/>
        </p:nvGraphicFramePr>
        <p:xfrm>
          <a:off x="475625" y="92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{C0CFB1EA-86CC-4B44-8283-34F67521261F}</a:tableStyleId>
              </a:tblPr>
              <a:tblGrid>
                <a:gridCol w="1321625"/>
                <a:gridCol w="3623800"/>
                <a:gridCol w="3238925"/>
              </a:tblGrid>
              <a:tr h="3810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Winging of scapula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396200">
                <a:tc gridSpan="2" rowSpan="4"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Lesion </a:t>
                      </a:r>
                      <a:r>
                        <a:rPr lang="en" sz="16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“suffered damage”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</a:t>
                      </a:r>
                      <a:r>
                        <a:rPr b="1" lang="en" sz="16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 thoracic nerve (C5,6,7)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6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causes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: </a:t>
                      </a:r>
                      <a:r>
                        <a:rPr b="1" lang="en" sz="16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backward 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projection of  </a:t>
                      </a:r>
                      <a:r>
                        <a:rPr b="1" lang="en" sz="16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border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</a:t>
                      </a:r>
                      <a:r>
                        <a:rPr b="1"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scapula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600" u="sng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6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This deformity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is (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Paralysis of </a:t>
                      </a:r>
                      <a:r>
                        <a:rPr b="1" lang="en" sz="1600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Serratus anterior muscle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 hMerge="1"/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 gridSpan="2" vMerge="1"/>
                <a:tc hMerge="1" vMerge="1"/>
                <a:tc vMerge="1"/>
              </a:tr>
              <a:tr h="381000">
                <a:tc gridSpan="2" vMerge="1"/>
                <a:tc hMerge="1" vMerge="1"/>
                <a:tc vMerge="1"/>
              </a:tr>
              <a:tr h="396200">
                <a:tc gridSpan="2" vMerge="1"/>
                <a:tc hMerge="1" vMerge="1"/>
                <a:tc vMerge="1"/>
              </a:tr>
            </a:tbl>
          </a:graphicData>
        </a:graphic>
      </p:graphicFrame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025" y="1654250"/>
            <a:ext cx="28575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327000" y="74496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2540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Economica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Axilla</a:t>
            </a:r>
          </a:p>
        </p:txBody>
      </p:sp>
      <p:graphicFrame>
        <p:nvGraphicFramePr>
          <p:cNvPr id="232" name="Shape 232"/>
          <p:cNvGraphicFramePr/>
          <p:nvPr/>
        </p:nvGraphicFramePr>
        <p:xfrm>
          <a:off x="524625" y="12837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{AB2C622F-5C13-4A9F-A06C-560DAF6D3983}</a:tableStyleId>
              </a:tblPr>
              <a:tblGrid>
                <a:gridCol w="4936350"/>
              </a:tblGrid>
              <a:tr h="1724250"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None/>
                      </a:pPr>
                      <a:r>
                        <a:rPr b="0" lang="en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</a:t>
                      </a: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 </a:t>
                      </a:r>
                      <a:r>
                        <a:rPr b="1" lang="en" sz="1400" u="sng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sided </a:t>
                      </a: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pyramidal-shaped</a:t>
                      </a: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space between the </a:t>
                      </a:r>
                      <a:r>
                        <a:rPr lang="en" sz="1400" u="sng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 part</a:t>
                      </a: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the arm and the </a:t>
                      </a:r>
                      <a:r>
                        <a:rPr lang="en" sz="1400" u="sng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side of the chest</a:t>
                      </a: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indent="-8890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Open Sans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It’s the space through which major </a:t>
                      </a: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neurovascular</a:t>
                      </a: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structures </a:t>
                      </a: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pass between neck &amp;  thorax and upper limbs.</a:t>
                      </a:r>
                    </a:p>
                    <a:p>
                      <a:pPr indent="-8890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None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Axilla has: </a:t>
                      </a:r>
                    </a:p>
                    <a:p>
                      <a:pPr indent="-271463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AutoNum type="alphaUcPeriod"/>
                      </a:pPr>
                      <a:r>
                        <a:rPr b="1"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Apex </a:t>
                      </a:r>
                    </a:p>
                    <a:p>
                      <a:pPr indent="-271463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AutoNum type="alphaUcPeriod"/>
                      </a:pPr>
                      <a:r>
                        <a:rPr b="1"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 </a:t>
                      </a:r>
                    </a:p>
                    <a:p>
                      <a:pPr indent="-271463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AutoNum type="alphaUcPeriod"/>
                      </a:pPr>
                      <a:r>
                        <a:rPr b="1"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Four Walls: </a:t>
                      </a:r>
                    </a:p>
                    <a:p>
                      <a:pPr indent="-174625" lvl="0" marL="739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AutoNum type="arabicPeriod"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wall</a:t>
                      </a:r>
                    </a:p>
                    <a:p>
                      <a:pPr indent="-174625" lvl="0" marL="739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AutoNum type="arabicPeriod"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Posterior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wall</a:t>
                      </a:r>
                    </a:p>
                    <a:p>
                      <a:pPr indent="-174625" lvl="0" marL="739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AutoNum type="arabicPeriod"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wall</a:t>
                      </a:r>
                    </a:p>
                    <a:p>
                      <a:pPr indent="-174625" lvl="0" marL="739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AutoNum type="arabicPeriod"/>
                      </a:pP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wall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pSp>
        <p:nvGrpSpPr>
          <p:cNvPr id="233" name="Shape 233"/>
          <p:cNvGrpSpPr/>
          <p:nvPr/>
        </p:nvGrpSpPr>
        <p:grpSpPr>
          <a:xfrm>
            <a:off x="5532805" y="399795"/>
            <a:ext cx="2639645" cy="2543430"/>
            <a:chOff x="5682433" y="2715701"/>
            <a:chExt cx="5750134" cy="3760832"/>
          </a:xfrm>
        </p:grpSpPr>
        <p:pic>
          <p:nvPicPr>
            <p:cNvPr descr="apex_of_axilla-14FB347B746093C2D47.png" id="234" name="Shape 234"/>
            <p:cNvPicPr preferRelativeResize="0"/>
            <p:nvPr/>
          </p:nvPicPr>
          <p:blipFill rotWithShape="1">
            <a:blip r:embed="rId3">
              <a:alphaModFix/>
            </a:blip>
            <a:srcRect b="3071" l="4425" r="0" t="0"/>
            <a:stretch/>
          </p:blipFill>
          <p:spPr>
            <a:xfrm>
              <a:off x="5812734" y="2715701"/>
              <a:ext cx="5619833" cy="36069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sp>
          <p:nvSpPr>
            <p:cNvPr id="235" name="Shape 235"/>
            <p:cNvSpPr/>
            <p:nvPr/>
          </p:nvSpPr>
          <p:spPr>
            <a:xfrm>
              <a:off x="8362167" y="2868133"/>
              <a:ext cx="1045200" cy="2040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21900" lIns="121900" rIns="121900" wrap="square" tIns="121900">
              <a:noAutofit/>
            </a:bodyPr>
            <a:lstStyle/>
            <a:p>
              <a:pPr indent="-118554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6896233" y="5787233"/>
              <a:ext cx="968800" cy="2040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21900" lIns="121900" rIns="121900" wrap="square" tIns="121900">
              <a:noAutofit/>
            </a:bodyPr>
            <a:lstStyle/>
            <a:p>
              <a:pPr indent="-118554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6500300" y="5531533"/>
              <a:ext cx="968800" cy="204000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21900" lIns="121900" rIns="121900" wrap="square" tIns="121900">
              <a:noAutofit/>
            </a:bodyPr>
            <a:lstStyle/>
            <a:p>
              <a:pPr indent="-118554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6577567" y="4064867"/>
              <a:ext cx="891600" cy="204000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21900" lIns="121900" rIns="121900" wrap="square" tIns="121900">
              <a:noAutofit/>
            </a:bodyPr>
            <a:lstStyle/>
            <a:p>
              <a:pPr indent="-118554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7865033" y="5991233"/>
              <a:ext cx="803200" cy="204000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21900" lIns="121900" rIns="121900" wrap="square" tIns="121900">
              <a:noAutofit/>
            </a:bodyPr>
            <a:lstStyle/>
            <a:p>
              <a:pPr indent="-118554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6115633" y="4496733"/>
              <a:ext cx="968800" cy="204000"/>
            </a:xfrm>
            <a:prstGeom prst="rect">
              <a:avLst/>
            </a:prstGeom>
            <a:noFill/>
            <a:ln cap="flat" cmpd="sng" w="9525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21900" lIns="121900" rIns="121900" wrap="square" tIns="121900">
              <a:noAutofit/>
            </a:bodyPr>
            <a:lstStyle/>
            <a:p>
              <a:pPr indent="-118554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5682433" y="6042933"/>
              <a:ext cx="1402000" cy="43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21900" lIns="121900" rIns="121900" wrap="square" tIns="121900">
              <a:noAutofit/>
            </a:bodyPr>
            <a:lstStyle/>
            <a:p>
              <a:pPr indent="-118554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Image result for axilla greys anatomy" id="242" name="Shape 2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4024" y="2856762"/>
            <a:ext cx="1833691" cy="192613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7660577" y="4374063"/>
            <a:ext cx="133080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Extra picture 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for understanding</a:t>
            </a:r>
          </a:p>
        </p:txBody>
      </p:sp>
      <p:pic>
        <p:nvPicPr>
          <p:cNvPr descr="نتيجة بحث الصور عن ‪youtube‬‏" id="244" name="Shape 24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48544" y="3251343"/>
            <a:ext cx="839303" cy="839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