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y="5143500" cx="9144000"/>
  <p:notesSz cx="6858000" cy="9144000"/>
  <p:embeddedFontLst>
    <p:embeddedFont>
      <p:font typeface="Economica"/>
      <p:regular r:id="rId29"/>
      <p:bold r:id="rId30"/>
      <p:italic r:id="rId31"/>
      <p:boldItalic r:id="rId32"/>
    </p:embeddedFont>
    <p:embeddedFont>
      <p:font typeface="Bree Serif"/>
      <p:regular r:id="rId33"/>
    </p:embeddedFont>
    <p:embeddedFont>
      <p:font typeface="Open Sans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205F44A-3042-428B-B2B3-3C27FAD31826}">
  <a:tblStyle styleId="{A205F44A-3042-428B-B2B3-3C27FAD318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Economica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Economica-italic.fntdata"/><Relationship Id="rId30" Type="http://schemas.openxmlformats.org/officeDocument/2006/relationships/font" Target="fonts/Economica-bold.fntdata"/><Relationship Id="rId11" Type="http://schemas.openxmlformats.org/officeDocument/2006/relationships/slide" Target="slides/slide4.xml"/><Relationship Id="rId33" Type="http://schemas.openxmlformats.org/officeDocument/2006/relationships/font" Target="fonts/BreeSerif-regular.fntdata"/><Relationship Id="rId10" Type="http://schemas.openxmlformats.org/officeDocument/2006/relationships/slide" Target="slides/slide3.xml"/><Relationship Id="rId32" Type="http://schemas.openxmlformats.org/officeDocument/2006/relationships/font" Target="fonts/Economica-boldItalic.fntdata"/><Relationship Id="rId13" Type="http://schemas.openxmlformats.org/officeDocument/2006/relationships/slide" Target="slides/slide6.xml"/><Relationship Id="rId35" Type="http://schemas.openxmlformats.org/officeDocument/2006/relationships/font" Target="fonts/OpenSans-bold.fntdata"/><Relationship Id="rId12" Type="http://schemas.openxmlformats.org/officeDocument/2006/relationships/slide" Target="slides/slide5.xml"/><Relationship Id="rId34" Type="http://schemas.openxmlformats.org/officeDocument/2006/relationships/font" Target="fonts/OpenSans-regular.fntdata"/><Relationship Id="rId15" Type="http://schemas.openxmlformats.org/officeDocument/2006/relationships/slide" Target="slides/slide8.xml"/><Relationship Id="rId37" Type="http://schemas.openxmlformats.org/officeDocument/2006/relationships/font" Target="fonts/OpenSans-boldItalic.fntdata"/><Relationship Id="rId14" Type="http://schemas.openxmlformats.org/officeDocument/2006/relationships/slide" Target="slides/slide7.xml"/><Relationship Id="rId36" Type="http://schemas.openxmlformats.org/officeDocument/2006/relationships/font" Target="fonts/OpenSans-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Shape 3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Shape 3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Shape 3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6" name="Shape 40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2" name="Shape 412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Shape 4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Shape 4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3" y="75670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/>
            </a:lvl1pPr>
            <a:lvl2pPr lvl="1" algn="ctr">
              <a:spcBef>
                <a:spcPts val="0"/>
              </a:spcBef>
              <a:buSzPts val="4200"/>
              <a:buNone/>
              <a:defRPr/>
            </a:lvl2pPr>
            <a:lvl3pPr lvl="2" algn="ctr">
              <a:spcBef>
                <a:spcPts val="0"/>
              </a:spcBef>
              <a:buSzPts val="4200"/>
              <a:buNone/>
              <a:defRPr/>
            </a:lvl3pPr>
            <a:lvl4pPr lvl="3" algn="ctr">
              <a:spcBef>
                <a:spcPts val="0"/>
              </a:spcBef>
              <a:buSzPts val="4200"/>
              <a:buNone/>
              <a:defRPr/>
            </a:lvl4pPr>
            <a:lvl5pPr lvl="4" algn="ctr">
              <a:spcBef>
                <a:spcPts val="0"/>
              </a:spcBef>
              <a:buSzPts val="4200"/>
              <a:buNone/>
              <a:defRPr/>
            </a:lvl5pPr>
            <a:lvl6pPr lvl="5" algn="ctr">
              <a:spcBef>
                <a:spcPts val="0"/>
              </a:spcBef>
              <a:buSzPts val="4200"/>
              <a:buNone/>
              <a:defRPr/>
            </a:lvl6pPr>
            <a:lvl7pPr lvl="6" algn="ctr">
              <a:spcBef>
                <a:spcPts val="0"/>
              </a:spcBef>
              <a:buSzPts val="4200"/>
              <a:buNone/>
              <a:defRPr/>
            </a:lvl7pPr>
            <a:lvl8pPr lvl="7" algn="ctr">
              <a:spcBef>
                <a:spcPts val="0"/>
              </a:spcBef>
              <a:buSzPts val="4200"/>
              <a:buNone/>
              <a:defRPr/>
            </a:lvl8pPr>
            <a:lvl9pPr lvl="8" algn="ctr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buSzPts val="5200"/>
              <a:buNone/>
              <a:defRPr sz="5200"/>
            </a:lvl9pPr>
          </a:lstStyle>
          <a:p/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buSzPts val="3600"/>
              <a:buNone/>
              <a:defRPr sz="3600"/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2800"/>
              <a:buNone/>
              <a:defRPr/>
            </a:lvl1pPr>
            <a:lvl2pPr lvl="1" rtl="0">
              <a:spcBef>
                <a:spcPts val="0"/>
              </a:spcBef>
              <a:buSzPts val="2800"/>
              <a:buNone/>
              <a:defRPr/>
            </a:lvl2pPr>
            <a:lvl3pPr lvl="2" rtl="0">
              <a:spcBef>
                <a:spcPts val="0"/>
              </a:spcBef>
              <a:buSzPts val="2800"/>
              <a:buNone/>
              <a:defRPr/>
            </a:lvl3pPr>
            <a:lvl4pPr lvl="3" rtl="0">
              <a:spcBef>
                <a:spcPts val="0"/>
              </a:spcBef>
              <a:buSzPts val="2800"/>
              <a:buNone/>
              <a:defRPr/>
            </a:lvl4pPr>
            <a:lvl5pPr lvl="4" rtl="0">
              <a:spcBef>
                <a:spcPts val="0"/>
              </a:spcBef>
              <a:buSzPts val="2800"/>
              <a:buNone/>
              <a:defRPr/>
            </a:lvl5pPr>
            <a:lvl6pPr lvl="5" rtl="0">
              <a:spcBef>
                <a:spcPts val="0"/>
              </a:spcBef>
              <a:buSzPts val="2800"/>
              <a:buNone/>
              <a:defRPr/>
            </a:lvl6pPr>
            <a:lvl7pPr lvl="6" rtl="0">
              <a:spcBef>
                <a:spcPts val="0"/>
              </a:spcBef>
              <a:buSzPts val="2800"/>
              <a:buNone/>
              <a:defRPr/>
            </a:lvl7pPr>
            <a:lvl8pPr lvl="7" rtl="0">
              <a:spcBef>
                <a:spcPts val="0"/>
              </a:spcBef>
              <a:buSzPts val="2800"/>
              <a:buNone/>
              <a:defRPr/>
            </a:lvl8pPr>
            <a:lvl9pPr lvl="8" rtl="0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800"/>
              <a:buChar char="●"/>
              <a:defRPr/>
            </a:lvl1pPr>
            <a:lvl2pPr lvl="1" rtl="0">
              <a:spcBef>
                <a:spcPts val="0"/>
              </a:spcBef>
              <a:buSzPts val="1400"/>
              <a:buChar char="○"/>
              <a:defRPr/>
            </a:lvl2pPr>
            <a:lvl3pPr lvl="2" rtl="0">
              <a:spcBef>
                <a:spcPts val="0"/>
              </a:spcBef>
              <a:buSzPts val="1400"/>
              <a:buChar char="■"/>
              <a:defRPr/>
            </a:lvl3pPr>
            <a:lvl4pPr lvl="3" rtl="0">
              <a:spcBef>
                <a:spcPts val="0"/>
              </a:spcBef>
              <a:buSzPts val="1400"/>
              <a:buChar char="●"/>
              <a:defRPr/>
            </a:lvl4pPr>
            <a:lvl5pPr lvl="4" rtl="0">
              <a:spcBef>
                <a:spcPts val="0"/>
              </a:spcBef>
              <a:buSzPts val="1400"/>
              <a:buChar char="○"/>
              <a:defRPr/>
            </a:lvl5pPr>
            <a:lvl6pPr lvl="5" rtl="0">
              <a:spcBef>
                <a:spcPts val="0"/>
              </a:spcBef>
              <a:buSzPts val="1400"/>
              <a:buChar char="■"/>
              <a:defRPr/>
            </a:lvl6pPr>
            <a:lvl7pPr lvl="6" rtl="0">
              <a:spcBef>
                <a:spcPts val="0"/>
              </a:spcBef>
              <a:buSzPts val="1400"/>
              <a:buChar char="●"/>
              <a:defRPr/>
            </a:lvl7pPr>
            <a:lvl8pPr lvl="7" rtl="0">
              <a:spcBef>
                <a:spcPts val="0"/>
              </a:spcBef>
              <a:buSzPts val="1400"/>
              <a:buChar char="○"/>
              <a:defRPr/>
            </a:lvl8pPr>
            <a:lvl9pPr lvl="8" rtl="0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2800"/>
              <a:buNone/>
              <a:defRPr/>
            </a:lvl1pPr>
            <a:lvl2pPr lvl="1" rtl="0">
              <a:spcBef>
                <a:spcPts val="0"/>
              </a:spcBef>
              <a:buSzPts val="2800"/>
              <a:buNone/>
              <a:defRPr/>
            </a:lvl2pPr>
            <a:lvl3pPr lvl="2" rtl="0">
              <a:spcBef>
                <a:spcPts val="0"/>
              </a:spcBef>
              <a:buSzPts val="2800"/>
              <a:buNone/>
              <a:defRPr/>
            </a:lvl3pPr>
            <a:lvl4pPr lvl="3" rtl="0">
              <a:spcBef>
                <a:spcPts val="0"/>
              </a:spcBef>
              <a:buSzPts val="2800"/>
              <a:buNone/>
              <a:defRPr/>
            </a:lvl4pPr>
            <a:lvl5pPr lvl="4" rtl="0">
              <a:spcBef>
                <a:spcPts val="0"/>
              </a:spcBef>
              <a:buSzPts val="2800"/>
              <a:buNone/>
              <a:defRPr/>
            </a:lvl5pPr>
            <a:lvl6pPr lvl="5" rtl="0">
              <a:spcBef>
                <a:spcPts val="0"/>
              </a:spcBef>
              <a:buSzPts val="2800"/>
              <a:buNone/>
              <a:defRPr/>
            </a:lvl6pPr>
            <a:lvl7pPr lvl="6" rtl="0">
              <a:spcBef>
                <a:spcPts val="0"/>
              </a:spcBef>
              <a:buSzPts val="2800"/>
              <a:buNone/>
              <a:defRPr/>
            </a:lvl7pPr>
            <a:lvl8pPr lvl="7" rtl="0">
              <a:spcBef>
                <a:spcPts val="0"/>
              </a:spcBef>
              <a:buSzPts val="2800"/>
              <a:buNone/>
              <a:defRPr/>
            </a:lvl8pPr>
            <a:lvl9pPr lvl="8" rtl="0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buSzPts val="1200"/>
              <a:buChar char="○"/>
              <a:defRPr sz="1200"/>
            </a:lvl2pPr>
            <a:lvl3pPr lvl="2" rtl="0">
              <a:spcBef>
                <a:spcPts val="0"/>
              </a:spcBef>
              <a:buSzPts val="1200"/>
              <a:buChar char="■"/>
              <a:defRPr sz="1200"/>
            </a:lvl3pPr>
            <a:lvl4pPr lvl="3" rtl="0">
              <a:spcBef>
                <a:spcPts val="0"/>
              </a:spcBef>
              <a:buSzPts val="1200"/>
              <a:buChar char="●"/>
              <a:defRPr sz="1200"/>
            </a:lvl4pPr>
            <a:lvl5pPr lvl="4" rtl="0">
              <a:spcBef>
                <a:spcPts val="0"/>
              </a:spcBef>
              <a:buSzPts val="1200"/>
              <a:buChar char="○"/>
              <a:defRPr sz="1200"/>
            </a:lvl5pPr>
            <a:lvl6pPr lvl="5" rtl="0">
              <a:spcBef>
                <a:spcPts val="0"/>
              </a:spcBef>
              <a:buSzPts val="1200"/>
              <a:buChar char="■"/>
              <a:defRPr sz="1200"/>
            </a:lvl6pPr>
            <a:lvl7pPr lvl="6" rtl="0">
              <a:spcBef>
                <a:spcPts val="0"/>
              </a:spcBef>
              <a:buSzPts val="1200"/>
              <a:buChar char="●"/>
              <a:defRPr sz="1200"/>
            </a:lvl7pPr>
            <a:lvl8pPr lvl="7" rtl="0">
              <a:spcBef>
                <a:spcPts val="0"/>
              </a:spcBef>
              <a:buSzPts val="1200"/>
              <a:buChar char="○"/>
              <a:defRPr sz="1200"/>
            </a:lvl8pPr>
            <a:lvl9pPr lvl="8" rtl="0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76" name="Shape 7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buSzPts val="1200"/>
              <a:buChar char="○"/>
              <a:defRPr sz="1200"/>
            </a:lvl2pPr>
            <a:lvl3pPr lvl="2" rtl="0">
              <a:spcBef>
                <a:spcPts val="0"/>
              </a:spcBef>
              <a:buSzPts val="1200"/>
              <a:buChar char="■"/>
              <a:defRPr sz="1200"/>
            </a:lvl3pPr>
            <a:lvl4pPr lvl="3" rtl="0">
              <a:spcBef>
                <a:spcPts val="0"/>
              </a:spcBef>
              <a:buSzPts val="1200"/>
              <a:buChar char="●"/>
              <a:defRPr sz="1200"/>
            </a:lvl4pPr>
            <a:lvl5pPr lvl="4" rtl="0">
              <a:spcBef>
                <a:spcPts val="0"/>
              </a:spcBef>
              <a:buSzPts val="1200"/>
              <a:buChar char="○"/>
              <a:defRPr sz="1200"/>
            </a:lvl5pPr>
            <a:lvl6pPr lvl="5" rtl="0">
              <a:spcBef>
                <a:spcPts val="0"/>
              </a:spcBef>
              <a:buSzPts val="1200"/>
              <a:buChar char="■"/>
              <a:defRPr sz="1200"/>
            </a:lvl6pPr>
            <a:lvl7pPr lvl="6" rtl="0">
              <a:spcBef>
                <a:spcPts val="0"/>
              </a:spcBef>
              <a:buSzPts val="1200"/>
              <a:buChar char="●"/>
              <a:defRPr sz="1200"/>
            </a:lvl7pPr>
            <a:lvl8pPr lvl="7" rtl="0">
              <a:spcBef>
                <a:spcPts val="0"/>
              </a:spcBef>
              <a:buSzPts val="1200"/>
              <a:buChar char="○"/>
              <a:defRPr sz="1200"/>
            </a:lvl8pPr>
            <a:lvl9pPr lvl="8" rtl="0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2800"/>
              <a:buNone/>
              <a:defRPr/>
            </a:lvl1pPr>
            <a:lvl2pPr lvl="1" rtl="0">
              <a:spcBef>
                <a:spcPts val="0"/>
              </a:spcBef>
              <a:buSzPts val="2800"/>
              <a:buNone/>
              <a:defRPr/>
            </a:lvl2pPr>
            <a:lvl3pPr lvl="2" rtl="0">
              <a:spcBef>
                <a:spcPts val="0"/>
              </a:spcBef>
              <a:buSzPts val="2800"/>
              <a:buNone/>
              <a:defRPr/>
            </a:lvl3pPr>
            <a:lvl4pPr lvl="3" rtl="0">
              <a:spcBef>
                <a:spcPts val="0"/>
              </a:spcBef>
              <a:buSzPts val="2800"/>
              <a:buNone/>
              <a:defRPr/>
            </a:lvl4pPr>
            <a:lvl5pPr lvl="4" rtl="0">
              <a:spcBef>
                <a:spcPts val="0"/>
              </a:spcBef>
              <a:buSzPts val="2800"/>
              <a:buNone/>
              <a:defRPr/>
            </a:lvl5pPr>
            <a:lvl6pPr lvl="5" rtl="0">
              <a:spcBef>
                <a:spcPts val="0"/>
              </a:spcBef>
              <a:buSzPts val="2800"/>
              <a:buNone/>
              <a:defRPr/>
            </a:lvl6pPr>
            <a:lvl7pPr lvl="6" rtl="0">
              <a:spcBef>
                <a:spcPts val="0"/>
              </a:spcBef>
              <a:buSzPts val="2800"/>
              <a:buNone/>
              <a:defRPr/>
            </a:lvl7pPr>
            <a:lvl8pPr lvl="7" rtl="0">
              <a:spcBef>
                <a:spcPts val="0"/>
              </a:spcBef>
              <a:buSzPts val="2800"/>
              <a:buNone/>
              <a:defRPr/>
            </a:lvl8pPr>
            <a:lvl9pPr lvl="8" rtl="0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ts val="2400"/>
              <a:buNone/>
              <a:defRPr sz="2400"/>
            </a:lvl1pPr>
            <a:lvl2pPr lvl="1" rtl="0">
              <a:spcBef>
                <a:spcPts val="0"/>
              </a:spcBef>
              <a:buSzPts val="2400"/>
              <a:buNone/>
              <a:defRPr sz="2400"/>
            </a:lvl2pPr>
            <a:lvl3pPr lvl="2" rtl="0">
              <a:spcBef>
                <a:spcPts val="0"/>
              </a:spcBef>
              <a:buSzPts val="2400"/>
              <a:buNone/>
              <a:defRPr sz="2400"/>
            </a:lvl3pPr>
            <a:lvl4pPr lvl="3" rtl="0">
              <a:spcBef>
                <a:spcPts val="0"/>
              </a:spcBef>
              <a:buSzPts val="2400"/>
              <a:buNone/>
              <a:defRPr sz="2400"/>
            </a:lvl4pPr>
            <a:lvl5pPr lvl="4" rtl="0">
              <a:spcBef>
                <a:spcPts val="0"/>
              </a:spcBef>
              <a:buSzPts val="2400"/>
              <a:buNone/>
              <a:defRPr sz="2400"/>
            </a:lvl5pPr>
            <a:lvl6pPr lvl="5" rtl="0">
              <a:spcBef>
                <a:spcPts val="0"/>
              </a:spcBef>
              <a:buSzPts val="2400"/>
              <a:buNone/>
              <a:defRPr sz="2400"/>
            </a:lvl6pPr>
            <a:lvl7pPr lvl="6" rtl="0">
              <a:spcBef>
                <a:spcPts val="0"/>
              </a:spcBef>
              <a:buSzPts val="2400"/>
              <a:buNone/>
              <a:defRPr sz="2400"/>
            </a:lvl7pPr>
            <a:lvl8pPr lvl="7" rtl="0">
              <a:spcBef>
                <a:spcPts val="0"/>
              </a:spcBef>
              <a:buSzPts val="2400"/>
              <a:buNone/>
              <a:defRPr sz="2400"/>
            </a:lvl8pPr>
            <a:lvl9pPr lvl="8" rtl="0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200"/>
              <a:buChar char="●"/>
              <a:defRPr sz="1200"/>
            </a:lvl1pPr>
            <a:lvl2pPr lvl="1" rtl="0">
              <a:spcBef>
                <a:spcPts val="0"/>
              </a:spcBef>
              <a:buSzPts val="1200"/>
              <a:buChar char="○"/>
              <a:defRPr sz="1200"/>
            </a:lvl2pPr>
            <a:lvl3pPr lvl="2" rtl="0">
              <a:spcBef>
                <a:spcPts val="0"/>
              </a:spcBef>
              <a:buSzPts val="1200"/>
              <a:buChar char="■"/>
              <a:defRPr sz="1200"/>
            </a:lvl3pPr>
            <a:lvl4pPr lvl="3" rtl="0">
              <a:spcBef>
                <a:spcPts val="0"/>
              </a:spcBef>
              <a:buSzPts val="1200"/>
              <a:buChar char="●"/>
              <a:defRPr sz="1200"/>
            </a:lvl4pPr>
            <a:lvl5pPr lvl="4" rtl="0">
              <a:spcBef>
                <a:spcPts val="0"/>
              </a:spcBef>
              <a:buSzPts val="1200"/>
              <a:buChar char="○"/>
              <a:defRPr sz="1200"/>
            </a:lvl5pPr>
            <a:lvl6pPr lvl="5" rtl="0">
              <a:spcBef>
                <a:spcPts val="0"/>
              </a:spcBef>
              <a:buSzPts val="1200"/>
              <a:buChar char="■"/>
              <a:defRPr sz="1200"/>
            </a:lvl6pPr>
            <a:lvl7pPr lvl="6" rtl="0">
              <a:spcBef>
                <a:spcPts val="0"/>
              </a:spcBef>
              <a:buSzPts val="1200"/>
              <a:buChar char="●"/>
              <a:defRPr sz="1200"/>
            </a:lvl7pPr>
            <a:lvl8pPr lvl="7" rtl="0">
              <a:spcBef>
                <a:spcPts val="0"/>
              </a:spcBef>
              <a:buSzPts val="1200"/>
              <a:buChar char="○"/>
              <a:defRPr sz="1200"/>
            </a:lvl8pPr>
            <a:lvl9pPr lvl="8" rtl="0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SzPts val="4800"/>
              <a:buNone/>
              <a:defRPr sz="4800"/>
            </a:lvl1pPr>
            <a:lvl2pPr lvl="1" rtl="0">
              <a:spcBef>
                <a:spcPts val="0"/>
              </a:spcBef>
              <a:buSzPts val="4800"/>
              <a:buNone/>
              <a:defRPr sz="4800"/>
            </a:lvl2pPr>
            <a:lvl3pPr lvl="2" rtl="0">
              <a:spcBef>
                <a:spcPts val="0"/>
              </a:spcBef>
              <a:buSzPts val="4800"/>
              <a:buNone/>
              <a:defRPr sz="4800"/>
            </a:lvl3pPr>
            <a:lvl4pPr lvl="3" rtl="0">
              <a:spcBef>
                <a:spcPts val="0"/>
              </a:spcBef>
              <a:buSzPts val="4800"/>
              <a:buNone/>
              <a:defRPr sz="4800"/>
            </a:lvl4pPr>
            <a:lvl5pPr lvl="4" rtl="0">
              <a:spcBef>
                <a:spcPts val="0"/>
              </a:spcBef>
              <a:buSzPts val="4800"/>
              <a:buNone/>
              <a:defRPr sz="4800"/>
            </a:lvl5pPr>
            <a:lvl6pPr lvl="5" rtl="0">
              <a:spcBef>
                <a:spcPts val="0"/>
              </a:spcBef>
              <a:buSzPts val="4800"/>
              <a:buNone/>
              <a:defRPr sz="4800"/>
            </a:lvl6pPr>
            <a:lvl7pPr lvl="6" rtl="0">
              <a:spcBef>
                <a:spcPts val="0"/>
              </a:spcBef>
              <a:buSzPts val="4800"/>
              <a:buNone/>
              <a:defRPr sz="4800"/>
            </a:lvl7pPr>
            <a:lvl8pPr lvl="7" rtl="0">
              <a:spcBef>
                <a:spcPts val="0"/>
              </a:spcBef>
              <a:buSzPts val="4800"/>
              <a:buNone/>
              <a:defRPr sz="4800"/>
            </a:lvl8pPr>
            <a:lvl9pPr lvl="8" rtl="0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buSzPts val="4200"/>
              <a:buNone/>
              <a:defRPr sz="4200"/>
            </a:lvl9pPr>
          </a:lstStyle>
          <a:p/>
        </p:txBody>
      </p:sp>
      <p:sp>
        <p:nvSpPr>
          <p:cNvPr id="91" name="Shape 9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2" name="Shape 9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SzPts val="1800"/>
              <a:buChar char="●"/>
              <a:defRPr/>
            </a:lvl1pPr>
            <a:lvl2pPr lvl="1" rtl="0">
              <a:spcBef>
                <a:spcPts val="0"/>
              </a:spcBef>
              <a:buSzPts val="1400"/>
              <a:buChar char="○"/>
              <a:defRPr/>
            </a:lvl2pPr>
            <a:lvl3pPr lvl="2" rtl="0">
              <a:spcBef>
                <a:spcPts val="0"/>
              </a:spcBef>
              <a:buSzPts val="1400"/>
              <a:buChar char="■"/>
              <a:defRPr/>
            </a:lvl3pPr>
            <a:lvl4pPr lvl="3" rtl="0">
              <a:spcBef>
                <a:spcPts val="0"/>
              </a:spcBef>
              <a:buSzPts val="1400"/>
              <a:buChar char="●"/>
              <a:defRPr/>
            </a:lvl4pPr>
            <a:lvl5pPr lvl="4" rtl="0">
              <a:spcBef>
                <a:spcPts val="0"/>
              </a:spcBef>
              <a:buSzPts val="1400"/>
              <a:buChar char="○"/>
              <a:defRPr/>
            </a:lvl5pPr>
            <a:lvl6pPr lvl="5" rtl="0">
              <a:spcBef>
                <a:spcPts val="0"/>
              </a:spcBef>
              <a:buSzPts val="1400"/>
              <a:buChar char="■"/>
              <a:defRPr/>
            </a:lvl6pPr>
            <a:lvl7pPr lvl="6" rtl="0">
              <a:spcBef>
                <a:spcPts val="0"/>
              </a:spcBef>
              <a:buSzPts val="1400"/>
              <a:buChar char="●"/>
              <a:defRPr/>
            </a:lvl7pPr>
            <a:lvl8pPr lvl="7" rtl="0">
              <a:spcBef>
                <a:spcPts val="0"/>
              </a:spcBef>
              <a:buSzPts val="1400"/>
              <a:buChar char="○"/>
              <a:defRPr/>
            </a:lvl8pPr>
            <a:lvl9pPr lvl="8" rtl="0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8" y="4602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7" name="Shape 17"/>
          <p:cNvSpPr/>
          <p:nvPr/>
        </p:nvSpPr>
        <p:spPr>
          <a:xfrm flipH="1" rot="10800000">
            <a:off x="466425" y="35583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8" name="Shape 18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/>
            </a:lvl1pPr>
            <a:lvl2pPr lvl="1" algn="ctr">
              <a:spcBef>
                <a:spcPts val="0"/>
              </a:spcBef>
              <a:buSzPts val="4200"/>
              <a:buNone/>
              <a:defRPr/>
            </a:lvl2pPr>
            <a:lvl3pPr lvl="2" algn="ctr">
              <a:spcBef>
                <a:spcPts val="0"/>
              </a:spcBef>
              <a:buSzPts val="4200"/>
              <a:buNone/>
              <a:defRPr/>
            </a:lvl3pPr>
            <a:lvl4pPr lvl="3" algn="ctr">
              <a:spcBef>
                <a:spcPts val="0"/>
              </a:spcBef>
              <a:buSzPts val="4200"/>
              <a:buNone/>
              <a:defRPr/>
            </a:lvl4pPr>
            <a:lvl5pPr lvl="4" algn="ctr">
              <a:spcBef>
                <a:spcPts val="0"/>
              </a:spcBef>
              <a:buSzPts val="4200"/>
              <a:buNone/>
              <a:defRPr/>
            </a:lvl5pPr>
            <a:lvl6pPr lvl="5" algn="ctr">
              <a:spcBef>
                <a:spcPts val="0"/>
              </a:spcBef>
              <a:buSzPts val="4200"/>
              <a:buNone/>
              <a:defRPr/>
            </a:lvl6pPr>
            <a:lvl7pPr lvl="6" algn="ctr">
              <a:spcBef>
                <a:spcPts val="0"/>
              </a:spcBef>
              <a:buSzPts val="4200"/>
              <a:buNone/>
              <a:defRPr/>
            </a:lvl7pPr>
            <a:lvl8pPr lvl="7" algn="ctr">
              <a:spcBef>
                <a:spcPts val="0"/>
              </a:spcBef>
              <a:buSzPts val="4200"/>
              <a:buNone/>
              <a:defRPr/>
            </a:lvl8pPr>
            <a:lvl9pPr lvl="8" algn="ctr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buSzPts val="12000"/>
              <a:buNone/>
              <a:defRPr sz="12000"/>
            </a:lvl9pPr>
          </a:lstStyle>
          <a:p/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buSzPts val="1800"/>
              <a:buChar char="●"/>
              <a:defRPr/>
            </a:lvl1pPr>
            <a:lvl2pPr lvl="1" rtl="0" algn="ctr">
              <a:spcBef>
                <a:spcPts val="0"/>
              </a:spcBef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buSzPts val="1400"/>
              <a:buChar char="○"/>
              <a:defRPr/>
            </a:lvl5pPr>
            <a:lvl6pPr lvl="5" rtl="0" algn="ctr">
              <a:spcBef>
                <a:spcPts val="0"/>
              </a:spcBef>
              <a:buSzPts val="1400"/>
              <a:buChar char="■"/>
              <a:defRPr/>
            </a:lvl6pPr>
            <a:lvl7pPr lvl="6" rtl="0" algn="ctr">
              <a:spcBef>
                <a:spcPts val="0"/>
              </a:spcBef>
              <a:buSzPts val="1400"/>
              <a:buChar char="●"/>
              <a:defRPr/>
            </a:lvl7pPr>
            <a:lvl8pPr lvl="7" rtl="0" algn="ctr">
              <a:spcBef>
                <a:spcPts val="0"/>
              </a:spcBef>
              <a:buSzPts val="1400"/>
              <a:buChar char="○"/>
              <a:defRPr/>
            </a:lvl8pPr>
            <a:lvl9pPr lvl="8" rtl="0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شريحة عنوان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111" name="Shape 111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ctr">
              <a:spcBef>
                <a:spcPts val="640"/>
              </a:spcBef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ctr">
              <a:spcBef>
                <a:spcPts val="560"/>
              </a:spcBef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ctr">
              <a:spcBef>
                <a:spcPts val="480"/>
              </a:spcBef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ctr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ctr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ctr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ctr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ctr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ctr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0" type="dt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عنوان ومحتوى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1" algn="r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1" algn="r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0" type="dt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عنوان المقطع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r">
              <a:spcBef>
                <a:spcPts val="0"/>
              </a:spcBef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r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360"/>
              </a:spcBef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320"/>
              </a:spcBef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0" type="dt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محتويين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1" algn="r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1" algn="r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1" algn="r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1" algn="r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1" algn="r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1" algn="r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1" algn="r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1" algn="r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1" algn="r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1" algn="r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1" algn="r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1" algn="r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1" algn="r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1" algn="r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1" algn="r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1" algn="r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0" type="dt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2" type="sldNum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مقارنة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r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1" algn="r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1" algn="r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1" algn="r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1" algn="r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1" algn="r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1" algn="r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1" algn="r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1" algn="r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3" type="body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r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1" algn="r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1" algn="r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1" algn="r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1" algn="r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1" algn="r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1" algn="r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1" algn="r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1" algn="r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0" type="dt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عنوان فقط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145" name="Shape 145"/>
          <p:cNvSpPr txBox="1"/>
          <p:nvPr>
            <p:ph idx="10" type="dt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2" type="sldNum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فارغ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0" type="dt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2" type="sldNum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محتوى ذو تسمية توضيحية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r">
              <a:spcBef>
                <a:spcPts val="0"/>
              </a:spcBef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1" algn="r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1" algn="r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r">
              <a:spcBef>
                <a:spcPts val="280"/>
              </a:spcBef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240"/>
              </a:spcBef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200"/>
              </a:spcBef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0" type="dt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12" type="sldNum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صورة ذو تسمية توضيحية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1" algn="r">
              <a:spcBef>
                <a:spcPts val="0"/>
              </a:spcBef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161" name="Shape 161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r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1" algn="r">
              <a:spcBef>
                <a:spcPts val="280"/>
              </a:spcBef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240"/>
              </a:spcBef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200"/>
              </a:spcBef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10" type="dt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Shape 16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Shape 165"/>
          <p:cNvSpPr txBox="1"/>
          <p:nvPr>
            <p:ph idx="12" type="sldNum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عنوان ونص عمودي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1" algn="r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1" algn="r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Shape 169"/>
          <p:cNvSpPr txBox="1"/>
          <p:nvPr>
            <p:ph idx="10" type="dt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Shape 17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Shape 171"/>
          <p:cNvSpPr txBox="1"/>
          <p:nvPr>
            <p:ph idx="12" type="sldNum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عنوان ونص عموديان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1" algn="r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1" algn="r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Shape 175"/>
          <p:cNvSpPr txBox="1"/>
          <p:nvPr>
            <p:ph idx="10" type="dt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Shape 17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Shape 177"/>
          <p:cNvSpPr txBox="1"/>
          <p:nvPr>
            <p:ph idx="12" type="sldNum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1" algn="r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1" algn="r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1" algn="r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1" algn="r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0" type="dt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1" algn="ct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hyperlink" Target="https://docs.google.com/presentation/d/1-3EbmgOo9FKQuOSaCbwutr5E4DCLSkt4zxmuddW-lEg" TargetMode="External"/><Relationship Id="rId6" Type="http://schemas.openxmlformats.org/officeDocument/2006/relationships/hyperlink" Target="https://docs.google.com/presentation/d/1-3EbmgOo9FKQuOSaCbwutr5E4DCLSkt4zxmuddW-lEg" TargetMode="External"/><Relationship Id="rId7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jpg"/><Relationship Id="rId4" Type="http://schemas.openxmlformats.org/officeDocument/2006/relationships/image" Target="../media/image3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Relationship Id="rId4" Type="http://schemas.openxmlformats.org/officeDocument/2006/relationships/image" Target="../media/image19.png"/><Relationship Id="rId5" Type="http://schemas.openxmlformats.org/officeDocument/2006/relationships/image" Target="../media/image3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4" Type="http://schemas.openxmlformats.org/officeDocument/2006/relationships/image" Target="../media/image32.png"/><Relationship Id="rId5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jpg"/><Relationship Id="rId4" Type="http://schemas.openxmlformats.org/officeDocument/2006/relationships/image" Target="../media/image29.png"/><Relationship Id="rId5" Type="http://schemas.openxmlformats.org/officeDocument/2006/relationships/image" Target="../media/image3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jpg"/><Relationship Id="rId4" Type="http://schemas.openxmlformats.org/officeDocument/2006/relationships/hyperlink" Target="https://www.youtube.com/watch?v=cEO5YG8Y554" TargetMode="External"/><Relationship Id="rId5" Type="http://schemas.openxmlformats.org/officeDocument/2006/relationships/image" Target="../media/image3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Relationship Id="rId7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jpg"/><Relationship Id="rId4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Axillary &amp; Median Nerves</a:t>
            </a:r>
          </a:p>
        </p:txBody>
      </p:sp>
      <p:sp>
        <p:nvSpPr>
          <p:cNvPr id="183" name="Shape 18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Lecture 9</a:t>
            </a:r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37025" cy="116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4325" y="0"/>
            <a:ext cx="1459675" cy="134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6665400" y="4864100"/>
            <a:ext cx="2478600" cy="3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lnSpc>
                <a:spcPct val="138000"/>
              </a:lnSpc>
              <a:spcBef>
                <a:spcPts val="0"/>
              </a:spcBef>
              <a:buNone/>
            </a:pPr>
            <a:r>
              <a:rPr lang="en" sz="1700">
                <a:solidFill>
                  <a:schemeClr val="dk1"/>
                </a:solidFill>
              </a:rPr>
              <a:t>{وَمَنْ يَتَوَكَّلْ عَلَى اللَّهِ فَهُوَ حَسْبُهُ}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0" y="4772300"/>
            <a:ext cx="3000000" cy="371100"/>
          </a:xfrm>
          <a:prstGeom prst="rect">
            <a:avLst/>
          </a:prstGeom>
          <a:noFill/>
          <a:ln cap="flat" cmpd="sng" w="9525">
            <a:solidFill>
              <a:srgbClr val="85200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هذا العمل لا يغني عن المصدر الأساسي للمذاكرة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0" y="4359225"/>
            <a:ext cx="3000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Please check our</a:t>
            </a:r>
            <a:r>
              <a:rPr lang="en">
                <a:solidFill>
                  <a:schemeClr val="dk1"/>
                </a:solidFill>
                <a:hlinkClick r:id="rId5"/>
              </a:rPr>
              <a:t> </a:t>
            </a:r>
            <a:r>
              <a:rPr lang="en" u="sng">
                <a:solidFill>
                  <a:srgbClr val="57BB8A"/>
                </a:solidFill>
                <a:hlinkClick r:id="rId6"/>
              </a:rPr>
              <a:t>Editing File</a:t>
            </a:r>
            <a:r>
              <a:rPr lang="en">
                <a:solidFill>
                  <a:schemeClr val="dk1"/>
                </a:solidFill>
              </a:rPr>
              <a:t>.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89" name="Shape 18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72851" y="2887974"/>
            <a:ext cx="1688275" cy="168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/>
              <a:t>Median Nerve in the hand </a:t>
            </a:r>
          </a:p>
        </p:txBody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133100" y="11472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 The median nerve continues into the hand by passing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pic>
        <p:nvPicPr>
          <p:cNvPr id="311" name="Shape 3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0275" y="138496"/>
            <a:ext cx="2940850" cy="2189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Shape 312"/>
          <p:cNvSpPr txBox="1"/>
          <p:nvPr/>
        </p:nvSpPr>
        <p:spPr>
          <a:xfrm>
            <a:off x="133100" y="1527688"/>
            <a:ext cx="68580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Deep to the </a:t>
            </a:r>
            <a:r>
              <a:rPr lang="en" sz="1800">
                <a:solidFill>
                  <a:srgbClr val="CC4125"/>
                </a:solidFill>
                <a:latin typeface="Open Sans"/>
                <a:ea typeface="Open Sans"/>
                <a:cs typeface="Open Sans"/>
                <a:sym typeface="Open Sans"/>
              </a:rPr>
              <a:t>flexor retinaculum.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  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x="133100" y="2024050"/>
            <a:ext cx="7239000" cy="27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2400" u="sng">
                <a:latin typeface="Economica"/>
                <a:ea typeface="Economica"/>
                <a:cs typeface="Economica"/>
                <a:sym typeface="Economica"/>
              </a:rPr>
              <a:t>It innervates: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(5 muscles in the hand)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•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lang="en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3 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thenar muscles: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Muscles associated with the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thumb.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69850" lvl="0" mar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</p:txBody>
      </p:sp>
      <p:sp>
        <p:nvSpPr>
          <p:cNvPr id="314" name="Shape 314"/>
          <p:cNvSpPr txBox="1"/>
          <p:nvPr/>
        </p:nvSpPr>
        <p:spPr>
          <a:xfrm>
            <a:off x="6381750" y="4667250"/>
            <a:ext cx="68580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5" name="Shape 315"/>
          <p:cNvSpPr txBox="1"/>
          <p:nvPr/>
        </p:nvSpPr>
        <p:spPr>
          <a:xfrm>
            <a:off x="3774275" y="2413350"/>
            <a:ext cx="4762500" cy="10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•Lateral </a:t>
            </a:r>
            <a:r>
              <a:rPr lang="en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2 </a:t>
            </a: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lumbricals:</a:t>
            </a:r>
            <a:r>
              <a:rPr lang="en" sz="12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indent="-69850" lvl="0" mar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6" name="Shape 316"/>
          <p:cNvSpPr txBox="1"/>
          <p:nvPr/>
        </p:nvSpPr>
        <p:spPr>
          <a:xfrm>
            <a:off x="3774275" y="2702750"/>
            <a:ext cx="4464900" cy="6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Muscles associated with movement of the index and middle fingers.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124950" y="3589725"/>
            <a:ext cx="8894100" cy="12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•</a:t>
            </a:r>
            <a:r>
              <a:rPr lang="en" sz="1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Skin</a:t>
            </a:r>
            <a:r>
              <a:rPr lang="en" sz="1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over the palmar surface of the lateral three and one-half fingers.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( thumb , index , middle , ½ ring fingers)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• </a:t>
            </a: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lateral 2/3rd of the palm and</a:t>
            </a:r>
            <a:r>
              <a:rPr lang="en" sz="1800">
                <a:solidFill>
                  <a:srgbClr val="EA9999"/>
                </a:solidFill>
                <a:latin typeface="Open Sans"/>
                <a:ea typeface="Open Sans"/>
                <a:cs typeface="Open Sans"/>
                <a:sym typeface="Open Sans"/>
              </a:rPr>
              <a:t> middle of the wrist</a:t>
            </a: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•</a:t>
            </a: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Dorsal surface in the terminal phalanges (nails) of the lateral three and half digit.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Shape 3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800" y="0"/>
            <a:ext cx="3024375" cy="402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Shape 3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0173" y="791925"/>
            <a:ext cx="5414225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Shape 324"/>
          <p:cNvSpPr txBox="1"/>
          <p:nvPr/>
        </p:nvSpPr>
        <p:spPr>
          <a:xfrm>
            <a:off x="4438666" y="3649417"/>
            <a:ext cx="4254600" cy="11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999999"/>
                </a:solidFill>
              </a:rPr>
              <a:t>Median nerve supply to the hand</a:t>
            </a:r>
          </a:p>
        </p:txBody>
      </p:sp>
      <p:sp>
        <p:nvSpPr>
          <p:cNvPr id="325" name="Shape 325"/>
          <p:cNvSpPr txBox="1"/>
          <p:nvPr/>
        </p:nvSpPr>
        <p:spPr>
          <a:xfrm>
            <a:off x="190500" y="3746500"/>
            <a:ext cx="1879500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999999"/>
                </a:solidFill>
              </a:rPr>
              <a:t>Name of the fingers</a:t>
            </a:r>
          </a:p>
        </p:txBody>
      </p:sp>
      <p:sp>
        <p:nvSpPr>
          <p:cNvPr id="326" name="Shape 326"/>
          <p:cNvSpPr txBox="1"/>
          <p:nvPr/>
        </p:nvSpPr>
        <p:spPr>
          <a:xfrm>
            <a:off x="1219200" y="1071900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Median Nerve Lesion </a:t>
            </a:r>
          </a:p>
        </p:txBody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Injury of the median nerve at different levels causes different syndromes. </a:t>
            </a: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Shape 333"/>
          <p:cNvSpPr txBox="1"/>
          <p:nvPr/>
        </p:nvSpPr>
        <p:spPr>
          <a:xfrm>
            <a:off x="311700" y="1676400"/>
            <a:ext cx="88323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 the </a:t>
            </a:r>
            <a:r>
              <a:rPr lang="en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arm and forearm 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the median nerve is usually not injured by trauma because of its relatively deep position.</a:t>
            </a:r>
            <a:r>
              <a:rPr lang="en" sz="1800"/>
              <a:t> </a:t>
            </a:r>
          </a:p>
        </p:txBody>
      </p:sp>
      <p:sp>
        <p:nvSpPr>
          <p:cNvPr id="334" name="Shape 334"/>
          <p:cNvSpPr txBox="1"/>
          <p:nvPr/>
        </p:nvSpPr>
        <p:spPr>
          <a:xfrm>
            <a:off x="311700" y="2463800"/>
            <a:ext cx="35871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1800" u="sng">
                <a:latin typeface="Economica"/>
                <a:ea typeface="Economica"/>
                <a:cs typeface="Economica"/>
                <a:sym typeface="Economica"/>
              </a:rPr>
              <a:t>Median nerve can be damaged in 3 areas: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• In the elbow region.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• At the wrist above the flexor retinaculum.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800">
                <a:solidFill>
                  <a:srgbClr val="999999"/>
                </a:solidFill>
              </a:rPr>
              <a:t>Flexor retinaculum:is a fibrous band on the palmar side of the hand near the wrist. It arches over the carpal bones of the hands, covering them and forming the carpal tunnel.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• In the carpal tunnel</a:t>
            </a:r>
          </a:p>
          <a:p>
            <a:pPr indent="0" lvl="0" mar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rgbClr val="999999"/>
                </a:solidFill>
              </a:rPr>
              <a:t>(deep to the flexor retinaculum)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4622800" y="2679700"/>
            <a:ext cx="387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6" name="Shape 336"/>
          <p:cNvSpPr txBox="1"/>
          <p:nvPr/>
        </p:nvSpPr>
        <p:spPr>
          <a:xfrm>
            <a:off x="4622800" y="2463800"/>
            <a:ext cx="4419600" cy="24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 sz="1800" u="sng">
                <a:latin typeface="Economica"/>
                <a:ea typeface="Economica"/>
                <a:cs typeface="Economica"/>
                <a:sym typeface="Economica"/>
              </a:rPr>
              <a:t>The most serious disability of median nerve injuries is: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• </a:t>
            </a:r>
            <a:r>
              <a:rPr lang="en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Loss of opposition of the thumb.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The delicate pincer-like action is not possible. </a:t>
            </a:r>
            <a:r>
              <a:rPr lang="en" sz="10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All the muscles that perform the opposition movement are innervated by the median nerve, any lesion to the nerve will cause total loss of the movement.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• </a:t>
            </a:r>
            <a:r>
              <a:rPr lang="en" sz="1800">
                <a:solidFill>
                  <a:srgbClr val="FF0000"/>
                </a:solidFill>
              </a:rPr>
              <a:t>Loss of sensation from: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800"/>
              <a:t>Lateral 3 ½  fingers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800"/>
              <a:t>Lateral ⅔ of the palm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b="1" sz="1800" u="sng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337" name="Shape 337"/>
          <p:cNvPicPr preferRelativeResize="0"/>
          <p:nvPr/>
        </p:nvPicPr>
        <p:blipFill rotWithShape="1">
          <a:blip r:embed="rId3">
            <a:alphaModFix/>
          </a:blip>
          <a:srcRect b="8146" l="0" r="58248" t="16631"/>
          <a:stretch/>
        </p:blipFill>
        <p:spPr>
          <a:xfrm>
            <a:off x="8496400" y="3848800"/>
            <a:ext cx="546000" cy="102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>
            <p:ph type="title"/>
          </p:nvPr>
        </p:nvSpPr>
        <p:spPr>
          <a:xfrm>
            <a:off x="311700" y="718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4200">
                <a:latin typeface="Economica"/>
                <a:ea typeface="Economica"/>
                <a:cs typeface="Economica"/>
                <a:sym typeface="Economica"/>
              </a:rPr>
              <a:t>Median Nerve Lesion in the Elbow Region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x="311700" y="863550"/>
            <a:ext cx="6935400" cy="1713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Due to </a:t>
            </a:r>
            <a:r>
              <a:rPr lang="en">
                <a:solidFill>
                  <a:srgbClr val="F00A1F"/>
                </a:solidFill>
                <a:latin typeface="Open Sans"/>
                <a:ea typeface="Open Sans"/>
                <a:cs typeface="Open Sans"/>
                <a:sym typeface="Open Sans"/>
              </a:rPr>
              <a:t>supracondylar fracture 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of humerus. </a:t>
            </a: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Affected Muscles: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AutoNum type="arabicPeriod"/>
            </a:pPr>
            <a:r>
              <a:rPr lang="en">
                <a:solidFill>
                  <a:srgbClr val="F00A1F"/>
                </a:solidFill>
                <a:latin typeface="Open Sans"/>
                <a:ea typeface="Open Sans"/>
                <a:cs typeface="Open Sans"/>
                <a:sym typeface="Open Sans"/>
              </a:rPr>
              <a:t>Pronator muscles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of the forearm.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AutoNum type="arabicPeriod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All </a:t>
            </a:r>
            <a:r>
              <a:rPr lang="en">
                <a:solidFill>
                  <a:srgbClr val="F00A1F"/>
                </a:solidFill>
                <a:latin typeface="Open Sans"/>
                <a:ea typeface="Open Sans"/>
                <a:cs typeface="Open Sans"/>
                <a:sym typeface="Open Sans"/>
              </a:rPr>
              <a:t>long flexors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of the wrist and fingers </a:t>
            </a: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except </a:t>
            </a:r>
            <a:r>
              <a:rPr lang="en">
                <a:solidFill>
                  <a:srgbClr val="F00A1F"/>
                </a:solidFill>
                <a:latin typeface="Open Sans"/>
                <a:ea typeface="Open Sans"/>
                <a:cs typeface="Open Sans"/>
                <a:sym typeface="Open Sans"/>
              </a:rPr>
              <a:t>flexor carpi ulnaris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and medial 1/2 of </a:t>
            </a:r>
            <a:r>
              <a:rPr lang="en">
                <a:solidFill>
                  <a:srgbClr val="F00A1F"/>
                </a:solidFill>
                <a:latin typeface="Open Sans"/>
                <a:ea typeface="Open Sans"/>
                <a:cs typeface="Open Sans"/>
                <a:sym typeface="Open Sans"/>
              </a:rPr>
              <a:t>flexor digitorum profundus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</a:p>
        </p:txBody>
      </p:sp>
      <p:pic>
        <p:nvPicPr>
          <p:cNvPr id="344" name="Shape 3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576550"/>
            <a:ext cx="1476375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Shape 3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9050" y="2576550"/>
            <a:ext cx="3955200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Shape 3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43975" y="2576550"/>
            <a:ext cx="2160900" cy="24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Shape 347"/>
          <p:cNvSpPr/>
          <p:nvPr/>
        </p:nvSpPr>
        <p:spPr>
          <a:xfrm>
            <a:off x="7056925" y="3367150"/>
            <a:ext cx="130200" cy="4104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8" name="Shape 348"/>
          <p:cNvSpPr/>
          <p:nvPr/>
        </p:nvSpPr>
        <p:spPr>
          <a:xfrm>
            <a:off x="8738075" y="3677375"/>
            <a:ext cx="130200" cy="5103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49" name="Shape 349"/>
          <p:cNvCxnSpPr>
            <a:stCxn id="348" idx="1"/>
          </p:cNvCxnSpPr>
          <p:nvPr/>
        </p:nvCxnSpPr>
        <p:spPr>
          <a:xfrm rot="10800000">
            <a:off x="6616475" y="2386625"/>
            <a:ext cx="2251800" cy="1545900"/>
          </a:xfrm>
          <a:prstGeom prst="bentConnector3">
            <a:avLst>
              <a:gd fmla="val -7104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50" name="Shape 350"/>
          <p:cNvCxnSpPr/>
          <p:nvPr/>
        </p:nvCxnSpPr>
        <p:spPr>
          <a:xfrm flipH="1" rot="-5400000">
            <a:off x="6433950" y="2739200"/>
            <a:ext cx="1496100" cy="130200"/>
          </a:xfrm>
          <a:prstGeom prst="bentConnector3">
            <a:avLst>
              <a:gd fmla="val 67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51" name="Shape 351"/>
          <p:cNvCxnSpPr/>
          <p:nvPr/>
        </p:nvCxnSpPr>
        <p:spPr>
          <a:xfrm rot="10800000">
            <a:off x="6586500" y="2396500"/>
            <a:ext cx="750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52" name="Shape 352"/>
          <p:cNvCxnSpPr/>
          <p:nvPr/>
        </p:nvCxnSpPr>
        <p:spPr>
          <a:xfrm rot="10800000">
            <a:off x="7117050" y="2066375"/>
            <a:ext cx="120000" cy="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53" name="Shape 353"/>
          <p:cNvSpPr txBox="1"/>
          <p:nvPr/>
        </p:nvSpPr>
        <p:spPr>
          <a:xfrm>
            <a:off x="6335400" y="953525"/>
            <a:ext cx="2808600" cy="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9E9E9E"/>
                </a:solidFill>
              </a:rPr>
              <a:t>The muscles that aren’t affected are fed by the ulnar nerve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>
            <p:ph idx="1" type="body"/>
          </p:nvPr>
        </p:nvSpPr>
        <p:spPr>
          <a:xfrm>
            <a:off x="301700" y="79725"/>
            <a:ext cx="5553000" cy="3180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Motor: 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 sz="1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Loss of pronation</a:t>
            </a:r>
            <a:r>
              <a:rPr lang="en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en" sz="14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(Hand is kept in supine position) 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 sz="1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Weak flexion</a:t>
            </a:r>
            <a:r>
              <a:rPr lang="en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and ulnar deviation*.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 sz="1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Loss of flexion</a:t>
            </a:r>
            <a:r>
              <a:rPr lang="en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of the interphalangeal joints of the index and middle fingers.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 sz="1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Weak flexion </a:t>
            </a:r>
            <a:r>
              <a:rPr lang="en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of ring and little finger. 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 sz="1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Loss of flexion</a:t>
            </a:r>
            <a:r>
              <a:rPr lang="en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of terminal phalanx of thumb and </a:t>
            </a:r>
            <a:r>
              <a:rPr lang="en" sz="1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loss of opposition</a:t>
            </a:r>
            <a:r>
              <a:rPr lang="en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Thumb is adducted and laterally rotated. 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Wasting of thenar eminence**.</a:t>
            </a: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en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Hand is flattened, “</a:t>
            </a:r>
            <a:r>
              <a:rPr lang="en" sz="1400">
                <a:solidFill>
                  <a:srgbClr val="F00A1F"/>
                </a:solidFill>
                <a:latin typeface="Open Sans"/>
                <a:ea typeface="Open Sans"/>
                <a:cs typeface="Open Sans"/>
                <a:sym typeface="Open Sans"/>
              </a:rPr>
              <a:t>apelike</a:t>
            </a:r>
            <a:r>
              <a:rPr lang="en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” and unable to flex the three most radial digits when asked to make a fist.</a:t>
            </a: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pic>
        <p:nvPicPr>
          <p:cNvPr id="359" name="Shape 3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3525" y="1909000"/>
            <a:ext cx="1319700" cy="12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Shape 3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9550" y="1908725"/>
            <a:ext cx="1219125" cy="123295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Shape 361"/>
          <p:cNvSpPr txBox="1"/>
          <p:nvPr/>
        </p:nvSpPr>
        <p:spPr>
          <a:xfrm>
            <a:off x="5854700" y="256000"/>
            <a:ext cx="2880900" cy="13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1100">
                <a:solidFill>
                  <a:srgbClr val="888888"/>
                </a:solidFill>
              </a:rPr>
              <a:t>*in normal wrist flexion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888888"/>
              </a:solidFill>
            </a:endParaRPr>
          </a:p>
          <a:p>
            <a:pPr indent="0" lvl="0" marL="0" rtl="0" algn="l">
              <a:spcBef>
                <a:spcPts val="0"/>
              </a:spcBef>
              <a:buNone/>
            </a:pPr>
            <a:r>
              <a:rPr lang="en" sz="1100">
                <a:solidFill>
                  <a:srgbClr val="888888"/>
                </a:solidFill>
              </a:rPr>
              <a:t>  carpi radialis                         carpi ulnaris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100">
                <a:solidFill>
                  <a:srgbClr val="888888"/>
                </a:solidFill>
              </a:rPr>
              <a:t>(radial deviation)                 (ulnar deviation)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888888"/>
              </a:solidFill>
            </a:endParaRP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 sz="1100">
                <a:solidFill>
                  <a:srgbClr val="888888"/>
                </a:solidFill>
              </a:rPr>
              <a:t>flexion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 sz="1100">
                <a:solidFill>
                  <a:srgbClr val="888888"/>
                </a:solidFill>
              </a:rPr>
              <a:t>no deviation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 sz="1100">
                <a:solidFill>
                  <a:srgbClr val="888888"/>
                </a:solidFill>
              </a:rPr>
              <a:t>يعني محصلتهم صفر وكل واحدة تلغي الثانية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 sz="1100">
                <a:solidFill>
                  <a:srgbClr val="888888"/>
                </a:solidFill>
              </a:rPr>
              <a:t>In abnormal: one of them work only</a:t>
            </a:r>
          </a:p>
        </p:txBody>
      </p:sp>
      <p:sp>
        <p:nvSpPr>
          <p:cNvPr id="362" name="Shape 362"/>
          <p:cNvSpPr/>
          <p:nvPr/>
        </p:nvSpPr>
        <p:spPr>
          <a:xfrm rot="5400000">
            <a:off x="7219550" y="463075"/>
            <a:ext cx="151200" cy="13197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3" name="Shape 363"/>
          <p:cNvSpPr/>
          <p:nvPr/>
        </p:nvSpPr>
        <p:spPr>
          <a:xfrm rot="-5400000">
            <a:off x="7207850" y="-111150"/>
            <a:ext cx="174600" cy="13743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4" name="Shape 364"/>
          <p:cNvSpPr txBox="1"/>
          <p:nvPr>
            <p:ph idx="1" type="body"/>
          </p:nvPr>
        </p:nvSpPr>
        <p:spPr>
          <a:xfrm>
            <a:off x="0" y="2946425"/>
            <a:ext cx="4212600" cy="1633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Sensory:</a:t>
            </a: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Loss of sensation from: </a:t>
            </a: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AutoNum type="arabicPeriod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Lateral 2/3rd of the palm (radial side).</a:t>
            </a: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AutoNum type="arabicPeriod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Palmar aspect of the lateral 3½ fingers.</a:t>
            </a: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AutoNum type="arabicPeriod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Distal part of the dorsal surface of the lateral 3½ fingers.</a:t>
            </a: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5" name="Shape 365"/>
          <p:cNvSpPr txBox="1"/>
          <p:nvPr/>
        </p:nvSpPr>
        <p:spPr>
          <a:xfrm>
            <a:off x="6132625" y="2946425"/>
            <a:ext cx="2826900" cy="17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" sz="24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Trophic Changes: 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Open Sans"/>
              <a:buAutoNum type="arabicPeriod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Dry and scaly skin.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Open Sans"/>
              <a:buAutoNum type="arabicPeriod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Easily cracking nails.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Open Sans"/>
              <a:buAutoNum type="arabicPeriod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Atrophy of the pulp of the fingers.</a:t>
            </a:r>
          </a:p>
        </p:txBody>
      </p:sp>
      <p:pic>
        <p:nvPicPr>
          <p:cNvPr id="366" name="Shape 3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12500" y="3141950"/>
            <a:ext cx="1694875" cy="1675832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Shape 367"/>
          <p:cNvSpPr/>
          <p:nvPr/>
        </p:nvSpPr>
        <p:spPr>
          <a:xfrm>
            <a:off x="5700825" y="3260625"/>
            <a:ext cx="219300" cy="291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4136500" y="4051950"/>
            <a:ext cx="219300" cy="291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9" name="Shape 369"/>
          <p:cNvSpPr/>
          <p:nvPr/>
        </p:nvSpPr>
        <p:spPr>
          <a:xfrm>
            <a:off x="301700" y="4526775"/>
            <a:ext cx="219300" cy="291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0" name="Shape 370"/>
          <p:cNvSpPr/>
          <p:nvPr/>
        </p:nvSpPr>
        <p:spPr>
          <a:xfrm>
            <a:off x="301700" y="3662075"/>
            <a:ext cx="219300" cy="291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1" name="Shape 371"/>
          <p:cNvSpPr txBox="1"/>
          <p:nvPr/>
        </p:nvSpPr>
        <p:spPr>
          <a:xfrm>
            <a:off x="5854700" y="1909000"/>
            <a:ext cx="362100" cy="3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**</a:t>
            </a:r>
          </a:p>
        </p:txBody>
      </p:sp>
      <p:cxnSp>
        <p:nvCxnSpPr>
          <p:cNvPr id="372" name="Shape 372"/>
          <p:cNvCxnSpPr/>
          <p:nvPr/>
        </p:nvCxnSpPr>
        <p:spPr>
          <a:xfrm>
            <a:off x="6016250" y="2142700"/>
            <a:ext cx="384000" cy="10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73" name="Shape 373"/>
          <p:cNvSpPr/>
          <p:nvPr/>
        </p:nvSpPr>
        <p:spPr>
          <a:xfrm>
            <a:off x="301700" y="3953075"/>
            <a:ext cx="219300" cy="291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4" name="Shape 374"/>
          <p:cNvSpPr txBox="1"/>
          <p:nvPr/>
        </p:nvSpPr>
        <p:spPr>
          <a:xfrm>
            <a:off x="6608000" y="4579925"/>
            <a:ext cx="23517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050">
                <a:solidFill>
                  <a:srgbClr val="777777"/>
                </a:solidFill>
                <a:highlight>
                  <a:srgbClr val="FFFFFF"/>
                </a:highlight>
              </a:rPr>
              <a:t>The fleshy mass on the palmar aspect of the extremity of the finger.</a:t>
            </a:r>
          </a:p>
        </p:txBody>
      </p:sp>
      <p:cxnSp>
        <p:nvCxnSpPr>
          <p:cNvPr id="375" name="Shape 375"/>
          <p:cNvCxnSpPr/>
          <p:nvPr/>
        </p:nvCxnSpPr>
        <p:spPr>
          <a:xfrm flipH="1">
            <a:off x="6913025" y="4309175"/>
            <a:ext cx="1045200" cy="37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>
            <p:ph type="title"/>
          </p:nvPr>
        </p:nvSpPr>
        <p:spPr>
          <a:xfrm>
            <a:off x="311700" y="0"/>
            <a:ext cx="8520600" cy="812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/>
              <a:t>Median Nerve Lesion at the Wrist </a:t>
            </a:r>
          </a:p>
        </p:txBody>
      </p:sp>
      <p:sp>
        <p:nvSpPr>
          <p:cNvPr id="381" name="Shape 381"/>
          <p:cNvSpPr txBox="1"/>
          <p:nvPr>
            <p:ph idx="1" type="body"/>
          </p:nvPr>
        </p:nvSpPr>
        <p:spPr>
          <a:xfrm>
            <a:off x="0" y="706500"/>
            <a:ext cx="6665400" cy="4437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600"/>
              <a:t>Often injured by </a:t>
            </a:r>
            <a:r>
              <a:rPr lang="en" sz="1600">
                <a:solidFill>
                  <a:srgbClr val="FF0000"/>
                </a:solidFill>
              </a:rPr>
              <a:t>penetrating wounds </a:t>
            </a:r>
            <a:r>
              <a:rPr lang="en" sz="1600">
                <a:solidFill>
                  <a:srgbClr val="000000"/>
                </a:solidFill>
              </a:rPr>
              <a:t>caused by </a:t>
            </a:r>
            <a:r>
              <a:rPr lang="en" sz="1600">
                <a:solidFill>
                  <a:srgbClr val="000000"/>
                </a:solidFill>
              </a:rPr>
              <a:t>stabs or glass penetrating the forearm.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600">
                <a:solidFill>
                  <a:srgbClr val="000000"/>
                </a:solidFill>
              </a:rPr>
              <a:t>Median nerve is nourishing the </a:t>
            </a:r>
            <a:r>
              <a:rPr lang="en" sz="1600">
                <a:solidFill>
                  <a:srgbClr val="FF0000"/>
                </a:solidFill>
              </a:rPr>
              <a:t>3 lateral fingers</a:t>
            </a:r>
            <a:r>
              <a:rPr lang="en" sz="1600">
                <a:solidFill>
                  <a:srgbClr val="000000"/>
                </a:solidFill>
              </a:rPr>
              <a:t>. So when it is affected it will:</a:t>
            </a: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en" sz="1600">
                <a:solidFill>
                  <a:srgbClr val="000000"/>
                </a:solidFill>
              </a:rPr>
              <a:t>Paralyze </a:t>
            </a:r>
            <a:r>
              <a:rPr lang="en" sz="1600">
                <a:solidFill>
                  <a:srgbClr val="FF0000"/>
                </a:solidFill>
              </a:rPr>
              <a:t>Thenar muscles</a:t>
            </a:r>
            <a:r>
              <a:rPr lang="en" sz="1600"/>
              <a:t> (thumb muscles)</a:t>
            </a:r>
            <a:r>
              <a:rPr lang="en" sz="1600">
                <a:solidFill>
                  <a:srgbClr val="000000"/>
                </a:solidFill>
              </a:rPr>
              <a:t>, the thenar muscles eventually atrophy and become flattened</a:t>
            </a:r>
          </a:p>
          <a:p>
            <a:pPr indent="-330200" lvl="0" marL="457200" rtl="0">
              <a:spcBef>
                <a:spcPts val="0"/>
              </a:spcBef>
              <a:buClr>
                <a:srgbClr val="000000"/>
              </a:buClr>
              <a:buSzPts val="1600"/>
              <a:buAutoNum type="arabicPeriod"/>
            </a:pPr>
            <a:r>
              <a:rPr lang="en" sz="1600">
                <a:solidFill>
                  <a:srgbClr val="000000"/>
                </a:solidFill>
              </a:rPr>
              <a:t>Opposition &amp; abduction of thumb are lost. Thumb and lateral two fingers </a:t>
            </a:r>
            <a:r>
              <a:rPr lang="en" sz="1600">
                <a:solidFill>
                  <a:schemeClr val="dk2"/>
                </a:solidFill>
              </a:rPr>
              <a:t>(index &amp; middle)</a:t>
            </a:r>
            <a:r>
              <a:rPr lang="en" sz="1600">
                <a:solidFill>
                  <a:srgbClr val="000000"/>
                </a:solidFill>
              </a:rPr>
              <a:t> are arrested in adduction and hyperextension position: </a:t>
            </a:r>
            <a:r>
              <a:rPr lang="en" sz="1600">
                <a:solidFill>
                  <a:srgbClr val="FF0000"/>
                </a:solidFill>
              </a:rPr>
              <a:t>Apelike hand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600">
                <a:solidFill>
                  <a:srgbClr val="000000"/>
                </a:solidFill>
              </a:rPr>
              <a:t>It will also result in </a:t>
            </a:r>
            <a:r>
              <a:rPr lang="en" sz="1600" u="sng">
                <a:solidFill>
                  <a:srgbClr val="000000"/>
                </a:solidFill>
              </a:rPr>
              <a:t>sensory and trophic changes</a:t>
            </a:r>
            <a:r>
              <a:rPr lang="en" sz="1600">
                <a:solidFill>
                  <a:srgbClr val="000000"/>
                </a:solidFill>
              </a:rPr>
              <a:t> which are the same as in elbow region injuries, except pronation isn’t affected.                                                                                                      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82" name="Shape 382"/>
          <p:cNvPicPr preferRelativeResize="0"/>
          <p:nvPr/>
        </p:nvPicPr>
        <p:blipFill rotWithShape="1">
          <a:blip r:embed="rId3">
            <a:alphaModFix/>
          </a:blip>
          <a:srcRect b="5033" l="14270" r="7623" t="0"/>
          <a:stretch/>
        </p:blipFill>
        <p:spPr>
          <a:xfrm>
            <a:off x="6665400" y="2310925"/>
            <a:ext cx="2337675" cy="2720125"/>
          </a:xfrm>
          <a:prstGeom prst="rect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383" name="Shape 3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7754" y="1064103"/>
            <a:ext cx="1514547" cy="11682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4" name="Shape 384"/>
          <p:cNvCxnSpPr/>
          <p:nvPr/>
        </p:nvCxnSpPr>
        <p:spPr>
          <a:xfrm>
            <a:off x="7203875" y="891000"/>
            <a:ext cx="437700" cy="46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385" name="Shape 385"/>
          <p:cNvPicPr preferRelativeResize="0"/>
          <p:nvPr/>
        </p:nvPicPr>
        <p:blipFill rotWithShape="1">
          <a:blip r:embed="rId5">
            <a:alphaModFix/>
          </a:blip>
          <a:srcRect b="12280" l="15660" r="8" t="0"/>
          <a:stretch/>
        </p:blipFill>
        <p:spPr>
          <a:xfrm>
            <a:off x="5990056" y="1064100"/>
            <a:ext cx="981176" cy="64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/>
          <p:nvPr>
            <p:ph type="title"/>
          </p:nvPr>
        </p:nvSpPr>
        <p:spPr>
          <a:xfrm>
            <a:off x="311700" y="-113700"/>
            <a:ext cx="8520600" cy="810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Carpal Tunnel Syndrome (Thick retinaculum)</a:t>
            </a:r>
          </a:p>
        </p:txBody>
      </p:sp>
      <p:sp>
        <p:nvSpPr>
          <p:cNvPr id="391" name="Shape 391"/>
          <p:cNvSpPr txBox="1"/>
          <p:nvPr>
            <p:ph idx="1" type="body"/>
          </p:nvPr>
        </p:nvSpPr>
        <p:spPr>
          <a:xfrm>
            <a:off x="46575" y="696900"/>
            <a:ext cx="7251600" cy="4363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C</a:t>
            </a:r>
            <a:r>
              <a:rPr lang="en"/>
              <a:t>ompression of the </a:t>
            </a:r>
            <a:r>
              <a:rPr lang="en">
                <a:solidFill>
                  <a:srgbClr val="FF0000"/>
                </a:solidFill>
              </a:rPr>
              <a:t>median</a:t>
            </a:r>
            <a:r>
              <a:rPr lang="en"/>
              <a:t> nerve beneath                                                            the flexor retinaculum at the wrist caused by the </a:t>
            </a:r>
            <a:r>
              <a:rPr lang="en">
                <a:solidFill>
                  <a:srgbClr val="FF0000"/>
                </a:solidFill>
              </a:rPr>
              <a:t>thickening</a:t>
            </a:r>
            <a:r>
              <a:rPr lang="en"/>
              <a:t> of the flexor retinaculum. </a:t>
            </a:r>
            <a:r>
              <a:rPr lang="en">
                <a:solidFill>
                  <a:srgbClr val="000000"/>
                </a:solidFill>
              </a:rPr>
              <a:t>It is by far the most common neurological problem.</a:t>
            </a:r>
          </a:p>
          <a:p>
            <a:pPr indent="0" lvl="0"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Effects:</a:t>
            </a:r>
          </a:p>
          <a:p>
            <a:pPr indent="0" lvl="0" mar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Motor:</a:t>
            </a:r>
            <a:r>
              <a:rPr lang="en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lang="en">
                <a:solidFill>
                  <a:srgbClr val="000000"/>
                </a:solidFill>
              </a:rPr>
              <a:t>Weak motor function of thumb, index &amp; middle finger</a:t>
            </a:r>
            <a:r>
              <a:rPr lang="en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.</a:t>
            </a:r>
          </a:p>
          <a:p>
            <a:pPr indent="0" lvl="0" mar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Sensory</a:t>
            </a:r>
            <a:r>
              <a:rPr lang="en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:</a:t>
            </a:r>
            <a:r>
              <a:rPr lang="en">
                <a:solidFill>
                  <a:srgbClr val="000000"/>
                </a:solidFill>
              </a:rPr>
              <a:t> Burning pain or ‘pins and needles’  (شكشكه ودبابيس) along the                                                        lateral </a:t>
            </a:r>
            <a:r>
              <a:rPr lang="en">
                <a:solidFill>
                  <a:srgbClr val="FF0000"/>
                </a:solidFill>
              </a:rPr>
              <a:t>3½ fingers</a:t>
            </a:r>
            <a:r>
              <a:rPr lang="en">
                <a:solidFill>
                  <a:srgbClr val="000000"/>
                </a:solidFill>
              </a:rPr>
              <a:t>.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ts val="1800"/>
              <a:buChar char="❖"/>
            </a:pPr>
            <a:r>
              <a:rPr lang="en">
                <a:solidFill>
                  <a:srgbClr val="000000"/>
                </a:solidFill>
              </a:rPr>
              <a:t>No sensory changes over the palm as the </a:t>
            </a:r>
            <a:r>
              <a:rPr lang="en">
                <a:solidFill>
                  <a:srgbClr val="FF0000"/>
                </a:solidFill>
              </a:rPr>
              <a:t>palmar cutaneous                                   branch</a:t>
            </a:r>
            <a:r>
              <a:rPr lang="en">
                <a:solidFill>
                  <a:srgbClr val="000000"/>
                </a:solidFill>
              </a:rPr>
              <a:t> is given before the median nerve enters                                                               the carpal tunnel.</a:t>
            </a:r>
            <a:r>
              <a:rPr lang="en">
                <a:solidFill>
                  <a:srgbClr val="FF0000"/>
                </a:solidFill>
              </a:rPr>
              <a:t> (Retinaculumلانه يمر من فوق ال) </a:t>
            </a:r>
          </a:p>
          <a:p>
            <a:pPr indent="0" lvl="0" marL="0" rtl="1">
              <a:spcBef>
                <a:spcPts val="0"/>
              </a:spcBef>
              <a:buNone/>
            </a:pPr>
            <a:r>
              <a:rPr lang="en"/>
              <a:t>                                       </a:t>
            </a:r>
          </a:p>
        </p:txBody>
      </p:sp>
      <p:pic>
        <p:nvPicPr>
          <p:cNvPr id="392" name="Shape 3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6050" y="696900"/>
            <a:ext cx="1843401" cy="16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Shape 39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46050" y="2362325"/>
            <a:ext cx="1843400" cy="1921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4" name="Shape 394"/>
          <p:cNvCxnSpPr>
            <a:endCxn id="393" idx="2"/>
          </p:cNvCxnSpPr>
          <p:nvPr/>
        </p:nvCxnSpPr>
        <p:spPr>
          <a:xfrm flipH="1" rot="10800000">
            <a:off x="8264450" y="4283500"/>
            <a:ext cx="3300" cy="504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95" name="Shape 395"/>
          <p:cNvSpPr txBox="1"/>
          <p:nvPr/>
        </p:nvSpPr>
        <p:spPr>
          <a:xfrm>
            <a:off x="6515400" y="4648400"/>
            <a:ext cx="26286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(مقطع يساعد على الفهم)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Summary:</a:t>
            </a:r>
          </a:p>
        </p:txBody>
      </p:sp>
      <p:sp>
        <p:nvSpPr>
          <p:cNvPr id="401" name="Shape 401"/>
          <p:cNvSpPr txBox="1"/>
          <p:nvPr>
            <p:ph idx="1" type="body"/>
          </p:nvPr>
        </p:nvSpPr>
        <p:spPr>
          <a:xfrm>
            <a:off x="311700" y="1030225"/>
            <a:ext cx="3619800" cy="4158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Axillary Nerve</a:t>
            </a:r>
          </a:p>
          <a:p>
            <a: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/>
              <a:t>Origin:</a:t>
            </a:r>
            <a:r>
              <a:rPr lang="en"/>
              <a:t>Posterior cord.</a:t>
            </a:r>
          </a:p>
          <a:p>
            <a:pPr indent="-342900" lvl="0" marL="457200">
              <a:lnSpc>
                <a:spcPct val="100000"/>
              </a:lnSpc>
              <a:spcBef>
                <a:spcPts val="0"/>
              </a:spcBef>
              <a:buSzPts val="1800"/>
              <a:buChar char="●"/>
            </a:pPr>
            <a:r>
              <a:rPr lang="en" u="sng"/>
              <a:t>Spinal segments:</a:t>
            </a:r>
            <a:r>
              <a:rPr lang="en"/>
              <a:t>C5, &amp; C6</a:t>
            </a: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Function:</a:t>
            </a:r>
          </a:p>
          <a:p>
            <a: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/>
              <a:t>Motor:</a:t>
            </a:r>
            <a:r>
              <a:rPr lang="en"/>
              <a:t>Deltoid, teres minor.</a:t>
            </a:r>
          </a:p>
          <a:p>
            <a:pPr indent="-342900" lvl="0" marL="457200">
              <a:lnSpc>
                <a:spcPct val="100000"/>
              </a:lnSpc>
              <a:spcBef>
                <a:spcPts val="0"/>
              </a:spcBef>
              <a:buSzPts val="1800"/>
              <a:buChar char="●"/>
            </a:pPr>
            <a:r>
              <a:rPr lang="en" u="sng"/>
              <a:t>Sensory:</a:t>
            </a:r>
            <a:r>
              <a:rPr lang="en"/>
              <a:t>Skin over/upper lateral part of arm.</a:t>
            </a:r>
          </a:p>
        </p:txBody>
      </p:sp>
      <p:sp>
        <p:nvSpPr>
          <p:cNvPr id="402" name="Shape 402"/>
          <p:cNvSpPr txBox="1"/>
          <p:nvPr/>
        </p:nvSpPr>
        <p:spPr>
          <a:xfrm>
            <a:off x="3931500" y="1030225"/>
            <a:ext cx="4999500" cy="41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0000"/>
                </a:solidFill>
              </a:rPr>
              <a:t>Median Nerve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u="sng"/>
              <a:t>Origin:</a:t>
            </a:r>
            <a:r>
              <a:rPr lang="en" sz="1800"/>
              <a:t> Medial and lateral cords.</a:t>
            </a:r>
          </a:p>
          <a:p>
            <a:pPr indent="-342900" lvl="0" marL="457200">
              <a:spcBef>
                <a:spcPts val="0"/>
              </a:spcBef>
              <a:buSzPts val="1800"/>
              <a:buChar char="●"/>
            </a:pPr>
            <a:r>
              <a:rPr lang="en" sz="1800" u="sng"/>
              <a:t>Spinal segments: </a:t>
            </a:r>
            <a:r>
              <a:rPr lang="en" sz="1800"/>
              <a:t>(C5, C6, C7, C8 &amp; T1).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</a:rPr>
              <a:t>Function: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u="sng"/>
              <a:t>Motor</a:t>
            </a:r>
            <a:r>
              <a:rPr lang="en" sz="1800"/>
              <a:t>: All muscles in the anterior compartment of the forearm (</a:t>
            </a:r>
            <a:r>
              <a:rPr lang="en" sz="1800">
                <a:solidFill>
                  <a:srgbClr val="999999"/>
                </a:solidFill>
              </a:rPr>
              <a:t>except FCU &amp; medial ½ of FDP</a:t>
            </a:r>
            <a:r>
              <a:rPr lang="en" sz="1800"/>
              <a:t>) and three thenar muscles of the thumb and two lateral lumbrical muscles.</a:t>
            </a:r>
          </a:p>
          <a:p>
            <a:pPr indent="-342900" lvl="0" marL="457200">
              <a:spcBef>
                <a:spcPts val="0"/>
              </a:spcBef>
              <a:buSzPts val="1800"/>
              <a:buChar char="●"/>
            </a:pPr>
            <a:r>
              <a:rPr lang="en" sz="1800" u="sng"/>
              <a:t>Sensory:</a:t>
            </a:r>
            <a:r>
              <a:rPr lang="en" sz="1800"/>
              <a:t>Skin over the palmar surface of the lateral 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3½ digits and over the lateral 2/3rd of the palm of the hand.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403" name="Shape 403"/>
          <p:cNvSpPr txBox="1"/>
          <p:nvPr/>
        </p:nvSpPr>
        <p:spPr>
          <a:xfrm>
            <a:off x="366750" y="0"/>
            <a:ext cx="8410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We strongly recommend using Complete Anatomy or similar apps to gain a visualization of the topic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79400" lvl="0" marL="0" marR="0" rtl="1" algn="ctr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" name="Shape 40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769" y="-17925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Shape 4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Objectives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311700" y="1225225"/>
            <a:ext cx="8520600" cy="2763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Describe the origin, course, relations, branches and distribution of the axillary and median nerves</a:t>
            </a:r>
            <a:br>
              <a:rPr lang="en"/>
            </a:br>
          </a:p>
          <a:p>
            <a:pPr indent="-342900" lvl="0" marL="457200">
              <a:spcBef>
                <a:spcPts val="0"/>
              </a:spcBef>
              <a:buSzPts val="1800"/>
              <a:buChar char="●"/>
            </a:pPr>
            <a:r>
              <a:rPr lang="en"/>
              <a:t>Describe the common causes and effects of injury to the axillary and median nerves</a:t>
            </a:r>
            <a:br>
              <a:rPr lang="en"/>
            </a:br>
          </a:p>
        </p:txBody>
      </p:sp>
      <p:sp>
        <p:nvSpPr>
          <p:cNvPr id="196" name="Shape 196"/>
          <p:cNvSpPr txBox="1"/>
          <p:nvPr/>
        </p:nvSpPr>
        <p:spPr>
          <a:xfrm>
            <a:off x="0" y="3797975"/>
            <a:ext cx="44115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330200" lvl="0" marL="457200" rtl="0">
              <a:spcBef>
                <a:spcPts val="0"/>
              </a:spcBef>
              <a:buClr>
                <a:srgbClr val="000000"/>
              </a:buClr>
              <a:buSzPts val="1400"/>
              <a:buFont typeface="Bree Serif"/>
              <a:buChar char="●"/>
            </a:pPr>
            <a:r>
              <a:rPr lang="en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Text in </a:t>
            </a:r>
            <a:r>
              <a:rPr lang="en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BLUE</a:t>
            </a:r>
            <a:r>
              <a:rPr lang="en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was found only in the boys’ slides</a:t>
            </a:r>
          </a:p>
          <a:p>
            <a:pPr indent="-330200" lvl="0" marL="457200" rtl="0">
              <a:spcBef>
                <a:spcPts val="0"/>
              </a:spcBef>
              <a:buClr>
                <a:srgbClr val="000000"/>
              </a:buClr>
              <a:buSzPts val="1400"/>
              <a:buFont typeface="Bree Serif"/>
              <a:buChar char="●"/>
            </a:pPr>
            <a:r>
              <a:rPr lang="en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Text in </a:t>
            </a:r>
            <a:r>
              <a:rPr lang="en">
                <a:solidFill>
                  <a:srgbClr val="D5A6BD"/>
                </a:solidFill>
                <a:latin typeface="Bree Serif"/>
                <a:ea typeface="Bree Serif"/>
                <a:cs typeface="Bree Serif"/>
                <a:sym typeface="Bree Serif"/>
              </a:rPr>
              <a:t>PINK</a:t>
            </a:r>
            <a:r>
              <a:rPr lang="en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was found only in the girls’ slides</a:t>
            </a:r>
          </a:p>
          <a:p>
            <a:pPr indent="-330200" lvl="0" marL="457200" rtl="0">
              <a:spcBef>
                <a:spcPts val="0"/>
              </a:spcBef>
              <a:buClr>
                <a:srgbClr val="FF0000"/>
              </a:buClr>
              <a:buSzPts val="1400"/>
              <a:buFont typeface="Bree Serif"/>
              <a:buChar char="●"/>
            </a:pPr>
            <a:r>
              <a:rPr lang="en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Text in RED is considered important </a:t>
            </a:r>
          </a:p>
          <a:p>
            <a:pPr indent="-330200" lvl="0" marL="457200" rtl="0">
              <a:spcBef>
                <a:spcPts val="0"/>
              </a:spcBef>
              <a:buClr>
                <a:srgbClr val="999999"/>
              </a:buClr>
              <a:buSzPts val="1400"/>
              <a:buFont typeface="Bree Serif"/>
              <a:buChar char="●"/>
            </a:pPr>
            <a:r>
              <a:rPr lang="en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Text in GREY is considered extra notes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/>
          <p:nvPr>
            <p:ph type="title"/>
          </p:nvPr>
        </p:nvSpPr>
        <p:spPr>
          <a:xfrm>
            <a:off x="457200" y="0"/>
            <a:ext cx="8229600" cy="756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4200">
                <a:latin typeface="Economica"/>
                <a:ea typeface="Economica"/>
                <a:cs typeface="Economica"/>
                <a:sym typeface="Economica"/>
              </a:rPr>
              <a:t>Questions</a:t>
            </a:r>
          </a:p>
        </p:txBody>
      </p:sp>
      <p:sp>
        <p:nvSpPr>
          <p:cNvPr id="420" name="Shape 420"/>
          <p:cNvSpPr txBox="1"/>
          <p:nvPr>
            <p:ph idx="1" type="body"/>
          </p:nvPr>
        </p:nvSpPr>
        <p:spPr>
          <a:xfrm>
            <a:off x="0" y="747375"/>
            <a:ext cx="4495800" cy="4396200"/>
          </a:xfrm>
          <a:prstGeom prst="rect">
            <a:avLst/>
          </a:prstGeom>
          <a:ln cap="flat" cmpd="sng" w="9525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400">
                <a:solidFill>
                  <a:srgbClr val="FF0000"/>
                </a:solidFill>
              </a:rPr>
              <a:t>1.</a:t>
            </a:r>
            <a:r>
              <a:rPr lang="en" sz="1400"/>
              <a:t> What is the origin of the axillary nerve?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400">
                <a:solidFill>
                  <a:srgbClr val="0000FF"/>
                </a:solidFill>
              </a:rPr>
              <a:t>A.</a:t>
            </a:r>
            <a:r>
              <a:rPr lang="en" sz="1400"/>
              <a:t> C5 &amp; C6  </a:t>
            </a:r>
            <a:r>
              <a:rPr lang="en" sz="1400">
                <a:solidFill>
                  <a:srgbClr val="0000FF"/>
                </a:solidFill>
              </a:rPr>
              <a:t>B.</a:t>
            </a:r>
            <a:r>
              <a:rPr lang="en" sz="1400"/>
              <a:t> C5, C6 &amp; C7 </a:t>
            </a:r>
            <a:r>
              <a:rPr lang="en" sz="1400">
                <a:solidFill>
                  <a:srgbClr val="0000FF"/>
                </a:solidFill>
              </a:rPr>
              <a:t>C.</a:t>
            </a:r>
            <a:r>
              <a:rPr lang="en" sz="1400"/>
              <a:t> C8+T1 </a:t>
            </a:r>
            <a:r>
              <a:rPr lang="en" sz="1400">
                <a:solidFill>
                  <a:srgbClr val="0000FF"/>
                </a:solidFill>
              </a:rPr>
              <a:t>D. </a:t>
            </a:r>
            <a:r>
              <a:rPr lang="en" sz="1400">
                <a:solidFill>
                  <a:srgbClr val="000000"/>
                </a:solidFill>
              </a:rPr>
              <a:t>C5-T1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400">
                <a:solidFill>
                  <a:srgbClr val="FF0000"/>
                </a:solidFill>
              </a:rPr>
              <a:t>2. </a:t>
            </a:r>
            <a:r>
              <a:rPr lang="en" sz="1400"/>
              <a:t>Which action will be impaired after axillary nerve lesion?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400">
                <a:solidFill>
                  <a:srgbClr val="0000FF"/>
                </a:solidFill>
              </a:rPr>
              <a:t>A.</a:t>
            </a:r>
            <a:r>
              <a:rPr lang="en" sz="1400"/>
              <a:t> Adduction </a:t>
            </a:r>
            <a:r>
              <a:rPr lang="en" sz="1400">
                <a:solidFill>
                  <a:srgbClr val="0000FF"/>
                </a:solidFill>
              </a:rPr>
              <a:t>B.</a:t>
            </a:r>
            <a:r>
              <a:rPr lang="en" sz="1400"/>
              <a:t> Abduction </a:t>
            </a:r>
            <a:r>
              <a:rPr lang="en" sz="1400">
                <a:solidFill>
                  <a:srgbClr val="0000FF"/>
                </a:solidFill>
              </a:rPr>
              <a:t>C. </a:t>
            </a:r>
            <a:r>
              <a:rPr lang="en" sz="1400"/>
              <a:t>Medial Rot. </a:t>
            </a:r>
            <a:r>
              <a:rPr lang="en" sz="1400">
                <a:solidFill>
                  <a:srgbClr val="0000FF"/>
                </a:solidFill>
              </a:rPr>
              <a:t>D.</a:t>
            </a:r>
            <a:r>
              <a:rPr lang="en" sz="1400"/>
              <a:t> Lateral Rot.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400">
                <a:solidFill>
                  <a:srgbClr val="FF0000"/>
                </a:solidFill>
              </a:rPr>
              <a:t>3. </a:t>
            </a:r>
            <a:r>
              <a:rPr lang="en" sz="1400"/>
              <a:t>The median nerve enters the arm at the inferior margin of: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400">
                <a:solidFill>
                  <a:srgbClr val="0000FF"/>
                </a:solidFill>
              </a:rPr>
              <a:t>A.</a:t>
            </a:r>
            <a:r>
              <a:rPr lang="en" sz="1400"/>
              <a:t> Subscapularis </a:t>
            </a:r>
            <a:r>
              <a:rPr lang="en" sz="1400">
                <a:solidFill>
                  <a:srgbClr val="0000FF"/>
                </a:solidFill>
              </a:rPr>
              <a:t>B.</a:t>
            </a:r>
            <a:r>
              <a:rPr lang="en" sz="1400"/>
              <a:t> Teres Major </a:t>
            </a:r>
            <a:r>
              <a:rPr lang="en" sz="1400">
                <a:solidFill>
                  <a:srgbClr val="0000FF"/>
                </a:solidFill>
              </a:rPr>
              <a:t>C.</a:t>
            </a:r>
            <a:r>
              <a:rPr lang="en" sz="1400"/>
              <a:t> Teres Minor </a:t>
            </a:r>
            <a:r>
              <a:rPr lang="en" sz="1400">
                <a:solidFill>
                  <a:srgbClr val="0000FF"/>
                </a:solidFill>
              </a:rPr>
              <a:t>D.</a:t>
            </a:r>
            <a:r>
              <a:rPr lang="en" sz="1400"/>
              <a:t> Deltoid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400">
                <a:solidFill>
                  <a:srgbClr val="FF0000"/>
                </a:solidFill>
              </a:rPr>
              <a:t>4. </a:t>
            </a:r>
            <a:r>
              <a:rPr lang="en" sz="1400"/>
              <a:t>In the upper half of the arm the median nerve lies ___to the brachial artery: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400">
                <a:solidFill>
                  <a:srgbClr val="0000FF"/>
                </a:solidFill>
              </a:rPr>
              <a:t>A.</a:t>
            </a:r>
            <a:r>
              <a:rPr lang="en" sz="1400"/>
              <a:t> </a:t>
            </a:r>
            <a:r>
              <a:rPr lang="en" sz="1400"/>
              <a:t>Anterior </a:t>
            </a:r>
            <a:r>
              <a:rPr lang="en" sz="1400">
                <a:solidFill>
                  <a:srgbClr val="0000FF"/>
                </a:solidFill>
              </a:rPr>
              <a:t>B.</a:t>
            </a:r>
            <a:r>
              <a:rPr lang="en" sz="1400"/>
              <a:t>Posterior </a:t>
            </a:r>
            <a:r>
              <a:rPr lang="en" sz="1400">
                <a:solidFill>
                  <a:srgbClr val="0000FF"/>
                </a:solidFill>
              </a:rPr>
              <a:t>C.</a:t>
            </a:r>
            <a:r>
              <a:rPr lang="en" sz="1400"/>
              <a:t> Medial </a:t>
            </a:r>
            <a:r>
              <a:rPr lang="en" sz="1400">
                <a:solidFill>
                  <a:srgbClr val="0000FF"/>
                </a:solidFill>
              </a:rPr>
              <a:t>D. </a:t>
            </a:r>
            <a:r>
              <a:rPr lang="en" sz="1400"/>
              <a:t>Lateral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400">
                <a:solidFill>
                  <a:srgbClr val="FF0000"/>
                </a:solidFill>
              </a:rPr>
              <a:t>5. </a:t>
            </a:r>
            <a:r>
              <a:rPr lang="en" sz="1400"/>
              <a:t>The median nerve enters the forearm between the heads of: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400">
                <a:solidFill>
                  <a:srgbClr val="0000FF"/>
                </a:solidFill>
              </a:rPr>
              <a:t>A.</a:t>
            </a:r>
            <a:r>
              <a:rPr lang="en" sz="1400"/>
              <a:t> </a:t>
            </a:r>
            <a:r>
              <a:rPr lang="en" sz="1400"/>
              <a:t>Flexor Carpi Ulnaris          </a:t>
            </a:r>
            <a:r>
              <a:rPr lang="en" sz="1400"/>
              <a:t>  </a:t>
            </a:r>
            <a:r>
              <a:rPr lang="en" sz="1400">
                <a:solidFill>
                  <a:srgbClr val="0000FF"/>
                </a:solidFill>
              </a:rPr>
              <a:t>B.</a:t>
            </a:r>
            <a:r>
              <a:rPr lang="en" sz="1400"/>
              <a:t> Flexor Digitorum </a:t>
            </a:r>
            <a:r>
              <a:rPr lang="en" sz="1400"/>
              <a:t>Profundus </a:t>
            </a:r>
            <a:r>
              <a:rPr lang="en" sz="1400"/>
              <a:t>           </a:t>
            </a:r>
            <a:r>
              <a:rPr lang="en" sz="1400">
                <a:solidFill>
                  <a:srgbClr val="0000FF"/>
                </a:solidFill>
              </a:rPr>
              <a:t>C.</a:t>
            </a:r>
            <a:r>
              <a:rPr lang="en" sz="1400"/>
              <a:t> Pronator Teres                   </a:t>
            </a:r>
            <a:r>
              <a:rPr lang="en" sz="1400"/>
              <a:t>  </a:t>
            </a:r>
            <a:r>
              <a:rPr lang="en" sz="1400">
                <a:solidFill>
                  <a:srgbClr val="0000FF"/>
                </a:solidFill>
              </a:rPr>
              <a:t>D.</a:t>
            </a:r>
            <a:r>
              <a:rPr lang="en" sz="1400"/>
              <a:t> Pronator Quadratus</a:t>
            </a:r>
          </a:p>
        </p:txBody>
      </p:sp>
      <p:sp>
        <p:nvSpPr>
          <p:cNvPr id="421" name="Shape 421"/>
          <p:cNvSpPr txBox="1"/>
          <p:nvPr>
            <p:ph idx="2" type="body"/>
          </p:nvPr>
        </p:nvSpPr>
        <p:spPr>
          <a:xfrm>
            <a:off x="4495800" y="747375"/>
            <a:ext cx="4648200" cy="4396200"/>
          </a:xfrm>
          <a:prstGeom prst="rect">
            <a:avLst/>
          </a:prstGeom>
          <a:ln cap="flat" cmpd="sng" w="9525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400">
                <a:solidFill>
                  <a:srgbClr val="FF0000"/>
                </a:solidFill>
              </a:rPr>
              <a:t>6.</a:t>
            </a:r>
            <a:r>
              <a:rPr lang="en" sz="1400">
                <a:solidFill>
                  <a:srgbClr val="000000"/>
                </a:solidFill>
              </a:rPr>
              <a:t> If the median nerve is damaged which of the following will be affected but not fully:</a:t>
            </a:r>
          </a:p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FF"/>
                </a:solidFill>
              </a:rPr>
              <a:t>A.</a:t>
            </a:r>
            <a:r>
              <a:rPr lang="en" sz="1400"/>
              <a:t> Flexor Carpi Ulnaris            </a:t>
            </a:r>
            <a:r>
              <a:rPr lang="en" sz="1400">
                <a:solidFill>
                  <a:srgbClr val="0000FF"/>
                </a:solidFill>
              </a:rPr>
              <a:t>B.</a:t>
            </a:r>
            <a:r>
              <a:rPr lang="en" sz="1400"/>
              <a:t> Flexor Digitorum Profundus            </a:t>
            </a:r>
            <a:r>
              <a:rPr lang="en" sz="1400">
                <a:solidFill>
                  <a:srgbClr val="0000FF"/>
                </a:solidFill>
              </a:rPr>
              <a:t>C.</a:t>
            </a:r>
            <a:r>
              <a:rPr lang="en" sz="1400"/>
              <a:t> Pronator Teres                     </a:t>
            </a:r>
            <a:r>
              <a:rPr lang="en" sz="1400">
                <a:solidFill>
                  <a:srgbClr val="0000FF"/>
                </a:solidFill>
              </a:rPr>
              <a:t>D.</a:t>
            </a:r>
            <a:r>
              <a:rPr lang="en" sz="1400"/>
              <a:t> Pronator Quadratus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FF0000"/>
                </a:solidFill>
              </a:rPr>
              <a:t>7. </a:t>
            </a:r>
            <a:r>
              <a:rPr lang="en" sz="1400">
                <a:solidFill>
                  <a:srgbClr val="000000"/>
                </a:solidFill>
              </a:rPr>
              <a:t>Lesion of median nerve at the elbow occurs due to: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0000FF"/>
                </a:solidFill>
              </a:rPr>
              <a:t>A. </a:t>
            </a:r>
            <a:r>
              <a:rPr lang="en" sz="1400">
                <a:solidFill>
                  <a:srgbClr val="000000"/>
                </a:solidFill>
              </a:rPr>
              <a:t>Carpal tunnel syndrome</a:t>
            </a:r>
            <a:r>
              <a:rPr lang="en" sz="1400">
                <a:solidFill>
                  <a:srgbClr val="000000"/>
                </a:solidFill>
              </a:rPr>
              <a:t> </a:t>
            </a:r>
            <a:r>
              <a:rPr lang="en" sz="1400">
                <a:solidFill>
                  <a:srgbClr val="0000FF"/>
                </a:solidFill>
              </a:rPr>
              <a:t>B. </a:t>
            </a:r>
            <a:r>
              <a:rPr lang="en" sz="1400">
                <a:solidFill>
                  <a:srgbClr val="000000"/>
                </a:solidFill>
              </a:rPr>
              <a:t>Thickening of flexor retinaculum                </a:t>
            </a:r>
            <a:r>
              <a:rPr lang="en" sz="1400">
                <a:solidFill>
                  <a:srgbClr val="0000FF"/>
                </a:solidFill>
              </a:rPr>
              <a:t>C. </a:t>
            </a:r>
            <a:r>
              <a:rPr lang="en" sz="1400">
                <a:solidFill>
                  <a:srgbClr val="000000"/>
                </a:solidFill>
              </a:rPr>
              <a:t>Supracondylar fracture</a:t>
            </a:r>
            <a:r>
              <a:rPr lang="en" sz="1400">
                <a:solidFill>
                  <a:srgbClr val="000000"/>
                </a:solidFill>
              </a:rPr>
              <a:t> (</a:t>
            </a:r>
            <a:r>
              <a:rPr lang="en" sz="1400">
                <a:solidFill>
                  <a:srgbClr val="000000"/>
                </a:solidFill>
              </a:rPr>
              <a:t>humerus</a:t>
            </a:r>
            <a:r>
              <a:rPr lang="en" sz="1400">
                <a:solidFill>
                  <a:srgbClr val="000000"/>
                </a:solidFill>
              </a:rPr>
              <a:t>)</a:t>
            </a:r>
            <a:r>
              <a:rPr lang="en" sz="1400">
                <a:solidFill>
                  <a:srgbClr val="000000"/>
                </a:solidFill>
              </a:rPr>
              <a:t> </a:t>
            </a:r>
            <a:r>
              <a:rPr lang="en" sz="1400">
                <a:solidFill>
                  <a:srgbClr val="0000FF"/>
                </a:solidFill>
              </a:rPr>
              <a:t>D.</a:t>
            </a:r>
            <a:r>
              <a:rPr lang="en" sz="1400">
                <a:solidFill>
                  <a:srgbClr val="000000"/>
                </a:solidFill>
              </a:rPr>
              <a:t> Trauma to </a:t>
            </a:r>
            <a:r>
              <a:rPr lang="en" sz="1400">
                <a:solidFill>
                  <a:srgbClr val="000000"/>
                </a:solidFill>
              </a:rPr>
              <a:t>elbow joint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FF0000"/>
                </a:solidFill>
              </a:rPr>
              <a:t>8. </a:t>
            </a:r>
            <a:r>
              <a:rPr lang="en" sz="1400">
                <a:solidFill>
                  <a:srgbClr val="000000"/>
                </a:solidFill>
              </a:rPr>
              <a:t>Axillary nerve lesion will lead to loss of sensory in: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0000FF"/>
                </a:solidFill>
              </a:rPr>
              <a:t>A.</a:t>
            </a:r>
            <a:r>
              <a:rPr lang="en" sz="1400">
                <a:solidFill>
                  <a:srgbClr val="000000"/>
                </a:solidFill>
              </a:rPr>
              <a:t> Lateral ⅔ of palm</a:t>
            </a:r>
            <a:r>
              <a:rPr lang="en" sz="1400">
                <a:solidFill>
                  <a:srgbClr val="000000"/>
                </a:solidFill>
              </a:rPr>
              <a:t>             </a:t>
            </a:r>
            <a:r>
              <a:rPr lang="en" sz="1400">
                <a:solidFill>
                  <a:srgbClr val="0000FF"/>
                </a:solidFill>
              </a:rPr>
              <a:t> B.</a:t>
            </a:r>
            <a:r>
              <a:rPr lang="en" sz="1400">
                <a:solidFill>
                  <a:srgbClr val="000000"/>
                </a:solidFill>
              </a:rPr>
              <a:t> Anterior aspect of forearm                    </a:t>
            </a:r>
            <a:r>
              <a:rPr lang="en" sz="1400">
                <a:solidFill>
                  <a:srgbClr val="0000FF"/>
                </a:solidFill>
              </a:rPr>
              <a:t>C. </a:t>
            </a:r>
            <a:r>
              <a:rPr lang="en" sz="1400">
                <a:solidFill>
                  <a:srgbClr val="000000"/>
                </a:solidFill>
              </a:rPr>
              <a:t>Lateral </a:t>
            </a:r>
            <a:r>
              <a:rPr lang="en" sz="1400">
                <a:solidFill>
                  <a:srgbClr val="000000"/>
                </a:solidFill>
              </a:rPr>
              <a:t>superior </a:t>
            </a:r>
            <a:r>
              <a:rPr lang="en" sz="1400">
                <a:solidFill>
                  <a:srgbClr val="000000"/>
                </a:solidFill>
              </a:rPr>
              <a:t>aspect of arm        </a:t>
            </a:r>
            <a:r>
              <a:rPr lang="en" sz="1400">
                <a:solidFill>
                  <a:srgbClr val="0000FF"/>
                </a:solidFill>
              </a:rPr>
              <a:t>D.</a:t>
            </a:r>
            <a:r>
              <a:rPr lang="en" sz="1400">
                <a:solidFill>
                  <a:srgbClr val="000000"/>
                </a:solidFill>
              </a:rPr>
              <a:t> Anterior aspect of arm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FF0000"/>
                </a:solidFill>
              </a:rPr>
              <a:t>9.</a:t>
            </a:r>
            <a:r>
              <a:rPr lang="en" sz="1400">
                <a:solidFill>
                  <a:srgbClr val="000000"/>
                </a:solidFill>
              </a:rPr>
              <a:t> Median nerve lesion will lead to</a:t>
            </a:r>
            <a:r>
              <a:rPr lang="en" sz="1400">
                <a:solidFill>
                  <a:srgbClr val="000000"/>
                </a:solidFill>
              </a:rPr>
              <a:t>: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0000FF"/>
                </a:solidFill>
              </a:rPr>
              <a:t>A.</a:t>
            </a:r>
            <a:r>
              <a:rPr lang="en" sz="1400">
                <a:solidFill>
                  <a:srgbClr val="000000"/>
                </a:solidFill>
              </a:rPr>
              <a:t> </a:t>
            </a:r>
            <a:r>
              <a:rPr lang="en" sz="1400">
                <a:solidFill>
                  <a:srgbClr val="000000"/>
                </a:solidFill>
              </a:rPr>
              <a:t>Ape hand   </a:t>
            </a:r>
            <a:r>
              <a:rPr lang="en" sz="1400">
                <a:solidFill>
                  <a:srgbClr val="0000FF"/>
                </a:solidFill>
              </a:rPr>
              <a:t>B.</a:t>
            </a:r>
            <a:r>
              <a:rPr lang="en" sz="1400">
                <a:solidFill>
                  <a:srgbClr val="000000"/>
                </a:solidFill>
              </a:rPr>
              <a:t> Claw hand 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0000FF"/>
                </a:solidFill>
              </a:rPr>
              <a:t>C.</a:t>
            </a:r>
            <a:r>
              <a:rPr lang="en" sz="1400">
                <a:solidFill>
                  <a:srgbClr val="000000"/>
                </a:solidFill>
              </a:rPr>
              <a:t> Wrist drop  </a:t>
            </a:r>
            <a:r>
              <a:rPr lang="en" sz="1400">
                <a:solidFill>
                  <a:srgbClr val="0000FF"/>
                </a:solidFill>
              </a:rPr>
              <a:t>D. </a:t>
            </a:r>
            <a:r>
              <a:rPr lang="en" sz="1400">
                <a:solidFill>
                  <a:srgbClr val="000000"/>
                </a:solidFill>
              </a:rPr>
              <a:t>Tarsal Tunnel Syndrome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FF0000"/>
                </a:solidFill>
              </a:rPr>
              <a:t>10.</a:t>
            </a:r>
            <a:r>
              <a:rPr lang="en" sz="1400">
                <a:solidFill>
                  <a:srgbClr val="000000"/>
                </a:solidFill>
              </a:rPr>
              <a:t>Which of the following is a symptom in carpal tunnel syndrome?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0000FF"/>
                </a:solidFill>
              </a:rPr>
              <a:t>A.</a:t>
            </a:r>
            <a:r>
              <a:rPr lang="en" sz="1400">
                <a:latin typeface="Open Sans"/>
                <a:ea typeface="Open Sans"/>
                <a:cs typeface="Open Sans"/>
                <a:sym typeface="Open Sans"/>
              </a:rPr>
              <a:t>scaly skin </a:t>
            </a:r>
            <a:r>
              <a:rPr lang="en" sz="1400">
                <a:solidFill>
                  <a:srgbClr val="0000FF"/>
                </a:solidFill>
              </a:rPr>
              <a:t>B.</a:t>
            </a:r>
            <a:r>
              <a:rPr lang="en" sz="1400">
                <a:latin typeface="Open Sans"/>
                <a:ea typeface="Open Sans"/>
                <a:cs typeface="Open Sans"/>
                <a:sym typeface="Open Sans"/>
              </a:rPr>
              <a:t> Burning pain in lateral 3&amp;½ fingers</a:t>
            </a:r>
            <a:r>
              <a:rPr lang="en" sz="1400">
                <a:solidFill>
                  <a:srgbClr val="000000"/>
                </a:solidFill>
              </a:rPr>
              <a:t> </a:t>
            </a:r>
            <a:r>
              <a:rPr lang="en" sz="1400">
                <a:solidFill>
                  <a:srgbClr val="0000FF"/>
                </a:solidFill>
              </a:rPr>
              <a:t>C.</a:t>
            </a:r>
            <a:r>
              <a:rPr lang="en" sz="1400">
                <a:latin typeface="Open Sans"/>
                <a:ea typeface="Open Sans"/>
                <a:cs typeface="Open Sans"/>
                <a:sym typeface="Open Sans"/>
              </a:rPr>
              <a:t>Atrophy of the pulp of the fingers.</a:t>
            </a:r>
            <a:r>
              <a:rPr lang="en" sz="1400">
                <a:solidFill>
                  <a:srgbClr val="000000"/>
                </a:solidFill>
              </a:rPr>
              <a:t> </a:t>
            </a:r>
            <a:r>
              <a:rPr lang="en" sz="1400">
                <a:solidFill>
                  <a:srgbClr val="0000FF"/>
                </a:solidFill>
              </a:rPr>
              <a:t>D.</a:t>
            </a:r>
            <a:r>
              <a:rPr lang="en" sz="1400">
                <a:solidFill>
                  <a:srgbClr val="000000"/>
                </a:solidFill>
              </a:rPr>
              <a:t> A&amp;C</a:t>
            </a:r>
          </a:p>
        </p:txBody>
      </p:sp>
      <p:sp>
        <p:nvSpPr>
          <p:cNvPr id="422" name="Shape 422"/>
          <p:cNvSpPr txBox="1"/>
          <p:nvPr/>
        </p:nvSpPr>
        <p:spPr>
          <a:xfrm>
            <a:off x="4685100" y="4840650"/>
            <a:ext cx="4458900" cy="2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</a:rPr>
              <a:t>1-A  2-B  3-B  4-D  5-C  6-B  7-C  8-C  9-A 10-B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/>
        </p:nvSpPr>
        <p:spPr>
          <a:xfrm>
            <a:off x="914400" y="298710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1" anchor="t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b="0" i="0" lang="en" sz="4200" u="none" cap="none" strike="noStrike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Team Members</a:t>
            </a:r>
          </a:p>
        </p:txBody>
      </p:sp>
      <p:sp>
        <p:nvSpPr>
          <p:cNvPr id="428" name="Shape 428"/>
          <p:cNvSpPr txBox="1"/>
          <p:nvPr/>
        </p:nvSpPr>
        <p:spPr>
          <a:xfrm>
            <a:off x="1078035" y="1394185"/>
            <a:ext cx="2696700" cy="305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b="0" i="0" lang="en" sz="1100" u="none" cap="none" strike="noStrike">
                <a:solidFill>
                  <a:srgbClr val="CCA677"/>
                </a:solidFill>
                <a:latin typeface="Arial"/>
                <a:ea typeface="Arial"/>
                <a:cs typeface="Arial"/>
                <a:sym typeface="Arial"/>
              </a:rPr>
              <a:t>Lamia Abdullah Alkuwaiz (Team Leader)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b="0" i="0" lang="en" sz="1100" u="none" cap="none" strike="noStrike">
                <a:solidFill>
                  <a:srgbClr val="CCA677"/>
                </a:solidFill>
                <a:latin typeface="Arial"/>
                <a:ea typeface="Arial"/>
                <a:cs typeface="Arial"/>
                <a:sym typeface="Arial"/>
              </a:rPr>
              <a:t>Rawan Mohammad Alharbi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Abeer Alabduljabbar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Afnan Abdulaziz Almustafa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Ahad Algrain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Alanoud Almansour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Albandari Alshaye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AlFhadah abdullah alsaleem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Arwa Alzahrani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Dana Abdulaziz Alrasheed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Dimah Khalid Alaraifi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Ghada Alhaidari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Ghada Almuhanna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Ghaida Alsanad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Hadeel Khalid Awartani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Haifa Alessa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Khulood Alwehabi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Layan Hassan Alwatban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Lojain Azizalrahman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Lujain Tariq AlZaid</a:t>
            </a:r>
          </a:p>
        </p:txBody>
      </p:sp>
      <p:sp>
        <p:nvSpPr>
          <p:cNvPr id="429" name="Shape 429"/>
          <p:cNvSpPr txBox="1"/>
          <p:nvPr/>
        </p:nvSpPr>
        <p:spPr>
          <a:xfrm>
            <a:off x="2833395" y="1669585"/>
            <a:ext cx="2874900" cy="27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Maha Barakah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Majd Khalid AlBarrak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Norah Alharbi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Nouf Alotaibi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Noura Mohammed Alothaim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Rahaf Turki Alshammari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Reham Alhalabi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Rinad Musaed Alghoraiby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Sara Alsultan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Shahad Alzahrani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Wafa Alotaibi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Wejdan Fahad Albadrani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Wjdan AlShamry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430" name="Shape 430"/>
          <p:cNvSpPr txBox="1"/>
          <p:nvPr/>
        </p:nvSpPr>
        <p:spPr>
          <a:xfrm>
            <a:off x="4907715" y="1250905"/>
            <a:ext cx="3191400" cy="37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b="0" i="0" lang="en" sz="1100" u="none" cap="none" strike="noStrike">
                <a:solidFill>
                  <a:srgbClr val="CCA677"/>
                </a:solidFill>
                <a:latin typeface="Arial"/>
                <a:ea typeface="Arial"/>
                <a:cs typeface="Arial"/>
                <a:sym typeface="Arial"/>
              </a:rPr>
              <a:t>Faisal Fahad Alsaif (Team Leader)</a:t>
            </a:r>
            <a:br>
              <a:rPr b="0" i="0" lang="en" sz="1100" u="none" cap="none" strike="noStrike">
                <a:solidFill>
                  <a:srgbClr val="CCA67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Abdulaziz Al dukhayel </a:t>
            </a:r>
            <a:b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</a:t>
            </a: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Fahad Alfaiz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‏Akram Alfandi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‏Saad Aloqile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‏Saleh Almoaiqel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‏Abdulaziz Alabdulkareem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‏Abdullah Almeaither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‏Yazeed Aldossari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‏Muath Alhumood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000"/>
              <a:t>Abdulrahman Almotairi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Abdulelah Aldossari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‏Abdulrahman Alduhayyim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‏Hamdan Aldossari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‏Abdullah Alqarni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‏Mohammed Alomar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‏Abdulrahman Aldawood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‏Saud Alghufaily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‏Hassan Aloraini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000"/>
              <a:t>Khalid Almutairi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‏‏</a:t>
            </a:r>
          </a:p>
        </p:txBody>
      </p:sp>
      <p:sp>
        <p:nvSpPr>
          <p:cNvPr id="431" name="Shape 431"/>
          <p:cNvSpPr txBox="1"/>
          <p:nvPr/>
        </p:nvSpPr>
        <p:spPr>
          <a:xfrm>
            <a:off x="6535635" y="1669585"/>
            <a:ext cx="2152500" cy="27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Abdulmajeed Alwardi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‏Abdulrahman Alageel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‏Rayyan Almousa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‏Sultan Alfuhaid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‏Ali Alammari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‏Fahad </a:t>
            </a:r>
            <a:r>
              <a:rPr lang="en" sz="1000"/>
              <a:t>A</a:t>
            </a: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lshughaithry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Fayez Ghiyath Aldarsouni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‏Mohammed Alquwayfili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‏‏Abduljabbar Al-yamani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‏Sultan Al-nasser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‏Majed Aljohani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‏Zeyad Al-khenizan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‏Mohammed Nouri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‏Abdulaziz Al-drgam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‏Fahad Aldhowaihy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‏Omar alyabis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Brachial Plexus</a:t>
            </a:r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1875" y="0"/>
            <a:ext cx="3762124" cy="24624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3" name="Shape 203"/>
          <p:cNvGraphicFramePr/>
          <p:nvPr/>
        </p:nvGraphicFramePr>
        <p:xfrm>
          <a:off x="0" y="21366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{A205F44A-3042-428B-B2B3-3C27FAD31826}</a:tableStyleId>
              </a:tblPr>
              <a:tblGrid>
                <a:gridCol w="2268875"/>
                <a:gridCol w="2410900"/>
                <a:gridCol w="2444625"/>
              </a:tblGrid>
              <a:tr h="4049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From Lateral Cord (</a:t>
                      </a:r>
                      <a:r>
                        <a:rPr lang="en" sz="1200">
                          <a:solidFill>
                            <a:schemeClr val="dk2"/>
                          </a:solidFill>
                        </a:rPr>
                        <a:t>LML</a:t>
                      </a:r>
                      <a:r>
                        <a:rPr lang="en" sz="1200"/>
                        <a:t>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From Posterior Cord (</a:t>
                      </a:r>
                      <a:r>
                        <a:rPr lang="en" sz="1200">
                          <a:solidFill>
                            <a:schemeClr val="dk2"/>
                          </a:solidFill>
                        </a:rPr>
                        <a:t>ULNAR</a:t>
                      </a:r>
                      <a:r>
                        <a:rPr lang="en" sz="1200"/>
                        <a:t>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From Medial Cord (</a:t>
                      </a:r>
                      <a:r>
                        <a:rPr lang="en" sz="1200">
                          <a:solidFill>
                            <a:schemeClr val="dk2"/>
                          </a:solidFill>
                        </a:rPr>
                        <a:t>M4U</a:t>
                      </a:r>
                      <a:r>
                        <a:rPr lang="en" sz="1200"/>
                        <a:t>)</a:t>
                      </a:r>
                    </a:p>
                  </a:txBody>
                  <a:tcPr marT="91425" marB="91425" marR="91425" marL="91425"/>
                </a:tc>
              </a:tr>
              <a:tr h="4049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Cords have C5, C6, C7 roots</a:t>
                      </a: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ULNAR is just a mnemonic^</a:t>
                      </a: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All cords have C8 +T1 roots</a:t>
                      </a:r>
                      <a:r>
                        <a:rPr lang="en" sz="120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  <a:tr h="4049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L</a:t>
                      </a:r>
                      <a:r>
                        <a:rPr lang="en" sz="1200"/>
                        <a:t>ateral Pectoral Nerve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U</a:t>
                      </a:r>
                      <a:r>
                        <a:rPr lang="en" sz="1200"/>
                        <a:t>pper Subscapular Nerve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M</a:t>
                      </a:r>
                      <a:r>
                        <a:rPr lang="en" sz="1200"/>
                        <a:t>edial Pectoral Nerve</a:t>
                      </a:r>
                    </a:p>
                  </a:txBody>
                  <a:tcPr marT="91425" marB="91425" marR="91425" marL="91425"/>
                </a:tc>
              </a:tr>
              <a:tr h="4049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M</a:t>
                      </a:r>
                      <a:r>
                        <a:rPr lang="en" sz="1200"/>
                        <a:t>usculocutaneous Nerve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L</a:t>
                      </a:r>
                      <a:r>
                        <a:rPr lang="en" sz="1200"/>
                        <a:t>ower Subscapular Nerve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M</a:t>
                      </a:r>
                      <a:r>
                        <a:rPr lang="en" sz="1200"/>
                        <a:t>edial root of median Nerve</a:t>
                      </a:r>
                    </a:p>
                  </a:txBody>
                  <a:tcPr marT="91425" marB="91425" marR="91425" marL="91425"/>
                </a:tc>
              </a:tr>
              <a:tr h="404950"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L</a:t>
                      </a:r>
                      <a:r>
                        <a:rPr lang="en" sz="1200"/>
                        <a:t>ateral root of Median Nerve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N</a:t>
                      </a:r>
                      <a:r>
                        <a:rPr lang="en" sz="1200"/>
                        <a:t>erve to Latissimus Dorsi (Thoracodorsal nerve)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M</a:t>
                      </a:r>
                      <a:r>
                        <a:rPr lang="en" sz="1200"/>
                        <a:t>edial Cutaneous nerve arm</a:t>
                      </a:r>
                    </a:p>
                  </a:txBody>
                  <a:tcPr marT="91425" marB="91425" marR="91425" marL="91425"/>
                </a:tc>
              </a:tr>
              <a:tr h="42112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A</a:t>
                      </a:r>
                      <a:r>
                        <a:rPr lang="en" sz="1200"/>
                        <a:t>xillary Nerve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M</a:t>
                      </a:r>
                      <a:r>
                        <a:rPr lang="en" sz="1200"/>
                        <a:t>edial cutaneous nerve forearm</a:t>
                      </a:r>
                    </a:p>
                  </a:txBody>
                  <a:tcPr marT="91425" marB="91425" marR="91425" marL="91425"/>
                </a:tc>
              </a:tr>
              <a:tr h="42112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R</a:t>
                      </a:r>
                      <a:r>
                        <a:rPr lang="en" sz="1200"/>
                        <a:t>adial Nerve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</a:rPr>
                        <a:t>U</a:t>
                      </a:r>
                      <a:r>
                        <a:rPr lang="en" sz="1200"/>
                        <a:t>lnar Nerve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04" name="Shape 204"/>
          <p:cNvSpPr/>
          <p:nvPr/>
        </p:nvSpPr>
        <p:spPr>
          <a:xfrm>
            <a:off x="1848525" y="2190325"/>
            <a:ext cx="284400" cy="272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00FF"/>
          </a:solidFill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6654800" y="2190325"/>
            <a:ext cx="284400" cy="272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FF"/>
          </a:solidFill>
          <a:ln cap="flat" cmpd="sng" w="952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4395375" y="2190325"/>
            <a:ext cx="284400" cy="272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 txBox="1"/>
          <p:nvPr/>
        </p:nvSpPr>
        <p:spPr>
          <a:xfrm>
            <a:off x="7068900" y="2570075"/>
            <a:ext cx="2075100" cy="3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*</a:t>
            </a:r>
            <a:r>
              <a:rPr lang="en" sz="1200"/>
              <a:t>:</a:t>
            </a:r>
            <a:r>
              <a:rPr lang="en" sz="1200"/>
              <a:t>Except Ulnar nerve which is </a:t>
            </a:r>
            <a:r>
              <a:rPr lang="en" sz="1200">
                <a:solidFill>
                  <a:srgbClr val="FF0000"/>
                </a:solidFill>
              </a:rPr>
              <a:t>also </a:t>
            </a:r>
            <a:r>
              <a:rPr lang="en" sz="1200"/>
              <a:t>supplied by </a:t>
            </a:r>
            <a:r>
              <a:rPr lang="en" sz="1200">
                <a:solidFill>
                  <a:srgbClr val="FF0000"/>
                </a:solidFill>
              </a:rPr>
              <a:t>C7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311700" y="64977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-69850" lvl="0" mar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Axillary Nerve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56650" y="1812225"/>
            <a:ext cx="4114800" cy="1848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•</a:t>
            </a:r>
            <a:r>
              <a:rPr b="1" lang="en" u="sng">
                <a:latin typeface="Economica"/>
                <a:ea typeface="Economica"/>
                <a:cs typeface="Economica"/>
                <a:sym typeface="Economica"/>
              </a:rPr>
              <a:t>Course:</a:t>
            </a:r>
          </a:p>
          <a:p>
            <a:pPr indent="-69850" lvl="0" marL="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•It passes inferiorly and laterally along the posterior wall of the axilla  to exit the axilla</a:t>
            </a:r>
          </a:p>
          <a:p>
            <a:pPr indent="-69850" lvl="0" marL="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• Then, it passes posteriorly </a:t>
            </a:r>
            <a:r>
              <a:rPr lang="en" sz="1200">
                <a:solidFill>
                  <a:srgbClr val="FF0000"/>
                </a:solidFill>
              </a:rPr>
              <a:t>around the surgical neck of the humerus.</a:t>
            </a:r>
          </a:p>
          <a:p>
            <a:pPr indent="-69850" lvl="0" marL="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•It is accompanied by the </a:t>
            </a:r>
            <a:r>
              <a:rPr lang="en" sz="1200">
                <a:solidFill>
                  <a:srgbClr val="FF0000"/>
                </a:solidFill>
              </a:rPr>
              <a:t>posterior circumflex humeral artery.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6900" y="430700"/>
            <a:ext cx="2785400" cy="259172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/>
        </p:nvSpPr>
        <p:spPr>
          <a:xfrm>
            <a:off x="56649" y="3624150"/>
            <a:ext cx="4690500" cy="12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Economica"/>
                <a:ea typeface="Economica"/>
                <a:cs typeface="Economica"/>
                <a:sym typeface="Economica"/>
              </a:rPr>
              <a:t>•</a:t>
            </a:r>
            <a:r>
              <a:rPr b="1" lang="en" sz="1800" u="sng">
                <a:latin typeface="Economica"/>
                <a:ea typeface="Economica"/>
                <a:cs typeface="Economica"/>
                <a:sym typeface="Economica"/>
              </a:rPr>
              <a:t>Branches</a:t>
            </a:r>
            <a:r>
              <a:rPr b="1" lang="en" sz="1200" u="sng"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indent="-69850" lvl="0" mar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• </a:t>
            </a:r>
            <a:r>
              <a:rPr b="1"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Motor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to the </a:t>
            </a:r>
            <a:r>
              <a:rPr b="1"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deltoid and teres minor muscles.</a:t>
            </a:r>
          </a:p>
          <a:p>
            <a:pPr indent="-69850" lvl="0" mar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•</a:t>
            </a:r>
            <a:r>
              <a:rPr b="1"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Sensory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superior lateral cutaneous nerve of arm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that loops around the posterior margin of the deltoid muscle to innervate skin in that region. 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6" name="Shape 216"/>
          <p:cNvSpPr txBox="1"/>
          <p:nvPr/>
        </p:nvSpPr>
        <p:spPr>
          <a:xfrm>
            <a:off x="3025700" y="1365050"/>
            <a:ext cx="2785500" cy="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That means this nerve will be </a:t>
            </a:r>
            <a:r>
              <a:rPr lang="en"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affected</a:t>
            </a:r>
            <a:r>
              <a:rPr lang="en"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by any injury to C5 and C6 roots </a:t>
            </a:r>
          </a:p>
        </p:txBody>
      </p:sp>
      <p:cxnSp>
        <p:nvCxnSpPr>
          <p:cNvPr id="217" name="Shape 217"/>
          <p:cNvCxnSpPr/>
          <p:nvPr/>
        </p:nvCxnSpPr>
        <p:spPr>
          <a:xfrm>
            <a:off x="6469075" y="1481075"/>
            <a:ext cx="305700" cy="483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18" name="Shape 218"/>
          <p:cNvCxnSpPr/>
          <p:nvPr/>
        </p:nvCxnSpPr>
        <p:spPr>
          <a:xfrm flipH="1" rot="10800000">
            <a:off x="3997450" y="1597575"/>
            <a:ext cx="2573700" cy="11988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219" name="Shape 219"/>
          <p:cNvPicPr preferRelativeResize="0"/>
          <p:nvPr/>
        </p:nvPicPr>
        <p:blipFill rotWithShape="1">
          <a:blip r:embed="rId4">
            <a:alphaModFix/>
          </a:blip>
          <a:srcRect b="10945" l="12495" r="1564" t="3276"/>
          <a:stretch/>
        </p:blipFill>
        <p:spPr>
          <a:xfrm>
            <a:off x="5921475" y="2705175"/>
            <a:ext cx="3140490" cy="21306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/>
          <p:nvPr/>
        </p:nvSpPr>
        <p:spPr>
          <a:xfrm>
            <a:off x="56650" y="4180275"/>
            <a:ext cx="220800" cy="192600"/>
          </a:xfrm>
          <a:prstGeom prst="star4">
            <a:avLst>
              <a:gd fmla="val 12500" name="adj"/>
            </a:avLst>
          </a:prstGeom>
          <a:solidFill>
            <a:srgbClr val="0000FF"/>
          </a:solidFill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8863824" y="3845550"/>
            <a:ext cx="195000" cy="192600"/>
          </a:xfrm>
          <a:prstGeom prst="star4">
            <a:avLst>
              <a:gd fmla="val 19996" name="adj"/>
            </a:avLst>
          </a:prstGeom>
          <a:solidFill>
            <a:srgbClr val="0000FF"/>
          </a:solidFill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8886925" y="3362925"/>
            <a:ext cx="269700" cy="297900"/>
          </a:xfrm>
          <a:prstGeom prst="star4">
            <a:avLst>
              <a:gd fmla="val 12500" name="adj"/>
            </a:avLst>
          </a:prstGeom>
          <a:solidFill>
            <a:srgbClr val="0000FF"/>
          </a:solidFill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6680320" y="4656232"/>
            <a:ext cx="287100" cy="179400"/>
          </a:xfrm>
          <a:prstGeom prst="star4">
            <a:avLst>
              <a:gd fmla="val 12500" name="adj"/>
            </a:avLst>
          </a:prstGeom>
          <a:solidFill>
            <a:srgbClr val="0000FF"/>
          </a:solidFill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56650" y="4451100"/>
            <a:ext cx="220800" cy="192600"/>
          </a:xfrm>
          <a:prstGeom prst="star4">
            <a:avLst>
              <a:gd fmla="val 12500" name="adj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225" name="Shape 225"/>
          <p:cNvSpPr/>
          <p:nvPr/>
        </p:nvSpPr>
        <p:spPr>
          <a:xfrm>
            <a:off x="8749078" y="4140307"/>
            <a:ext cx="195000" cy="179400"/>
          </a:xfrm>
          <a:prstGeom prst="star4">
            <a:avLst>
              <a:gd fmla="val 16317" name="adj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cxnSp>
        <p:nvCxnSpPr>
          <p:cNvPr id="226" name="Shape 226"/>
          <p:cNvCxnSpPr/>
          <p:nvPr/>
        </p:nvCxnSpPr>
        <p:spPr>
          <a:xfrm flipH="1" rot="10800000">
            <a:off x="3924100" y="1336850"/>
            <a:ext cx="2386200" cy="31557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227" name="Shape 227"/>
          <p:cNvPicPr preferRelativeResize="0"/>
          <p:nvPr/>
        </p:nvPicPr>
        <p:blipFill rotWithShape="1">
          <a:blip r:embed="rId5">
            <a:alphaModFix/>
          </a:blip>
          <a:srcRect b="6279" l="0" r="0" t="0"/>
          <a:stretch/>
        </p:blipFill>
        <p:spPr>
          <a:xfrm>
            <a:off x="56650" y="211100"/>
            <a:ext cx="3013601" cy="173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/>
        </p:nvSpPr>
        <p:spPr>
          <a:xfrm>
            <a:off x="3070250" y="649775"/>
            <a:ext cx="2696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•</a:t>
            </a:r>
            <a:r>
              <a:rPr b="1" lang="en" sz="1800" u="sng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Origin</a:t>
            </a:r>
            <a:r>
              <a:rPr lang="en" sz="12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(C5 &amp; C6). </a:t>
            </a:r>
          </a:p>
          <a:p>
            <a:pPr indent="-69850" lvl="0" mar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•Posterior cord</a:t>
            </a: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of brachial plexus</a:t>
            </a:r>
          </a:p>
        </p:txBody>
      </p:sp>
      <p:pic>
        <p:nvPicPr>
          <p:cNvPr id="229" name="Shape 2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9825" y="3421851"/>
            <a:ext cx="1201650" cy="16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/>
          <p:nvPr/>
        </p:nvSpPr>
        <p:spPr>
          <a:xfrm>
            <a:off x="4817650" y="3795900"/>
            <a:ext cx="382500" cy="242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311700" y="736300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-69850" lvl="0" mar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Axillary Nerve Lesion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410600" y="587850"/>
            <a:ext cx="6678000" cy="692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•The Axillary Nerve is usually injured due to:</a:t>
            </a:r>
          </a:p>
          <a:p>
            <a:pPr indent="0" lvl="0" marL="0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-69850" lvl="0" marL="0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812" y="2592575"/>
            <a:ext cx="1296445" cy="12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5424" y="2647663"/>
            <a:ext cx="1296450" cy="1156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8125" y="1338877"/>
            <a:ext cx="1800925" cy="246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 txBox="1"/>
          <p:nvPr/>
        </p:nvSpPr>
        <p:spPr>
          <a:xfrm>
            <a:off x="3617525" y="4242750"/>
            <a:ext cx="2129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The head of humerus leaves its place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137291" y="4451088"/>
            <a:ext cx="21297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200">
                <a:solidFill>
                  <a:srgbClr val="999999"/>
                </a:solidFill>
                <a:highlight>
                  <a:srgbClr val="FFFFFF"/>
                </a:highlight>
              </a:rPr>
              <a:t>Most common part to be fractured in the humerus.</a:t>
            </a:r>
          </a:p>
        </p:txBody>
      </p:sp>
      <p:pic>
        <p:nvPicPr>
          <p:cNvPr id="242" name="Shape 2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98796" y="1474021"/>
            <a:ext cx="2129700" cy="126720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/>
          <p:nvPr/>
        </p:nvSpPr>
        <p:spPr>
          <a:xfrm>
            <a:off x="3486313" y="3804625"/>
            <a:ext cx="2515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2.Downward dislocation </a:t>
            </a:r>
            <a:r>
              <a:rPr lang="en" sz="12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of the shoulder joint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164850" y="3804625"/>
            <a:ext cx="2287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1.Fracture of surgical neck of the humerus.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 txBox="1"/>
          <p:nvPr/>
        </p:nvSpPr>
        <p:spPr>
          <a:xfrm>
            <a:off x="6844450" y="3831675"/>
            <a:ext cx="2207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3.Compression from the incorrect use of crutches.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6" name="Shape 246"/>
          <p:cNvPicPr preferRelativeResize="0"/>
          <p:nvPr/>
        </p:nvPicPr>
        <p:blipFill rotWithShape="1">
          <a:blip r:embed="rId7">
            <a:alphaModFix/>
          </a:blip>
          <a:srcRect b="82338" l="33138" r="13170" t="0"/>
          <a:stretch/>
        </p:blipFill>
        <p:spPr>
          <a:xfrm>
            <a:off x="393913" y="1635950"/>
            <a:ext cx="1965275" cy="94335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 txBox="1"/>
          <p:nvPr/>
        </p:nvSpPr>
        <p:spPr>
          <a:xfrm>
            <a:off x="5311875" y="2787525"/>
            <a:ext cx="1576200" cy="9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800">
                <a:solidFill>
                  <a:srgbClr val="999999"/>
                </a:solidFill>
              </a:rPr>
              <a:t>The acromion and the coracoid process and the ligament , prevent the shoulder from dislocating upward and that is why it is most likely to dislocate the shoulder downward.</a:t>
            </a:r>
            <a:br>
              <a:rPr lang="en" sz="800">
                <a:solidFill>
                  <a:srgbClr val="999999"/>
                </a:solidFill>
              </a:rPr>
            </a:br>
          </a:p>
        </p:txBody>
      </p:sp>
      <p:sp>
        <p:nvSpPr>
          <p:cNvPr id="248" name="Shape 248"/>
          <p:cNvSpPr txBox="1"/>
          <p:nvPr/>
        </p:nvSpPr>
        <p:spPr>
          <a:xfrm>
            <a:off x="1914650" y="3160875"/>
            <a:ext cx="668400" cy="3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 txBox="1"/>
          <p:nvPr/>
        </p:nvSpPr>
        <p:spPr>
          <a:xfrm>
            <a:off x="6923350" y="4662975"/>
            <a:ext cx="18009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200">
                <a:solidFill>
                  <a:srgbClr val="999999"/>
                </a:solidFill>
              </a:rPr>
              <a:t>Compression on axilla 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1801350" y="2579300"/>
            <a:ext cx="1296600" cy="9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200">
                <a:solidFill>
                  <a:srgbClr val="999999"/>
                </a:solidFill>
              </a:rPr>
              <a:t>Descend </a:t>
            </a:r>
            <a:r>
              <a:rPr lang="en" sz="1200">
                <a:solidFill>
                  <a:srgbClr val="999999"/>
                </a:solidFill>
              </a:rPr>
              <a:t>to the lower part of axilla </a:t>
            </a:r>
            <a:r>
              <a:rPr lang="en" sz="1200">
                <a:solidFill>
                  <a:srgbClr val="999999"/>
                </a:solidFill>
              </a:rPr>
              <a:t>which</a:t>
            </a:r>
            <a:r>
              <a:rPr lang="en" sz="1200">
                <a:solidFill>
                  <a:srgbClr val="999999"/>
                </a:solidFill>
              </a:rPr>
              <a:t> </a:t>
            </a:r>
            <a:r>
              <a:rPr lang="en" sz="1200">
                <a:solidFill>
                  <a:srgbClr val="999999"/>
                </a:solidFill>
              </a:rPr>
              <a:t>injures</a:t>
            </a:r>
            <a:r>
              <a:rPr lang="en" sz="1200">
                <a:solidFill>
                  <a:srgbClr val="999999"/>
                </a:solidFill>
              </a:rPr>
              <a:t> the axillary nerve</a:t>
            </a:r>
          </a:p>
        </p:txBody>
      </p:sp>
      <p:cxnSp>
        <p:nvCxnSpPr>
          <p:cNvPr id="251" name="Shape 251"/>
          <p:cNvCxnSpPr/>
          <p:nvPr/>
        </p:nvCxnSpPr>
        <p:spPr>
          <a:xfrm flipH="1">
            <a:off x="815850" y="2956950"/>
            <a:ext cx="985500" cy="3738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>
            <a:off x="178275" y="71537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-69850" lvl="0" mar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Axillary Nerve Lesion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178275" y="2304875"/>
            <a:ext cx="6201600" cy="1395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u="sng"/>
          </a:p>
          <a:p>
            <a:pPr indent="-69850" lvl="0" marL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•</a:t>
            </a:r>
            <a:r>
              <a:rPr b="1" lang="en" u="sng">
                <a:solidFill>
                  <a:srgbClr val="FF0000"/>
                </a:solidFill>
              </a:rPr>
              <a:t>Motor:</a:t>
            </a:r>
          </a:p>
          <a:p>
            <a:pPr indent="-69850" lvl="0" marL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•Paralysis of the deltoid and teres minor muscles.</a:t>
            </a:r>
          </a:p>
          <a:p>
            <a:pPr indent="-69850" lvl="0" marL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•</a:t>
            </a:r>
            <a:r>
              <a:rPr b="1" lang="en"/>
              <a:t>Impaired abduction of the shoulder (30-90˚).</a:t>
            </a:r>
          </a:p>
          <a:p>
            <a:pPr indent="-69850" lvl="0" marL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•The paralyzed deltoid wastes rapidly.</a:t>
            </a:r>
          </a:p>
          <a:p>
            <a:pPr indent="-69850" lvl="0" marL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•As the deltoid atrophies, the rounded contour of the shoulder is flattened compared to the uninjured side. 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8" name="Shape 258"/>
          <p:cNvSpPr txBox="1"/>
          <p:nvPr/>
        </p:nvSpPr>
        <p:spPr>
          <a:xfrm>
            <a:off x="6664300" y="3140500"/>
            <a:ext cx="26583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r>
              <a:rPr b="1" lang="en" sz="1800" u="sng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Sensory</a:t>
            </a:r>
            <a:r>
              <a:rPr b="1" lang="en" sz="1800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Loss of sensation over the lateral side of the proximal part of the arm. 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9" name="Shape 259"/>
          <p:cNvPicPr preferRelativeResize="0"/>
          <p:nvPr/>
        </p:nvPicPr>
        <p:blipFill rotWithShape="1">
          <a:blip r:embed="rId3">
            <a:alphaModFix/>
          </a:blip>
          <a:srcRect b="5401" l="0" r="0" t="0"/>
          <a:stretch/>
        </p:blipFill>
        <p:spPr>
          <a:xfrm>
            <a:off x="5919200" y="1223275"/>
            <a:ext cx="1598250" cy="193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Shape 2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750" y="1365402"/>
            <a:ext cx="1730029" cy="1538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Shape 261"/>
          <p:cNvCxnSpPr/>
          <p:nvPr/>
        </p:nvCxnSpPr>
        <p:spPr>
          <a:xfrm>
            <a:off x="445100" y="1285875"/>
            <a:ext cx="223800" cy="351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262" name="Shape 2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44725" y="1223275"/>
            <a:ext cx="1598250" cy="1935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 txBox="1"/>
          <p:nvPr/>
        </p:nvSpPr>
        <p:spPr>
          <a:xfrm>
            <a:off x="-21237" y="715375"/>
            <a:ext cx="2448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Atrophy</a:t>
            </a: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loss of rounded center</a:t>
            </a:r>
          </a:p>
        </p:txBody>
      </p:sp>
      <p:sp>
        <p:nvSpPr>
          <p:cNvPr id="264" name="Shape 264"/>
          <p:cNvSpPr txBox="1"/>
          <p:nvPr>
            <p:ph type="title"/>
          </p:nvPr>
        </p:nvSpPr>
        <p:spPr>
          <a:xfrm>
            <a:off x="1560375" y="1223263"/>
            <a:ext cx="4819500" cy="699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65" name="Shape 265"/>
          <p:cNvCxnSpPr/>
          <p:nvPr/>
        </p:nvCxnSpPr>
        <p:spPr>
          <a:xfrm flipH="1" rot="10800000">
            <a:off x="2535503" y="1546668"/>
            <a:ext cx="650400" cy="540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66" name="Shape 266"/>
          <p:cNvCxnSpPr/>
          <p:nvPr/>
        </p:nvCxnSpPr>
        <p:spPr>
          <a:xfrm>
            <a:off x="2564603" y="2163059"/>
            <a:ext cx="592200" cy="495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67" name="Shape 267"/>
          <p:cNvSpPr/>
          <p:nvPr/>
        </p:nvSpPr>
        <p:spPr>
          <a:xfrm>
            <a:off x="3000825" y="2353350"/>
            <a:ext cx="705300" cy="436800"/>
          </a:xfrm>
          <a:prstGeom prst="round2DiagRect">
            <a:avLst>
              <a:gd fmla="val 0" name="adj1"/>
              <a:gd fmla="val 0" name="adj2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100"/>
              <a:t>Teres minor</a:t>
            </a:r>
          </a:p>
        </p:txBody>
      </p:sp>
      <p:sp>
        <p:nvSpPr>
          <p:cNvPr id="268" name="Shape 268"/>
          <p:cNvSpPr/>
          <p:nvPr/>
        </p:nvSpPr>
        <p:spPr>
          <a:xfrm>
            <a:off x="3116464" y="1441969"/>
            <a:ext cx="671400" cy="4368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100"/>
              <a:t>deltoid</a:t>
            </a:r>
          </a:p>
        </p:txBody>
      </p:sp>
      <p:sp>
        <p:nvSpPr>
          <p:cNvPr id="269" name="Shape 269"/>
          <p:cNvSpPr/>
          <p:nvPr/>
        </p:nvSpPr>
        <p:spPr>
          <a:xfrm>
            <a:off x="3842100" y="1081875"/>
            <a:ext cx="2022900" cy="927900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100"/>
              <a:t>Abduction </a:t>
            </a:r>
            <a:r>
              <a:rPr lang="en" sz="1100">
                <a:solidFill>
                  <a:srgbClr val="6FA8DC"/>
                </a:solidFill>
              </a:rPr>
              <a:t>(15-90 degrees)</a:t>
            </a:r>
            <a:r>
              <a:rPr lang="en" sz="1100"/>
              <a:t> </a:t>
            </a:r>
            <a:r>
              <a:rPr lang="en" sz="1100">
                <a:solidFill>
                  <a:srgbClr val="D5A6BD"/>
                </a:solidFill>
              </a:rPr>
              <a:t>(30-90 degrees)</a:t>
            </a:r>
            <a:r>
              <a:rPr lang="en" sz="1100"/>
              <a:t> </a:t>
            </a:r>
            <a:r>
              <a:rPr lang="en" sz="1100">
                <a:solidFill>
                  <a:srgbClr val="FF0000"/>
                </a:solidFill>
              </a:rPr>
              <a:t> </a:t>
            </a:r>
            <a:r>
              <a:rPr lang="en" sz="1100"/>
              <a:t>it is the only muscle with this action so it will be impaired after the injury </a:t>
            </a:r>
          </a:p>
        </p:txBody>
      </p:sp>
      <p:sp>
        <p:nvSpPr>
          <p:cNvPr id="270" name="Shape 270"/>
          <p:cNvSpPr/>
          <p:nvPr/>
        </p:nvSpPr>
        <p:spPr>
          <a:xfrm>
            <a:off x="3736775" y="2278051"/>
            <a:ext cx="2192100" cy="646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100"/>
              <a:t>Lateral rotation - there are other muscles with the same action so the action won't be affected </a:t>
            </a:r>
          </a:p>
        </p:txBody>
      </p:sp>
      <p:cxnSp>
        <p:nvCxnSpPr>
          <p:cNvPr id="271" name="Shape 271"/>
          <p:cNvCxnSpPr/>
          <p:nvPr/>
        </p:nvCxnSpPr>
        <p:spPr>
          <a:xfrm>
            <a:off x="5959525" y="1001500"/>
            <a:ext cx="37200" cy="40677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72" name="Shape 272"/>
          <p:cNvSpPr/>
          <p:nvPr/>
        </p:nvSpPr>
        <p:spPr>
          <a:xfrm>
            <a:off x="1957026" y="1812749"/>
            <a:ext cx="800100" cy="5406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100"/>
              <a:t>Affected muscles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Shape 277"/>
          <p:cNvPicPr preferRelativeResize="0"/>
          <p:nvPr/>
        </p:nvPicPr>
        <p:blipFill rotWithShape="1">
          <a:blip r:embed="rId3">
            <a:alphaModFix/>
          </a:blip>
          <a:srcRect b="0" l="11324" r="10739" t="0"/>
          <a:stretch/>
        </p:blipFill>
        <p:spPr>
          <a:xfrm>
            <a:off x="4960125" y="0"/>
            <a:ext cx="418387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Shape 2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214700"/>
            <a:ext cx="4762500" cy="19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Shape 279"/>
          <p:cNvSpPr txBox="1"/>
          <p:nvPr>
            <p:ph type="title"/>
          </p:nvPr>
        </p:nvSpPr>
        <p:spPr>
          <a:xfrm>
            <a:off x="123675" y="93433"/>
            <a:ext cx="3510300" cy="636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/>
              <a:t>Median Nerve</a:t>
            </a:r>
          </a:p>
        </p:txBody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61675" y="464400"/>
            <a:ext cx="5562900" cy="3952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•Nerve roots(Origin):</a:t>
            </a:r>
            <a:r>
              <a:rPr b="1" lang="en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"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en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1" lang="en">
                <a:latin typeface="Arial"/>
                <a:ea typeface="Arial"/>
                <a:cs typeface="Arial"/>
                <a:sym typeface="Arial"/>
              </a:rPr>
              <a:t> 5, 6, 7, 8, and </a:t>
            </a:r>
            <a:r>
              <a:rPr b="1" lang="en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1" lang="en">
                <a:latin typeface="Arial"/>
                <a:ea typeface="Arial"/>
                <a:cs typeface="Arial"/>
                <a:sym typeface="Arial"/>
              </a:rPr>
              <a:t>1).</a:t>
            </a:r>
            <a:r>
              <a:rPr lang="en" sz="10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(All roots of Brachial Plexus) - Sometimes (C6 to T1)</a:t>
            </a:r>
          </a:p>
          <a:p>
            <a:pPr indent="-6985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•The median nerve is formed </a:t>
            </a:r>
            <a:r>
              <a:rPr b="1" lang="en">
                <a:latin typeface="Arial"/>
                <a:ea typeface="Arial"/>
                <a:cs typeface="Arial"/>
                <a:sym typeface="Arial"/>
              </a:rPr>
              <a:t>anterior to the third part of the </a:t>
            </a:r>
            <a:r>
              <a:rPr b="1" lang="en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axillary artery</a:t>
            </a:r>
            <a:r>
              <a:rPr lang="en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by the </a:t>
            </a:r>
            <a:r>
              <a:rPr lang="en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union of lateral and medial roots.</a:t>
            </a:r>
          </a:p>
          <a:p>
            <a:pPr indent="-6985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•(1) </a:t>
            </a:r>
            <a:r>
              <a:rPr lang="en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lang="en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lateral</a:t>
            </a:r>
            <a:r>
              <a:rPr lang="en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root</a:t>
            </a:r>
            <a:r>
              <a:rPr lang="en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5,6 &amp; 7): arises from the </a:t>
            </a:r>
            <a:r>
              <a:rPr b="1" lang="en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lateral</a:t>
            </a:r>
            <a:r>
              <a:rPr lang="en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cord of the brachial plexus.</a:t>
            </a:r>
          </a:p>
          <a:p>
            <a:pPr indent="-6985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•(2) </a:t>
            </a:r>
            <a:r>
              <a:rPr lang="en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lang="en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medial</a:t>
            </a:r>
            <a:r>
              <a:rPr lang="en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root</a:t>
            </a:r>
            <a:r>
              <a:rPr lang="en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8 &amp;</a:t>
            </a:r>
            <a:r>
              <a:rPr lang="en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1): arises from the </a:t>
            </a:r>
            <a:r>
              <a:rPr b="1" lang="en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medial</a:t>
            </a:r>
            <a:r>
              <a:rPr lang="en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cord of the brachial plexus.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/>
          <p:nvPr/>
        </p:nvSpPr>
        <p:spPr>
          <a:xfrm>
            <a:off x="1666875" y="3476625"/>
            <a:ext cx="690600" cy="3216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/>
          <p:nvPr/>
        </p:nvSpPr>
        <p:spPr>
          <a:xfrm>
            <a:off x="1533525" y="4724400"/>
            <a:ext cx="690600" cy="3216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 txBox="1"/>
          <p:nvPr/>
        </p:nvSpPr>
        <p:spPr>
          <a:xfrm rot="1910224">
            <a:off x="646466" y="4403033"/>
            <a:ext cx="1309750" cy="3217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Medial Root</a:t>
            </a:r>
          </a:p>
        </p:txBody>
      </p:sp>
      <p:sp>
        <p:nvSpPr>
          <p:cNvPr id="284" name="Shape 284"/>
          <p:cNvSpPr txBox="1"/>
          <p:nvPr/>
        </p:nvSpPr>
        <p:spPr>
          <a:xfrm rot="-1819792">
            <a:off x="425008" y="3712453"/>
            <a:ext cx="1297483" cy="4519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Lateral Root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Shape 2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3150" y="0"/>
            <a:ext cx="4790849" cy="3059901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>
            <p:ph type="title"/>
          </p:nvPr>
        </p:nvSpPr>
        <p:spPr>
          <a:xfrm>
            <a:off x="-94200" y="79050"/>
            <a:ext cx="6547500" cy="664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3800"/>
              <a:t>Median Nerve in the Arm </a:t>
            </a:r>
          </a:p>
        </p:txBody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145025" y="577200"/>
            <a:ext cx="4403100" cy="4198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•It enters the arm from the axilla at the inferior margin of the </a:t>
            </a:r>
            <a:r>
              <a:rPr lang="en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teres major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muscle.</a:t>
            </a:r>
          </a:p>
          <a:p>
            <a:pPr indent="-69850" lvl="0" marL="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•It passes vertically along the medial side of the arm in the anterior compartment and is related to the </a:t>
            </a:r>
            <a:r>
              <a:rPr lang="en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brachial artery</a:t>
            </a:r>
            <a:r>
              <a:rPr b="1" lang="en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throughout its course:</a:t>
            </a:r>
          </a:p>
          <a:p>
            <a:pPr indent="-342900" lvl="0" marL="457200" rtl="0">
              <a:spcBef>
                <a:spcPts val="5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" u="sng">
                <a:latin typeface="Arial"/>
                <a:ea typeface="Arial"/>
                <a:cs typeface="Arial"/>
                <a:sym typeface="Arial"/>
              </a:rPr>
              <a:t>In upper ½ of the arm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, it lies </a:t>
            </a:r>
            <a:r>
              <a:rPr lang="en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lateral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to the brachial artery;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" u="sng">
                <a:latin typeface="Arial"/>
                <a:ea typeface="Arial"/>
                <a:cs typeface="Arial"/>
                <a:sym typeface="Arial"/>
              </a:rPr>
              <a:t>In the middle of the arm,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it crosses the artery and descends on its </a:t>
            </a:r>
            <a:r>
              <a:rPr lang="en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medial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side, then descends </a:t>
            </a:r>
            <a:r>
              <a:rPr lang="en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anterior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to the elbow joint. 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 txBox="1"/>
          <p:nvPr/>
        </p:nvSpPr>
        <p:spPr>
          <a:xfrm>
            <a:off x="4595825" y="2940850"/>
            <a:ext cx="4488600" cy="20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•</a:t>
            </a:r>
            <a:r>
              <a:rPr lang="en" sz="1800">
                <a:solidFill>
                  <a:schemeClr val="dk1"/>
                </a:solidFill>
              </a:rPr>
              <a:t>The median nerve has </a:t>
            </a:r>
            <a:r>
              <a:rPr lang="en" sz="1800">
                <a:solidFill>
                  <a:srgbClr val="FF0000"/>
                </a:solidFill>
              </a:rPr>
              <a:t>no major branches in the arm</a:t>
            </a:r>
            <a:r>
              <a:rPr lang="en" sz="1800">
                <a:solidFill>
                  <a:schemeClr val="dk1"/>
                </a:solidFill>
              </a:rPr>
              <a:t>, but has a branch to one of the muscles of the forearm, the </a:t>
            </a:r>
            <a:r>
              <a:rPr lang="en" sz="1800">
                <a:solidFill>
                  <a:srgbClr val="FF0000"/>
                </a:solidFill>
              </a:rPr>
              <a:t>pronator teres </a:t>
            </a:r>
            <a:r>
              <a:rPr lang="en" sz="1800">
                <a:solidFill>
                  <a:schemeClr val="dk1"/>
                </a:solidFill>
              </a:rPr>
              <a:t>muscle, this branch may originate from the nerve immediately proximal to the elbow joint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type="title"/>
          </p:nvPr>
        </p:nvSpPr>
        <p:spPr>
          <a:xfrm>
            <a:off x="0" y="0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/>
              <a:t>Median Nerve in the Forearm </a:t>
            </a:r>
          </a:p>
        </p:txBody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0" y="831300"/>
            <a:ext cx="5331900" cy="3834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    Median nerve passes into the forearm anterior (in front of) elbow joint, between the 2 heads of the </a:t>
            </a:r>
            <a:r>
              <a:rPr lang="en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pronator teres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-6985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•Its branches innervate </a:t>
            </a:r>
            <a:r>
              <a:rPr lang="en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most of the muscles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lang="en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anterior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compartment (Flexor muscles) of the forearm, (6.5 out of 8)</a:t>
            </a: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1" lang="en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Except: </a:t>
            </a:r>
            <a:r>
              <a:rPr b="1" lang="en"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1 and half muscles)</a:t>
            </a: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(1)the flexor carpi ulnaris.</a:t>
            </a:r>
          </a:p>
          <a:p>
            <a:pPr indent="-6985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(2)medial half of the flexor digitorum profundus. which are supplied by the </a:t>
            </a:r>
            <a:r>
              <a:rPr lang="en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ulnar nerve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99" name="Shape 299"/>
          <p:cNvPicPr preferRelativeResize="0"/>
          <p:nvPr/>
        </p:nvPicPr>
        <p:blipFill rotWithShape="1">
          <a:blip r:embed="rId3">
            <a:alphaModFix/>
          </a:blip>
          <a:srcRect b="0" l="4381" r="3376" t="0"/>
          <a:stretch/>
        </p:blipFill>
        <p:spPr>
          <a:xfrm>
            <a:off x="5354375" y="579725"/>
            <a:ext cx="3887425" cy="4433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Shape 300"/>
          <p:cNvSpPr/>
          <p:nvPr/>
        </p:nvSpPr>
        <p:spPr>
          <a:xfrm>
            <a:off x="2984450" y="3381475"/>
            <a:ext cx="335700" cy="2025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00FF"/>
          </a:solidFill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1" name="Shape 301"/>
          <p:cNvSpPr/>
          <p:nvPr/>
        </p:nvSpPr>
        <p:spPr>
          <a:xfrm>
            <a:off x="4870725" y="3689875"/>
            <a:ext cx="335700" cy="2739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/>
          <p:nvPr/>
        </p:nvSpPr>
        <p:spPr>
          <a:xfrm>
            <a:off x="125450" y="3381475"/>
            <a:ext cx="3196800" cy="3573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3" name="Shape 303"/>
          <p:cNvSpPr/>
          <p:nvPr/>
        </p:nvSpPr>
        <p:spPr>
          <a:xfrm>
            <a:off x="131025" y="3774475"/>
            <a:ext cx="5075400" cy="3573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4" name="Shape 304"/>
          <p:cNvSpPr/>
          <p:nvPr/>
        </p:nvSpPr>
        <p:spPr>
          <a:xfrm>
            <a:off x="0" y="1010300"/>
            <a:ext cx="335700" cy="202500"/>
          </a:xfrm>
          <a:prstGeom prst="star5">
            <a:avLst>
              <a:gd fmla="val 18029" name="adj"/>
              <a:gd fmla="val 105146" name="hf"/>
              <a:gd fmla="val 110557" name="vf"/>
            </a:avLst>
          </a:prstGeom>
          <a:solidFill>
            <a:srgbClr val="6AA84F"/>
          </a:solidFill>
          <a:ln cap="flat" cmpd="sng" w="9525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نسق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