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Constantia"/>
      <p:regular r:id="rId32"/>
      <p:bold r:id="rId33"/>
      <p:italic r:id="rId34"/>
      <p:boldItalic r:id="rId35"/>
    </p:embeddedFont>
    <p:embeddedFont>
      <p:font typeface="Bree Serif"/>
      <p:regular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206E23A-05EF-4080-B5E5-D4ABB8EF6325}">
  <a:tblStyle styleId="{8206E23A-05EF-4080-B5E5-D4ABB8EF6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Economic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4.xml"/><Relationship Id="rId33" Type="http://schemas.openxmlformats.org/officeDocument/2006/relationships/font" Target="fonts/Constantia-bold.fntdata"/><Relationship Id="rId10" Type="http://schemas.openxmlformats.org/officeDocument/2006/relationships/slide" Target="slides/slide3.xml"/><Relationship Id="rId32" Type="http://schemas.openxmlformats.org/officeDocument/2006/relationships/font" Target="fonts/Constantia-regular.fntdata"/><Relationship Id="rId13" Type="http://schemas.openxmlformats.org/officeDocument/2006/relationships/slide" Target="slides/slide6.xml"/><Relationship Id="rId35" Type="http://schemas.openxmlformats.org/officeDocument/2006/relationships/font" Target="fonts/Constantia-boldItalic.fntdata"/><Relationship Id="rId12" Type="http://schemas.openxmlformats.org/officeDocument/2006/relationships/slide" Target="slides/slide5.xml"/><Relationship Id="rId34" Type="http://schemas.openxmlformats.org/officeDocument/2006/relationships/font" Target="fonts/Constantia-italic.fntdata"/><Relationship Id="rId15" Type="http://schemas.openxmlformats.org/officeDocument/2006/relationships/slide" Target="slides/slide8.xml"/><Relationship Id="rId37" Type="http://schemas.openxmlformats.org/officeDocument/2006/relationships/font" Target="fonts/OpenSans-regular.fntdata"/><Relationship Id="rId14" Type="http://schemas.openxmlformats.org/officeDocument/2006/relationships/slide" Target="slides/slide7.xml"/><Relationship Id="rId36" Type="http://schemas.openxmlformats.org/officeDocument/2006/relationships/font" Target="fonts/BreeSerif-regular.fntdata"/><Relationship Id="rId17" Type="http://schemas.openxmlformats.org/officeDocument/2006/relationships/slide" Target="slides/slide10.xml"/><Relationship Id="rId39" Type="http://schemas.openxmlformats.org/officeDocument/2006/relationships/font" Target="fonts/OpenSans-italic.fntdata"/><Relationship Id="rId16" Type="http://schemas.openxmlformats.org/officeDocument/2006/relationships/slide" Target="slides/slide9.xml"/><Relationship Id="rId38" Type="http://schemas.openxmlformats.org/officeDocument/2006/relationships/font" Target="fonts/OpenSans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To be edited</a:t>
            </a:r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Look next slide , choose what you like most.</a:t>
            </a:r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Choose which one you want.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4200"/>
              <a:buNone/>
              <a:defRPr sz="1800"/>
            </a:lvl2pPr>
            <a:lvl3pPr indent="0" lvl="2" rtl="0">
              <a:spcBef>
                <a:spcPts val="0"/>
              </a:spcBef>
              <a:buSzPts val="4200"/>
              <a:buNone/>
              <a:defRPr sz="1800"/>
            </a:lvl3pPr>
            <a:lvl4pPr indent="0" lvl="3" rtl="0">
              <a:spcBef>
                <a:spcPts val="0"/>
              </a:spcBef>
              <a:buSzPts val="4200"/>
              <a:buNone/>
              <a:defRPr sz="1800"/>
            </a:lvl4pPr>
            <a:lvl5pPr indent="0" lvl="4" rtl="0">
              <a:spcBef>
                <a:spcPts val="0"/>
              </a:spcBef>
              <a:buSzPts val="4200"/>
              <a:buNone/>
              <a:defRPr sz="1800"/>
            </a:lvl5pPr>
            <a:lvl6pPr indent="0" lvl="5" rtl="0">
              <a:spcBef>
                <a:spcPts val="0"/>
              </a:spcBef>
              <a:buSzPts val="4200"/>
              <a:buNone/>
              <a:defRPr sz="1800"/>
            </a:lvl6pPr>
            <a:lvl7pPr indent="0" lvl="6" rtl="0">
              <a:spcBef>
                <a:spcPts val="0"/>
              </a:spcBef>
              <a:buSzPts val="4200"/>
              <a:buNone/>
              <a:defRPr sz="1800"/>
            </a:lvl7pPr>
            <a:lvl8pPr indent="0" lvl="7" rtl="0">
              <a:spcBef>
                <a:spcPts val="0"/>
              </a:spcBef>
              <a:buSzPts val="4200"/>
              <a:buNone/>
              <a:defRPr sz="1800"/>
            </a:lvl8pPr>
            <a:lvl9pPr indent="0" lvl="8" rtl="0">
              <a:spcBef>
                <a:spcPts val="0"/>
              </a:spcBef>
              <a:buSzPts val="42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7348" lvl="1" marL="640080" marR="0" rtl="0" algn="l">
              <a:spcBef>
                <a:spcPts val="480"/>
              </a:spcBef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57987" lvl="2" marL="914400" marR="0" rtl="0" algn="l">
              <a:spcBef>
                <a:spcPts val="400"/>
              </a:spcBef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016" lvl="3" marL="1188720" marR="0" rtl="0" algn="l">
              <a:spcBef>
                <a:spcPts val="360"/>
              </a:spcBef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6016" lvl="4" marL="1463040" marR="0" rtl="0" algn="l">
              <a:spcBef>
                <a:spcPts val="360"/>
              </a:spcBef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18872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128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7348" lvl="1" marL="640080" marR="0" rtl="0" algn="l">
              <a:spcBef>
                <a:spcPts val="480"/>
              </a:spcBef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57987" lvl="2" marL="914400" marR="0" rtl="0" algn="l">
              <a:spcBef>
                <a:spcPts val="400"/>
              </a:spcBef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6016" lvl="3" marL="1188720" marR="0" rtl="0" algn="l">
              <a:spcBef>
                <a:spcPts val="360"/>
              </a:spcBef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6016" lvl="4" marL="1463040" marR="0" rtl="0" algn="l">
              <a:spcBef>
                <a:spcPts val="360"/>
              </a:spcBef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18872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128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42424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42424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42424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4200"/>
              <a:buNone/>
              <a:defRPr sz="1800"/>
            </a:lvl2pPr>
            <a:lvl3pPr indent="0" lvl="2" rtl="0">
              <a:spcBef>
                <a:spcPts val="0"/>
              </a:spcBef>
              <a:buSzPts val="4200"/>
              <a:buNone/>
              <a:defRPr sz="1800"/>
            </a:lvl3pPr>
            <a:lvl4pPr indent="0" lvl="3" rtl="0">
              <a:spcBef>
                <a:spcPts val="0"/>
              </a:spcBef>
              <a:buSzPts val="4200"/>
              <a:buNone/>
              <a:defRPr sz="1800"/>
            </a:lvl4pPr>
            <a:lvl5pPr indent="0" lvl="4" rtl="0">
              <a:spcBef>
                <a:spcPts val="0"/>
              </a:spcBef>
              <a:buSzPts val="4200"/>
              <a:buNone/>
              <a:defRPr sz="1800"/>
            </a:lvl5pPr>
            <a:lvl6pPr indent="0" lvl="5" rtl="0">
              <a:spcBef>
                <a:spcPts val="0"/>
              </a:spcBef>
              <a:buSzPts val="4200"/>
              <a:buNone/>
              <a:defRPr sz="1800"/>
            </a:lvl6pPr>
            <a:lvl7pPr indent="0" lvl="6" rtl="0">
              <a:spcBef>
                <a:spcPts val="0"/>
              </a:spcBef>
              <a:buSzPts val="4200"/>
              <a:buNone/>
              <a:defRPr sz="1800"/>
            </a:lvl7pPr>
            <a:lvl8pPr indent="0" lvl="7" rtl="0">
              <a:spcBef>
                <a:spcPts val="0"/>
              </a:spcBef>
              <a:buSzPts val="4200"/>
              <a:buNone/>
              <a:defRPr sz="1800"/>
            </a:lvl8pPr>
            <a:lvl9pPr indent="0" lvl="8" rtl="0">
              <a:spcBef>
                <a:spcPts val="0"/>
              </a:spcBef>
              <a:buSzPts val="4200"/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7348" lvl="1" marL="640080" marR="0" rtl="0" algn="l">
              <a:spcBef>
                <a:spcPts val="480"/>
              </a:spcBef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53543" lvl="2" marL="914400" marR="0" rtl="0" algn="l">
              <a:spcBef>
                <a:spcPts val="420"/>
              </a:spcBef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761" lvl="3" marL="1188720" marR="0" rtl="0" algn="l">
              <a:spcBef>
                <a:spcPts val="400"/>
              </a:spcBef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27761" lvl="4" marL="1463040" marR="0" rtl="0" algn="l">
              <a:spcBef>
                <a:spcPts val="400"/>
              </a:spcBef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18872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128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42424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42424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424242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شريحة عنوان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عنوان ومحتوى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عنوان المقطع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محتويين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مقارنة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عنوان فقط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فارغ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محتوى ذو تسمية توضيحية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صورة ذو تسمية توضيحية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29" name="Shape 12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عنوان ونص عمودي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عنوان ونص عموديان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docs.google.com/presentation/d/1-3EbmgOo9FKQuOSaCbwutr5E4DCLSkt4zxmuddW-lEg" TargetMode="External"/><Relationship Id="rId6" Type="http://schemas.openxmlformats.org/officeDocument/2006/relationships/hyperlink" Target="https://docs.google.com/presentation/d/1-3EbmgOo9FKQuOSaCbwutr5E4DCLSkt4zxmuddW-lEg" TargetMode="External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ctrTitle"/>
          </p:nvPr>
        </p:nvSpPr>
        <p:spPr>
          <a:xfrm>
            <a:off x="3044700" y="19953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Frontal Lateral Compartments of the leg and dorsum foot</a:t>
            </a:r>
          </a:p>
        </p:txBody>
      </p:sp>
      <p:sp>
        <p:nvSpPr>
          <p:cNvPr id="196" name="Shape 196"/>
          <p:cNvSpPr txBox="1"/>
          <p:nvPr>
            <p:ph idx="1" type="subTitle"/>
          </p:nvPr>
        </p:nvSpPr>
        <p:spPr>
          <a:xfrm>
            <a:off x="3044700" y="3633955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Lecture 20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6210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500" y="0"/>
            <a:ext cx="20955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0" y="4189400"/>
            <a:ext cx="30000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Please check our</a:t>
            </a:r>
            <a:r>
              <a:rPr lang="en">
                <a:solidFill>
                  <a:srgbClr val="000000"/>
                </a:solidFill>
                <a:hlinkClick r:id="rId5"/>
              </a:rPr>
              <a:t> </a:t>
            </a:r>
            <a:r>
              <a:rPr lang="en" u="sng">
                <a:solidFill>
                  <a:srgbClr val="57BB8A"/>
                </a:solidFill>
                <a:hlinkClick r:id="rId6"/>
              </a:rPr>
              <a:t>Editing File</a:t>
            </a:r>
            <a:r>
              <a:rPr lang="en">
                <a:solidFill>
                  <a:srgbClr val="000000"/>
                </a:solidFill>
              </a:rPr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0" y="4719900"/>
            <a:ext cx="30000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هذا العمل لا يغني عن المصدر الأساسي للمذاكرة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6665400" y="4864100"/>
            <a:ext cx="24786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000000"/>
                </a:solidFill>
              </a:rPr>
              <a:t>{وَمَنْ يَتَوَكَّلْ عَلَى اللَّهِ فَهُوَ حَسْبُهُ}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8500" y="3019450"/>
            <a:ext cx="1930400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Shape 285"/>
          <p:cNvGraphicFramePr/>
          <p:nvPr/>
        </p:nvGraphicFramePr>
        <p:xfrm>
          <a:off x="0" y="73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{8206E23A-05EF-4080-B5E5-D4ABB8EF6325}</a:tableStyleId>
              </a:tblPr>
              <a:tblGrid>
                <a:gridCol w="1153075"/>
                <a:gridCol w="1392325"/>
                <a:gridCol w="2780250"/>
                <a:gridCol w="1909175"/>
                <a:gridCol w="1909175"/>
              </a:tblGrid>
              <a:tr h="367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Muscles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Origin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Insertion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Blood</a:t>
                      </a: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&amp; </a:t>
                      </a:r>
                      <a:r>
                        <a:rPr lang="en" sz="2400">
                          <a:solidFill>
                            <a:srgbClr val="00FF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 Supply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502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Peroneus Longus</a:t>
                      </a:r>
                    </a:p>
                  </a:txBody>
                  <a:tcPr marT="91425" marB="91425" marR="91425" marL="91425" anchor="ctr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surface of shaft of fibula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of </a:t>
                      </a: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first metatarsal</a:t>
                      </a: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+ </a:t>
                      </a: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cuneiform*</a:t>
                      </a:r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(same as Tibialis Anterior)</a:t>
                      </a:r>
                    </a:p>
                  </a:txBody>
                  <a:tcPr marT="91425" marB="91425" marR="91425" marL="9142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Plantar flexes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foot at ankle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joint;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Everts foot</a:t>
                      </a: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at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subtalar and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transverse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tarsal joints;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Supports</a:t>
                      </a:r>
                      <a:b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</a:t>
                      </a:r>
                      <a:b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longitudinal &amp;</a:t>
                      </a:r>
                      <a:b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transverse*</a:t>
                      </a:r>
                      <a:b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arches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Peroneal Artery</a:t>
                      </a:r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FF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Superficial Peroneal Nerve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3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Peroneus Brevis</a:t>
                      </a: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of </a:t>
                      </a: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fifth metatarsal </a:t>
                      </a:r>
                      <a:r>
                        <a:rPr lang="en" sz="18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(same as Peroneus Tertius)</a:t>
                      </a:r>
                    </a:p>
                  </a:txBody>
                  <a:tcPr marT="91425" marB="91425" marR="91425" marL="91425"/>
                </a:tc>
                <a:tc vMerge="1"/>
                <a:tc vMerge="1"/>
              </a:tr>
            </a:tbl>
          </a:graphicData>
        </a:graphic>
      </p:graphicFrame>
      <p:sp>
        <p:nvSpPr>
          <p:cNvPr id="286" name="Shape 286"/>
          <p:cNvSpPr txBox="1"/>
          <p:nvPr/>
        </p:nvSpPr>
        <p:spPr>
          <a:xfrm>
            <a:off x="-100850" y="0"/>
            <a:ext cx="55287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600">
                <a:latin typeface="Economica"/>
                <a:ea typeface="Economica"/>
                <a:cs typeface="Economica"/>
                <a:sym typeface="Economica"/>
              </a:rPr>
              <a:t>Lateral Compartment of the Leg: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4565700" y="0"/>
            <a:ext cx="45783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*Peroneus brevis only supports lateral longitudinal arch while Peroneus longus supports it + transverse arch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200525" y="130450"/>
            <a:ext cx="3459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Peroneal Retinacula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235500" y="1408950"/>
            <a:ext cx="3126600" cy="95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/>
              <a:t>Connects the lateral malleolus to calcaneum &amp; holds the tendons of peroneus longus &amp; brevis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294" name="Shape 294"/>
          <p:cNvSpPr txBox="1"/>
          <p:nvPr/>
        </p:nvSpPr>
        <p:spPr>
          <a:xfrm>
            <a:off x="235500" y="902025"/>
            <a:ext cx="32640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latin typeface="Economica"/>
                <a:ea typeface="Economica"/>
                <a:cs typeface="Economica"/>
                <a:sym typeface="Economica"/>
              </a:rPr>
              <a:t>Superior peroneal retinaculum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35500" y="2226738"/>
            <a:ext cx="47706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latin typeface="Economica"/>
                <a:ea typeface="Economica"/>
                <a:cs typeface="Economica"/>
                <a:sym typeface="Economica"/>
              </a:rPr>
              <a:t>Inferior peroneal retinaculum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35400" y="2765550"/>
            <a:ext cx="42408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Synovial Sheaths of Peroneal Longus &amp; Brevis: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200525" y="3588650"/>
            <a:ext cx="4240800" cy="16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Above the superior peroneal retinaculum t</a:t>
            </a:r>
            <a:r>
              <a:rPr lang="en"/>
              <a:t>endons of peronei are surrounded by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 single common tubular synovial sheath.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Below the superior peroneal retinaculum, they have separate sheaths.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675" y="923938"/>
            <a:ext cx="4129500" cy="317328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4441325" y="4210075"/>
            <a:ext cx="34317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Each tendon has its own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490900" y="574925"/>
            <a:ext cx="23712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One single sheath </a:t>
            </a:r>
          </a:p>
        </p:txBody>
      </p:sp>
      <p:cxnSp>
        <p:nvCxnSpPr>
          <p:cNvPr id="301" name="Shape 301"/>
          <p:cNvCxnSpPr/>
          <p:nvPr/>
        </p:nvCxnSpPr>
        <p:spPr>
          <a:xfrm>
            <a:off x="6194450" y="877850"/>
            <a:ext cx="408000" cy="95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2" name="Shape 302"/>
          <p:cNvCxnSpPr/>
          <p:nvPr/>
        </p:nvCxnSpPr>
        <p:spPr>
          <a:xfrm flipH="1" rot="10800000">
            <a:off x="6689025" y="3264225"/>
            <a:ext cx="148500" cy="1112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3" name="Shape 303"/>
          <p:cNvCxnSpPr/>
          <p:nvPr/>
        </p:nvCxnSpPr>
        <p:spPr>
          <a:xfrm flipH="1" rot="10800000">
            <a:off x="6701375" y="3128150"/>
            <a:ext cx="432900" cy="1273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4" name="Shape 304"/>
          <p:cNvSpPr/>
          <p:nvPr/>
        </p:nvSpPr>
        <p:spPr>
          <a:xfrm>
            <a:off x="7601950" y="1941175"/>
            <a:ext cx="1261200" cy="17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6837525" y="3588650"/>
            <a:ext cx="1261200" cy="17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6" name="Shape 306"/>
          <p:cNvCxnSpPr/>
          <p:nvPr/>
        </p:nvCxnSpPr>
        <p:spPr>
          <a:xfrm flipH="1" rot="10800000">
            <a:off x="358575" y="1341650"/>
            <a:ext cx="2769600" cy="246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7" name="Shape 307"/>
          <p:cNvCxnSpPr/>
          <p:nvPr/>
        </p:nvCxnSpPr>
        <p:spPr>
          <a:xfrm flipH="1" rot="10800000">
            <a:off x="282375" y="2637050"/>
            <a:ext cx="2769600" cy="24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8" name="Shape 308"/>
          <p:cNvSpPr/>
          <p:nvPr/>
        </p:nvSpPr>
        <p:spPr>
          <a:xfrm>
            <a:off x="191050" y="902025"/>
            <a:ext cx="4129500" cy="1842300"/>
          </a:xfrm>
          <a:prstGeom prst="snip1Rect">
            <a:avLst>
              <a:gd fmla="val 16667" name="adj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135400" y="2811950"/>
            <a:ext cx="4240800" cy="2164500"/>
          </a:xfrm>
          <a:prstGeom prst="snip1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93375"/>
            <a:ext cx="5227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Deep Fascia of Dorsum of Foot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868075" y="1147225"/>
            <a:ext cx="6884400" cy="71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It is very thin, but just distal to the ankle joint, it is </a:t>
            </a:r>
            <a:br>
              <a:rPr lang="en"/>
            </a:br>
            <a:r>
              <a:rPr lang="en"/>
              <a:t>thickened to form the </a:t>
            </a:r>
            <a:r>
              <a:rPr lang="en">
                <a:solidFill>
                  <a:srgbClr val="FF0000"/>
                </a:solidFill>
              </a:rPr>
              <a:t>Inferior extensor retinaculum</a:t>
            </a:r>
            <a:br>
              <a:rPr lang="en"/>
            </a:b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625" y="1965975"/>
            <a:ext cx="5503308" cy="29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3387775" y="2250275"/>
            <a:ext cx="1112700" cy="531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235500" y="192275"/>
            <a:ext cx="2742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Dorsum of Foot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5" y="1507875"/>
            <a:ext cx="4184112" cy="349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 b="0" l="21214" r="16113" t="47184"/>
          <a:stretch/>
        </p:blipFill>
        <p:spPr>
          <a:xfrm>
            <a:off x="3064975" y="73625"/>
            <a:ext cx="1623674" cy="1434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5" name="Shape 325"/>
          <p:cNvGraphicFramePr/>
          <p:nvPr/>
        </p:nvGraphicFramePr>
        <p:xfrm>
          <a:off x="4825325" y="60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{8206E23A-05EF-4080-B5E5-D4ABB8EF6325}</a:tableStyleId>
              </a:tblPr>
              <a:tblGrid>
                <a:gridCol w="1209400"/>
                <a:gridCol w="1209400"/>
                <a:gridCol w="1362150"/>
              </a:tblGrid>
              <a:tr h="71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MUSCLE</a:t>
                      </a: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VESSEL</a:t>
                      </a: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</a:t>
                      </a: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  <a:tr h="1198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Extensor Digitorum  Brevis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Dorsalis Pedis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&amp;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Superficial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Peroneal</a:t>
                      </a: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26" name="Shape 326"/>
          <p:cNvSpPr/>
          <p:nvPr/>
        </p:nvSpPr>
        <p:spPr>
          <a:xfrm>
            <a:off x="2840950" y="3265000"/>
            <a:ext cx="1128600" cy="19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2840950" y="3569800"/>
            <a:ext cx="1128600" cy="19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02050" y="3112600"/>
            <a:ext cx="1457700" cy="19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235500" y="3874600"/>
            <a:ext cx="1219500" cy="19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/>
        </p:nvSpPr>
        <p:spPr>
          <a:xfrm>
            <a:off x="5986950" y="1730450"/>
            <a:ext cx="14577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Continuation of anterior tibial artery 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5">
            <a:alphaModFix/>
          </a:blip>
          <a:srcRect b="0" l="0" r="73965" t="41431"/>
          <a:stretch/>
        </p:blipFill>
        <p:spPr>
          <a:xfrm>
            <a:off x="4961525" y="2733625"/>
            <a:ext cx="1838800" cy="21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6">
            <a:alphaModFix/>
          </a:blip>
          <a:srcRect b="27119" l="45395" r="14877" t="42981"/>
          <a:stretch/>
        </p:blipFill>
        <p:spPr>
          <a:xfrm>
            <a:off x="6529275" y="3555400"/>
            <a:ext cx="2273999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6750850" y="4290400"/>
            <a:ext cx="35733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Fibular = peroneal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235500" y="87325"/>
            <a:ext cx="51780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Extensor Digitorum Brevis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975" y="0"/>
            <a:ext cx="3322025" cy="24124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0" name="Shape 340"/>
          <p:cNvGraphicFramePr/>
          <p:nvPr/>
        </p:nvGraphicFramePr>
        <p:xfrm>
          <a:off x="50425" y="198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{8206E23A-05EF-4080-B5E5-D4ABB8EF6325}</a:tableStyleId>
              </a:tblPr>
              <a:tblGrid>
                <a:gridCol w="1121975"/>
                <a:gridCol w="1132750"/>
                <a:gridCol w="1335125"/>
                <a:gridCol w="2142075"/>
                <a:gridCol w="1059875"/>
              </a:tblGrid>
              <a:tr h="299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Muscle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Blood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 &amp; </a:t>
                      </a:r>
                      <a:r>
                        <a:rPr lang="en" sz="1800">
                          <a:solidFill>
                            <a:srgbClr val="00FF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 Supply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Origin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Insertion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0E13E2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</a:p>
                  </a:txBody>
                  <a:tcPr marT="91425" marB="91425" marR="91425" marL="91425" anchor="ctr"/>
                </a:tc>
              </a:tr>
              <a:tr h="2053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Extensor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Digitorum Brevis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Dorsalis pedis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&amp; superficial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00FF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Peroneal 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part of upper surface of the Calcaneum &amp; from the </a:t>
                      </a:r>
                      <a:r>
                        <a:rPr lang="en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nferior extensor retinaculum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four tendons into the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proximal phalanx of big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toe (ex hall brevis) and second, third, and fourth toes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 toes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5950" y="2833425"/>
            <a:ext cx="1159150" cy="204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Shape 342"/>
          <p:cNvCxnSpPr/>
          <p:nvPr/>
        </p:nvCxnSpPr>
        <p:spPr>
          <a:xfrm rot="10800000">
            <a:off x="7715200" y="4240975"/>
            <a:ext cx="741900" cy="185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3" name="Shape 343"/>
          <p:cNvCxnSpPr/>
          <p:nvPr/>
        </p:nvCxnSpPr>
        <p:spPr>
          <a:xfrm flipH="1">
            <a:off x="7521675" y="2880850"/>
            <a:ext cx="873600" cy="486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4" name="Shape 344"/>
          <p:cNvCxnSpPr/>
          <p:nvPr/>
        </p:nvCxnSpPr>
        <p:spPr>
          <a:xfrm flipH="1">
            <a:off x="7711275" y="2917950"/>
            <a:ext cx="684000" cy="449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5" name="Shape 345"/>
          <p:cNvCxnSpPr/>
          <p:nvPr/>
        </p:nvCxnSpPr>
        <p:spPr>
          <a:xfrm flipH="1">
            <a:off x="7900825" y="2942675"/>
            <a:ext cx="543900" cy="424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6" name="Shape 346"/>
          <p:cNvCxnSpPr/>
          <p:nvPr/>
        </p:nvCxnSpPr>
        <p:spPr>
          <a:xfrm flipH="1">
            <a:off x="7391800" y="2836688"/>
            <a:ext cx="989100" cy="563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47" name="Shape 347"/>
          <p:cNvSpPr txBox="1"/>
          <p:nvPr/>
        </p:nvSpPr>
        <p:spPr>
          <a:xfrm>
            <a:off x="8294650" y="2645925"/>
            <a:ext cx="15579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insertion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8368825" y="4240975"/>
            <a:ext cx="15579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origin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10FF60" id="353" name="Shape 3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8761" y="1484044"/>
            <a:ext cx="3985200" cy="3659400"/>
          </a:xfrm>
          <a:prstGeom prst="rect">
            <a:avLst/>
          </a:prstGeom>
          <a:noFill/>
          <a:ln cap="flat" cmpd="sng" w="38100">
            <a:solidFill>
              <a:srgbClr val="062228"/>
            </a:solidFill>
            <a:prstDash val="solid"/>
            <a:miter lim="800000"/>
            <a:headEnd len="med" w="med" type="none"/>
            <a:tailEnd len="med" w="med" type="none"/>
          </a:ln>
        </p:spPr>
      </p:pic>
      <p:sp>
        <p:nvSpPr>
          <p:cNvPr id="354" name="Shape 354"/>
          <p:cNvSpPr/>
          <p:nvPr/>
        </p:nvSpPr>
        <p:spPr>
          <a:xfrm>
            <a:off x="8150599" y="4655642"/>
            <a:ext cx="777900" cy="174000"/>
          </a:xfrm>
          <a:prstGeom prst="rect">
            <a:avLst/>
          </a:prstGeom>
          <a:noFill/>
          <a:ln cap="flat" cmpd="sng" w="25400">
            <a:solidFill>
              <a:srgbClr val="0E13E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5158750" y="3735875"/>
            <a:ext cx="1325400" cy="1638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5158675" y="3490375"/>
            <a:ext cx="1325400" cy="2253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5383101" y="4009320"/>
            <a:ext cx="1009800" cy="225300"/>
          </a:xfrm>
          <a:prstGeom prst="rect">
            <a:avLst/>
          </a:prstGeom>
          <a:noFill/>
          <a:ln cap="flat" cmpd="sng" w="25400">
            <a:solidFill>
              <a:srgbClr val="72A3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25" y="184375"/>
            <a:ext cx="91440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77800" lvl="0" marL="0" rtl="0" algn="ctr">
              <a:spcBef>
                <a:spcPts val="0"/>
              </a:spcBef>
              <a:buClr>
                <a:srgbClr val="C00000"/>
              </a:buClr>
              <a:buSzPts val="2800"/>
              <a:buFont typeface="Times New Roman"/>
              <a:buNone/>
            </a:pPr>
            <a:r>
              <a:rPr b="1" lang="en" sz="3600">
                <a:latin typeface="Economica"/>
                <a:ea typeface="Economica"/>
                <a:cs typeface="Economica"/>
                <a:sym typeface="Economica"/>
              </a:rPr>
              <a:t>Insertion of Long Extensor Tendons (Extensor Expansion)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-25" y="1236000"/>
            <a:ext cx="5071800" cy="3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51618" lvl="0" marL="274320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tendons of Extensor digitorum longus  pass</a:t>
            </a:r>
            <a:r>
              <a:rPr lang="en">
                <a:solidFill>
                  <a:srgbClr val="0E13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to the lateral four toes.</a:t>
            </a:r>
          </a:p>
          <a:p>
            <a:pPr indent="-251618" lvl="0" marL="274320" rtl="0">
              <a:lnSpc>
                <a:spcPct val="90000"/>
              </a:lnSpc>
              <a:spcBef>
                <a:spcPts val="370"/>
              </a:spcBef>
              <a:buClr>
                <a:schemeClr val="accent3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Each tendon to the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aseline="30000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nd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, 3</a:t>
            </a:r>
            <a:r>
              <a:rPr baseline="30000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rd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&amp; 4</a:t>
            </a:r>
            <a:r>
              <a:rPr baseline="30000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toes is joined on its lateral side by a tendon  of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Extensor digitorum brevis.</a:t>
            </a:r>
          </a:p>
          <a:p>
            <a:pPr indent="-251618" lvl="0" marL="274320" rtl="0">
              <a:lnSpc>
                <a:spcPct val="90000"/>
              </a:lnSpc>
              <a:spcBef>
                <a:spcPts val="370"/>
              </a:spcBef>
              <a:buClr>
                <a:schemeClr val="accent3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extensor digitorum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tendons form: </a:t>
            </a:r>
          </a:p>
          <a:p>
            <a:pPr indent="0" lvl="0" marL="0" rtl="0">
              <a:lnSpc>
                <a:spcPct val="90000"/>
              </a:lnSpc>
              <a:spcBef>
                <a:spcPts val="37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Fascial Expansion 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(Extensor Expansion)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 the dorsum of each toe.</a:t>
            </a:r>
          </a:p>
          <a:p>
            <a:pPr indent="-251618" lvl="0" marL="274320" rtl="0">
              <a:lnSpc>
                <a:spcPct val="90000"/>
              </a:lnSpc>
              <a:spcBef>
                <a:spcPts val="370"/>
              </a:spcBef>
              <a:buClr>
                <a:schemeClr val="accent3"/>
              </a:buClr>
              <a:buSzPts val="14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expansion divides into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(3) parts:</a:t>
            </a:r>
          </a:p>
          <a:p>
            <a:pPr indent="0" lvl="0" marL="0" rtl="0">
              <a:lnSpc>
                <a:spcPct val="90000"/>
              </a:lnSpc>
              <a:spcBef>
                <a:spcPts val="370"/>
              </a:spcBef>
              <a:buNone/>
            </a:pPr>
            <a:r>
              <a:rPr lang="en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1-Central  part:</a:t>
            </a:r>
            <a:r>
              <a:rPr lang="en" u="sng">
                <a:solidFill>
                  <a:srgbClr val="0E13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inserted into the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 of Middle phalange</a:t>
            </a:r>
          </a:p>
          <a:p>
            <a:pPr indent="0" lvl="0" marL="0" rtl="0">
              <a:lnSpc>
                <a:spcPct val="90000"/>
              </a:lnSpc>
              <a:spcBef>
                <a:spcPts val="370"/>
              </a:spcBef>
              <a:buNone/>
            </a:pPr>
            <a:r>
              <a:rPr lang="en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2-Two Lateral parts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>
                <a:solidFill>
                  <a:srgbClr val="0E13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inserted  into the Base of Distal phalange</a:t>
            </a:r>
          </a:p>
          <a:p>
            <a:pPr indent="-251618" lvl="0" marL="274320" rtl="0">
              <a:lnSpc>
                <a:spcPct val="90000"/>
              </a:lnSpc>
              <a:spcBef>
                <a:spcPts val="370"/>
              </a:spcBef>
              <a:buClr>
                <a:schemeClr val="accent3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Extensor  Expansion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receives insertion of :</a:t>
            </a:r>
          </a:p>
          <a:p>
            <a:pPr indent="-251618" lvl="0" marL="274320" rtl="0">
              <a:lnSpc>
                <a:spcPct val="90000"/>
              </a:lnSpc>
              <a:spcBef>
                <a:spcPts val="37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oto Sans Symbols"/>
              <a:buChar char="●"/>
            </a:pPr>
            <a:r>
              <a:rPr lang="en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Interossei &amp; Lumbrical</a:t>
            </a:r>
            <a:r>
              <a:rPr lang="en" u="sng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muscles.</a:t>
            </a: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(from the sole)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5356175" y="4362250"/>
            <a:ext cx="777900" cy="225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rgbClr val="666666"/>
                </a:solidFill>
              </a:rPr>
              <a:t>Only longus</a:t>
            </a:r>
          </a:p>
        </p:txBody>
      </p:sp>
      <p:cxnSp>
        <p:nvCxnSpPr>
          <p:cNvPr id="361" name="Shape 361"/>
          <p:cNvCxnSpPr/>
          <p:nvPr/>
        </p:nvCxnSpPr>
        <p:spPr>
          <a:xfrm flipH="1" rot="10800000">
            <a:off x="6134075" y="4362250"/>
            <a:ext cx="266700" cy="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ser\My Documents\Student Gray\6. Lower limb\F66122-006-f112.jpg" id="366" name="Shape 366"/>
          <p:cNvPicPr preferRelativeResize="0"/>
          <p:nvPr/>
        </p:nvPicPr>
        <p:blipFill rotWithShape="1">
          <a:blip r:embed="rId3">
            <a:alphaModFix/>
          </a:blip>
          <a:srcRect b="2305" l="13472" r="16322" t="0"/>
          <a:stretch/>
        </p:blipFill>
        <p:spPr>
          <a:xfrm>
            <a:off x="6414886" y="1040801"/>
            <a:ext cx="2784142" cy="386914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367" name="Shape 367"/>
          <p:cNvCxnSpPr/>
          <p:nvPr/>
        </p:nvCxnSpPr>
        <p:spPr>
          <a:xfrm flipH="1" rot="10800000">
            <a:off x="8014932" y="2420950"/>
            <a:ext cx="5049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68" name="Shape 368"/>
          <p:cNvCxnSpPr/>
          <p:nvPr/>
        </p:nvCxnSpPr>
        <p:spPr>
          <a:xfrm flipH="1" rot="10800000">
            <a:off x="8219649" y="3567362"/>
            <a:ext cx="4503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69" name="Shape 369"/>
          <p:cNvCxnSpPr/>
          <p:nvPr/>
        </p:nvCxnSpPr>
        <p:spPr>
          <a:xfrm rot="10800000">
            <a:off x="6973651" y="2974777"/>
            <a:ext cx="477600" cy="1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70" name="Shape 370"/>
          <p:cNvSpPr txBox="1"/>
          <p:nvPr/>
        </p:nvSpPr>
        <p:spPr>
          <a:xfrm>
            <a:off x="0" y="0"/>
            <a:ext cx="9144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 sz="3000">
                <a:latin typeface="Economica"/>
                <a:ea typeface="Economica"/>
                <a:cs typeface="Economica"/>
                <a:sym typeface="Economica"/>
              </a:rPr>
              <a:t>Synovial Sheaths of Extensor Tendons on the Dorsum of Foot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0" y="1219200"/>
            <a:ext cx="6359700" cy="3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94970" lvl="0" marL="274320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en">
                <a:solidFill>
                  <a:srgbClr val="0E13E2"/>
                </a:solidFill>
                <a:latin typeface="Open Sans"/>
                <a:ea typeface="Open Sans"/>
                <a:cs typeface="Open Sans"/>
                <a:sym typeface="Open Sans"/>
              </a:rPr>
              <a:t>1-Tibialis anterior</a:t>
            </a:r>
          </a:p>
          <a:p>
            <a:pPr indent="-394970" lvl="0" marL="274320" rtl="0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4970" lvl="0" marL="274320" rtl="0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en">
                <a:solidFill>
                  <a:srgbClr val="0E13E2"/>
                </a:solidFill>
                <a:latin typeface="Open Sans"/>
                <a:ea typeface="Open Sans"/>
                <a:cs typeface="Open Sans"/>
                <a:sym typeface="Open Sans"/>
              </a:rPr>
              <a:t>2-Extensor hallucis longus</a:t>
            </a:r>
          </a:p>
          <a:p>
            <a:pPr indent="-394970" lvl="0" marL="274320" rtl="0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en">
                <a:solidFill>
                  <a:srgbClr val="062228"/>
                </a:solidFill>
                <a:latin typeface="Open Sans"/>
                <a:ea typeface="Open Sans"/>
                <a:cs typeface="Open Sans"/>
                <a:sym typeface="Open Sans"/>
              </a:rPr>
              <a:t>(Both have their own synovial sheath)</a:t>
            </a:r>
          </a:p>
          <a:p>
            <a:pPr indent="-394970" lvl="0" marL="274320" rtl="0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4970" lvl="0" marL="274320" rtl="0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en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3-Extensor digitorum longus &amp; peroneus tertius</a:t>
            </a:r>
            <a:r>
              <a:rPr lang="en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have a common sheath, it extends to  the level of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 of 5</a:t>
            </a:r>
            <a:r>
              <a:rPr baseline="30000"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Metatarsal bone.</a:t>
            </a:r>
            <a:r>
              <a:rPr lang="en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(and the insertion of peroneus tertius)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571500" y="771525"/>
            <a:ext cx="47625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They surround tendons of anterior compartment muscles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933950" y="0"/>
            <a:ext cx="2424900" cy="11217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Synovial Sheaths of Extensor Tendons on the Dorsum of Foot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2260925" y="2444100"/>
            <a:ext cx="2978700" cy="9105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94970" lvl="0" marL="274320" rtl="0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en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3-Extensor digitorum longus &amp; peroneus tertius</a:t>
            </a:r>
            <a:r>
              <a:rPr lang="en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</a:p>
        </p:txBody>
      </p:sp>
      <p:sp>
        <p:nvSpPr>
          <p:cNvPr id="379" name="Shape 379"/>
          <p:cNvSpPr/>
          <p:nvPr/>
        </p:nvSpPr>
        <p:spPr>
          <a:xfrm>
            <a:off x="0" y="1789200"/>
            <a:ext cx="1912800" cy="4425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94970" lvl="0" marL="274320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en">
                <a:solidFill>
                  <a:srgbClr val="0E13E2"/>
                </a:solidFill>
                <a:latin typeface="Open Sans"/>
                <a:ea typeface="Open Sans"/>
                <a:cs typeface="Open Sans"/>
                <a:sym typeface="Open Sans"/>
              </a:rPr>
              <a:t>1-Tibialis anterior</a:t>
            </a:r>
          </a:p>
        </p:txBody>
      </p:sp>
      <p:cxnSp>
        <p:nvCxnSpPr>
          <p:cNvPr id="380" name="Shape 380"/>
          <p:cNvCxnSpPr>
            <a:stCxn id="377" idx="2"/>
            <a:endCxn id="378" idx="0"/>
          </p:cNvCxnSpPr>
          <p:nvPr/>
        </p:nvCxnSpPr>
        <p:spPr>
          <a:xfrm flipH="1" rot="-5400000">
            <a:off x="2287100" y="981000"/>
            <a:ext cx="1322400" cy="1603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Shape 381"/>
          <p:cNvCxnSpPr>
            <a:stCxn id="379" idx="0"/>
            <a:endCxn id="377" idx="2"/>
          </p:cNvCxnSpPr>
          <p:nvPr/>
        </p:nvCxnSpPr>
        <p:spPr>
          <a:xfrm rot="-5400000">
            <a:off x="1217700" y="860400"/>
            <a:ext cx="667500" cy="1190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Shape 382"/>
          <p:cNvSpPr/>
          <p:nvPr/>
        </p:nvSpPr>
        <p:spPr>
          <a:xfrm>
            <a:off x="-12" y="2527500"/>
            <a:ext cx="2055900" cy="7437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94970" lvl="0" marL="274320" rtl="0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ts val="1900"/>
              <a:buFont typeface="Noto Sans Symbols"/>
              <a:buNone/>
            </a:pPr>
            <a:r>
              <a:rPr lang="en">
                <a:solidFill>
                  <a:srgbClr val="0E13E2"/>
                </a:solidFill>
                <a:latin typeface="Open Sans"/>
                <a:ea typeface="Open Sans"/>
                <a:cs typeface="Open Sans"/>
                <a:sym typeface="Open Sans"/>
              </a:rPr>
              <a:t>2-Extensor hallucis longus</a:t>
            </a:r>
          </a:p>
        </p:txBody>
      </p:sp>
      <p:sp>
        <p:nvSpPr>
          <p:cNvPr id="383" name="Shape 383"/>
          <p:cNvSpPr/>
          <p:nvPr/>
        </p:nvSpPr>
        <p:spPr>
          <a:xfrm>
            <a:off x="0" y="3889575"/>
            <a:ext cx="4388400" cy="9933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274320" lvl="0" marL="274320" rtl="0">
              <a:lnSpc>
                <a:spcPct val="90000"/>
              </a:lnSpc>
              <a:spcBef>
                <a:spcPts val="400"/>
              </a:spcBef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 a common sheath, it extends to  the level of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 of 5</a:t>
            </a:r>
            <a:r>
              <a:rPr baseline="30000"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Metatarsal bone.</a:t>
            </a:r>
            <a:r>
              <a:rPr lang="en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(and the insertion of peroneus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tertius)</a:t>
            </a:r>
          </a:p>
          <a:p>
            <a:pPr indent="-344170" lvl="0" marL="274320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4" name="Shape 384"/>
          <p:cNvCxnSpPr>
            <a:stCxn id="382" idx="3"/>
            <a:endCxn id="377" idx="2"/>
          </p:cNvCxnSpPr>
          <p:nvPr/>
        </p:nvCxnSpPr>
        <p:spPr>
          <a:xfrm flipH="1" rot="10800000">
            <a:off x="2055888" y="1121850"/>
            <a:ext cx="90600" cy="1777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5" name="Shape 385"/>
          <p:cNvCxnSpPr>
            <a:stCxn id="383" idx="0"/>
            <a:endCxn id="378" idx="2"/>
          </p:cNvCxnSpPr>
          <p:nvPr/>
        </p:nvCxnSpPr>
        <p:spPr>
          <a:xfrm flipH="1" rot="10800000">
            <a:off x="2194200" y="3354675"/>
            <a:ext cx="1556100" cy="53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C:\Documents and Settings\User\My Documents\Student Gray\6. Lower limb\F66122-006-f112.jpg" id="386" name="Shape 386"/>
          <p:cNvPicPr preferRelativeResize="0"/>
          <p:nvPr/>
        </p:nvPicPr>
        <p:blipFill rotWithShape="1">
          <a:blip r:embed="rId3">
            <a:alphaModFix/>
          </a:blip>
          <a:srcRect b="2305" l="13472" r="16322" t="0"/>
          <a:stretch/>
        </p:blipFill>
        <p:spPr>
          <a:xfrm>
            <a:off x="6359861" y="1121551"/>
            <a:ext cx="2784142" cy="386914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387" name="Shape 387"/>
          <p:cNvCxnSpPr/>
          <p:nvPr/>
        </p:nvCxnSpPr>
        <p:spPr>
          <a:xfrm rot="10800000">
            <a:off x="6973651" y="2974777"/>
            <a:ext cx="477600" cy="1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88" name="Shape 388"/>
          <p:cNvCxnSpPr/>
          <p:nvPr/>
        </p:nvCxnSpPr>
        <p:spPr>
          <a:xfrm flipH="1" rot="10800000">
            <a:off x="8014932" y="2420950"/>
            <a:ext cx="5049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89" name="Shape 389"/>
          <p:cNvCxnSpPr/>
          <p:nvPr/>
        </p:nvCxnSpPr>
        <p:spPr>
          <a:xfrm flipH="1" rot="10800000">
            <a:off x="8219649" y="3567362"/>
            <a:ext cx="4503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18122" l="4397" r="4378" t="149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457200" y="0"/>
            <a:ext cx="8229600" cy="48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Questions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0" y="566350"/>
            <a:ext cx="4492500" cy="4285800"/>
          </a:xfrm>
          <a:prstGeom prst="rect">
            <a:avLst/>
          </a:prstGeom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1. Which of the following isn’t a muscle of the anterior compartment of the leg?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A- Extensor Digitorum Longus  B-  Extensor Hallucis Longus         C-  Peroneus Tertius           D- Peroneus Longus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2.  All of the following are attached to the fibula except?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A- Tibialis Anterior B- Extensor Digitorum Longus                         C- Extensor Hallucis Longus    D-  Peroneus Brevis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3. The insertion of the peroneus tertius is into: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A- Extensor </a:t>
            </a:r>
            <a:r>
              <a:rPr lang="en" sz="1300"/>
              <a:t>Expansion</a:t>
            </a:r>
            <a:r>
              <a:rPr lang="en" sz="1300"/>
              <a:t> B- Base of Distal Phalanx of big toe                C- 5th Metatarsal    D- 1st Metatarsal &amp; Medial Cuneiform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4. Which of the following is medial to the vessels in the extensor retinaculum?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A-  Deep Peroneal Nerve B-Extensor Hallucis Longus Tendon                  C-Extensor Digitorum Longus Tendon D-Peroneus Tertius Tendon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5. The nerve supplying lateral compartment of the leg is: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/>
              <a:t>A- Anterior Tibial                   B- Deep Peroneal                                                 C- </a:t>
            </a:r>
            <a:r>
              <a:rPr lang="en" sz="1300"/>
              <a:t>Superficial Peroneal</a:t>
            </a:r>
            <a:r>
              <a:rPr lang="en" sz="1300"/>
              <a:t>         D-  Lateral Fibular</a:t>
            </a:r>
          </a:p>
        </p:txBody>
      </p:sp>
      <p:sp>
        <p:nvSpPr>
          <p:cNvPr id="401" name="Shape 401"/>
          <p:cNvSpPr txBox="1"/>
          <p:nvPr>
            <p:ph idx="2" type="body"/>
          </p:nvPr>
        </p:nvSpPr>
        <p:spPr>
          <a:xfrm>
            <a:off x="4492500" y="566350"/>
            <a:ext cx="4651500" cy="4285800"/>
          </a:xfrm>
          <a:prstGeom prst="rect">
            <a:avLst/>
          </a:prstGeom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6. Which nerve </a:t>
            </a:r>
            <a:r>
              <a:rPr lang="en" sz="1300">
                <a:solidFill>
                  <a:srgbClr val="000000"/>
                </a:solidFill>
              </a:rPr>
              <a:t>supplies the anterior compartment of the leg 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A-  </a:t>
            </a:r>
            <a:r>
              <a:rPr lang="en" sz="1300"/>
              <a:t> Anterior Tibial </a:t>
            </a:r>
            <a:r>
              <a:rPr lang="en" sz="1300">
                <a:solidFill>
                  <a:srgbClr val="000000"/>
                </a:solidFill>
              </a:rPr>
              <a:t>            B-</a:t>
            </a:r>
            <a:r>
              <a:rPr lang="en" sz="1300"/>
              <a:t>Deep Peroneal</a:t>
            </a:r>
            <a:r>
              <a:rPr lang="en" sz="1300">
                <a:solidFill>
                  <a:srgbClr val="000000"/>
                </a:solidFill>
              </a:rPr>
              <a:t>        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 C-</a:t>
            </a:r>
            <a:r>
              <a:rPr lang="en" sz="1300"/>
              <a:t>Superficial Peroneal</a:t>
            </a:r>
            <a:r>
              <a:rPr lang="en" sz="1300">
                <a:solidFill>
                  <a:srgbClr val="000000"/>
                </a:solidFill>
              </a:rPr>
              <a:t>             D-</a:t>
            </a:r>
            <a:r>
              <a:rPr lang="en" sz="1300"/>
              <a:t>Lateral Fibular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7. </a:t>
            </a:r>
            <a:r>
              <a:rPr lang="en" sz="1300"/>
              <a:t>Insertion of Extensor digitorum longus Tendons: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A- </a:t>
            </a:r>
            <a:r>
              <a:rPr lang="en" sz="1300">
                <a:solidFill>
                  <a:srgbClr val="000000"/>
                </a:solidFill>
              </a:rPr>
              <a:t>the lateral four toes</a:t>
            </a:r>
            <a:r>
              <a:rPr lang="en" sz="1300">
                <a:solidFill>
                  <a:srgbClr val="000000"/>
                </a:solidFill>
              </a:rPr>
              <a:t>   B- talus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 C- 5th metatarsal           D- 1st metatarsal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8. Blood </a:t>
            </a:r>
            <a:r>
              <a:rPr lang="en" sz="1300">
                <a:solidFill>
                  <a:srgbClr val="000000"/>
                </a:solidFill>
              </a:rPr>
              <a:t>supply for Extensor Digitorum Brevis:</a:t>
            </a:r>
            <a:r>
              <a:rPr lang="en" sz="1300">
                <a:solidFill>
                  <a:srgbClr val="000000"/>
                </a:solidFill>
              </a:rPr>
              <a:t>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A- anterior tibial </a:t>
            </a:r>
            <a:r>
              <a:rPr lang="en" sz="1300">
                <a:solidFill>
                  <a:srgbClr val="000000"/>
                </a:solidFill>
              </a:rPr>
              <a:t>artery     </a:t>
            </a:r>
            <a:r>
              <a:rPr lang="en" sz="1300">
                <a:solidFill>
                  <a:srgbClr val="000000"/>
                </a:solidFill>
              </a:rPr>
              <a:t>B-dorsalis pedis                                              C- peroneal </a:t>
            </a:r>
            <a:r>
              <a:rPr lang="en" sz="1300">
                <a:solidFill>
                  <a:srgbClr val="000000"/>
                </a:solidFill>
              </a:rPr>
              <a:t>artery</a:t>
            </a:r>
            <a:r>
              <a:rPr lang="en" sz="1300">
                <a:solidFill>
                  <a:srgbClr val="000000"/>
                </a:solidFill>
              </a:rPr>
              <a:t>              D- femoral artery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9. Which is the o</a:t>
            </a:r>
            <a:r>
              <a:rPr lang="en" sz="1300">
                <a:solidFill>
                  <a:srgbClr val="000000"/>
                </a:solidFill>
              </a:rPr>
              <a:t>rigin of the peroneus longus? </a:t>
            </a:r>
            <a:r>
              <a:rPr lang="en" sz="1300">
                <a:solidFill>
                  <a:srgbClr val="000000"/>
                </a:solidFill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A-Lateral surface of shaft of fibula    B- anterior surface of tibia      C- medial surface of fibula    D-medial surface of tibia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10. How many Intermuscular Septa pass from deep fascia to attach to fibula?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300">
                <a:solidFill>
                  <a:srgbClr val="000000"/>
                </a:solidFill>
              </a:rPr>
              <a:t>A- 1           B- 2                C-3                 D-4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1-D 2-A 3-C 4-B 5-C 6-B 7-A 8-B 9-A 10-B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Objectives: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At the end of the lecture, student should be able to:</a:t>
            </a:r>
            <a:br>
              <a:rPr lang="en"/>
            </a:br>
            <a:r>
              <a:rPr lang="en"/>
              <a:t>Identify the deep fascia of leg</a:t>
            </a:r>
            <a:br>
              <a:rPr lang="en"/>
            </a:br>
            <a:r>
              <a:rPr lang="en"/>
              <a:t>Identify the fascial compartments of the leg</a:t>
            </a:r>
            <a:br>
              <a:rPr lang="en"/>
            </a:br>
            <a:r>
              <a:rPr lang="en"/>
              <a:t>Describe the anatomy of the anterior &amp;  lateral compartments</a:t>
            </a:r>
            <a:br>
              <a:rPr lang="en"/>
            </a:br>
            <a:r>
              <a:rPr lang="en"/>
              <a:t>List the contents of each compartment (muscles, vessels &amp; nerves)</a:t>
            </a:r>
            <a:br>
              <a:rPr lang="en"/>
            </a:br>
            <a:r>
              <a:rPr lang="en"/>
              <a:t>Describe the anatomy and contents of the dorsum of the foot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0" y="3797975"/>
            <a:ext cx="44115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302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302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914400" y="29871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1078035" y="1394185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Lamia Abdullah Alkuwaiz (Team Leader)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latin typeface="Arial"/>
                <a:ea typeface="Arial"/>
                <a:cs typeface="Arial"/>
                <a:sym typeface="Arial"/>
              </a:rPr>
              <a:t>Rawan Mohammad Alharbi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Abeer Alabduljabbar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Afnan Abdulaziz Almustafa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Ahad Algrain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Alanoud Almansour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Albandari Alshaye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AlFhadah abdullah alsaleem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Arwa Alzahrani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 Abdulaziz Alrasheed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Dimah Khalid Alaraifi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Alhaidari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Almuhanna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Ghaida Alsanad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Hadeel Khalid Awartani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Haifa Alessa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Khulood Alwehabi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Layan Hassan Alwatban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Lojain Azizalrahman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Lujain Tariq AlZaid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2819720" y="1669585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Maha Barakah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Majd Khalid AlBarrak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Norah Alharbi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Nouf Alotaibi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Noura Mohammed Alothaim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Rahaf Turki Alshammari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Reham Alhalabi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Rinad Musaed Alghoraiby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Alsultan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Shahad Alzahrani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Wafa Alotaibi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Wejdan Fahad Albadrani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Wjdan AlShamry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09" name="Shape 409"/>
          <p:cNvSpPr txBox="1"/>
          <p:nvPr/>
        </p:nvSpPr>
        <p:spPr>
          <a:xfrm>
            <a:off x="4907715" y="1250905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Faisal Fahad Alsaif (Team Leader)</a:t>
            </a:r>
            <a:b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Abdulaziz Al dukhayel </a:t>
            </a:r>
            <a:b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Fahad Alfaiz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‏Akram Alfandi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‏Saad Aloqile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‏Saleh Almoaiqel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Alabdulkareem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Almeaither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‏Yazeed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‏Muath Alhumood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Abdulrahman Almotairi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Abdulelah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Alduhayyim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‏Hamdan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Alqarni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Alomar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Aldawood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‏Saud Alghufaily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‏Hassan Aloraini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Khalid Almutairi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6535635" y="1669585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Abdulmajeed Alwardi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Alageel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‏Rayyan Almousa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Alfuhaid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‏Ali Alammari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</a:t>
            </a:r>
            <a:r>
              <a:rPr lang="en" sz="1000"/>
              <a:t>A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lshughaithry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Fayez Ghiyath Aldarsouni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Alquwayfili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‏‏Abduljabbar Al-yamani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Al-nasser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‏Majed Aljohani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‏Zeyad Al-khenizan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Nouri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Al-drgam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Aldhowaih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0" y="0"/>
            <a:ext cx="4595700" cy="70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Fascia of the leg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0" y="702600"/>
            <a:ext cx="5693700" cy="47031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u="sng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The deep fascia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surrounds the leg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and is attached to Anterior &amp; Medial borders of Tibia.</a:t>
            </a:r>
          </a:p>
          <a:p>
            <a:pPr indent="-69850" lvl="0" marL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 Intermuscular Septa:</a:t>
            </a:r>
          </a:p>
          <a:p>
            <a:pPr indent="-69850" lvl="0" marL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Pass from the  deep aspect of this fascia  to be attached to :</a:t>
            </a:r>
          </a:p>
          <a:p>
            <a:pPr indent="-69850" lvl="0" marL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Anterior border of fibula (Anterior intermuscular septum)</a:t>
            </a:r>
          </a:p>
          <a:p>
            <a:pPr indent="-69850" lvl="0" marL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Posterior border of fibula</a:t>
            </a:r>
            <a:r>
              <a:rPr lang="en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(Posterior intermuscular septum)</a:t>
            </a:r>
          </a:p>
          <a:p>
            <a:pPr indent="-69850" lvl="0" marL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Interosseous membrane:</a:t>
            </a:r>
          </a:p>
          <a:p>
            <a:pPr indent="-69850" lvl="0" marL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thin &amp; strong membrane, that binds the interosseous borders of  tibia &amp; fibula. It binds the two bones  and provides attachment for muscles.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3595" r="0" t="0"/>
          <a:stretch/>
        </p:blipFill>
        <p:spPr>
          <a:xfrm>
            <a:off x="5656925" y="526400"/>
            <a:ext cx="3487076" cy="378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Shape 217"/>
          <p:cNvCxnSpPr>
            <a:stCxn id="215" idx="1"/>
            <a:endCxn id="215" idx="1"/>
          </p:cNvCxnSpPr>
          <p:nvPr/>
        </p:nvCxnSpPr>
        <p:spPr>
          <a:xfrm>
            <a:off x="0" y="30541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8" name="Shape 218"/>
          <p:cNvCxnSpPr/>
          <p:nvPr/>
        </p:nvCxnSpPr>
        <p:spPr>
          <a:xfrm flipH="1" rot="10800000">
            <a:off x="2501450" y="2714550"/>
            <a:ext cx="2928900" cy="12000"/>
          </a:xfrm>
          <a:prstGeom prst="straightConnector1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9" name="Shape 219"/>
          <p:cNvCxnSpPr/>
          <p:nvPr/>
        </p:nvCxnSpPr>
        <p:spPr>
          <a:xfrm flipH="1" rot="10800000">
            <a:off x="2571725" y="3131225"/>
            <a:ext cx="2955000" cy="63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0" name="Shape 220"/>
          <p:cNvSpPr/>
          <p:nvPr/>
        </p:nvSpPr>
        <p:spPr>
          <a:xfrm>
            <a:off x="5810250" y="2714550"/>
            <a:ext cx="630900" cy="4524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825" y="1717275"/>
            <a:ext cx="3786175" cy="32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type="title"/>
          </p:nvPr>
        </p:nvSpPr>
        <p:spPr>
          <a:xfrm>
            <a:off x="0" y="0"/>
            <a:ext cx="64629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228600" lvl="0" marL="0" rtl="0" algn="ctr">
              <a:spcBef>
                <a:spcPts val="0"/>
              </a:spcBef>
              <a:buClr>
                <a:srgbClr val="C00000"/>
              </a:buClr>
              <a:buSzPts val="3600"/>
              <a:buFont typeface="Constantia"/>
              <a:buNone/>
            </a:pPr>
            <a:r>
              <a:rPr lang="en">
                <a:solidFill>
                  <a:srgbClr val="000000"/>
                </a:solidFill>
              </a:rPr>
              <a:t>Fascial Compartments of Leg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0" y="1070450"/>
            <a:ext cx="5667300" cy="400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interosseous membrane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and the two intermuscular septa divide the leg into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Compartments:</a:t>
            </a:r>
            <a:r>
              <a:rPr b="1" lang="en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	</a:t>
            </a:r>
          </a:p>
          <a:p>
            <a:pPr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1. Anterior       2. Lateral (peroneal)       3. Posterior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Each one has its own </a:t>
            </a: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Muscles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(with specific action), </a:t>
            </a: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Blood vessels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Nerves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6872850" y="534650"/>
            <a:ext cx="1369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Dorsi flexion</a:t>
            </a:r>
          </a:p>
        </p:txBody>
      </p:sp>
      <p:cxnSp>
        <p:nvCxnSpPr>
          <p:cNvPr id="229" name="Shape 229"/>
          <p:cNvCxnSpPr>
            <a:stCxn id="228" idx="2"/>
          </p:cNvCxnSpPr>
          <p:nvPr/>
        </p:nvCxnSpPr>
        <p:spPr>
          <a:xfrm>
            <a:off x="7557450" y="916850"/>
            <a:ext cx="15000" cy="904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0" name="Shape 230"/>
          <p:cNvSpPr txBox="1"/>
          <p:nvPr/>
        </p:nvSpPr>
        <p:spPr>
          <a:xfrm>
            <a:off x="5250700" y="4689950"/>
            <a:ext cx="1369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Plantar</a:t>
            </a:r>
            <a:r>
              <a:rPr lang="en"/>
              <a:t> flexion</a:t>
            </a:r>
          </a:p>
        </p:txBody>
      </p:sp>
      <p:cxnSp>
        <p:nvCxnSpPr>
          <p:cNvPr id="231" name="Shape 231"/>
          <p:cNvCxnSpPr>
            <a:stCxn id="230" idx="3"/>
          </p:cNvCxnSpPr>
          <p:nvPr/>
        </p:nvCxnSpPr>
        <p:spPr>
          <a:xfrm>
            <a:off x="6619900" y="4881050"/>
            <a:ext cx="857100" cy="36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2" name="Shape 232"/>
          <p:cNvSpPr txBox="1"/>
          <p:nvPr/>
        </p:nvSpPr>
        <p:spPr>
          <a:xfrm>
            <a:off x="5667300" y="4395625"/>
            <a:ext cx="10038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Eversion</a:t>
            </a:r>
          </a:p>
        </p:txBody>
      </p:sp>
      <p:cxnSp>
        <p:nvCxnSpPr>
          <p:cNvPr id="233" name="Shape 233"/>
          <p:cNvCxnSpPr/>
          <p:nvPr/>
        </p:nvCxnSpPr>
        <p:spPr>
          <a:xfrm flipH="1" rot="10800000">
            <a:off x="6445425" y="3832400"/>
            <a:ext cx="119100" cy="669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0" y="-108325"/>
            <a:ext cx="8520600" cy="845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Anterior Compartment: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4163" r="4126" t="0"/>
          <a:stretch/>
        </p:blipFill>
        <p:spPr>
          <a:xfrm>
            <a:off x="6130225" y="845400"/>
            <a:ext cx="3013774" cy="410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123" y="2564246"/>
            <a:ext cx="1102875" cy="145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idx="1" type="body"/>
          </p:nvPr>
        </p:nvSpPr>
        <p:spPr>
          <a:xfrm>
            <a:off x="0" y="596450"/>
            <a:ext cx="6348900" cy="421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Muscles :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Extensor Hallucis Longus, Extensor Digitorum Longus, Peroneus Tertius, Tibialis Anterior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•All muscles take origin from the fibula EXCEPT </a:t>
            </a:r>
            <a:r>
              <a:rPr b="1" lang="en">
                <a:solidFill>
                  <a:srgbClr val="FF0000"/>
                </a:solidFill>
              </a:rPr>
              <a:t>Tibialis Anterior.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Nerve  supply: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•Deep Peroneal.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Blood Supply</a:t>
            </a:r>
            <a:r>
              <a:rPr lang="en"/>
              <a:t>: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•Anterior tibial.</a:t>
            </a:r>
          </a:p>
          <a:p>
            <a:pPr indent="-6985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Action</a:t>
            </a:r>
            <a:r>
              <a:rPr lang="en"/>
              <a:t>: </a:t>
            </a:r>
            <a:r>
              <a:rPr b="1" lang="en">
                <a:solidFill>
                  <a:srgbClr val="FF0000"/>
                </a:solidFill>
              </a:rPr>
              <a:t>Dorsiflexion (extension) </a:t>
            </a:r>
            <a:r>
              <a:rPr lang="en"/>
              <a:t>of the ankle joint &amp; </a:t>
            </a:r>
            <a:r>
              <a:rPr b="1" lang="en">
                <a:solidFill>
                  <a:srgbClr val="FF0000"/>
                </a:solidFill>
              </a:rPr>
              <a:t>Extension</a:t>
            </a:r>
            <a:r>
              <a:rPr b="1" lang="en"/>
              <a:t> </a:t>
            </a:r>
            <a:r>
              <a:rPr lang="en"/>
              <a:t>of the toes &amp; </a:t>
            </a:r>
            <a:r>
              <a:rPr b="1" lang="en">
                <a:solidFill>
                  <a:srgbClr val="FF0000"/>
                </a:solidFill>
              </a:rPr>
              <a:t>Inversion </a:t>
            </a:r>
            <a:r>
              <a:rPr lang="en">
                <a:solidFill>
                  <a:srgbClr val="9E9E9E"/>
                </a:solidFill>
              </a:rPr>
              <a:t>(tibialis anterior &amp; extensor hallucis longus only)</a:t>
            </a:r>
            <a:r>
              <a:rPr lang="en"/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Shape 246"/>
          <p:cNvGraphicFramePr/>
          <p:nvPr/>
        </p:nvGraphicFramePr>
        <p:xfrm>
          <a:off x="0" y="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{8206E23A-05EF-4080-B5E5-D4ABB8EF6325}</a:tableStyleId>
              </a:tblPr>
              <a:tblGrid>
                <a:gridCol w="1460775"/>
                <a:gridCol w="1490700"/>
                <a:gridCol w="1524200"/>
                <a:gridCol w="2017850"/>
                <a:gridCol w="2650475"/>
              </a:tblGrid>
              <a:tr h="697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Anterior comp. of leg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Origin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Insertion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rgbClr val="FF00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BLOOD </a:t>
                      </a: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&amp; </a:t>
                      </a:r>
                      <a:r>
                        <a:rPr lang="en" sz="2400">
                          <a:solidFill>
                            <a:srgbClr val="00FF00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 </a:t>
                      </a: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SUPPLY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40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TIBIALIS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surface of shaft of tibia &amp; interosseous membrane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cuneiform &amp; Base of first metatarsal bone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foot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/dorsiflexion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Inverts</a:t>
                      </a:r>
                      <a:r>
                        <a:rPr lang="en" sz="1100">
                          <a:solidFill>
                            <a:srgbClr val="0E13E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foot at subtalar &amp; transverse tarsal joints &amp;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Holds up medial longitudinal arch of foot</a:t>
                      </a: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TIBIAL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00FF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DEEP PERONEAL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15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EXTENSOR DIGITORUM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LONGUS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surface of shaft of fibula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Extensor expansion of lateral four toes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 toes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 foot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/dorsiflexion</a:t>
                      </a: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vMerge="1"/>
              </a:tr>
              <a:tr h="1101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PERONEUS TERTIUS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peroneus=fibularis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surface of shaft of fibula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of 5</a:t>
                      </a:r>
                      <a:r>
                        <a:rPr baseline="30000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metatarsal bone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 foot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/dorsiflexion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Everts</a:t>
                      </a:r>
                      <a:r>
                        <a:rPr lang="en" sz="1100">
                          <a:solidFill>
                            <a:srgbClr val="0E13E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foot at subtalar &amp; transverse tarsal joints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(The only evertor in the anterior compartment)</a:t>
                      </a: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vMerge="1"/>
              </a:tr>
              <a:tr h="1188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EXTENSOR HALLUCIS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LONGUS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hallucis=big toe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surface of shaft of fibula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of distal phalanx of great toe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 big toe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Extends foot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/dorsiflexion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Inverts</a:t>
                      </a:r>
                      <a:r>
                        <a:rPr lang="en" sz="1100">
                          <a:solidFill>
                            <a:srgbClr val="0E13E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foot</a:t>
                      </a:r>
                      <a:r>
                        <a:rPr lang="en" sz="1100">
                          <a:solidFill>
                            <a:srgbClr val="0E13E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 subtalar &amp; transverse tarsal joints</a:t>
                      </a: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7002" l="0" r="0" t="0"/>
          <a:stretch/>
        </p:blipFill>
        <p:spPr>
          <a:xfrm>
            <a:off x="0" y="3135550"/>
            <a:ext cx="4474551" cy="200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66125"/>
            <a:ext cx="2380876" cy="26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6175" y="-12"/>
            <a:ext cx="3091675" cy="23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1125" y="3004950"/>
            <a:ext cx="3702875" cy="215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27500" y="103104"/>
            <a:ext cx="2523825" cy="280804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3026175" y="2348850"/>
            <a:ext cx="3372000" cy="656100"/>
          </a:xfrm>
          <a:prstGeom prst="rect">
            <a:avLst/>
          </a:prstGeom>
          <a:noFill/>
          <a:ln cap="flat" cmpd="sng" w="9525">
            <a:solidFill>
              <a:srgbClr val="0E13E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Tibialis anterior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attachment to inferior surface of cuneiform and metatarsal</a:t>
            </a:r>
          </a:p>
        </p:txBody>
      </p:sp>
      <p:sp>
        <p:nvSpPr>
          <p:cNvPr id="257" name="Shape 257"/>
          <p:cNvSpPr/>
          <p:nvPr/>
        </p:nvSpPr>
        <p:spPr>
          <a:xfrm>
            <a:off x="4567225" y="1560350"/>
            <a:ext cx="322200" cy="256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E13E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3345275" y="4721575"/>
            <a:ext cx="1315800" cy="42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1547075" y="3295050"/>
            <a:ext cx="833700" cy="2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0" y="-140650"/>
            <a:ext cx="41892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Anterior Compartment: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30600" y="572625"/>
            <a:ext cx="27123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Visuals to help understanding: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Extensor Retinacula 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253250" y="12253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/>
              <a:t>A thickening of deep fascia that keeps the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00" y="0"/>
            <a:ext cx="4269299" cy="27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311700" y="1519675"/>
            <a:ext cx="45630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long tendons around the ankle joint in position. 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11700" y="2641900"/>
            <a:ext cx="4200600" cy="19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4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Superior extensor retinaculum: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Attached to anterior borders of tibia and fibula above ankle.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(above lateral and medial malleolus)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026600" y="2674025"/>
            <a:ext cx="3939600" cy="19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4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Inferior extensor retinaculum: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Y-shaped band located inferior to ankle.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(its base is attached to the calcaneum)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Structures passing deep to extensor retinacula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225225"/>
            <a:ext cx="8520600" cy="381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From medial to lateral 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1-</a:t>
            </a:r>
            <a:r>
              <a:rPr b="1" lang="en" u="sng">
                <a:solidFill>
                  <a:srgbClr val="FF0000"/>
                </a:solidFill>
              </a:rPr>
              <a:t>T</a:t>
            </a:r>
            <a:r>
              <a:rPr lang="en"/>
              <a:t>om: </a:t>
            </a:r>
            <a:r>
              <a:rPr b="1" lang="en" u="sng">
                <a:solidFill>
                  <a:srgbClr val="FF0000"/>
                </a:solidFill>
              </a:rPr>
              <a:t>T</a:t>
            </a:r>
            <a:r>
              <a:rPr b="1" lang="en"/>
              <a:t>ibialis </a:t>
            </a:r>
            <a:r>
              <a:rPr lang="en"/>
              <a:t>Anterior</a:t>
            </a:r>
            <a:r>
              <a:rPr lang="en"/>
              <a:t> 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2-</a:t>
            </a:r>
            <a:r>
              <a:rPr b="1" lang="en" u="sng">
                <a:solidFill>
                  <a:srgbClr val="FF0000"/>
                </a:solidFill>
              </a:rPr>
              <a:t>H</a:t>
            </a:r>
            <a:r>
              <a:rPr lang="en"/>
              <a:t>as:  Extensor </a:t>
            </a:r>
            <a:r>
              <a:rPr b="1" lang="en" u="sng">
                <a:solidFill>
                  <a:srgbClr val="FF0000"/>
                </a:solidFill>
              </a:rPr>
              <a:t>h</a:t>
            </a:r>
            <a:r>
              <a:rPr b="1" lang="en"/>
              <a:t>allucis</a:t>
            </a:r>
            <a:r>
              <a:rPr lang="en"/>
              <a:t> longus tendon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3-</a:t>
            </a:r>
            <a:r>
              <a:rPr b="1" lang="en" u="sng">
                <a:solidFill>
                  <a:srgbClr val="FF0000"/>
                </a:solidFill>
              </a:rPr>
              <a:t>V</a:t>
            </a:r>
            <a:r>
              <a:rPr lang="en"/>
              <a:t>ery: Anterior tibial </a:t>
            </a:r>
            <a:r>
              <a:rPr b="1" lang="en" u="sng">
                <a:solidFill>
                  <a:srgbClr val="FF0000"/>
                </a:solidFill>
              </a:rPr>
              <a:t>v</a:t>
            </a:r>
            <a:r>
              <a:rPr b="1" lang="en"/>
              <a:t>essels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4-</a:t>
            </a:r>
            <a:r>
              <a:rPr b="1" lang="en" u="sng">
                <a:solidFill>
                  <a:srgbClr val="FF0000"/>
                </a:solidFill>
              </a:rPr>
              <a:t>N</a:t>
            </a:r>
            <a:r>
              <a:rPr lang="en"/>
              <a:t>ice: Deep peroneal </a:t>
            </a:r>
            <a:r>
              <a:rPr b="1" lang="en" u="sng">
                <a:solidFill>
                  <a:srgbClr val="FF0000"/>
                </a:solidFill>
              </a:rPr>
              <a:t>n</a:t>
            </a:r>
            <a:r>
              <a:rPr b="1" lang="en"/>
              <a:t>erve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5-</a:t>
            </a:r>
            <a:r>
              <a:rPr b="1" lang="en" u="sng">
                <a:solidFill>
                  <a:srgbClr val="FF0000"/>
                </a:solidFill>
              </a:rPr>
              <a:t>D</a:t>
            </a:r>
            <a:r>
              <a:rPr lang="en"/>
              <a:t>og: Extensor </a:t>
            </a:r>
            <a:r>
              <a:rPr b="1" lang="en" u="sng">
                <a:solidFill>
                  <a:srgbClr val="FF0000"/>
                </a:solidFill>
              </a:rPr>
              <a:t>d</a:t>
            </a:r>
            <a:r>
              <a:rPr b="1" lang="en"/>
              <a:t>igitorum</a:t>
            </a:r>
            <a:r>
              <a:rPr lang="en"/>
              <a:t> longus tendon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6-</a:t>
            </a:r>
            <a:r>
              <a:rPr b="1" lang="en" u="sng">
                <a:solidFill>
                  <a:srgbClr val="FF0000"/>
                </a:solidFill>
              </a:rPr>
              <a:t>P</a:t>
            </a:r>
            <a:r>
              <a:rPr lang="en"/>
              <a:t>igeon:   </a:t>
            </a:r>
            <a:r>
              <a:rPr b="1" lang="en" u="sng">
                <a:solidFill>
                  <a:srgbClr val="FF0000"/>
                </a:solidFill>
              </a:rPr>
              <a:t>P</a:t>
            </a:r>
            <a:r>
              <a:rPr b="1" lang="en"/>
              <a:t>eroneus</a:t>
            </a:r>
            <a:r>
              <a:rPr lang="en"/>
              <a:t> tertius tendon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409150" y="4068050"/>
            <a:ext cx="6780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&amp;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750" y="981950"/>
            <a:ext cx="3657801" cy="4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0" y="4687550"/>
            <a:ext cx="52254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These structures pass both superior &amp; inferior retinacula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