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80" r:id="rId2"/>
    <p:sldId id="262" r:id="rId3"/>
    <p:sldId id="281" r:id="rId4"/>
    <p:sldId id="274" r:id="rId5"/>
    <p:sldId id="284" r:id="rId6"/>
    <p:sldId id="283" r:id="rId7"/>
    <p:sldId id="258" r:id="rId8"/>
    <p:sldId id="260" r:id="rId9"/>
    <p:sldId id="275" r:id="rId10"/>
    <p:sldId id="278" r:id="rId11"/>
    <p:sldId id="266" r:id="rId12"/>
    <p:sldId id="276" r:id="rId13"/>
    <p:sldId id="272" r:id="rId14"/>
    <p:sldId id="279" r:id="rId15"/>
    <p:sldId id="287" r:id="rId16"/>
    <p:sldId id="286" r:id="rId17"/>
  </p:sldIdLst>
  <p:sldSz cx="1188085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3" autoAdjust="0"/>
    <p:restoredTop sz="94660"/>
  </p:normalViewPr>
  <p:slideViewPr>
    <p:cSldViewPr>
      <p:cViewPr varScale="1">
        <p:scale>
          <a:sx n="84" d="100"/>
          <a:sy n="84" d="100"/>
        </p:scale>
        <p:origin x="117" y="33"/>
      </p:cViewPr>
      <p:guideLst>
        <p:guide orient="horz" pos="2160"/>
        <p:guide pos="3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E2933-3127-4316-9029-EB38FF8C155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DDE385B-789C-4884-B531-2098936DA0E3}" type="pres">
      <dgm:prSet presAssocID="{7BFE2933-3127-4316-9029-EB38FF8C1555}" presName="Name0" presStyleCnt="0">
        <dgm:presLayoutVars>
          <dgm:chMax val="7"/>
          <dgm:chPref val="7"/>
          <dgm:dir/>
        </dgm:presLayoutVars>
      </dgm:prSet>
      <dgm:spPr/>
    </dgm:pt>
    <dgm:pt modelId="{3C39E279-4DAC-4FF0-B39D-F756975C8A37}" type="pres">
      <dgm:prSet presAssocID="{7BFE2933-3127-4316-9029-EB38FF8C1555}" presName="Name1" presStyleCnt="0"/>
      <dgm:spPr/>
    </dgm:pt>
  </dgm:ptLst>
  <dgm:cxnLst>
    <dgm:cxn modelId="{BEA6FF8E-FE99-4455-B50D-16DD27FDBCA9}" type="presOf" srcId="{7BFE2933-3127-4316-9029-EB38FF8C1555}" destId="{DDDE385B-789C-4884-B531-2098936DA0E3}" srcOrd="0" destOrd="0" presId="urn:microsoft.com/office/officeart/2008/layout/CircularPictureCallout"/>
    <dgm:cxn modelId="{519C1D2C-7BE3-4A13-A72E-6DCC9999FA4B}" type="presParOf" srcId="{DDDE385B-789C-4884-B531-2098936DA0E3}" destId="{3C39E279-4DAC-4FF0-B39D-F756975C8A3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E2933-3127-4316-9029-EB38FF8C155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DDE385B-789C-4884-B531-2098936DA0E3}" type="pres">
      <dgm:prSet presAssocID="{7BFE2933-3127-4316-9029-EB38FF8C1555}" presName="Name0" presStyleCnt="0">
        <dgm:presLayoutVars>
          <dgm:chMax val="7"/>
          <dgm:chPref val="7"/>
          <dgm:dir/>
        </dgm:presLayoutVars>
      </dgm:prSet>
      <dgm:spPr/>
    </dgm:pt>
    <dgm:pt modelId="{3C39E279-4DAC-4FF0-B39D-F756975C8A37}" type="pres">
      <dgm:prSet presAssocID="{7BFE2933-3127-4316-9029-EB38FF8C1555}" presName="Name1" presStyleCnt="0"/>
      <dgm:spPr/>
    </dgm:pt>
  </dgm:ptLst>
  <dgm:cxnLst>
    <dgm:cxn modelId="{CED3A1B5-9D56-4CD4-B9A6-863D91FDBFE5}" type="presOf" srcId="{7BFE2933-3127-4316-9029-EB38FF8C1555}" destId="{DDDE385B-789C-4884-B531-2098936DA0E3}" srcOrd="0" destOrd="0" presId="urn:microsoft.com/office/officeart/2008/layout/CircularPictureCallout"/>
    <dgm:cxn modelId="{9C8A3D4A-00A2-411F-867E-4DB453CD3CEC}" type="presParOf" srcId="{DDDE385B-789C-4884-B531-2098936DA0E3}" destId="{3C39E279-4DAC-4FF0-B39D-F756975C8A3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2FF12-6AD5-4C80-9E50-BDF2F59FC761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B0E33F7-C8ED-43DA-A7BD-BF37AD97BEE3}">
      <dgm:prSet phldrT="[Text]"/>
      <dgm:spPr/>
      <dgm:t>
        <a:bodyPr/>
        <a:lstStyle/>
        <a:p>
          <a:r>
            <a:rPr lang="en-US" dirty="0"/>
            <a:t>A&amp;G</a:t>
          </a:r>
        </a:p>
      </dgm:t>
    </dgm:pt>
    <dgm:pt modelId="{676D78F1-0C42-4875-809B-55A756540A1C}" type="parTrans" cxnId="{A58612CD-E5CA-42CF-A30D-BC9CADFD1C15}">
      <dgm:prSet/>
      <dgm:spPr/>
      <dgm:t>
        <a:bodyPr/>
        <a:lstStyle/>
        <a:p>
          <a:endParaRPr lang="en-US"/>
        </a:p>
      </dgm:t>
    </dgm:pt>
    <dgm:pt modelId="{860A8010-73D1-4585-AE9E-661E6D2FA910}" type="sibTrans" cxnId="{A58612CD-E5CA-42CF-A30D-BC9CADFD1C15}">
      <dgm:prSet/>
      <dgm:spPr/>
      <dgm:t>
        <a:bodyPr/>
        <a:lstStyle/>
        <a:p>
          <a:endParaRPr lang="en-US"/>
        </a:p>
      </dgm:t>
    </dgm:pt>
    <dgm:pt modelId="{84DC1D55-414E-47AD-9248-485A74AFBF14}">
      <dgm:prSet phldrT="[Text]" custT="1"/>
      <dgm:spPr/>
      <dgm:t>
        <a:bodyPr/>
        <a:lstStyle/>
        <a:p>
          <a:r>
            <a:rPr lang="en-US" sz="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Apical ectodermal ridge: </a:t>
          </a:r>
          <a:r>
            <a:rPr lang="en-US" sz="800" b="0" dirty="0"/>
            <a:t>appears at the apex of limb bud and stimulates proliferation of mesenchyme and </a:t>
          </a:r>
          <a:r>
            <a:rPr lang="en-US" sz="800" b="0" dirty="0">
              <a:solidFill>
                <a:srgbClr val="FF0000"/>
              </a:solidFill>
            </a:rPr>
            <a:t>elongation</a:t>
          </a:r>
          <a:r>
            <a:rPr lang="en-US" sz="800" b="0" dirty="0"/>
            <a:t> of limb bud.</a:t>
          </a:r>
        </a:p>
      </dgm:t>
    </dgm:pt>
    <dgm:pt modelId="{C3278153-39B5-4C80-984F-0FBAA2C59E87}" type="parTrans" cxnId="{E6EBBD0C-2069-49F0-9DD9-D5A3E092930C}">
      <dgm:prSet/>
      <dgm:spPr/>
      <dgm:t>
        <a:bodyPr/>
        <a:lstStyle/>
        <a:p>
          <a:endParaRPr lang="en-US"/>
        </a:p>
      </dgm:t>
    </dgm:pt>
    <dgm:pt modelId="{8C9D259D-C93F-42F9-95A5-3D2CDBFA51A8}" type="sibTrans" cxnId="{E6EBBD0C-2069-49F0-9DD9-D5A3E092930C}">
      <dgm:prSet/>
      <dgm:spPr/>
      <dgm:t>
        <a:bodyPr/>
        <a:lstStyle/>
        <a:p>
          <a:endParaRPr lang="en-US"/>
        </a:p>
      </dgm:t>
    </dgm:pt>
    <dgm:pt modelId="{8091CF8A-9096-4801-8D87-05289D74DC64}">
      <dgm:prSet phldrT="[Text]"/>
      <dgm:spPr/>
      <dgm:t>
        <a:bodyPr/>
        <a:lstStyle/>
        <a:p>
          <a:r>
            <a:rPr lang="en-US" dirty="0"/>
            <a:t>B&amp;H</a:t>
          </a:r>
        </a:p>
      </dgm:t>
    </dgm:pt>
    <dgm:pt modelId="{2D9E26F5-4737-468E-8559-7CA2E0B4E545}" type="parTrans" cxnId="{0E18F855-2D96-48FD-AD0A-443CBEF54B75}">
      <dgm:prSet/>
      <dgm:spPr/>
      <dgm:t>
        <a:bodyPr/>
        <a:lstStyle/>
        <a:p>
          <a:endParaRPr lang="en-US"/>
        </a:p>
      </dgm:t>
    </dgm:pt>
    <dgm:pt modelId="{C99B2A08-4A69-45AC-BE56-B38CC9691B30}" type="sibTrans" cxnId="{0E18F855-2D96-48FD-AD0A-443CBEF54B75}">
      <dgm:prSet/>
      <dgm:spPr/>
      <dgm:t>
        <a:bodyPr/>
        <a:lstStyle/>
        <a:p>
          <a:endParaRPr lang="en-US"/>
        </a:p>
      </dgm:t>
    </dgm:pt>
    <dgm:pt modelId="{3B78D270-A0E8-4E15-B564-11D5ED670682}">
      <dgm:prSet phldrT="[Text]"/>
      <dgm:spPr/>
      <dgm:t>
        <a:bodyPr/>
        <a:lstStyle/>
        <a:p>
          <a:r>
            <a:rPr lang="en-US" b="0" dirty="0"/>
            <a:t>Distal ends of buds flatten into paddle-like hand &amp; foot plates.</a:t>
          </a:r>
          <a:r>
            <a:rPr lang="ar-SA" b="0" dirty="0"/>
            <a:t>       (زي المجداف )</a:t>
          </a:r>
          <a:endParaRPr lang="en-US" b="0" dirty="0"/>
        </a:p>
      </dgm:t>
    </dgm:pt>
    <dgm:pt modelId="{333EC263-056C-410D-A132-E657CC876702}" type="parTrans" cxnId="{0D8B6404-1D4E-46FF-86CE-05BE38622618}">
      <dgm:prSet/>
      <dgm:spPr/>
      <dgm:t>
        <a:bodyPr/>
        <a:lstStyle/>
        <a:p>
          <a:endParaRPr lang="en-US"/>
        </a:p>
      </dgm:t>
    </dgm:pt>
    <dgm:pt modelId="{407AF570-A184-4428-A4B6-7E24132C102F}" type="sibTrans" cxnId="{0D8B6404-1D4E-46FF-86CE-05BE38622618}">
      <dgm:prSet/>
      <dgm:spPr/>
      <dgm:t>
        <a:bodyPr/>
        <a:lstStyle/>
        <a:p>
          <a:endParaRPr lang="en-US"/>
        </a:p>
      </dgm:t>
    </dgm:pt>
    <dgm:pt modelId="{DACC0BB8-85A3-44AD-A6A9-4B37493C8D16}">
      <dgm:prSet phldrT="[Text]"/>
      <dgm:spPr/>
      <dgm:t>
        <a:bodyPr/>
        <a:lstStyle/>
        <a:p>
          <a:r>
            <a:rPr lang="en-US" dirty="0"/>
            <a:t>C&amp;I</a:t>
          </a:r>
        </a:p>
      </dgm:t>
    </dgm:pt>
    <dgm:pt modelId="{6F8014E8-5DAC-46EB-A552-3B0635FE9D63}" type="parTrans" cxnId="{BCC0693A-BBAB-4A3C-A4CE-589DE63430C9}">
      <dgm:prSet/>
      <dgm:spPr/>
      <dgm:t>
        <a:bodyPr/>
        <a:lstStyle/>
        <a:p>
          <a:endParaRPr lang="en-US"/>
        </a:p>
      </dgm:t>
    </dgm:pt>
    <dgm:pt modelId="{BB1646D1-7FAD-47F3-83D7-862AACAB6539}" type="sibTrans" cxnId="{BCC0693A-BBAB-4A3C-A4CE-589DE63430C9}">
      <dgm:prSet/>
      <dgm:spPr/>
      <dgm:t>
        <a:bodyPr/>
        <a:lstStyle/>
        <a:p>
          <a:endParaRPr lang="en-US"/>
        </a:p>
      </dgm:t>
    </dgm:pt>
    <dgm:pt modelId="{4C00B3D6-B37B-42CC-839C-CAE6ED6C8174}">
      <dgm:prSet phldrT="[Text]"/>
      <dgm:spPr/>
      <dgm:t>
        <a:bodyPr/>
        <a:lstStyle/>
        <a:p>
          <a:r>
            <a:rPr lang="en-US" b="0" dirty="0"/>
            <a:t>appear as </a:t>
          </a:r>
          <a:r>
            <a:rPr lang="en-US" b="0" dirty="0" err="1">
              <a:solidFill>
                <a:srgbClr val="FF0000"/>
              </a:solidFill>
            </a:rPr>
            <a:t>mesenchymal</a:t>
          </a:r>
          <a:r>
            <a:rPr lang="en-US" b="0" dirty="0">
              <a:solidFill>
                <a:srgbClr val="FF0000"/>
              </a:solidFill>
            </a:rPr>
            <a:t> condensations </a:t>
          </a:r>
          <a:r>
            <a:rPr lang="en-US" b="0" dirty="0"/>
            <a:t>that outline the patterns of digits</a:t>
          </a:r>
        </a:p>
      </dgm:t>
    </dgm:pt>
    <dgm:pt modelId="{28973BB3-53D4-4146-B303-238F3DC91663}" type="parTrans" cxnId="{153FEE61-48AA-4D8E-8A2F-B131C2C68C5E}">
      <dgm:prSet/>
      <dgm:spPr/>
      <dgm:t>
        <a:bodyPr/>
        <a:lstStyle/>
        <a:p>
          <a:endParaRPr lang="en-US"/>
        </a:p>
      </dgm:t>
    </dgm:pt>
    <dgm:pt modelId="{470BC20C-7456-4AA2-B866-C784485B9ABB}" type="sibTrans" cxnId="{153FEE61-48AA-4D8E-8A2F-B131C2C68C5E}">
      <dgm:prSet/>
      <dgm:spPr/>
      <dgm:t>
        <a:bodyPr/>
        <a:lstStyle/>
        <a:p>
          <a:endParaRPr lang="en-US"/>
        </a:p>
      </dgm:t>
    </dgm:pt>
    <dgm:pt modelId="{805A5C84-DA93-4D4C-B5DD-7E8F509DCCF6}">
      <dgm:prSet phldrT="[Text]" custT="1"/>
      <dgm:spPr/>
      <dgm:t>
        <a:bodyPr/>
        <a:lstStyle/>
        <a:p>
          <a:r>
            <a:rPr lang="en-US" sz="800" b="1" dirty="0">
              <a:solidFill>
                <a:schemeClr val="bg1">
                  <a:lumMod val="50000"/>
                </a:schemeClr>
              </a:solidFill>
            </a:rPr>
            <a:t>Some people born with bud limb , there is no proliferation of mesenchyme , because this apical ectodermal ridge does not work or exist , so there is no stimulation which results in no elongation </a:t>
          </a:r>
        </a:p>
      </dgm:t>
    </dgm:pt>
    <dgm:pt modelId="{D4F45213-2D0E-424D-A9A5-D576BE8F1814}" type="parTrans" cxnId="{B6A3003D-B408-471B-90CE-A8701436401A}">
      <dgm:prSet/>
      <dgm:spPr/>
      <dgm:t>
        <a:bodyPr/>
        <a:lstStyle/>
        <a:p>
          <a:endParaRPr lang="en-US"/>
        </a:p>
      </dgm:t>
    </dgm:pt>
    <dgm:pt modelId="{0F5620D6-A567-4CC0-ABCA-3F6D7B954018}" type="sibTrans" cxnId="{B6A3003D-B408-471B-90CE-A8701436401A}">
      <dgm:prSet/>
      <dgm:spPr/>
      <dgm:t>
        <a:bodyPr/>
        <a:lstStyle/>
        <a:p>
          <a:endParaRPr lang="en-US"/>
        </a:p>
      </dgm:t>
    </dgm:pt>
    <dgm:pt modelId="{276EF45E-221A-4229-87CB-859322D700E6}" type="pres">
      <dgm:prSet presAssocID="{5802FF12-6AD5-4C80-9E50-BDF2F59FC761}" presName="Name0" presStyleCnt="0">
        <dgm:presLayoutVars>
          <dgm:dir/>
          <dgm:animLvl val="lvl"/>
          <dgm:resizeHandles val="exact"/>
        </dgm:presLayoutVars>
      </dgm:prSet>
      <dgm:spPr/>
    </dgm:pt>
    <dgm:pt modelId="{3325B8E0-8905-4E69-AAA4-07419733734B}" type="pres">
      <dgm:prSet presAssocID="{BB0E33F7-C8ED-43DA-A7BD-BF37AD97BEE3}" presName="linNode" presStyleCnt="0"/>
      <dgm:spPr/>
    </dgm:pt>
    <dgm:pt modelId="{6D4B3C0B-EF36-4AD1-AC02-7192FCA529F8}" type="pres">
      <dgm:prSet presAssocID="{BB0E33F7-C8ED-43DA-A7BD-BF37AD97BEE3}" presName="parentText" presStyleLbl="node1" presStyleIdx="0" presStyleCnt="3" custLinFactNeighborX="-3" custLinFactNeighborY="-1568">
        <dgm:presLayoutVars>
          <dgm:chMax val="1"/>
          <dgm:bulletEnabled val="1"/>
        </dgm:presLayoutVars>
      </dgm:prSet>
      <dgm:spPr/>
    </dgm:pt>
    <dgm:pt modelId="{853F8A6C-348A-4A64-B560-19A18BE7F2A5}" type="pres">
      <dgm:prSet presAssocID="{BB0E33F7-C8ED-43DA-A7BD-BF37AD97BEE3}" presName="descendantText" presStyleLbl="alignAccFollowNode1" presStyleIdx="0" presStyleCnt="3" custScaleY="125379">
        <dgm:presLayoutVars>
          <dgm:bulletEnabled val="1"/>
        </dgm:presLayoutVars>
      </dgm:prSet>
      <dgm:spPr/>
    </dgm:pt>
    <dgm:pt modelId="{62C81DAC-05D2-46DA-BDAD-C59305CFF6EF}" type="pres">
      <dgm:prSet presAssocID="{860A8010-73D1-4585-AE9E-661E6D2FA910}" presName="sp" presStyleCnt="0"/>
      <dgm:spPr/>
    </dgm:pt>
    <dgm:pt modelId="{FD7DA98C-4C44-4615-88FE-BC70021856CE}" type="pres">
      <dgm:prSet presAssocID="{8091CF8A-9096-4801-8D87-05289D74DC64}" presName="linNode" presStyleCnt="0"/>
      <dgm:spPr/>
    </dgm:pt>
    <dgm:pt modelId="{0B5BE725-2F25-40B9-AC5C-008BC86F1349}" type="pres">
      <dgm:prSet presAssocID="{8091CF8A-9096-4801-8D87-05289D74DC6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2832496-52A9-4EE7-B7EA-A75BB4E3813B}" type="pres">
      <dgm:prSet presAssocID="{8091CF8A-9096-4801-8D87-05289D74DC64}" presName="descendantText" presStyleLbl="alignAccFollowNode1" presStyleIdx="1" presStyleCnt="3">
        <dgm:presLayoutVars>
          <dgm:bulletEnabled val="1"/>
        </dgm:presLayoutVars>
      </dgm:prSet>
      <dgm:spPr/>
    </dgm:pt>
    <dgm:pt modelId="{D2F90118-A299-4469-85A4-C8CEA10E6A2A}" type="pres">
      <dgm:prSet presAssocID="{C99B2A08-4A69-45AC-BE56-B38CC9691B30}" presName="sp" presStyleCnt="0"/>
      <dgm:spPr/>
    </dgm:pt>
    <dgm:pt modelId="{CC872AD0-D5DE-4688-848D-26A5A7FD4B61}" type="pres">
      <dgm:prSet presAssocID="{DACC0BB8-85A3-44AD-A6A9-4B37493C8D16}" presName="linNode" presStyleCnt="0"/>
      <dgm:spPr/>
    </dgm:pt>
    <dgm:pt modelId="{EFA22BB1-1FF9-4BE4-B8F5-68DE2A99A355}" type="pres">
      <dgm:prSet presAssocID="{DACC0BB8-85A3-44AD-A6A9-4B37493C8D16}" presName="parentText" presStyleLbl="node1" presStyleIdx="2" presStyleCnt="3" custLinFactNeighborY="4674">
        <dgm:presLayoutVars>
          <dgm:chMax val="1"/>
          <dgm:bulletEnabled val="1"/>
        </dgm:presLayoutVars>
      </dgm:prSet>
      <dgm:spPr/>
    </dgm:pt>
    <dgm:pt modelId="{A939682B-BBFE-4C23-9092-F050B203DB6B}" type="pres">
      <dgm:prSet presAssocID="{DACC0BB8-85A3-44AD-A6A9-4B37493C8D16}" presName="descendantText" presStyleLbl="alignAccFollowNode1" presStyleIdx="2" presStyleCnt="3" custAng="0">
        <dgm:presLayoutVars>
          <dgm:bulletEnabled val="1"/>
        </dgm:presLayoutVars>
      </dgm:prSet>
      <dgm:spPr/>
    </dgm:pt>
  </dgm:ptLst>
  <dgm:cxnLst>
    <dgm:cxn modelId="{0D8B6404-1D4E-46FF-86CE-05BE38622618}" srcId="{8091CF8A-9096-4801-8D87-05289D74DC64}" destId="{3B78D270-A0E8-4E15-B564-11D5ED670682}" srcOrd="0" destOrd="0" parTransId="{333EC263-056C-410D-A132-E657CC876702}" sibTransId="{407AF570-A184-4428-A4B6-7E24132C102F}"/>
    <dgm:cxn modelId="{E6EBBD0C-2069-49F0-9DD9-D5A3E092930C}" srcId="{BB0E33F7-C8ED-43DA-A7BD-BF37AD97BEE3}" destId="{84DC1D55-414E-47AD-9248-485A74AFBF14}" srcOrd="0" destOrd="0" parTransId="{C3278153-39B5-4C80-984F-0FBAA2C59E87}" sibTransId="{8C9D259D-C93F-42F9-95A5-3D2CDBFA51A8}"/>
    <dgm:cxn modelId="{AADABF0D-43A7-4175-AD92-9B890BC715C5}" type="presOf" srcId="{BB0E33F7-C8ED-43DA-A7BD-BF37AD97BEE3}" destId="{6D4B3C0B-EF36-4AD1-AC02-7192FCA529F8}" srcOrd="0" destOrd="0" presId="urn:microsoft.com/office/officeart/2005/8/layout/vList5"/>
    <dgm:cxn modelId="{65CC2D25-EA48-42C3-8A2D-A7708D238240}" type="presOf" srcId="{84DC1D55-414E-47AD-9248-485A74AFBF14}" destId="{853F8A6C-348A-4A64-B560-19A18BE7F2A5}" srcOrd="0" destOrd="0" presId="urn:microsoft.com/office/officeart/2005/8/layout/vList5"/>
    <dgm:cxn modelId="{BCC0693A-BBAB-4A3C-A4CE-589DE63430C9}" srcId="{5802FF12-6AD5-4C80-9E50-BDF2F59FC761}" destId="{DACC0BB8-85A3-44AD-A6A9-4B37493C8D16}" srcOrd="2" destOrd="0" parTransId="{6F8014E8-5DAC-46EB-A552-3B0635FE9D63}" sibTransId="{BB1646D1-7FAD-47F3-83D7-862AACAB6539}"/>
    <dgm:cxn modelId="{B6A3003D-B408-471B-90CE-A8701436401A}" srcId="{BB0E33F7-C8ED-43DA-A7BD-BF37AD97BEE3}" destId="{805A5C84-DA93-4D4C-B5DD-7E8F509DCCF6}" srcOrd="1" destOrd="0" parTransId="{D4F45213-2D0E-424D-A9A5-D576BE8F1814}" sibTransId="{0F5620D6-A567-4CC0-ABCA-3F6D7B954018}"/>
    <dgm:cxn modelId="{153FEE61-48AA-4D8E-8A2F-B131C2C68C5E}" srcId="{DACC0BB8-85A3-44AD-A6A9-4B37493C8D16}" destId="{4C00B3D6-B37B-42CC-839C-CAE6ED6C8174}" srcOrd="0" destOrd="0" parTransId="{28973BB3-53D4-4146-B303-238F3DC91663}" sibTransId="{470BC20C-7456-4AA2-B866-C784485B9ABB}"/>
    <dgm:cxn modelId="{61182349-57AF-4637-9C37-FCC1D6B9AB55}" type="presOf" srcId="{8091CF8A-9096-4801-8D87-05289D74DC64}" destId="{0B5BE725-2F25-40B9-AC5C-008BC86F1349}" srcOrd="0" destOrd="0" presId="urn:microsoft.com/office/officeart/2005/8/layout/vList5"/>
    <dgm:cxn modelId="{B7DE084A-63DC-4738-90A5-0A767BF7A88F}" type="presOf" srcId="{3B78D270-A0E8-4E15-B564-11D5ED670682}" destId="{E2832496-52A9-4EE7-B7EA-A75BB4E3813B}" srcOrd="0" destOrd="0" presId="urn:microsoft.com/office/officeart/2005/8/layout/vList5"/>
    <dgm:cxn modelId="{0E18F855-2D96-48FD-AD0A-443CBEF54B75}" srcId="{5802FF12-6AD5-4C80-9E50-BDF2F59FC761}" destId="{8091CF8A-9096-4801-8D87-05289D74DC64}" srcOrd="1" destOrd="0" parTransId="{2D9E26F5-4737-468E-8559-7CA2E0B4E545}" sibTransId="{C99B2A08-4A69-45AC-BE56-B38CC9691B30}"/>
    <dgm:cxn modelId="{C94F4159-72D5-4130-A97F-8717F7B2B7AF}" type="presOf" srcId="{5802FF12-6AD5-4C80-9E50-BDF2F59FC761}" destId="{276EF45E-221A-4229-87CB-859322D700E6}" srcOrd="0" destOrd="0" presId="urn:microsoft.com/office/officeart/2005/8/layout/vList5"/>
    <dgm:cxn modelId="{95543DBD-F6F1-4DDF-9F45-5122E819317B}" type="presOf" srcId="{DACC0BB8-85A3-44AD-A6A9-4B37493C8D16}" destId="{EFA22BB1-1FF9-4BE4-B8F5-68DE2A99A355}" srcOrd="0" destOrd="0" presId="urn:microsoft.com/office/officeart/2005/8/layout/vList5"/>
    <dgm:cxn modelId="{3C53BFBD-9F41-4D74-A591-1B951A9B03F1}" type="presOf" srcId="{805A5C84-DA93-4D4C-B5DD-7E8F509DCCF6}" destId="{853F8A6C-348A-4A64-B560-19A18BE7F2A5}" srcOrd="0" destOrd="1" presId="urn:microsoft.com/office/officeart/2005/8/layout/vList5"/>
    <dgm:cxn modelId="{A58612CD-E5CA-42CF-A30D-BC9CADFD1C15}" srcId="{5802FF12-6AD5-4C80-9E50-BDF2F59FC761}" destId="{BB0E33F7-C8ED-43DA-A7BD-BF37AD97BEE3}" srcOrd="0" destOrd="0" parTransId="{676D78F1-0C42-4875-809B-55A756540A1C}" sibTransId="{860A8010-73D1-4585-AE9E-661E6D2FA910}"/>
    <dgm:cxn modelId="{D8440BD6-C37F-42A0-9409-EF697DFFB591}" type="presOf" srcId="{4C00B3D6-B37B-42CC-839C-CAE6ED6C8174}" destId="{A939682B-BBFE-4C23-9092-F050B203DB6B}" srcOrd="0" destOrd="0" presId="urn:microsoft.com/office/officeart/2005/8/layout/vList5"/>
    <dgm:cxn modelId="{374B2CDD-C147-4A0B-BA21-3D8E7189FF53}" type="presParOf" srcId="{276EF45E-221A-4229-87CB-859322D700E6}" destId="{3325B8E0-8905-4E69-AAA4-07419733734B}" srcOrd="0" destOrd="0" presId="urn:microsoft.com/office/officeart/2005/8/layout/vList5"/>
    <dgm:cxn modelId="{4AEAADDB-A76D-4064-829F-8EEEE17C6D0F}" type="presParOf" srcId="{3325B8E0-8905-4E69-AAA4-07419733734B}" destId="{6D4B3C0B-EF36-4AD1-AC02-7192FCA529F8}" srcOrd="0" destOrd="0" presId="urn:microsoft.com/office/officeart/2005/8/layout/vList5"/>
    <dgm:cxn modelId="{D075D5A1-9DAE-4313-98BC-D8FD62FB47C3}" type="presParOf" srcId="{3325B8E0-8905-4E69-AAA4-07419733734B}" destId="{853F8A6C-348A-4A64-B560-19A18BE7F2A5}" srcOrd="1" destOrd="0" presId="urn:microsoft.com/office/officeart/2005/8/layout/vList5"/>
    <dgm:cxn modelId="{EDA073C7-1675-48E6-A80D-9EE2F10B93B7}" type="presParOf" srcId="{276EF45E-221A-4229-87CB-859322D700E6}" destId="{62C81DAC-05D2-46DA-BDAD-C59305CFF6EF}" srcOrd="1" destOrd="0" presId="urn:microsoft.com/office/officeart/2005/8/layout/vList5"/>
    <dgm:cxn modelId="{5F46B229-63FD-42E5-9884-CF93B0BF4E73}" type="presParOf" srcId="{276EF45E-221A-4229-87CB-859322D700E6}" destId="{FD7DA98C-4C44-4615-88FE-BC70021856CE}" srcOrd="2" destOrd="0" presId="urn:microsoft.com/office/officeart/2005/8/layout/vList5"/>
    <dgm:cxn modelId="{983011DA-705B-4C41-B736-4A9A8D9ED581}" type="presParOf" srcId="{FD7DA98C-4C44-4615-88FE-BC70021856CE}" destId="{0B5BE725-2F25-40B9-AC5C-008BC86F1349}" srcOrd="0" destOrd="0" presId="urn:microsoft.com/office/officeart/2005/8/layout/vList5"/>
    <dgm:cxn modelId="{CBDE3941-6EB3-49B6-893E-2347F5970F7E}" type="presParOf" srcId="{FD7DA98C-4C44-4615-88FE-BC70021856CE}" destId="{E2832496-52A9-4EE7-B7EA-A75BB4E3813B}" srcOrd="1" destOrd="0" presId="urn:microsoft.com/office/officeart/2005/8/layout/vList5"/>
    <dgm:cxn modelId="{9ECA5B9D-B99F-432B-AA41-FC3C1A381082}" type="presParOf" srcId="{276EF45E-221A-4229-87CB-859322D700E6}" destId="{D2F90118-A299-4469-85A4-C8CEA10E6A2A}" srcOrd="3" destOrd="0" presId="urn:microsoft.com/office/officeart/2005/8/layout/vList5"/>
    <dgm:cxn modelId="{BBCDDD09-FD41-45E1-A057-5DEAA43458ED}" type="presParOf" srcId="{276EF45E-221A-4229-87CB-859322D700E6}" destId="{CC872AD0-D5DE-4688-848D-26A5A7FD4B61}" srcOrd="4" destOrd="0" presId="urn:microsoft.com/office/officeart/2005/8/layout/vList5"/>
    <dgm:cxn modelId="{CADD334D-0091-43B9-B914-D92CF0A2353B}" type="presParOf" srcId="{CC872AD0-D5DE-4688-848D-26A5A7FD4B61}" destId="{EFA22BB1-1FF9-4BE4-B8F5-68DE2A99A355}" srcOrd="0" destOrd="0" presId="urn:microsoft.com/office/officeart/2005/8/layout/vList5"/>
    <dgm:cxn modelId="{A3C8455C-1626-4677-80E6-0E6DE4B52CF3}" type="presParOf" srcId="{CC872AD0-D5DE-4688-848D-26A5A7FD4B61}" destId="{A939682B-BBFE-4C23-9092-F050B203DB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FA09A-F3E9-4D58-9342-4F471CA5FBC7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569D785-9D28-4AF3-9F3A-7D1687A39019}">
      <dgm:prSet phldrT="[Text]"/>
      <dgm:spPr/>
      <dgm:t>
        <a:bodyPr/>
        <a:lstStyle/>
        <a:p>
          <a:r>
            <a:rPr lang="en-US" dirty="0"/>
            <a:t>D&amp;J</a:t>
          </a:r>
        </a:p>
      </dgm:t>
    </dgm:pt>
    <dgm:pt modelId="{96087A43-0C9D-4C96-890A-025EABC4B040}" type="parTrans" cxnId="{69818FC1-137E-4991-BAB1-29E193549799}">
      <dgm:prSet/>
      <dgm:spPr/>
      <dgm:t>
        <a:bodyPr/>
        <a:lstStyle/>
        <a:p>
          <a:endParaRPr lang="en-US"/>
        </a:p>
      </dgm:t>
    </dgm:pt>
    <dgm:pt modelId="{094EB077-3449-4A88-9FBF-A3E9A2F5C3BB}" type="sibTrans" cxnId="{69818FC1-137E-4991-BAB1-29E193549799}">
      <dgm:prSet/>
      <dgm:spPr/>
      <dgm:t>
        <a:bodyPr/>
        <a:lstStyle/>
        <a:p>
          <a:endParaRPr lang="en-US"/>
        </a:p>
      </dgm:t>
    </dgm:pt>
    <dgm:pt modelId="{853AE74A-D916-4F39-A96B-FD73CC440D87}">
      <dgm:prSet phldrT="[Text]" custT="1"/>
      <dgm:spPr/>
      <dgm:t>
        <a:bodyPr/>
        <a:lstStyle/>
        <a:p>
          <a:r>
            <a:rPr lang="en-US" sz="1200" b="0" dirty="0"/>
            <a:t>Mesenchyme between rays disappears to form </a:t>
          </a:r>
          <a:r>
            <a: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notches</a:t>
          </a:r>
          <a:r>
            <a:rPr lang="en-US" sz="1200" b="0" dirty="0"/>
            <a:t>.</a:t>
          </a:r>
        </a:p>
      </dgm:t>
    </dgm:pt>
    <dgm:pt modelId="{C5477E55-B939-4EDB-8FBD-1A7F8C90C87C}" type="parTrans" cxnId="{5E7F2434-C94B-46E7-931B-771D5BCAFC88}">
      <dgm:prSet/>
      <dgm:spPr/>
      <dgm:t>
        <a:bodyPr/>
        <a:lstStyle/>
        <a:p>
          <a:endParaRPr lang="en-US"/>
        </a:p>
      </dgm:t>
    </dgm:pt>
    <dgm:pt modelId="{0C007D9E-A146-4353-92FB-BB429B5F7AE3}" type="sibTrans" cxnId="{5E7F2434-C94B-46E7-931B-771D5BCAFC88}">
      <dgm:prSet/>
      <dgm:spPr/>
      <dgm:t>
        <a:bodyPr/>
        <a:lstStyle/>
        <a:p>
          <a:endParaRPr lang="en-US"/>
        </a:p>
      </dgm:t>
    </dgm:pt>
    <dgm:pt modelId="{68160B0D-6AC1-4242-ABEC-D03EA499CC29}">
      <dgm:prSet phldrT="[Text]"/>
      <dgm:spPr/>
      <dgm:t>
        <a:bodyPr/>
        <a:lstStyle/>
        <a:p>
          <a:r>
            <a:rPr lang="en-US" dirty="0"/>
            <a:t>E&amp;K</a:t>
          </a:r>
        </a:p>
      </dgm:t>
    </dgm:pt>
    <dgm:pt modelId="{964B2B33-5CF4-44F6-AFE4-02B59E30FB1B}" type="parTrans" cxnId="{D7168E87-3AE0-4788-BEF7-2AF9BDFEE345}">
      <dgm:prSet/>
      <dgm:spPr/>
      <dgm:t>
        <a:bodyPr/>
        <a:lstStyle/>
        <a:p>
          <a:endParaRPr lang="en-US"/>
        </a:p>
      </dgm:t>
    </dgm:pt>
    <dgm:pt modelId="{960843EC-6837-4685-9525-C07FA5DA14E7}" type="sibTrans" cxnId="{D7168E87-3AE0-4788-BEF7-2AF9BDFEE345}">
      <dgm:prSet/>
      <dgm:spPr/>
      <dgm:t>
        <a:bodyPr/>
        <a:lstStyle/>
        <a:p>
          <a:endParaRPr lang="en-US"/>
        </a:p>
      </dgm:t>
    </dgm:pt>
    <dgm:pt modelId="{8B52B3F1-EE85-4868-96A9-C26A2D11B5B8}">
      <dgm:prSet phldrT="[Text]" custT="1"/>
      <dgm:spPr/>
      <dgm:t>
        <a:bodyPr/>
        <a:lstStyle/>
        <a:p>
          <a:r>
            <a:rPr lang="en-US" sz="1200" b="0" dirty="0"/>
            <a:t>Digits form inside rays, elongate &amp; appear </a:t>
          </a:r>
          <a:r>
            <a:rPr lang="en-US" sz="1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webbed</a:t>
          </a:r>
          <a:r>
            <a:rPr lang="en-US" sz="1200" b="0" dirty="0">
              <a:solidFill>
                <a:srgbClr val="FF0000"/>
              </a:solidFill>
            </a:rPr>
            <a:t>.</a:t>
          </a:r>
        </a:p>
      </dgm:t>
    </dgm:pt>
    <dgm:pt modelId="{1313CBEF-C46F-4E66-8B85-7C71FD6426BF}" type="parTrans" cxnId="{FDE7480E-E594-4BD4-BA7B-8C226844099E}">
      <dgm:prSet/>
      <dgm:spPr/>
      <dgm:t>
        <a:bodyPr/>
        <a:lstStyle/>
        <a:p>
          <a:endParaRPr lang="en-US"/>
        </a:p>
      </dgm:t>
    </dgm:pt>
    <dgm:pt modelId="{7B5F1222-E454-4D78-B76C-EC124BC4F617}" type="sibTrans" cxnId="{FDE7480E-E594-4BD4-BA7B-8C226844099E}">
      <dgm:prSet/>
      <dgm:spPr/>
      <dgm:t>
        <a:bodyPr/>
        <a:lstStyle/>
        <a:p>
          <a:endParaRPr lang="en-US"/>
        </a:p>
      </dgm:t>
    </dgm:pt>
    <dgm:pt modelId="{E13C0F5A-0FB1-421E-B654-B22EBE6712BB}">
      <dgm:prSet phldrT="[Text]"/>
      <dgm:spPr/>
      <dgm:t>
        <a:bodyPr/>
        <a:lstStyle/>
        <a:p>
          <a:r>
            <a:rPr lang="en-US" dirty="0"/>
            <a:t>F&amp;L</a:t>
          </a:r>
        </a:p>
      </dgm:t>
    </dgm:pt>
    <dgm:pt modelId="{4DBA95A4-00AB-4683-BEF0-E34B661EB591}" type="parTrans" cxnId="{57F52751-F451-43F1-88BA-03AF49D31647}">
      <dgm:prSet/>
      <dgm:spPr/>
      <dgm:t>
        <a:bodyPr/>
        <a:lstStyle/>
        <a:p>
          <a:endParaRPr lang="en-US"/>
        </a:p>
      </dgm:t>
    </dgm:pt>
    <dgm:pt modelId="{0F475C0E-51AB-4E9A-A51A-284769F4C9DC}" type="sibTrans" cxnId="{57F52751-F451-43F1-88BA-03AF49D31647}">
      <dgm:prSet/>
      <dgm:spPr/>
      <dgm:t>
        <a:bodyPr/>
        <a:lstStyle/>
        <a:p>
          <a:endParaRPr lang="en-US"/>
        </a:p>
      </dgm:t>
    </dgm:pt>
    <dgm:pt modelId="{C6F2057A-72A8-461A-9D19-C553054472A2}">
      <dgm:prSet phldrT="[Text]" custT="1"/>
      <dgm:spPr/>
      <dgm:t>
        <a:bodyPr/>
        <a:lstStyle/>
        <a:p>
          <a:r>
            <a:rPr lang="en-US" sz="1200" b="0" dirty="0"/>
            <a:t>Mesenchyme between digits disappear to separate them.</a:t>
          </a:r>
        </a:p>
      </dgm:t>
    </dgm:pt>
    <dgm:pt modelId="{1DDEFA19-8E83-43F3-8369-6341DAC08BE9}" type="parTrans" cxnId="{E3F675CC-B352-4EDB-87F9-4A93525F9F02}">
      <dgm:prSet/>
      <dgm:spPr/>
      <dgm:t>
        <a:bodyPr/>
        <a:lstStyle/>
        <a:p>
          <a:endParaRPr lang="en-US"/>
        </a:p>
      </dgm:t>
    </dgm:pt>
    <dgm:pt modelId="{2A3756A7-8C00-4526-8D35-3AADCA49D2FE}" type="sibTrans" cxnId="{E3F675CC-B352-4EDB-87F9-4A93525F9F02}">
      <dgm:prSet/>
      <dgm:spPr/>
      <dgm:t>
        <a:bodyPr/>
        <a:lstStyle/>
        <a:p>
          <a:endParaRPr lang="en-US"/>
        </a:p>
      </dgm:t>
    </dgm:pt>
    <dgm:pt modelId="{963673E1-1F2E-4FCF-B787-DBDB5A793FD4}" type="pres">
      <dgm:prSet presAssocID="{88EFA09A-F3E9-4D58-9342-4F471CA5FBC7}" presName="Name0" presStyleCnt="0">
        <dgm:presLayoutVars>
          <dgm:dir/>
          <dgm:animLvl val="lvl"/>
          <dgm:resizeHandles val="exact"/>
        </dgm:presLayoutVars>
      </dgm:prSet>
      <dgm:spPr/>
    </dgm:pt>
    <dgm:pt modelId="{C809B2D8-2897-4CAA-B351-F109E11A2F14}" type="pres">
      <dgm:prSet presAssocID="{9569D785-9D28-4AF3-9F3A-7D1687A39019}" presName="linNode" presStyleCnt="0"/>
      <dgm:spPr/>
    </dgm:pt>
    <dgm:pt modelId="{FB9EAFCE-BF95-4407-9FF9-4D7C8D5661F5}" type="pres">
      <dgm:prSet presAssocID="{9569D785-9D28-4AF3-9F3A-7D1687A3901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0071EB5-BE00-4F9B-BE45-778E9BAA8B62}" type="pres">
      <dgm:prSet presAssocID="{9569D785-9D28-4AF3-9F3A-7D1687A39019}" presName="descendantText" presStyleLbl="alignAccFollowNode1" presStyleIdx="0" presStyleCnt="3">
        <dgm:presLayoutVars>
          <dgm:bulletEnabled val="1"/>
        </dgm:presLayoutVars>
      </dgm:prSet>
      <dgm:spPr/>
    </dgm:pt>
    <dgm:pt modelId="{7510F772-8180-478D-86A4-C6A6B3EC66E4}" type="pres">
      <dgm:prSet presAssocID="{094EB077-3449-4A88-9FBF-A3E9A2F5C3BB}" presName="sp" presStyleCnt="0"/>
      <dgm:spPr/>
    </dgm:pt>
    <dgm:pt modelId="{48B540F2-FEF1-4865-8687-9C5A5A67A27E}" type="pres">
      <dgm:prSet presAssocID="{68160B0D-6AC1-4242-ABEC-D03EA499CC29}" presName="linNode" presStyleCnt="0"/>
      <dgm:spPr/>
    </dgm:pt>
    <dgm:pt modelId="{256F07D9-2CA1-47A9-AED0-D64E4BF037C3}" type="pres">
      <dgm:prSet presAssocID="{68160B0D-6AC1-4242-ABEC-D03EA499CC2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22475E3-FB9E-4178-8A4C-39326A5F7B55}" type="pres">
      <dgm:prSet presAssocID="{68160B0D-6AC1-4242-ABEC-D03EA499CC29}" presName="descendantText" presStyleLbl="alignAccFollowNode1" presStyleIdx="1" presStyleCnt="3">
        <dgm:presLayoutVars>
          <dgm:bulletEnabled val="1"/>
        </dgm:presLayoutVars>
      </dgm:prSet>
      <dgm:spPr/>
    </dgm:pt>
    <dgm:pt modelId="{A752E8AE-5C74-4F18-B68B-096AB85EB3EE}" type="pres">
      <dgm:prSet presAssocID="{960843EC-6837-4685-9525-C07FA5DA14E7}" presName="sp" presStyleCnt="0"/>
      <dgm:spPr/>
    </dgm:pt>
    <dgm:pt modelId="{BE11BB00-BBB1-4FF7-980A-D34BF108EAB4}" type="pres">
      <dgm:prSet presAssocID="{E13C0F5A-0FB1-421E-B654-B22EBE6712BB}" presName="linNode" presStyleCnt="0"/>
      <dgm:spPr/>
    </dgm:pt>
    <dgm:pt modelId="{8C24D386-7DD7-4E79-915D-5F679E01C40A}" type="pres">
      <dgm:prSet presAssocID="{E13C0F5A-0FB1-421E-B654-B22EBE6712BB}" presName="parentText" presStyleLbl="node1" presStyleIdx="2" presStyleCnt="3" custLinFactNeighborY="-948">
        <dgm:presLayoutVars>
          <dgm:chMax val="1"/>
          <dgm:bulletEnabled val="1"/>
        </dgm:presLayoutVars>
      </dgm:prSet>
      <dgm:spPr/>
    </dgm:pt>
    <dgm:pt modelId="{5AFC3F45-C559-4C9A-9256-67D9852EB0E0}" type="pres">
      <dgm:prSet presAssocID="{E13C0F5A-0FB1-421E-B654-B22EBE6712B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F09CA0C-07F4-4D9A-AAF1-86D1BB4E7BB3}" type="presOf" srcId="{E13C0F5A-0FB1-421E-B654-B22EBE6712BB}" destId="{8C24D386-7DD7-4E79-915D-5F679E01C40A}" srcOrd="0" destOrd="0" presId="urn:microsoft.com/office/officeart/2005/8/layout/vList5"/>
    <dgm:cxn modelId="{FDE7480E-E594-4BD4-BA7B-8C226844099E}" srcId="{68160B0D-6AC1-4242-ABEC-D03EA499CC29}" destId="{8B52B3F1-EE85-4868-96A9-C26A2D11B5B8}" srcOrd="0" destOrd="0" parTransId="{1313CBEF-C46F-4E66-8B85-7C71FD6426BF}" sibTransId="{7B5F1222-E454-4D78-B76C-EC124BC4F617}"/>
    <dgm:cxn modelId="{5E7F2434-C94B-46E7-931B-771D5BCAFC88}" srcId="{9569D785-9D28-4AF3-9F3A-7D1687A39019}" destId="{853AE74A-D916-4F39-A96B-FD73CC440D87}" srcOrd="0" destOrd="0" parTransId="{C5477E55-B939-4EDB-8FBD-1A7F8C90C87C}" sibTransId="{0C007D9E-A146-4353-92FB-BB429B5F7AE3}"/>
    <dgm:cxn modelId="{EADD1064-1AD7-4459-BA46-9BFE49B75922}" type="presOf" srcId="{9569D785-9D28-4AF3-9F3A-7D1687A39019}" destId="{FB9EAFCE-BF95-4407-9FF9-4D7C8D5661F5}" srcOrd="0" destOrd="0" presId="urn:microsoft.com/office/officeart/2005/8/layout/vList5"/>
    <dgm:cxn modelId="{57F52751-F451-43F1-88BA-03AF49D31647}" srcId="{88EFA09A-F3E9-4D58-9342-4F471CA5FBC7}" destId="{E13C0F5A-0FB1-421E-B654-B22EBE6712BB}" srcOrd="2" destOrd="0" parTransId="{4DBA95A4-00AB-4683-BEF0-E34B661EB591}" sibTransId="{0F475C0E-51AB-4E9A-A51A-284769F4C9DC}"/>
    <dgm:cxn modelId="{D7168E87-3AE0-4788-BEF7-2AF9BDFEE345}" srcId="{88EFA09A-F3E9-4D58-9342-4F471CA5FBC7}" destId="{68160B0D-6AC1-4242-ABEC-D03EA499CC29}" srcOrd="1" destOrd="0" parTransId="{964B2B33-5CF4-44F6-AFE4-02B59E30FB1B}" sibTransId="{960843EC-6837-4685-9525-C07FA5DA14E7}"/>
    <dgm:cxn modelId="{C606E199-4F57-4FC7-861E-99BE71F67627}" type="presOf" srcId="{8B52B3F1-EE85-4868-96A9-C26A2D11B5B8}" destId="{322475E3-FB9E-4178-8A4C-39326A5F7B55}" srcOrd="0" destOrd="0" presId="urn:microsoft.com/office/officeart/2005/8/layout/vList5"/>
    <dgm:cxn modelId="{259564A2-3C2D-4D51-9C0B-7B19D7FC2EA3}" type="presOf" srcId="{853AE74A-D916-4F39-A96B-FD73CC440D87}" destId="{E0071EB5-BE00-4F9B-BE45-778E9BAA8B62}" srcOrd="0" destOrd="0" presId="urn:microsoft.com/office/officeart/2005/8/layout/vList5"/>
    <dgm:cxn modelId="{5D1593A3-83BB-495E-B260-736E018D4860}" type="presOf" srcId="{68160B0D-6AC1-4242-ABEC-D03EA499CC29}" destId="{256F07D9-2CA1-47A9-AED0-D64E4BF037C3}" srcOrd="0" destOrd="0" presId="urn:microsoft.com/office/officeart/2005/8/layout/vList5"/>
    <dgm:cxn modelId="{69818FC1-137E-4991-BAB1-29E193549799}" srcId="{88EFA09A-F3E9-4D58-9342-4F471CA5FBC7}" destId="{9569D785-9D28-4AF3-9F3A-7D1687A39019}" srcOrd="0" destOrd="0" parTransId="{96087A43-0C9D-4C96-890A-025EABC4B040}" sibTransId="{094EB077-3449-4A88-9FBF-A3E9A2F5C3BB}"/>
    <dgm:cxn modelId="{E3F675CC-B352-4EDB-87F9-4A93525F9F02}" srcId="{E13C0F5A-0FB1-421E-B654-B22EBE6712BB}" destId="{C6F2057A-72A8-461A-9D19-C553054472A2}" srcOrd="0" destOrd="0" parTransId="{1DDEFA19-8E83-43F3-8369-6341DAC08BE9}" sibTransId="{2A3756A7-8C00-4526-8D35-3AADCA49D2FE}"/>
    <dgm:cxn modelId="{78610DD5-8DEA-4C43-AFFC-9A5F1BFD4EEE}" type="presOf" srcId="{88EFA09A-F3E9-4D58-9342-4F471CA5FBC7}" destId="{963673E1-1F2E-4FCF-B787-DBDB5A793FD4}" srcOrd="0" destOrd="0" presId="urn:microsoft.com/office/officeart/2005/8/layout/vList5"/>
    <dgm:cxn modelId="{BA4DEDD7-63AA-42D1-BD9B-0F4E0A426157}" type="presOf" srcId="{C6F2057A-72A8-461A-9D19-C553054472A2}" destId="{5AFC3F45-C559-4C9A-9256-67D9852EB0E0}" srcOrd="0" destOrd="0" presId="urn:microsoft.com/office/officeart/2005/8/layout/vList5"/>
    <dgm:cxn modelId="{661E57F8-57AD-48BD-BA84-127C31482E35}" type="presParOf" srcId="{963673E1-1F2E-4FCF-B787-DBDB5A793FD4}" destId="{C809B2D8-2897-4CAA-B351-F109E11A2F14}" srcOrd="0" destOrd="0" presId="urn:microsoft.com/office/officeart/2005/8/layout/vList5"/>
    <dgm:cxn modelId="{323AB00C-EE42-4F3E-87D4-1EC1342D18F6}" type="presParOf" srcId="{C809B2D8-2897-4CAA-B351-F109E11A2F14}" destId="{FB9EAFCE-BF95-4407-9FF9-4D7C8D5661F5}" srcOrd="0" destOrd="0" presId="urn:microsoft.com/office/officeart/2005/8/layout/vList5"/>
    <dgm:cxn modelId="{32FFD7DE-1655-4C9A-B759-0BFBEA3DCF10}" type="presParOf" srcId="{C809B2D8-2897-4CAA-B351-F109E11A2F14}" destId="{E0071EB5-BE00-4F9B-BE45-778E9BAA8B62}" srcOrd="1" destOrd="0" presId="urn:microsoft.com/office/officeart/2005/8/layout/vList5"/>
    <dgm:cxn modelId="{E0BD1FD3-9B3F-478F-A6D2-5C3835FD7B8A}" type="presParOf" srcId="{963673E1-1F2E-4FCF-B787-DBDB5A793FD4}" destId="{7510F772-8180-478D-86A4-C6A6B3EC66E4}" srcOrd="1" destOrd="0" presId="urn:microsoft.com/office/officeart/2005/8/layout/vList5"/>
    <dgm:cxn modelId="{A567F024-286B-43F9-BD6F-0B3E091FF1A1}" type="presParOf" srcId="{963673E1-1F2E-4FCF-B787-DBDB5A793FD4}" destId="{48B540F2-FEF1-4865-8687-9C5A5A67A27E}" srcOrd="2" destOrd="0" presId="urn:microsoft.com/office/officeart/2005/8/layout/vList5"/>
    <dgm:cxn modelId="{AEEBE380-6182-49EC-8740-377540ADD1C3}" type="presParOf" srcId="{48B540F2-FEF1-4865-8687-9C5A5A67A27E}" destId="{256F07D9-2CA1-47A9-AED0-D64E4BF037C3}" srcOrd="0" destOrd="0" presId="urn:microsoft.com/office/officeart/2005/8/layout/vList5"/>
    <dgm:cxn modelId="{C0970498-20F3-4542-9147-33C1E75E404F}" type="presParOf" srcId="{48B540F2-FEF1-4865-8687-9C5A5A67A27E}" destId="{322475E3-FB9E-4178-8A4C-39326A5F7B55}" srcOrd="1" destOrd="0" presId="urn:microsoft.com/office/officeart/2005/8/layout/vList5"/>
    <dgm:cxn modelId="{15247EF3-184A-4997-AC85-D5FA6F06094A}" type="presParOf" srcId="{963673E1-1F2E-4FCF-B787-DBDB5A793FD4}" destId="{A752E8AE-5C74-4F18-B68B-096AB85EB3EE}" srcOrd="3" destOrd="0" presId="urn:microsoft.com/office/officeart/2005/8/layout/vList5"/>
    <dgm:cxn modelId="{FA5C17B8-9DF1-4EA0-BB6C-8476BF72152F}" type="presParOf" srcId="{963673E1-1F2E-4FCF-B787-DBDB5A793FD4}" destId="{BE11BB00-BBB1-4FF7-980A-D34BF108EAB4}" srcOrd="4" destOrd="0" presId="urn:microsoft.com/office/officeart/2005/8/layout/vList5"/>
    <dgm:cxn modelId="{F7299D5D-257D-4AA6-91E2-63D8215F839F}" type="presParOf" srcId="{BE11BB00-BBB1-4FF7-980A-D34BF108EAB4}" destId="{8C24D386-7DD7-4E79-915D-5F679E01C40A}" srcOrd="0" destOrd="0" presId="urn:microsoft.com/office/officeart/2005/8/layout/vList5"/>
    <dgm:cxn modelId="{FA1311B9-E2CD-4FCF-9A97-5D8265E70A0A}" type="presParOf" srcId="{BE11BB00-BBB1-4FF7-980A-D34BF108EAB4}" destId="{5AFC3F45-C559-4C9A-9256-67D9852EB0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F8A6C-348A-4A64-B560-19A18BE7F2A5}">
      <dsp:nvSpPr>
        <dsp:cNvPr id="0" name=""/>
        <dsp:cNvSpPr/>
      </dsp:nvSpPr>
      <dsp:spPr>
        <a:xfrm rot="5400000">
          <a:off x="4030733" y="-1698207"/>
          <a:ext cx="743705" cy="41436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Apical ectodermal ridge: </a:t>
          </a:r>
          <a:r>
            <a:rPr lang="en-US" sz="800" b="0" kern="1200" dirty="0"/>
            <a:t>appears at the apex of limb bud and stimulates proliferation of mesenchyme and </a:t>
          </a:r>
          <a:r>
            <a:rPr lang="en-US" sz="800" b="0" kern="1200" dirty="0">
              <a:solidFill>
                <a:srgbClr val="FF0000"/>
              </a:solidFill>
            </a:rPr>
            <a:t>elongation</a:t>
          </a:r>
          <a:r>
            <a:rPr lang="en-US" sz="800" b="0" kern="1200" dirty="0"/>
            <a:t> of limb bud.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solidFill>
                <a:schemeClr val="bg1">
                  <a:lumMod val="50000"/>
                </a:schemeClr>
              </a:solidFill>
            </a:rPr>
            <a:t>Some people born with bud limb , there is no proliferation of mesenchyme , because this apical ectodermal ridge does not work or exist , so there is no stimulation which results in no elongation </a:t>
          </a:r>
        </a:p>
      </dsp:txBody>
      <dsp:txXfrm rot="-5400000">
        <a:off x="2330781" y="38050"/>
        <a:ext cx="4107305" cy="671095"/>
      </dsp:txXfrm>
    </dsp:sp>
    <dsp:sp modelId="{6D4B3C0B-EF36-4AD1-AC02-7192FCA529F8}">
      <dsp:nvSpPr>
        <dsp:cNvPr id="0" name=""/>
        <dsp:cNvSpPr/>
      </dsp:nvSpPr>
      <dsp:spPr>
        <a:xfrm>
          <a:off x="0" y="0"/>
          <a:ext cx="2330780" cy="7414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A&amp;G</a:t>
          </a:r>
        </a:p>
      </dsp:txBody>
      <dsp:txXfrm>
        <a:off x="36195" y="36195"/>
        <a:ext cx="2258390" cy="669067"/>
      </dsp:txXfrm>
    </dsp:sp>
    <dsp:sp modelId="{E2832496-52A9-4EE7-B7EA-A75BB4E3813B}">
      <dsp:nvSpPr>
        <dsp:cNvPr id="0" name=""/>
        <dsp:cNvSpPr/>
      </dsp:nvSpPr>
      <dsp:spPr>
        <a:xfrm rot="5400000">
          <a:off x="4110306" y="-920578"/>
          <a:ext cx="593165" cy="41476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Distal ends of buds flatten into paddle-like hand &amp; foot plates.</a:t>
          </a:r>
          <a:r>
            <a:rPr lang="ar-SA" sz="1600" b="0" kern="1200" dirty="0"/>
            <a:t>       (زي المجداف )</a:t>
          </a:r>
          <a:endParaRPr lang="en-US" sz="1600" b="0" kern="1200" dirty="0"/>
        </a:p>
      </dsp:txBody>
      <dsp:txXfrm rot="-5400000">
        <a:off x="2333059" y="885625"/>
        <a:ext cx="4118704" cy="535253"/>
      </dsp:txXfrm>
    </dsp:sp>
    <dsp:sp modelId="{0B5BE725-2F25-40B9-AC5C-008BC86F1349}">
      <dsp:nvSpPr>
        <dsp:cNvPr id="0" name=""/>
        <dsp:cNvSpPr/>
      </dsp:nvSpPr>
      <dsp:spPr>
        <a:xfrm>
          <a:off x="0" y="782523"/>
          <a:ext cx="2333059" cy="7414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B&amp;H</a:t>
          </a:r>
        </a:p>
      </dsp:txBody>
      <dsp:txXfrm>
        <a:off x="36195" y="818718"/>
        <a:ext cx="2260669" cy="669067"/>
      </dsp:txXfrm>
    </dsp:sp>
    <dsp:sp modelId="{A939682B-BBFE-4C23-9092-F050B203DB6B}">
      <dsp:nvSpPr>
        <dsp:cNvPr id="0" name=""/>
        <dsp:cNvSpPr/>
      </dsp:nvSpPr>
      <dsp:spPr>
        <a:xfrm rot="5400000">
          <a:off x="4110306" y="-142048"/>
          <a:ext cx="593165" cy="41476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appear as </a:t>
          </a:r>
          <a:r>
            <a:rPr lang="en-US" sz="1600" b="0" kern="1200" dirty="0" err="1">
              <a:solidFill>
                <a:srgbClr val="FF0000"/>
              </a:solidFill>
            </a:rPr>
            <a:t>mesenchymal</a:t>
          </a:r>
          <a:r>
            <a:rPr lang="en-US" sz="1600" b="0" kern="1200" dirty="0">
              <a:solidFill>
                <a:srgbClr val="FF0000"/>
              </a:solidFill>
            </a:rPr>
            <a:t> condensations </a:t>
          </a:r>
          <a:r>
            <a:rPr lang="en-US" sz="1600" b="0" kern="1200" dirty="0"/>
            <a:t>that outline the patterns of digits</a:t>
          </a:r>
        </a:p>
      </dsp:txBody>
      <dsp:txXfrm rot="-5400000">
        <a:off x="2333059" y="1664155"/>
        <a:ext cx="4118704" cy="535253"/>
      </dsp:txXfrm>
    </dsp:sp>
    <dsp:sp modelId="{EFA22BB1-1FF9-4BE4-B8F5-68DE2A99A355}">
      <dsp:nvSpPr>
        <dsp:cNvPr id="0" name=""/>
        <dsp:cNvSpPr/>
      </dsp:nvSpPr>
      <dsp:spPr>
        <a:xfrm>
          <a:off x="0" y="1562798"/>
          <a:ext cx="2333059" cy="7414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C&amp;I</a:t>
          </a:r>
        </a:p>
      </dsp:txBody>
      <dsp:txXfrm>
        <a:off x="36195" y="1598993"/>
        <a:ext cx="2260669" cy="669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71EB5-BE00-4F9B-BE45-778E9BAA8B62}">
      <dsp:nvSpPr>
        <dsp:cNvPr id="0" name=""/>
        <dsp:cNvSpPr/>
      </dsp:nvSpPr>
      <dsp:spPr>
        <a:xfrm rot="5400000">
          <a:off x="4082563" y="-1705543"/>
          <a:ext cx="550721" cy="410157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Mesenchyme between rays disappears to form </a:t>
          </a: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notches</a:t>
          </a:r>
          <a:r>
            <a:rPr lang="en-US" sz="1200" b="0" kern="1200" dirty="0"/>
            <a:t>.</a:t>
          </a:r>
        </a:p>
      </dsp:txBody>
      <dsp:txXfrm rot="-5400000">
        <a:off x="2307136" y="96768"/>
        <a:ext cx="4074691" cy="496953"/>
      </dsp:txXfrm>
    </dsp:sp>
    <dsp:sp modelId="{FB9EAFCE-BF95-4407-9FF9-4D7C8D5661F5}">
      <dsp:nvSpPr>
        <dsp:cNvPr id="0" name=""/>
        <dsp:cNvSpPr/>
      </dsp:nvSpPr>
      <dsp:spPr>
        <a:xfrm>
          <a:off x="0" y="1043"/>
          <a:ext cx="2307136" cy="6884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D&amp;J</a:t>
          </a:r>
        </a:p>
      </dsp:txBody>
      <dsp:txXfrm>
        <a:off x="33605" y="34648"/>
        <a:ext cx="2239926" cy="621192"/>
      </dsp:txXfrm>
    </dsp:sp>
    <dsp:sp modelId="{322475E3-FB9E-4178-8A4C-39326A5F7B55}">
      <dsp:nvSpPr>
        <dsp:cNvPr id="0" name=""/>
        <dsp:cNvSpPr/>
      </dsp:nvSpPr>
      <dsp:spPr>
        <a:xfrm rot="5400000">
          <a:off x="4082563" y="-982721"/>
          <a:ext cx="550721" cy="410157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Digits form inside rays, elongate &amp; appear </a:t>
          </a:r>
          <a:r>
            <a:rPr lang="en-US" sz="12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webbed</a:t>
          </a:r>
          <a:r>
            <a:rPr lang="en-US" sz="1200" b="0" kern="1200" dirty="0">
              <a:solidFill>
                <a:srgbClr val="FF0000"/>
              </a:solidFill>
            </a:rPr>
            <a:t>.</a:t>
          </a:r>
        </a:p>
      </dsp:txBody>
      <dsp:txXfrm rot="-5400000">
        <a:off x="2307136" y="819590"/>
        <a:ext cx="4074691" cy="496953"/>
      </dsp:txXfrm>
    </dsp:sp>
    <dsp:sp modelId="{256F07D9-2CA1-47A9-AED0-D64E4BF037C3}">
      <dsp:nvSpPr>
        <dsp:cNvPr id="0" name=""/>
        <dsp:cNvSpPr/>
      </dsp:nvSpPr>
      <dsp:spPr>
        <a:xfrm>
          <a:off x="0" y="723865"/>
          <a:ext cx="2307136" cy="6884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E&amp;K</a:t>
          </a:r>
        </a:p>
      </dsp:txBody>
      <dsp:txXfrm>
        <a:off x="33605" y="757470"/>
        <a:ext cx="2239926" cy="621192"/>
      </dsp:txXfrm>
    </dsp:sp>
    <dsp:sp modelId="{5AFC3F45-C559-4C9A-9256-67D9852EB0E0}">
      <dsp:nvSpPr>
        <dsp:cNvPr id="0" name=""/>
        <dsp:cNvSpPr/>
      </dsp:nvSpPr>
      <dsp:spPr>
        <a:xfrm rot="5400000">
          <a:off x="4082563" y="-259898"/>
          <a:ext cx="550721" cy="410157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Mesenchyme between digits disappear to separate them.</a:t>
          </a:r>
        </a:p>
      </dsp:txBody>
      <dsp:txXfrm rot="-5400000">
        <a:off x="2307136" y="1542413"/>
        <a:ext cx="4074691" cy="496953"/>
      </dsp:txXfrm>
    </dsp:sp>
    <dsp:sp modelId="{8C24D386-7DD7-4E79-915D-5F679E01C40A}">
      <dsp:nvSpPr>
        <dsp:cNvPr id="0" name=""/>
        <dsp:cNvSpPr/>
      </dsp:nvSpPr>
      <dsp:spPr>
        <a:xfrm>
          <a:off x="0" y="1440161"/>
          <a:ext cx="2307136" cy="68840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F&amp;L</a:t>
          </a:r>
        </a:p>
      </dsp:txBody>
      <dsp:txXfrm>
        <a:off x="33605" y="1473766"/>
        <a:ext cx="2239926" cy="62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9DBF5-BCB2-48DF-B748-7961847641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2FEF-9FB8-4BB6-9EEF-CE98FA4D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1065" y="2130427"/>
            <a:ext cx="10098722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75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0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13617" y="274640"/>
            <a:ext cx="2673191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94043" y="274640"/>
            <a:ext cx="782156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74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21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8506" y="4406902"/>
            <a:ext cx="10098722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38506" y="2906713"/>
            <a:ext cx="100987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74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94044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3943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69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035308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035308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81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67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6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97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679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94043" y="1600202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514610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F9EC-2155-4D80-B62E-947C5F069050}" type="datetimeFigureOut">
              <a:rPr lang="ar-SA" smtClean="0"/>
              <a:t>23/03/1439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59291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94044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C59B-1F58-4E60-B1C0-4239EB24D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6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Pvhl66QCq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2HvEGUYwA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hyperlink" Target="https://www.google.com.sa/url?sa=i&amp;rct=j&amp;q=&amp;esrc=s&amp;source=images&amp;cd=&amp;cad=rja&amp;uact=8&amp;ved=0ahUKEwjX6qqWivnXAhUQsBQKHRa6BlwQjRwIBw&amp;url=https://twitter.com/derradjihafid&amp;psig=AOvVaw2zh1gpgESkZCJRJHkMopSZ&amp;ust=1512776606354946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www.google.com.sa/url?sa=i&amp;rct=j&amp;q=&amp;esrc=s&amp;source=images&amp;cd=&amp;cad=rja&amp;uact=8&amp;ved=0ahUKEwjdqPzUifnXAhWBoBQKHVySAWYQjRwIBw&amp;url=https://play.google.com/store/apps/details?id=com.google.android.gm&amp;hl=ar&amp;psig=AOvVaw3658ez7hz2P3E8pQIxI8Ie&amp;ust=1512776469155213" TargetMode="External"/><Relationship Id="rId10" Type="http://schemas.microsoft.com/office/2007/relationships/hdphoto" Target="../media/hdphoto3.wdp"/><Relationship Id="rId4" Type="http://schemas.openxmlformats.org/officeDocument/2006/relationships/hyperlink" Target="mailto:Embryology437@gmail.com" TargetMode="Externa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E3A9417-17F4-5D40-8C20-62FE5A2EE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43" y="1600200"/>
            <a:ext cx="4525963" cy="452596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9F14C98-8B2E-204E-B822-2576C60FB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17" y="3863181"/>
            <a:ext cx="2715504" cy="27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23" y="0"/>
            <a:ext cx="121823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6099" y="2667000"/>
            <a:ext cx="396028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1338018" y="4109113"/>
            <a:ext cx="457200" cy="59404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63262" y="2590800"/>
            <a:ext cx="39602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63262" y="2743200"/>
            <a:ext cx="396028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3262" y="4191000"/>
            <a:ext cx="39602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3615181" y="4109113"/>
            <a:ext cx="457200" cy="59404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3623203" y="2210288"/>
            <a:ext cx="457200" cy="59404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1353392" y="2292147"/>
            <a:ext cx="457200" cy="59404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6394161" y="2209333"/>
            <a:ext cx="457200" cy="594043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6387378" y="4109112"/>
            <a:ext cx="457200" cy="594043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35461" y="2590800"/>
            <a:ext cx="39602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435461" y="4191000"/>
            <a:ext cx="39602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35461" y="2743200"/>
            <a:ext cx="396028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8423" y="1584988"/>
            <a:ext cx="1740861" cy="58477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/>
              <a:t>Bone in </a:t>
            </a:r>
          </a:p>
          <a:p>
            <a:pPr algn="l"/>
            <a:r>
              <a:rPr lang="en-US" sz="1600" b="1" dirty="0"/>
              <a:t>cartilaginous state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1683" y="878867"/>
            <a:ext cx="1920269" cy="107721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/>
              <a:t>Appearance of </a:t>
            </a:r>
          </a:p>
          <a:p>
            <a:pPr algn="l"/>
            <a:r>
              <a:rPr lang="en-US" sz="1600" b="1" dirty="0"/>
              <a:t>primary </a:t>
            </a:r>
            <a:r>
              <a:rPr lang="en-US" sz="1600" b="1" dirty="0" err="1"/>
              <a:t>ossific</a:t>
            </a:r>
            <a:r>
              <a:rPr lang="en-US" sz="1600" b="1" dirty="0"/>
              <a:t> </a:t>
            </a:r>
          </a:p>
          <a:p>
            <a:pPr algn="l"/>
            <a:r>
              <a:rPr lang="en-US" sz="1600" b="1" dirty="0"/>
              <a:t>centers: ossification </a:t>
            </a:r>
          </a:p>
          <a:p>
            <a:pPr algn="l"/>
            <a:r>
              <a:rPr lang="en-US" sz="1600" b="1" dirty="0"/>
              <a:t>of </a:t>
            </a:r>
            <a:r>
              <a:rPr lang="en-US" sz="1600" b="1" dirty="0" err="1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66337" y="878867"/>
            <a:ext cx="1920269" cy="107721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/>
              <a:t>Appearance of </a:t>
            </a:r>
          </a:p>
          <a:p>
            <a:pPr algn="l"/>
            <a:r>
              <a:rPr lang="en-US" sz="1600" b="1" dirty="0"/>
              <a:t>secondary </a:t>
            </a:r>
            <a:r>
              <a:rPr lang="en-US" sz="1600" b="1" dirty="0" err="1"/>
              <a:t>ossific</a:t>
            </a:r>
            <a:r>
              <a:rPr lang="en-US" sz="1600" b="1" dirty="0"/>
              <a:t> </a:t>
            </a:r>
          </a:p>
          <a:p>
            <a:pPr algn="l"/>
            <a:r>
              <a:rPr lang="en-US" sz="1600" b="1" dirty="0"/>
              <a:t>centers: ossification </a:t>
            </a:r>
          </a:p>
          <a:p>
            <a:pPr algn="l"/>
            <a:r>
              <a:rPr lang="en-US" sz="1600" b="1" dirty="0"/>
              <a:t>of  epiphysis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57191" y="878867"/>
            <a:ext cx="2000483" cy="107721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/>
              <a:t>Ossification of </a:t>
            </a:r>
          </a:p>
          <a:p>
            <a:pPr algn="l"/>
            <a:r>
              <a:rPr lang="en-US" sz="1600" b="1" dirty="0" err="1"/>
              <a:t>epiphseal</a:t>
            </a:r>
            <a:r>
              <a:rPr lang="en-US" sz="1600" b="1" dirty="0"/>
              <a:t> plate: </a:t>
            </a:r>
          </a:p>
          <a:p>
            <a:pPr algn="l"/>
            <a:r>
              <a:rPr lang="en-US" sz="1600" b="1" dirty="0"/>
              <a:t>Complete union of </a:t>
            </a:r>
          </a:p>
          <a:p>
            <a:pPr algn="l"/>
            <a:r>
              <a:rPr lang="en-US" sz="1600" b="1" dirty="0"/>
              <a:t>epiphysis &amp; </a:t>
            </a:r>
            <a:r>
              <a:rPr lang="en-US" sz="1600" b="1" dirty="0" err="1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01537" y="3276600"/>
            <a:ext cx="96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Diaphysi</a:t>
            </a:r>
            <a:r>
              <a:rPr lang="en-US" sz="1600" b="1" dirty="0" err="1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43441" y="2133600"/>
            <a:ext cx="94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Epiphysis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63264" y="2514601"/>
            <a:ext cx="1115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/>
              <a:t>Epiphyseal</a:t>
            </a:r>
            <a:r>
              <a:rPr lang="en-US" sz="1600" dirty="0"/>
              <a:t> </a:t>
            </a:r>
          </a:p>
          <a:p>
            <a:pPr algn="l"/>
            <a:r>
              <a:rPr lang="en-US" sz="1600" dirty="0"/>
              <a:t>plate of </a:t>
            </a:r>
          </a:p>
          <a:p>
            <a:pPr algn="l"/>
            <a:r>
              <a:rPr lang="en-US" sz="1600" dirty="0"/>
              <a:t>cartilage</a:t>
            </a:r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flipH="1" flipV="1">
            <a:off x="6831489" y="2667000"/>
            <a:ext cx="531775" cy="263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77158" y="4572000"/>
            <a:ext cx="108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>
            <a:off x="5619774" y="855078"/>
            <a:ext cx="0" cy="371692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29121" y="4572001"/>
            <a:ext cx="135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8833029" y="855078"/>
            <a:ext cx="3" cy="3657599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702694" y="2514600"/>
            <a:ext cx="396028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9661394" y="1980734"/>
            <a:ext cx="457200" cy="594043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219157" y="3581400"/>
            <a:ext cx="964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flipH="1" flipV="1">
            <a:off x="6633476" y="3657603"/>
            <a:ext cx="585681" cy="9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9654611" y="5023512"/>
            <a:ext cx="457200" cy="594043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682096" y="5152655"/>
            <a:ext cx="322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 proliferation </a:t>
            </a:r>
          </a:p>
          <a:p>
            <a:pPr algn="l"/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epiphyseal plate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RANGE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7237605" y="3616102"/>
            <a:ext cx="10180" cy="295823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260507" y="5181600"/>
            <a:ext cx="1594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Growth of </a:t>
            </a:r>
          </a:p>
          <a:p>
            <a:pPr algn="ctr"/>
            <a:r>
              <a:rPr lang="en-US" b="1" dirty="0"/>
              <a:t>bone stops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50723" y="137160"/>
            <a:ext cx="5442451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OSSIFICATION OF LONG BONES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663262" y="2743200"/>
            <a:ext cx="396028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3467571" y="3352802"/>
            <a:ext cx="393705" cy="9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6394161" y="2209334"/>
            <a:ext cx="457200" cy="594043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6387377" y="4109113"/>
            <a:ext cx="457200" cy="594043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flipH="1">
            <a:off x="6732483" y="2302877"/>
            <a:ext cx="610958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13366" y="4343400"/>
            <a:ext cx="94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Epiphysis</a:t>
            </a:r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flipH="1" flipV="1">
            <a:off x="6732483" y="4495803"/>
            <a:ext cx="580883" cy="168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9702694" y="2362200"/>
            <a:ext cx="39602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9702694" y="5105400"/>
            <a:ext cx="39602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9702694" y="2362200"/>
            <a:ext cx="396028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9702694" y="5105400"/>
            <a:ext cx="396028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3881" y="5641049"/>
            <a:ext cx="8911338" cy="120032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*Bone age is a good index of general maturation.</a:t>
            </a:r>
            <a:endParaRPr lang="en-US" dirty="0"/>
          </a:p>
          <a:p>
            <a:pPr algn="l"/>
            <a:r>
              <a:rPr lang="en-US" b="1" dirty="0"/>
              <a:t>*Bone age is determined by:</a:t>
            </a:r>
          </a:p>
          <a:p>
            <a:pPr algn="l"/>
            <a:r>
              <a:rPr lang="en-US" b="1" dirty="0"/>
              <a:t>Appearance of </a:t>
            </a:r>
            <a:r>
              <a:rPr lang="en-US" b="1" dirty="0" err="1"/>
              <a:t>ossific</a:t>
            </a:r>
            <a:r>
              <a:rPr lang="en-US" b="1" dirty="0"/>
              <a:t> centers in diaphysis &amp; epiphysis (specific for each bone &amp; sex). </a:t>
            </a:r>
          </a:p>
          <a:p>
            <a:pPr algn="l"/>
            <a:r>
              <a:rPr lang="en-US" b="1" dirty="0"/>
              <a:t>Disappearance of epiphyseal plate (specific for each bone &amp; sex).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59" y="44624"/>
            <a:ext cx="2520280" cy="1446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ar-SA" sz="1100" dirty="0"/>
              <a:t>في البداية تكون الأطراف غضروف</a:t>
            </a:r>
            <a:r>
              <a:rPr lang="en-US" sz="1100" dirty="0"/>
              <a:t> </a:t>
            </a:r>
            <a:r>
              <a:rPr lang="ar-SA" sz="1100" dirty="0"/>
              <a:t> </a:t>
            </a:r>
            <a:r>
              <a:rPr lang="en-GB" sz="1100" dirty="0"/>
              <a:t>،</a:t>
            </a:r>
            <a:r>
              <a:rPr lang="ar-SA" sz="1100" dirty="0"/>
              <a:t> </a:t>
            </a:r>
            <a:r>
              <a:rPr lang="ar-SA" sz="1100" dirty="0">
                <a:solidFill>
                  <a:schemeClr val="accent2">
                    <a:lumMod val="75000"/>
                  </a:schemeClr>
                </a:solidFill>
              </a:rPr>
              <a:t>ثم قبل الولادة تجي مرحلة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primary </a:t>
            </a:r>
            <a:r>
              <a:rPr lang="en-US" sz="1100" dirty="0" err="1">
                <a:solidFill>
                  <a:schemeClr val="accent2">
                    <a:lumMod val="75000"/>
                  </a:schemeClr>
                </a:solidFill>
              </a:rPr>
              <a:t>ossific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center </a:t>
            </a:r>
            <a:r>
              <a:rPr lang="ar-SA" sz="1100" dirty="0">
                <a:solidFill>
                  <a:schemeClr val="accent2">
                    <a:lumMod val="75000"/>
                  </a:schemeClr>
                </a:solidFill>
              </a:rPr>
              <a:t> فيولد الطفل و الـ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diaphysis </a:t>
            </a:r>
            <a:r>
              <a:rPr lang="ar-SA" sz="1100" dirty="0">
                <a:solidFill>
                  <a:schemeClr val="accent2">
                    <a:lumMod val="75000"/>
                  </a:schemeClr>
                </a:solidFill>
              </a:rPr>
              <a:t> عظم والـ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epiphysis </a:t>
            </a:r>
            <a:r>
              <a:rPr lang="ar-SA" sz="1100" dirty="0">
                <a:solidFill>
                  <a:schemeClr val="accent2">
                    <a:lumMod val="75000"/>
                  </a:schemeClr>
                </a:solidFill>
              </a:rPr>
              <a:t> غضروف </a:t>
            </a:r>
          </a:p>
          <a:p>
            <a:r>
              <a:rPr lang="ar-SA" sz="1100" dirty="0">
                <a:solidFill>
                  <a:schemeClr val="accent3">
                    <a:lumMod val="75000"/>
                  </a:schemeClr>
                </a:solidFill>
              </a:rPr>
              <a:t>ومن بعد الولادة تبدأ مرحلة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secondary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ossific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center </a:t>
            </a:r>
            <a:r>
              <a:rPr lang="ar-SA" sz="1100" dirty="0">
                <a:solidFill>
                  <a:schemeClr val="accent3">
                    <a:lumMod val="75000"/>
                  </a:schemeClr>
                </a:solidFill>
              </a:rPr>
              <a:t>وهو المسؤول عن الإطالة فيستمر النمو حتى يصير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ossification </a:t>
            </a:r>
            <a:r>
              <a:rPr lang="ar-SA" sz="1100" dirty="0">
                <a:solidFill>
                  <a:schemeClr val="accent3">
                    <a:lumMod val="75000"/>
                  </a:schemeClr>
                </a:solidFill>
              </a:rPr>
              <a:t> للغضروف بين الـ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diaphysis </a:t>
            </a:r>
            <a:r>
              <a:rPr lang="ar-SA" sz="1100" dirty="0">
                <a:solidFill>
                  <a:schemeClr val="accent3">
                    <a:lumMod val="75000"/>
                  </a:schemeClr>
                </a:solidFill>
              </a:rPr>
              <a:t>و الـ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epiphysis </a:t>
            </a:r>
            <a:r>
              <a:rPr lang="ar-SA" sz="1100" dirty="0">
                <a:solidFill>
                  <a:schemeClr val="accent3">
                    <a:lumMod val="75000"/>
                  </a:schemeClr>
                </a:solidFill>
              </a:rPr>
              <a:t> وكذا يصير العظم كله متحد ومكتمل النمو 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344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3458" y="1070796"/>
            <a:ext cx="11413033" cy="39604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- Originally, limb buds were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sz="2000" dirty="0"/>
              <a:t>of the trunk with:</a:t>
            </a:r>
          </a:p>
          <a:p>
            <a:pPr algn="l">
              <a:buNone/>
            </a:pPr>
            <a:r>
              <a:rPr lang="en-US" sz="2000" dirty="0"/>
              <a:t>	1-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dirty="0"/>
              <a:t>&amp;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sz="2000" dirty="0"/>
              <a:t> borders: radius and tibia are </a:t>
            </a:r>
            <a:r>
              <a:rPr lang="en-US" sz="2000" dirty="0" err="1"/>
              <a:t>preaxial</a:t>
            </a:r>
            <a:r>
              <a:rPr lang="en-US" sz="2000" dirty="0"/>
              <a:t> bones.</a:t>
            </a:r>
          </a:p>
          <a:p>
            <a:pPr algn="l">
              <a:buNone/>
            </a:pPr>
            <a:r>
              <a:rPr lang="en-US" sz="2000" dirty="0"/>
              <a:t>	2-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sz="2000" dirty="0"/>
              <a:t>&amp;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sz="2000" dirty="0"/>
              <a:t> surfaces: flexor muscles are ventral and extensors are dorsal.</a:t>
            </a:r>
          </a:p>
          <a:p>
            <a:pPr marL="0" indent="0" algn="l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During 7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adduction </a:t>
            </a:r>
            <a:r>
              <a:rPr lang="en-US" sz="2000" dirty="0"/>
              <a:t>of limb buds occurs with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sz="2000" dirty="0"/>
              <a:t>:</a:t>
            </a:r>
          </a:p>
          <a:p>
            <a:pPr algn="l">
              <a:buNone/>
            </a:pPr>
            <a:r>
              <a:rPr lang="en-US" sz="2000" dirty="0"/>
              <a:t>	1-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sz="2000" dirty="0"/>
              <a:t>, rotation occurs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sz="2000" dirty="0"/>
              <a:t>: radius is lateral &amp; flexor muscles are  anterior.</a:t>
            </a:r>
          </a:p>
          <a:p>
            <a:pPr algn="l">
              <a:buNone/>
            </a:pPr>
            <a:r>
              <a:rPr lang="en-US" sz="2000" dirty="0"/>
              <a:t>	</a:t>
            </a:r>
          </a:p>
          <a:p>
            <a:pPr algn="l">
              <a:buNone/>
            </a:pPr>
            <a:r>
              <a:rPr lang="en-US" sz="2000" dirty="0"/>
              <a:t>2- In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r>
              <a:rPr lang="en-US" sz="2000" dirty="0"/>
              <a:t>, rotation occurs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sz="2000" dirty="0"/>
              <a:t>: tibia is medial &amp; flexor muscles are  posterior.</a:t>
            </a:r>
          </a:p>
          <a:p>
            <a:endParaRPr lang="ar-SA" sz="2400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94043" y="0"/>
            <a:ext cx="10692765" cy="1124744"/>
          </a:xfrm>
        </p:spPr>
        <p:txBody>
          <a:bodyPr/>
          <a:lstStyle/>
          <a:p>
            <a:r>
              <a:rPr lang="en-US" b="1" u="sng" dirty="0"/>
              <a:t>DEVELOPMENT OF LIMBS - 3</a:t>
            </a:r>
            <a:endParaRPr lang="ar-SA" b="1" u="sng" dirty="0"/>
          </a:p>
        </p:txBody>
      </p:sp>
      <p:pic>
        <p:nvPicPr>
          <p:cNvPr id="7" name="Content Placeholder 4" descr="lim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25" y="4165476"/>
            <a:ext cx="576064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63961" y="2915652"/>
            <a:ext cx="6336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بسبب اتجاه الروتيشن صارت الـ </a:t>
            </a:r>
            <a:r>
              <a:rPr lang="en-US" dirty="0">
                <a:solidFill>
                  <a:srgbClr val="FF0000"/>
                </a:solidFill>
              </a:rPr>
              <a:t>radius</a:t>
            </a:r>
            <a:r>
              <a:rPr lang="ar-SA" dirty="0">
                <a:solidFill>
                  <a:srgbClr val="FF0000"/>
                </a:solidFill>
              </a:rPr>
              <a:t> هي الـ </a:t>
            </a:r>
            <a:r>
              <a:rPr lang="en-US" dirty="0">
                <a:solidFill>
                  <a:srgbClr val="FF0000"/>
                </a:solidFill>
              </a:rPr>
              <a:t>lateral </a:t>
            </a:r>
            <a:r>
              <a:rPr lang="ar-SA" dirty="0">
                <a:solidFill>
                  <a:srgbClr val="FF0000"/>
                </a:solidFill>
              </a:rPr>
              <a:t> والـ </a:t>
            </a:r>
            <a:r>
              <a:rPr lang="en-US" dirty="0">
                <a:solidFill>
                  <a:srgbClr val="FF0000"/>
                </a:solidFill>
              </a:rPr>
              <a:t>ulna </a:t>
            </a:r>
            <a:r>
              <a:rPr lang="ar-SA" dirty="0">
                <a:solidFill>
                  <a:srgbClr val="FF0000"/>
                </a:solidFill>
              </a:rPr>
              <a:t> الـ </a:t>
            </a:r>
            <a:r>
              <a:rPr lang="en-US" dirty="0">
                <a:solidFill>
                  <a:srgbClr val="FF0000"/>
                </a:solidFill>
              </a:rPr>
              <a:t>medial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977" y="3635732"/>
            <a:ext cx="6048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بسبب اتجاه الروتيشن صارت الـ </a:t>
            </a:r>
            <a:r>
              <a:rPr lang="en-US" dirty="0">
                <a:solidFill>
                  <a:srgbClr val="FF0000"/>
                </a:solidFill>
              </a:rPr>
              <a:t>tibia </a:t>
            </a:r>
            <a:r>
              <a:rPr lang="ar-SA" dirty="0">
                <a:solidFill>
                  <a:srgbClr val="FF0000"/>
                </a:solidFill>
              </a:rPr>
              <a:t>هي الـ </a:t>
            </a:r>
            <a:r>
              <a:rPr lang="en-US" dirty="0">
                <a:solidFill>
                  <a:srgbClr val="FF0000"/>
                </a:solidFill>
              </a:rPr>
              <a:t>medial</a:t>
            </a:r>
            <a:r>
              <a:rPr lang="ar-SA" dirty="0">
                <a:solidFill>
                  <a:srgbClr val="FF0000"/>
                </a:solidFill>
              </a:rPr>
              <a:t>والـ </a:t>
            </a:r>
            <a:r>
              <a:rPr lang="en-US" dirty="0">
                <a:solidFill>
                  <a:srgbClr val="FF0000"/>
                </a:solidFill>
              </a:rPr>
              <a:t>fibula</a:t>
            </a:r>
            <a:r>
              <a:rPr lang="ar-SA" dirty="0">
                <a:solidFill>
                  <a:srgbClr val="FF0000"/>
                </a:solidFill>
              </a:rPr>
              <a:t> الـ </a:t>
            </a:r>
            <a:r>
              <a:rPr lang="en-US" dirty="0">
                <a:solidFill>
                  <a:srgbClr val="FF0000"/>
                </a:solidFill>
              </a:rPr>
              <a:t>lateral</a:t>
            </a:r>
          </a:p>
        </p:txBody>
      </p:sp>
      <p:pic>
        <p:nvPicPr>
          <p:cNvPr id="2050" name="Picture 2" descr="نتيجة الصورة لـ upper limb embryology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18902" r="19768" b="25542"/>
          <a:stretch/>
        </p:blipFill>
        <p:spPr bwMode="auto">
          <a:xfrm>
            <a:off x="8244681" y="3717032"/>
            <a:ext cx="2682240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1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344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792" y="3861048"/>
            <a:ext cx="33989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Bones of skull that ossify by</a:t>
            </a:r>
          </a:p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 ossification: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Frontal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Parietal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Squamous temporal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Mandible ^ except condyles ^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Maxilla </a:t>
            </a:r>
          </a:p>
        </p:txBody>
      </p: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221253" y="967783"/>
            <a:ext cx="3990980" cy="2905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1" dirty="0"/>
              <a:t>- The skull develops from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around the developing brain.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1" dirty="0"/>
              <a:t>- The skull consists of: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Neuro-</a:t>
            </a:r>
            <a:r>
              <a:rPr lang="en-US" sz="1400" b="1" dirty="0">
                <a:solidFill>
                  <a:srgbClr val="FF0000"/>
                </a:solidFill>
              </a:rPr>
              <a:t>cranium</a:t>
            </a:r>
            <a:r>
              <a:rPr lang="en-US" sz="1400" b="1" dirty="0"/>
              <a:t>: protective case for brain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400" b="1" dirty="0">
                <a:solidFill>
                  <a:srgbClr val="FF0000"/>
                </a:solidFill>
              </a:rPr>
              <a:t>cranium</a:t>
            </a:r>
            <a:r>
              <a:rPr lang="en-US" sz="1400" b="1" dirty="0"/>
              <a:t>: skeleton of face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1" dirty="0"/>
              <a:t>- Bones of skull ossify either by: </a:t>
            </a:r>
          </a:p>
          <a:p>
            <a:pPr algn="l" rtl="0"/>
            <a:r>
              <a:rPr lang="en-US" sz="1400" b="1" dirty="0"/>
              <a:t>Endochondral ossification :             </a:t>
            </a:r>
            <a:r>
              <a:rPr lang="en-US" sz="1400" b="1" dirty="0" err="1"/>
              <a:t>mesenchymal</a:t>
            </a:r>
            <a:r>
              <a:rPr lang="en-US" sz="1400" b="1" dirty="0"/>
              <a:t> cells          cartilage           bone</a:t>
            </a:r>
          </a:p>
          <a:p>
            <a:pPr algn="l" rtl="0"/>
            <a:r>
              <a:rPr lang="en-US" sz="1400" b="1" dirty="0"/>
              <a:t>Intramembranous ossification :      </a:t>
            </a:r>
            <a:r>
              <a:rPr lang="en-US" sz="1400" b="1" dirty="0" err="1"/>
              <a:t>mesenchymal</a:t>
            </a:r>
            <a:r>
              <a:rPr lang="en-US" sz="1400" b="1" dirty="0"/>
              <a:t> </a:t>
            </a:r>
            <a:r>
              <a:rPr lang="en-US" sz="1400" b="1" dirty="0" err="1"/>
              <a:t>celss</a:t>
            </a:r>
            <a:r>
              <a:rPr lang="en-US" sz="1400" b="1" dirty="0"/>
              <a:t>            bone (directly)</a:t>
            </a:r>
            <a:endParaRPr lang="ar-SA" sz="1400" dirty="0"/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0" y="0"/>
            <a:ext cx="11880849" cy="1124744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DEVELOPMENT OF CRANIUM (SKULL)</a:t>
            </a:r>
            <a:endParaRPr lang="ar-SA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740625" y="3760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نتيجة بحث الصور عن ‪BONES OF SKULL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49" y="1484784"/>
            <a:ext cx="7200800" cy="43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51993" y="2852936"/>
            <a:ext cx="3600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32113" y="2852936"/>
            <a:ext cx="3600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24001" y="3330704"/>
            <a:ext cx="3600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8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0"/>
            <a:ext cx="12182344" cy="6858000"/>
          </a:xfrm>
          <a:prstGeom prst="rect">
            <a:avLst/>
          </a:prstGeom>
        </p:spPr>
      </p:pic>
      <p:pic>
        <p:nvPicPr>
          <p:cNvPr id="2050" name="Picture 2" descr="C:\Documents and Settings\user1\My Documents\My Pictures\joints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95" y="1802516"/>
            <a:ext cx="2964766" cy="155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joint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02" y="3508043"/>
            <a:ext cx="3001153" cy="1566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1\My Documents\My Pictures\joints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802" y="5206954"/>
            <a:ext cx="2993932" cy="1477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3584572" y="5524496"/>
            <a:ext cx="80461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/>
              <a:t>a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sz="2200" b="1" dirty="0"/>
              <a:t>is formed inside mesoderm; mesoderm differentiates into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sz="2200" b="1" dirty="0"/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589653" y="4106874"/>
            <a:ext cx="8155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 joints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/>
              <a:t>mesoderm differentiates into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584572" y="2306252"/>
            <a:ext cx="7765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joints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/>
              <a:t>mesoderm differentiates into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sz="2200" b="1" dirty="0"/>
              <a:t>.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604044" y="836712"/>
            <a:ext cx="10520958" cy="8549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They develop 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sz="2400" dirty="0"/>
              <a:t>:</a:t>
            </a:r>
            <a:endParaRPr lang="ar-S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36239" y="788780"/>
            <a:ext cx="232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JUST READ IT ! 😉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237" y="89972"/>
            <a:ext cx="10692765" cy="698808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0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0"/>
            <a:ext cx="1218234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0185" y="-243408"/>
            <a:ext cx="335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50379"/>
              </p:ext>
            </p:extLst>
          </p:nvPr>
        </p:nvGraphicFramePr>
        <p:xfrm>
          <a:off x="35351" y="692696"/>
          <a:ext cx="11953746" cy="5904656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2523595642"/>
                    </a:ext>
                  </a:extLst>
                </a:gridCol>
                <a:gridCol w="5098560">
                  <a:extLst>
                    <a:ext uri="{9D8B030D-6E8A-4147-A177-3AD203B41FA5}">
                      <a16:colId xmlns:a16="http://schemas.microsoft.com/office/drawing/2014/main" val="3059427187"/>
                    </a:ext>
                  </a:extLst>
                </a:gridCol>
                <a:gridCol w="3884856">
                  <a:extLst>
                    <a:ext uri="{9D8B030D-6E8A-4147-A177-3AD203B41FA5}">
                      <a16:colId xmlns:a16="http://schemas.microsoft.com/office/drawing/2014/main" val="768089572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LIMBS</a:t>
                      </a:r>
                      <a:endParaRPr lang="ar-SA" dirty="0">
                        <a:latin typeface="+mn-lt"/>
                      </a:endParaRP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MUSCLES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BONE</a:t>
                      </a:r>
                      <a:endParaRPr lang="ar-SA" sz="3200" dirty="0">
                        <a:latin typeface="+mn-lt"/>
                      </a:endParaRPr>
                    </a:p>
                  </a:txBody>
                  <a:tcPr marL="89106" marR="89106"/>
                </a:tc>
                <a:extLst>
                  <a:ext uri="{0D108BD9-81ED-4DB2-BD59-A6C34878D82A}">
                    <a16:rowId xmlns:a16="http://schemas.microsoft.com/office/drawing/2014/main" val="1571982075"/>
                  </a:ext>
                </a:extLst>
              </a:tr>
              <a:tr h="5325536">
                <a:tc>
                  <a:txBody>
                    <a:bodyPr/>
                    <a:lstStyle/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 Mesenchyme from somatic layer of lateral mesoderm proliferates to form limb buds.</a:t>
                      </a:r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 Apical ectodermal ridge stimulates proliferation &amp; elongation of buds then cartilage formation.</a:t>
                      </a:r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 All bones of limbs ossify by endochondral ossification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EXCEPT:</a:t>
                      </a:r>
                      <a:r>
                        <a:rPr lang="en-US" dirty="0"/>
                        <a:t> clavicle.</a:t>
                      </a:r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Muscles of limbs develop from myotomes.</a:t>
                      </a:r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 Rotation of limbs occur in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opposite</a:t>
                      </a:r>
                      <a:r>
                        <a:rPr lang="en-US" dirty="0"/>
                        <a:t> direction.</a:t>
                      </a:r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Development of upper limb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precedes</a:t>
                      </a:r>
                      <a:r>
                        <a:rPr lang="en-US" dirty="0"/>
                        <a:t> that of lower limb.</a:t>
                      </a:r>
                    </a:p>
                    <a:p>
                      <a:pPr algn="l" rtl="0"/>
                      <a:endParaRPr lang="ar-SA" dirty="0">
                        <a:latin typeface="+mn-lt"/>
                      </a:endParaRP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 All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muscles</a:t>
                      </a:r>
                      <a:r>
                        <a:rPr lang="en-US" dirty="0"/>
                        <a:t> develop from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MESODERM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EXCEPT</a:t>
                      </a:r>
                      <a:r>
                        <a:rPr lang="en-US" dirty="0"/>
                        <a:t>: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dirty="0"/>
                        <a:t>Muscles of iris (eyeball)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ECTODERM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dirty="0"/>
                        <a:t>Myoepithelial cells of mammary &amp; sweat glands,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ECTODERM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rtl="0">
                        <a:buFont typeface="Wingdings" pitchFamily="2" charset="2"/>
                        <a:buNone/>
                      </a:pPr>
                      <a:r>
                        <a:rPr lang="en-US" dirty="0"/>
                        <a:t>- All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skeletal muscles </a:t>
                      </a:r>
                      <a:r>
                        <a:rPr lang="en-US" dirty="0"/>
                        <a:t>develop from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myotomes of paraxial mesoderm </a:t>
                      </a:r>
                      <a:r>
                        <a:rPr lang="en-US" dirty="0"/>
                        <a:t>EXCEPT: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some head &amp; neck muscles </a:t>
                      </a:r>
                      <a:r>
                        <a:rPr lang="en-US" dirty="0"/>
                        <a:t>from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mesoderm of pharyngeal arches</a:t>
                      </a:r>
                    </a:p>
                    <a:p>
                      <a:pPr algn="l" rtl="0"/>
                      <a:r>
                        <a:rPr lang="ar-SA" dirty="0"/>
                        <a:t>ـــــــــــــــــــــــــــــــــــــــــــــــــــــــــــــــــــــــــــــــــــــــــــــــــــــــ</a:t>
                      </a:r>
                      <a:endParaRPr lang="en-US" dirty="0"/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Cardiac &amp; smooth muscles </a:t>
                      </a:r>
                      <a:r>
                        <a:rPr lang="en-US" dirty="0"/>
                        <a:t>develop from      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lateral mesoderm</a:t>
                      </a:r>
                      <a:r>
                        <a:rPr lang="en-US" dirty="0"/>
                        <a:t>: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Cardiac muscles </a:t>
                      </a:r>
                      <a:r>
                        <a:rPr lang="en-US" dirty="0"/>
                        <a:t>from: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splanchnic part of lateral mesoderm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Smooth muscles:</a:t>
                      </a:r>
                    </a:p>
                    <a:p>
                      <a:pPr marL="514350" indent="-514350" algn="l" rtl="0">
                        <a:buNone/>
                      </a:pPr>
                      <a:r>
                        <a:rPr lang="en-US" dirty="0"/>
                        <a:t>	*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the wall of viscera </a:t>
                      </a:r>
                      <a:r>
                        <a:rPr lang="en-US" dirty="0"/>
                        <a:t>from: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splanchnic part of lateral mesoderm</a:t>
                      </a:r>
                    </a:p>
                    <a:p>
                      <a:pPr marL="514350" indent="-514350" algn="l" rtl="0">
                        <a:buNone/>
                      </a:pPr>
                      <a:r>
                        <a:rPr lang="en-US" dirty="0"/>
                        <a:t>	*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the wall of blood &amp; lymphatic vessels </a:t>
                      </a:r>
                      <a:r>
                        <a:rPr lang="en-US" dirty="0"/>
                        <a:t>from: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somatic part of lateral mesoderm</a:t>
                      </a:r>
                    </a:p>
                    <a:p>
                      <a:pPr algn="l" rtl="0">
                        <a:buFont typeface="Wingdings" pitchFamily="2" charset="2"/>
                        <a:buChar char="q"/>
                      </a:pPr>
                      <a:endParaRPr lang="en-US" dirty="0"/>
                    </a:p>
                    <a:p>
                      <a:pPr algn="l" rtl="0"/>
                      <a:endParaRPr lang="ar-SA" dirty="0">
                        <a:latin typeface="+mn-lt"/>
                      </a:endParaRPr>
                    </a:p>
                  </a:txBody>
                  <a:tcPr marL="89106" marR="891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dirty="0"/>
                        <a:t>- All bones develop from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MESODERM</a:t>
                      </a:r>
                      <a:r>
                        <a:rPr lang="en-US" dirty="0"/>
                        <a:t>.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 rtl="0">
                        <a:buFont typeface="Wingdings" pitchFamily="2" charset="2"/>
                        <a:buNone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AXIAL SKELETON:</a:t>
                      </a:r>
                    </a:p>
                    <a:p>
                      <a:pPr algn="l" rtl="0">
                        <a:buNone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Vertebrae, ribs &amp; sternum:           </a:t>
                      </a:r>
                      <a:r>
                        <a:rPr lang="en-US" dirty="0"/>
                        <a:t>from sclerotomes of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somites</a:t>
                      </a:r>
                      <a:r>
                        <a:rPr lang="en-US" dirty="0"/>
                        <a:t> (paraxial mesoderm)</a:t>
                      </a:r>
                    </a:p>
                    <a:p>
                      <a:pPr algn="l" rtl="0">
                        <a:buNone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Skull: </a:t>
                      </a:r>
                      <a:r>
                        <a:rPr lang="en-US" dirty="0"/>
                        <a:t>from mesoderm surrounding the brain.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APPENDICULAR SKELETON:              </a:t>
                      </a:r>
                      <a:r>
                        <a:rPr lang="en-US" dirty="0"/>
                        <a:t>from somatic part of lateral mesoderm</a:t>
                      </a:r>
                    </a:p>
                    <a:p>
                      <a:pPr algn="l" rtl="0">
                        <a:buNone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All bones ossify by endochondral ossification EXCEPT </a:t>
                      </a:r>
                      <a:r>
                        <a:rPr lang="en-US" dirty="0"/>
                        <a:t>: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Frontal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Parietal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Zygomatic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Squamous temporal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Mandible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Maxilla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  <a:r>
                        <a:rPr lang="en-US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Clavicle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89106" marR="89106"/>
                </a:tc>
                <a:extLst>
                  <a:ext uri="{0D108BD9-81ED-4DB2-BD59-A6C34878D82A}">
                    <a16:rowId xmlns:a16="http://schemas.microsoft.com/office/drawing/2014/main" val="33275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73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9" y="0"/>
            <a:ext cx="1223710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9693" y="5301208"/>
            <a:ext cx="5940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All Germ Layers: </a:t>
            </a:r>
            <a:r>
              <a:rPr lang="en-US" dirty="0">
                <a:hlinkClick r:id="rId2"/>
              </a:rPr>
              <a:t>https://www.youtube.com/watch?v=QPvhl66QCqo</a:t>
            </a:r>
            <a:endParaRPr lang="en-US" dirty="0"/>
          </a:p>
          <a:p>
            <a:pPr algn="l"/>
            <a:r>
              <a:rPr lang="en-US" dirty="0"/>
              <a:t>Overview of embryogenesis :</a:t>
            </a:r>
          </a:p>
          <a:p>
            <a:pPr algn="l"/>
            <a:r>
              <a:rPr lang="en-US" dirty="0">
                <a:hlinkClick r:id="rId4"/>
              </a:rPr>
              <a:t>https://www.youtube.com/watch?v=G2HvEGUYwAU</a:t>
            </a:r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8097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Quiz and some Helpful Videos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857" y="989439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681" y="1126932"/>
            <a:ext cx="11377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1- which of the following does the skull come from :</a:t>
            </a:r>
          </a:p>
          <a:p>
            <a:pPr algn="l"/>
            <a:r>
              <a:rPr lang="en-US" dirty="0"/>
              <a:t>a-lateral mesoderm              b- intermediate mesoderm               c- mesoderm                        d- paraxial mesoderm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2-all the following ossifies by intramembranous ossification except :</a:t>
            </a:r>
          </a:p>
          <a:p>
            <a:pPr algn="l" rtl="0"/>
            <a:r>
              <a:rPr lang="en-US" dirty="0"/>
              <a:t>a-Frontal bone                       b Parietal bone                                   c-</a:t>
            </a:r>
            <a:r>
              <a:rPr lang="en-US" dirty="0" err="1"/>
              <a:t>Zygomatic</a:t>
            </a:r>
            <a:r>
              <a:rPr lang="en-US" dirty="0"/>
              <a:t>  bone                d-occipital bone 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3-muscles of abdominal wall comes from :</a:t>
            </a:r>
          </a:p>
          <a:p>
            <a:pPr algn="l" rtl="0"/>
            <a:r>
              <a:rPr lang="en-US" dirty="0"/>
              <a:t>a- ectoderm                            b- lateral mesoderm                         c paraxial mesoderm            d- intermediate mesoderm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4-Primary </a:t>
            </a:r>
            <a:r>
              <a:rPr lang="en-US" dirty="0" err="1"/>
              <a:t>ossific</a:t>
            </a:r>
            <a:r>
              <a:rPr lang="en-US" dirty="0"/>
              <a:t> centers appears :</a:t>
            </a:r>
          </a:p>
          <a:p>
            <a:pPr algn="l" rtl="0"/>
            <a:r>
              <a:rPr lang="en-US" dirty="0"/>
              <a:t>a-Before birth                         b-after birth                                        c- during puberty                  d-after puberty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5-all the following ossifies by endochondral ossification except :</a:t>
            </a:r>
          </a:p>
          <a:p>
            <a:pPr algn="l" rtl="0"/>
            <a:r>
              <a:rPr lang="en-US" dirty="0"/>
              <a:t>A-clavicle                                 b- humerus                                          c femur                                   d-tibia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1331913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1-c ,2-d,3-c,4-a,5a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25" y="5877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7977" y="6081672"/>
            <a:ext cx="8640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5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793" y="2348880"/>
            <a:ext cx="4347903" cy="14465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 err="1"/>
              <a:t>Tean</a:t>
            </a:r>
            <a:r>
              <a:rPr lang="en-US" sz="4000" b="1" dirty="0"/>
              <a:t> Leaders :</a:t>
            </a:r>
          </a:p>
          <a:p>
            <a:pPr algn="l"/>
            <a:r>
              <a:rPr lang="en-US" sz="2400" b="1" dirty="0" err="1"/>
              <a:t>Alaa</a:t>
            </a:r>
            <a:r>
              <a:rPr lang="en-US" sz="2400" b="1" dirty="0"/>
              <a:t> </a:t>
            </a:r>
            <a:r>
              <a:rPr lang="en-US" sz="2400" b="1" dirty="0" err="1"/>
              <a:t>abdulrahman</a:t>
            </a:r>
            <a:r>
              <a:rPr lang="en-US" sz="2400" b="1" dirty="0"/>
              <a:t> </a:t>
            </a:r>
            <a:r>
              <a:rPr lang="en-US" sz="2400" b="1" dirty="0" err="1"/>
              <a:t>alsowigh</a:t>
            </a:r>
            <a:endParaRPr lang="en-US" sz="2400" b="1" dirty="0"/>
          </a:p>
          <a:p>
            <a:pPr algn="l"/>
            <a:r>
              <a:rPr lang="en-US" sz="2400" b="1" dirty="0"/>
              <a:t>Mohammed </a:t>
            </a:r>
            <a:r>
              <a:rPr lang="en-US" sz="2400" b="1" dirty="0" err="1"/>
              <a:t>Thamer</a:t>
            </a:r>
            <a:r>
              <a:rPr lang="en-US" sz="2400" b="1" dirty="0"/>
              <a:t> </a:t>
            </a:r>
            <a:r>
              <a:rPr lang="en-US" sz="2400" b="1" dirty="0" err="1"/>
              <a:t>Alzahrani</a:t>
            </a:r>
            <a:r>
              <a:rPr lang="en-US" sz="24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6" y="4538568"/>
            <a:ext cx="5472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Contact Us On </a:t>
            </a:r>
          </a:p>
          <a:p>
            <a:pPr algn="l"/>
            <a:r>
              <a:rPr lang="en-US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hlinkClick r:id="rId4"/>
              </a:rPr>
              <a:t>Embryology437@gmail.com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algn="l"/>
            <a:r>
              <a:rPr lang="en-US" dirty="0"/>
              <a:t>@embryolgy437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26" name="Picture 2" descr="نتيجة بحث الصور عن ‪gmail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3" y="5094525"/>
            <a:ext cx="423753" cy="3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‪twitter‬‏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" y="5415730"/>
            <a:ext cx="1010012" cy="3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" y="116632"/>
            <a:ext cx="1795806" cy="1594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36369" y="2348880"/>
            <a:ext cx="2592288" cy="83099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Lecture Member :</a:t>
            </a:r>
          </a:p>
          <a:p>
            <a:pPr algn="l"/>
            <a:r>
              <a:rPr lang="en-US" sz="2400" dirty="0"/>
              <a:t>Omar saad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0185" y="5486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Wish You All The Best 😉</a:t>
            </a:r>
          </a:p>
        </p:txBody>
      </p:sp>
    </p:spTree>
    <p:extLst>
      <p:ext uri="{BB962C8B-B14F-4D97-AF65-F5344CB8AC3E}">
        <p14:creationId xmlns:p14="http://schemas.microsoft.com/office/powerpoint/2010/main" val="135770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D31B19C0-A9B7-4CB5-8D48-B35090C8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0" y="-18000"/>
            <a:ext cx="12192000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9" y="1700808"/>
            <a:ext cx="11233248" cy="4176464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List the different parts of mesoderm and the different divisions of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somites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Differentiate bones according to their embryological origin and mode of ossification.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Describe the ossification of long bones.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Describe the main steps for development of limbs.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OBJECTIVES</a:t>
            </a:r>
            <a:endParaRPr lang="ar-SA" u="sng" dirty="0"/>
          </a:p>
        </p:txBody>
      </p:sp>
    </p:spTree>
    <p:extLst>
      <p:ext uri="{BB962C8B-B14F-4D97-AF65-F5344CB8AC3E}">
        <p14:creationId xmlns:p14="http://schemas.microsoft.com/office/powerpoint/2010/main" val="262109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255" y="-20320"/>
            <a:ext cx="12187238" cy="68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17" y="-171400"/>
            <a:ext cx="10692765" cy="1143000"/>
          </a:xfrm>
        </p:spPr>
        <p:txBody>
          <a:bodyPr>
            <a:normAutofit/>
          </a:bodyPr>
          <a:lstStyle/>
          <a:p>
            <a:r>
              <a:rPr lang="en-US" sz="4900" dirty="0"/>
              <a:t>Lecture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385" y="105273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Embryo is composed three layers :-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Embryonic ectoderm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err="1"/>
              <a:t>Intraembryonic</a:t>
            </a:r>
            <a:r>
              <a:rPr lang="en-US" dirty="0"/>
              <a:t> mesoderm ^</a:t>
            </a:r>
            <a:r>
              <a:rPr lang="en-US" sz="1050" dirty="0"/>
              <a:t>what gives musculoskeletal system  </a:t>
            </a:r>
            <a:endParaRPr lang="en-US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Embryonic ectoderm </a:t>
            </a:r>
            <a:r>
              <a:rPr lang="ar-SA" dirty="0"/>
              <a:t>: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skin 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الي يكون الـ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11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6175" y="986656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Bracket 12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  <a:noFill/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56048" y="3717032"/>
            <a:ext cx="568151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76010" y="2183528"/>
            <a:ext cx="495790" cy="36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7275" y="1989297"/>
            <a:ext cx="146064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Amniotic cavity</a:t>
            </a:r>
            <a:r>
              <a:rPr lang="en-US" sz="1050" b="1" dirty="0"/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199" y="3810052"/>
            <a:ext cx="9440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Yolk sac**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870986" y="1319432"/>
            <a:ext cx="720080" cy="864096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9" idx="1"/>
            <a:endCxn id="14" idx="3"/>
          </p:cNvCxnSpPr>
          <p:nvPr/>
        </p:nvCxnSpPr>
        <p:spPr>
          <a:xfrm flipH="1">
            <a:off x="4191000" y="1751480"/>
            <a:ext cx="679986" cy="126797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08377" y="5337212"/>
            <a:ext cx="5688632" cy="138499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 more understanding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:-</a:t>
            </a:r>
          </a:p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*Embryo will fold and as a result , amniotic cavity will form what is called fetal membrane </a:t>
            </a:r>
          </a:p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**most of it will dissolve after folding and a part of it will form the gut</a:t>
            </a:r>
            <a:r>
              <a:rPr lang="en-US" sz="1400" dirty="0"/>
              <a:t> </a:t>
            </a:r>
          </a:p>
          <a:p>
            <a:pPr algn="l"/>
            <a:endParaRPr lang="en-US" sz="1400" dirty="0"/>
          </a:p>
        </p:txBody>
      </p:sp>
      <p:pic>
        <p:nvPicPr>
          <p:cNvPr id="36" name="Picture 35" descr="Untitled-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2450" y="4581128"/>
            <a:ext cx="2905150" cy="22048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025" name="Oval 1024"/>
          <p:cNvSpPr/>
          <p:nvPr/>
        </p:nvSpPr>
        <p:spPr>
          <a:xfrm>
            <a:off x="1187897" y="5085184"/>
            <a:ext cx="648072" cy="122413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2" name="Straight Arrow Connector 1031"/>
          <p:cNvCxnSpPr/>
          <p:nvPr/>
        </p:nvCxnSpPr>
        <p:spPr>
          <a:xfrm flipH="1">
            <a:off x="1835970" y="5229200"/>
            <a:ext cx="720078" cy="21602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2628057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6" name="TextBox 1035"/>
          <p:cNvSpPr txBox="1"/>
          <p:nvPr/>
        </p:nvSpPr>
        <p:spPr>
          <a:xfrm>
            <a:off x="2545333" y="5013176"/>
            <a:ext cx="102954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92D050"/>
                </a:solidFill>
              </a:rPr>
              <a:t>Embryo</a:t>
            </a:r>
          </a:p>
        </p:txBody>
      </p:sp>
      <p:sp>
        <p:nvSpPr>
          <p:cNvPr id="1037" name="TextBox 1036"/>
          <p:cNvSpPr txBox="1"/>
          <p:nvPr/>
        </p:nvSpPr>
        <p:spPr>
          <a:xfrm>
            <a:off x="4284241" y="5805264"/>
            <a:ext cx="1728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39" name="Straight Arrow Connector 1038"/>
          <p:cNvCxnSpPr/>
          <p:nvPr/>
        </p:nvCxnSpPr>
        <p:spPr>
          <a:xfrm>
            <a:off x="4191000" y="3573016"/>
            <a:ext cx="1461393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5913364" y="3451096"/>
            <a:ext cx="3960440" cy="1077218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dirty="0" err="1"/>
              <a:t>Trilaminar</a:t>
            </a:r>
            <a:r>
              <a:rPr lang="en-US" sz="1600" dirty="0"/>
              <a:t> embryonic disk will divide structure into :</a:t>
            </a:r>
          </a:p>
          <a:p>
            <a:pPr algn="l"/>
            <a:r>
              <a:rPr lang="en-US" sz="1600" dirty="0"/>
              <a:t>1- Amniotic Cavity *dorsally</a:t>
            </a:r>
          </a:p>
          <a:p>
            <a:pPr algn="l"/>
            <a:r>
              <a:rPr lang="en-US" sz="1600" dirty="0"/>
              <a:t>2-Yolk sac *ventrally</a:t>
            </a:r>
          </a:p>
        </p:txBody>
      </p:sp>
    </p:spTree>
    <p:extLst>
      <p:ext uri="{BB962C8B-B14F-4D97-AF65-F5344CB8AC3E}">
        <p14:creationId xmlns:p14="http://schemas.microsoft.com/office/powerpoint/2010/main" val="9604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74" y="8384"/>
            <a:ext cx="12187238" cy="68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69006"/>
            <a:ext cx="5665339" cy="666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عنصر نائب للمحتوى 2"/>
          <p:cNvSpPr>
            <a:spLocks noGrp="1"/>
          </p:cNvSpPr>
          <p:nvPr>
            <p:ph idx="1"/>
          </p:nvPr>
        </p:nvSpPr>
        <p:spPr>
          <a:xfrm>
            <a:off x="9613337" y="1351138"/>
            <a:ext cx="4050239" cy="4525963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endParaRPr lang="ar-SA" dirty="0"/>
          </a:p>
        </p:txBody>
      </p:sp>
      <p:cxnSp>
        <p:nvCxnSpPr>
          <p:cNvPr id="23" name="Straight Arrow Connector 13"/>
          <p:cNvCxnSpPr/>
          <p:nvPr/>
        </p:nvCxnSpPr>
        <p:spPr>
          <a:xfrm flipH="1">
            <a:off x="4713528" y="5661248"/>
            <a:ext cx="581586" cy="42088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15"/>
          <p:cNvCxnSpPr/>
          <p:nvPr/>
        </p:nvCxnSpPr>
        <p:spPr>
          <a:xfrm flipH="1" flipV="1">
            <a:off x="4068217" y="3687752"/>
            <a:ext cx="2232248" cy="4217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1"/>
          <p:cNvCxnSpPr/>
          <p:nvPr/>
        </p:nvCxnSpPr>
        <p:spPr>
          <a:xfrm flipH="1" flipV="1">
            <a:off x="4711421" y="6198384"/>
            <a:ext cx="1084988" cy="25495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8"/>
          <p:cNvSpPr txBox="1"/>
          <p:nvPr/>
        </p:nvSpPr>
        <p:spPr>
          <a:xfrm>
            <a:off x="6366057" y="3368804"/>
            <a:ext cx="5263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formation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CNS will be formed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4" name="TextBox 9"/>
          <p:cNvSpPr txBox="1"/>
          <p:nvPr/>
        </p:nvSpPr>
        <p:spPr>
          <a:xfrm>
            <a:off x="5295114" y="5337382"/>
            <a:ext cx="1688352" cy="30777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</a:p>
        </p:txBody>
      </p:sp>
      <p:sp>
        <p:nvSpPr>
          <p:cNvPr id="45" name="TextBox 11"/>
          <p:cNvSpPr txBox="1"/>
          <p:nvPr/>
        </p:nvSpPr>
        <p:spPr>
          <a:xfrm>
            <a:off x="5812026" y="6423248"/>
            <a:ext cx="1673197" cy="2616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 mesoderm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04121" y="836712"/>
            <a:ext cx="50405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52193" y="836712"/>
            <a:ext cx="43204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88097" y="1916832"/>
            <a:ext cx="70331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2473" y="716502"/>
            <a:ext cx="3168352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Mesoderm divided into 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Paraxial Mesoderm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Intermediate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medsoderm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Lateral mesoderm </a:t>
            </a:r>
          </a:p>
          <a:p>
            <a:pPr algn="l" rtl="0"/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2613" y="5197276"/>
            <a:ext cx="3856424" cy="14157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Lateral mesoderm contains </a:t>
            </a:r>
            <a:r>
              <a:rPr lang="en-US" dirty="0" err="1"/>
              <a:t>intraembryonic</a:t>
            </a:r>
            <a:r>
              <a:rPr lang="en-US" dirty="0"/>
              <a:t> </a:t>
            </a:r>
            <a:r>
              <a:rPr lang="en-US" dirty="0" err="1"/>
              <a:t>coelem</a:t>
            </a:r>
            <a:r>
              <a:rPr lang="en-US" dirty="0"/>
              <a:t> into :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/>
              <a:t>Somatic Mesoderm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: it is enclosed by ectoderm , 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وهي الي تكون العظم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err="1"/>
              <a:t>Splanchic</a:t>
            </a:r>
            <a:r>
              <a:rPr lang="en-US" dirty="0"/>
              <a:t> Mesoderm </a:t>
            </a:r>
          </a:p>
        </p:txBody>
      </p:sp>
    </p:spTree>
    <p:extLst>
      <p:ext uri="{BB962C8B-B14F-4D97-AF65-F5344CB8AC3E}">
        <p14:creationId xmlns:p14="http://schemas.microsoft.com/office/powerpoint/2010/main" val="35785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0"/>
            <a:ext cx="12180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5" y="-8592"/>
            <a:ext cx="10692765" cy="1143000"/>
          </a:xfrm>
        </p:spPr>
        <p:txBody>
          <a:bodyPr/>
          <a:lstStyle/>
          <a:p>
            <a:r>
              <a:rPr lang="en-US" sz="4000" b="1" u="sng" dirty="0">
                <a:solidFill>
                  <a:prstClr val="black"/>
                </a:solidFill>
              </a:rPr>
              <a:t>INTRAEMBRYONIC MESODERM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88297" y="1556792"/>
            <a:ext cx="22322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Differentiated into 3 parts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785" y="1054258"/>
            <a:ext cx="948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Proliferates between  </a:t>
            </a:r>
            <a:r>
              <a:rPr lang="en-US" sz="1600" dirty="0">
                <a:solidFill>
                  <a:srgbClr val="FF0000"/>
                </a:solidFill>
              </a:rPr>
              <a:t>Ectoderm</a:t>
            </a:r>
            <a:r>
              <a:rPr lang="en-US" sz="1600" dirty="0"/>
              <a:t> &amp; </a:t>
            </a:r>
            <a:r>
              <a:rPr lang="en-US" sz="1600" dirty="0">
                <a:solidFill>
                  <a:srgbClr val="FF0000"/>
                </a:solidFill>
              </a:rPr>
              <a:t>Endoderm</a:t>
            </a:r>
            <a:r>
              <a:rPr lang="en-US" sz="1600" dirty="0"/>
              <a:t> EXCEPT in the central axis of embryo where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sz="1600" dirty="0"/>
              <a:t> is found.</a:t>
            </a:r>
          </a:p>
          <a:p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68417" y="2276872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526" y="2636912"/>
            <a:ext cx="5472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72526" y="26369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8417" y="2336056"/>
            <a:ext cx="0" cy="660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40725" y="2649736"/>
            <a:ext cx="0" cy="347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377876" y="3068960"/>
            <a:ext cx="16201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Paraxial </a:t>
            </a:r>
          </a:p>
          <a:p>
            <a:pPr algn="ctr"/>
            <a:r>
              <a:rPr lang="en-US" dirty="0"/>
              <a:t>mesoderm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854339" y="2999616"/>
            <a:ext cx="16201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Lateral </a:t>
            </a:r>
          </a:p>
          <a:p>
            <a:pPr algn="ctr"/>
            <a:r>
              <a:rPr lang="en-US" dirty="0"/>
              <a:t>mesoderm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58327" y="2996952"/>
            <a:ext cx="16201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Intermediate</a:t>
            </a:r>
          </a:p>
          <a:p>
            <a:pPr algn="ctr"/>
            <a:r>
              <a:rPr lang="en-US" dirty="0"/>
              <a:t>mesoderm</a:t>
            </a: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664429" y="37917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456736" y="4079736"/>
            <a:ext cx="2415385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divided by </a:t>
            </a:r>
            <a:r>
              <a:rPr lang="en-US" sz="1600" dirty="0" err="1"/>
              <a:t>intraembryonic</a:t>
            </a:r>
            <a:r>
              <a:rPr lang="en-US" sz="1600" dirty="0"/>
              <a:t> coelom into</a:t>
            </a:r>
          </a:p>
        </p:txBody>
      </p:sp>
      <p:cxnSp>
        <p:nvCxnSpPr>
          <p:cNvPr id="4099" name="Straight Connector 4098"/>
          <p:cNvCxnSpPr/>
          <p:nvPr/>
        </p:nvCxnSpPr>
        <p:spPr>
          <a:xfrm>
            <a:off x="8640725" y="4871824"/>
            <a:ext cx="0" cy="357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1" name="Straight Connector 4100"/>
          <p:cNvCxnSpPr/>
          <p:nvPr/>
        </p:nvCxnSpPr>
        <p:spPr>
          <a:xfrm flipH="1">
            <a:off x="7972446" y="5226000"/>
            <a:ext cx="13365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3" name="Straight Arrow Connector 4102"/>
          <p:cNvCxnSpPr/>
          <p:nvPr/>
        </p:nvCxnSpPr>
        <p:spPr>
          <a:xfrm>
            <a:off x="7972446" y="52292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/>
          <p:cNvCxnSpPr/>
          <p:nvPr/>
        </p:nvCxnSpPr>
        <p:spPr>
          <a:xfrm>
            <a:off x="9309003" y="52292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8748737" y="5524688"/>
            <a:ext cx="2088232" cy="7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Splanchic</a:t>
            </a:r>
            <a:r>
              <a:rPr lang="en-US" sz="1400" b="1" dirty="0">
                <a:solidFill>
                  <a:schemeClr val="tx1"/>
                </a:solidFill>
              </a:rPr>
              <a:t> Mesoderm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between </a:t>
            </a:r>
            <a:r>
              <a:rPr lang="en-US" sz="1200" dirty="0">
                <a:solidFill>
                  <a:srgbClr val="FF0000"/>
                </a:solidFill>
              </a:rPr>
              <a:t>endoderm</a:t>
            </a:r>
            <a:r>
              <a:rPr lang="en-US" sz="1200" dirty="0">
                <a:solidFill>
                  <a:schemeClr val="tx1"/>
                </a:solidFill>
              </a:rPr>
              <a:t> &amp; coelom</a:t>
            </a:r>
            <a:endParaRPr lang="ar-SA" sz="1200" dirty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09" name="Straight Arrow Connector 4108"/>
          <p:cNvCxnSpPr/>
          <p:nvPr/>
        </p:nvCxnSpPr>
        <p:spPr>
          <a:xfrm>
            <a:off x="3132113" y="3861048"/>
            <a:ext cx="0" cy="285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322023" y="4146416"/>
            <a:ext cx="16201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prstClr val="black"/>
                </a:solidFill>
              </a:rPr>
              <a:t>-On each side of notochord.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</a:rPr>
              <a:t>-Divides into units (</a:t>
            </a:r>
            <a:r>
              <a:rPr lang="en-US" sz="1200" b="1" dirty="0" err="1">
                <a:solidFill>
                  <a:prstClr val="black"/>
                </a:solidFill>
              </a:rPr>
              <a:t>somites</a:t>
            </a:r>
            <a:r>
              <a:rPr lang="en-US" sz="1200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32491" y="5517232"/>
            <a:ext cx="2088232" cy="7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Somatic Mesoderm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between </a:t>
            </a:r>
            <a:r>
              <a:rPr lang="en-US" sz="1200" dirty="0">
                <a:solidFill>
                  <a:srgbClr val="FF0000"/>
                </a:solidFill>
              </a:rPr>
              <a:t>ectoderm</a:t>
            </a:r>
            <a:r>
              <a:rPr lang="en-US" sz="1200" dirty="0">
                <a:solidFill>
                  <a:schemeClr val="tx1"/>
                </a:solidFill>
              </a:rPr>
              <a:t> &amp; coelom</a:t>
            </a:r>
            <a:endParaRPr lang="ar-SA" sz="1200" dirty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2640"/>
            <a:ext cx="3448985" cy="17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7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6"/>
            <a:ext cx="12182344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20815" r="27267" b="17407"/>
          <a:stretch/>
        </p:blipFill>
        <p:spPr bwMode="auto">
          <a:xfrm>
            <a:off x="5688397" y="3861048"/>
            <a:ext cx="5924507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1620588"/>
              </p:ext>
            </p:extLst>
          </p:nvPr>
        </p:nvGraphicFramePr>
        <p:xfrm>
          <a:off x="1980141" y="788811"/>
          <a:ext cx="7920567" cy="528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11833" y="2852936"/>
            <a:ext cx="1296144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SOMITE</a:t>
            </a:r>
          </a:p>
        </p:txBody>
      </p:sp>
      <p:sp>
        <p:nvSpPr>
          <p:cNvPr id="3072" name="Rounded Rectangle 3071"/>
          <p:cNvSpPr/>
          <p:nvPr/>
        </p:nvSpPr>
        <p:spPr>
          <a:xfrm>
            <a:off x="3024101" y="4509120"/>
            <a:ext cx="190821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Dermatome</a:t>
            </a:r>
            <a:r>
              <a:rPr lang="en-US" sz="1200" b="1" dirty="0"/>
              <a:t> : </a:t>
            </a:r>
            <a:r>
              <a:rPr lang="en-US" sz="1200" dirty="0"/>
              <a:t>FORM SKIN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59214" y="2708920"/>
            <a:ext cx="1945107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endParaRPr lang="en-US" sz="1200" b="1" u="sng" dirty="0">
              <a:solidFill>
                <a:schemeClr val="tx1"/>
              </a:solidFill>
            </a:endParaRPr>
          </a:p>
          <a:p>
            <a:pPr algn="l" rtl="0"/>
            <a:endParaRPr lang="en-US" sz="1200" b="1" u="sng" dirty="0">
              <a:solidFill>
                <a:schemeClr val="tx1"/>
              </a:solidFill>
            </a:endParaRPr>
          </a:p>
          <a:p>
            <a:pPr algn="l" rtl="0"/>
            <a:r>
              <a:rPr lang="en-US" b="1" u="sng" dirty="0" err="1">
                <a:solidFill>
                  <a:schemeClr val="tx1"/>
                </a:solidFill>
              </a:rPr>
              <a:t>Sclerotome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sz="1200" dirty="0">
                <a:solidFill>
                  <a:schemeClr val="tx1"/>
                </a:solidFill>
              </a:rPr>
              <a:t>forms the axial skeleton :-</a:t>
            </a:r>
            <a:endParaRPr lang="en-US" sz="1200" u="sng" dirty="0">
              <a:solidFill>
                <a:schemeClr val="tx1"/>
              </a:solidFill>
            </a:endParaRPr>
          </a:p>
          <a:p>
            <a:pPr lvl="0" algn="l" rtl="0">
              <a:defRPr/>
            </a:pPr>
            <a:r>
              <a:rPr lang="en-US" sz="1200" dirty="0">
                <a:solidFill>
                  <a:schemeClr val="tx1"/>
                </a:solidFill>
              </a:rPr>
              <a:t>1-Vertebral column</a:t>
            </a:r>
          </a:p>
          <a:p>
            <a:pPr lvl="0" algn="l" rtl="0">
              <a:defRPr/>
            </a:pPr>
            <a:r>
              <a:rPr lang="en-US" sz="1200" dirty="0">
                <a:solidFill>
                  <a:schemeClr val="tx1"/>
                </a:solidFill>
              </a:rPr>
              <a:t>2-Ribs &amp; sternum</a:t>
            </a:r>
          </a:p>
          <a:p>
            <a:pPr lvl="0" algn="l" rtl="0">
              <a:defRPr/>
            </a:pPr>
            <a:r>
              <a:rPr lang="en-US" sz="1200" u="sng" dirty="0">
                <a:solidFill>
                  <a:schemeClr val="tx1"/>
                </a:solidFill>
              </a:rPr>
              <a:t>except skull</a:t>
            </a:r>
            <a:endParaRPr lang="en-US" sz="1200" dirty="0">
              <a:solidFill>
                <a:schemeClr val="tx1"/>
              </a:solidFill>
            </a:endParaRPr>
          </a:p>
          <a:p>
            <a:pPr algn="l" rtl="0"/>
            <a:endParaRPr lang="ar-SA" sz="1200" u="sng" dirty="0">
              <a:solidFill>
                <a:schemeClr val="tx1"/>
              </a:solidFill>
            </a:endParaRPr>
          </a:p>
          <a:p>
            <a:pPr algn="l" rtl="0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59215" y="1453064"/>
            <a:ext cx="187309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Myotome</a:t>
            </a:r>
            <a:r>
              <a:rPr lang="en-US" u="sng" dirty="0"/>
              <a:t> </a:t>
            </a:r>
            <a:endParaRPr lang="en-US" sz="1500" u="sng" dirty="0"/>
          </a:p>
        </p:txBody>
      </p:sp>
      <p:cxnSp>
        <p:nvCxnSpPr>
          <p:cNvPr id="3090" name="Elbow Connector 3089"/>
          <p:cNvCxnSpPr>
            <a:stCxn id="36" idx="3"/>
          </p:cNvCxnSpPr>
          <p:nvPr/>
        </p:nvCxnSpPr>
        <p:spPr>
          <a:xfrm flipV="1">
            <a:off x="4932313" y="404664"/>
            <a:ext cx="1440160" cy="1408440"/>
          </a:xfrm>
          <a:prstGeom prst="bentConnector3">
            <a:avLst>
              <a:gd name="adj1" fmla="val 2742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6" name="Straight Arrow Connector 3095"/>
          <p:cNvCxnSpPr/>
          <p:nvPr/>
        </p:nvCxnSpPr>
        <p:spPr>
          <a:xfrm>
            <a:off x="5328356" y="1813104"/>
            <a:ext cx="10441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7" name="Rounded Rectangle 3096"/>
          <p:cNvSpPr/>
          <p:nvPr/>
        </p:nvSpPr>
        <p:spPr>
          <a:xfrm>
            <a:off x="6444481" y="188640"/>
            <a:ext cx="2448272" cy="884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err="1">
                <a:solidFill>
                  <a:schemeClr val="tx1"/>
                </a:solidFill>
              </a:rPr>
              <a:t>Epaxial</a:t>
            </a:r>
            <a:r>
              <a:rPr lang="en-US" sz="1200" b="1" u="sng" dirty="0">
                <a:solidFill>
                  <a:schemeClr val="tx1"/>
                </a:solidFill>
              </a:rPr>
              <a:t> division 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Muscles of back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(Extensors of  vertebral column and neck)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444481" y="1360912"/>
            <a:ext cx="2448272" cy="904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Myoblasts</a:t>
            </a:r>
            <a:r>
              <a:rPr lang="en-US" sz="1200" dirty="0">
                <a:solidFill>
                  <a:schemeClr val="tx1"/>
                </a:solidFill>
              </a:rPr>
              <a:t> :migrate into limb: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Limb muscles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(to form the flexors and extensors muscles of the limbs)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both upper and lower limb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516489" y="2852936"/>
            <a:ext cx="2376264" cy="884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Hypaxial division 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dirty="0">
                <a:solidFill>
                  <a:srgbClr val="FF0000"/>
                </a:solidFill>
              </a:rPr>
              <a:t>Muscles of body wall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(abdominal wall , pelvic, thoracic, etc..)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Elbow Connector 40"/>
          <p:cNvCxnSpPr>
            <a:stCxn id="36" idx="3"/>
          </p:cNvCxnSpPr>
          <p:nvPr/>
        </p:nvCxnSpPr>
        <p:spPr>
          <a:xfrm>
            <a:off x="4932313" y="1813104"/>
            <a:ext cx="1512168" cy="1481952"/>
          </a:xfrm>
          <a:prstGeom prst="bentConnector3">
            <a:avLst>
              <a:gd name="adj1" fmla="val 2614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43781" y="188640"/>
            <a:ext cx="241226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Paraxial mesoderm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Formed of units  “</a:t>
            </a:r>
            <a:r>
              <a:rPr lang="en-US" sz="1400" dirty="0">
                <a:solidFill>
                  <a:srgbClr val="FF0000"/>
                </a:solidFill>
              </a:rPr>
              <a:t>SOMITE 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248034" y="1196752"/>
            <a:ext cx="0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07977" y="3295056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00065" y="1772816"/>
            <a:ext cx="0" cy="3168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700065" y="177281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Diagram 94"/>
          <p:cNvGraphicFramePr/>
          <p:nvPr>
            <p:extLst>
              <p:ext uri="{D42A27DB-BD31-4B8C-83A1-F6EECF244321}">
                <p14:modId xmlns:p14="http://schemas.microsoft.com/office/powerpoint/2010/main" val="3211888501"/>
              </p:ext>
            </p:extLst>
          </p:nvPr>
        </p:nvGraphicFramePr>
        <p:xfrm>
          <a:off x="13213233" y="-229905"/>
          <a:ext cx="944331" cy="356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2700065" y="329505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700065" y="4941168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857" y="5805264"/>
            <a:ext cx="3600400" cy="95410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**Dermatome : area of skin supplied by cutaneous branches of single cranial or spinal    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وهي تعطينا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nerve ,, </a:t>
            </a:r>
            <a:r>
              <a:rPr lang="en-US" sz="1400" dirty="0">
                <a:solidFill>
                  <a:srgbClr val="FF0000"/>
                </a:solidFill>
              </a:rPr>
              <a:t>dermal layers</a:t>
            </a:r>
          </a:p>
          <a:p>
            <a:pPr algn="l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بس الـ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skin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نفسه يتكون من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**</a:t>
            </a:r>
            <a:r>
              <a:rPr lang="en-US" sz="1400" dirty="0">
                <a:solidFill>
                  <a:srgbClr val="FF0000"/>
                </a:solidFill>
              </a:rPr>
              <a:t>ectoderm </a:t>
            </a:r>
          </a:p>
        </p:txBody>
      </p:sp>
    </p:spTree>
    <p:extLst>
      <p:ext uri="{BB962C8B-B14F-4D97-AF65-F5344CB8AC3E}">
        <p14:creationId xmlns:p14="http://schemas.microsoft.com/office/powerpoint/2010/main" val="258696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0"/>
            <a:ext cx="12182344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832" y="27856"/>
            <a:ext cx="10692765" cy="1115144"/>
          </a:xfrm>
        </p:spPr>
        <p:txBody>
          <a:bodyPr/>
          <a:lstStyle/>
          <a:p>
            <a:r>
              <a:rPr lang="en-US" b="1" u="sng" dirty="0"/>
              <a:t>DEVELOPMENT OF LIMBS - 1</a:t>
            </a:r>
            <a:endParaRPr lang="ar-SA" b="1" u="sng" dirty="0"/>
          </a:p>
        </p:txBody>
      </p:sp>
      <p:sp>
        <p:nvSpPr>
          <p:cNvPr id="4" name="TextBox 13"/>
          <p:cNvSpPr txBox="1">
            <a:spLocks noGrp="1"/>
          </p:cNvSpPr>
          <p:nvPr>
            <p:ph idx="1"/>
          </p:nvPr>
        </p:nvSpPr>
        <p:spPr>
          <a:xfrm>
            <a:off x="1403921" y="1196752"/>
            <a:ext cx="8568952" cy="218521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000" dirty="0"/>
              <a:t>- The limbs bud appears as an </a:t>
            </a:r>
            <a:r>
              <a:rPr lang="en-US" sz="2000" dirty="0">
                <a:solidFill>
                  <a:srgbClr val="FF0000"/>
                </a:solidFill>
              </a:rPr>
              <a:t>elevation</a:t>
            </a:r>
            <a:r>
              <a:rPr lang="en-US" sz="2000" dirty="0"/>
              <a:t>  on the </a:t>
            </a:r>
            <a:r>
              <a:rPr lang="en-US" sz="2000" i="1" dirty="0"/>
              <a:t>ventrolateral body wall </a:t>
            </a:r>
            <a:r>
              <a:rPr lang="en-US" sz="2000" dirty="0"/>
              <a:t>resulting from proliferation of mesenchyme of the somatic layer of lateral mesoderm.</a:t>
            </a:r>
          </a:p>
          <a:p>
            <a:pPr marL="0" indent="0" algn="l">
              <a:buNone/>
            </a:pPr>
            <a:r>
              <a:rPr lang="en-US" sz="2000" dirty="0"/>
              <a:t>- Each limb bud is surrounded by an area of ectoderm.</a:t>
            </a:r>
          </a:p>
          <a:p>
            <a:pPr marL="0" indent="0" algn="l">
              <a:buNone/>
            </a:pPr>
            <a:r>
              <a:rPr lang="en-US" sz="2000" dirty="0"/>
              <a:t>- Upper limb buds appear at day </a:t>
            </a:r>
            <a:r>
              <a:rPr lang="en-US" sz="2000" dirty="0">
                <a:solidFill>
                  <a:srgbClr val="FF0000"/>
                </a:solidFill>
              </a:rPr>
              <a:t>26</a:t>
            </a:r>
            <a:r>
              <a:rPr lang="en-US" sz="2000" dirty="0"/>
              <a:t> opposite the lower cervical segments.</a:t>
            </a:r>
          </a:p>
          <a:p>
            <a:pPr marL="0" indent="0" algn="l">
              <a:buNone/>
            </a:pPr>
            <a:r>
              <a:rPr lang="en-US" sz="2000" dirty="0"/>
              <a:t>- Lower limb buds appear at day </a:t>
            </a:r>
            <a:r>
              <a:rPr lang="en-US" sz="2000" dirty="0">
                <a:solidFill>
                  <a:srgbClr val="FF0000"/>
                </a:solidFill>
              </a:rPr>
              <a:t>28</a:t>
            </a:r>
            <a:r>
              <a:rPr lang="en-US" sz="2000" dirty="0"/>
              <a:t> opposite the lumbar &amp; sacral segments.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5" name="Picture 4" descr="C:\Documents and Settings\user1\My Documents\My Pictures\LIMB BU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898" y="3614036"/>
            <a:ext cx="404041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8" descr="LIMB BUD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168" y="3591244"/>
            <a:ext cx="4034062" cy="26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10"/>
          <p:cNvSpPr txBox="1"/>
          <p:nvPr/>
        </p:nvSpPr>
        <p:spPr>
          <a:xfrm>
            <a:off x="3924201" y="6537374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 DAYS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0760964" y="6507082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32 DAYS</a:t>
            </a:r>
          </a:p>
        </p:txBody>
      </p:sp>
      <p:sp>
        <p:nvSpPr>
          <p:cNvPr id="10" name="Down Arrow 14"/>
          <p:cNvSpPr/>
          <p:nvPr/>
        </p:nvSpPr>
        <p:spPr>
          <a:xfrm>
            <a:off x="4253508" y="4703144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5"/>
          <p:cNvSpPr/>
          <p:nvPr/>
        </p:nvSpPr>
        <p:spPr>
          <a:xfrm>
            <a:off x="1331913" y="5942212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5"/>
          <p:cNvSpPr/>
          <p:nvPr/>
        </p:nvSpPr>
        <p:spPr>
          <a:xfrm>
            <a:off x="7402026" y="5980312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4"/>
          <p:cNvSpPr/>
          <p:nvPr/>
        </p:nvSpPr>
        <p:spPr>
          <a:xfrm>
            <a:off x="10684764" y="4873088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344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833" y="0"/>
            <a:ext cx="10692765" cy="1196752"/>
          </a:xfrm>
        </p:spPr>
        <p:txBody>
          <a:bodyPr/>
          <a:lstStyle/>
          <a:p>
            <a:r>
              <a:rPr lang="en-US" b="1" u="sng" dirty="0"/>
              <a:t>DEVELOPMENT OF LIMBS - 2</a:t>
            </a:r>
            <a:endParaRPr lang="ar-SA" b="1" u="sng" dirty="0"/>
          </a:p>
        </p:txBody>
      </p:sp>
      <p:pic>
        <p:nvPicPr>
          <p:cNvPr id="4" name="Content Placeholder 16" descr="limb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778" y="1124744"/>
            <a:ext cx="453650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83729572"/>
              </p:ext>
            </p:extLst>
          </p:nvPr>
        </p:nvGraphicFramePr>
        <p:xfrm>
          <a:off x="251793" y="1628800"/>
          <a:ext cx="648072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1727363"/>
              </p:ext>
            </p:extLst>
          </p:nvPr>
        </p:nvGraphicFramePr>
        <p:xfrm>
          <a:off x="251793" y="4005064"/>
          <a:ext cx="6408712" cy="213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873" y="6283880"/>
            <a:ext cx="5976664" cy="30777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00B050"/>
                </a:solidFill>
              </a:rPr>
              <a:t>Distal part of limb will form and THEN  elongate to proximal part  ^^next slide  </a:t>
            </a:r>
          </a:p>
        </p:txBody>
      </p:sp>
    </p:spTree>
    <p:extLst>
      <p:ext uri="{BB962C8B-B14F-4D97-AF65-F5344CB8AC3E}">
        <p14:creationId xmlns:p14="http://schemas.microsoft.com/office/powerpoint/2010/main" val="100716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0"/>
            <a:ext cx="12182344" cy="6858000"/>
          </a:xfrm>
          <a:prstGeom prst="rect">
            <a:avLst/>
          </a:prstGeom>
        </p:spPr>
      </p:pic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880850" cy="5562600"/>
          </a:xfrm>
        </p:spPr>
      </p:pic>
      <p:sp>
        <p:nvSpPr>
          <p:cNvPr id="8" name="TextBox 7"/>
          <p:cNvSpPr txBox="1"/>
          <p:nvPr/>
        </p:nvSpPr>
        <p:spPr>
          <a:xfrm>
            <a:off x="4584334" y="914400"/>
            <a:ext cx="6443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Mesenchyme</a:t>
            </a:r>
            <a:r>
              <a:rPr lang="en-US" sz="2200" b="1" dirty="0"/>
              <a:t> from somatic layer of lateral mesoderm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39457" y="1283732"/>
            <a:ext cx="1845184" cy="621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849" y="2927866"/>
            <a:ext cx="7989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Induces growth of </a:t>
            </a:r>
            <a:r>
              <a:rPr lang="en-US" sz="2200" b="1" dirty="0" err="1"/>
              <a:t>mesenchyme</a:t>
            </a:r>
            <a:r>
              <a:rPr lang="en-US" sz="2200" b="1" dirty="0"/>
              <a:t> &amp; its transformation into cartilage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461359" y="2670890"/>
            <a:ext cx="304800" cy="297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7506" y="5661248"/>
            <a:ext cx="505683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*Cartilage ossifies by: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 ossification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4113" y="5659681"/>
            <a:ext cx="637099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*Myoblasts migrate from myotomes  to form: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841" y="6237312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NOTE : Elongation of limbs occurs after mesenchyme appears and separates the digits  </a:t>
            </a:r>
          </a:p>
        </p:txBody>
      </p:sp>
    </p:spTree>
    <p:extLst>
      <p:ext uri="{BB962C8B-B14F-4D97-AF65-F5344CB8AC3E}">
        <p14:creationId xmlns:p14="http://schemas.microsoft.com/office/powerpoint/2010/main" val="41302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3113</TotalTime>
  <Words>1378</Words>
  <Application>Microsoft Office PowerPoint</Application>
  <PresentationFormat>Custom</PresentationFormat>
  <Paragraphs>245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نسق Office</vt:lpstr>
      <vt:lpstr>PowerPoint Presentation</vt:lpstr>
      <vt:lpstr>OBJECTIVES</vt:lpstr>
      <vt:lpstr>Lecture Overview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PowerPoint Presentation</vt:lpstr>
      <vt:lpstr>PowerPoint Presentation</vt:lpstr>
      <vt:lpstr>DEVELOPMENT OF LIMBS - 3</vt:lpstr>
      <vt:lpstr>PowerPoint Presentation</vt:lpstr>
      <vt:lpstr>JOINTS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Dana Al-Kadi</cp:lastModifiedBy>
  <cp:revision>83</cp:revision>
  <dcterms:created xsi:type="dcterms:W3CDTF">2017-12-02T10:45:15Z</dcterms:created>
  <dcterms:modified xsi:type="dcterms:W3CDTF">2017-12-11T13:07:06Z</dcterms:modified>
</cp:coreProperties>
</file>