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1" r:id="rId10"/>
    <p:sldId id="263" r:id="rId11"/>
    <p:sldId id="267" r:id="rId12"/>
    <p:sldId id="272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>
      <p:cViewPr varScale="1">
        <p:scale>
          <a:sx n="87" d="100"/>
          <a:sy n="87" d="100"/>
        </p:scale>
        <p:origin x="4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D4FCF-FE2E-49B8-8963-5337821F6DE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3651D23E-F452-4E16-8B1F-617B79747A8C}">
      <dgm:prSet phldrT="[نص]" custT="1"/>
      <dgm:spPr/>
      <dgm:t>
        <a:bodyPr/>
        <a:lstStyle/>
        <a:p>
          <a:pPr rtl="1"/>
          <a:r>
            <a:rPr lang="en-US" sz="1450" b="1" dirty="0">
              <a:solidFill>
                <a:schemeClr val="tx1"/>
              </a:solidFill>
            </a:rPr>
            <a:t>Components</a:t>
          </a:r>
          <a:r>
            <a:rPr lang="en-US" sz="1450" b="1" dirty="0"/>
            <a:t> of connective tissue</a:t>
          </a:r>
          <a:endParaRPr lang="ar-SA" sz="1450" b="1" dirty="0"/>
        </a:p>
      </dgm:t>
    </dgm:pt>
    <dgm:pt modelId="{EA7F36AF-FB50-4E8C-98E0-A6DB73095514}" type="parTrans" cxnId="{50E5E1C5-928D-401E-BD06-5CD9BDA406A1}">
      <dgm:prSet/>
      <dgm:spPr/>
      <dgm:t>
        <a:bodyPr/>
        <a:lstStyle/>
        <a:p>
          <a:pPr rtl="1"/>
          <a:endParaRPr lang="ar-SA"/>
        </a:p>
      </dgm:t>
    </dgm:pt>
    <dgm:pt modelId="{6E19A040-078D-4D45-87FF-17E0AD549C06}" type="sibTrans" cxnId="{50E5E1C5-928D-401E-BD06-5CD9BDA406A1}">
      <dgm:prSet/>
      <dgm:spPr/>
      <dgm:t>
        <a:bodyPr/>
        <a:lstStyle/>
        <a:p>
          <a:pPr rtl="1"/>
          <a:endParaRPr lang="ar-SA"/>
        </a:p>
      </dgm:t>
    </dgm:pt>
    <dgm:pt modelId="{DF6CFB21-AF70-40C3-9EB2-C6239178E3CD}" type="asst">
      <dgm:prSet phldrT="[نص]" custT="1"/>
      <dgm:spPr/>
      <dgm:t>
        <a:bodyPr/>
        <a:lstStyle/>
        <a:p>
          <a:pPr rtl="1"/>
          <a:r>
            <a:rPr lang="en-US" sz="1300" b="1" dirty="0"/>
            <a:t>Cells</a:t>
          </a:r>
          <a:br>
            <a:rPr lang="ar-SA" sz="1300" dirty="0"/>
          </a:br>
          <a:r>
            <a:rPr lang="en-US" sz="900" dirty="0"/>
            <a:t>difference types</a:t>
          </a:r>
          <a:endParaRPr lang="ar-SA" sz="1200" dirty="0"/>
        </a:p>
      </dgm:t>
    </dgm:pt>
    <dgm:pt modelId="{C61B8BDD-2DEF-430B-AACC-18749E623E75}" type="parTrans" cxnId="{4E414EAB-E5E3-4694-A389-79AF2886E1A4}">
      <dgm:prSet/>
      <dgm:spPr/>
      <dgm:t>
        <a:bodyPr/>
        <a:lstStyle/>
        <a:p>
          <a:pPr rtl="1"/>
          <a:endParaRPr lang="ar-SA"/>
        </a:p>
      </dgm:t>
    </dgm:pt>
    <dgm:pt modelId="{192E7738-319E-47CD-B9F3-C5F9791185C1}" type="sibTrans" cxnId="{4E414EAB-E5E3-4694-A389-79AF2886E1A4}">
      <dgm:prSet/>
      <dgm:spPr/>
      <dgm:t>
        <a:bodyPr/>
        <a:lstStyle/>
        <a:p>
          <a:pPr rtl="1"/>
          <a:endParaRPr lang="ar-SA"/>
        </a:p>
      </dgm:t>
    </dgm:pt>
    <dgm:pt modelId="{93067486-F44D-42AD-BCCA-7DFCD1459976}" type="asst">
      <dgm:prSet/>
      <dgm:spPr/>
      <dgm:t>
        <a:bodyPr/>
        <a:lstStyle/>
        <a:p>
          <a:pPr rtl="1"/>
          <a:r>
            <a:rPr lang="en-US" b="1" dirty="0"/>
            <a:t>Matrix</a:t>
          </a:r>
          <a:br>
            <a:rPr lang="ar-SA" dirty="0"/>
          </a:br>
          <a:endParaRPr lang="ar-SA" dirty="0"/>
        </a:p>
      </dgm:t>
    </dgm:pt>
    <dgm:pt modelId="{34920EE6-A68B-4307-980B-AF7B5FA65BA8}" type="parTrans" cxnId="{F04D1A2C-56EA-4436-9D57-BCBBEE06C557}">
      <dgm:prSet/>
      <dgm:spPr/>
      <dgm:t>
        <a:bodyPr/>
        <a:lstStyle/>
        <a:p>
          <a:pPr rtl="1"/>
          <a:endParaRPr lang="ar-SA"/>
        </a:p>
      </dgm:t>
    </dgm:pt>
    <dgm:pt modelId="{BA7984A3-EE4D-4EE1-936C-8556DBB65E56}" type="sibTrans" cxnId="{F04D1A2C-56EA-4436-9D57-BCBBEE06C557}">
      <dgm:prSet/>
      <dgm:spPr/>
      <dgm:t>
        <a:bodyPr/>
        <a:lstStyle/>
        <a:p>
          <a:pPr rtl="1"/>
          <a:endParaRPr lang="ar-SA"/>
        </a:p>
      </dgm:t>
    </dgm:pt>
    <dgm:pt modelId="{043963F3-23AF-4063-851F-19AE7796DFE5}" type="asst">
      <dgm:prSet/>
      <dgm:spPr/>
      <dgm:t>
        <a:bodyPr/>
        <a:lstStyle/>
        <a:p>
          <a:pPr rtl="1"/>
          <a:r>
            <a:rPr lang="en-US" b="1" dirty="0"/>
            <a:t>Rigid </a:t>
          </a:r>
          <a:r>
            <a:rPr lang="en-US" b="0" dirty="0"/>
            <a:t>(rubbery,</a:t>
          </a:r>
          <a:br>
            <a:rPr lang="en-US" b="0" dirty="0"/>
          </a:br>
          <a:r>
            <a:rPr lang="en-US" b="0" dirty="0"/>
            <a:t>firm)</a:t>
          </a:r>
          <a:r>
            <a:rPr lang="en-US" b="1" dirty="0"/>
            <a:t> “Cartilage”</a:t>
          </a:r>
          <a:endParaRPr lang="ar-SA" b="1" dirty="0"/>
        </a:p>
      </dgm:t>
    </dgm:pt>
    <dgm:pt modelId="{80941461-C8C9-4A85-AEF2-0F402C19E45A}" type="parTrans" cxnId="{8B59BC25-F713-46F8-A179-D8F16E64CAA1}">
      <dgm:prSet/>
      <dgm:spPr/>
      <dgm:t>
        <a:bodyPr/>
        <a:lstStyle/>
        <a:p>
          <a:pPr rtl="1"/>
          <a:endParaRPr lang="ar-SA"/>
        </a:p>
      </dgm:t>
    </dgm:pt>
    <dgm:pt modelId="{B1325FC5-FC71-41F9-8BEC-D00D7F92146E}" type="sibTrans" cxnId="{8B59BC25-F713-46F8-A179-D8F16E64CAA1}">
      <dgm:prSet/>
      <dgm:spPr/>
      <dgm:t>
        <a:bodyPr/>
        <a:lstStyle/>
        <a:p>
          <a:pPr rtl="1"/>
          <a:endParaRPr lang="ar-SA"/>
        </a:p>
      </dgm:t>
    </dgm:pt>
    <dgm:pt modelId="{3BFD26AD-1474-4684-8AC1-D75AC276C38A}" type="asst">
      <dgm:prSet/>
      <dgm:spPr/>
      <dgm:t>
        <a:bodyPr/>
        <a:lstStyle/>
        <a:p>
          <a:pPr rtl="1"/>
          <a:r>
            <a:rPr lang="en-US" b="1" dirty="0"/>
            <a:t>Fluid </a:t>
          </a:r>
          <a:r>
            <a:rPr lang="en-US" b="0" dirty="0"/>
            <a:t>(liquid)</a:t>
          </a:r>
          <a:br>
            <a:rPr lang="en-US" b="0" dirty="0"/>
          </a:br>
          <a:r>
            <a:rPr lang="en-US" b="1" dirty="0"/>
            <a:t>“Blood”</a:t>
          </a:r>
          <a:endParaRPr lang="ar-SA" b="1" dirty="0"/>
        </a:p>
      </dgm:t>
    </dgm:pt>
    <dgm:pt modelId="{45953CFB-4E24-4ED2-A052-22B6142D7E35}" type="parTrans" cxnId="{8E19B6D1-DE6C-4C3D-AD76-E3F000DB5788}">
      <dgm:prSet/>
      <dgm:spPr/>
      <dgm:t>
        <a:bodyPr/>
        <a:lstStyle/>
        <a:p>
          <a:pPr rtl="1"/>
          <a:endParaRPr lang="ar-SA"/>
        </a:p>
      </dgm:t>
    </dgm:pt>
    <dgm:pt modelId="{9BFECE5B-D641-479C-9741-D0A33F522144}" type="sibTrans" cxnId="{8E19B6D1-DE6C-4C3D-AD76-E3F000DB5788}">
      <dgm:prSet/>
      <dgm:spPr/>
      <dgm:t>
        <a:bodyPr/>
        <a:lstStyle/>
        <a:p>
          <a:pPr rtl="1"/>
          <a:endParaRPr lang="ar-SA"/>
        </a:p>
      </dgm:t>
    </dgm:pt>
    <dgm:pt modelId="{46A480A1-6056-4777-AC07-7CA6841BC675}" type="asst">
      <dgm:prSet/>
      <dgm:spPr/>
      <dgm:t>
        <a:bodyPr/>
        <a:lstStyle/>
        <a:p>
          <a:pPr rtl="1"/>
          <a:r>
            <a:rPr lang="en-US" b="1" dirty="0"/>
            <a:t>Soft</a:t>
          </a:r>
          <a:br>
            <a:rPr lang="en-US" b="1" dirty="0"/>
          </a:br>
          <a:r>
            <a:rPr lang="en-US" b="1" dirty="0"/>
            <a:t>“C.T Proper”</a:t>
          </a:r>
          <a:endParaRPr lang="ar-SA" b="1" dirty="0"/>
        </a:p>
      </dgm:t>
    </dgm:pt>
    <dgm:pt modelId="{1C3A0714-2BC0-4B15-89BC-82CC8D888631}" type="parTrans" cxnId="{2797E314-CDDC-4CF5-B3B1-233D2502E909}">
      <dgm:prSet/>
      <dgm:spPr/>
      <dgm:t>
        <a:bodyPr/>
        <a:lstStyle/>
        <a:p>
          <a:pPr rtl="1"/>
          <a:endParaRPr lang="ar-SA"/>
        </a:p>
      </dgm:t>
    </dgm:pt>
    <dgm:pt modelId="{D93775A4-32CA-45DC-BD8B-421FE7F1EDBE}" type="sibTrans" cxnId="{2797E314-CDDC-4CF5-B3B1-233D2502E909}">
      <dgm:prSet/>
      <dgm:spPr/>
      <dgm:t>
        <a:bodyPr/>
        <a:lstStyle/>
        <a:p>
          <a:pPr rtl="1"/>
          <a:endParaRPr lang="ar-SA"/>
        </a:p>
      </dgm:t>
    </dgm:pt>
    <dgm:pt modelId="{9D120FE0-33BE-42BD-93FA-D3DC8D0EAADD}" type="asst">
      <dgm:prSet custT="1"/>
      <dgm:spPr/>
      <dgm:t>
        <a:bodyPr/>
        <a:lstStyle/>
        <a:p>
          <a:pPr rtl="1"/>
          <a:r>
            <a:rPr lang="en-US" sz="1300" b="1" dirty="0"/>
            <a:t>Fibers</a:t>
          </a:r>
          <a:br>
            <a:rPr lang="en-US" sz="1300" dirty="0"/>
          </a:br>
          <a:r>
            <a:rPr lang="en-US" sz="900" dirty="0"/>
            <a:t>Collagenous, elastic &amp; reticular</a:t>
          </a:r>
          <a:endParaRPr lang="ar-SA" sz="1200" dirty="0"/>
        </a:p>
      </dgm:t>
    </dgm:pt>
    <dgm:pt modelId="{F5C34C45-D8FE-4DB6-993C-B782387B1E14}" type="sibTrans" cxnId="{B70ACC71-92E8-40D2-AA83-0937C9C9E5F5}">
      <dgm:prSet/>
      <dgm:spPr/>
      <dgm:t>
        <a:bodyPr/>
        <a:lstStyle/>
        <a:p>
          <a:pPr rtl="1"/>
          <a:endParaRPr lang="ar-SA"/>
        </a:p>
      </dgm:t>
    </dgm:pt>
    <dgm:pt modelId="{36787050-0245-4FA6-BC47-B7DFCDC9F23D}" type="parTrans" cxnId="{B70ACC71-92E8-40D2-AA83-0937C9C9E5F5}">
      <dgm:prSet/>
      <dgm:spPr/>
      <dgm:t>
        <a:bodyPr/>
        <a:lstStyle/>
        <a:p>
          <a:pPr rtl="1"/>
          <a:endParaRPr lang="ar-SA"/>
        </a:p>
      </dgm:t>
    </dgm:pt>
    <dgm:pt modelId="{6517F944-CCD1-4D8F-A2FF-46AA553F68C3}" type="asst">
      <dgm:prSet/>
      <dgm:spPr/>
      <dgm:t>
        <a:bodyPr/>
        <a:lstStyle/>
        <a:p>
          <a:pPr rtl="1"/>
          <a:r>
            <a:rPr lang="en-US" b="1" dirty="0"/>
            <a:t>Hard </a:t>
          </a:r>
          <a:r>
            <a:rPr lang="en-US" b="0" dirty="0"/>
            <a:t>(solid)</a:t>
          </a:r>
          <a:br>
            <a:rPr lang="en-US" b="0" dirty="0"/>
          </a:br>
          <a:r>
            <a:rPr lang="en-US" b="1" dirty="0"/>
            <a:t>“Bone”</a:t>
          </a:r>
          <a:endParaRPr lang="ar-SA" b="1" dirty="0"/>
        </a:p>
      </dgm:t>
    </dgm:pt>
    <dgm:pt modelId="{8ADBFD29-7C4E-4DAC-A4DA-4E0C6E9ABE86}" type="sibTrans" cxnId="{BCA9DA5A-B642-4DED-90F9-FCEF5D327CC0}">
      <dgm:prSet/>
      <dgm:spPr/>
      <dgm:t>
        <a:bodyPr/>
        <a:lstStyle/>
        <a:p>
          <a:pPr rtl="1"/>
          <a:endParaRPr lang="ar-SA"/>
        </a:p>
      </dgm:t>
    </dgm:pt>
    <dgm:pt modelId="{4526E52A-4E1C-477D-BA9F-157B966D5854}" type="parTrans" cxnId="{BCA9DA5A-B642-4DED-90F9-FCEF5D327CC0}">
      <dgm:prSet/>
      <dgm:spPr/>
      <dgm:t>
        <a:bodyPr/>
        <a:lstStyle/>
        <a:p>
          <a:pPr rtl="1"/>
          <a:endParaRPr lang="ar-SA"/>
        </a:p>
      </dgm:t>
    </dgm:pt>
    <dgm:pt modelId="{E839A60A-D4A2-41E6-A562-1647F00D151E}" type="pres">
      <dgm:prSet presAssocID="{B1FD4FCF-FE2E-49B8-8963-5337821F6D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50F660-DD30-46DE-A23F-9B4783947467}" type="pres">
      <dgm:prSet presAssocID="{3651D23E-F452-4E16-8B1F-617B79747A8C}" presName="hierRoot1" presStyleCnt="0"/>
      <dgm:spPr/>
    </dgm:pt>
    <dgm:pt modelId="{2B468DCA-67E7-427E-9A96-6EDE17363479}" type="pres">
      <dgm:prSet presAssocID="{3651D23E-F452-4E16-8B1F-617B79747A8C}" presName="composite" presStyleCnt="0"/>
      <dgm:spPr/>
    </dgm:pt>
    <dgm:pt modelId="{F78861FB-80C0-4BB1-9299-B3BA906FFBDA}" type="pres">
      <dgm:prSet presAssocID="{3651D23E-F452-4E16-8B1F-617B79747A8C}" presName="background" presStyleLbl="node0" presStyleIdx="0" presStyleCnt="1"/>
      <dgm:spPr/>
    </dgm:pt>
    <dgm:pt modelId="{29CF1A09-FE9A-4DF5-9F44-EC0F57017EEA}" type="pres">
      <dgm:prSet presAssocID="{3651D23E-F452-4E16-8B1F-617B79747A8C}" presName="text" presStyleLbl="fgAcc0" presStyleIdx="0" presStyleCnt="1" custScaleX="244805" custLinFactY="-100000" custLinFactNeighborY="-193343">
        <dgm:presLayoutVars>
          <dgm:chPref val="3"/>
        </dgm:presLayoutVars>
      </dgm:prSet>
      <dgm:spPr/>
    </dgm:pt>
    <dgm:pt modelId="{E5DBF30A-467B-4882-BC6C-7DF9632EAA32}" type="pres">
      <dgm:prSet presAssocID="{3651D23E-F452-4E16-8B1F-617B79747A8C}" presName="hierChild2" presStyleCnt="0"/>
      <dgm:spPr/>
    </dgm:pt>
    <dgm:pt modelId="{34F47898-244B-4D99-BC52-487B146DB8DA}" type="pres">
      <dgm:prSet presAssocID="{C61B8BDD-2DEF-430B-AACC-18749E623E75}" presName="Name10" presStyleLbl="parChTrans1D2" presStyleIdx="0" presStyleCnt="3"/>
      <dgm:spPr/>
    </dgm:pt>
    <dgm:pt modelId="{EC389A0A-878D-4932-8A5E-51A91B05F7A9}" type="pres">
      <dgm:prSet presAssocID="{DF6CFB21-AF70-40C3-9EB2-C6239178E3CD}" presName="hierRoot2" presStyleCnt="0"/>
      <dgm:spPr/>
    </dgm:pt>
    <dgm:pt modelId="{D2B9C639-402D-4D35-B75A-C265F84C3D89}" type="pres">
      <dgm:prSet presAssocID="{DF6CFB21-AF70-40C3-9EB2-C6239178E3CD}" presName="composite2" presStyleCnt="0"/>
      <dgm:spPr/>
    </dgm:pt>
    <dgm:pt modelId="{55CA8E6A-8E16-4DAD-AFC6-6A9D60B46E68}" type="pres">
      <dgm:prSet presAssocID="{DF6CFB21-AF70-40C3-9EB2-C6239178E3CD}" presName="background2" presStyleLbl="asst1" presStyleIdx="0" presStyleCnt="7"/>
      <dgm:spPr/>
    </dgm:pt>
    <dgm:pt modelId="{D46AC0AD-4975-451C-922F-E7B92B0AEC53}" type="pres">
      <dgm:prSet presAssocID="{DF6CFB21-AF70-40C3-9EB2-C6239178E3CD}" presName="text2" presStyleLbl="fgAcc2" presStyleIdx="0" presStyleCnt="3" custLinFactY="-100000" custLinFactNeighborY="-198061">
        <dgm:presLayoutVars>
          <dgm:chPref val="3"/>
        </dgm:presLayoutVars>
      </dgm:prSet>
      <dgm:spPr/>
    </dgm:pt>
    <dgm:pt modelId="{DD57DAEC-EB24-4FFF-A0F3-059911D30078}" type="pres">
      <dgm:prSet presAssocID="{DF6CFB21-AF70-40C3-9EB2-C6239178E3CD}" presName="hierChild3" presStyleCnt="0"/>
      <dgm:spPr/>
    </dgm:pt>
    <dgm:pt modelId="{74D15563-EEB1-4E1E-A0E4-C8E2C9B8827D}" type="pres">
      <dgm:prSet presAssocID="{36787050-0245-4FA6-BC47-B7DFCDC9F23D}" presName="Name10" presStyleLbl="parChTrans1D2" presStyleIdx="1" presStyleCnt="3"/>
      <dgm:spPr/>
    </dgm:pt>
    <dgm:pt modelId="{729C3EB5-1BE2-4175-8676-F59B7C206543}" type="pres">
      <dgm:prSet presAssocID="{9D120FE0-33BE-42BD-93FA-D3DC8D0EAADD}" presName="hierRoot2" presStyleCnt="0"/>
      <dgm:spPr/>
    </dgm:pt>
    <dgm:pt modelId="{CE82F61C-2EAD-4D4C-8B2E-90893531EA06}" type="pres">
      <dgm:prSet presAssocID="{9D120FE0-33BE-42BD-93FA-D3DC8D0EAADD}" presName="composite2" presStyleCnt="0"/>
      <dgm:spPr/>
    </dgm:pt>
    <dgm:pt modelId="{14D5E599-0ECA-46ED-B27F-E1D4E6957A25}" type="pres">
      <dgm:prSet presAssocID="{9D120FE0-33BE-42BD-93FA-D3DC8D0EAADD}" presName="background2" presStyleLbl="asst1" presStyleIdx="1" presStyleCnt="7"/>
      <dgm:spPr/>
    </dgm:pt>
    <dgm:pt modelId="{B5F67823-657E-4193-8EE4-F3817E05351B}" type="pres">
      <dgm:prSet presAssocID="{9D120FE0-33BE-42BD-93FA-D3DC8D0EAADD}" presName="text2" presStyleLbl="fgAcc2" presStyleIdx="1" presStyleCnt="3" custLinFactY="-100000" custLinFactNeighborY="-198061">
        <dgm:presLayoutVars>
          <dgm:chPref val="3"/>
        </dgm:presLayoutVars>
      </dgm:prSet>
      <dgm:spPr/>
    </dgm:pt>
    <dgm:pt modelId="{4E4D4210-42DF-44C0-A517-1D70E75BF488}" type="pres">
      <dgm:prSet presAssocID="{9D120FE0-33BE-42BD-93FA-D3DC8D0EAADD}" presName="hierChild3" presStyleCnt="0"/>
      <dgm:spPr/>
    </dgm:pt>
    <dgm:pt modelId="{C62C6321-DD3C-42FD-8090-31EA266ECFB6}" type="pres">
      <dgm:prSet presAssocID="{34920EE6-A68B-4307-980B-AF7B5FA65BA8}" presName="Name10" presStyleLbl="parChTrans1D2" presStyleIdx="2" presStyleCnt="3"/>
      <dgm:spPr/>
    </dgm:pt>
    <dgm:pt modelId="{F4881342-DF5F-4A10-A3AD-609C4A6D8FF5}" type="pres">
      <dgm:prSet presAssocID="{93067486-F44D-42AD-BCCA-7DFCD1459976}" presName="hierRoot2" presStyleCnt="0"/>
      <dgm:spPr/>
    </dgm:pt>
    <dgm:pt modelId="{A7F84049-C0F8-4778-B58D-E157B23A98C1}" type="pres">
      <dgm:prSet presAssocID="{93067486-F44D-42AD-BCCA-7DFCD1459976}" presName="composite2" presStyleCnt="0"/>
      <dgm:spPr/>
    </dgm:pt>
    <dgm:pt modelId="{049E23C7-A27A-4437-8978-8F95579544E1}" type="pres">
      <dgm:prSet presAssocID="{93067486-F44D-42AD-BCCA-7DFCD1459976}" presName="background2" presStyleLbl="asst1" presStyleIdx="2" presStyleCnt="7"/>
      <dgm:spPr/>
    </dgm:pt>
    <dgm:pt modelId="{0F84D87A-D829-47DE-BE98-BEBEC5CCD57D}" type="pres">
      <dgm:prSet presAssocID="{93067486-F44D-42AD-BCCA-7DFCD1459976}" presName="text2" presStyleLbl="fgAcc2" presStyleIdx="2" presStyleCnt="3" custScaleX="247948" custLinFactY="-100000" custLinFactNeighborY="-198061">
        <dgm:presLayoutVars>
          <dgm:chPref val="3"/>
        </dgm:presLayoutVars>
      </dgm:prSet>
      <dgm:spPr/>
    </dgm:pt>
    <dgm:pt modelId="{25A86BB2-E23D-4950-B16D-2AB13D1DD887}" type="pres">
      <dgm:prSet presAssocID="{93067486-F44D-42AD-BCCA-7DFCD1459976}" presName="hierChild3" presStyleCnt="0"/>
      <dgm:spPr/>
    </dgm:pt>
    <dgm:pt modelId="{5CC150A1-650B-4EE8-A46F-7F3663E3D27B}" type="pres">
      <dgm:prSet presAssocID="{80941461-C8C9-4A85-AEF2-0F402C19E45A}" presName="Name17" presStyleLbl="parChTrans1D3" presStyleIdx="0" presStyleCnt="4"/>
      <dgm:spPr/>
    </dgm:pt>
    <dgm:pt modelId="{8103458E-637F-4FD5-A901-D2D01FA5712E}" type="pres">
      <dgm:prSet presAssocID="{043963F3-23AF-4063-851F-19AE7796DFE5}" presName="hierRoot3" presStyleCnt="0"/>
      <dgm:spPr/>
    </dgm:pt>
    <dgm:pt modelId="{D2971E92-6720-4A61-B05C-C3D0F6E210CD}" type="pres">
      <dgm:prSet presAssocID="{043963F3-23AF-4063-851F-19AE7796DFE5}" presName="composite3" presStyleCnt="0"/>
      <dgm:spPr/>
    </dgm:pt>
    <dgm:pt modelId="{F414B44B-F3D9-4A07-BABB-497A0E15703D}" type="pres">
      <dgm:prSet presAssocID="{043963F3-23AF-4063-851F-19AE7796DFE5}" presName="background3" presStyleLbl="asst1" presStyleIdx="3" presStyleCnt="7"/>
      <dgm:spPr/>
    </dgm:pt>
    <dgm:pt modelId="{9496BE18-6A1E-4E18-8C20-E28C47EB2BFA}" type="pres">
      <dgm:prSet presAssocID="{043963F3-23AF-4063-851F-19AE7796DFE5}" presName="text3" presStyleLbl="fgAcc3" presStyleIdx="0" presStyleCnt="4" custScaleX="164431" custLinFactY="-100000" custLinFactNeighborY="-189368">
        <dgm:presLayoutVars>
          <dgm:chPref val="3"/>
        </dgm:presLayoutVars>
      </dgm:prSet>
      <dgm:spPr/>
    </dgm:pt>
    <dgm:pt modelId="{27769F81-0693-42EE-B210-1C0BA7207B79}" type="pres">
      <dgm:prSet presAssocID="{043963F3-23AF-4063-851F-19AE7796DFE5}" presName="hierChild4" presStyleCnt="0"/>
      <dgm:spPr/>
    </dgm:pt>
    <dgm:pt modelId="{D78C9894-175A-440C-9724-801F677C546B}" type="pres">
      <dgm:prSet presAssocID="{4526E52A-4E1C-477D-BA9F-157B966D5854}" presName="Name17" presStyleLbl="parChTrans1D3" presStyleIdx="1" presStyleCnt="4"/>
      <dgm:spPr/>
    </dgm:pt>
    <dgm:pt modelId="{CCFC14A8-FA24-4191-BC9B-157702E7FC76}" type="pres">
      <dgm:prSet presAssocID="{6517F944-CCD1-4D8F-A2FF-46AA553F68C3}" presName="hierRoot3" presStyleCnt="0"/>
      <dgm:spPr/>
    </dgm:pt>
    <dgm:pt modelId="{B9E70B86-18CB-4D39-9A60-B3641AD2267C}" type="pres">
      <dgm:prSet presAssocID="{6517F944-CCD1-4D8F-A2FF-46AA553F68C3}" presName="composite3" presStyleCnt="0"/>
      <dgm:spPr/>
    </dgm:pt>
    <dgm:pt modelId="{B9AA9FF2-119E-4284-8B82-56E6225133F6}" type="pres">
      <dgm:prSet presAssocID="{6517F944-CCD1-4D8F-A2FF-46AA553F68C3}" presName="background3" presStyleLbl="asst1" presStyleIdx="4" presStyleCnt="7"/>
      <dgm:spPr/>
    </dgm:pt>
    <dgm:pt modelId="{D8399F1C-9431-4F9C-BD74-C925E3EB7E4E}" type="pres">
      <dgm:prSet presAssocID="{6517F944-CCD1-4D8F-A2FF-46AA553F68C3}" presName="text3" presStyleLbl="fgAcc3" presStyleIdx="1" presStyleCnt="4" custScaleX="164431" custLinFactY="-100000" custLinFactNeighborY="-189368">
        <dgm:presLayoutVars>
          <dgm:chPref val="3"/>
        </dgm:presLayoutVars>
      </dgm:prSet>
      <dgm:spPr/>
    </dgm:pt>
    <dgm:pt modelId="{BC8E7560-CF25-48B3-BEB7-8AE5D1BC18D8}" type="pres">
      <dgm:prSet presAssocID="{6517F944-CCD1-4D8F-A2FF-46AA553F68C3}" presName="hierChild4" presStyleCnt="0"/>
      <dgm:spPr/>
    </dgm:pt>
    <dgm:pt modelId="{F7583665-92DB-46C5-ACD5-49AE425CF8C1}" type="pres">
      <dgm:prSet presAssocID="{45953CFB-4E24-4ED2-A052-22B6142D7E35}" presName="Name17" presStyleLbl="parChTrans1D3" presStyleIdx="2" presStyleCnt="4"/>
      <dgm:spPr/>
    </dgm:pt>
    <dgm:pt modelId="{5413D659-0B30-47A7-AEB6-332DECA837B6}" type="pres">
      <dgm:prSet presAssocID="{3BFD26AD-1474-4684-8AC1-D75AC276C38A}" presName="hierRoot3" presStyleCnt="0"/>
      <dgm:spPr/>
    </dgm:pt>
    <dgm:pt modelId="{D1E2CC40-5E2D-48EB-923C-1ACEE3A8C6D4}" type="pres">
      <dgm:prSet presAssocID="{3BFD26AD-1474-4684-8AC1-D75AC276C38A}" presName="composite3" presStyleCnt="0"/>
      <dgm:spPr/>
    </dgm:pt>
    <dgm:pt modelId="{C2E7F5F3-ECE0-4479-AE02-CFD9463321A9}" type="pres">
      <dgm:prSet presAssocID="{3BFD26AD-1474-4684-8AC1-D75AC276C38A}" presName="background3" presStyleLbl="asst1" presStyleIdx="5" presStyleCnt="7"/>
      <dgm:spPr/>
    </dgm:pt>
    <dgm:pt modelId="{4D0CCC97-FD28-4D6A-AB3A-AA9FB21841BC}" type="pres">
      <dgm:prSet presAssocID="{3BFD26AD-1474-4684-8AC1-D75AC276C38A}" presName="text3" presStyleLbl="fgAcc3" presStyleIdx="2" presStyleCnt="4" custScaleX="164431" custLinFactY="-100000" custLinFactNeighborY="-189368">
        <dgm:presLayoutVars>
          <dgm:chPref val="3"/>
        </dgm:presLayoutVars>
      </dgm:prSet>
      <dgm:spPr/>
    </dgm:pt>
    <dgm:pt modelId="{0AF2E6F5-134F-4A98-BF40-0C6F1A5A9020}" type="pres">
      <dgm:prSet presAssocID="{3BFD26AD-1474-4684-8AC1-D75AC276C38A}" presName="hierChild4" presStyleCnt="0"/>
      <dgm:spPr/>
    </dgm:pt>
    <dgm:pt modelId="{F1C61928-0661-46AA-BED1-93636D4EFF18}" type="pres">
      <dgm:prSet presAssocID="{1C3A0714-2BC0-4B15-89BC-82CC8D888631}" presName="Name17" presStyleLbl="parChTrans1D3" presStyleIdx="3" presStyleCnt="4"/>
      <dgm:spPr/>
    </dgm:pt>
    <dgm:pt modelId="{022A9ED1-5608-4D38-8CA3-AF8C41D3CF7F}" type="pres">
      <dgm:prSet presAssocID="{46A480A1-6056-4777-AC07-7CA6841BC675}" presName="hierRoot3" presStyleCnt="0"/>
      <dgm:spPr/>
    </dgm:pt>
    <dgm:pt modelId="{E55827CF-9083-49EC-A498-9816879578A3}" type="pres">
      <dgm:prSet presAssocID="{46A480A1-6056-4777-AC07-7CA6841BC675}" presName="composite3" presStyleCnt="0"/>
      <dgm:spPr/>
    </dgm:pt>
    <dgm:pt modelId="{3F552F24-90DF-47F8-8CFC-EF11E7BC9694}" type="pres">
      <dgm:prSet presAssocID="{46A480A1-6056-4777-AC07-7CA6841BC675}" presName="background3" presStyleLbl="asst1" presStyleIdx="6" presStyleCnt="7"/>
      <dgm:spPr/>
    </dgm:pt>
    <dgm:pt modelId="{F3E3CFC1-3B88-46BA-A29B-D232C7E0A9E5}" type="pres">
      <dgm:prSet presAssocID="{46A480A1-6056-4777-AC07-7CA6841BC675}" presName="text3" presStyleLbl="fgAcc3" presStyleIdx="3" presStyleCnt="4" custScaleX="164431" custLinFactY="-100000" custLinFactNeighborY="-189368">
        <dgm:presLayoutVars>
          <dgm:chPref val="3"/>
        </dgm:presLayoutVars>
      </dgm:prSet>
      <dgm:spPr/>
    </dgm:pt>
    <dgm:pt modelId="{38D21FE8-56DB-4141-A8F9-4636E1AD361D}" type="pres">
      <dgm:prSet presAssocID="{46A480A1-6056-4777-AC07-7CA6841BC675}" presName="hierChild4" presStyleCnt="0"/>
      <dgm:spPr/>
    </dgm:pt>
  </dgm:ptLst>
  <dgm:cxnLst>
    <dgm:cxn modelId="{2797E314-CDDC-4CF5-B3B1-233D2502E909}" srcId="{93067486-F44D-42AD-BCCA-7DFCD1459976}" destId="{46A480A1-6056-4777-AC07-7CA6841BC675}" srcOrd="3" destOrd="0" parTransId="{1C3A0714-2BC0-4B15-89BC-82CC8D888631}" sibTransId="{D93775A4-32CA-45DC-BD8B-421FE7F1EDBE}"/>
    <dgm:cxn modelId="{8B59BC25-F713-46F8-A179-D8F16E64CAA1}" srcId="{93067486-F44D-42AD-BCCA-7DFCD1459976}" destId="{043963F3-23AF-4063-851F-19AE7796DFE5}" srcOrd="0" destOrd="0" parTransId="{80941461-C8C9-4A85-AEF2-0F402C19E45A}" sibTransId="{B1325FC5-FC71-41F9-8BEC-D00D7F92146E}"/>
    <dgm:cxn modelId="{F04D1A2C-56EA-4436-9D57-BCBBEE06C557}" srcId="{3651D23E-F452-4E16-8B1F-617B79747A8C}" destId="{93067486-F44D-42AD-BCCA-7DFCD1459976}" srcOrd="2" destOrd="0" parTransId="{34920EE6-A68B-4307-980B-AF7B5FA65BA8}" sibTransId="{BA7984A3-EE4D-4EE1-936C-8556DBB65E56}"/>
    <dgm:cxn modelId="{9E2BD23E-BD3E-4AF3-939D-2711564BE398}" type="presOf" srcId="{34920EE6-A68B-4307-980B-AF7B5FA65BA8}" destId="{C62C6321-DD3C-42FD-8090-31EA266ECFB6}" srcOrd="0" destOrd="0" presId="urn:microsoft.com/office/officeart/2005/8/layout/hierarchy1"/>
    <dgm:cxn modelId="{F612D561-97AC-4D12-8774-A1E3541BC179}" type="presOf" srcId="{36787050-0245-4FA6-BC47-B7DFCDC9F23D}" destId="{74D15563-EEB1-4E1E-A0E4-C8E2C9B8827D}" srcOrd="0" destOrd="0" presId="urn:microsoft.com/office/officeart/2005/8/layout/hierarchy1"/>
    <dgm:cxn modelId="{B70ACC71-92E8-40D2-AA83-0937C9C9E5F5}" srcId="{3651D23E-F452-4E16-8B1F-617B79747A8C}" destId="{9D120FE0-33BE-42BD-93FA-D3DC8D0EAADD}" srcOrd="1" destOrd="0" parTransId="{36787050-0245-4FA6-BC47-B7DFCDC9F23D}" sibTransId="{F5C34C45-D8FE-4DB6-993C-B782387B1E14}"/>
    <dgm:cxn modelId="{BCA9DA5A-B642-4DED-90F9-FCEF5D327CC0}" srcId="{93067486-F44D-42AD-BCCA-7DFCD1459976}" destId="{6517F944-CCD1-4D8F-A2FF-46AA553F68C3}" srcOrd="1" destOrd="0" parTransId="{4526E52A-4E1C-477D-BA9F-157B966D5854}" sibTransId="{8ADBFD29-7C4E-4DAC-A4DA-4E0C6E9ABE86}"/>
    <dgm:cxn modelId="{EC445F7D-2B84-4010-87A1-B970FBA486FE}" type="presOf" srcId="{B1FD4FCF-FE2E-49B8-8963-5337821F6DE9}" destId="{E839A60A-D4A2-41E6-A562-1647F00D151E}" srcOrd="0" destOrd="0" presId="urn:microsoft.com/office/officeart/2005/8/layout/hierarchy1"/>
    <dgm:cxn modelId="{4A25B781-0465-44E4-A7E9-D12D50260587}" type="presOf" srcId="{4526E52A-4E1C-477D-BA9F-157B966D5854}" destId="{D78C9894-175A-440C-9724-801F677C546B}" srcOrd="0" destOrd="0" presId="urn:microsoft.com/office/officeart/2005/8/layout/hierarchy1"/>
    <dgm:cxn modelId="{81B22087-08C0-4B83-B3FE-BA6580D173C3}" type="presOf" srcId="{93067486-F44D-42AD-BCCA-7DFCD1459976}" destId="{0F84D87A-D829-47DE-BE98-BEBEC5CCD57D}" srcOrd="0" destOrd="0" presId="urn:microsoft.com/office/officeart/2005/8/layout/hierarchy1"/>
    <dgm:cxn modelId="{4E414EAB-E5E3-4694-A389-79AF2886E1A4}" srcId="{3651D23E-F452-4E16-8B1F-617B79747A8C}" destId="{DF6CFB21-AF70-40C3-9EB2-C6239178E3CD}" srcOrd="0" destOrd="0" parTransId="{C61B8BDD-2DEF-430B-AACC-18749E623E75}" sibTransId="{192E7738-319E-47CD-B9F3-C5F9791185C1}"/>
    <dgm:cxn modelId="{595F9CC2-BA56-4DCD-AFD9-A0842BDD99C2}" type="presOf" srcId="{DF6CFB21-AF70-40C3-9EB2-C6239178E3CD}" destId="{D46AC0AD-4975-451C-922F-E7B92B0AEC53}" srcOrd="0" destOrd="0" presId="urn:microsoft.com/office/officeart/2005/8/layout/hierarchy1"/>
    <dgm:cxn modelId="{D7CC9EC2-9140-47B3-A733-D01DA8B8CAC5}" type="presOf" srcId="{3BFD26AD-1474-4684-8AC1-D75AC276C38A}" destId="{4D0CCC97-FD28-4D6A-AB3A-AA9FB21841BC}" srcOrd="0" destOrd="0" presId="urn:microsoft.com/office/officeart/2005/8/layout/hierarchy1"/>
    <dgm:cxn modelId="{50E5E1C5-928D-401E-BD06-5CD9BDA406A1}" srcId="{B1FD4FCF-FE2E-49B8-8963-5337821F6DE9}" destId="{3651D23E-F452-4E16-8B1F-617B79747A8C}" srcOrd="0" destOrd="0" parTransId="{EA7F36AF-FB50-4E8C-98E0-A6DB73095514}" sibTransId="{6E19A040-078D-4D45-87FF-17E0AD549C06}"/>
    <dgm:cxn modelId="{ACA0DACA-3287-4FBE-964F-C8BE724ED7DF}" type="presOf" srcId="{6517F944-CCD1-4D8F-A2FF-46AA553F68C3}" destId="{D8399F1C-9431-4F9C-BD74-C925E3EB7E4E}" srcOrd="0" destOrd="0" presId="urn:microsoft.com/office/officeart/2005/8/layout/hierarchy1"/>
    <dgm:cxn modelId="{2E10A5CF-ACCA-4BAD-9BBC-8D4D757219FD}" type="presOf" srcId="{1C3A0714-2BC0-4B15-89BC-82CC8D888631}" destId="{F1C61928-0661-46AA-BED1-93636D4EFF18}" srcOrd="0" destOrd="0" presId="urn:microsoft.com/office/officeart/2005/8/layout/hierarchy1"/>
    <dgm:cxn modelId="{8E19B6D1-DE6C-4C3D-AD76-E3F000DB5788}" srcId="{93067486-F44D-42AD-BCCA-7DFCD1459976}" destId="{3BFD26AD-1474-4684-8AC1-D75AC276C38A}" srcOrd="2" destOrd="0" parTransId="{45953CFB-4E24-4ED2-A052-22B6142D7E35}" sibTransId="{9BFECE5B-D641-479C-9741-D0A33F522144}"/>
    <dgm:cxn modelId="{E26991D8-8823-4ADB-8C75-79038C596B69}" type="presOf" srcId="{043963F3-23AF-4063-851F-19AE7796DFE5}" destId="{9496BE18-6A1E-4E18-8C20-E28C47EB2BFA}" srcOrd="0" destOrd="0" presId="urn:microsoft.com/office/officeart/2005/8/layout/hierarchy1"/>
    <dgm:cxn modelId="{113C86E7-D3D0-42CE-BFFB-CCE95D9AF5D6}" type="presOf" srcId="{C61B8BDD-2DEF-430B-AACC-18749E623E75}" destId="{34F47898-244B-4D99-BC52-487B146DB8DA}" srcOrd="0" destOrd="0" presId="urn:microsoft.com/office/officeart/2005/8/layout/hierarchy1"/>
    <dgm:cxn modelId="{076D1FEE-7990-4237-8854-7E467869018D}" type="presOf" srcId="{46A480A1-6056-4777-AC07-7CA6841BC675}" destId="{F3E3CFC1-3B88-46BA-A29B-D232C7E0A9E5}" srcOrd="0" destOrd="0" presId="urn:microsoft.com/office/officeart/2005/8/layout/hierarchy1"/>
    <dgm:cxn modelId="{88F631F1-4BA0-4194-A5FA-7C967E62A0F7}" type="presOf" srcId="{80941461-C8C9-4A85-AEF2-0F402C19E45A}" destId="{5CC150A1-650B-4EE8-A46F-7F3663E3D27B}" srcOrd="0" destOrd="0" presId="urn:microsoft.com/office/officeart/2005/8/layout/hierarchy1"/>
    <dgm:cxn modelId="{75EFCEF2-8047-42D7-A8D5-7A733832559C}" type="presOf" srcId="{9D120FE0-33BE-42BD-93FA-D3DC8D0EAADD}" destId="{B5F67823-657E-4193-8EE4-F3817E05351B}" srcOrd="0" destOrd="0" presId="urn:microsoft.com/office/officeart/2005/8/layout/hierarchy1"/>
    <dgm:cxn modelId="{6403FBF4-C386-4AD2-84B7-75895BB23993}" type="presOf" srcId="{45953CFB-4E24-4ED2-A052-22B6142D7E35}" destId="{F7583665-92DB-46C5-ACD5-49AE425CF8C1}" srcOrd="0" destOrd="0" presId="urn:microsoft.com/office/officeart/2005/8/layout/hierarchy1"/>
    <dgm:cxn modelId="{6ACBC8FF-4818-41E9-947E-B72C69CEFC03}" type="presOf" srcId="{3651D23E-F452-4E16-8B1F-617B79747A8C}" destId="{29CF1A09-FE9A-4DF5-9F44-EC0F57017EEA}" srcOrd="0" destOrd="0" presId="urn:microsoft.com/office/officeart/2005/8/layout/hierarchy1"/>
    <dgm:cxn modelId="{3BA44EE4-9AE9-417D-BF73-3680A28998AB}" type="presParOf" srcId="{E839A60A-D4A2-41E6-A562-1647F00D151E}" destId="{6B50F660-DD30-46DE-A23F-9B4783947467}" srcOrd="0" destOrd="0" presId="urn:microsoft.com/office/officeart/2005/8/layout/hierarchy1"/>
    <dgm:cxn modelId="{38DAA9B1-0013-4C6D-BB94-8C86D0FF0C88}" type="presParOf" srcId="{6B50F660-DD30-46DE-A23F-9B4783947467}" destId="{2B468DCA-67E7-427E-9A96-6EDE17363479}" srcOrd="0" destOrd="0" presId="urn:microsoft.com/office/officeart/2005/8/layout/hierarchy1"/>
    <dgm:cxn modelId="{3A56E09C-193A-452A-AE25-951653B856F1}" type="presParOf" srcId="{2B468DCA-67E7-427E-9A96-6EDE17363479}" destId="{F78861FB-80C0-4BB1-9299-B3BA906FFBDA}" srcOrd="0" destOrd="0" presId="urn:microsoft.com/office/officeart/2005/8/layout/hierarchy1"/>
    <dgm:cxn modelId="{F71C1EA3-040E-4B67-B7D5-A7EB479D42E3}" type="presParOf" srcId="{2B468DCA-67E7-427E-9A96-6EDE17363479}" destId="{29CF1A09-FE9A-4DF5-9F44-EC0F57017EEA}" srcOrd="1" destOrd="0" presId="urn:microsoft.com/office/officeart/2005/8/layout/hierarchy1"/>
    <dgm:cxn modelId="{0E76E499-6836-4DCF-95BB-63D4E0C4A0E0}" type="presParOf" srcId="{6B50F660-DD30-46DE-A23F-9B4783947467}" destId="{E5DBF30A-467B-4882-BC6C-7DF9632EAA32}" srcOrd="1" destOrd="0" presId="urn:microsoft.com/office/officeart/2005/8/layout/hierarchy1"/>
    <dgm:cxn modelId="{BBD62BD3-534E-427E-8740-8FDB99C9B64C}" type="presParOf" srcId="{E5DBF30A-467B-4882-BC6C-7DF9632EAA32}" destId="{34F47898-244B-4D99-BC52-487B146DB8DA}" srcOrd="0" destOrd="0" presId="urn:microsoft.com/office/officeart/2005/8/layout/hierarchy1"/>
    <dgm:cxn modelId="{2974DA65-27F0-4D32-B097-1BAF60972B7E}" type="presParOf" srcId="{E5DBF30A-467B-4882-BC6C-7DF9632EAA32}" destId="{EC389A0A-878D-4932-8A5E-51A91B05F7A9}" srcOrd="1" destOrd="0" presId="urn:microsoft.com/office/officeart/2005/8/layout/hierarchy1"/>
    <dgm:cxn modelId="{EDDEFFB7-BBC8-4BFB-AFF5-F723A7C21AAD}" type="presParOf" srcId="{EC389A0A-878D-4932-8A5E-51A91B05F7A9}" destId="{D2B9C639-402D-4D35-B75A-C265F84C3D89}" srcOrd="0" destOrd="0" presId="urn:microsoft.com/office/officeart/2005/8/layout/hierarchy1"/>
    <dgm:cxn modelId="{DE476046-7E31-408E-8C58-10E164C8C8FF}" type="presParOf" srcId="{D2B9C639-402D-4D35-B75A-C265F84C3D89}" destId="{55CA8E6A-8E16-4DAD-AFC6-6A9D60B46E68}" srcOrd="0" destOrd="0" presId="urn:microsoft.com/office/officeart/2005/8/layout/hierarchy1"/>
    <dgm:cxn modelId="{BAA1AA05-A1EA-41E1-BD65-0705DB6AC922}" type="presParOf" srcId="{D2B9C639-402D-4D35-B75A-C265F84C3D89}" destId="{D46AC0AD-4975-451C-922F-E7B92B0AEC53}" srcOrd="1" destOrd="0" presId="urn:microsoft.com/office/officeart/2005/8/layout/hierarchy1"/>
    <dgm:cxn modelId="{42DCA36E-C7CA-4277-971F-47E0A98A6B65}" type="presParOf" srcId="{EC389A0A-878D-4932-8A5E-51A91B05F7A9}" destId="{DD57DAEC-EB24-4FFF-A0F3-059911D30078}" srcOrd="1" destOrd="0" presId="urn:microsoft.com/office/officeart/2005/8/layout/hierarchy1"/>
    <dgm:cxn modelId="{33C82626-3DBB-4B81-9E10-F3827C79DAC3}" type="presParOf" srcId="{E5DBF30A-467B-4882-BC6C-7DF9632EAA32}" destId="{74D15563-EEB1-4E1E-A0E4-C8E2C9B8827D}" srcOrd="2" destOrd="0" presId="urn:microsoft.com/office/officeart/2005/8/layout/hierarchy1"/>
    <dgm:cxn modelId="{524D2B0F-E17A-4105-9C18-BFB1B277E42C}" type="presParOf" srcId="{E5DBF30A-467B-4882-BC6C-7DF9632EAA32}" destId="{729C3EB5-1BE2-4175-8676-F59B7C206543}" srcOrd="3" destOrd="0" presId="urn:microsoft.com/office/officeart/2005/8/layout/hierarchy1"/>
    <dgm:cxn modelId="{BA64B2D2-97BB-45DB-9C22-B28B46D49733}" type="presParOf" srcId="{729C3EB5-1BE2-4175-8676-F59B7C206543}" destId="{CE82F61C-2EAD-4D4C-8B2E-90893531EA06}" srcOrd="0" destOrd="0" presId="urn:microsoft.com/office/officeart/2005/8/layout/hierarchy1"/>
    <dgm:cxn modelId="{A7DE78B4-1FE3-4880-A26C-A9A99AA4C9E2}" type="presParOf" srcId="{CE82F61C-2EAD-4D4C-8B2E-90893531EA06}" destId="{14D5E599-0ECA-46ED-B27F-E1D4E6957A25}" srcOrd="0" destOrd="0" presId="urn:microsoft.com/office/officeart/2005/8/layout/hierarchy1"/>
    <dgm:cxn modelId="{81345244-02DB-4614-979D-DE9A568E9B2A}" type="presParOf" srcId="{CE82F61C-2EAD-4D4C-8B2E-90893531EA06}" destId="{B5F67823-657E-4193-8EE4-F3817E05351B}" srcOrd="1" destOrd="0" presId="urn:microsoft.com/office/officeart/2005/8/layout/hierarchy1"/>
    <dgm:cxn modelId="{B3C88437-0941-4003-84B7-4722CF0BCF8B}" type="presParOf" srcId="{729C3EB5-1BE2-4175-8676-F59B7C206543}" destId="{4E4D4210-42DF-44C0-A517-1D70E75BF488}" srcOrd="1" destOrd="0" presId="urn:microsoft.com/office/officeart/2005/8/layout/hierarchy1"/>
    <dgm:cxn modelId="{BA17D22D-EAF4-4C45-BFB4-0040D0335745}" type="presParOf" srcId="{E5DBF30A-467B-4882-BC6C-7DF9632EAA32}" destId="{C62C6321-DD3C-42FD-8090-31EA266ECFB6}" srcOrd="4" destOrd="0" presId="urn:microsoft.com/office/officeart/2005/8/layout/hierarchy1"/>
    <dgm:cxn modelId="{F6F5A347-39FB-43D4-93E4-129C81D17B0C}" type="presParOf" srcId="{E5DBF30A-467B-4882-BC6C-7DF9632EAA32}" destId="{F4881342-DF5F-4A10-A3AD-609C4A6D8FF5}" srcOrd="5" destOrd="0" presId="urn:microsoft.com/office/officeart/2005/8/layout/hierarchy1"/>
    <dgm:cxn modelId="{2CCEB122-9E01-4BBD-BD43-552ECC827FC4}" type="presParOf" srcId="{F4881342-DF5F-4A10-A3AD-609C4A6D8FF5}" destId="{A7F84049-C0F8-4778-B58D-E157B23A98C1}" srcOrd="0" destOrd="0" presId="urn:microsoft.com/office/officeart/2005/8/layout/hierarchy1"/>
    <dgm:cxn modelId="{1E5A4D6F-1B8D-437B-9799-46558EC8FF1C}" type="presParOf" srcId="{A7F84049-C0F8-4778-B58D-E157B23A98C1}" destId="{049E23C7-A27A-4437-8978-8F95579544E1}" srcOrd="0" destOrd="0" presId="urn:microsoft.com/office/officeart/2005/8/layout/hierarchy1"/>
    <dgm:cxn modelId="{24E62AC9-4E94-42F9-BEBE-5B9E7463E309}" type="presParOf" srcId="{A7F84049-C0F8-4778-B58D-E157B23A98C1}" destId="{0F84D87A-D829-47DE-BE98-BEBEC5CCD57D}" srcOrd="1" destOrd="0" presId="urn:microsoft.com/office/officeart/2005/8/layout/hierarchy1"/>
    <dgm:cxn modelId="{FCCE45C3-EC44-4A66-ACC0-154D4E0532A4}" type="presParOf" srcId="{F4881342-DF5F-4A10-A3AD-609C4A6D8FF5}" destId="{25A86BB2-E23D-4950-B16D-2AB13D1DD887}" srcOrd="1" destOrd="0" presId="urn:microsoft.com/office/officeart/2005/8/layout/hierarchy1"/>
    <dgm:cxn modelId="{0C4C0524-C427-4980-AD0C-52BD5E08AC70}" type="presParOf" srcId="{25A86BB2-E23D-4950-B16D-2AB13D1DD887}" destId="{5CC150A1-650B-4EE8-A46F-7F3663E3D27B}" srcOrd="0" destOrd="0" presId="urn:microsoft.com/office/officeart/2005/8/layout/hierarchy1"/>
    <dgm:cxn modelId="{43F5FF3C-609F-428B-9869-74BF8E328885}" type="presParOf" srcId="{25A86BB2-E23D-4950-B16D-2AB13D1DD887}" destId="{8103458E-637F-4FD5-A901-D2D01FA5712E}" srcOrd="1" destOrd="0" presId="urn:microsoft.com/office/officeart/2005/8/layout/hierarchy1"/>
    <dgm:cxn modelId="{48511087-13AF-415C-BA88-5CCCD64CAF86}" type="presParOf" srcId="{8103458E-637F-4FD5-A901-D2D01FA5712E}" destId="{D2971E92-6720-4A61-B05C-C3D0F6E210CD}" srcOrd="0" destOrd="0" presId="urn:microsoft.com/office/officeart/2005/8/layout/hierarchy1"/>
    <dgm:cxn modelId="{ABFCCC61-7DD2-472E-A0B0-ACE1E0D6EF98}" type="presParOf" srcId="{D2971E92-6720-4A61-B05C-C3D0F6E210CD}" destId="{F414B44B-F3D9-4A07-BABB-497A0E15703D}" srcOrd="0" destOrd="0" presId="urn:microsoft.com/office/officeart/2005/8/layout/hierarchy1"/>
    <dgm:cxn modelId="{7112CC46-D755-4653-9B1C-C209E0B9EB1B}" type="presParOf" srcId="{D2971E92-6720-4A61-B05C-C3D0F6E210CD}" destId="{9496BE18-6A1E-4E18-8C20-E28C47EB2BFA}" srcOrd="1" destOrd="0" presId="urn:microsoft.com/office/officeart/2005/8/layout/hierarchy1"/>
    <dgm:cxn modelId="{C1817507-8B95-4CAB-8F1E-665331150087}" type="presParOf" srcId="{8103458E-637F-4FD5-A901-D2D01FA5712E}" destId="{27769F81-0693-42EE-B210-1C0BA7207B79}" srcOrd="1" destOrd="0" presId="urn:microsoft.com/office/officeart/2005/8/layout/hierarchy1"/>
    <dgm:cxn modelId="{7CCF4B48-488D-4EB9-91E1-680DE0CBC3CD}" type="presParOf" srcId="{25A86BB2-E23D-4950-B16D-2AB13D1DD887}" destId="{D78C9894-175A-440C-9724-801F677C546B}" srcOrd="2" destOrd="0" presId="urn:microsoft.com/office/officeart/2005/8/layout/hierarchy1"/>
    <dgm:cxn modelId="{1401D8FB-0187-41FD-9508-E47FC14266B1}" type="presParOf" srcId="{25A86BB2-E23D-4950-B16D-2AB13D1DD887}" destId="{CCFC14A8-FA24-4191-BC9B-157702E7FC76}" srcOrd="3" destOrd="0" presId="urn:microsoft.com/office/officeart/2005/8/layout/hierarchy1"/>
    <dgm:cxn modelId="{7F111E30-E0D6-47F0-94D7-4475039BE5C7}" type="presParOf" srcId="{CCFC14A8-FA24-4191-BC9B-157702E7FC76}" destId="{B9E70B86-18CB-4D39-9A60-B3641AD2267C}" srcOrd="0" destOrd="0" presId="urn:microsoft.com/office/officeart/2005/8/layout/hierarchy1"/>
    <dgm:cxn modelId="{34B96CCB-48EA-4C8D-9859-8B1DED3A21B2}" type="presParOf" srcId="{B9E70B86-18CB-4D39-9A60-B3641AD2267C}" destId="{B9AA9FF2-119E-4284-8B82-56E6225133F6}" srcOrd="0" destOrd="0" presId="urn:microsoft.com/office/officeart/2005/8/layout/hierarchy1"/>
    <dgm:cxn modelId="{AEA119DF-EC62-4630-8B3E-D4A8A4009680}" type="presParOf" srcId="{B9E70B86-18CB-4D39-9A60-B3641AD2267C}" destId="{D8399F1C-9431-4F9C-BD74-C925E3EB7E4E}" srcOrd="1" destOrd="0" presId="urn:microsoft.com/office/officeart/2005/8/layout/hierarchy1"/>
    <dgm:cxn modelId="{78FC11D4-7199-4734-8E69-F1435CBD0434}" type="presParOf" srcId="{CCFC14A8-FA24-4191-BC9B-157702E7FC76}" destId="{BC8E7560-CF25-48B3-BEB7-8AE5D1BC18D8}" srcOrd="1" destOrd="0" presId="urn:microsoft.com/office/officeart/2005/8/layout/hierarchy1"/>
    <dgm:cxn modelId="{2175062A-388C-474B-9ECD-34A340D25F45}" type="presParOf" srcId="{25A86BB2-E23D-4950-B16D-2AB13D1DD887}" destId="{F7583665-92DB-46C5-ACD5-49AE425CF8C1}" srcOrd="4" destOrd="0" presId="urn:microsoft.com/office/officeart/2005/8/layout/hierarchy1"/>
    <dgm:cxn modelId="{9E813616-12BB-4970-821E-0A4BD02B26FE}" type="presParOf" srcId="{25A86BB2-E23D-4950-B16D-2AB13D1DD887}" destId="{5413D659-0B30-47A7-AEB6-332DECA837B6}" srcOrd="5" destOrd="0" presId="urn:microsoft.com/office/officeart/2005/8/layout/hierarchy1"/>
    <dgm:cxn modelId="{4C114324-025D-46CA-AC59-403AD01390DD}" type="presParOf" srcId="{5413D659-0B30-47A7-AEB6-332DECA837B6}" destId="{D1E2CC40-5E2D-48EB-923C-1ACEE3A8C6D4}" srcOrd="0" destOrd="0" presId="urn:microsoft.com/office/officeart/2005/8/layout/hierarchy1"/>
    <dgm:cxn modelId="{7C15D74D-C6BE-4EE2-A243-C2244D95494E}" type="presParOf" srcId="{D1E2CC40-5E2D-48EB-923C-1ACEE3A8C6D4}" destId="{C2E7F5F3-ECE0-4479-AE02-CFD9463321A9}" srcOrd="0" destOrd="0" presId="urn:microsoft.com/office/officeart/2005/8/layout/hierarchy1"/>
    <dgm:cxn modelId="{5A135DD5-B042-4CDF-8F33-3324D9FEC21A}" type="presParOf" srcId="{D1E2CC40-5E2D-48EB-923C-1ACEE3A8C6D4}" destId="{4D0CCC97-FD28-4D6A-AB3A-AA9FB21841BC}" srcOrd="1" destOrd="0" presId="urn:microsoft.com/office/officeart/2005/8/layout/hierarchy1"/>
    <dgm:cxn modelId="{15075FFE-A2DF-4950-9941-FE8F88A7C3CE}" type="presParOf" srcId="{5413D659-0B30-47A7-AEB6-332DECA837B6}" destId="{0AF2E6F5-134F-4A98-BF40-0C6F1A5A9020}" srcOrd="1" destOrd="0" presId="urn:microsoft.com/office/officeart/2005/8/layout/hierarchy1"/>
    <dgm:cxn modelId="{0CCBA4F2-84BF-483E-BDE0-0590BA4ED3B3}" type="presParOf" srcId="{25A86BB2-E23D-4950-B16D-2AB13D1DD887}" destId="{F1C61928-0661-46AA-BED1-93636D4EFF18}" srcOrd="6" destOrd="0" presId="urn:microsoft.com/office/officeart/2005/8/layout/hierarchy1"/>
    <dgm:cxn modelId="{15F26CA9-0020-4157-9FE5-019455365DDF}" type="presParOf" srcId="{25A86BB2-E23D-4950-B16D-2AB13D1DD887}" destId="{022A9ED1-5608-4D38-8CA3-AF8C41D3CF7F}" srcOrd="7" destOrd="0" presId="urn:microsoft.com/office/officeart/2005/8/layout/hierarchy1"/>
    <dgm:cxn modelId="{95C67BD4-BD2F-4E07-9577-2DDD847FBB97}" type="presParOf" srcId="{022A9ED1-5608-4D38-8CA3-AF8C41D3CF7F}" destId="{E55827CF-9083-49EC-A498-9816879578A3}" srcOrd="0" destOrd="0" presId="urn:microsoft.com/office/officeart/2005/8/layout/hierarchy1"/>
    <dgm:cxn modelId="{2ECC4022-26E5-46A1-AC66-414BBB28B1A0}" type="presParOf" srcId="{E55827CF-9083-49EC-A498-9816879578A3}" destId="{3F552F24-90DF-47F8-8CFC-EF11E7BC9694}" srcOrd="0" destOrd="0" presId="urn:microsoft.com/office/officeart/2005/8/layout/hierarchy1"/>
    <dgm:cxn modelId="{CBA91F8A-A591-4E06-B7F2-7A7CBD93DA8A}" type="presParOf" srcId="{E55827CF-9083-49EC-A498-9816879578A3}" destId="{F3E3CFC1-3B88-46BA-A29B-D232C7E0A9E5}" srcOrd="1" destOrd="0" presId="urn:microsoft.com/office/officeart/2005/8/layout/hierarchy1"/>
    <dgm:cxn modelId="{DDC44B56-DB90-4333-8E32-98DC3E8E6C57}" type="presParOf" srcId="{022A9ED1-5608-4D38-8CA3-AF8C41D3CF7F}" destId="{38D21FE8-56DB-4141-A8F9-4636E1AD36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61928-0661-46AA-BED1-93636D4EFF18}">
      <dsp:nvSpPr>
        <dsp:cNvPr id="0" name=""/>
        <dsp:cNvSpPr/>
      </dsp:nvSpPr>
      <dsp:spPr>
        <a:xfrm>
          <a:off x="2975406" y="1191759"/>
          <a:ext cx="2258992" cy="27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49"/>
              </a:lnTo>
              <a:lnTo>
                <a:pt x="2258992" y="204449"/>
              </a:lnTo>
              <a:lnTo>
                <a:pt x="2258992" y="27919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83665-92DB-46C5-ACD5-49AE425CF8C1}">
      <dsp:nvSpPr>
        <dsp:cNvPr id="0" name=""/>
        <dsp:cNvSpPr/>
      </dsp:nvSpPr>
      <dsp:spPr>
        <a:xfrm>
          <a:off x="2975406" y="1191759"/>
          <a:ext cx="752997" cy="27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49"/>
              </a:lnTo>
              <a:lnTo>
                <a:pt x="752997" y="204449"/>
              </a:lnTo>
              <a:lnTo>
                <a:pt x="752997" y="27919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C9894-175A-440C-9724-801F677C546B}">
      <dsp:nvSpPr>
        <dsp:cNvPr id="0" name=""/>
        <dsp:cNvSpPr/>
      </dsp:nvSpPr>
      <dsp:spPr>
        <a:xfrm>
          <a:off x="2222408" y="1191759"/>
          <a:ext cx="752997" cy="279194"/>
        </a:xfrm>
        <a:custGeom>
          <a:avLst/>
          <a:gdLst/>
          <a:ahLst/>
          <a:cxnLst/>
          <a:rect l="0" t="0" r="0" b="0"/>
          <a:pathLst>
            <a:path>
              <a:moveTo>
                <a:pt x="752997" y="0"/>
              </a:moveTo>
              <a:lnTo>
                <a:pt x="752997" y="204449"/>
              </a:lnTo>
              <a:lnTo>
                <a:pt x="0" y="204449"/>
              </a:lnTo>
              <a:lnTo>
                <a:pt x="0" y="27919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150A1-650B-4EE8-A46F-7F3663E3D27B}">
      <dsp:nvSpPr>
        <dsp:cNvPr id="0" name=""/>
        <dsp:cNvSpPr/>
      </dsp:nvSpPr>
      <dsp:spPr>
        <a:xfrm>
          <a:off x="716413" y="1191759"/>
          <a:ext cx="2258992" cy="279194"/>
        </a:xfrm>
        <a:custGeom>
          <a:avLst/>
          <a:gdLst/>
          <a:ahLst/>
          <a:cxnLst/>
          <a:rect l="0" t="0" r="0" b="0"/>
          <a:pathLst>
            <a:path>
              <a:moveTo>
                <a:pt x="2258992" y="0"/>
              </a:moveTo>
              <a:lnTo>
                <a:pt x="2258992" y="204449"/>
              </a:lnTo>
              <a:lnTo>
                <a:pt x="0" y="204449"/>
              </a:lnTo>
              <a:lnTo>
                <a:pt x="0" y="27919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C6321-DD3C-42FD-8090-31EA266ECFB6}">
      <dsp:nvSpPr>
        <dsp:cNvPr id="0" name=""/>
        <dsp:cNvSpPr/>
      </dsp:nvSpPr>
      <dsp:spPr>
        <a:xfrm>
          <a:off x="1989267" y="468931"/>
          <a:ext cx="986139" cy="210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39"/>
              </a:lnTo>
              <a:lnTo>
                <a:pt x="986139" y="135739"/>
              </a:lnTo>
              <a:lnTo>
                <a:pt x="986139" y="2104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15563-EEB1-4E1E-A0E4-C8E2C9B8827D}">
      <dsp:nvSpPr>
        <dsp:cNvPr id="0" name=""/>
        <dsp:cNvSpPr/>
      </dsp:nvSpPr>
      <dsp:spPr>
        <a:xfrm>
          <a:off x="1392414" y="468931"/>
          <a:ext cx="596852" cy="210483"/>
        </a:xfrm>
        <a:custGeom>
          <a:avLst/>
          <a:gdLst/>
          <a:ahLst/>
          <a:cxnLst/>
          <a:rect l="0" t="0" r="0" b="0"/>
          <a:pathLst>
            <a:path>
              <a:moveTo>
                <a:pt x="596852" y="0"/>
              </a:moveTo>
              <a:lnTo>
                <a:pt x="596852" y="135739"/>
              </a:lnTo>
              <a:lnTo>
                <a:pt x="0" y="135739"/>
              </a:lnTo>
              <a:lnTo>
                <a:pt x="0" y="2104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47898-244B-4D99-BC52-487B146DB8DA}">
      <dsp:nvSpPr>
        <dsp:cNvPr id="0" name=""/>
        <dsp:cNvSpPr/>
      </dsp:nvSpPr>
      <dsp:spPr>
        <a:xfrm>
          <a:off x="406275" y="468931"/>
          <a:ext cx="1582991" cy="210483"/>
        </a:xfrm>
        <a:custGeom>
          <a:avLst/>
          <a:gdLst/>
          <a:ahLst/>
          <a:cxnLst/>
          <a:rect l="0" t="0" r="0" b="0"/>
          <a:pathLst>
            <a:path>
              <a:moveTo>
                <a:pt x="1582991" y="0"/>
              </a:moveTo>
              <a:lnTo>
                <a:pt x="1582991" y="135739"/>
              </a:lnTo>
              <a:lnTo>
                <a:pt x="0" y="135739"/>
              </a:lnTo>
              <a:lnTo>
                <a:pt x="0" y="21048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861FB-80C0-4BB1-9299-B3BA906FFBDA}">
      <dsp:nvSpPr>
        <dsp:cNvPr id="0" name=""/>
        <dsp:cNvSpPr/>
      </dsp:nvSpPr>
      <dsp:spPr>
        <a:xfrm>
          <a:off x="1001673" y="-43412"/>
          <a:ext cx="197518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F1A09-FE9A-4DF5-9F44-EC0F57017EEA}">
      <dsp:nvSpPr>
        <dsp:cNvPr id="0" name=""/>
        <dsp:cNvSpPr/>
      </dsp:nvSpPr>
      <dsp:spPr>
        <a:xfrm>
          <a:off x="1091322" y="41754"/>
          <a:ext cx="197518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>
              <a:solidFill>
                <a:schemeClr val="tx1"/>
              </a:solidFill>
            </a:rPr>
            <a:t>Components</a:t>
          </a:r>
          <a:r>
            <a:rPr lang="en-US" sz="1450" b="1" kern="1200" dirty="0"/>
            <a:t> of connective tissue</a:t>
          </a:r>
          <a:endParaRPr lang="ar-SA" sz="1450" b="1" kern="1200" dirty="0"/>
        </a:p>
      </dsp:txBody>
      <dsp:txXfrm>
        <a:off x="1106328" y="56760"/>
        <a:ext cx="1945175" cy="482332"/>
      </dsp:txXfrm>
    </dsp:sp>
    <dsp:sp modelId="{55CA8E6A-8E16-4DAD-AFC6-6A9D60B46E68}">
      <dsp:nvSpPr>
        <dsp:cNvPr id="0" name=""/>
        <dsp:cNvSpPr/>
      </dsp:nvSpPr>
      <dsp:spPr>
        <a:xfrm>
          <a:off x="2854" y="679415"/>
          <a:ext cx="806841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C0AD-4975-451C-922F-E7B92B0AEC53}">
      <dsp:nvSpPr>
        <dsp:cNvPr id="0" name=""/>
        <dsp:cNvSpPr/>
      </dsp:nvSpPr>
      <dsp:spPr>
        <a:xfrm>
          <a:off x="92503" y="764582"/>
          <a:ext cx="806841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Cells</a:t>
          </a:r>
          <a:br>
            <a:rPr lang="ar-SA" sz="1300" kern="1200" dirty="0"/>
          </a:br>
          <a:r>
            <a:rPr lang="en-US" sz="900" kern="1200" dirty="0"/>
            <a:t>difference types</a:t>
          </a:r>
          <a:endParaRPr lang="ar-SA" sz="1200" kern="1200" dirty="0"/>
        </a:p>
      </dsp:txBody>
      <dsp:txXfrm>
        <a:off x="107509" y="779588"/>
        <a:ext cx="776829" cy="482332"/>
      </dsp:txXfrm>
    </dsp:sp>
    <dsp:sp modelId="{14D5E599-0ECA-46ED-B27F-E1D4E6957A25}">
      <dsp:nvSpPr>
        <dsp:cNvPr id="0" name=""/>
        <dsp:cNvSpPr/>
      </dsp:nvSpPr>
      <dsp:spPr>
        <a:xfrm>
          <a:off x="988993" y="679415"/>
          <a:ext cx="806841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67823-657E-4193-8EE4-F3817E05351B}">
      <dsp:nvSpPr>
        <dsp:cNvPr id="0" name=""/>
        <dsp:cNvSpPr/>
      </dsp:nvSpPr>
      <dsp:spPr>
        <a:xfrm>
          <a:off x="1078642" y="764582"/>
          <a:ext cx="806841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Fibers</a:t>
          </a:r>
          <a:br>
            <a:rPr lang="en-US" sz="1300" kern="1200" dirty="0"/>
          </a:br>
          <a:r>
            <a:rPr lang="en-US" sz="900" kern="1200" dirty="0"/>
            <a:t>Collagenous, elastic &amp; reticular</a:t>
          </a:r>
          <a:endParaRPr lang="ar-SA" sz="1200" kern="1200" dirty="0"/>
        </a:p>
      </dsp:txBody>
      <dsp:txXfrm>
        <a:off x="1093648" y="779588"/>
        <a:ext cx="776829" cy="482332"/>
      </dsp:txXfrm>
    </dsp:sp>
    <dsp:sp modelId="{049E23C7-A27A-4437-8978-8F95579544E1}">
      <dsp:nvSpPr>
        <dsp:cNvPr id="0" name=""/>
        <dsp:cNvSpPr/>
      </dsp:nvSpPr>
      <dsp:spPr>
        <a:xfrm>
          <a:off x="1975133" y="679415"/>
          <a:ext cx="2000546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4D87A-D829-47DE-BE98-BEBEC5CCD57D}">
      <dsp:nvSpPr>
        <dsp:cNvPr id="0" name=""/>
        <dsp:cNvSpPr/>
      </dsp:nvSpPr>
      <dsp:spPr>
        <a:xfrm>
          <a:off x="2064782" y="764582"/>
          <a:ext cx="2000546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Matrix</a:t>
          </a:r>
          <a:br>
            <a:rPr lang="ar-SA" sz="1200" kern="1200" dirty="0"/>
          </a:br>
          <a:endParaRPr lang="ar-SA" sz="1200" kern="1200" dirty="0"/>
        </a:p>
      </dsp:txBody>
      <dsp:txXfrm>
        <a:off x="2079788" y="779588"/>
        <a:ext cx="1970534" cy="482332"/>
      </dsp:txXfrm>
    </dsp:sp>
    <dsp:sp modelId="{F414B44B-F3D9-4A07-BABB-497A0E15703D}">
      <dsp:nvSpPr>
        <dsp:cNvPr id="0" name=""/>
        <dsp:cNvSpPr/>
      </dsp:nvSpPr>
      <dsp:spPr>
        <a:xfrm>
          <a:off x="53065" y="1470954"/>
          <a:ext cx="132669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6BE18-6A1E-4E18-8C20-E28C47EB2BFA}">
      <dsp:nvSpPr>
        <dsp:cNvPr id="0" name=""/>
        <dsp:cNvSpPr/>
      </dsp:nvSpPr>
      <dsp:spPr>
        <a:xfrm>
          <a:off x="142714" y="1556120"/>
          <a:ext cx="132669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Rigid </a:t>
          </a:r>
          <a:r>
            <a:rPr lang="en-US" sz="1200" b="0" kern="1200" dirty="0"/>
            <a:t>(rubbery,</a:t>
          </a:r>
          <a:br>
            <a:rPr lang="en-US" sz="1200" b="0" kern="1200" dirty="0"/>
          </a:br>
          <a:r>
            <a:rPr lang="en-US" sz="1200" b="0" kern="1200" dirty="0"/>
            <a:t>firm)</a:t>
          </a:r>
          <a:r>
            <a:rPr lang="en-US" sz="1200" b="1" kern="1200" dirty="0"/>
            <a:t> “Cartilage”</a:t>
          </a:r>
          <a:endParaRPr lang="ar-SA" sz="1200" b="1" kern="1200" dirty="0"/>
        </a:p>
      </dsp:txBody>
      <dsp:txXfrm>
        <a:off x="157720" y="1571126"/>
        <a:ext cx="1296685" cy="482332"/>
      </dsp:txXfrm>
    </dsp:sp>
    <dsp:sp modelId="{B9AA9FF2-119E-4284-8B82-56E6225133F6}">
      <dsp:nvSpPr>
        <dsp:cNvPr id="0" name=""/>
        <dsp:cNvSpPr/>
      </dsp:nvSpPr>
      <dsp:spPr>
        <a:xfrm>
          <a:off x="1559060" y="1470954"/>
          <a:ext cx="132669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99F1C-9431-4F9C-BD74-C925E3EB7E4E}">
      <dsp:nvSpPr>
        <dsp:cNvPr id="0" name=""/>
        <dsp:cNvSpPr/>
      </dsp:nvSpPr>
      <dsp:spPr>
        <a:xfrm>
          <a:off x="1648709" y="1556120"/>
          <a:ext cx="132669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Hard </a:t>
          </a:r>
          <a:r>
            <a:rPr lang="en-US" sz="1200" b="0" kern="1200" dirty="0"/>
            <a:t>(solid)</a:t>
          </a:r>
          <a:br>
            <a:rPr lang="en-US" sz="1200" b="0" kern="1200" dirty="0"/>
          </a:br>
          <a:r>
            <a:rPr lang="en-US" sz="1200" b="1" kern="1200" dirty="0"/>
            <a:t>“Bone”</a:t>
          </a:r>
          <a:endParaRPr lang="ar-SA" sz="1200" b="1" kern="1200" dirty="0"/>
        </a:p>
      </dsp:txBody>
      <dsp:txXfrm>
        <a:off x="1663715" y="1571126"/>
        <a:ext cx="1296685" cy="482332"/>
      </dsp:txXfrm>
    </dsp:sp>
    <dsp:sp modelId="{C2E7F5F3-ECE0-4479-AE02-CFD9463321A9}">
      <dsp:nvSpPr>
        <dsp:cNvPr id="0" name=""/>
        <dsp:cNvSpPr/>
      </dsp:nvSpPr>
      <dsp:spPr>
        <a:xfrm>
          <a:off x="3065055" y="1470954"/>
          <a:ext cx="132669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CCC97-FD28-4D6A-AB3A-AA9FB21841BC}">
      <dsp:nvSpPr>
        <dsp:cNvPr id="0" name=""/>
        <dsp:cNvSpPr/>
      </dsp:nvSpPr>
      <dsp:spPr>
        <a:xfrm>
          <a:off x="3154704" y="1556120"/>
          <a:ext cx="132669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Fluid </a:t>
          </a:r>
          <a:r>
            <a:rPr lang="en-US" sz="1200" b="0" kern="1200" dirty="0"/>
            <a:t>(liquid)</a:t>
          </a:r>
          <a:br>
            <a:rPr lang="en-US" sz="1200" b="0" kern="1200" dirty="0"/>
          </a:br>
          <a:r>
            <a:rPr lang="en-US" sz="1200" b="1" kern="1200" dirty="0"/>
            <a:t>“Blood”</a:t>
          </a:r>
          <a:endParaRPr lang="ar-SA" sz="1200" b="1" kern="1200" dirty="0"/>
        </a:p>
      </dsp:txBody>
      <dsp:txXfrm>
        <a:off x="3169710" y="1571126"/>
        <a:ext cx="1296685" cy="482332"/>
      </dsp:txXfrm>
    </dsp:sp>
    <dsp:sp modelId="{3F552F24-90DF-47F8-8CFC-EF11E7BC9694}">
      <dsp:nvSpPr>
        <dsp:cNvPr id="0" name=""/>
        <dsp:cNvSpPr/>
      </dsp:nvSpPr>
      <dsp:spPr>
        <a:xfrm>
          <a:off x="4571050" y="1470954"/>
          <a:ext cx="1326697" cy="51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3CFC1-3B88-46BA-A29B-D232C7E0A9E5}">
      <dsp:nvSpPr>
        <dsp:cNvPr id="0" name=""/>
        <dsp:cNvSpPr/>
      </dsp:nvSpPr>
      <dsp:spPr>
        <a:xfrm>
          <a:off x="4660699" y="1556120"/>
          <a:ext cx="1326697" cy="51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Soft</a:t>
          </a:r>
          <a:br>
            <a:rPr lang="en-US" sz="1200" b="1" kern="1200" dirty="0"/>
          </a:br>
          <a:r>
            <a:rPr lang="en-US" sz="1200" b="1" kern="1200" dirty="0"/>
            <a:t>“C.T Proper”</a:t>
          </a:r>
          <a:endParaRPr lang="ar-SA" sz="1200" b="1" kern="1200" dirty="0"/>
        </a:p>
      </dsp:txBody>
      <dsp:txXfrm>
        <a:off x="4675705" y="1571126"/>
        <a:ext cx="1296685" cy="48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docs.google.com/presentation/d/1GpJcYVLmXUPy0c-xoGndlFWMBFM8gmq8qtcc80adBCw/edit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BB6848B2-B4E5-4052-AB4C-2A7017054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4742" y="4876800"/>
            <a:ext cx="1866900" cy="18669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2FDD02C-F748-4A87-9357-97EDED461FC9}"/>
              </a:ext>
            </a:extLst>
          </p:cNvPr>
          <p:cNvSpPr txBox="1"/>
          <p:nvPr userDrawn="1"/>
        </p:nvSpPr>
        <p:spPr>
          <a:xfrm>
            <a:off x="2848739" y="2754086"/>
            <a:ext cx="74181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Cartilage &amp; bone</a:t>
            </a:r>
            <a:endParaRPr lang="ar-SA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895600" y="50292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hlinkClick r:id="rId6"/>
              </a:rPr>
              <a:t>Editing File</a:t>
            </a:r>
            <a:endParaRPr lang="en-US" sz="1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306073"/>
            <a:ext cx="8802808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Q1: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types of </a:t>
            </a:r>
            <a:r>
              <a:rPr lang="en-US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cartilage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Collagen fiber type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B) Collagen fiber type II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Collagen fiber type III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Elastic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fiber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Hyaline cartilage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Collagen fiber type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B) Collagen fiber type II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Collagen fiber type III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Elastic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fiber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 cartilage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Collagen fiber type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+ collagen fiber type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II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B) Collagen fiber type I + Elastic fiber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Collagen fiber type II + Elastic fiber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Elastic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fiber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Fibrocartilage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Collagen fiber type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+ collagen fiber type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II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B) Collagen fiber type I + Elastic fiber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Collagen fiber type II + Elastic fiber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Elastic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fiber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 </a:t>
            </a:r>
            <a:r>
              <a:rPr lang="en-US" sz="1600" u="sng" dirty="0">
                <a:solidFill>
                  <a:schemeClr val="tx1"/>
                </a:solidFill>
              </a:rPr>
              <a:t>Interstitial</a:t>
            </a:r>
            <a:r>
              <a:rPr lang="en-US" sz="1600" dirty="0">
                <a:solidFill>
                  <a:schemeClr val="tx1"/>
                </a:solidFill>
              </a:rPr>
              <a:t> growth mean?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Increase in width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Decrease in width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Increase in length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Decrease in length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3052705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5- C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2" y="644594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MSK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Q6: Most of cartilage?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Vascular with rigid matrix                       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Vascular with hard matrix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Avascular with rigid matrix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                D)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Avascular with hard matrix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Q7: Most cartilage in our body is?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Hyaline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Elastic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Fibro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Spongy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type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chondrocyte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found singly or in groups of 2,4 or 6 cells in their lacunae (cell nests)?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Inner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chondrocyte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Outer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chondrocyte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Young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chondrocyte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Mature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chondrocyte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Q9: What is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Body support         B) protection of vital organs         C) Calcium store         D) All of them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US" sz="1600" dirty="0">
                <a:solidFill>
                  <a:schemeClr val="tx1"/>
                </a:solidFill>
              </a:rPr>
              <a:t>Which responsible for </a:t>
            </a:r>
            <a:r>
              <a:rPr lang="en-US" sz="1600" u="sng" dirty="0">
                <a:solidFill>
                  <a:schemeClr val="tx1"/>
                </a:solidFill>
              </a:rPr>
              <a:t>Appositional</a:t>
            </a:r>
            <a:r>
              <a:rPr lang="en-US" sz="1600" dirty="0">
                <a:solidFill>
                  <a:schemeClr val="tx1"/>
                </a:solidFill>
              </a:rPr>
              <a:t> growth in cartilage &amp; bone?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(chondroblasts), bone (osteoblast)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(chondrocytes), bone (epiphysial plate)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(chondrocytes), bone (osteocytes)    D) Cartilage (epiphysial plate), bone (osteoblasts)</a:t>
            </a: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MSK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E88AD400-A86C-4E8A-A64F-D0AA49016A0A}"/>
              </a:ext>
            </a:extLst>
          </p:cNvPr>
          <p:cNvSpPr txBox="1"/>
          <p:nvPr userDrawn="1"/>
        </p:nvSpPr>
        <p:spPr>
          <a:xfrm rot="10800000">
            <a:off x="11125200" y="3033958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 A</a:t>
            </a: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639603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 the </a:t>
            </a:r>
            <a:r>
              <a:rPr lang="en-US" sz="2000" u="sng" dirty="0"/>
              <a:t>microscopic </a:t>
            </a:r>
            <a:r>
              <a:rPr lang="en-US" sz="2000" dirty="0"/>
              <a:t>structure, </a:t>
            </a:r>
            <a:r>
              <a:rPr lang="en-US" sz="2000" u="sng" dirty="0"/>
              <a:t>distribution</a:t>
            </a:r>
            <a:r>
              <a:rPr lang="en-US" sz="2000" dirty="0"/>
              <a:t> and </a:t>
            </a:r>
            <a:r>
              <a:rPr lang="en-US" sz="2000" u="sng" dirty="0"/>
              <a:t>growth</a:t>
            </a:r>
            <a:r>
              <a:rPr lang="en-US" sz="2000" dirty="0"/>
              <a:t> of the different types of</a:t>
            </a:r>
            <a:r>
              <a:rPr lang="en-US" sz="2000" baseline="0" dirty="0"/>
              <a:t>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Cartilage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 the </a:t>
            </a:r>
            <a:r>
              <a:rPr lang="en-US" sz="2000" u="sng" dirty="0"/>
              <a:t>microscopic </a:t>
            </a:r>
            <a:r>
              <a:rPr lang="en-US" sz="2000" dirty="0"/>
              <a:t>structure, </a:t>
            </a:r>
            <a:r>
              <a:rPr lang="en-US" sz="2000" u="sng" dirty="0"/>
              <a:t>distribution</a:t>
            </a:r>
            <a:r>
              <a:rPr lang="en-US" sz="2000" dirty="0"/>
              <a:t> and </a:t>
            </a:r>
            <a:r>
              <a:rPr lang="en-US" sz="2000" u="sng" dirty="0"/>
              <a:t>growth</a:t>
            </a:r>
            <a:r>
              <a:rPr lang="en-US" sz="2000" dirty="0"/>
              <a:t> of the different types of</a:t>
            </a:r>
            <a:r>
              <a:rPr lang="en-US" sz="2000" baseline="0" dirty="0"/>
              <a:t>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Bone</a:t>
            </a:r>
            <a:endParaRPr lang="ar-SA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7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MSK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89475"/>
            <a:ext cx="8652613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Q11: Perichondrium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hyaline cartilage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Avascular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connective tissue formed 2 layers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US" sz="5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B) Avascular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connective tissue formed one layer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Vascular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connective tissue formed 2 layers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Vascular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connective tissue formed one layer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Q12: Which is responsible for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secrete cartilage matrix &amp; give rise to </a:t>
            </a:r>
            <a:r>
              <a:rPr lang="en-GB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chondrocytes</a:t>
            </a: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Outer fibrous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layer (perichondrium)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sz="5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B) Outer fibrous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layer (endosteum)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Inner chondrogenic layer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(perichondrium)   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Inner chondrogenic layer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(matrix)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Q13: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Bronchi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example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Hyaline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Elastic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Fibro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Compact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Q14: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Epiglottis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example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Hyaline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Elastic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cartilage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Fibro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Spongy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cartilage 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Q15: Which of these is example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Fibrocartilage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Trachea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Nose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External ear                    D) Intervertebral dis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MSK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11FFBEC2-44D9-42C4-A02F-5DED15B37579}"/>
              </a:ext>
            </a:extLst>
          </p:cNvPr>
          <p:cNvSpPr txBox="1"/>
          <p:nvPr userDrawn="1"/>
        </p:nvSpPr>
        <p:spPr>
          <a:xfrm rot="10800000">
            <a:off x="11125200" y="3033521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13-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14-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15- D</a:t>
            </a:r>
          </a:p>
        </p:txBody>
      </p:sp>
    </p:spTree>
    <p:extLst>
      <p:ext uri="{BB962C8B-B14F-4D97-AF65-F5344CB8AC3E}">
        <p14:creationId xmlns:p14="http://schemas.microsoft.com/office/powerpoint/2010/main" val="44348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81540"/>
            <a:ext cx="8652613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Q16: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matrix is hard?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Because it is calcified (calcium salts)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Because it is contain type III collagen fiber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Because it is contain elastic fiber                  </a:t>
            </a:r>
            <a:r>
              <a:rPr lang="en-US" sz="3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Because it is contain type II collagen fiber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Q17: Matrix of </a:t>
            </a:r>
            <a:r>
              <a:rPr lang="en-GB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chondrocyte</a:t>
            </a: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Homogenous &amp; basophilic                                          B) Heterogenous &amp; basophilic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Homogenous &amp; acidophilic                 </a:t>
            </a:r>
            <a:r>
              <a:rPr lang="en-US" sz="5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D) Heterogenous &amp; acidophilic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Q18: 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types of </a:t>
            </a:r>
            <a:r>
              <a:rPr lang="en-US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Collagen fiber type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B) Collagen fiber type II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Collagen fiber type III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Elastic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fiber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Osteogenic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bone cells give rise to?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Osteoblast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Osteocyte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periosteum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Q20: Origin of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osteocytes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Osteoblast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Osteocyte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periosteum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MSK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25BCFE86-698C-4BF1-9D8E-6EB94DC3D68C}"/>
              </a:ext>
            </a:extLst>
          </p:cNvPr>
          <p:cNvSpPr txBox="1"/>
          <p:nvPr userDrawn="1"/>
        </p:nvSpPr>
        <p:spPr>
          <a:xfrm rot="10800000">
            <a:off x="11125200" y="3033849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16-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17-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18-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19-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20- B</a:t>
            </a:r>
          </a:p>
        </p:txBody>
      </p:sp>
    </p:spTree>
    <p:extLst>
      <p:ext uri="{BB962C8B-B14F-4D97-AF65-F5344CB8AC3E}">
        <p14:creationId xmlns:p14="http://schemas.microsoft.com/office/powerpoint/2010/main" val="102621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464734"/>
            <a:ext cx="8652613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Q21: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responsible for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maintain the bone matrix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Osteoblast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Osteocyte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periosteum </a:t>
            </a: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Q22: Which bone cells cytoplasm is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 in lysosomes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Osteoblast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Osteoclast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Osteocyte c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ells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periosteum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Q23: </a:t>
            </a:r>
            <a:r>
              <a:rPr lang="en-US" sz="1600" b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Cancellous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another name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Compact bone              B) Spongy bone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Cartilage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blood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Q24: Which connect the Haversian canals together?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Bone lamellae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Haversian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canal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Volkmann's canal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circumferential lamellae 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Q25: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Spongy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bone consist of 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Haversian systems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B) Irregular bone trabecular &amp; irregular red bone marrow spaces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Regular bone trabecular                 D) Regular bone trabecular &amp; irregular red bone marrow spaces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Q26: </a:t>
            </a:r>
            <a:r>
              <a:rPr lang="en-US" sz="1600" dirty="0">
                <a:solidFill>
                  <a:schemeClr val="tx1"/>
                </a:solidFill>
              </a:rPr>
              <a:t>Which responsible for increase length in cartilage &amp; bone?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(chondroblasts), bone (osteoblast)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(chondrocytes), bone (epiphysial plate)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Cartilage (chondrocytes), bone (osteocytes)    D) Cartilage (epiphysial plate), bone (osteoblasts)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MSK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17DDC212-C520-4EE0-93EF-C89894168CCC}"/>
              </a:ext>
            </a:extLst>
          </p:cNvPr>
          <p:cNvSpPr txBox="1"/>
          <p:nvPr userDrawn="1"/>
        </p:nvSpPr>
        <p:spPr>
          <a:xfrm rot="10800000">
            <a:off x="11125200" y="3036855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21-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22-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23-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24-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25-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26- B</a:t>
            </a:r>
          </a:p>
        </p:txBody>
      </p:sp>
    </p:spTree>
    <p:extLst>
      <p:ext uri="{BB962C8B-B14F-4D97-AF65-F5344CB8AC3E}">
        <p14:creationId xmlns:p14="http://schemas.microsoft.com/office/powerpoint/2010/main" val="814967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C66E3CF-3874-4F93-9331-202773F9460B}"/>
              </a:ext>
            </a:extLst>
          </p:cNvPr>
          <p:cNvSpPr txBox="1"/>
          <p:nvPr userDrawn="1"/>
        </p:nvSpPr>
        <p:spPr>
          <a:xfrm>
            <a:off x="2838160" y="2589867"/>
            <a:ext cx="7442695" cy="1107996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 err="1">
                <a:latin typeface="+mn-lt"/>
              </a:rPr>
              <a:t>Tareq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Allhaidan</a:t>
            </a:r>
            <a:r>
              <a:rPr lang="en-GB" sz="1600" dirty="0">
                <a:latin typeface="+mn-lt"/>
              </a:rPr>
              <a:t> </a:t>
            </a:r>
          </a:p>
          <a:p>
            <a:pPr algn="ctr"/>
            <a:r>
              <a:rPr lang="en-GB" sz="1600" dirty="0">
                <a:latin typeface="+mn-lt"/>
              </a:rPr>
              <a:t>Marwah Alkhalil</a:t>
            </a:r>
          </a:p>
          <a:p>
            <a:pPr algn="ctr"/>
            <a:r>
              <a:rPr lang="en-GB" sz="1600" dirty="0" err="1">
                <a:latin typeface="+mn-lt"/>
              </a:rPr>
              <a:t>Rinad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Alghoraiby</a:t>
            </a:r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r>
              <a:rPr lang="en-GB" sz="1600" dirty="0">
                <a:latin typeface="+mn-lt"/>
              </a:rPr>
              <a:t>Hussain Alkharboush    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algn="ctr"/>
            <a:r>
              <a:rPr lang="en-GB" sz="1600" dirty="0">
                <a:latin typeface="+mn-lt"/>
              </a:rPr>
              <a:t>Shahad Alzahrani</a:t>
            </a:r>
            <a:endParaRPr lang="ar-SA" sz="1600" dirty="0">
              <a:latin typeface="+mn-lt"/>
            </a:endParaRPr>
          </a:p>
          <a:p>
            <a:pPr algn="ctr"/>
            <a:endParaRPr lang="ar-SA" sz="1600" dirty="0">
              <a:latin typeface="+mn-lt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Rawan Mohammad Alharbi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MSK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334500" y="-8467"/>
            <a:ext cx="2857500" cy="6866467"/>
            <a:chOff x="9334500" y="-8467"/>
            <a:chExt cx="2857500" cy="6866467"/>
          </a:xfrm>
        </p:grpSpPr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MSK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1" r:id="rId18"/>
    <p:sldLayoutId id="2147483672" r:id="rId19"/>
    <p:sldLayoutId id="2147483677" r:id="rId20"/>
    <p:sldLayoutId id="2147483674" r:id="rId21"/>
    <p:sldLayoutId id="2147483676" r:id="rId22"/>
    <p:sldLayoutId id="2147483669" r:id="rId23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7779" y="1260012"/>
            <a:ext cx="9284421" cy="4302588"/>
          </a:xfrm>
        </p:spPr>
        <p:txBody>
          <a:bodyPr>
            <a:noAutofit/>
          </a:bodyPr>
          <a:lstStyle/>
          <a:p>
            <a:pPr marL="180000" indent="-180000"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It is found in </a:t>
            </a:r>
            <a:r>
              <a:rPr lang="en-GB" sz="1400" u="sng" dirty="0">
                <a:solidFill>
                  <a:schemeClr val="tx1"/>
                </a:solidFill>
                <a:cs typeface="Times New Roman" pitchFamily="18" charset="0"/>
              </a:rPr>
              <a:t>flat bones 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&amp; e</a:t>
            </a:r>
            <a:r>
              <a:rPr lang="en-GB" sz="1400" u="sng" dirty="0">
                <a:solidFill>
                  <a:schemeClr val="tx1"/>
                </a:solidFill>
                <a:cs typeface="Times New Roman" pitchFamily="18" charset="0"/>
              </a:rPr>
              <a:t>piphysis of long bones</a:t>
            </a:r>
            <a:endParaRPr lang="en-GB" sz="14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GB" sz="1400" dirty="0">
              <a:cs typeface="Times New Roman" pitchFamily="18" charset="0"/>
            </a:endParaRPr>
          </a:p>
          <a:p>
            <a:pPr marL="180000" indent="-180000"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Consists of: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Periosteum 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Endosteum 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Bone cells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u="sng" dirty="0">
                <a:solidFill>
                  <a:schemeClr val="tx1"/>
                </a:solidFill>
                <a:cs typeface="Times New Roman" pitchFamily="18" charset="0"/>
              </a:rPr>
              <a:t>Irregular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 bone trabeculae (are formed of irregular </a:t>
            </a:r>
            <a:br>
              <a:rPr lang="en-GB" sz="1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   bone lamellae separated by osteocytes inside lacunae)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Many </a:t>
            </a:r>
            <a:r>
              <a:rPr lang="en-GB" sz="1400" u="sng" dirty="0">
                <a:solidFill>
                  <a:schemeClr val="tx1"/>
                </a:solidFill>
                <a:cs typeface="Times New Roman" pitchFamily="18" charset="0"/>
              </a:rPr>
              <a:t>irregular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 red  bone marrow spaces</a:t>
            </a:r>
          </a:p>
          <a:p>
            <a:pPr marL="180000" indent="0" algn="l" rtl="0">
              <a:spcBef>
                <a:spcPts val="0"/>
              </a:spcBef>
              <a:buNone/>
              <a:defRPr/>
            </a:pPr>
            <a:endParaRPr lang="en-GB" sz="1400" dirty="0">
              <a:solidFill>
                <a:schemeClr val="tx1"/>
              </a:solidFill>
              <a:cs typeface="Times New Roman" pitchFamily="18" charset="0"/>
            </a:endParaRPr>
          </a:p>
          <a:p>
            <a:pPr marL="180000" indent="-180000"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400" u="sng" dirty="0">
                <a:solidFill>
                  <a:srgbClr val="FF0000"/>
                </a:solidFill>
                <a:cs typeface="Times New Roman" pitchFamily="18" charset="0"/>
              </a:rPr>
              <a:t>No Haversian Systems (No Osteons)</a:t>
            </a:r>
            <a:endParaRPr lang="en-GB" sz="1400" dirty="0">
              <a:solidFill>
                <a:srgbClr val="FF0000"/>
              </a:solidFill>
              <a:cs typeface="Times New Roman" pitchFamily="18" charset="0"/>
            </a:endParaRPr>
          </a:p>
          <a:p>
            <a:pPr marL="180000" indent="0" algn="l" rtl="0">
              <a:spcBef>
                <a:spcPts val="0"/>
              </a:spcBef>
              <a:buNone/>
              <a:defRPr/>
            </a:pPr>
            <a:endParaRPr lang="en-GB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B5D5251F-D0D8-498F-B57A-C8894ED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Spongy bone = (Cancellous bone )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= (Trabecular bone) 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1F3BCA-3030-471A-A435-4ABEDDD08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4"/>
          <a:stretch/>
        </p:blipFill>
        <p:spPr>
          <a:xfrm>
            <a:off x="6096000" y="3143754"/>
            <a:ext cx="3657600" cy="24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5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09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49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73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8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5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0" y="2209800"/>
            <a:ext cx="5998473" cy="5010538"/>
            <a:chOff x="931333" y="745571"/>
            <a:chExt cx="5998473" cy="5010538"/>
          </a:xfrm>
        </p:grpSpPr>
        <p:grpSp>
          <p:nvGrpSpPr>
            <p:cNvPr id="3" name="مجموعة 9">
              <a:extLst>
                <a:ext uri="{FF2B5EF4-FFF2-40B4-BE49-F238E27FC236}">
                  <a16:creationId xmlns:a16="http://schemas.microsoft.com/office/drawing/2014/main" id="{B9CF8F3C-67D6-4AC1-8954-B1B7B492FA18}"/>
                </a:ext>
              </a:extLst>
            </p:cNvPr>
            <p:cNvGrpSpPr/>
            <p:nvPr/>
          </p:nvGrpSpPr>
          <p:grpSpPr>
            <a:xfrm>
              <a:off x="939555" y="745571"/>
              <a:ext cx="5990251" cy="5010538"/>
              <a:chOff x="1132114" y="825633"/>
              <a:chExt cx="5990251" cy="5010538"/>
            </a:xfrm>
          </p:grpSpPr>
          <p:graphicFrame>
            <p:nvGraphicFramePr>
              <p:cNvPr id="4" name="رسم تخطيطي 10">
                <a:extLst>
                  <a:ext uri="{FF2B5EF4-FFF2-40B4-BE49-F238E27FC236}">
                    <a16:creationId xmlns:a16="http://schemas.microsoft.com/office/drawing/2014/main" id="{6ABF00DF-782C-4DDC-8A4D-8405B1F5A7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2232486"/>
                  </p:ext>
                </p:extLst>
              </p:nvPr>
            </p:nvGraphicFramePr>
            <p:xfrm>
              <a:off x="1132114" y="825633"/>
              <a:ext cx="5990251" cy="50105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مربع نص 11">
                <a:extLst>
                  <a:ext uri="{FF2B5EF4-FFF2-40B4-BE49-F238E27FC236}">
                    <a16:creationId xmlns:a16="http://schemas.microsoft.com/office/drawing/2014/main" id="{F2316829-51A0-4739-86B6-02AFEE557445}"/>
                  </a:ext>
                </a:extLst>
              </p:cNvPr>
              <p:cNvSpPr txBox="1"/>
              <p:nvPr/>
            </p:nvSpPr>
            <p:spPr>
              <a:xfrm>
                <a:off x="3171568" y="1762897"/>
                <a:ext cx="217478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900" dirty="0"/>
                  <a:t>the intercellular substance, in which </a:t>
                </a:r>
              </a:p>
              <a:p>
                <a:r>
                  <a:rPr lang="en-US" sz="900" dirty="0"/>
                  <a:t>cells and fibers are embedded.</a:t>
                </a:r>
                <a:endParaRPr lang="ar-SA" sz="900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931333" y="2133600"/>
              <a:ext cx="3048000" cy="762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عنوان 1">
            <a:extLst>
              <a:ext uri="{FF2B5EF4-FFF2-40B4-BE49-F238E27FC236}">
                <a16:creationId xmlns:a16="http://schemas.microsoft.com/office/drawing/2014/main" id="{3DC72760-48FB-4F02-9816-9B597F88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REMEMBER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from last block (connective tissue lecture)</a:t>
            </a:r>
            <a:endParaRPr lang="ar-SA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01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70843" y="3886200"/>
            <a:ext cx="2133600" cy="1512606"/>
            <a:chOff x="1066800" y="2142067"/>
            <a:chExt cx="2514600" cy="17827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42067"/>
              <a:ext cx="2514600" cy="178271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66800" y="2142067"/>
              <a:ext cx="457200" cy="143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04709"/>
              </p:ext>
            </p:extLst>
          </p:nvPr>
        </p:nvGraphicFramePr>
        <p:xfrm>
          <a:off x="256443" y="762000"/>
          <a:ext cx="9296400" cy="4907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CARTILAGE </a:t>
                      </a:r>
                      <a:r>
                        <a:rPr lang="en-US" sz="1400" dirty="0"/>
                        <a:t>“Chondro- = relating to cartilage”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BONE </a:t>
                      </a:r>
                      <a:r>
                        <a:rPr lang="en-US" sz="1400" dirty="0"/>
                        <a:t>“</a:t>
                      </a:r>
                      <a:r>
                        <a:rPr lang="en-US" sz="1400" dirty="0" err="1"/>
                        <a:t>Osteo</a:t>
                      </a:r>
                      <a:r>
                        <a:rPr lang="en-US" sz="1400" dirty="0"/>
                        <a:t>- = relating to bone”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Its specialized type of connective tissue with a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</a:rPr>
                        <a:t>rigid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matrix 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ar-SA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لا يكسر بسهولة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Its usually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</a:rPr>
                        <a:t>nonvascular</a:t>
                      </a:r>
                      <a:r>
                        <a:rPr lang="en-US" sz="1400" b="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(avascular = </a:t>
                      </a:r>
                      <a:r>
                        <a:rPr lang="en-US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</a:t>
                      </a:r>
                      <a:r>
                        <a:rPr lang="en-US" sz="1400" b="0" i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ack of blood vessels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r>
                        <a:rPr lang="en-US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Its poor nerve supply</a:t>
                      </a: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endParaRPr lang="en-US" sz="1400" b="0" u="none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r>
                        <a:rPr lang="en-US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All cartilage</a:t>
                      </a:r>
                      <a:r>
                        <a:rPr lang="en-US" sz="1400" b="0" u="non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contain </a:t>
                      </a:r>
                      <a:r>
                        <a:rPr lang="en-US" sz="1400" b="0" u="none" baseline="0" dirty="0">
                          <a:solidFill>
                            <a:srgbClr val="FF0000"/>
                          </a:solidFill>
                        </a:rPr>
                        <a:t>collagen fiber type II</a:t>
                      </a: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endParaRPr lang="en-US" sz="1400" b="0" u="none" dirty="0">
                        <a:solidFill>
                          <a:srgbClr val="FF0000"/>
                        </a:solidFill>
                      </a:endParaRP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Types: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1) Hyaline cartilage 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(main type)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2)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Elastic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cartilage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None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3)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Fibro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cartilage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Its specialized type of connective tissue with a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+mj-lt"/>
                        </a:rPr>
                        <a:t>hard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matrix</a:t>
                      </a:r>
                    </a:p>
                    <a:p>
                      <a:pPr marL="182880" marR="0" indent="-18288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Types: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1) Compact bone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2)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Spongy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bone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Components:</a:t>
                      </a:r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1) Bone cells:</a:t>
                      </a:r>
                    </a:p>
                    <a:p>
                      <a:pPr marL="182880" lvl="1" indent="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Osteogenic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cells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82880" lvl="1" indent="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Osteoblasts</a:t>
                      </a:r>
                    </a:p>
                    <a:p>
                      <a:pPr marL="182880" lvl="1" indent="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Osteocytes</a:t>
                      </a:r>
                    </a:p>
                    <a:p>
                      <a:pPr marL="182880" lvl="1" indent="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Osteoclasts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+mj-lt"/>
                        </a:rPr>
                        <a:t>2) </a:t>
                      </a: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Bone Matrix (calcified osteoid tissue):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82880" lvl="1" indent="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  <a:latin typeface="+mj-lt"/>
                        </a:rPr>
                        <a:t>hard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 because it is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j-lt"/>
                        </a:rPr>
                        <a:t>calcified (Calcium salts)</a:t>
                      </a:r>
                    </a:p>
                    <a:p>
                      <a:pPr marL="182880" lvl="1" indent="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It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j-lt"/>
                        </a:rPr>
                        <a:t>contains collagen fibers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type I </a:t>
                      </a:r>
                    </a:p>
                    <a:p>
                      <a:pPr marL="182880" lvl="1" indent="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It forms 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bone lamellae and </a:t>
                      </a:r>
                      <a:r>
                        <a:rPr lang="en-GB" sz="1400" b="1" u="sng" dirty="0" err="1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trabeculae</a:t>
                      </a:r>
                      <a:endParaRPr lang="en-US" sz="1400" b="1" u="sng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3)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Periosteum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4)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Endosteum</a:t>
                      </a:r>
                      <a:endParaRPr lang="en-GB" sz="1400" b="0" baseline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18288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ourier New" pitchFamily="49" charset="0"/>
                        <a:buChar char="o"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Functions:</a:t>
                      </a:r>
                      <a:endParaRPr lang="en-US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marL="0"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1)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body support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+mj-lt"/>
                        </a:rPr>
                        <a:t>2)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protection of vital organs as brain &amp; bone marrow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3) calcium store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28800"/>
            <a:ext cx="1163514" cy="11635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13920" y="5913325"/>
            <a:ext cx="65116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200" b="1" dirty="0">
                <a:solidFill>
                  <a:srgbClr val="FF0000"/>
                </a:solidFill>
              </a:rPr>
              <a:t>REMEMBER!</a:t>
            </a:r>
          </a:p>
          <a:p>
            <a:pPr marL="0" lvl="1"/>
            <a:r>
              <a:rPr lang="en-US" sz="1200" b="1" u="sng" dirty="0">
                <a:solidFill>
                  <a:srgbClr val="FF0000"/>
                </a:solidFill>
              </a:rPr>
              <a:t>Cartilage</a:t>
            </a:r>
            <a:r>
              <a:rPr lang="en-US" sz="1200" b="1" dirty="0">
                <a:solidFill>
                  <a:srgbClr val="FF0000"/>
                </a:solidFill>
              </a:rPr>
              <a:t> contain collagen fiber type II ,</a:t>
            </a:r>
            <a:r>
              <a:rPr lang="en-US" sz="1200" b="1" u="sng" dirty="0">
                <a:solidFill>
                  <a:srgbClr val="FF0000"/>
                </a:solidFill>
              </a:rPr>
              <a:t>Bone</a:t>
            </a:r>
            <a:r>
              <a:rPr lang="en-US" sz="1200" b="1" dirty="0">
                <a:solidFill>
                  <a:srgbClr val="FF0000"/>
                </a:solidFill>
              </a:rPr>
              <a:t> contain collagen fiber type I</a:t>
            </a:r>
          </a:p>
        </p:txBody>
      </p:sp>
    </p:spTree>
    <p:extLst>
      <p:ext uri="{BB962C8B-B14F-4D97-AF65-F5344CB8AC3E}">
        <p14:creationId xmlns:p14="http://schemas.microsoft.com/office/powerpoint/2010/main" val="356934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FB9544-B0F6-4BFC-A377-4480EFACE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76503"/>
              </p:ext>
            </p:extLst>
          </p:nvPr>
        </p:nvGraphicFramePr>
        <p:xfrm>
          <a:off x="228600" y="1263015"/>
          <a:ext cx="9395269" cy="3657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9361">
                  <a:extLst>
                    <a:ext uri="{9D8B030D-6E8A-4147-A177-3AD203B41FA5}">
                      <a16:colId xmlns:a16="http://schemas.microsoft.com/office/drawing/2014/main" val="2754340003"/>
                    </a:ext>
                  </a:extLst>
                </a:gridCol>
                <a:gridCol w="3707954">
                  <a:extLst>
                    <a:ext uri="{9D8B030D-6E8A-4147-A177-3AD203B41FA5}">
                      <a16:colId xmlns:a16="http://schemas.microsoft.com/office/drawing/2014/main" val="1933708328"/>
                    </a:ext>
                  </a:extLst>
                </a:gridCol>
                <a:gridCol w="3707954">
                  <a:extLst>
                    <a:ext uri="{9D8B030D-6E8A-4147-A177-3AD203B41FA5}">
                      <a16:colId xmlns:a16="http://schemas.microsoft.com/office/drawing/2014/main" val="278418918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1400" b="1" u="sng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600" b="1" u="none" dirty="0">
                          <a:latin typeface="+mj-lt"/>
                        </a:rPr>
                        <a:t>CARTILAGE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BONE</a:t>
                      </a:r>
                      <a:endParaRPr lang="ar-SA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8985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Appositional growth</a:t>
                      </a:r>
                      <a:r>
                        <a:rPr lang="en-US" sz="14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increase in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WIDTH)</a:t>
                      </a:r>
                      <a:endParaRPr lang="en-US" sz="1400" b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produced by the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Chondroblasts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the </a:t>
                      </a: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inner chondrogenic layer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produced by the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osteoblasts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1388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Interstitial growth</a:t>
                      </a:r>
                      <a:r>
                        <a:rPr lang="en-US" sz="14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(increase in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produced by </a:t>
                      </a:r>
                      <a:r>
                        <a:rPr lang="en-US" sz="1400" b="1" dirty="0">
                          <a:latin typeface="+mj-lt"/>
                        </a:rPr>
                        <a:t>division and activity </a:t>
                      </a:r>
                      <a:r>
                        <a:rPr lang="en-US" sz="1400" b="0" dirty="0">
                          <a:latin typeface="+mj-lt"/>
                        </a:rPr>
                        <a:t>of </a:t>
                      </a:r>
                      <a:r>
                        <a:rPr lang="en-US" sz="1400" b="1" u="sng" dirty="0">
                          <a:latin typeface="+mj-lt"/>
                        </a:rPr>
                        <a:t>mature chondrocytes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b="0" dirty="0">
                          <a:latin typeface="+mj-lt"/>
                        </a:rPr>
                        <a:t>produced by the </a:t>
                      </a:r>
                      <a:r>
                        <a:rPr lang="en-US" sz="1400" b="1" dirty="0">
                          <a:latin typeface="+mj-lt"/>
                        </a:rPr>
                        <a:t>activity</a:t>
                      </a:r>
                      <a:r>
                        <a:rPr lang="en-US" sz="1400" b="0" dirty="0">
                          <a:latin typeface="+mj-lt"/>
                        </a:rPr>
                        <a:t> of </a:t>
                      </a:r>
                      <a:r>
                        <a:rPr lang="en-US" sz="1400" b="1" u="sng" dirty="0">
                          <a:latin typeface="+mj-lt"/>
                        </a:rPr>
                        <a:t>epiphyseal plate</a:t>
                      </a:r>
                      <a:r>
                        <a:rPr lang="en-US" sz="1400" b="0" dirty="0">
                          <a:latin typeface="+mj-lt"/>
                        </a:rPr>
                        <a:t> of cartilage</a:t>
                      </a:r>
                      <a:endParaRPr lang="ar-SA" sz="14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6133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pictures for explanation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7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7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Chondroblasts</a:t>
                      </a:r>
                      <a:endParaRPr lang="en-US" sz="14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14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14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14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12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6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chondrocytes</a:t>
                      </a:r>
                      <a:endParaRPr lang="en-US" sz="14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14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1400" b="1" u="sng" dirty="0">
                        <a:latin typeface="+mj-lt"/>
                      </a:endParaRP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en-US" sz="1400" b="1" u="sng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defRPr/>
                      </a:pPr>
                      <a:endParaRPr lang="ar-SA" sz="14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20660"/>
                  </a:ext>
                </a:extLst>
              </a:tr>
            </a:tbl>
          </a:graphicData>
        </a:graphic>
      </p:graphicFrame>
      <p:sp>
        <p:nvSpPr>
          <p:cNvPr id="6" name="عنوان 1">
            <a:extLst>
              <a:ext uri="{FF2B5EF4-FFF2-40B4-BE49-F238E27FC236}">
                <a16:creationId xmlns:a16="http://schemas.microsoft.com/office/drawing/2014/main" id="{E9126A79-9E36-46C0-BF1B-EE7609DF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Growth of cartilage &amp; bone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15CB0F-D460-4AAD-BF8D-EAF4E1ED9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07" t="22427" r="5849" b="4214"/>
          <a:stretch/>
        </p:blipFill>
        <p:spPr>
          <a:xfrm>
            <a:off x="4480262" y="2733059"/>
            <a:ext cx="1203768" cy="2006282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95B21880-BC2C-4119-A56B-495D0C131343}"/>
              </a:ext>
            </a:extLst>
          </p:cNvPr>
          <p:cNvSpPr/>
          <p:nvPr/>
        </p:nvSpPr>
        <p:spPr>
          <a:xfrm>
            <a:off x="4181175" y="2868993"/>
            <a:ext cx="217170" cy="217170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0F159C-ADA7-4524-ABBC-F962E990C5B2}"/>
              </a:ext>
            </a:extLst>
          </p:cNvPr>
          <p:cNvCxnSpPr>
            <a:cxnSpLocks/>
          </p:cNvCxnSpPr>
          <p:nvPr/>
        </p:nvCxnSpPr>
        <p:spPr>
          <a:xfrm flipH="1">
            <a:off x="3642062" y="2977578"/>
            <a:ext cx="5715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5B595769-792E-4833-B6A6-F9F53B14FC28}"/>
              </a:ext>
            </a:extLst>
          </p:cNvPr>
          <p:cNvSpPr/>
          <p:nvPr/>
        </p:nvSpPr>
        <p:spPr>
          <a:xfrm>
            <a:off x="4181176" y="3561646"/>
            <a:ext cx="217170" cy="1117863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DCAAEE-4F52-421D-BA25-0C98984D7D6A}"/>
              </a:ext>
            </a:extLst>
          </p:cNvPr>
          <p:cNvCxnSpPr>
            <a:cxnSpLocks/>
          </p:cNvCxnSpPr>
          <p:nvPr/>
        </p:nvCxnSpPr>
        <p:spPr>
          <a:xfrm flipH="1">
            <a:off x="3642061" y="4120578"/>
            <a:ext cx="5715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2F75E5-3D9F-48A6-9A25-5EB3BD788D8F}"/>
              </a:ext>
            </a:extLst>
          </p:cNvPr>
          <p:cNvGrpSpPr/>
          <p:nvPr/>
        </p:nvGrpSpPr>
        <p:grpSpPr>
          <a:xfrm>
            <a:off x="6450054" y="2753654"/>
            <a:ext cx="2667361" cy="1914076"/>
            <a:chOff x="6463498" y="3200487"/>
            <a:chExt cx="2667361" cy="191407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C2B0022-0FB9-4DDA-B509-E8F20B247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" t="1531" r="2624" b="5436"/>
            <a:stretch/>
          </p:blipFill>
          <p:spPr>
            <a:xfrm>
              <a:off x="6463859" y="3200487"/>
              <a:ext cx="2667000" cy="1914076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C1695A-BA68-42DE-894D-BE56F687C733}"/>
                </a:ext>
              </a:extLst>
            </p:cNvPr>
            <p:cNvSpPr/>
            <p:nvPr/>
          </p:nvSpPr>
          <p:spPr>
            <a:xfrm>
              <a:off x="6463498" y="4469797"/>
              <a:ext cx="317941" cy="1542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AD5DB4-7B58-42AF-8FF3-3F843E3CB97F}"/>
                </a:ext>
              </a:extLst>
            </p:cNvPr>
            <p:cNvSpPr/>
            <p:nvPr/>
          </p:nvSpPr>
          <p:spPr>
            <a:xfrm>
              <a:off x="8610600" y="4992271"/>
              <a:ext cx="381000" cy="1188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"/>
          <a:stretch/>
        </p:blipFill>
        <p:spPr>
          <a:xfrm>
            <a:off x="4434162" y="4016358"/>
            <a:ext cx="1323375" cy="210250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BABFC55-164A-4DF6-8826-9BC533A83D3E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8596668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Hyaline cartilage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1E2AA7-D3B9-481E-8E06-544B4D67D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86523"/>
              </p:ext>
            </p:extLst>
          </p:nvPr>
        </p:nvGraphicFramePr>
        <p:xfrm>
          <a:off x="228600" y="1180624"/>
          <a:ext cx="9395268" cy="26791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75434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933708328"/>
                    </a:ext>
                  </a:extLst>
                </a:gridCol>
                <a:gridCol w="2918268">
                  <a:extLst>
                    <a:ext uri="{9D8B030D-6E8A-4147-A177-3AD203B41FA5}">
                      <a16:colId xmlns:a16="http://schemas.microsoft.com/office/drawing/2014/main" val="278418918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600" b="1" u="none" dirty="0">
                          <a:latin typeface="+mj-lt"/>
                        </a:rPr>
                        <a:t>PERICHONDRIUM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en-US" sz="1600" b="1" u="non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CELLS (</a:t>
                      </a:r>
                      <a:r>
                        <a:rPr lang="en-US" sz="1600" b="1" u="none" dirty="0">
                          <a:latin typeface="+mj-lt"/>
                        </a:rPr>
                        <a:t>CHONDROCYTES)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MATRIX</a:t>
                      </a:r>
                      <a:endParaRPr lang="ar-SA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898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80000" lvl="0" indent="-1800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Peri=outer </a:t>
                      </a:r>
                    </a:p>
                    <a:p>
                      <a:pPr marL="180000" lvl="0" indent="-1800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GB" sz="1400" dirty="0"/>
                        <a:t>Vascular connective tissue membrane formed of 2 layers:</a:t>
                      </a:r>
                    </a:p>
                    <a:p>
                      <a:pPr marL="0" lvl="0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1) Outer fibrous layer</a:t>
                      </a:r>
                      <a:r>
                        <a:rPr lang="en-GB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  </a:t>
                      </a:r>
                      <a:br>
                        <a:rPr lang="en-GB" sz="1400" u="none" dirty="0"/>
                      </a:br>
                      <a:r>
                        <a:rPr lang="en-GB" sz="1400" u="none" dirty="0"/>
                        <a:t> dense fibrous connective tissue</a:t>
                      </a:r>
                    </a:p>
                    <a:p>
                      <a:pPr marL="0" lvl="0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2) Inner chondrogenic layer</a:t>
                      </a:r>
                      <a:r>
                        <a:rPr lang="en-GB" sz="14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</a:t>
                      </a:r>
                      <a:br>
                        <a:rPr lang="en-GB" sz="1400" u="none" dirty="0"/>
                      </a:br>
                      <a:r>
                        <a:rPr lang="en-GB" sz="1400" b="0" u="none" dirty="0"/>
                        <a:t> contains </a:t>
                      </a:r>
                      <a:r>
                        <a:rPr lang="en-GB" sz="1400" b="0" u="sng" dirty="0"/>
                        <a:t>chondroblasts</a:t>
                      </a:r>
                      <a:r>
                        <a:rPr lang="en-GB" sz="1400" b="0" u="none" dirty="0"/>
                        <a:t> </a:t>
                      </a:r>
                      <a:r>
                        <a:rPr lang="en-GB" sz="1400" b="1" u="sng" dirty="0"/>
                        <a:t>no lacunae</a:t>
                      </a:r>
                      <a:r>
                        <a:rPr lang="en-GB" sz="1400" b="1" u="none" dirty="0"/>
                        <a:t> </a:t>
                      </a:r>
                      <a:r>
                        <a:rPr lang="en-GB" sz="1400" b="0" u="none" dirty="0"/>
                        <a:t>,They secrete cartilage matrix and give rise to </a:t>
                      </a:r>
                      <a:r>
                        <a:rPr lang="en-GB" sz="1400" b="0" u="sng" dirty="0"/>
                        <a:t>chondrocytes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Cytec=cells</a:t>
                      </a:r>
                    </a:p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Found in spaces called 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effectLst/>
                        </a:rPr>
                        <a:t>lacunae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000" lvl="0" indent="-1800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Young chondrocytes</a:t>
                      </a: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: </a:t>
                      </a:r>
                      <a:b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small &amp; present singly in their lacunae</a:t>
                      </a:r>
                    </a:p>
                    <a:p>
                      <a:pPr marL="180000" lvl="0" indent="-18000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Mature chondrocytes</a:t>
                      </a: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: </a:t>
                      </a:r>
                      <a:b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large &amp; found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singly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or in groups of 2, 4 or 6 cells in their 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effectLst/>
                        </a:rPr>
                        <a:t>lacunae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dirty="0">
                          <a:solidFill>
                            <a:schemeClr val="tx1"/>
                          </a:solidFill>
                          <a:effectLst/>
                        </a:rPr>
                        <a:t>(cell nests)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en-GB" sz="1400" b="0" dirty="0">
                          <a:effectLst/>
                          <a:latin typeface="+mj-lt"/>
                          <a:cs typeface="Times New Roman" pitchFamily="18" charset="0"/>
                        </a:rPr>
                        <a:t>Homogeneous and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basophilic</a:t>
                      </a:r>
                    </a:p>
                    <a:p>
                      <a:pPr marL="180000" indent="-180000" algn="l" rtl="0">
                        <a:buFont typeface="Courier New" panose="02070309020205020404" pitchFamily="49" charset="0"/>
                        <a:buChar char="o"/>
                      </a:pPr>
                      <a:r>
                        <a:rPr lang="ar-SA" sz="1400" b="0" dirty="0">
                          <a:effectLst/>
                          <a:latin typeface="+mj-lt"/>
                          <a:cs typeface="Times New Roman" pitchFamily="18" charset="0"/>
                        </a:rPr>
                        <a:t>Contains</a:t>
                      </a:r>
                      <a:r>
                        <a:rPr lang="ar-SA" sz="1400" dirty="0"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collagen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fiber</a:t>
                      </a:r>
                      <a:r>
                        <a:rPr lang="ar-SA" sz="14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type II</a:t>
                      </a:r>
                      <a:endParaRPr lang="en-US" sz="1000" b="1" u="sng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13880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BDE0F26-EE0E-4A59-BB00-551AA4A6DDF6}"/>
              </a:ext>
            </a:extLst>
          </p:cNvPr>
          <p:cNvGrpSpPr/>
          <p:nvPr/>
        </p:nvGrpSpPr>
        <p:grpSpPr>
          <a:xfrm>
            <a:off x="6019800" y="3886200"/>
            <a:ext cx="2895600" cy="2232660"/>
            <a:chOff x="3657600" y="3798379"/>
            <a:chExt cx="2895600" cy="22326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9F3AFA-33EF-4F99-B7F9-A64FC2DB7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3836479"/>
              <a:ext cx="2895600" cy="219456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2F0475-ADEC-44B3-92AC-E94DDD44CF8C}"/>
                </a:ext>
              </a:extLst>
            </p:cNvPr>
            <p:cNvSpPr/>
            <p:nvPr/>
          </p:nvSpPr>
          <p:spPr>
            <a:xfrm>
              <a:off x="3657600" y="3798379"/>
              <a:ext cx="685800" cy="164021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FF3DB6-3E75-4662-AD3F-DE52F065105C}"/>
                </a:ext>
              </a:extLst>
            </p:cNvPr>
            <p:cNvSpPr/>
            <p:nvPr/>
          </p:nvSpPr>
          <p:spPr>
            <a:xfrm>
              <a:off x="3657600" y="4114323"/>
              <a:ext cx="685800" cy="164021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7DB383-CA36-4A43-994C-6783630DB82E}"/>
                </a:ext>
              </a:extLst>
            </p:cNvPr>
            <p:cNvSpPr/>
            <p:nvPr/>
          </p:nvSpPr>
          <p:spPr>
            <a:xfrm>
              <a:off x="3657600" y="4353781"/>
              <a:ext cx="609600" cy="33804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E8DA4B-406B-49D3-A9FF-A3B2B2140024}"/>
                </a:ext>
              </a:extLst>
            </p:cNvPr>
            <p:cNvSpPr/>
            <p:nvPr/>
          </p:nvSpPr>
          <p:spPr>
            <a:xfrm>
              <a:off x="5638800" y="5677376"/>
              <a:ext cx="381000" cy="19002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91CBB4-A73B-4A50-B049-EE0DB858DEC5}"/>
                </a:ext>
              </a:extLst>
            </p:cNvPr>
            <p:cNvSpPr/>
            <p:nvPr/>
          </p:nvSpPr>
          <p:spPr>
            <a:xfrm>
              <a:off x="5753100" y="5350858"/>
              <a:ext cx="419100" cy="16287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26D661-3DFD-4A8C-AA60-64966D538E5C}"/>
                </a:ext>
              </a:extLst>
            </p:cNvPr>
            <p:cNvSpPr/>
            <p:nvPr/>
          </p:nvSpPr>
          <p:spPr>
            <a:xfrm>
              <a:off x="5676900" y="4996814"/>
              <a:ext cx="571500" cy="16287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4BC6A9-1BEE-4327-A9B7-22E4C69DE97B}"/>
                </a:ext>
              </a:extLst>
            </p:cNvPr>
            <p:cNvSpPr/>
            <p:nvPr/>
          </p:nvSpPr>
          <p:spPr>
            <a:xfrm>
              <a:off x="5676900" y="4145661"/>
              <a:ext cx="419100" cy="132684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FBB4F9-A9C5-48AB-9851-893C38FFF1FF}"/>
              </a:ext>
            </a:extLst>
          </p:cNvPr>
          <p:cNvSpPr txBox="1"/>
          <p:nvPr/>
        </p:nvSpPr>
        <p:spPr>
          <a:xfrm>
            <a:off x="228600" y="4089023"/>
            <a:ext cx="4551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Sites of hyaline cartilage :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en-GB" sz="1400" dirty="0">
                <a:cs typeface="Times New Roman" pitchFamily="18" charset="0"/>
              </a:rPr>
              <a:t>Foetal skeleton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en-GB" sz="1400" dirty="0">
                <a:cs typeface="Times New Roman" pitchFamily="18" charset="0"/>
              </a:rPr>
              <a:t>Costal cartilages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en-GB" sz="1400" dirty="0">
                <a:cs typeface="Times New Roman" pitchFamily="18" charset="0"/>
              </a:rPr>
              <a:t>Articular surfaces of bones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en-GB" sz="1400" dirty="0">
                <a:cs typeface="Times New Roman" pitchFamily="18" charset="0"/>
              </a:rPr>
              <a:t>Nose, trachea &amp; bronchi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79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ABFC55-164A-4DF6-8826-9BC533A83D3E}"/>
              </a:ext>
            </a:extLst>
          </p:cNvPr>
          <p:cNvSpPr txBox="1">
            <a:spLocks/>
          </p:cNvSpPr>
          <p:nvPr/>
        </p:nvSpPr>
        <p:spPr>
          <a:xfrm>
            <a:off x="675744" y="954470"/>
            <a:ext cx="4185623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Elastic cartilage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1E2AA7-D3B9-481E-8E06-544B4D67D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54102"/>
              </p:ext>
            </p:extLst>
          </p:nvPr>
        </p:nvGraphicFramePr>
        <p:xfrm>
          <a:off x="533400" y="1564069"/>
          <a:ext cx="9050784" cy="34223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25392">
                  <a:extLst>
                    <a:ext uri="{9D8B030D-6E8A-4147-A177-3AD203B41FA5}">
                      <a16:colId xmlns:a16="http://schemas.microsoft.com/office/drawing/2014/main" val="1933708328"/>
                    </a:ext>
                  </a:extLst>
                </a:gridCol>
                <a:gridCol w="4525392">
                  <a:extLst>
                    <a:ext uri="{9D8B030D-6E8A-4147-A177-3AD203B41FA5}">
                      <a16:colId xmlns:a16="http://schemas.microsoft.com/office/drawing/2014/main" val="2784189186"/>
                    </a:ext>
                  </a:extLst>
                </a:gridCol>
              </a:tblGrid>
              <a:tr h="1197315">
                <a:tc>
                  <a:txBody>
                    <a:bodyPr/>
                    <a:lstStyle/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Similar to hyaline cartilage + 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elastic fibres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in the matrix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No perichondrium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180000" indent="-1800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Rows of chondrocytes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in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lacunae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separated by parallel 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bundles of collagen fibres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(type I) </a:t>
                      </a:r>
                      <a:r>
                        <a:rPr lang="en-US" sz="14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(only cartilage contain 2 types of collagen fiber I &amp; II)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138806"/>
                  </a:ext>
                </a:extLst>
              </a:tr>
              <a:tr h="2003085">
                <a:tc>
                  <a:txBody>
                    <a:bodyPr/>
                    <a:lstStyle/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Sites:</a:t>
                      </a:r>
                    </a:p>
                    <a:p>
                      <a:pPr marL="180000" lvl="0" indent="180000" algn="l" rtl="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External ear</a:t>
                      </a:r>
                    </a:p>
                    <a:p>
                      <a:pPr marL="180000" lvl="0" indent="180000" algn="l" rtl="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Epiglottis</a:t>
                      </a:r>
                      <a:r>
                        <a:rPr lang="ar-SA" sz="14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  </a:t>
                      </a:r>
                      <a:r>
                        <a:rPr lang="ar-SA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cs typeface="Times New Roman" pitchFamily="18" charset="0"/>
                        </a:rPr>
                        <a:t>(لسان المزمار) </a:t>
                      </a:r>
                      <a:endParaRPr lang="en-US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n-GB" sz="1400" dirty="0"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Sites:</a:t>
                      </a:r>
                    </a:p>
                    <a:p>
                      <a:pPr marL="180000" lvl="0" indent="18000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Intervertebral disc</a:t>
                      </a:r>
                    </a:p>
                    <a:p>
                      <a:pPr marL="180000" lvl="0" indent="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0000" lvl="0" indent="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0000" lvl="0" indent="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0000" lvl="0" indent="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0000" lvl="0" indent="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0000" lvl="0" indent="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0000" lvl="0" indent="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0000" lvl="0" indent="0" algn="l" rtl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non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66079021"/>
                  </a:ext>
                </a:extLst>
              </a:tr>
            </a:tbl>
          </a:graphicData>
        </a:graphic>
      </p:graphicFrame>
      <p:sp>
        <p:nvSpPr>
          <p:cNvPr id="19" name="عنوان 1">
            <a:extLst>
              <a:ext uri="{FF2B5EF4-FFF2-40B4-BE49-F238E27FC236}">
                <a16:creationId xmlns:a16="http://schemas.microsoft.com/office/drawing/2014/main" id="{B60EFD09-92A7-4578-AC30-725D5F6B57D0}"/>
              </a:ext>
            </a:extLst>
          </p:cNvPr>
          <p:cNvSpPr txBox="1">
            <a:spLocks/>
          </p:cNvSpPr>
          <p:nvPr/>
        </p:nvSpPr>
        <p:spPr>
          <a:xfrm>
            <a:off x="5237822" y="954470"/>
            <a:ext cx="4185623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Fibrocartilage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80C049-11D9-45C2-A075-9D7478D4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" b="8889"/>
          <a:stretch/>
        </p:blipFill>
        <p:spPr>
          <a:xfrm>
            <a:off x="6096000" y="3436770"/>
            <a:ext cx="1844944" cy="12164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7F1ABD-4A73-43D4-92EB-1578E8DCA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24" r="52581" b="6758"/>
          <a:stretch/>
        </p:blipFill>
        <p:spPr>
          <a:xfrm>
            <a:off x="674189" y="3645086"/>
            <a:ext cx="708910" cy="9837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A2AA1B9-4D5B-4A9D-8CED-475ED5A36D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5" t="9749" r="53971" b="29874"/>
          <a:stretch/>
        </p:blipFill>
        <p:spPr>
          <a:xfrm>
            <a:off x="1626689" y="3807975"/>
            <a:ext cx="1018777" cy="729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5922" b="3461"/>
          <a:stretch/>
        </p:blipFill>
        <p:spPr>
          <a:xfrm>
            <a:off x="3652534" y="2774267"/>
            <a:ext cx="1379038" cy="21280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 r="13348" b="3956"/>
          <a:stretch/>
        </p:blipFill>
        <p:spPr>
          <a:xfrm>
            <a:off x="8150706" y="2789027"/>
            <a:ext cx="1379392" cy="21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69206"/>
              </p:ext>
            </p:extLst>
          </p:nvPr>
        </p:nvGraphicFramePr>
        <p:xfrm>
          <a:off x="660129" y="1083520"/>
          <a:ext cx="9057362" cy="460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7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Bone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cells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OSTEOGENIC</a:t>
                      </a:r>
                      <a:endParaRPr lang="en-US" sz="1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OSTEOBLASTS</a:t>
                      </a:r>
                      <a:endParaRPr lang="en-US" sz="1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OSTEOCYTES</a:t>
                      </a:r>
                      <a:endParaRPr lang="en-US" sz="1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Calibri"/>
                          <a:cs typeface="Arial"/>
                        </a:rPr>
                        <a:t>OSTEOCLASTS </a:t>
                      </a:r>
                      <a:endParaRPr lang="en-US" sz="14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Characters 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periosteum &amp; endosteum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periosteum &amp; endosteum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Branched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cells,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singly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lacunae</a:t>
                      </a: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</a:t>
                      </a: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heir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branches run in the </a:t>
                      </a:r>
                      <a:r>
                        <a:rPr lang="en-GB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canaliculi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rtl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multinucleated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 on bony surfaces, in </a:t>
                      </a:r>
                      <a:r>
                        <a:rPr lang="en-GB" sz="14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howship’s</a:t>
                      </a:r>
                      <a:r>
                        <a:rPr lang="en-GB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lacunae</a:t>
                      </a:r>
                      <a:r>
                        <a:rPr lang="en-GB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hey have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striated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ruffled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bored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Cytoplasm</a:t>
                      </a:r>
                      <a:r>
                        <a:rPr lang="en-GB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</a:t>
                      </a:r>
                      <a:r>
                        <a:rPr lang="en-GB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rtl="1"/>
                      <a:r>
                        <a:rPr lang="en-GB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lysosomes</a:t>
                      </a:r>
                    </a:p>
                    <a:p>
                      <a:pPr algn="l" rtl="1"/>
                      <a:endParaRPr lang="en-GB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Origin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dirty="0">
                          <a:latin typeface="+mn-lt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Osteogenic cells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Osteoblasts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n-lt"/>
                          <a:ea typeface="Calibri"/>
                          <a:cs typeface="Arial"/>
                        </a:rPr>
                        <a:t>Blood monocytes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Fate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rise to osteoblasts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to osteocytes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dirty="0">
                          <a:latin typeface="+mn-lt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dirty="0">
                          <a:latin typeface="+mn-lt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Function 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400" b="0" dirty="0">
                        <a:latin typeface="+mn-lt"/>
                      </a:endParaRPr>
                    </a:p>
                    <a:p>
                      <a:pPr algn="ctr" rtl="1"/>
                      <a:r>
                        <a:rPr lang="en-US" sz="1400" b="0" dirty="0">
                          <a:latin typeface="+mn-lt"/>
                        </a:rPr>
                        <a:t>-</a:t>
                      </a:r>
                    </a:p>
                    <a:p>
                      <a:pPr algn="ctr" rtl="1"/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secrete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bone matrix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deposit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calcium salts in it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maintain the bone matrix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1" algn="l" rtl="1"/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Bone resorption</a:t>
                      </a:r>
                    </a:p>
                    <a:p>
                      <a:pPr lvl="1" algn="l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 calcium resorption by secret acid             - remodeling bones and make canaliculi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4" descr="F:\HISTOLOGY\Pics\MyImages\Bone\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7" r="3468" b="22699"/>
          <a:stretch>
            <a:fillRect/>
          </a:stretch>
        </p:blipFill>
        <p:spPr bwMode="auto">
          <a:xfrm>
            <a:off x="7924800" y="2736960"/>
            <a:ext cx="1007454" cy="7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HISTOLOGY\Pics\MyImages\Bone\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39523" b="23581"/>
          <a:stretch>
            <a:fillRect/>
          </a:stretch>
        </p:blipFill>
        <p:spPr bwMode="auto">
          <a:xfrm>
            <a:off x="6024375" y="2814360"/>
            <a:ext cx="954095" cy="74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1">
            <a:extLst>
              <a:ext uri="{FF2B5EF4-FFF2-40B4-BE49-F238E27FC236}">
                <a16:creationId xmlns:a16="http://schemas.microsoft.com/office/drawing/2014/main" id="{9BABFC55-164A-4DF6-8826-9BC533A83D3E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8596668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Bone cells 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" name="Picture 11" descr="F:\HISTOLOGY\Pics\MyImages\Bone\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3" b="31758"/>
          <a:stretch>
            <a:fillRect/>
          </a:stretch>
        </p:blipFill>
        <p:spPr bwMode="auto">
          <a:xfrm>
            <a:off x="4369663" y="2695196"/>
            <a:ext cx="888552" cy="84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1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/>
        </p:blipFill>
        <p:spPr>
          <a:xfrm>
            <a:off x="5638800" y="2133600"/>
            <a:ext cx="4343400" cy="3429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7779" y="1231938"/>
            <a:ext cx="5140813" cy="4302588"/>
          </a:xfrm>
        </p:spPr>
        <p:txBody>
          <a:bodyPr>
            <a:noAutofit/>
          </a:bodyPr>
          <a:lstStyle/>
          <a:p>
            <a:pPr marL="180000" indent="-180000"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It is found in the </a:t>
            </a:r>
            <a:r>
              <a:rPr lang="en-GB" sz="1400" u="sng" dirty="0">
                <a:solidFill>
                  <a:schemeClr val="tx1"/>
                </a:solidFill>
                <a:cs typeface="Times New Roman" pitchFamily="18" charset="0"/>
              </a:rPr>
              <a:t>diaphysis of long bones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GB" sz="1400" dirty="0">
              <a:cs typeface="Times New Roman" pitchFamily="18" charset="0"/>
            </a:endParaRPr>
          </a:p>
          <a:p>
            <a:pPr marL="180000" indent="-180000"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Consists of: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Periosteum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(casing)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         1) Outer fibrous layer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         2) Inner osteogenic layer 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Endosteum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(cavity) 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Bone cells</a:t>
            </a:r>
          </a:p>
          <a:p>
            <a:pPr marL="180000" indent="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Bone lamellae: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1) </a:t>
            </a:r>
            <a:r>
              <a:rPr lang="en-GB" sz="1400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Haversian Systems (Osteons)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</a:t>
            </a:r>
          </a:p>
          <a:p>
            <a:pPr lvl="1" algn="l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Longitudinal cylinders</a:t>
            </a:r>
          </a:p>
          <a:p>
            <a:pPr lvl="1" algn="l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Each is formed of </a:t>
            </a:r>
            <a:r>
              <a:rPr lang="en-GB" sz="1400" b="1" u="sng" dirty="0">
                <a:solidFill>
                  <a:schemeClr val="tx1"/>
                </a:solidFill>
                <a:cs typeface="Times New Roman" pitchFamily="18" charset="0"/>
              </a:rPr>
              <a:t>concentric bone lamellae </a:t>
            </a:r>
            <a:br>
              <a:rPr lang="ar-SA" sz="1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&amp; </a:t>
            </a:r>
            <a:r>
              <a:rPr lang="en-GB" sz="1400" b="1" u="sng" dirty="0">
                <a:solidFill>
                  <a:schemeClr val="tx1"/>
                </a:solidFill>
                <a:cs typeface="Times New Roman" pitchFamily="18" charset="0"/>
              </a:rPr>
              <a:t>Haversian</a:t>
            </a:r>
            <a:r>
              <a:rPr lang="en-GB" sz="1400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1400" b="1" u="sng" dirty="0">
                <a:solidFill>
                  <a:schemeClr val="tx1"/>
                </a:solidFill>
                <a:cs typeface="Times New Roman" pitchFamily="18" charset="0"/>
              </a:rPr>
              <a:t>canal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, running in the centre </a:t>
            </a:r>
            <a:br>
              <a:rPr lang="en-GB" sz="1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14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(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have blood vessels and nerve supply)</a:t>
            </a:r>
            <a:r>
              <a:rPr lang="en-US" sz="1400" dirty="0"/>
              <a:t> </a:t>
            </a:r>
            <a:endParaRPr lang="en-GB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1" algn="l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400" b="1" u="sng" dirty="0">
                <a:solidFill>
                  <a:schemeClr val="tx1"/>
                </a:solidFill>
                <a:cs typeface="Times New Roman" pitchFamily="18" charset="0"/>
              </a:rPr>
              <a:t>Volkmann’s canals:  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connect the Haversian canals</a:t>
            </a:r>
            <a:br>
              <a:rPr lang="en-GB" sz="1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together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,they run </a:t>
            </a:r>
            <a:r>
              <a:rPr lang="en-US" sz="1400" b="1" dirty="0">
                <a:solidFill>
                  <a:schemeClr val="tx1"/>
                </a:solidFill>
                <a:cs typeface="Times New Roman" pitchFamily="18" charset="0"/>
              </a:rPr>
              <a:t>obliquely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or </a:t>
            </a:r>
            <a:r>
              <a:rPr lang="en-US" sz="1400" b="1" dirty="0">
                <a:solidFill>
                  <a:schemeClr val="tx1"/>
                </a:solidFill>
                <a:cs typeface="Times New Roman" pitchFamily="18" charset="0"/>
              </a:rPr>
              <a:t>transversely</a:t>
            </a:r>
            <a:endParaRPr lang="en-GB" sz="1400" dirty="0">
              <a:solidFill>
                <a:schemeClr val="tx1"/>
              </a:solidFill>
              <a:cs typeface="Times New Roman" pitchFamily="18" charset="0"/>
            </a:endParaRPr>
          </a:p>
          <a:p>
            <a:pPr marL="385763" indent="-385763" algn="l" rtl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2) External Circumferential Lamellae</a:t>
            </a:r>
          </a:p>
          <a:p>
            <a:pPr marL="476250" indent="-476250" algn="l" rtl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3) Internal Circumferential Lamellae</a:t>
            </a:r>
          </a:p>
          <a:p>
            <a:pPr marL="476250" indent="-476250" algn="l" rtl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4) Interstitial Lamellae: 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between osteons</a:t>
            </a:r>
          </a:p>
          <a:p>
            <a:pPr marL="0" indent="0" algn="l" rtl="0">
              <a:spcBef>
                <a:spcPts val="1200"/>
              </a:spcBef>
              <a:buNone/>
              <a:defRPr/>
            </a:pPr>
            <a:endParaRPr lang="en-GB" sz="1400" dirty="0">
              <a:cs typeface="Times New Roman" pitchFamily="18" charset="0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B5D5251F-D0D8-498F-B57A-C8894ED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381000"/>
          </a:xfrm>
        </p:spPr>
        <p:txBody>
          <a:bodyPr>
            <a:no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Compact bone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=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(Cortical bone)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485A2-87EF-42F1-ACC2-6CC46C98AA8C}"/>
              </a:ext>
            </a:extLst>
          </p:cNvPr>
          <p:cNvSpPr/>
          <p:nvPr/>
        </p:nvSpPr>
        <p:spPr>
          <a:xfrm>
            <a:off x="7010400" y="2133600"/>
            <a:ext cx="457200" cy="2286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A99EAA-2F43-4583-9093-62310C9BB3B2}"/>
              </a:ext>
            </a:extLst>
          </p:cNvPr>
          <p:cNvSpPr/>
          <p:nvPr/>
        </p:nvSpPr>
        <p:spPr>
          <a:xfrm>
            <a:off x="8064190" y="4447919"/>
            <a:ext cx="533400" cy="12220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FA730F-0815-44B7-BD27-12D0089E5B13}"/>
              </a:ext>
            </a:extLst>
          </p:cNvPr>
          <p:cNvSpPr/>
          <p:nvPr/>
        </p:nvSpPr>
        <p:spPr>
          <a:xfrm>
            <a:off x="8430322" y="3178540"/>
            <a:ext cx="919881" cy="9806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C69EE4-3574-4882-B8A1-BD561F391DDF}"/>
              </a:ext>
            </a:extLst>
          </p:cNvPr>
          <p:cNvSpPr/>
          <p:nvPr/>
        </p:nvSpPr>
        <p:spPr>
          <a:xfrm>
            <a:off x="8330890" y="3276600"/>
            <a:ext cx="533400" cy="12220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BFF941-434A-4307-9335-ACC7AC17BED3}"/>
              </a:ext>
            </a:extLst>
          </p:cNvPr>
          <p:cNvSpPr/>
          <p:nvPr/>
        </p:nvSpPr>
        <p:spPr>
          <a:xfrm>
            <a:off x="5638800" y="3387578"/>
            <a:ext cx="914400" cy="2306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D9A1D-9E86-4C2C-B378-0AAC5FAFDD44}"/>
              </a:ext>
            </a:extLst>
          </p:cNvPr>
          <p:cNvSpPr/>
          <p:nvPr/>
        </p:nvSpPr>
        <p:spPr>
          <a:xfrm>
            <a:off x="5638800" y="3063196"/>
            <a:ext cx="838200" cy="213404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DB921A-9958-4BC4-8FE6-D94F793E82F0}"/>
              </a:ext>
            </a:extLst>
          </p:cNvPr>
          <p:cNvSpPr/>
          <p:nvPr/>
        </p:nvSpPr>
        <p:spPr>
          <a:xfrm>
            <a:off x="7032702" y="4373595"/>
            <a:ext cx="533400" cy="12220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70647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2943</TotalTime>
  <Words>600</Words>
  <Application>Microsoft Office PowerPoint</Application>
  <PresentationFormat>Widescreen</PresentationFormat>
  <Paragraphs>171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Tahoma</vt:lpstr>
      <vt:lpstr>Times New Roman</vt:lpstr>
      <vt:lpstr>Trebuchet MS</vt:lpstr>
      <vt:lpstr>Wingdings</vt:lpstr>
      <vt:lpstr>Wingdings 3</vt:lpstr>
      <vt:lpstr>HistologyTeam437</vt:lpstr>
      <vt:lpstr>PowerPoint Presentation</vt:lpstr>
      <vt:lpstr>PowerPoint Presentation</vt:lpstr>
      <vt:lpstr>REMEMBER from last block (connective tissue lecture)</vt:lpstr>
      <vt:lpstr>PowerPoint Presentation</vt:lpstr>
      <vt:lpstr>Growth of cartilage &amp; bone</vt:lpstr>
      <vt:lpstr>PowerPoint Presentation</vt:lpstr>
      <vt:lpstr>PowerPoint Presentation</vt:lpstr>
      <vt:lpstr>PowerPoint Presentation</vt:lpstr>
      <vt:lpstr>Compact bone = (Cortical bone)</vt:lpstr>
      <vt:lpstr>Spongy bone = (Cancellous bone ) = (Trabecular bone)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Dana Al-Kadi</cp:lastModifiedBy>
  <cp:revision>162</cp:revision>
  <dcterms:created xsi:type="dcterms:W3CDTF">2017-09-26T07:35:01Z</dcterms:created>
  <dcterms:modified xsi:type="dcterms:W3CDTF">2017-11-26T15:44:48Z</dcterms:modified>
</cp:coreProperties>
</file>