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8" r:id="rId3"/>
    <p:sldId id="269" r:id="rId4"/>
    <p:sldId id="259" r:id="rId5"/>
    <p:sldId id="260" r:id="rId6"/>
    <p:sldId id="261" r:id="rId7"/>
    <p:sldId id="262" r:id="rId8"/>
    <p:sldId id="263" r:id="rId9"/>
    <p:sldId id="264" r:id="rId10"/>
    <p:sldId id="265" r:id="rId11"/>
    <p:sldId id="266" r:id="rId12"/>
    <p:sldId id="268"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p:cViewPr varScale="1">
        <p:scale>
          <a:sx n="88" d="100"/>
          <a:sy n="88" d="100"/>
        </p:scale>
        <p:origin x="66" y="120"/>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FEE68-2CB9-40F8-BABA-1DBEA528E11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D534C5DB-5B24-422B-BE8C-FC579C0F948B}">
      <dgm:prSet phldrT="[نص]" custT="1"/>
      <dgm:spPr>
        <a:solidFill>
          <a:schemeClr val="accent1"/>
        </a:solidFill>
        <a:ln>
          <a:solidFill>
            <a:srgbClr val="0070C0"/>
          </a:solidFill>
        </a:ln>
      </dgm:spPr>
      <dgm:t>
        <a:bodyPr/>
        <a:lstStyle/>
        <a:p>
          <a:pPr rtl="1"/>
          <a:r>
            <a:rPr lang="en-GB" sz="3200" dirty="0">
              <a:ea typeface="+mn-ea"/>
              <a:cs typeface="Times New Roman" charset="0"/>
            </a:rPr>
            <a:t>types of muscles </a:t>
          </a:r>
        </a:p>
        <a:p>
          <a:pPr rtl="1"/>
          <a:r>
            <a:rPr lang="en-GB" sz="2000" dirty="0">
              <a:ea typeface="+mn-ea"/>
              <a:cs typeface="Times New Roman" charset="0"/>
            </a:rPr>
            <a:t>(muscle </a:t>
          </a:r>
          <a:r>
            <a:rPr lang="en-GB" sz="2000" dirty="0" err="1">
              <a:ea typeface="+mn-ea"/>
              <a:cs typeface="Times New Roman" charset="0"/>
            </a:rPr>
            <a:t>fibers</a:t>
          </a:r>
          <a:r>
            <a:rPr lang="en-GB" sz="2000" dirty="0">
              <a:ea typeface="+mn-ea"/>
              <a:cs typeface="Times New Roman" charset="0"/>
            </a:rPr>
            <a:t>)</a:t>
          </a:r>
        </a:p>
      </dgm:t>
    </dgm:pt>
    <dgm:pt modelId="{EBD0F074-C78E-4BE3-8FE9-55798ABC7F05}" type="parTrans" cxnId="{5E76D3AC-8A32-4973-884B-E97ED58FC9D9}">
      <dgm:prSet/>
      <dgm:spPr/>
      <dgm:t>
        <a:bodyPr/>
        <a:lstStyle/>
        <a:p>
          <a:pPr rtl="1"/>
          <a:endParaRPr lang="ar-SA"/>
        </a:p>
      </dgm:t>
    </dgm:pt>
    <dgm:pt modelId="{294CF61D-90A8-4BA5-8689-C89473337554}" type="sibTrans" cxnId="{5E76D3AC-8A32-4973-884B-E97ED58FC9D9}">
      <dgm:prSet/>
      <dgm:spPr/>
      <dgm:t>
        <a:bodyPr/>
        <a:lstStyle/>
        <a:p>
          <a:pPr rtl="1"/>
          <a:endParaRPr lang="ar-SA"/>
        </a:p>
      </dgm:t>
    </dgm:pt>
    <dgm:pt modelId="{D9767FD8-70EC-4CEE-AEE4-D91FE9FC4DEF}">
      <dgm:prSet phldrT="[نص]" custT="1"/>
      <dgm:spPr>
        <a:solidFill>
          <a:schemeClr val="accent1">
            <a:lumMod val="20000"/>
            <a:lumOff val="80000"/>
          </a:schemeClr>
        </a:solidFill>
        <a:ln>
          <a:solidFill>
            <a:srgbClr val="0070C0"/>
          </a:solidFill>
        </a:ln>
      </dgm:spPr>
      <dgm:t>
        <a:bodyPr/>
        <a:lstStyle/>
        <a:p>
          <a:pPr rtl="1"/>
          <a:r>
            <a:rPr lang="en-GB" sz="1800" b="1" dirty="0">
              <a:solidFill>
                <a:schemeClr val="tx1"/>
              </a:solidFill>
              <a:cs typeface="Times New Roman" charset="0"/>
            </a:rPr>
            <a:t>Skeletal</a:t>
          </a:r>
          <a:endParaRPr lang="ar-SA" sz="1800" b="1" dirty="0">
            <a:solidFill>
              <a:schemeClr val="tx1"/>
            </a:solidFill>
            <a:cs typeface="Times New Roman" charset="0"/>
          </a:endParaRPr>
        </a:p>
        <a:p>
          <a:pPr rtl="1"/>
          <a:r>
            <a:rPr lang="en-GB" sz="1800" dirty="0">
              <a:solidFill>
                <a:srgbClr val="FF0000"/>
              </a:solidFill>
              <a:cs typeface="Times New Roman" charset="0"/>
            </a:rPr>
            <a:t>striated, voluntary</a:t>
          </a:r>
          <a:endParaRPr lang="ar-SA" sz="1800" dirty="0">
            <a:solidFill>
              <a:srgbClr val="FF0000"/>
            </a:solidFill>
            <a:cs typeface="Times New Roman" charset="0"/>
          </a:endParaRPr>
        </a:p>
        <a:p>
          <a:pPr rtl="1"/>
          <a:r>
            <a:rPr lang="en-US" sz="1400" dirty="0">
              <a:solidFill>
                <a:schemeClr val="bg1">
                  <a:lumMod val="65000"/>
                </a:schemeClr>
              </a:solidFill>
            </a:rPr>
            <a:t>The Cells are the fibers</a:t>
          </a:r>
          <a:endParaRPr lang="ar-SA" sz="1400" dirty="0">
            <a:solidFill>
              <a:schemeClr val="bg1">
                <a:lumMod val="65000"/>
              </a:schemeClr>
            </a:solidFill>
          </a:endParaRPr>
        </a:p>
      </dgm:t>
    </dgm:pt>
    <dgm:pt modelId="{DBAAE733-ADBA-4690-92BF-CF18DE5C263E}" type="parTrans" cxnId="{A0B66561-B5F6-4225-97B6-DCFFB92C62EB}">
      <dgm:prSet/>
      <dgm:spPr/>
      <dgm:t>
        <a:bodyPr/>
        <a:lstStyle/>
        <a:p>
          <a:pPr rtl="1"/>
          <a:endParaRPr lang="ar-SA"/>
        </a:p>
      </dgm:t>
    </dgm:pt>
    <dgm:pt modelId="{FAC9E7CA-4717-43FC-BA10-F28654458B92}" type="sibTrans" cxnId="{A0B66561-B5F6-4225-97B6-DCFFB92C62EB}">
      <dgm:prSet/>
      <dgm:spPr/>
      <dgm:t>
        <a:bodyPr/>
        <a:lstStyle/>
        <a:p>
          <a:pPr rtl="1"/>
          <a:endParaRPr lang="ar-SA"/>
        </a:p>
      </dgm:t>
    </dgm:pt>
    <dgm:pt modelId="{93C5FBFF-E326-4A98-B5D9-8187746B5F21}">
      <dgm:prSet phldrT="[نص]" custT="1"/>
      <dgm:spPr>
        <a:solidFill>
          <a:schemeClr val="accent1">
            <a:lumMod val="20000"/>
            <a:lumOff val="80000"/>
          </a:schemeClr>
        </a:solidFill>
        <a:ln>
          <a:solidFill>
            <a:srgbClr val="0070C0"/>
          </a:solidFill>
        </a:ln>
      </dgm:spPr>
      <dgm:t>
        <a:bodyPr/>
        <a:lstStyle/>
        <a:p>
          <a:pPr rtl="1"/>
          <a:r>
            <a:rPr lang="en-GB" sz="1800" b="1" dirty="0">
              <a:solidFill>
                <a:schemeClr val="tx1"/>
              </a:solidFill>
              <a:cs typeface="Times New Roman" charset="0"/>
            </a:rPr>
            <a:t>Cardiac</a:t>
          </a:r>
          <a:endParaRPr lang="ar-SA" sz="1800" b="1" dirty="0">
            <a:solidFill>
              <a:schemeClr val="tx1"/>
            </a:solidFill>
            <a:cs typeface="Times New Roman" charset="0"/>
          </a:endParaRPr>
        </a:p>
        <a:p>
          <a:pPr rtl="1"/>
          <a:r>
            <a:rPr lang="en-GB" sz="1800" dirty="0">
              <a:solidFill>
                <a:srgbClr val="FF0000"/>
              </a:solidFill>
              <a:cs typeface="Times New Roman" charset="0"/>
            </a:rPr>
            <a:t>striated, involuntary</a:t>
          </a:r>
          <a:endParaRPr lang="ar-SA" sz="1800" dirty="0">
            <a:solidFill>
              <a:srgbClr val="FF0000"/>
            </a:solidFill>
            <a:cs typeface="Times New Roman" charset="0"/>
          </a:endParaRPr>
        </a:p>
        <a:p>
          <a:pPr rtl="1"/>
          <a:r>
            <a:rPr lang="en-US" sz="1200" dirty="0">
              <a:solidFill>
                <a:schemeClr val="bg1">
                  <a:lumMod val="65000"/>
                </a:schemeClr>
              </a:solidFill>
            </a:rPr>
            <a:t>The fibers are segmented to cells</a:t>
          </a:r>
          <a:endParaRPr lang="ar-SA" sz="1200" dirty="0">
            <a:solidFill>
              <a:schemeClr val="bg1">
                <a:lumMod val="65000"/>
              </a:schemeClr>
            </a:solidFill>
          </a:endParaRPr>
        </a:p>
      </dgm:t>
    </dgm:pt>
    <dgm:pt modelId="{582772B9-8BE5-4552-9076-7AF6B297AF7D}" type="parTrans" cxnId="{A976B523-E693-45EF-8B4C-6C917C8C7BA7}">
      <dgm:prSet/>
      <dgm:spPr/>
      <dgm:t>
        <a:bodyPr/>
        <a:lstStyle/>
        <a:p>
          <a:pPr rtl="1"/>
          <a:endParaRPr lang="ar-SA"/>
        </a:p>
      </dgm:t>
    </dgm:pt>
    <dgm:pt modelId="{1D9AC6CF-A9FD-4626-8911-CAB2B754560F}" type="sibTrans" cxnId="{A976B523-E693-45EF-8B4C-6C917C8C7BA7}">
      <dgm:prSet/>
      <dgm:spPr/>
      <dgm:t>
        <a:bodyPr/>
        <a:lstStyle/>
        <a:p>
          <a:pPr rtl="1"/>
          <a:endParaRPr lang="ar-SA"/>
        </a:p>
      </dgm:t>
    </dgm:pt>
    <dgm:pt modelId="{1B92B6F8-EB2F-4FAF-8E22-6439F29C5FF7}">
      <dgm:prSet phldrT="[نص]" custT="1"/>
      <dgm:spPr>
        <a:solidFill>
          <a:schemeClr val="accent1">
            <a:lumMod val="20000"/>
            <a:lumOff val="80000"/>
          </a:schemeClr>
        </a:solidFill>
        <a:ln>
          <a:solidFill>
            <a:srgbClr val="0070C0"/>
          </a:solidFill>
        </a:ln>
      </dgm:spPr>
      <dgm:t>
        <a:bodyPr/>
        <a:lstStyle/>
        <a:p>
          <a:pPr rtl="1"/>
          <a:r>
            <a:rPr lang="en-GB" sz="1800" b="1" dirty="0">
              <a:solidFill>
                <a:schemeClr val="tx1"/>
              </a:solidFill>
              <a:cs typeface="Times New Roman" charset="0"/>
            </a:rPr>
            <a:t>Smooth</a:t>
          </a:r>
          <a:endParaRPr lang="ar-SA" sz="1800" b="1" dirty="0">
            <a:solidFill>
              <a:schemeClr val="tx1"/>
            </a:solidFill>
            <a:cs typeface="Times New Roman" charset="0"/>
          </a:endParaRPr>
        </a:p>
        <a:p>
          <a:pPr rtl="1"/>
          <a:r>
            <a:rPr lang="en-GB" sz="1600" dirty="0">
              <a:solidFill>
                <a:srgbClr val="FF0000"/>
              </a:solidFill>
              <a:cs typeface="Times New Roman" charset="0"/>
            </a:rPr>
            <a:t>non-striated, involuntary</a:t>
          </a:r>
          <a:endParaRPr lang="ar-SA" sz="1600" dirty="0">
            <a:solidFill>
              <a:srgbClr val="FF0000"/>
            </a:solidFill>
            <a:cs typeface="Times New Roman" charset="0"/>
          </a:endParaRPr>
        </a:p>
        <a:p>
          <a:pPr rtl="1"/>
          <a:r>
            <a:rPr lang="en-US" sz="1400" dirty="0">
              <a:solidFill>
                <a:schemeClr val="bg1">
                  <a:lumMod val="65000"/>
                </a:schemeClr>
              </a:solidFill>
            </a:rPr>
            <a:t>The Cells are the fibers</a:t>
          </a:r>
          <a:endParaRPr lang="ar-SA" sz="1600" dirty="0"/>
        </a:p>
      </dgm:t>
    </dgm:pt>
    <dgm:pt modelId="{CE329C1A-EE58-4F77-9415-7C83FFE7EDBB}" type="parTrans" cxnId="{6FFE135A-3E85-49B8-94AC-541677B602D8}">
      <dgm:prSet/>
      <dgm:spPr/>
      <dgm:t>
        <a:bodyPr/>
        <a:lstStyle/>
        <a:p>
          <a:pPr rtl="1"/>
          <a:endParaRPr lang="ar-SA"/>
        </a:p>
      </dgm:t>
    </dgm:pt>
    <dgm:pt modelId="{192256CD-BF68-43CB-91D8-082D55FFC7FF}" type="sibTrans" cxnId="{6FFE135A-3E85-49B8-94AC-541677B602D8}">
      <dgm:prSet/>
      <dgm:spPr/>
      <dgm:t>
        <a:bodyPr/>
        <a:lstStyle/>
        <a:p>
          <a:pPr rtl="1"/>
          <a:endParaRPr lang="ar-SA"/>
        </a:p>
      </dgm:t>
    </dgm:pt>
    <dgm:pt modelId="{2D3CDA76-80CB-43A5-833D-FDC001F5319E}" type="pres">
      <dgm:prSet presAssocID="{976FEE68-2CB9-40F8-BABA-1DBEA528E11F}" presName="Name0" presStyleCnt="0">
        <dgm:presLayoutVars>
          <dgm:chPref val="1"/>
          <dgm:dir/>
          <dgm:animOne val="branch"/>
          <dgm:animLvl val="lvl"/>
          <dgm:resizeHandles val="exact"/>
        </dgm:presLayoutVars>
      </dgm:prSet>
      <dgm:spPr/>
    </dgm:pt>
    <dgm:pt modelId="{18C670E1-862F-4A96-BBAC-BE1E046FB6B8}" type="pres">
      <dgm:prSet presAssocID="{D534C5DB-5B24-422B-BE8C-FC579C0F948B}" presName="root1" presStyleCnt="0"/>
      <dgm:spPr/>
    </dgm:pt>
    <dgm:pt modelId="{806F3073-E467-4C1E-B46F-BED916481BC5}" type="pres">
      <dgm:prSet presAssocID="{D534C5DB-5B24-422B-BE8C-FC579C0F948B}" presName="LevelOneTextNode" presStyleLbl="node0" presStyleIdx="0" presStyleCnt="1" custScaleX="128584" custLinFactNeighborX="18835" custLinFactNeighborY="-2517">
        <dgm:presLayoutVars>
          <dgm:chPref val="3"/>
        </dgm:presLayoutVars>
      </dgm:prSet>
      <dgm:spPr/>
    </dgm:pt>
    <dgm:pt modelId="{B4697484-2812-497A-B2E4-EF2E56103EDA}" type="pres">
      <dgm:prSet presAssocID="{D534C5DB-5B24-422B-BE8C-FC579C0F948B}" presName="level2hierChild" presStyleCnt="0"/>
      <dgm:spPr/>
    </dgm:pt>
    <dgm:pt modelId="{B5FF0C4F-9A82-4EA8-90D6-D120C6F92421}" type="pres">
      <dgm:prSet presAssocID="{DBAAE733-ADBA-4690-92BF-CF18DE5C263E}" presName="conn2-1" presStyleLbl="parChTrans1D2" presStyleIdx="0" presStyleCnt="3"/>
      <dgm:spPr/>
    </dgm:pt>
    <dgm:pt modelId="{7FC66B07-819B-4CB6-AC4E-B33AB673BAEF}" type="pres">
      <dgm:prSet presAssocID="{DBAAE733-ADBA-4690-92BF-CF18DE5C263E}" presName="connTx" presStyleLbl="parChTrans1D2" presStyleIdx="0" presStyleCnt="3"/>
      <dgm:spPr/>
    </dgm:pt>
    <dgm:pt modelId="{8BBE57FD-7CC7-4B62-93EA-4037BD765DAE}" type="pres">
      <dgm:prSet presAssocID="{D9767FD8-70EC-4CEE-AEE4-D91FE9FC4DEF}" presName="root2" presStyleCnt="0"/>
      <dgm:spPr/>
    </dgm:pt>
    <dgm:pt modelId="{154F825C-54F2-4C6A-9E7F-131832B754B3}" type="pres">
      <dgm:prSet presAssocID="{D9767FD8-70EC-4CEE-AEE4-D91FE9FC4DEF}" presName="LevelTwoTextNode" presStyleLbl="node2" presStyleIdx="0" presStyleCnt="3" custScaleY="119596" custLinFactNeighborX="13941" custLinFactNeighborY="-32667">
        <dgm:presLayoutVars>
          <dgm:chPref val="3"/>
        </dgm:presLayoutVars>
      </dgm:prSet>
      <dgm:spPr/>
    </dgm:pt>
    <dgm:pt modelId="{ADFF4158-87DC-4872-A2B8-4226861D9FBA}" type="pres">
      <dgm:prSet presAssocID="{D9767FD8-70EC-4CEE-AEE4-D91FE9FC4DEF}" presName="level3hierChild" presStyleCnt="0"/>
      <dgm:spPr/>
    </dgm:pt>
    <dgm:pt modelId="{EEC2E83F-F6D2-4F24-AC36-E0F60ECB3186}" type="pres">
      <dgm:prSet presAssocID="{582772B9-8BE5-4552-9076-7AF6B297AF7D}" presName="conn2-1" presStyleLbl="parChTrans1D2" presStyleIdx="1" presStyleCnt="3"/>
      <dgm:spPr/>
    </dgm:pt>
    <dgm:pt modelId="{A09FCF5C-3F67-4D0C-86E2-83AF5CFC149E}" type="pres">
      <dgm:prSet presAssocID="{582772B9-8BE5-4552-9076-7AF6B297AF7D}" presName="connTx" presStyleLbl="parChTrans1D2" presStyleIdx="1" presStyleCnt="3"/>
      <dgm:spPr/>
    </dgm:pt>
    <dgm:pt modelId="{69B1367F-0A4F-47CE-97EF-754ED5B2EDC9}" type="pres">
      <dgm:prSet presAssocID="{93C5FBFF-E326-4A98-B5D9-8187746B5F21}" presName="root2" presStyleCnt="0"/>
      <dgm:spPr/>
    </dgm:pt>
    <dgm:pt modelId="{C4452749-754A-4256-A7D3-94730F0D7728}" type="pres">
      <dgm:prSet presAssocID="{93C5FBFF-E326-4A98-B5D9-8187746B5F21}" presName="LevelTwoTextNode" presStyleLbl="node2" presStyleIdx="1" presStyleCnt="3" custScaleY="126344" custLinFactNeighborX="13941" custLinFactNeighborY="-5781">
        <dgm:presLayoutVars>
          <dgm:chPref val="3"/>
        </dgm:presLayoutVars>
      </dgm:prSet>
      <dgm:spPr/>
    </dgm:pt>
    <dgm:pt modelId="{705E3BEE-F808-4889-ACFD-3AA9DA197841}" type="pres">
      <dgm:prSet presAssocID="{93C5FBFF-E326-4A98-B5D9-8187746B5F21}" presName="level3hierChild" presStyleCnt="0"/>
      <dgm:spPr/>
    </dgm:pt>
    <dgm:pt modelId="{5BB414DE-A2C8-4F94-9636-E710CF11CB39}" type="pres">
      <dgm:prSet presAssocID="{CE329C1A-EE58-4F77-9415-7C83FFE7EDBB}" presName="conn2-1" presStyleLbl="parChTrans1D2" presStyleIdx="2" presStyleCnt="3"/>
      <dgm:spPr/>
    </dgm:pt>
    <dgm:pt modelId="{1607FF49-22E4-47D0-8AC6-78D891B697F5}" type="pres">
      <dgm:prSet presAssocID="{CE329C1A-EE58-4F77-9415-7C83FFE7EDBB}" presName="connTx" presStyleLbl="parChTrans1D2" presStyleIdx="2" presStyleCnt="3"/>
      <dgm:spPr/>
    </dgm:pt>
    <dgm:pt modelId="{9869C6F7-CD0D-43DB-99B2-468ECA9EB866}" type="pres">
      <dgm:prSet presAssocID="{1B92B6F8-EB2F-4FAF-8E22-6439F29C5FF7}" presName="root2" presStyleCnt="0"/>
      <dgm:spPr/>
    </dgm:pt>
    <dgm:pt modelId="{866C8BCA-CCE3-4D3C-BFAD-F8E55783F878}" type="pres">
      <dgm:prSet presAssocID="{1B92B6F8-EB2F-4FAF-8E22-6439F29C5FF7}" presName="LevelTwoTextNode" presStyleLbl="node2" presStyleIdx="2" presStyleCnt="3" custScaleY="113084" custLinFactNeighborX="13941" custLinFactNeighborY="32667">
        <dgm:presLayoutVars>
          <dgm:chPref val="3"/>
        </dgm:presLayoutVars>
      </dgm:prSet>
      <dgm:spPr/>
    </dgm:pt>
    <dgm:pt modelId="{FE2027FB-F008-4372-9F26-F000392B6C53}" type="pres">
      <dgm:prSet presAssocID="{1B92B6F8-EB2F-4FAF-8E22-6439F29C5FF7}" presName="level3hierChild" presStyleCnt="0"/>
      <dgm:spPr/>
    </dgm:pt>
  </dgm:ptLst>
  <dgm:cxnLst>
    <dgm:cxn modelId="{A976B523-E693-45EF-8B4C-6C917C8C7BA7}" srcId="{D534C5DB-5B24-422B-BE8C-FC579C0F948B}" destId="{93C5FBFF-E326-4A98-B5D9-8187746B5F21}" srcOrd="1" destOrd="0" parTransId="{582772B9-8BE5-4552-9076-7AF6B297AF7D}" sibTransId="{1D9AC6CF-A9FD-4626-8911-CAB2B754560F}"/>
    <dgm:cxn modelId="{A0B66561-B5F6-4225-97B6-DCFFB92C62EB}" srcId="{D534C5DB-5B24-422B-BE8C-FC579C0F948B}" destId="{D9767FD8-70EC-4CEE-AEE4-D91FE9FC4DEF}" srcOrd="0" destOrd="0" parTransId="{DBAAE733-ADBA-4690-92BF-CF18DE5C263E}" sibTransId="{FAC9E7CA-4717-43FC-BA10-F28654458B92}"/>
    <dgm:cxn modelId="{B18FF163-3AEA-4D74-8CD5-DF5CE3B25E88}" type="presOf" srcId="{DBAAE733-ADBA-4690-92BF-CF18DE5C263E}" destId="{B5FF0C4F-9A82-4EA8-90D6-D120C6F92421}" srcOrd="0" destOrd="0" presId="urn:microsoft.com/office/officeart/2008/layout/HorizontalMultiLevelHierarchy"/>
    <dgm:cxn modelId="{61468544-87DD-4216-8096-F928EFFEF5AB}" type="presOf" srcId="{DBAAE733-ADBA-4690-92BF-CF18DE5C263E}" destId="{7FC66B07-819B-4CB6-AC4E-B33AB673BAEF}" srcOrd="1" destOrd="0" presId="urn:microsoft.com/office/officeart/2008/layout/HorizontalMultiLevelHierarchy"/>
    <dgm:cxn modelId="{14DECF4B-4519-4247-BC20-894CE8225A7B}" type="presOf" srcId="{D534C5DB-5B24-422B-BE8C-FC579C0F948B}" destId="{806F3073-E467-4C1E-B46F-BED916481BC5}" srcOrd="0" destOrd="0" presId="urn:microsoft.com/office/officeart/2008/layout/HorizontalMultiLevelHierarchy"/>
    <dgm:cxn modelId="{6FFE135A-3E85-49B8-94AC-541677B602D8}" srcId="{D534C5DB-5B24-422B-BE8C-FC579C0F948B}" destId="{1B92B6F8-EB2F-4FAF-8E22-6439F29C5FF7}" srcOrd="2" destOrd="0" parTransId="{CE329C1A-EE58-4F77-9415-7C83FFE7EDBB}" sibTransId="{192256CD-BF68-43CB-91D8-082D55FFC7FF}"/>
    <dgm:cxn modelId="{579827A3-4827-426B-840C-495CC21800EF}" type="presOf" srcId="{CE329C1A-EE58-4F77-9415-7C83FFE7EDBB}" destId="{5BB414DE-A2C8-4F94-9636-E710CF11CB39}" srcOrd="0" destOrd="0" presId="urn:microsoft.com/office/officeart/2008/layout/HorizontalMultiLevelHierarchy"/>
    <dgm:cxn modelId="{5E76D3AC-8A32-4973-884B-E97ED58FC9D9}" srcId="{976FEE68-2CB9-40F8-BABA-1DBEA528E11F}" destId="{D534C5DB-5B24-422B-BE8C-FC579C0F948B}" srcOrd="0" destOrd="0" parTransId="{EBD0F074-C78E-4BE3-8FE9-55798ABC7F05}" sibTransId="{294CF61D-90A8-4BA5-8689-C89473337554}"/>
    <dgm:cxn modelId="{3CDE46BD-29C5-4B0C-9EFA-DA4521AD541F}" type="presOf" srcId="{93C5FBFF-E326-4A98-B5D9-8187746B5F21}" destId="{C4452749-754A-4256-A7D3-94730F0D7728}" srcOrd="0" destOrd="0" presId="urn:microsoft.com/office/officeart/2008/layout/HorizontalMultiLevelHierarchy"/>
    <dgm:cxn modelId="{9BD6D6D6-9F6F-4029-87FD-2C9466E1B4D1}" type="presOf" srcId="{582772B9-8BE5-4552-9076-7AF6B297AF7D}" destId="{EEC2E83F-F6D2-4F24-AC36-E0F60ECB3186}" srcOrd="0" destOrd="0" presId="urn:microsoft.com/office/officeart/2008/layout/HorizontalMultiLevelHierarchy"/>
    <dgm:cxn modelId="{1F78CDD7-B529-4560-BD86-FF667CAD5E81}" type="presOf" srcId="{CE329C1A-EE58-4F77-9415-7C83FFE7EDBB}" destId="{1607FF49-22E4-47D0-8AC6-78D891B697F5}" srcOrd="1" destOrd="0" presId="urn:microsoft.com/office/officeart/2008/layout/HorizontalMultiLevelHierarchy"/>
    <dgm:cxn modelId="{0DBF73DF-47DB-4B74-AB4F-250A10F0011D}" type="presOf" srcId="{582772B9-8BE5-4552-9076-7AF6B297AF7D}" destId="{A09FCF5C-3F67-4D0C-86E2-83AF5CFC149E}" srcOrd="1" destOrd="0" presId="urn:microsoft.com/office/officeart/2008/layout/HorizontalMultiLevelHierarchy"/>
    <dgm:cxn modelId="{F1431EF5-DE24-467A-B05F-748BC188E87A}" type="presOf" srcId="{1B92B6F8-EB2F-4FAF-8E22-6439F29C5FF7}" destId="{866C8BCA-CCE3-4D3C-BFAD-F8E55783F878}" srcOrd="0" destOrd="0" presId="urn:microsoft.com/office/officeart/2008/layout/HorizontalMultiLevelHierarchy"/>
    <dgm:cxn modelId="{AC9C93F6-9DC9-45B4-AAFF-80BB61CC3E53}" type="presOf" srcId="{D9767FD8-70EC-4CEE-AEE4-D91FE9FC4DEF}" destId="{154F825C-54F2-4C6A-9E7F-131832B754B3}" srcOrd="0" destOrd="0" presId="urn:microsoft.com/office/officeart/2008/layout/HorizontalMultiLevelHierarchy"/>
    <dgm:cxn modelId="{A578DBF9-93F8-46AB-BA1A-89CB5502F23F}" type="presOf" srcId="{976FEE68-2CB9-40F8-BABA-1DBEA528E11F}" destId="{2D3CDA76-80CB-43A5-833D-FDC001F5319E}" srcOrd="0" destOrd="0" presId="urn:microsoft.com/office/officeart/2008/layout/HorizontalMultiLevelHierarchy"/>
    <dgm:cxn modelId="{09B413F4-6A46-4517-A773-A39EC49705CE}" type="presParOf" srcId="{2D3CDA76-80CB-43A5-833D-FDC001F5319E}" destId="{18C670E1-862F-4A96-BBAC-BE1E046FB6B8}" srcOrd="0" destOrd="0" presId="urn:microsoft.com/office/officeart/2008/layout/HorizontalMultiLevelHierarchy"/>
    <dgm:cxn modelId="{CCB4A979-0F50-4010-869E-8C09391A02F0}" type="presParOf" srcId="{18C670E1-862F-4A96-BBAC-BE1E046FB6B8}" destId="{806F3073-E467-4C1E-B46F-BED916481BC5}" srcOrd="0" destOrd="0" presId="urn:microsoft.com/office/officeart/2008/layout/HorizontalMultiLevelHierarchy"/>
    <dgm:cxn modelId="{015F2011-2A73-4D23-BF33-8B705C0C4D92}" type="presParOf" srcId="{18C670E1-862F-4A96-BBAC-BE1E046FB6B8}" destId="{B4697484-2812-497A-B2E4-EF2E56103EDA}" srcOrd="1" destOrd="0" presId="urn:microsoft.com/office/officeart/2008/layout/HorizontalMultiLevelHierarchy"/>
    <dgm:cxn modelId="{8EED25CB-4147-4D66-99A4-763000BE2D0A}" type="presParOf" srcId="{B4697484-2812-497A-B2E4-EF2E56103EDA}" destId="{B5FF0C4F-9A82-4EA8-90D6-D120C6F92421}" srcOrd="0" destOrd="0" presId="urn:microsoft.com/office/officeart/2008/layout/HorizontalMultiLevelHierarchy"/>
    <dgm:cxn modelId="{1E137115-E599-4A64-BF83-0BEAB057E638}" type="presParOf" srcId="{B5FF0C4F-9A82-4EA8-90D6-D120C6F92421}" destId="{7FC66B07-819B-4CB6-AC4E-B33AB673BAEF}" srcOrd="0" destOrd="0" presId="urn:microsoft.com/office/officeart/2008/layout/HorizontalMultiLevelHierarchy"/>
    <dgm:cxn modelId="{0486FB2C-7076-4147-94E6-3732278BC03A}" type="presParOf" srcId="{B4697484-2812-497A-B2E4-EF2E56103EDA}" destId="{8BBE57FD-7CC7-4B62-93EA-4037BD765DAE}" srcOrd="1" destOrd="0" presId="urn:microsoft.com/office/officeart/2008/layout/HorizontalMultiLevelHierarchy"/>
    <dgm:cxn modelId="{4FD9E347-1506-49CE-8564-A9684977357B}" type="presParOf" srcId="{8BBE57FD-7CC7-4B62-93EA-4037BD765DAE}" destId="{154F825C-54F2-4C6A-9E7F-131832B754B3}" srcOrd="0" destOrd="0" presId="urn:microsoft.com/office/officeart/2008/layout/HorizontalMultiLevelHierarchy"/>
    <dgm:cxn modelId="{3C42F46D-C460-4DCD-972E-6309EF83512C}" type="presParOf" srcId="{8BBE57FD-7CC7-4B62-93EA-4037BD765DAE}" destId="{ADFF4158-87DC-4872-A2B8-4226861D9FBA}" srcOrd="1" destOrd="0" presId="urn:microsoft.com/office/officeart/2008/layout/HorizontalMultiLevelHierarchy"/>
    <dgm:cxn modelId="{AAAAE985-3150-4088-9CE7-2DEC103DE76F}" type="presParOf" srcId="{B4697484-2812-497A-B2E4-EF2E56103EDA}" destId="{EEC2E83F-F6D2-4F24-AC36-E0F60ECB3186}" srcOrd="2" destOrd="0" presId="urn:microsoft.com/office/officeart/2008/layout/HorizontalMultiLevelHierarchy"/>
    <dgm:cxn modelId="{270B8732-1CFA-4D13-B96D-84379A514B69}" type="presParOf" srcId="{EEC2E83F-F6D2-4F24-AC36-E0F60ECB3186}" destId="{A09FCF5C-3F67-4D0C-86E2-83AF5CFC149E}" srcOrd="0" destOrd="0" presId="urn:microsoft.com/office/officeart/2008/layout/HorizontalMultiLevelHierarchy"/>
    <dgm:cxn modelId="{CB4C5C42-E34D-484F-A36D-B9F1B72BFA33}" type="presParOf" srcId="{B4697484-2812-497A-B2E4-EF2E56103EDA}" destId="{69B1367F-0A4F-47CE-97EF-754ED5B2EDC9}" srcOrd="3" destOrd="0" presId="urn:microsoft.com/office/officeart/2008/layout/HorizontalMultiLevelHierarchy"/>
    <dgm:cxn modelId="{81ECF52B-7E1D-4E78-A6F9-49DB29DDCC9A}" type="presParOf" srcId="{69B1367F-0A4F-47CE-97EF-754ED5B2EDC9}" destId="{C4452749-754A-4256-A7D3-94730F0D7728}" srcOrd="0" destOrd="0" presId="urn:microsoft.com/office/officeart/2008/layout/HorizontalMultiLevelHierarchy"/>
    <dgm:cxn modelId="{58BC9AD4-7937-41E2-9D58-541E76F85110}" type="presParOf" srcId="{69B1367F-0A4F-47CE-97EF-754ED5B2EDC9}" destId="{705E3BEE-F808-4889-ACFD-3AA9DA197841}" srcOrd="1" destOrd="0" presId="urn:microsoft.com/office/officeart/2008/layout/HorizontalMultiLevelHierarchy"/>
    <dgm:cxn modelId="{E45AD375-0F4D-4100-BB77-27B0736447EA}" type="presParOf" srcId="{B4697484-2812-497A-B2E4-EF2E56103EDA}" destId="{5BB414DE-A2C8-4F94-9636-E710CF11CB39}" srcOrd="4" destOrd="0" presId="urn:microsoft.com/office/officeart/2008/layout/HorizontalMultiLevelHierarchy"/>
    <dgm:cxn modelId="{F4EDF1F1-3453-49D1-A0F2-02EFF88B44DC}" type="presParOf" srcId="{5BB414DE-A2C8-4F94-9636-E710CF11CB39}" destId="{1607FF49-22E4-47D0-8AC6-78D891B697F5}" srcOrd="0" destOrd="0" presId="urn:microsoft.com/office/officeart/2008/layout/HorizontalMultiLevelHierarchy"/>
    <dgm:cxn modelId="{55F5EBF5-A7BF-4D89-8951-BBAA848B67F1}" type="presParOf" srcId="{B4697484-2812-497A-B2E4-EF2E56103EDA}" destId="{9869C6F7-CD0D-43DB-99B2-468ECA9EB866}" srcOrd="5" destOrd="0" presId="urn:microsoft.com/office/officeart/2008/layout/HorizontalMultiLevelHierarchy"/>
    <dgm:cxn modelId="{56528D36-BDE9-4C31-A7D3-FEE14612CA69}" type="presParOf" srcId="{9869C6F7-CD0D-43DB-99B2-468ECA9EB866}" destId="{866C8BCA-CCE3-4D3C-BFAD-F8E55783F878}" srcOrd="0" destOrd="0" presId="urn:microsoft.com/office/officeart/2008/layout/HorizontalMultiLevelHierarchy"/>
    <dgm:cxn modelId="{7B7E8EAD-3952-4A66-B54A-E222B47FE2F1}" type="presParOf" srcId="{9869C6F7-CD0D-43DB-99B2-468ECA9EB866}" destId="{FE2027FB-F008-4372-9F26-F000392B6C5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14DE-A2C8-4F94-9636-E710CF11CB39}">
      <dsp:nvSpPr>
        <dsp:cNvPr id="0" name=""/>
        <dsp:cNvSpPr/>
      </dsp:nvSpPr>
      <dsp:spPr>
        <a:xfrm>
          <a:off x="3592400" y="2091409"/>
          <a:ext cx="735062" cy="1439677"/>
        </a:xfrm>
        <a:custGeom>
          <a:avLst/>
          <a:gdLst/>
          <a:ahLst/>
          <a:cxnLst/>
          <a:rect l="0" t="0" r="0" b="0"/>
          <a:pathLst>
            <a:path>
              <a:moveTo>
                <a:pt x="0" y="0"/>
              </a:moveTo>
              <a:lnTo>
                <a:pt x="367531" y="0"/>
              </a:lnTo>
              <a:lnTo>
                <a:pt x="367531" y="1439677"/>
              </a:lnTo>
              <a:lnTo>
                <a:pt x="735062" y="143967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919519" y="2770835"/>
        <a:ext cx="80823" cy="80823"/>
      </dsp:txXfrm>
    </dsp:sp>
    <dsp:sp modelId="{EEC2E83F-F6D2-4F24-AC36-E0F60ECB3186}">
      <dsp:nvSpPr>
        <dsp:cNvPr id="0" name=""/>
        <dsp:cNvSpPr/>
      </dsp:nvSpPr>
      <dsp:spPr>
        <a:xfrm>
          <a:off x="3592400" y="2029712"/>
          <a:ext cx="735062" cy="91440"/>
        </a:xfrm>
        <a:custGeom>
          <a:avLst/>
          <a:gdLst/>
          <a:ahLst/>
          <a:cxnLst/>
          <a:rect l="0" t="0" r="0" b="0"/>
          <a:pathLst>
            <a:path>
              <a:moveTo>
                <a:pt x="0" y="61696"/>
              </a:moveTo>
              <a:lnTo>
                <a:pt x="367531" y="61696"/>
              </a:lnTo>
              <a:lnTo>
                <a:pt x="367531" y="45720"/>
              </a:lnTo>
              <a:lnTo>
                <a:pt x="73506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941550" y="2057052"/>
        <a:ext cx="36761" cy="36761"/>
      </dsp:txXfrm>
    </dsp:sp>
    <dsp:sp modelId="{B5FF0C4F-9A82-4EA8-90D6-D120C6F92421}">
      <dsp:nvSpPr>
        <dsp:cNvPr id="0" name=""/>
        <dsp:cNvSpPr/>
      </dsp:nvSpPr>
      <dsp:spPr>
        <a:xfrm>
          <a:off x="3592400" y="685790"/>
          <a:ext cx="735062" cy="1405619"/>
        </a:xfrm>
        <a:custGeom>
          <a:avLst/>
          <a:gdLst/>
          <a:ahLst/>
          <a:cxnLst/>
          <a:rect l="0" t="0" r="0" b="0"/>
          <a:pathLst>
            <a:path>
              <a:moveTo>
                <a:pt x="0" y="1405619"/>
              </a:moveTo>
              <a:lnTo>
                <a:pt x="367531" y="1405619"/>
              </a:lnTo>
              <a:lnTo>
                <a:pt x="367531" y="0"/>
              </a:lnTo>
              <a:lnTo>
                <a:pt x="73506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920276" y="1348944"/>
        <a:ext cx="79310" cy="79310"/>
      </dsp:txXfrm>
    </dsp:sp>
    <dsp:sp modelId="{806F3073-E467-4C1E-B46F-BED916481BC5}">
      <dsp:nvSpPr>
        <dsp:cNvPr id="0" name=""/>
        <dsp:cNvSpPr/>
      </dsp:nvSpPr>
      <dsp:spPr>
        <a:xfrm rot="16200000">
          <a:off x="990039" y="1580457"/>
          <a:ext cx="4182818" cy="1021902"/>
        </a:xfrm>
        <a:prstGeom prst="rect">
          <a:avLst/>
        </a:prstGeom>
        <a:solidFill>
          <a:schemeClr val="accent1"/>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GB" sz="3200" kern="1200" dirty="0">
              <a:ea typeface="+mn-ea"/>
              <a:cs typeface="Times New Roman" charset="0"/>
            </a:rPr>
            <a:t>types of muscles </a:t>
          </a:r>
        </a:p>
        <a:p>
          <a:pPr marL="0" lvl="0" indent="0" algn="ctr" defTabSz="1422400" rtl="1">
            <a:lnSpc>
              <a:spcPct val="90000"/>
            </a:lnSpc>
            <a:spcBef>
              <a:spcPct val="0"/>
            </a:spcBef>
            <a:spcAft>
              <a:spcPct val="35000"/>
            </a:spcAft>
            <a:buNone/>
          </a:pPr>
          <a:r>
            <a:rPr lang="en-GB" sz="2000" kern="1200" dirty="0">
              <a:ea typeface="+mn-ea"/>
              <a:cs typeface="Times New Roman" charset="0"/>
            </a:rPr>
            <a:t>(muscle </a:t>
          </a:r>
          <a:r>
            <a:rPr lang="en-GB" sz="2000" kern="1200" dirty="0" err="1">
              <a:ea typeface="+mn-ea"/>
              <a:cs typeface="Times New Roman" charset="0"/>
            </a:rPr>
            <a:t>fibers</a:t>
          </a:r>
          <a:r>
            <a:rPr lang="en-GB" sz="2000" kern="1200" dirty="0">
              <a:ea typeface="+mn-ea"/>
              <a:cs typeface="Times New Roman" charset="0"/>
            </a:rPr>
            <a:t>)</a:t>
          </a:r>
        </a:p>
      </dsp:txBody>
      <dsp:txXfrm>
        <a:off x="990039" y="1580457"/>
        <a:ext cx="4182818" cy="1021902"/>
      </dsp:txXfrm>
    </dsp:sp>
    <dsp:sp modelId="{154F825C-54F2-4C6A-9E7F-131832B754B3}">
      <dsp:nvSpPr>
        <dsp:cNvPr id="0" name=""/>
        <dsp:cNvSpPr/>
      </dsp:nvSpPr>
      <dsp:spPr>
        <a:xfrm>
          <a:off x="4327462" y="210554"/>
          <a:ext cx="2606732" cy="950471"/>
        </a:xfrm>
        <a:prstGeom prst="rect">
          <a:avLst/>
        </a:prstGeom>
        <a:solidFill>
          <a:schemeClr val="accent1">
            <a:lumMod val="20000"/>
            <a:lumOff val="80000"/>
          </a:schemeClr>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GB" sz="1800" b="1" kern="1200" dirty="0">
              <a:solidFill>
                <a:schemeClr val="tx1"/>
              </a:solidFill>
              <a:cs typeface="Times New Roman" charset="0"/>
            </a:rPr>
            <a:t>Skeletal</a:t>
          </a:r>
          <a:endParaRPr lang="ar-SA" sz="1800" b="1" kern="1200" dirty="0">
            <a:solidFill>
              <a:schemeClr val="tx1"/>
            </a:solidFill>
            <a:cs typeface="Times New Roman" charset="0"/>
          </a:endParaRPr>
        </a:p>
        <a:p>
          <a:pPr marL="0" lvl="0" indent="0" algn="ctr" defTabSz="800100" rtl="1">
            <a:lnSpc>
              <a:spcPct val="90000"/>
            </a:lnSpc>
            <a:spcBef>
              <a:spcPct val="0"/>
            </a:spcBef>
            <a:spcAft>
              <a:spcPct val="35000"/>
            </a:spcAft>
            <a:buNone/>
          </a:pPr>
          <a:r>
            <a:rPr lang="en-GB" sz="1800" kern="1200" dirty="0">
              <a:solidFill>
                <a:srgbClr val="FF0000"/>
              </a:solidFill>
              <a:cs typeface="Times New Roman" charset="0"/>
            </a:rPr>
            <a:t>striated, voluntary</a:t>
          </a:r>
          <a:endParaRPr lang="ar-SA" sz="1800" kern="1200" dirty="0">
            <a:solidFill>
              <a:srgbClr val="FF0000"/>
            </a:solidFill>
            <a:cs typeface="Times New Roman" charset="0"/>
          </a:endParaRPr>
        </a:p>
        <a:p>
          <a:pPr marL="0" lvl="0" indent="0" algn="ctr" defTabSz="800100" rtl="1">
            <a:lnSpc>
              <a:spcPct val="90000"/>
            </a:lnSpc>
            <a:spcBef>
              <a:spcPct val="0"/>
            </a:spcBef>
            <a:spcAft>
              <a:spcPct val="35000"/>
            </a:spcAft>
            <a:buNone/>
          </a:pPr>
          <a:r>
            <a:rPr lang="en-US" sz="1400" kern="1200" dirty="0">
              <a:solidFill>
                <a:schemeClr val="bg1">
                  <a:lumMod val="65000"/>
                </a:schemeClr>
              </a:solidFill>
            </a:rPr>
            <a:t>The Cells are the fibers</a:t>
          </a:r>
          <a:endParaRPr lang="ar-SA" sz="1400" kern="1200" dirty="0">
            <a:solidFill>
              <a:schemeClr val="bg1">
                <a:lumMod val="65000"/>
              </a:schemeClr>
            </a:solidFill>
          </a:endParaRPr>
        </a:p>
      </dsp:txBody>
      <dsp:txXfrm>
        <a:off x="4327462" y="210554"/>
        <a:ext cx="2606732" cy="950471"/>
      </dsp:txXfrm>
    </dsp:sp>
    <dsp:sp modelId="{C4452749-754A-4256-A7D3-94730F0D7728}">
      <dsp:nvSpPr>
        <dsp:cNvPr id="0" name=""/>
        <dsp:cNvSpPr/>
      </dsp:nvSpPr>
      <dsp:spPr>
        <a:xfrm>
          <a:off x="4327462" y="1573382"/>
          <a:ext cx="2606732" cy="1004100"/>
        </a:xfrm>
        <a:prstGeom prst="rect">
          <a:avLst/>
        </a:prstGeom>
        <a:solidFill>
          <a:schemeClr val="accent1">
            <a:lumMod val="20000"/>
            <a:lumOff val="80000"/>
          </a:schemeClr>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GB" sz="1800" b="1" kern="1200" dirty="0">
              <a:solidFill>
                <a:schemeClr val="tx1"/>
              </a:solidFill>
              <a:cs typeface="Times New Roman" charset="0"/>
            </a:rPr>
            <a:t>Cardiac</a:t>
          </a:r>
          <a:endParaRPr lang="ar-SA" sz="1800" b="1" kern="1200" dirty="0">
            <a:solidFill>
              <a:schemeClr val="tx1"/>
            </a:solidFill>
            <a:cs typeface="Times New Roman" charset="0"/>
          </a:endParaRPr>
        </a:p>
        <a:p>
          <a:pPr marL="0" lvl="0" indent="0" algn="ctr" defTabSz="800100" rtl="1">
            <a:lnSpc>
              <a:spcPct val="90000"/>
            </a:lnSpc>
            <a:spcBef>
              <a:spcPct val="0"/>
            </a:spcBef>
            <a:spcAft>
              <a:spcPct val="35000"/>
            </a:spcAft>
            <a:buNone/>
          </a:pPr>
          <a:r>
            <a:rPr lang="en-GB" sz="1800" kern="1200" dirty="0">
              <a:solidFill>
                <a:srgbClr val="FF0000"/>
              </a:solidFill>
              <a:cs typeface="Times New Roman" charset="0"/>
            </a:rPr>
            <a:t>striated, involuntary</a:t>
          </a:r>
          <a:endParaRPr lang="ar-SA" sz="1800" kern="1200" dirty="0">
            <a:solidFill>
              <a:srgbClr val="FF0000"/>
            </a:solidFill>
            <a:cs typeface="Times New Roman" charset="0"/>
          </a:endParaRPr>
        </a:p>
        <a:p>
          <a:pPr marL="0" lvl="0" indent="0" algn="ctr" defTabSz="800100" rtl="1">
            <a:lnSpc>
              <a:spcPct val="90000"/>
            </a:lnSpc>
            <a:spcBef>
              <a:spcPct val="0"/>
            </a:spcBef>
            <a:spcAft>
              <a:spcPct val="35000"/>
            </a:spcAft>
            <a:buNone/>
          </a:pPr>
          <a:r>
            <a:rPr lang="en-US" sz="1200" kern="1200" dirty="0">
              <a:solidFill>
                <a:schemeClr val="bg1">
                  <a:lumMod val="65000"/>
                </a:schemeClr>
              </a:solidFill>
            </a:rPr>
            <a:t>The fibers are segmented to cells</a:t>
          </a:r>
          <a:endParaRPr lang="ar-SA" sz="1200" kern="1200" dirty="0">
            <a:solidFill>
              <a:schemeClr val="bg1">
                <a:lumMod val="65000"/>
              </a:schemeClr>
            </a:solidFill>
          </a:endParaRPr>
        </a:p>
      </dsp:txBody>
      <dsp:txXfrm>
        <a:off x="4327462" y="1573382"/>
        <a:ext cx="2606732" cy="1004100"/>
      </dsp:txXfrm>
    </dsp:sp>
    <dsp:sp modelId="{866C8BCA-CCE3-4D3C-BFAD-F8E55783F878}">
      <dsp:nvSpPr>
        <dsp:cNvPr id="0" name=""/>
        <dsp:cNvSpPr/>
      </dsp:nvSpPr>
      <dsp:spPr>
        <a:xfrm>
          <a:off x="4327462" y="3081727"/>
          <a:ext cx="2606732" cy="898718"/>
        </a:xfrm>
        <a:prstGeom prst="rect">
          <a:avLst/>
        </a:prstGeom>
        <a:solidFill>
          <a:schemeClr val="accent1">
            <a:lumMod val="20000"/>
            <a:lumOff val="80000"/>
          </a:schemeClr>
        </a:solidFill>
        <a:ln w="1905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GB" sz="1800" b="1" kern="1200" dirty="0">
              <a:solidFill>
                <a:schemeClr val="tx1"/>
              </a:solidFill>
              <a:cs typeface="Times New Roman" charset="0"/>
            </a:rPr>
            <a:t>Smooth</a:t>
          </a:r>
          <a:endParaRPr lang="ar-SA" sz="1800" b="1" kern="1200" dirty="0">
            <a:solidFill>
              <a:schemeClr val="tx1"/>
            </a:solidFill>
            <a:cs typeface="Times New Roman" charset="0"/>
          </a:endParaRPr>
        </a:p>
        <a:p>
          <a:pPr marL="0" lvl="0" indent="0" algn="ctr" defTabSz="800100" rtl="1">
            <a:lnSpc>
              <a:spcPct val="90000"/>
            </a:lnSpc>
            <a:spcBef>
              <a:spcPct val="0"/>
            </a:spcBef>
            <a:spcAft>
              <a:spcPct val="35000"/>
            </a:spcAft>
            <a:buNone/>
          </a:pPr>
          <a:r>
            <a:rPr lang="en-GB" sz="1600" kern="1200" dirty="0">
              <a:solidFill>
                <a:srgbClr val="FF0000"/>
              </a:solidFill>
              <a:cs typeface="Times New Roman" charset="0"/>
            </a:rPr>
            <a:t>non-striated, involuntary</a:t>
          </a:r>
          <a:endParaRPr lang="ar-SA" sz="1600" kern="1200" dirty="0">
            <a:solidFill>
              <a:srgbClr val="FF0000"/>
            </a:solidFill>
            <a:cs typeface="Times New Roman" charset="0"/>
          </a:endParaRPr>
        </a:p>
        <a:p>
          <a:pPr marL="0" lvl="0" indent="0" algn="ctr" defTabSz="800100" rtl="1">
            <a:lnSpc>
              <a:spcPct val="90000"/>
            </a:lnSpc>
            <a:spcBef>
              <a:spcPct val="0"/>
            </a:spcBef>
            <a:spcAft>
              <a:spcPct val="35000"/>
            </a:spcAft>
            <a:buNone/>
          </a:pPr>
          <a:r>
            <a:rPr lang="en-US" sz="1400" kern="1200" dirty="0">
              <a:solidFill>
                <a:schemeClr val="bg1">
                  <a:lumMod val="65000"/>
                </a:schemeClr>
              </a:solidFill>
            </a:rPr>
            <a:t>The Cells are the fibers</a:t>
          </a:r>
          <a:endParaRPr lang="ar-SA" sz="1600" kern="1200" dirty="0"/>
        </a:p>
      </dsp:txBody>
      <dsp:txXfrm>
        <a:off x="4327462" y="3081727"/>
        <a:ext cx="2606732" cy="89871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EA1EC-F10F-4CE7-B464-14672B2A3994}" type="datetimeFigureOut">
              <a:rPr lang="en-US" smtClean="0"/>
              <a:t>11/25/2017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4E275C-84C9-46E7-8B39-A15A4E1FE5F1}" type="slidenum">
              <a:rPr lang="en-US" smtClean="0"/>
              <a:t>‹#›</a:t>
            </a:fld>
            <a:endParaRPr lang="en-US"/>
          </a:p>
        </p:txBody>
      </p:sp>
    </p:spTree>
    <p:extLst>
      <p:ext uri="{BB962C8B-B14F-4D97-AF65-F5344CB8AC3E}">
        <p14:creationId xmlns:p14="http://schemas.microsoft.com/office/powerpoint/2010/main" val="224001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D53D4A1-007E-4566-A776-FBEBDEEC4432}" type="datetimeFigureOut">
              <a:rPr lang="ar-SA" smtClean="0"/>
              <a:t>07/03/1439</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EC4056D-DFD6-4471-B398-F63D993781CF}" type="slidenum">
              <a:rPr lang="ar-SA" smtClean="0"/>
              <a:t>‹#›</a:t>
            </a:fld>
            <a:endParaRPr lang="ar-SA"/>
          </a:p>
        </p:txBody>
      </p:sp>
    </p:spTree>
    <p:extLst>
      <p:ext uri="{BB962C8B-B14F-4D97-AF65-F5344CB8AC3E}">
        <p14:creationId xmlns:p14="http://schemas.microsoft.com/office/powerpoint/2010/main" val="24650590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docs.google.com/presentation/d/1GpJcYVLmXUPy0c-xoGndlFWMBFM8gmq8qtcc80adBCw/edit"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docs.google.com/presentation/d/1GpJcYVLmXUPy0c-xoGndlFWMBFM8gmq8qtcc80adBCw/present?ueb=true"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شريحة عنوان">
    <p:spTree>
      <p:nvGrpSpPr>
        <p:cNvPr id="1" name=""/>
        <p:cNvGrpSpPr/>
        <p:nvPr/>
      </p:nvGrpSpPr>
      <p:grpSpPr>
        <a:xfrm>
          <a:off x="0" y="0"/>
          <a:ext cx="0" cy="0"/>
          <a:chOff x="0" y="0"/>
          <a:chExt cx="0" cy="0"/>
        </a:xfrm>
      </p:grpSpPr>
      <p:pic>
        <p:nvPicPr>
          <p:cNvPr id="20" name="صورة 19">
            <a:extLst>
              <a:ext uri="{FF2B5EF4-FFF2-40B4-BE49-F238E27FC236}">
                <a16:creationId xmlns:a16="http://schemas.microsoft.com/office/drawing/2014/main" id="{695B44E2-4671-40C1-B6EC-FE2E47415D99}"/>
              </a:ext>
            </a:extLst>
          </p:cNvPr>
          <p:cNvPicPr>
            <a:picLocks noChangeAspect="1"/>
          </p:cNvPicPr>
          <p:nvPr userDrawn="1"/>
        </p:nvPicPr>
        <p:blipFill>
          <a:blip r:embed="rId2"/>
          <a:stretch>
            <a:fillRect/>
          </a:stretch>
        </p:blipFill>
        <p:spPr>
          <a:xfrm>
            <a:off x="8414742" y="4876800"/>
            <a:ext cx="1866900" cy="1866900"/>
          </a:xfrm>
          <a:prstGeom prst="rect">
            <a:avLst/>
          </a:prstGeom>
        </p:spPr>
      </p:pic>
      <p:sp>
        <p:nvSpPr>
          <p:cNvPr id="7" name="مستطيل 6">
            <a:extLst>
              <a:ext uri="{FF2B5EF4-FFF2-40B4-BE49-F238E27FC236}">
                <a16:creationId xmlns:a16="http://schemas.microsoft.com/office/drawing/2014/main" id="{74E783C6-2D87-4D5C-8C12-AF54708D2BF9}"/>
              </a:ext>
            </a:extLst>
          </p:cNvPr>
          <p:cNvSpPr/>
          <p:nvPr/>
        </p:nvSpPr>
        <p:spPr>
          <a:xfrm>
            <a:off x="2848738" y="2364667"/>
            <a:ext cx="7418121" cy="2639856"/>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l"/>
            <a:r>
              <a:rPr lang="en-US" sz="1800" b="0" dirty="0">
                <a:solidFill>
                  <a:srgbClr val="FF0000"/>
                </a:solidFill>
                <a:effectLst/>
              </a:rPr>
              <a:t>Red: important. </a:t>
            </a:r>
          </a:p>
          <a:p>
            <a:pPr algn="l"/>
            <a:r>
              <a:rPr lang="en-US" sz="1800" b="0" dirty="0">
                <a:effectLst/>
              </a:rPr>
              <a:t>Black: in male|female slides. </a:t>
            </a:r>
          </a:p>
          <a:p>
            <a:pPr algn="l"/>
            <a:r>
              <a:rPr lang="en-US" sz="1800" b="0" dirty="0">
                <a:solidFill>
                  <a:schemeClr val="bg1">
                    <a:lumMod val="50000"/>
                  </a:schemeClr>
                </a:solidFill>
                <a:effectLst/>
              </a:rPr>
              <a:t>Gray: notes|extra. </a:t>
            </a:r>
            <a:endParaRPr lang="ar-SA" sz="1800" b="0" dirty="0">
              <a:solidFill>
                <a:schemeClr val="bg1">
                  <a:lumMod val="50000"/>
                </a:schemeClr>
              </a:solidFill>
              <a:effectLst/>
            </a:endParaRPr>
          </a:p>
        </p:txBody>
      </p:sp>
      <p:sp>
        <p:nvSpPr>
          <p:cNvPr id="29" name="Isosceles Triangle 28"/>
          <p:cNvSpPr/>
          <p:nvPr/>
        </p:nvSpPr>
        <p:spPr>
          <a:xfrm>
            <a:off x="11346228" y="0"/>
            <a:ext cx="842596" cy="6849533"/>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SA" dirty="0"/>
          </a:p>
        </p:txBody>
      </p:sp>
      <p:pic>
        <p:nvPicPr>
          <p:cNvPr id="15" name="صورة 14">
            <a:extLst>
              <a:ext uri="{FF2B5EF4-FFF2-40B4-BE49-F238E27FC236}">
                <a16:creationId xmlns:a16="http://schemas.microsoft.com/office/drawing/2014/main" id="{5CDE06E8-5654-482D-A316-3D1E362BAF99}"/>
              </a:ext>
            </a:extLst>
          </p:cNvPr>
          <p:cNvPicPr>
            <a:picLocks noChangeAspect="1"/>
          </p:cNvPicPr>
          <p:nvPr/>
        </p:nvPicPr>
        <p:blipFill>
          <a:blip r:embed="rId3"/>
          <a:stretch>
            <a:fillRect/>
          </a:stretch>
        </p:blipFill>
        <p:spPr>
          <a:xfrm>
            <a:off x="2891852" y="2605942"/>
            <a:ext cx="1172961" cy="1220946"/>
          </a:xfrm>
          <a:prstGeom prst="rect">
            <a:avLst/>
          </a:prstGeom>
          <a:ln>
            <a:noFill/>
          </a:ln>
        </p:spPr>
      </p:pic>
      <p:pic>
        <p:nvPicPr>
          <p:cNvPr id="17" name="صورة 16">
            <a:extLst>
              <a:ext uri="{FF2B5EF4-FFF2-40B4-BE49-F238E27FC236}">
                <a16:creationId xmlns:a16="http://schemas.microsoft.com/office/drawing/2014/main" id="{61D46BEB-4A9B-45D5-8486-7D960F08EE1A}"/>
              </a:ext>
            </a:extLst>
          </p:cNvPr>
          <p:cNvPicPr>
            <a:picLocks noChangeAspect="1"/>
          </p:cNvPicPr>
          <p:nvPr/>
        </p:nvPicPr>
        <p:blipFill>
          <a:blip r:embed="rId4"/>
          <a:stretch>
            <a:fillRect/>
          </a:stretch>
        </p:blipFill>
        <p:spPr>
          <a:xfrm>
            <a:off x="9052236" y="2672600"/>
            <a:ext cx="1041097" cy="1083688"/>
          </a:xfrm>
          <a:prstGeom prst="rect">
            <a:avLst/>
          </a:prstGeom>
          <a:ln>
            <a:noFill/>
          </a:ln>
        </p:spPr>
      </p:pic>
      <p:pic>
        <p:nvPicPr>
          <p:cNvPr id="5" name="صورة 4">
            <a:extLst>
              <a:ext uri="{FF2B5EF4-FFF2-40B4-BE49-F238E27FC236}">
                <a16:creationId xmlns:a16="http://schemas.microsoft.com/office/drawing/2014/main" id="{D406FDBA-00A5-415E-AEA3-095BBE9C50E5}"/>
              </a:ext>
            </a:extLst>
          </p:cNvPr>
          <p:cNvPicPr>
            <a:picLocks noChangeAspect="1"/>
          </p:cNvPicPr>
          <p:nvPr/>
        </p:nvPicPr>
        <p:blipFill>
          <a:blip r:embed="rId5"/>
          <a:stretch>
            <a:fillRect/>
          </a:stretch>
        </p:blipFill>
        <p:spPr>
          <a:xfrm>
            <a:off x="348453" y="90361"/>
            <a:ext cx="1635938" cy="628473"/>
          </a:xfrm>
          <a:prstGeom prst="rect">
            <a:avLst/>
          </a:prstGeom>
        </p:spPr>
      </p:pic>
      <p:cxnSp>
        <p:nvCxnSpPr>
          <p:cNvPr id="28" name="رابط مستقيم 27">
            <a:extLst>
              <a:ext uri="{FF2B5EF4-FFF2-40B4-BE49-F238E27FC236}">
                <a16:creationId xmlns:a16="http://schemas.microsoft.com/office/drawing/2014/main" id="{87A74456-156E-44C2-A70A-98E41A17CD2D}"/>
              </a:ext>
            </a:extLst>
          </p:cNvPr>
          <p:cNvCxnSpPr>
            <a:cxnSpLocks/>
          </p:cNvCxnSpPr>
          <p:nvPr/>
        </p:nvCxnSpPr>
        <p:spPr>
          <a:xfrm flipV="1">
            <a:off x="2891039" y="3989049"/>
            <a:ext cx="7367607" cy="1"/>
          </a:xfrm>
          <a:prstGeom prst="line">
            <a:avLst/>
          </a:prstGeom>
          <a:ln w="19050">
            <a:prstDash val="lgDashDotDot"/>
          </a:ln>
        </p:spPr>
        <p:style>
          <a:lnRef idx="1">
            <a:schemeClr val="accent2"/>
          </a:lnRef>
          <a:fillRef idx="0">
            <a:schemeClr val="accent2"/>
          </a:fillRef>
          <a:effectRef idx="0">
            <a:schemeClr val="accent2"/>
          </a:effectRef>
          <a:fontRef idx="minor">
            <a:schemeClr val="tx1"/>
          </a:fontRef>
        </p:style>
      </p:cxnSp>
      <p:grpSp>
        <p:nvGrpSpPr>
          <p:cNvPr id="37" name="مجموعة 36">
            <a:extLst>
              <a:ext uri="{FF2B5EF4-FFF2-40B4-BE49-F238E27FC236}">
                <a16:creationId xmlns:a16="http://schemas.microsoft.com/office/drawing/2014/main" id="{7727B212-41C5-4D67-8D37-B6093FF6BF4C}"/>
              </a:ext>
            </a:extLst>
          </p:cNvPr>
          <p:cNvGrpSpPr/>
          <p:nvPr/>
        </p:nvGrpSpPr>
        <p:grpSpPr>
          <a:xfrm rot="10800000">
            <a:off x="0" y="793820"/>
            <a:ext cx="2833955" cy="6081114"/>
            <a:chOff x="8925982" y="-8467"/>
            <a:chExt cx="3262842" cy="6874934"/>
          </a:xfrm>
        </p:grpSpPr>
        <p:sp>
          <p:nvSpPr>
            <p:cNvPr id="39" name="Rectangle 28">
              <a:extLst>
                <a:ext uri="{FF2B5EF4-FFF2-40B4-BE49-F238E27FC236}">
                  <a16:creationId xmlns:a16="http://schemas.microsoft.com/office/drawing/2014/main" id="{47722B6A-7B90-4F7A-BBDB-669271EAF10F}"/>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40" name="مجموعة 39">
              <a:extLst>
                <a:ext uri="{FF2B5EF4-FFF2-40B4-BE49-F238E27FC236}">
                  <a16:creationId xmlns:a16="http://schemas.microsoft.com/office/drawing/2014/main" id="{3882C273-042D-4ECD-AF0C-185D32BEDF6C}"/>
                </a:ext>
              </a:extLst>
            </p:cNvPr>
            <p:cNvGrpSpPr/>
            <p:nvPr/>
          </p:nvGrpSpPr>
          <p:grpSpPr>
            <a:xfrm>
              <a:off x="8925982" y="0"/>
              <a:ext cx="3262842" cy="6866467"/>
              <a:chOff x="7389607" y="-8467"/>
              <a:chExt cx="3262842" cy="6866467"/>
            </a:xfrm>
          </p:grpSpPr>
          <p:cxnSp>
            <p:nvCxnSpPr>
              <p:cNvPr id="41" name="Straight Connector 18">
                <a:extLst>
                  <a:ext uri="{FF2B5EF4-FFF2-40B4-BE49-F238E27FC236}">
                    <a16:creationId xmlns:a16="http://schemas.microsoft.com/office/drawing/2014/main" id="{67234249-5B75-400E-B4A2-AC1B17825E71}"/>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E4906119-7433-4F37-8253-FA5B9846FAB8}"/>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6778BC05-D9D6-4062-BBDE-47B10558B799}"/>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DAF4F05E-2258-4428-B635-42C78F84DD21}"/>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1560C5D-92D9-4107-A521-D607DEA22B25}"/>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478DC094-1A95-4DFD-AD21-E393EAE04427}"/>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9A2FD889-4288-420B-9B65-E321673B00B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2" name="مربع نص 1">
            <a:extLst>
              <a:ext uri="{FF2B5EF4-FFF2-40B4-BE49-F238E27FC236}">
                <a16:creationId xmlns:a16="http://schemas.microsoft.com/office/drawing/2014/main" id="{C2FDD02C-F748-4A87-9357-97EDED461FC9}"/>
              </a:ext>
            </a:extLst>
          </p:cNvPr>
          <p:cNvSpPr txBox="1"/>
          <p:nvPr userDrawn="1"/>
        </p:nvSpPr>
        <p:spPr>
          <a:xfrm>
            <a:off x="2848739" y="2754086"/>
            <a:ext cx="7418120" cy="769441"/>
          </a:xfrm>
          <a:prstGeom prst="rect">
            <a:avLst/>
          </a:prstGeom>
          <a:noFill/>
        </p:spPr>
        <p:txBody>
          <a:bodyPr wrap="square" rtlCol="1">
            <a:spAutoFit/>
          </a:bodyPr>
          <a:lstStyle/>
          <a:p>
            <a:pPr algn="ctr"/>
            <a:r>
              <a:rPr lang="en-US" sz="4400" dirty="0">
                <a:solidFill>
                  <a:schemeClr val="accent1">
                    <a:lumMod val="50000"/>
                  </a:schemeClr>
                </a:solidFill>
              </a:rPr>
              <a:t>Integrated Muscle</a:t>
            </a:r>
            <a:endParaRPr lang="ar-SA" sz="4400" dirty="0">
              <a:solidFill>
                <a:schemeClr val="accent1">
                  <a:lumMod val="50000"/>
                </a:schemeClr>
              </a:solidFill>
            </a:endParaRPr>
          </a:p>
        </p:txBody>
      </p:sp>
      <p:sp>
        <p:nvSpPr>
          <p:cNvPr id="19" name="TextBox 18">
            <a:hlinkClick r:id="rId6"/>
          </p:cNvPr>
          <p:cNvSpPr txBox="1"/>
          <p:nvPr userDrawn="1"/>
        </p:nvSpPr>
        <p:spPr>
          <a:xfrm>
            <a:off x="2895600" y="5029200"/>
            <a:ext cx="7391400" cy="338554"/>
          </a:xfrm>
          <a:prstGeom prst="rect">
            <a:avLst/>
          </a:prstGeom>
          <a:noFill/>
        </p:spPr>
        <p:txBody>
          <a:bodyPr wrap="square" rtlCol="0">
            <a:spAutoFit/>
          </a:bodyPr>
          <a:lstStyle/>
          <a:p>
            <a:pPr algn="ctr"/>
            <a:r>
              <a:rPr lang="en-US" sz="1600" b="1" dirty="0">
                <a:hlinkClick r:id="rId7"/>
              </a:rPr>
              <a:t>Editing File</a:t>
            </a:r>
            <a:endParaRPr lang="en-US" sz="16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cxnSp>
        <p:nvCxnSpPr>
          <p:cNvPr id="7" name="Straight Arrow Connector 6"/>
          <p:cNvCxnSpPr/>
          <p:nvPr userDrawn="1"/>
        </p:nvCxnSpPr>
        <p:spPr>
          <a:xfrm>
            <a:off x="8319975" y="2182311"/>
            <a:ext cx="667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شريحة عنوان">
    <p:spTree>
      <p:nvGrpSpPr>
        <p:cNvPr id="1" name=""/>
        <p:cNvGrpSpPr/>
        <p:nvPr/>
      </p:nvGrpSpPr>
      <p:grpSpPr>
        <a:xfrm>
          <a:off x="0" y="0"/>
          <a:ext cx="0" cy="0"/>
          <a:chOff x="0" y="0"/>
          <a:chExt cx="0" cy="0"/>
        </a:xfrm>
      </p:grpSpPr>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MSK block | Lecture two</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pic>
        <p:nvPicPr>
          <p:cNvPr id="17"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Tree>
    <p:extLst>
      <p:ext uri="{BB962C8B-B14F-4D97-AF65-F5344CB8AC3E}">
        <p14:creationId xmlns:p14="http://schemas.microsoft.com/office/powerpoint/2010/main" val="21043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شريحة عنوان">
    <p:spTree>
      <p:nvGrpSpPr>
        <p:cNvPr id="1" name=""/>
        <p:cNvGrpSpPr/>
        <p:nvPr/>
      </p:nvGrpSpPr>
      <p:grpSpPr>
        <a:xfrm>
          <a:off x="0" y="0"/>
          <a:ext cx="0" cy="0"/>
          <a:chOff x="0" y="0"/>
          <a:chExt cx="0" cy="0"/>
        </a:xfrm>
      </p:grpSpPr>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MSK block | Lecture two</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15" name="مربع نص 1">
            <a:extLst>
              <a:ext uri="{FF2B5EF4-FFF2-40B4-BE49-F238E27FC236}">
                <a16:creationId xmlns:a16="http://schemas.microsoft.com/office/drawing/2014/main" id="{EE788BBF-9285-4963-869C-B726D3788FF4}"/>
              </a:ext>
            </a:extLst>
          </p:cNvPr>
          <p:cNvSpPr txBox="1"/>
          <p:nvPr userDrawn="1"/>
        </p:nvSpPr>
        <p:spPr>
          <a:xfrm>
            <a:off x="2624987" y="1306073"/>
            <a:ext cx="8652613" cy="5047536"/>
          </a:xfrm>
          <a:prstGeom prst="rect">
            <a:avLst/>
          </a:prstGeom>
          <a:noFill/>
        </p:spPr>
        <p:txBody>
          <a:bodyPr wrap="square" rtlCol="1">
            <a:sp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Q6: Which one of these cytoplasmic organelles is non-membranous?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50000"/>
                  </a:schemeClr>
                </a:solidFill>
                <a:effectLst/>
                <a:latin typeface="+mn-lt"/>
                <a:ea typeface="+mn-ea"/>
                <a:cs typeface="+mn-cs"/>
              </a:rPr>
              <a:t>A) ribosome</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B) lysosome</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C) mitochondria</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D) Golgi apparatus</a:t>
            </a:r>
            <a:endParaRPr lang="en-US" sz="14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Q7: Which one of these organelles form their own proteins?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50000"/>
                  </a:schemeClr>
                </a:solidFill>
                <a:effectLst/>
                <a:latin typeface="+mn-lt"/>
                <a:ea typeface="+mn-ea"/>
                <a:cs typeface="+mn-cs"/>
              </a:rPr>
              <a:t>A) ribosome</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B) lysosome</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C) mitochondria</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D) Golgi apparatus</a:t>
            </a:r>
            <a:endParaRPr lang="en-US" sz="1400" b="0" kern="1200" dirty="0">
              <a:solidFill>
                <a:schemeClr val="tx1"/>
              </a:solidFill>
              <a:effectLst/>
              <a:latin typeface="+mn-lt"/>
              <a:ea typeface="+mn-ea"/>
              <a:cs typeface="+mn-cs"/>
            </a:endParaRP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Q8: </a:t>
            </a:r>
            <a:r>
              <a:rPr lang="en-GB" sz="1600" b="0" kern="1200" dirty="0">
                <a:solidFill>
                  <a:schemeClr val="tx1"/>
                </a:solidFill>
                <a:effectLst/>
                <a:latin typeface="+mn-lt"/>
                <a:ea typeface="+mn-ea"/>
                <a:cs typeface="+mn-cs"/>
              </a:rPr>
              <a:t>Detoxification of drugs &amp; toxins is function of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u="none" kern="1200" dirty="0">
                <a:solidFill>
                  <a:schemeClr val="bg1">
                    <a:lumMod val="50000"/>
                  </a:schemeClr>
                </a:solidFill>
                <a:effectLst/>
                <a:latin typeface="+mn-lt"/>
                <a:ea typeface="+mn-ea"/>
                <a:cs typeface="+mn-cs"/>
              </a:rPr>
              <a:t>A) smooth endoplasmic reticulum</a:t>
            </a:r>
            <a:r>
              <a:rPr lang="en-US" sz="1400" b="0" u="none" kern="1200" baseline="0" dirty="0">
                <a:solidFill>
                  <a:schemeClr val="bg1">
                    <a:lumMod val="50000"/>
                  </a:schemeClr>
                </a:solidFill>
                <a:effectLst/>
                <a:latin typeface="+mn-lt"/>
                <a:ea typeface="+mn-ea"/>
                <a:cs typeface="+mn-cs"/>
              </a:rPr>
              <a:t>   B</a:t>
            </a:r>
            <a:r>
              <a:rPr lang="en-US" sz="1400" b="0" u="none" kern="1200" dirty="0">
                <a:solidFill>
                  <a:schemeClr val="bg1">
                    <a:lumMod val="50000"/>
                  </a:schemeClr>
                </a:solidFill>
                <a:effectLst/>
                <a:latin typeface="+mn-lt"/>
                <a:ea typeface="+mn-ea"/>
                <a:cs typeface="+mn-cs"/>
              </a:rPr>
              <a:t>) rough endoplasmic reticulum</a:t>
            </a:r>
            <a:r>
              <a:rPr lang="en-US" sz="1400" b="0" u="none" kern="1200" baseline="0" dirty="0">
                <a:solidFill>
                  <a:schemeClr val="bg1">
                    <a:lumMod val="50000"/>
                  </a:schemeClr>
                </a:solidFill>
                <a:effectLst/>
                <a:latin typeface="+mn-lt"/>
                <a:ea typeface="+mn-ea"/>
                <a:cs typeface="+mn-cs"/>
              </a:rPr>
              <a:t>   </a:t>
            </a:r>
            <a:r>
              <a:rPr lang="en-US" sz="1400" b="0" u="none" kern="1200" dirty="0">
                <a:solidFill>
                  <a:schemeClr val="bg1">
                    <a:lumMod val="50000"/>
                  </a:schemeClr>
                </a:solidFill>
                <a:effectLst/>
                <a:latin typeface="+mn-lt"/>
                <a:ea typeface="+mn-ea"/>
                <a:cs typeface="+mn-cs"/>
              </a:rPr>
              <a:t>C) ribosome</a:t>
            </a:r>
            <a:r>
              <a:rPr lang="en-US" sz="1400" b="0" u="none" kern="1200" baseline="0" dirty="0">
                <a:solidFill>
                  <a:schemeClr val="bg1">
                    <a:lumMod val="50000"/>
                  </a:schemeClr>
                </a:solidFill>
                <a:effectLst/>
                <a:latin typeface="+mn-lt"/>
                <a:ea typeface="+mn-ea"/>
                <a:cs typeface="+mn-cs"/>
              </a:rPr>
              <a:t>   </a:t>
            </a:r>
            <a:r>
              <a:rPr lang="en-US" sz="1400" b="0" u="none" kern="1200" dirty="0">
                <a:solidFill>
                  <a:schemeClr val="bg1">
                    <a:lumMod val="50000"/>
                  </a:schemeClr>
                </a:solidFill>
                <a:effectLst/>
                <a:latin typeface="+mn-lt"/>
                <a:ea typeface="+mn-ea"/>
                <a:cs typeface="+mn-cs"/>
              </a:rPr>
              <a:t>D) lysosome</a:t>
            </a:r>
            <a:endParaRPr lang="en-GB" sz="1400" b="0" u="none" kern="1200" dirty="0">
              <a:solidFill>
                <a:schemeClr val="bg1">
                  <a:lumMod val="50000"/>
                </a:schemeClr>
              </a:solidFill>
              <a:effectLst/>
              <a:latin typeface="+mn-lt"/>
              <a:ea typeface="+mn-ea"/>
              <a:cs typeface="+mn-cs"/>
            </a:endParaRPr>
          </a:p>
          <a:p>
            <a:endParaRPr lang="en-US" sz="1600" b="0" kern="1200" dirty="0">
              <a:solidFill>
                <a:schemeClr val="tx1"/>
              </a:solidFill>
              <a:effectLst/>
              <a:latin typeface="+mn-lt"/>
              <a:ea typeface="+mn-ea"/>
              <a:cs typeface="+mn-cs"/>
            </a:endParaRPr>
          </a:p>
          <a:p>
            <a:r>
              <a:rPr lang="en-GB" sz="1600" b="0" kern="1200" dirty="0">
                <a:solidFill>
                  <a:schemeClr val="tx1"/>
                </a:solidFill>
                <a:effectLst/>
                <a:latin typeface="+mn-lt"/>
                <a:ea typeface="+mn-ea"/>
                <a:cs typeface="+mn-cs"/>
              </a:rPr>
              <a:t>Q9: </a:t>
            </a:r>
            <a:r>
              <a:rPr lang="en-US" sz="1600" b="0" kern="1200" dirty="0">
                <a:solidFill>
                  <a:schemeClr val="tx1"/>
                </a:solidFill>
                <a:effectLst/>
                <a:latin typeface="+mn-lt"/>
                <a:ea typeface="+mn-ea"/>
                <a:cs typeface="+mn-cs"/>
              </a:rPr>
              <a:t>What special enzyme the lysosomes contain?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u="none" kern="1200" dirty="0">
                <a:solidFill>
                  <a:schemeClr val="bg1">
                    <a:lumMod val="50000"/>
                  </a:schemeClr>
                </a:solidFill>
                <a:effectLst/>
                <a:latin typeface="+mn-lt"/>
                <a:ea typeface="+mn-ea"/>
                <a:cs typeface="+mn-cs"/>
              </a:rPr>
              <a:t>A) </a:t>
            </a:r>
            <a:r>
              <a:rPr lang="en-US" sz="1400" b="0" u="none" strike="noStrike" kern="1200" dirty="0">
                <a:solidFill>
                  <a:schemeClr val="bg1">
                    <a:lumMod val="50000"/>
                  </a:schemeClr>
                </a:solidFill>
                <a:effectLst/>
                <a:latin typeface="+mn-lt"/>
                <a:ea typeface="+mn-ea"/>
                <a:cs typeface="+mn-cs"/>
              </a:rPr>
              <a:t>Amylase </a:t>
            </a:r>
            <a:r>
              <a:rPr lang="en-US" sz="1400" b="0" u="none" kern="1200" dirty="0">
                <a:solidFill>
                  <a:schemeClr val="bg1">
                    <a:lumMod val="50000"/>
                  </a:schemeClr>
                </a:solidFill>
                <a:effectLst/>
                <a:latin typeface="+mn-lt"/>
                <a:ea typeface="+mn-ea"/>
                <a:cs typeface="+mn-cs"/>
              </a:rPr>
              <a:t>enzyme</a:t>
            </a:r>
            <a:r>
              <a:rPr lang="en-US" sz="1400" b="0" u="none" kern="1200" baseline="0" dirty="0">
                <a:solidFill>
                  <a:schemeClr val="bg1">
                    <a:lumMod val="50000"/>
                  </a:schemeClr>
                </a:solidFill>
                <a:effectLst/>
                <a:latin typeface="+mn-lt"/>
                <a:ea typeface="+mn-ea"/>
                <a:cs typeface="+mn-cs"/>
              </a:rPr>
              <a:t>     </a:t>
            </a:r>
            <a:r>
              <a:rPr lang="en-US" sz="1400" b="0" u="none" kern="1200" dirty="0">
                <a:solidFill>
                  <a:schemeClr val="bg1">
                    <a:lumMod val="50000"/>
                  </a:schemeClr>
                </a:solidFill>
                <a:effectLst/>
                <a:latin typeface="+mn-lt"/>
                <a:ea typeface="+mn-ea"/>
                <a:cs typeface="+mn-cs"/>
              </a:rPr>
              <a:t>B) Hyperlytic enzyme</a:t>
            </a:r>
            <a:r>
              <a:rPr lang="en-US" sz="1400" b="0" u="none" kern="1200" baseline="0" dirty="0">
                <a:solidFill>
                  <a:schemeClr val="bg1">
                    <a:lumMod val="50000"/>
                  </a:schemeClr>
                </a:solidFill>
                <a:effectLst/>
                <a:latin typeface="+mn-lt"/>
                <a:ea typeface="+mn-ea"/>
                <a:cs typeface="+mn-cs"/>
              </a:rPr>
              <a:t>     </a:t>
            </a:r>
            <a:r>
              <a:rPr lang="en-US" sz="1400" b="0" u="none" kern="1200" dirty="0">
                <a:solidFill>
                  <a:schemeClr val="bg1">
                    <a:lumMod val="50000"/>
                  </a:schemeClr>
                </a:solidFill>
                <a:effectLst/>
                <a:latin typeface="+mn-lt"/>
                <a:ea typeface="+mn-ea"/>
                <a:cs typeface="+mn-cs"/>
              </a:rPr>
              <a:t>C) </a:t>
            </a:r>
            <a:r>
              <a:rPr lang="en-US" sz="1400" b="0" u="none" strike="noStrike" kern="1200" dirty="0">
                <a:solidFill>
                  <a:schemeClr val="bg1">
                    <a:lumMod val="50000"/>
                  </a:schemeClr>
                </a:solidFill>
                <a:effectLst/>
                <a:latin typeface="+mn-lt"/>
                <a:ea typeface="+mn-ea"/>
                <a:cs typeface="+mn-cs"/>
              </a:rPr>
              <a:t>Pepsin enzyme</a:t>
            </a:r>
            <a:r>
              <a:rPr lang="en-US" sz="1400" b="0" u="none" strike="noStrike" kern="1200" baseline="0" dirty="0">
                <a:solidFill>
                  <a:schemeClr val="bg1">
                    <a:lumMod val="50000"/>
                  </a:schemeClr>
                </a:solidFill>
                <a:effectLst/>
                <a:latin typeface="+mn-lt"/>
                <a:ea typeface="+mn-ea"/>
                <a:cs typeface="+mn-cs"/>
              </a:rPr>
              <a:t>     </a:t>
            </a:r>
            <a:r>
              <a:rPr lang="en-US" sz="1400" b="0" u="none" kern="1200" dirty="0">
                <a:solidFill>
                  <a:schemeClr val="bg1">
                    <a:lumMod val="50000"/>
                  </a:schemeClr>
                </a:solidFill>
                <a:effectLst/>
                <a:latin typeface="+mn-lt"/>
                <a:ea typeface="+mn-ea"/>
                <a:cs typeface="+mn-cs"/>
              </a:rPr>
              <a:t>D) Hydrolytic</a:t>
            </a:r>
            <a:r>
              <a:rPr lang="en-US" sz="1400" b="0" u="none" kern="1200" baseline="0" dirty="0">
                <a:solidFill>
                  <a:schemeClr val="bg1">
                    <a:lumMod val="50000"/>
                  </a:schemeClr>
                </a:solidFill>
                <a:effectLst/>
                <a:latin typeface="+mn-lt"/>
                <a:ea typeface="+mn-ea"/>
                <a:cs typeface="+mn-cs"/>
              </a:rPr>
              <a:t> </a:t>
            </a:r>
            <a:r>
              <a:rPr lang="en-US" sz="1400" b="0" u="none" strike="noStrike" kern="1200" dirty="0">
                <a:solidFill>
                  <a:schemeClr val="bg1">
                    <a:lumMod val="50000"/>
                  </a:schemeClr>
                </a:solidFill>
                <a:effectLst/>
                <a:latin typeface="+mn-lt"/>
                <a:ea typeface="+mn-ea"/>
                <a:cs typeface="+mn-cs"/>
              </a:rPr>
              <a:t>enzyme</a:t>
            </a:r>
            <a:r>
              <a:rPr lang="en-US" sz="1400" b="0" u="none" strike="noStrike" kern="1200" baseline="0" dirty="0">
                <a:solidFill>
                  <a:schemeClr val="bg1">
                    <a:lumMod val="50000"/>
                  </a:schemeClr>
                </a:solidFill>
                <a:effectLst/>
                <a:latin typeface="+mn-lt"/>
                <a:ea typeface="+mn-ea"/>
                <a:cs typeface="+mn-cs"/>
              </a:rPr>
              <a:t> </a:t>
            </a:r>
            <a:endParaRPr lang="en-US" sz="1400" b="0" u="none" kern="1200" dirty="0">
              <a:solidFill>
                <a:schemeClr val="bg1">
                  <a:lumMod val="50000"/>
                </a:schemeClr>
              </a:solidFill>
              <a:effectLst/>
              <a:latin typeface="+mn-lt"/>
              <a:ea typeface="+mn-ea"/>
              <a:cs typeface="+mn-cs"/>
            </a:endParaRP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Q10: </a:t>
            </a:r>
            <a:r>
              <a:rPr lang="en-GB" sz="1600" b="0" kern="1200" dirty="0">
                <a:solidFill>
                  <a:schemeClr val="tx1"/>
                </a:solidFill>
                <a:effectLst/>
                <a:latin typeface="+mn-lt"/>
                <a:ea typeface="+mn-ea"/>
                <a:cs typeface="+mn-cs"/>
              </a:rPr>
              <a:t>Wall is made centrioles is made of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u="none" kern="1200" dirty="0">
                <a:solidFill>
                  <a:schemeClr val="bg1">
                    <a:lumMod val="50000"/>
                  </a:schemeClr>
                </a:solidFill>
                <a:effectLst/>
                <a:latin typeface="+mn-lt"/>
                <a:ea typeface="+mn-ea"/>
                <a:cs typeface="+mn-cs"/>
              </a:rPr>
              <a:t>A) 3 </a:t>
            </a:r>
            <a:r>
              <a:rPr lang="en-GB" sz="1400" b="0" u="none" kern="1200" dirty="0">
                <a:solidFill>
                  <a:schemeClr val="bg1">
                    <a:lumMod val="50000"/>
                  </a:schemeClr>
                </a:solidFill>
                <a:effectLst/>
                <a:latin typeface="+mn-lt"/>
                <a:ea typeface="+mn-ea"/>
                <a:cs typeface="+mn-cs"/>
              </a:rPr>
              <a:t>central singlets of microtubules</a:t>
            </a:r>
            <a:r>
              <a:rPr lang="en-US" sz="1400" b="0" u="none" kern="1200" dirty="0">
                <a:solidFill>
                  <a:schemeClr val="bg1">
                    <a:lumMod val="50000"/>
                  </a:schemeClr>
                </a:solidFill>
                <a:effectLst/>
                <a:latin typeface="+mn-lt"/>
                <a:ea typeface="+mn-ea"/>
                <a:cs typeface="+mn-cs"/>
              </a:rPr>
              <a:t>          B) </a:t>
            </a:r>
            <a:r>
              <a:rPr lang="en-GB" sz="1400" b="0" u="none" kern="1200" dirty="0">
                <a:solidFill>
                  <a:schemeClr val="bg1">
                    <a:lumMod val="50000"/>
                  </a:schemeClr>
                </a:solidFill>
                <a:effectLst/>
                <a:latin typeface="+mn-lt"/>
                <a:ea typeface="+mn-ea"/>
                <a:cs typeface="+mn-cs"/>
              </a:rPr>
              <a:t>9 doublets and 2 central singlets of microtubules</a:t>
            </a:r>
            <a:r>
              <a:rPr lang="en-US" sz="1400" b="0" u="none" kern="1200" dirty="0">
                <a:solidFill>
                  <a:schemeClr val="bg1">
                    <a:lumMod val="50000"/>
                  </a:schemeClr>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u="none" kern="1200" dirty="0">
                <a:solidFill>
                  <a:schemeClr val="bg1">
                    <a:lumMod val="50000"/>
                  </a:schemeClr>
                </a:solidFill>
                <a:effectLst/>
                <a:latin typeface="+mn-lt"/>
                <a:ea typeface="+mn-ea"/>
                <a:cs typeface="+mn-cs"/>
              </a:rPr>
              <a:t>C) </a:t>
            </a:r>
            <a:r>
              <a:rPr lang="en-GB" sz="1400" b="0" u="none" kern="1200" dirty="0">
                <a:solidFill>
                  <a:schemeClr val="bg1">
                    <a:lumMod val="50000"/>
                  </a:schemeClr>
                </a:solidFill>
                <a:effectLst/>
                <a:latin typeface="+mn-lt"/>
                <a:ea typeface="+mn-ea"/>
                <a:cs typeface="+mn-cs"/>
              </a:rPr>
              <a:t>9 triplets of microtubules</a:t>
            </a:r>
            <a:r>
              <a:rPr lang="en-US" sz="1400" b="0" u="none" kern="1200" dirty="0">
                <a:solidFill>
                  <a:schemeClr val="bg1">
                    <a:lumMod val="50000"/>
                  </a:schemeClr>
                </a:solidFill>
                <a:effectLst/>
                <a:latin typeface="+mn-lt"/>
                <a:ea typeface="+mn-ea"/>
                <a:cs typeface="+mn-cs"/>
              </a:rPr>
              <a:t>                     D) 3 </a:t>
            </a:r>
            <a:r>
              <a:rPr lang="en-GB" sz="1400" b="0" u="none" kern="1200" dirty="0">
                <a:solidFill>
                  <a:schemeClr val="bg1">
                    <a:lumMod val="50000"/>
                  </a:schemeClr>
                </a:solidFill>
                <a:effectLst/>
                <a:latin typeface="+mn-lt"/>
                <a:ea typeface="+mn-ea"/>
                <a:cs typeface="+mn-cs"/>
              </a:rPr>
              <a:t>doublets microtubules</a:t>
            </a:r>
            <a:r>
              <a:rPr lang="en-US" sz="1400" b="0" u="none" kern="1200" dirty="0">
                <a:solidFill>
                  <a:schemeClr val="bg1">
                    <a:lumMod val="50000"/>
                  </a:schemeClr>
                </a:solidFill>
                <a:effectLst/>
                <a:latin typeface="+mn-lt"/>
                <a:ea typeface="+mn-ea"/>
                <a:cs typeface="+mn-cs"/>
              </a:rPr>
              <a:t>    </a:t>
            </a:r>
          </a:p>
          <a:p>
            <a:endParaRPr lang="en-GB" sz="1600" b="0" kern="1200" dirty="0">
              <a:solidFill>
                <a:schemeClr val="tx1"/>
              </a:solidFill>
              <a:effectLst/>
              <a:latin typeface="+mn-lt"/>
              <a:ea typeface="+mn-ea"/>
              <a:cs typeface="+mn-cs"/>
            </a:endParaRPr>
          </a:p>
          <a:p>
            <a:r>
              <a:rPr lang="en-GB" sz="1600" b="0" kern="1200" dirty="0">
                <a:solidFill>
                  <a:schemeClr val="tx1"/>
                </a:solidFill>
                <a:effectLst/>
                <a:latin typeface="+mn-lt"/>
                <a:ea typeface="+mn-ea"/>
                <a:cs typeface="+mn-cs"/>
              </a:rPr>
              <a:t>Q11: </a:t>
            </a:r>
            <a:r>
              <a:rPr lang="en-US" sz="1600" b="0" kern="1200" dirty="0">
                <a:solidFill>
                  <a:schemeClr val="tx1"/>
                </a:solidFill>
                <a:effectLst/>
                <a:latin typeface="+mn-lt"/>
                <a:ea typeface="+mn-ea"/>
                <a:cs typeface="+mn-cs"/>
              </a:rPr>
              <a:t>Which organelle is responsible for</a:t>
            </a:r>
            <a:r>
              <a:rPr lang="en-US" sz="1600" b="0" kern="1200" baseline="0" dirty="0">
                <a:solidFill>
                  <a:schemeClr val="tx1"/>
                </a:solidFill>
                <a:effectLst/>
                <a:latin typeface="+mn-lt"/>
                <a:ea typeface="+mn-ea"/>
                <a:cs typeface="+mn-cs"/>
              </a:rPr>
              <a:t> protein synthesis</a:t>
            </a:r>
            <a:r>
              <a:rPr lang="en-US" sz="1600" b="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50000"/>
                  </a:schemeClr>
                </a:solidFill>
                <a:effectLst/>
                <a:latin typeface="+mn-lt"/>
                <a:ea typeface="+mn-ea"/>
                <a:cs typeface="+mn-cs"/>
              </a:rPr>
              <a:t>A) lysosome</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B) ribosome</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C) mitochondria</a:t>
            </a:r>
            <a:r>
              <a:rPr lang="en-US" sz="1400" kern="1200" baseline="0" dirty="0">
                <a:solidFill>
                  <a:schemeClr val="bg1">
                    <a:lumMod val="50000"/>
                  </a:schemeClr>
                </a:solidFill>
                <a:effectLst/>
                <a:latin typeface="+mn-lt"/>
                <a:ea typeface="+mn-ea"/>
                <a:cs typeface="+mn-cs"/>
              </a:rPr>
              <a:t>       </a:t>
            </a:r>
            <a:r>
              <a:rPr lang="en-US" sz="1400" kern="1200" dirty="0">
                <a:solidFill>
                  <a:schemeClr val="bg1">
                    <a:lumMod val="50000"/>
                  </a:schemeClr>
                </a:solidFill>
                <a:effectLst/>
                <a:latin typeface="+mn-lt"/>
                <a:ea typeface="+mn-ea"/>
                <a:cs typeface="+mn-cs"/>
              </a:rPr>
              <a:t>D) Golgi apparatus</a:t>
            </a:r>
            <a:endParaRPr lang="en-US" sz="1400" b="0" kern="1200" dirty="0">
              <a:solidFill>
                <a:schemeClr val="tx1"/>
              </a:solidFill>
              <a:effectLst/>
              <a:latin typeface="+mn-lt"/>
              <a:ea typeface="+mn-ea"/>
              <a:cs typeface="+mn-cs"/>
            </a:endParaRPr>
          </a:p>
          <a:p>
            <a:endParaRPr lang="en-US" sz="1600" b="0" kern="1200" dirty="0">
              <a:solidFill>
                <a:schemeClr val="tx1"/>
              </a:solidFill>
              <a:effectLst/>
              <a:latin typeface="+mn-lt"/>
              <a:ea typeface="+mn-ea"/>
              <a:cs typeface="+mn-cs"/>
            </a:endParaRPr>
          </a:p>
          <a:p>
            <a:endParaRPr lang="en-US" sz="1600" b="0" kern="1200" dirty="0">
              <a:solidFill>
                <a:schemeClr val="tx1"/>
              </a:solidFill>
              <a:effectLst/>
              <a:latin typeface="+mn-lt"/>
              <a:ea typeface="+mn-ea"/>
              <a:cs typeface="+mn-cs"/>
            </a:endParaRPr>
          </a:p>
        </p:txBody>
      </p:sp>
      <p:pic>
        <p:nvPicPr>
          <p:cNvPr id="17"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
        <p:nvSpPr>
          <p:cNvPr id="16" name="TextBox 15"/>
          <p:cNvSpPr txBox="1"/>
          <p:nvPr userDrawn="1"/>
        </p:nvSpPr>
        <p:spPr>
          <a:xfrm rot="10800000">
            <a:off x="11125200" y="2728035"/>
            <a:ext cx="762000" cy="1384995"/>
          </a:xfrm>
          <a:prstGeom prst="rect">
            <a:avLst/>
          </a:prstGeom>
          <a:noFill/>
        </p:spPr>
        <p:txBody>
          <a:bodyPr wrap="square" rtlCol="0">
            <a:spAutoFit/>
          </a:bodyPr>
          <a:lstStyle/>
          <a:p>
            <a:r>
              <a:rPr lang="en-US" sz="1400" dirty="0">
                <a:solidFill>
                  <a:schemeClr val="bg1">
                    <a:lumMod val="50000"/>
                  </a:schemeClr>
                </a:solidFill>
              </a:rPr>
              <a:t>6- A</a:t>
            </a:r>
          </a:p>
          <a:p>
            <a:r>
              <a:rPr lang="en-US" sz="1400" dirty="0">
                <a:solidFill>
                  <a:schemeClr val="bg1">
                    <a:lumMod val="50000"/>
                  </a:schemeClr>
                </a:solidFill>
              </a:rPr>
              <a:t>7- C</a:t>
            </a:r>
          </a:p>
          <a:p>
            <a:r>
              <a:rPr lang="en-US" sz="1400" dirty="0">
                <a:solidFill>
                  <a:schemeClr val="bg1">
                    <a:lumMod val="50000"/>
                  </a:schemeClr>
                </a:solidFill>
              </a:rPr>
              <a:t>8- A</a:t>
            </a:r>
          </a:p>
          <a:p>
            <a:r>
              <a:rPr lang="en-US" sz="1400" dirty="0">
                <a:solidFill>
                  <a:schemeClr val="bg1">
                    <a:lumMod val="50000"/>
                  </a:schemeClr>
                </a:solidFill>
              </a:rPr>
              <a:t>9- D</a:t>
            </a:r>
          </a:p>
          <a:p>
            <a:r>
              <a:rPr lang="en-US" sz="1400" dirty="0">
                <a:solidFill>
                  <a:schemeClr val="bg1">
                    <a:lumMod val="50000"/>
                  </a:schemeClr>
                </a:solidFill>
              </a:rPr>
              <a:t>10- C</a:t>
            </a:r>
          </a:p>
          <a:p>
            <a:r>
              <a:rPr lang="en-US" sz="1400" dirty="0">
                <a:solidFill>
                  <a:schemeClr val="bg1">
                    <a:lumMod val="50000"/>
                  </a:schemeClr>
                </a:solidFill>
              </a:rPr>
              <a:t>11- B</a:t>
            </a:r>
          </a:p>
        </p:txBody>
      </p:sp>
    </p:spTree>
    <p:extLst>
      <p:ext uri="{BB962C8B-B14F-4D97-AF65-F5344CB8AC3E}">
        <p14:creationId xmlns:p14="http://schemas.microsoft.com/office/powerpoint/2010/main" val="100717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شريحة عنوان">
    <p:spTree>
      <p:nvGrpSpPr>
        <p:cNvPr id="1" name=""/>
        <p:cNvGrpSpPr/>
        <p:nvPr/>
      </p:nvGrpSpPr>
      <p:grpSpPr>
        <a:xfrm>
          <a:off x="0" y="0"/>
          <a:ext cx="0" cy="0"/>
          <a:chOff x="0" y="0"/>
          <a:chExt cx="0" cy="0"/>
        </a:xfrm>
      </p:grpSpPr>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MSK block | Lecture two</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2" name="مربع نص 1">
            <a:extLst>
              <a:ext uri="{FF2B5EF4-FFF2-40B4-BE49-F238E27FC236}">
                <a16:creationId xmlns:a16="http://schemas.microsoft.com/office/drawing/2014/main" id="{EE788BBF-9285-4963-869C-B726D3788FF4}"/>
              </a:ext>
            </a:extLst>
          </p:cNvPr>
          <p:cNvSpPr txBox="1"/>
          <p:nvPr userDrawn="1"/>
        </p:nvSpPr>
        <p:spPr>
          <a:xfrm>
            <a:off x="2824163" y="1828800"/>
            <a:ext cx="7350124" cy="707886"/>
          </a:xfrm>
          <a:prstGeom prst="rect">
            <a:avLst/>
          </a:prstGeom>
          <a:noFill/>
        </p:spPr>
        <p:txBody>
          <a:bodyPr wrap="square" rtlCol="1">
            <a:spAutoFit/>
          </a:bodyPr>
          <a:lstStyle/>
          <a:p>
            <a:pPr marL="342900" indent="-342900">
              <a:buFont typeface="Wingdings" panose="05000000000000000000" pitchFamily="2" charset="2"/>
              <a:buChar char="Ø"/>
            </a:pPr>
            <a:r>
              <a:rPr lang="en-US" sz="2000" b="1" dirty="0">
                <a:solidFill>
                  <a:schemeClr val="accent1">
                    <a:lumMod val="50000"/>
                  </a:schemeClr>
                </a:solidFill>
                <a:effectLst/>
              </a:rPr>
              <a:t>OBJECTIVES</a:t>
            </a:r>
            <a:endParaRPr lang="en-US" sz="2400" b="1" dirty="0">
              <a:solidFill>
                <a:schemeClr val="accent1">
                  <a:lumMod val="50000"/>
                </a:schemeClr>
              </a:solidFill>
              <a:effectLst/>
            </a:endParaRPr>
          </a:p>
          <a:p>
            <a:pPr marL="0" indent="0">
              <a:buFont typeface="Arial" panose="020B0604020202020204" pitchFamily="34" charset="0"/>
              <a:buNone/>
            </a:pPr>
            <a:endParaRPr lang="en-US" sz="2000" dirty="0"/>
          </a:p>
        </p:txBody>
      </p:sp>
      <p:pic>
        <p:nvPicPr>
          <p:cNvPr id="16"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Tree>
    <p:extLst>
      <p:ext uri="{BB962C8B-B14F-4D97-AF65-F5344CB8AC3E}">
        <p14:creationId xmlns:p14="http://schemas.microsoft.com/office/powerpoint/2010/main" val="1328492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شريحة عنوان">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C66E3CF-3874-4F93-9331-202773F9460B}"/>
              </a:ext>
            </a:extLst>
          </p:cNvPr>
          <p:cNvSpPr txBox="1"/>
          <p:nvPr userDrawn="1"/>
        </p:nvSpPr>
        <p:spPr>
          <a:xfrm>
            <a:off x="2838160" y="2589867"/>
            <a:ext cx="7442695" cy="1107996"/>
          </a:xfrm>
          <a:prstGeom prst="rect">
            <a:avLst/>
          </a:prstGeom>
          <a:noFill/>
        </p:spPr>
        <p:txBody>
          <a:bodyPr wrap="square" numCol="2" rtlCol="1">
            <a:spAutoFit/>
          </a:bodyPr>
          <a:lstStyle/>
          <a:p>
            <a:pPr algn="ctr"/>
            <a:r>
              <a:rPr lang="en-GB" sz="1600" dirty="0" err="1">
                <a:latin typeface="+mn-lt"/>
              </a:rPr>
              <a:t>Tareq</a:t>
            </a:r>
            <a:r>
              <a:rPr lang="en-GB" sz="1600" dirty="0">
                <a:latin typeface="+mn-lt"/>
              </a:rPr>
              <a:t> </a:t>
            </a:r>
            <a:r>
              <a:rPr lang="en-GB" sz="1600" dirty="0" err="1">
                <a:latin typeface="+mn-lt"/>
              </a:rPr>
              <a:t>Allhaidan</a:t>
            </a:r>
            <a:r>
              <a:rPr lang="en-GB" sz="1600" dirty="0">
                <a:latin typeface="+mn-lt"/>
              </a:rPr>
              <a:t> </a:t>
            </a:r>
          </a:p>
          <a:p>
            <a:pPr algn="ctr"/>
            <a:r>
              <a:rPr lang="en-GB" sz="1600" dirty="0">
                <a:latin typeface="+mn-lt"/>
              </a:rPr>
              <a:t>Marwah Alkhalil</a:t>
            </a:r>
          </a:p>
          <a:p>
            <a:pPr algn="ctr"/>
            <a:r>
              <a:rPr lang="en-GB" sz="1600" dirty="0" err="1">
                <a:latin typeface="+mn-lt"/>
              </a:rPr>
              <a:t>Rinad</a:t>
            </a:r>
            <a:r>
              <a:rPr lang="en-GB" sz="1600" dirty="0">
                <a:latin typeface="+mn-lt"/>
              </a:rPr>
              <a:t> </a:t>
            </a:r>
            <a:r>
              <a:rPr lang="en-GB" sz="1600" dirty="0" err="1">
                <a:latin typeface="+mn-lt"/>
              </a:rPr>
              <a:t>Alghoraiby</a:t>
            </a:r>
            <a:endParaRPr lang="en-GB" sz="1600" dirty="0">
              <a:latin typeface="+mn-lt"/>
            </a:endParaRPr>
          </a:p>
          <a:p>
            <a:pPr algn="ctr"/>
            <a:endParaRPr lang="en-GB" sz="1600" dirty="0">
              <a:latin typeface="+mn-lt"/>
            </a:endParaRPr>
          </a:p>
          <a:p>
            <a:pPr algn="ctr"/>
            <a:r>
              <a:rPr lang="en-GB" sz="1600" dirty="0">
                <a:latin typeface="+mn-lt"/>
              </a:rPr>
              <a:t>Hussain Alkharboush    </a:t>
            </a:r>
          </a:p>
          <a:p>
            <a:pPr algn="ctr"/>
            <a:r>
              <a:rPr lang="en-GB" sz="1600" dirty="0">
                <a:latin typeface="+mn-lt"/>
              </a:rPr>
              <a:t>Ebtesam Almutairi        </a:t>
            </a:r>
          </a:p>
          <a:p>
            <a:pPr algn="ctr"/>
            <a:r>
              <a:rPr lang="en-GB" sz="1600" dirty="0">
                <a:latin typeface="+mn-lt"/>
              </a:rPr>
              <a:t>Shahad Alzahrani</a:t>
            </a:r>
            <a:endParaRPr lang="ar-SA" sz="1600" dirty="0">
              <a:latin typeface="+mn-lt"/>
            </a:endParaRPr>
          </a:p>
          <a:p>
            <a:pPr algn="ctr"/>
            <a:endParaRPr lang="ar-SA" sz="1600" dirty="0">
              <a:latin typeface="+mn-lt"/>
            </a:endParaRPr>
          </a:p>
        </p:txBody>
      </p:sp>
      <p:sp>
        <p:nvSpPr>
          <p:cNvPr id="20" name="مستطيل 19">
            <a:extLst>
              <a:ext uri="{FF2B5EF4-FFF2-40B4-BE49-F238E27FC236}">
                <a16:creationId xmlns:a16="http://schemas.microsoft.com/office/drawing/2014/main" id="{B48713C3-7C22-42DE-BF30-E82E5E7D043C}"/>
              </a:ext>
            </a:extLst>
          </p:cNvPr>
          <p:cNvSpPr/>
          <p:nvPr userDrawn="1"/>
        </p:nvSpPr>
        <p:spPr>
          <a:xfrm>
            <a:off x="2848738" y="2133600"/>
            <a:ext cx="7418121" cy="3209157"/>
          </a:xfrm>
          <a:prstGeom prst="rect">
            <a:avLst/>
          </a:prstGeom>
          <a:noFill/>
          <a:ln>
            <a:prstDash val="lgDashDot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r>
              <a:rPr lang="en-GB" sz="1800" b="1" i="0" dirty="0">
                <a:solidFill>
                  <a:schemeClr val="accent2">
                    <a:lumMod val="75000"/>
                  </a:schemeClr>
                </a:solidFill>
                <a:effectLst/>
                <a:latin typeface="+mn-lt"/>
              </a:rPr>
              <a:t>Team members :</a:t>
            </a: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1" i="0" dirty="0">
              <a:solidFill>
                <a:schemeClr val="accent2">
                  <a:lumMod val="75000"/>
                </a:schemeClr>
              </a:solidFill>
              <a:effectLst/>
              <a:latin typeface="+mn-lt"/>
            </a:endParaRPr>
          </a:p>
          <a:p>
            <a:pPr algn="ctr"/>
            <a:r>
              <a:rPr lang="en-GB" sz="1800" b="1" i="0" dirty="0">
                <a:solidFill>
                  <a:schemeClr val="accent2">
                    <a:lumMod val="75000"/>
                  </a:schemeClr>
                </a:solidFill>
                <a:effectLst/>
                <a:latin typeface="+mn-lt"/>
              </a:rPr>
              <a:t>Team leaders : </a:t>
            </a:r>
          </a:p>
          <a:p>
            <a:pPr algn="ctr"/>
            <a:r>
              <a:rPr lang="en-GB" sz="1600" b="0" i="0" dirty="0">
                <a:effectLst/>
                <a:latin typeface="+mn-lt"/>
              </a:rPr>
              <a:t>Khalid Fayez Alshehri</a:t>
            </a:r>
          </a:p>
          <a:p>
            <a:pPr algn="ctr"/>
            <a:r>
              <a:rPr lang="en-GB" sz="1600" b="0" i="0" dirty="0">
                <a:effectLst/>
                <a:latin typeface="+mn-lt"/>
              </a:rPr>
              <a:t>Rawan Mohammad Alharbi</a:t>
            </a:r>
          </a:p>
          <a:p>
            <a:pPr algn="ctr"/>
            <a:endParaRPr lang="en-GB" sz="1600" b="0" i="0" dirty="0">
              <a:effectLst/>
              <a:latin typeface="+mn-lt"/>
            </a:endParaRPr>
          </a:p>
          <a:p>
            <a:pPr algn="l">
              <a:lnSpc>
                <a:spcPct val="150000"/>
              </a:lnSpc>
            </a:pPr>
            <a:r>
              <a:rPr lang="en-GB" sz="1600" b="0" i="0" dirty="0">
                <a:effectLst/>
                <a:latin typeface="+mn-lt"/>
              </a:rPr>
              <a:t>         </a:t>
            </a:r>
            <a:r>
              <a:rPr lang="en-GB" sz="1600" b="0" i="0" dirty="0">
                <a:solidFill>
                  <a:schemeClr val="bg1">
                    <a:lumMod val="50000"/>
                  </a:schemeClr>
                </a:solidFill>
                <a:effectLst/>
                <a:latin typeface="+mn-lt"/>
              </a:rPr>
              <a:t>Twitter.com</a:t>
            </a:r>
            <a:r>
              <a:rPr lang="ar-SA" sz="1600" b="0" i="0" dirty="0">
                <a:solidFill>
                  <a:schemeClr val="bg1">
                    <a:lumMod val="50000"/>
                  </a:schemeClr>
                </a:solidFill>
                <a:effectLst/>
                <a:latin typeface="+mn-lt"/>
              </a:rPr>
              <a:t>/</a:t>
            </a:r>
            <a:r>
              <a:rPr lang="en-US" sz="1600" b="0" i="0" dirty="0">
                <a:solidFill>
                  <a:schemeClr val="bg1">
                    <a:lumMod val="50000"/>
                  </a:schemeClr>
                </a:solidFill>
                <a:effectLst/>
                <a:latin typeface="+mn-lt"/>
              </a:rPr>
              <a:t>Histology437</a:t>
            </a:r>
          </a:p>
          <a:p>
            <a:pPr algn="l">
              <a:lnSpc>
                <a:spcPct val="150000"/>
              </a:lnSpc>
            </a:pPr>
            <a:r>
              <a:rPr lang="en-GB" sz="1600" b="0" i="0" dirty="0">
                <a:solidFill>
                  <a:schemeClr val="bg1">
                    <a:lumMod val="50000"/>
                  </a:schemeClr>
                </a:solidFill>
                <a:effectLst/>
                <a:latin typeface="+mn-lt"/>
              </a:rPr>
              <a:t>         </a:t>
            </a:r>
            <a:r>
              <a:rPr lang="en-US" sz="1600" b="0" i="0" dirty="0">
                <a:solidFill>
                  <a:schemeClr val="bg1">
                    <a:lumMod val="50000"/>
                  </a:schemeClr>
                </a:solidFill>
                <a:effectLst/>
                <a:latin typeface="+mn-lt"/>
              </a:rPr>
              <a:t>HistologyTeam437@gmail.com</a:t>
            </a:r>
            <a:endParaRPr lang="en-GB" sz="1600" b="0" i="0" dirty="0">
              <a:solidFill>
                <a:schemeClr val="bg1">
                  <a:lumMod val="50000"/>
                </a:schemeClr>
              </a:solidFill>
              <a:effectLst/>
              <a:latin typeface="+mn-lt"/>
            </a:endParaRPr>
          </a:p>
          <a:p>
            <a:pPr algn="ctr">
              <a:lnSpc>
                <a:spcPct val="150000"/>
              </a:lnSpc>
            </a:pPr>
            <a:endParaRPr lang="en-GB" sz="1600" b="0" i="0" dirty="0">
              <a:effectLst/>
              <a:latin typeface="+mn-lt"/>
            </a:endParaRPr>
          </a:p>
          <a:p>
            <a:pPr algn="ctr"/>
            <a:endParaRPr lang="en-GB" sz="1600" b="0" i="0" dirty="0">
              <a:effectLst/>
              <a:latin typeface="+mn-lt"/>
            </a:endParaRPr>
          </a:p>
          <a:p>
            <a:pPr algn="ctr"/>
            <a:endParaRPr lang="en-GB" sz="1600" b="0" i="0" dirty="0">
              <a:effectLst/>
              <a:latin typeface="+mn-lt"/>
            </a:endParaRPr>
          </a:p>
        </p:txBody>
      </p:sp>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MSK block | Lecture two</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pic>
        <p:nvPicPr>
          <p:cNvPr id="50" name="صورة 49">
            <a:extLst>
              <a:ext uri="{FF2B5EF4-FFF2-40B4-BE49-F238E27FC236}">
                <a16:creationId xmlns:a16="http://schemas.microsoft.com/office/drawing/2014/main" id="{79A8F2E9-0BAF-4D45-A543-517AF3B8809F}"/>
              </a:ext>
            </a:extLst>
          </p:cNvPr>
          <p:cNvPicPr>
            <a:picLocks noChangeAspect="1"/>
          </p:cNvPicPr>
          <p:nvPr/>
        </p:nvPicPr>
        <p:blipFill>
          <a:blip r:embed="rId2"/>
          <a:stretch>
            <a:fillRect/>
          </a:stretch>
        </p:blipFill>
        <p:spPr>
          <a:xfrm>
            <a:off x="9296400" y="4452667"/>
            <a:ext cx="833791" cy="867901"/>
          </a:xfrm>
          <a:prstGeom prst="rect">
            <a:avLst/>
          </a:prstGeom>
        </p:spPr>
      </p:pic>
      <p:grpSp>
        <p:nvGrpSpPr>
          <p:cNvPr id="8" name="مجموعة 7">
            <a:extLst>
              <a:ext uri="{FF2B5EF4-FFF2-40B4-BE49-F238E27FC236}">
                <a16:creationId xmlns:a16="http://schemas.microsoft.com/office/drawing/2014/main" id="{D029126C-CA5C-4F22-91FA-7D12E5E4B91A}"/>
              </a:ext>
            </a:extLst>
          </p:cNvPr>
          <p:cNvGrpSpPr/>
          <p:nvPr userDrawn="1"/>
        </p:nvGrpSpPr>
        <p:grpSpPr>
          <a:xfrm>
            <a:off x="2961699" y="4602373"/>
            <a:ext cx="404082" cy="718195"/>
            <a:chOff x="3955103" y="5434210"/>
            <a:chExt cx="404082" cy="718195"/>
          </a:xfrm>
        </p:grpSpPr>
        <p:pic>
          <p:nvPicPr>
            <p:cNvPr id="5" name="صورة 4">
              <a:extLst>
                <a:ext uri="{FF2B5EF4-FFF2-40B4-BE49-F238E27FC236}">
                  <a16:creationId xmlns:a16="http://schemas.microsoft.com/office/drawing/2014/main" id="{FAC2F646-9B5B-4528-8747-7F37BF5676E1}"/>
                </a:ext>
              </a:extLst>
            </p:cNvPr>
            <p:cNvPicPr>
              <a:picLocks noChangeAspect="1"/>
            </p:cNvPicPr>
            <p:nvPr userDrawn="1"/>
          </p:nvPicPr>
          <p:blipFill>
            <a:blip r:embed="rId3"/>
            <a:stretch>
              <a:fillRect/>
            </a:stretch>
          </p:blipFill>
          <p:spPr>
            <a:xfrm>
              <a:off x="3955103" y="5808367"/>
              <a:ext cx="344038" cy="344038"/>
            </a:xfrm>
            <a:prstGeom prst="rect">
              <a:avLst/>
            </a:prstGeom>
          </p:spPr>
        </p:pic>
        <p:pic>
          <p:nvPicPr>
            <p:cNvPr id="7" name="صورة 6">
              <a:extLst>
                <a:ext uri="{FF2B5EF4-FFF2-40B4-BE49-F238E27FC236}">
                  <a16:creationId xmlns:a16="http://schemas.microsoft.com/office/drawing/2014/main" id="{D48FB618-CEC2-4A62-93F6-226D5910F95E}"/>
                </a:ext>
              </a:extLst>
            </p:cNvPr>
            <p:cNvPicPr>
              <a:picLocks noChangeAspect="1"/>
            </p:cNvPicPr>
            <p:nvPr userDrawn="1"/>
          </p:nvPicPr>
          <p:blipFill>
            <a:blip r:embed="rId4"/>
            <a:stretch>
              <a:fillRect/>
            </a:stretch>
          </p:blipFill>
          <p:spPr>
            <a:xfrm>
              <a:off x="3955103" y="5434210"/>
              <a:ext cx="404082" cy="328654"/>
            </a:xfrm>
            <a:prstGeom prst="rect">
              <a:avLst/>
            </a:prstGeom>
          </p:spPr>
        </p:pic>
      </p:grpSp>
      <p:cxnSp>
        <p:nvCxnSpPr>
          <p:cNvPr id="27" name="رابط مستقيم 26">
            <a:extLst>
              <a:ext uri="{FF2B5EF4-FFF2-40B4-BE49-F238E27FC236}">
                <a16:creationId xmlns:a16="http://schemas.microsoft.com/office/drawing/2014/main" id="{28C2AB07-EF2B-4462-93DB-02FAE2F59763}"/>
              </a:ext>
            </a:extLst>
          </p:cNvPr>
          <p:cNvCxnSpPr>
            <a:cxnSpLocks/>
          </p:cNvCxnSpPr>
          <p:nvPr userDrawn="1"/>
        </p:nvCxnSpPr>
        <p:spPr>
          <a:xfrm flipV="1">
            <a:off x="2891039" y="4444199"/>
            <a:ext cx="7367607" cy="1"/>
          </a:xfrm>
          <a:prstGeom prst="line">
            <a:avLst/>
          </a:prstGeom>
          <a:ln w="19050">
            <a:prstDash val="lgDashDot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85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334500" y="-8467"/>
            <a:ext cx="2857500" cy="6866467"/>
            <a:chOff x="9334500" y="-8467"/>
            <a:chExt cx="2857500" cy="6866467"/>
          </a:xfrm>
        </p:grpSpPr>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pic>
        <p:nvPicPr>
          <p:cNvPr id="8" name="صورة 7">
            <a:extLst>
              <a:ext uri="{FF2B5EF4-FFF2-40B4-BE49-F238E27FC236}">
                <a16:creationId xmlns:a16="http://schemas.microsoft.com/office/drawing/2014/main" id="{9ECBF174-D2AD-48A8-B4B8-648B77B34CE9}"/>
              </a:ext>
            </a:extLst>
          </p:cNvPr>
          <p:cNvPicPr>
            <a:picLocks noChangeAspect="1"/>
          </p:cNvPicPr>
          <p:nvPr/>
        </p:nvPicPr>
        <p:blipFill>
          <a:blip r:embed="rId22"/>
          <a:stretch>
            <a:fillRect/>
          </a:stretch>
        </p:blipFill>
        <p:spPr>
          <a:xfrm>
            <a:off x="161840" y="5750315"/>
            <a:ext cx="909991" cy="947218"/>
          </a:xfrm>
          <a:prstGeom prst="rect">
            <a:avLst/>
          </a:prstGeom>
        </p:spPr>
      </p:pic>
      <p:sp>
        <p:nvSpPr>
          <p:cNvPr id="14" name="مربع نص 13">
            <a:extLst>
              <a:ext uri="{FF2B5EF4-FFF2-40B4-BE49-F238E27FC236}">
                <a16:creationId xmlns:a16="http://schemas.microsoft.com/office/drawing/2014/main" id="{142FA776-5188-4810-B1D9-5C7C501684C4}"/>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MSK block | Lecture two</a:t>
            </a:r>
            <a:endParaRPr lang="ar-SA" sz="10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5" r:id="rId3"/>
    <p:sldLayoutId id="2147483651" r:id="rId4"/>
    <p:sldLayoutId id="2147483666" r:id="rId5"/>
    <p:sldLayoutId id="2147483653" r:id="rId6"/>
    <p:sldLayoutId id="2147483654" r:id="rId7"/>
    <p:sldLayoutId id="2147483655" r:id="rId8"/>
    <p:sldLayoutId id="2147483667" r:id="rId9"/>
    <p:sldLayoutId id="2147483657" r:id="rId10"/>
    <p:sldLayoutId id="2147483660" r:id="rId11"/>
    <p:sldLayoutId id="2147483661" r:id="rId12"/>
    <p:sldLayoutId id="2147483662" r:id="rId13"/>
    <p:sldLayoutId id="2147483663" r:id="rId14"/>
    <p:sldLayoutId id="2147483664" r:id="rId15"/>
    <p:sldLayoutId id="2147483668" r:id="rId16"/>
    <p:sldLayoutId id="2147483659" r:id="rId17"/>
    <p:sldLayoutId id="2147483671" r:id="rId18"/>
    <p:sldLayoutId id="2147483672" r:id="rId19"/>
    <p:sldLayoutId id="2147483669" r:id="rId20"/>
  </p:sldLayoutIdLst>
  <p:hf sldNum="0" hdr="0" dt="0"/>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35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عنصر نائب للمحتوى 98">
            <a:extLst>
              <a:ext uri="{FF2B5EF4-FFF2-40B4-BE49-F238E27FC236}">
                <a16:creationId xmlns:a16="http://schemas.microsoft.com/office/drawing/2014/main" id="{D02475F3-D5AB-4EFE-B070-3B8A1473E2D0}"/>
              </a:ext>
            </a:extLst>
          </p:cNvPr>
          <p:cNvGraphicFramePr>
            <a:graphicFrameLocks noGrp="1"/>
          </p:cNvGraphicFramePr>
          <p:nvPr>
            <p:ph idx="1"/>
            <p:extLst>
              <p:ext uri="{D42A27DB-BD31-4B8C-83A1-F6EECF244321}">
                <p14:modId xmlns:p14="http://schemas.microsoft.com/office/powerpoint/2010/main" val="4205577634"/>
              </p:ext>
            </p:extLst>
          </p:nvPr>
        </p:nvGraphicFramePr>
        <p:xfrm>
          <a:off x="0" y="2743200"/>
          <a:ext cx="12192000" cy="4138858"/>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4015780008"/>
                    </a:ext>
                  </a:extLst>
                </a:gridCol>
                <a:gridCol w="3048000">
                  <a:extLst>
                    <a:ext uri="{9D8B030D-6E8A-4147-A177-3AD203B41FA5}">
                      <a16:colId xmlns:a16="http://schemas.microsoft.com/office/drawing/2014/main" val="3935736755"/>
                    </a:ext>
                  </a:extLst>
                </a:gridCol>
                <a:gridCol w="3251982">
                  <a:extLst>
                    <a:ext uri="{9D8B030D-6E8A-4147-A177-3AD203B41FA5}">
                      <a16:colId xmlns:a16="http://schemas.microsoft.com/office/drawing/2014/main" val="1807173362"/>
                    </a:ext>
                  </a:extLst>
                </a:gridCol>
                <a:gridCol w="2844018">
                  <a:extLst>
                    <a:ext uri="{9D8B030D-6E8A-4147-A177-3AD203B41FA5}">
                      <a16:colId xmlns:a16="http://schemas.microsoft.com/office/drawing/2014/main" val="4046988825"/>
                    </a:ext>
                  </a:extLst>
                </a:gridCol>
              </a:tblGrid>
              <a:tr h="371608">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1" kern="0" dirty="0">
                          <a:solidFill>
                            <a:schemeClr val="bg1"/>
                          </a:solidFill>
                          <a:effectLst>
                            <a:outerShdw blurRad="38100" dist="38100" dir="2700000" algn="tl">
                              <a:srgbClr val="000000"/>
                            </a:outerShdw>
                          </a:effectLst>
                          <a:latin typeface="Arial" pitchFamily="34" charset="0"/>
                          <a:ea typeface="+mn-ea"/>
                          <a:cs typeface="+mn-cs"/>
                        </a:rPr>
                        <a:t>Comparison between different types of muscle </a:t>
                      </a:r>
                      <a:r>
                        <a:rPr lang="en-GB" sz="1800" b="1" kern="0" dirty="0" err="1">
                          <a:solidFill>
                            <a:schemeClr val="bg1"/>
                          </a:solidFill>
                          <a:effectLst>
                            <a:outerShdw blurRad="38100" dist="38100" dir="2700000" algn="tl">
                              <a:srgbClr val="000000"/>
                            </a:outerShdw>
                          </a:effectLst>
                          <a:latin typeface="Arial" pitchFamily="34" charset="0"/>
                          <a:ea typeface="+mn-ea"/>
                          <a:cs typeface="+mn-cs"/>
                        </a:rPr>
                        <a:t>fibers</a:t>
                      </a:r>
                      <a:endParaRPr lang="en-US" sz="1800" b="1" kern="0" dirty="0">
                        <a:solidFill>
                          <a:schemeClr val="bg1"/>
                        </a:solidFill>
                        <a:effectLst>
                          <a:outerShdw blurRad="38100" dist="38100" dir="2700000" algn="tl">
                            <a:srgbClr val="000000"/>
                          </a:outerShdw>
                        </a:effectLst>
                        <a:latin typeface="Arial" pitchFamily="34" charset="0"/>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64252359"/>
                  </a:ext>
                </a:extLst>
              </a:tr>
              <a:tr h="371608">
                <a:tc>
                  <a:txBody>
                    <a:bodyPr/>
                    <a:lstStyle/>
                    <a:p>
                      <a:pPr algn="ctr" rtl="0"/>
                      <a:r>
                        <a:rPr lang="en-GB" sz="1800" b="1" dirty="0">
                          <a:solidFill>
                            <a:srgbClr val="FF0000"/>
                          </a:solidFill>
                          <a:effectLst/>
                          <a:latin typeface="Arial" pitchFamily="34" charset="0"/>
                          <a:ea typeface="+mn-ea"/>
                        </a:rPr>
                        <a:t>SMOOTH</a:t>
                      </a:r>
                      <a:endParaRPr lang="ar-SA" b="1"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a:r>
                        <a:rPr lang="en-GB" sz="1800" b="1" dirty="0">
                          <a:solidFill>
                            <a:srgbClr val="FF0000"/>
                          </a:solidFill>
                          <a:effectLst/>
                          <a:latin typeface="Arial" pitchFamily="34" charset="0"/>
                          <a:ea typeface="+mn-ea"/>
                        </a:rPr>
                        <a:t>CARDIAC</a:t>
                      </a:r>
                      <a:endParaRPr lang="ar-SA" b="1"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a:r>
                        <a:rPr lang="en-GB" sz="1800" b="1" dirty="0">
                          <a:solidFill>
                            <a:srgbClr val="FF0000"/>
                          </a:solidFill>
                          <a:effectLst/>
                          <a:latin typeface="Arial" pitchFamily="34" charset="0"/>
                          <a:ea typeface="+mn-ea"/>
                        </a:rPr>
                        <a:t>SKELETAL</a:t>
                      </a:r>
                      <a:endParaRPr lang="ar-SA" b="1"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15772445"/>
                  </a:ext>
                </a:extLst>
              </a:tr>
              <a:tr h="4227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Viscera, e.g. stomach</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Myocardium of the heart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Muscle attached to skeleton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Site</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739283497"/>
                  </a:ext>
                </a:extLst>
              </a:tr>
              <a:tr h="3716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Fusiform</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Cylindrical</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Cylindrical</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Shape</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315976852"/>
                  </a:ext>
                </a:extLst>
              </a:tr>
              <a:tr h="371608">
                <a:tc>
                  <a:txBody>
                    <a:bodyPr/>
                    <a:lstStyle/>
                    <a:p>
                      <a:pPr algn="ctr" rtl="0"/>
                      <a:r>
                        <a:rPr lang="en-GB" sz="1700" b="1" dirty="0">
                          <a:solidFill>
                            <a:srgbClr val="002060"/>
                          </a:solidFill>
                          <a:effectLst/>
                          <a:latin typeface="Arial" pitchFamily="34" charset="0"/>
                          <a:ea typeface="+mn-ea"/>
                        </a:rPr>
                        <a:t>Smallest</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GB" sz="1700" b="1" dirty="0">
                          <a:solidFill>
                            <a:srgbClr val="002060"/>
                          </a:solidFill>
                          <a:effectLst/>
                          <a:latin typeface="Arial" pitchFamily="34" charset="0"/>
                          <a:ea typeface="+mn-ea"/>
                        </a:rPr>
                        <a:t>Medium-sized</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GB" sz="1700" b="1" dirty="0">
                          <a:solidFill>
                            <a:srgbClr val="002060"/>
                          </a:solidFill>
                          <a:effectLst/>
                          <a:latin typeface="Arial" pitchFamily="34" charset="0"/>
                          <a:ea typeface="+mn-ea"/>
                        </a:rPr>
                        <a:t>Largest</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Diameter</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591783081"/>
                  </a:ext>
                </a:extLst>
              </a:tr>
              <a:tr h="371608">
                <a:tc>
                  <a:txBody>
                    <a:bodyPr/>
                    <a:lstStyle/>
                    <a:p>
                      <a:pPr algn="ctr" rtl="0"/>
                      <a:r>
                        <a:rPr lang="en-GB" sz="1700" b="1" dirty="0">
                          <a:solidFill>
                            <a:srgbClr val="002060"/>
                          </a:solidFill>
                          <a:effectLst/>
                          <a:latin typeface="Arial" pitchFamily="34" charset="0"/>
                          <a:ea typeface="+mn-ea"/>
                        </a:rPr>
                        <a:t>Non-branched</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Branched</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GB" sz="1700" b="1" dirty="0">
                          <a:solidFill>
                            <a:srgbClr val="002060"/>
                          </a:solidFill>
                          <a:effectLst/>
                          <a:latin typeface="Arial" pitchFamily="34" charset="0"/>
                          <a:ea typeface="+mn-ea"/>
                        </a:rPr>
                        <a:t>Non-branched</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Branching</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623015769"/>
                  </a:ext>
                </a:extLst>
              </a:tr>
              <a:tr h="371608">
                <a:tc>
                  <a:txBody>
                    <a:bodyPr/>
                    <a:lstStyle/>
                    <a:p>
                      <a:pPr algn="ctr" rtl="0"/>
                      <a:r>
                        <a:rPr lang="en-GB" sz="1700" b="1" dirty="0">
                          <a:solidFill>
                            <a:srgbClr val="002060"/>
                          </a:solidFill>
                          <a:effectLst/>
                          <a:latin typeface="Arial" pitchFamily="34" charset="0"/>
                          <a:ea typeface="+mn-ea"/>
                        </a:rPr>
                        <a:t>Absent</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eaLnBrk="1" hangingPunct="1">
                        <a:tabLst>
                          <a:tab pos="234950" algn="l"/>
                          <a:tab pos="450850" algn="l"/>
                          <a:tab pos="630238" algn="l"/>
                          <a:tab pos="809625" algn="l"/>
                          <a:tab pos="990600" algn="l"/>
                          <a:tab pos="1169988" algn="l"/>
                          <a:tab pos="1349375" algn="l"/>
                          <a:tab pos="1530350" algn="l"/>
                        </a:tabLst>
                        <a:defRPr/>
                      </a:pPr>
                      <a:r>
                        <a:rPr lang="en-GB" sz="1700" b="1" dirty="0">
                          <a:solidFill>
                            <a:srgbClr val="002060"/>
                          </a:solidFill>
                          <a:effectLst/>
                          <a:latin typeface="Arial" pitchFamily="34" charset="0"/>
                          <a:ea typeface="+mn-ea"/>
                        </a:rPr>
                        <a:t>Not clear</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GB" sz="1700" b="1" dirty="0">
                          <a:solidFill>
                            <a:srgbClr val="002060"/>
                          </a:solidFill>
                          <a:effectLst/>
                          <a:latin typeface="Arial" pitchFamily="34" charset="0"/>
                          <a:ea typeface="+mn-ea"/>
                        </a:rPr>
                        <a:t>Clear</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Striations</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67375823"/>
                  </a:ext>
                </a:extLst>
              </a:tr>
              <a:tr h="371608">
                <a:tc>
                  <a:txBody>
                    <a:bodyPr/>
                    <a:lstStyle/>
                    <a:p>
                      <a:pPr algn="ctr" rtl="0"/>
                      <a:r>
                        <a:rPr lang="en-GB" sz="1700" b="1" dirty="0">
                          <a:solidFill>
                            <a:srgbClr val="002060"/>
                          </a:solidFill>
                          <a:effectLst/>
                          <a:latin typeface="Arial" pitchFamily="34" charset="0"/>
                          <a:ea typeface="+mn-ea"/>
                        </a:rPr>
                        <a:t>Absent</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Present</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Absent</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GB" sz="1800" b="1" dirty="0">
                          <a:solidFill>
                            <a:srgbClr val="FF0000"/>
                          </a:solidFill>
                          <a:effectLst/>
                          <a:latin typeface="Arial" pitchFamily="34" charset="0"/>
                          <a:ea typeface="+mn-ea"/>
                        </a:rPr>
                        <a:t>Intercalated discs</a:t>
                      </a:r>
                      <a:endParaRPr lang="en-GB" sz="1800" dirty="0">
                        <a:solidFill>
                          <a:srgbClr val="FF0000"/>
                        </a:solidFill>
                        <a:effectLst/>
                        <a:latin typeface="Arial" pitchFamily="34" charset="0"/>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12942802"/>
                  </a:ext>
                </a:extLst>
              </a:tr>
              <a:tr h="3716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One central nucleus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One central nucleus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Numerous and peripheral</a:t>
                      </a:r>
                      <a:endParaRPr lang="en-GB" sz="1700" b="1" dirty="0">
                        <a:solidFill>
                          <a:srgbClr val="002060"/>
                        </a:solidFill>
                        <a:effectLst/>
                        <a:ea typeface="+mn-ea"/>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Nuclei</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01118207"/>
                  </a:ext>
                </a:extLst>
              </a:tr>
              <a:tr h="3716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Involuntary</a:t>
                      </a:r>
                      <a:endParaRPr lang="en-GB" sz="1700" b="1" dirty="0">
                        <a:solidFill>
                          <a:srgbClr val="002060"/>
                        </a:solidFill>
                        <a:effectLst/>
                        <a:latin typeface="+mj-lt"/>
                        <a:ea typeface="+mn-ea"/>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Involuntary</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dirty="0">
                          <a:solidFill>
                            <a:srgbClr val="002060"/>
                          </a:solidFill>
                          <a:effectLst/>
                          <a:latin typeface="Arial" pitchFamily="34" charset="0"/>
                          <a:ea typeface="+mn-ea"/>
                        </a:rPr>
                        <a:t>Voluntary</a:t>
                      </a:r>
                      <a:endParaRPr lang="en-GB" sz="1700" b="1" dirty="0">
                        <a:solidFill>
                          <a:srgbClr val="002060"/>
                        </a:solidFill>
                        <a:effectLst/>
                        <a:latin typeface="+mj-lt"/>
                        <a:ea typeface="+mn-ea"/>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Action</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62856245"/>
                  </a:ext>
                </a:extLst>
              </a:tr>
              <a:tr h="371608">
                <a:tc>
                  <a:txBody>
                    <a:bodyPr/>
                    <a:lstStyle/>
                    <a:p>
                      <a:pPr algn="ctr" rtl="0"/>
                      <a:r>
                        <a:rPr lang="en-GB" sz="1700" b="1" dirty="0">
                          <a:solidFill>
                            <a:srgbClr val="002060"/>
                          </a:solidFill>
                          <a:effectLst/>
                          <a:latin typeface="Arial" pitchFamily="34" charset="0"/>
                          <a:ea typeface="+mn-ea"/>
                        </a:rPr>
                        <a:t>Active</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GB" sz="1700" b="1" dirty="0">
                          <a:solidFill>
                            <a:srgbClr val="002060"/>
                          </a:solidFill>
                          <a:effectLst/>
                          <a:latin typeface="Arial" pitchFamily="34" charset="0"/>
                          <a:ea typeface="+mn-ea"/>
                        </a:rPr>
                        <a:t>No</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GB" sz="1700" b="1" dirty="0">
                          <a:solidFill>
                            <a:srgbClr val="002060"/>
                          </a:solidFill>
                          <a:effectLst/>
                          <a:latin typeface="Arial" pitchFamily="34" charset="0"/>
                          <a:ea typeface="+mn-ea"/>
                        </a:rPr>
                        <a:t>Limited</a:t>
                      </a:r>
                      <a:endParaRPr lang="en-US" sz="1700" b="1" dirty="0">
                        <a:solidFill>
                          <a:srgbClr val="002060"/>
                        </a:solidFill>
                        <a:effectLst/>
                        <a:latin typeface="+mj-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1"/>
                      <a:r>
                        <a:rPr lang="en-GB" sz="1800" b="1" dirty="0">
                          <a:solidFill>
                            <a:srgbClr val="FF0000"/>
                          </a:solidFill>
                          <a:effectLst/>
                          <a:latin typeface="Arial" pitchFamily="34" charset="0"/>
                          <a:ea typeface="+mn-ea"/>
                        </a:rPr>
                        <a:t>Regeneration</a:t>
                      </a:r>
                      <a:endParaRPr lang="ar-SA" dirty="0">
                        <a:solidFill>
                          <a:srgbClr val="FF0000"/>
                        </a:solidFill>
                        <a:effectLs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319368154"/>
                  </a:ext>
                </a:extLst>
              </a:tr>
            </a:tbl>
          </a:graphicData>
        </a:graphic>
      </p:graphicFrame>
      <p:sp>
        <p:nvSpPr>
          <p:cNvPr id="101" name="مربع نص 100">
            <a:extLst>
              <a:ext uri="{FF2B5EF4-FFF2-40B4-BE49-F238E27FC236}">
                <a16:creationId xmlns:a16="http://schemas.microsoft.com/office/drawing/2014/main" id="{E28EE8D9-8305-427D-8CFE-141391CDB16B}"/>
              </a:ext>
            </a:extLst>
          </p:cNvPr>
          <p:cNvSpPr txBox="1"/>
          <p:nvPr/>
        </p:nvSpPr>
        <p:spPr>
          <a:xfrm>
            <a:off x="152400" y="68713"/>
            <a:ext cx="9601200" cy="384721"/>
          </a:xfrm>
          <a:prstGeom prst="rect">
            <a:avLst/>
          </a:prstGeom>
          <a:noFill/>
        </p:spPr>
        <p:txBody>
          <a:bodyPr wrap="square" rtlCol="1">
            <a:spAutoFit/>
          </a:bodyPr>
          <a:lstStyle/>
          <a:p>
            <a:pPr marL="285750" indent="-285750">
              <a:buFont typeface="Wingdings" panose="05000000000000000000" pitchFamily="2" charset="2"/>
              <a:buChar char="Ø"/>
            </a:pPr>
            <a:r>
              <a:rPr lang="en-US" sz="1900" b="1" dirty="0">
                <a:solidFill>
                  <a:schemeClr val="accent1">
                    <a:lumMod val="50000"/>
                  </a:schemeClr>
                </a:solidFill>
                <a:ea typeface="+mj-ea"/>
                <a:cs typeface="+mj-cs"/>
              </a:rPr>
              <a:t>REGENERATION OF MUSCLE</a:t>
            </a:r>
            <a:endParaRPr lang="ar-SA" sz="1900" b="1" dirty="0">
              <a:solidFill>
                <a:schemeClr val="accent1">
                  <a:lumMod val="50000"/>
                </a:schemeClr>
              </a:solidFill>
              <a:ea typeface="+mj-ea"/>
              <a:cs typeface="+mj-cs"/>
            </a:endParaRPr>
          </a:p>
        </p:txBody>
      </p:sp>
      <p:sp>
        <p:nvSpPr>
          <p:cNvPr id="102" name="مربع نص 101">
            <a:extLst>
              <a:ext uri="{FF2B5EF4-FFF2-40B4-BE49-F238E27FC236}">
                <a16:creationId xmlns:a16="http://schemas.microsoft.com/office/drawing/2014/main" id="{CAA543B1-518E-447D-BC41-8358B87AA59B}"/>
              </a:ext>
            </a:extLst>
          </p:cNvPr>
          <p:cNvSpPr txBox="1"/>
          <p:nvPr/>
        </p:nvSpPr>
        <p:spPr>
          <a:xfrm>
            <a:off x="152400" y="457200"/>
            <a:ext cx="3352800" cy="201593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spcBef>
                <a:spcPct val="0"/>
              </a:spcBef>
              <a:spcAft>
                <a:spcPts val="600"/>
              </a:spcAft>
              <a:defRPr/>
            </a:pPr>
            <a:r>
              <a:rPr lang="en-US" b="1" dirty="0">
                <a:solidFill>
                  <a:srgbClr val="00B0F0"/>
                </a:solidFill>
              </a:rPr>
              <a:t>(1) Skeletal muscle cells:</a:t>
            </a:r>
          </a:p>
          <a:p>
            <a:pPr>
              <a:spcBef>
                <a:spcPct val="0"/>
              </a:spcBef>
              <a:spcAft>
                <a:spcPts val="600"/>
              </a:spcAft>
              <a:defRPr/>
            </a:pPr>
            <a:r>
              <a:rPr lang="en-US" dirty="0">
                <a:solidFill>
                  <a:schemeClr val="tx1"/>
                </a:solidFill>
              </a:rPr>
              <a:t>- </a:t>
            </a:r>
            <a:r>
              <a:rPr lang="en-US" dirty="0">
                <a:solidFill>
                  <a:srgbClr val="FF0000"/>
                </a:solidFill>
              </a:rPr>
              <a:t>Can not divide</a:t>
            </a:r>
            <a:r>
              <a:rPr lang="en-US" dirty="0">
                <a:solidFill>
                  <a:schemeClr val="tx1"/>
                </a:solidFill>
              </a:rPr>
              <a:t>.</a:t>
            </a:r>
          </a:p>
          <a:p>
            <a:pPr marL="285750" indent="-285750">
              <a:spcBef>
                <a:spcPct val="0"/>
              </a:spcBef>
              <a:spcAft>
                <a:spcPts val="600"/>
              </a:spcAft>
              <a:buFontTx/>
              <a:buChar char="-"/>
              <a:defRPr/>
            </a:pPr>
            <a:r>
              <a:rPr lang="en-US" u="sng" dirty="0">
                <a:solidFill>
                  <a:schemeClr val="tx1"/>
                </a:solidFill>
              </a:rPr>
              <a:t>Limited</a:t>
            </a:r>
            <a:r>
              <a:rPr lang="en-US" dirty="0">
                <a:solidFill>
                  <a:schemeClr val="tx1"/>
                </a:solidFill>
              </a:rPr>
              <a:t> regeneration by satellite cells (stem cells on the muscle cell</a:t>
            </a:r>
            <a:r>
              <a:rPr lang="ja-JP" altLang="en-US" dirty="0">
                <a:solidFill>
                  <a:schemeClr val="tx1"/>
                </a:solidFill>
              </a:rPr>
              <a:t>’</a:t>
            </a:r>
            <a:r>
              <a:rPr lang="en-US" altLang="ja-JP" dirty="0">
                <a:solidFill>
                  <a:schemeClr val="tx1"/>
                </a:solidFill>
              </a:rPr>
              <a:t>s surface)</a:t>
            </a:r>
          </a:p>
          <a:p>
            <a:pPr marL="285750" indent="-285750">
              <a:spcBef>
                <a:spcPct val="0"/>
              </a:spcBef>
              <a:spcAft>
                <a:spcPts val="600"/>
              </a:spcAft>
              <a:buFontTx/>
              <a:buChar char="-"/>
              <a:defRPr/>
            </a:pPr>
            <a:endParaRPr lang="en-US" altLang="ja-JP" sz="800" dirty="0">
              <a:solidFill>
                <a:schemeClr val="bg1">
                  <a:lumMod val="65000"/>
                </a:schemeClr>
              </a:solidFill>
            </a:endParaRPr>
          </a:p>
          <a:p>
            <a:pPr marL="285750" indent="-285750">
              <a:spcBef>
                <a:spcPct val="0"/>
              </a:spcBef>
              <a:spcAft>
                <a:spcPts val="600"/>
              </a:spcAft>
              <a:buFontTx/>
              <a:buChar char="-"/>
              <a:defRPr/>
            </a:pPr>
            <a:endParaRPr lang="en-US" altLang="ja-JP" sz="700" dirty="0">
              <a:solidFill>
                <a:schemeClr val="bg1">
                  <a:lumMod val="65000"/>
                </a:schemeClr>
              </a:solidFill>
            </a:endParaRPr>
          </a:p>
        </p:txBody>
      </p:sp>
      <p:sp>
        <p:nvSpPr>
          <p:cNvPr id="103" name="مربع نص 102">
            <a:extLst>
              <a:ext uri="{FF2B5EF4-FFF2-40B4-BE49-F238E27FC236}">
                <a16:creationId xmlns:a16="http://schemas.microsoft.com/office/drawing/2014/main" id="{B950318B-3447-4D23-B71C-D3AC83B945A5}"/>
              </a:ext>
            </a:extLst>
          </p:cNvPr>
          <p:cNvSpPr txBox="1"/>
          <p:nvPr/>
        </p:nvSpPr>
        <p:spPr>
          <a:xfrm>
            <a:off x="3581400" y="457200"/>
            <a:ext cx="33528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spcBef>
                <a:spcPts val="1200"/>
              </a:spcBef>
              <a:spcAft>
                <a:spcPts val="600"/>
              </a:spcAft>
              <a:defRPr/>
            </a:pPr>
            <a:r>
              <a:rPr lang="en-US" b="1" dirty="0">
                <a:solidFill>
                  <a:srgbClr val="00B0F0"/>
                </a:solidFill>
              </a:rPr>
              <a:t>(2) Cardiac muscle cells:</a:t>
            </a:r>
          </a:p>
          <a:p>
            <a:pPr>
              <a:spcBef>
                <a:spcPct val="0"/>
              </a:spcBef>
              <a:spcAft>
                <a:spcPts val="600"/>
              </a:spcAft>
              <a:defRPr/>
            </a:pPr>
            <a:r>
              <a:rPr lang="en-US" dirty="0"/>
              <a:t>-</a:t>
            </a:r>
            <a:r>
              <a:rPr lang="en-US" b="1" dirty="0"/>
              <a:t> </a:t>
            </a:r>
            <a:r>
              <a:rPr lang="en-US" u="sng" dirty="0">
                <a:solidFill>
                  <a:srgbClr val="FF0000"/>
                </a:solidFill>
              </a:rPr>
              <a:t>No</a:t>
            </a:r>
            <a:r>
              <a:rPr lang="en-US" dirty="0"/>
              <a:t> regenerative capacity.</a:t>
            </a:r>
          </a:p>
          <a:p>
            <a:endParaRPr lang="en-US" sz="1200" dirty="0"/>
          </a:p>
          <a:p>
            <a:endParaRPr lang="en-US" sz="1200" dirty="0"/>
          </a:p>
          <a:p>
            <a:endParaRPr lang="en-US" sz="2000" dirty="0"/>
          </a:p>
          <a:p>
            <a:endParaRPr lang="en-US" sz="3600" dirty="0"/>
          </a:p>
        </p:txBody>
      </p:sp>
      <p:sp>
        <p:nvSpPr>
          <p:cNvPr id="104" name="مربع نص 103">
            <a:extLst>
              <a:ext uri="{FF2B5EF4-FFF2-40B4-BE49-F238E27FC236}">
                <a16:creationId xmlns:a16="http://schemas.microsoft.com/office/drawing/2014/main" id="{A7026B71-F716-4208-8F9B-FBBB219C7EB2}"/>
              </a:ext>
            </a:extLst>
          </p:cNvPr>
          <p:cNvSpPr txBox="1"/>
          <p:nvPr/>
        </p:nvSpPr>
        <p:spPr>
          <a:xfrm>
            <a:off x="7010400" y="457200"/>
            <a:ext cx="33528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spcBef>
                <a:spcPts val="1200"/>
              </a:spcBef>
              <a:defRPr/>
            </a:pPr>
            <a:r>
              <a:rPr lang="en-US" b="1" dirty="0">
                <a:solidFill>
                  <a:srgbClr val="00B0F0"/>
                </a:solidFill>
              </a:rPr>
              <a:t>(3) Smooth muscle cells:</a:t>
            </a:r>
          </a:p>
          <a:p>
            <a:pPr>
              <a:spcBef>
                <a:spcPct val="0"/>
              </a:spcBef>
              <a:defRPr/>
            </a:pPr>
            <a:r>
              <a:rPr lang="en-US" dirty="0"/>
              <a:t>- </a:t>
            </a:r>
            <a:r>
              <a:rPr lang="en-US" dirty="0">
                <a:solidFill>
                  <a:srgbClr val="FF0000"/>
                </a:solidFill>
              </a:rPr>
              <a:t>Can divide</a:t>
            </a:r>
            <a:r>
              <a:rPr lang="en-US" dirty="0"/>
              <a:t>.</a:t>
            </a:r>
          </a:p>
          <a:p>
            <a:pPr>
              <a:spcBef>
                <a:spcPct val="0"/>
              </a:spcBef>
              <a:defRPr/>
            </a:pPr>
            <a:r>
              <a:rPr lang="en-US" dirty="0"/>
              <a:t>- Regenerate from pericytes.</a:t>
            </a:r>
          </a:p>
          <a:p>
            <a:pPr>
              <a:spcBef>
                <a:spcPct val="0"/>
              </a:spcBef>
              <a:defRPr/>
            </a:pPr>
            <a:r>
              <a:rPr lang="en-US" dirty="0"/>
              <a:t>→ </a:t>
            </a:r>
            <a:r>
              <a:rPr lang="en-US" u="sng" dirty="0"/>
              <a:t>active</a:t>
            </a:r>
            <a:r>
              <a:rPr lang="en-US" dirty="0"/>
              <a:t> regenerative response.</a:t>
            </a:r>
          </a:p>
          <a:p>
            <a:pPr>
              <a:spcBef>
                <a:spcPct val="0"/>
              </a:spcBef>
              <a:defRPr/>
            </a:pPr>
            <a:r>
              <a:rPr lang="en-US" altLang="ja-JP" dirty="0">
                <a:solidFill>
                  <a:schemeClr val="bg1">
                    <a:lumMod val="65000"/>
                  </a:schemeClr>
                </a:solidFill>
              </a:rPr>
              <a:t>-</a:t>
            </a:r>
            <a:r>
              <a:rPr lang="en-US" altLang="ja-JP" dirty="0">
                <a:solidFill>
                  <a:schemeClr val="tx1"/>
                </a:solidFill>
              </a:rPr>
              <a:t> </a:t>
            </a:r>
            <a:r>
              <a:rPr lang="en-US" altLang="ja-JP" dirty="0">
                <a:solidFill>
                  <a:schemeClr val="bg1">
                    <a:lumMod val="65000"/>
                  </a:schemeClr>
                </a:solidFill>
              </a:rPr>
              <a:t>mitosis for other healthy cell | stem cell</a:t>
            </a:r>
            <a:endParaRPr lang="en-US" dirty="0"/>
          </a:p>
        </p:txBody>
      </p:sp>
    </p:spTree>
    <p:extLst>
      <p:ext uri="{BB962C8B-B14F-4D97-AF65-F5344CB8AC3E}">
        <p14:creationId xmlns:p14="http://schemas.microsoft.com/office/powerpoint/2010/main" val="22257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BA2DAC2-0C88-4999-A2B1-B96B0503E959}"/>
              </a:ext>
            </a:extLst>
          </p:cNvPr>
          <p:cNvSpPr>
            <a:spLocks noGrp="1"/>
          </p:cNvSpPr>
          <p:nvPr>
            <p:ph idx="4294967295"/>
          </p:nvPr>
        </p:nvSpPr>
        <p:spPr>
          <a:xfrm>
            <a:off x="2438400" y="1371600"/>
            <a:ext cx="8763000" cy="5661025"/>
          </a:xfrm>
        </p:spPr>
        <p:txBody>
          <a:bodyPr/>
          <a:lstStyle/>
          <a:p>
            <a:pPr algn="l" rtl="0">
              <a:spcBef>
                <a:spcPts val="0"/>
              </a:spcBef>
            </a:pPr>
            <a:r>
              <a:rPr lang="en-US" b="1" dirty="0">
                <a:solidFill>
                  <a:schemeClr val="accent1">
                    <a:lumMod val="50000"/>
                  </a:schemeClr>
                </a:solidFill>
              </a:rPr>
              <a:t>QUESTIONS:</a:t>
            </a:r>
          </a:p>
          <a:p>
            <a:pPr marL="0" indent="0" algn="l" rtl="0">
              <a:spcBef>
                <a:spcPts val="0"/>
              </a:spcBef>
              <a:buNone/>
            </a:pPr>
            <a:endParaRPr lang="en-US" b="1" dirty="0">
              <a:solidFill>
                <a:schemeClr val="accent1">
                  <a:lumMod val="50000"/>
                </a:schemeClr>
              </a:solidFill>
            </a:endParaRPr>
          </a:p>
          <a:p>
            <a:pPr marL="0" indent="0" algn="l" rtl="0">
              <a:spcBef>
                <a:spcPts val="0"/>
              </a:spcBef>
              <a:buNone/>
            </a:pPr>
            <a:r>
              <a:rPr lang="en-US" sz="1600" dirty="0">
                <a:solidFill>
                  <a:schemeClr val="tx1"/>
                </a:solidFill>
              </a:rPr>
              <a:t>Q1:What is the name of the dark line in the middle of The ( I ) band?</a:t>
            </a:r>
          </a:p>
          <a:p>
            <a:pPr marL="0" indent="0" algn="l" rtl="0">
              <a:spcBef>
                <a:spcPts val="0"/>
              </a:spcBef>
              <a:buNone/>
            </a:pPr>
            <a:r>
              <a:rPr lang="en-US" sz="1400" dirty="0">
                <a:solidFill>
                  <a:schemeClr val="bg1">
                    <a:lumMod val="50000"/>
                  </a:schemeClr>
                </a:solidFill>
              </a:rPr>
              <a:t>A) M line                 B) Z line                  C) H line               D) E line </a:t>
            </a:r>
          </a:p>
          <a:p>
            <a:pPr marL="0" indent="0" algn="l" rtl="0">
              <a:spcBef>
                <a:spcPts val="0"/>
              </a:spcBef>
              <a:buNone/>
            </a:pPr>
            <a:endParaRPr lang="en-US" sz="1600" dirty="0">
              <a:solidFill>
                <a:schemeClr val="tx1"/>
              </a:solidFill>
            </a:endParaRPr>
          </a:p>
          <a:p>
            <a:pPr marL="0" indent="0" algn="l" rtl="0">
              <a:spcBef>
                <a:spcPts val="0"/>
              </a:spcBef>
              <a:buNone/>
            </a:pPr>
            <a:r>
              <a:rPr lang="en-US" sz="1600" dirty="0">
                <a:solidFill>
                  <a:schemeClr val="tx1"/>
                </a:solidFill>
              </a:rPr>
              <a:t>Q2:Which one of the following not striated?</a:t>
            </a:r>
          </a:p>
          <a:p>
            <a:pPr marL="0" indent="0" algn="l" rtl="0">
              <a:spcBef>
                <a:spcPts val="0"/>
              </a:spcBef>
              <a:buNone/>
            </a:pPr>
            <a:r>
              <a:rPr lang="en-US" sz="1400" dirty="0">
                <a:solidFill>
                  <a:schemeClr val="bg1">
                    <a:lumMod val="50000"/>
                  </a:schemeClr>
                </a:solidFill>
              </a:rPr>
              <a:t>A) Cardiac muscle     B) Skeletal muscle     C) Smooth muscle     D) All of them</a:t>
            </a:r>
            <a:endParaRPr lang="en-US" sz="1400" dirty="0">
              <a:solidFill>
                <a:schemeClr val="tx1"/>
              </a:solidFill>
            </a:endParaRPr>
          </a:p>
          <a:p>
            <a:pPr marL="0" indent="0" algn="l" rtl="0">
              <a:spcBef>
                <a:spcPts val="0"/>
              </a:spcBef>
              <a:buNone/>
            </a:pPr>
            <a:endParaRPr lang="en-US" sz="1600" dirty="0">
              <a:solidFill>
                <a:schemeClr val="tx1"/>
              </a:solidFill>
            </a:endParaRPr>
          </a:p>
          <a:p>
            <a:pPr marL="0" indent="0" algn="l" rtl="0">
              <a:spcBef>
                <a:spcPts val="0"/>
              </a:spcBef>
              <a:buNone/>
            </a:pPr>
            <a:r>
              <a:rPr lang="en-US" sz="1600" dirty="0">
                <a:solidFill>
                  <a:schemeClr val="tx1"/>
                </a:solidFill>
              </a:rPr>
              <a:t>Q3: Intercalated discs is present in which of the following type of muscle fibers?</a:t>
            </a:r>
            <a:endParaRPr lang="en-US" dirty="0">
              <a:solidFill>
                <a:schemeClr val="tx1"/>
              </a:solidFill>
            </a:endParaRPr>
          </a:p>
          <a:p>
            <a:pPr marL="0" indent="0" algn="l" rtl="0">
              <a:spcBef>
                <a:spcPts val="0"/>
              </a:spcBef>
              <a:buNone/>
            </a:pPr>
            <a:r>
              <a:rPr lang="en-US" sz="1400" dirty="0">
                <a:solidFill>
                  <a:schemeClr val="bg1">
                    <a:lumMod val="50000"/>
                  </a:schemeClr>
                </a:solidFill>
              </a:rPr>
              <a:t>A) Cardiac muscle      B) Skeletal muscle      C) Smooth muscle      D) All of them</a:t>
            </a:r>
            <a:endParaRPr lang="en-US" sz="1400" dirty="0">
              <a:solidFill>
                <a:schemeClr val="tx1"/>
              </a:solidFill>
            </a:endParaRPr>
          </a:p>
          <a:p>
            <a:pPr marL="0" indent="0" algn="l" rtl="0">
              <a:spcBef>
                <a:spcPts val="0"/>
              </a:spcBef>
              <a:buNone/>
            </a:pPr>
            <a:endParaRPr lang="en-US" sz="1600" dirty="0">
              <a:solidFill>
                <a:schemeClr val="tx1"/>
              </a:solidFill>
            </a:endParaRPr>
          </a:p>
          <a:p>
            <a:pPr marL="0" indent="0" algn="l" rtl="0">
              <a:spcBef>
                <a:spcPts val="0"/>
              </a:spcBef>
              <a:buNone/>
            </a:pPr>
            <a:r>
              <a:rPr lang="en-US" sz="1600" dirty="0">
                <a:solidFill>
                  <a:schemeClr val="tx1"/>
                </a:solidFill>
              </a:rPr>
              <a:t>Q4: one of the following is a common feature in both smooth and cardiac muscles?</a:t>
            </a:r>
          </a:p>
          <a:p>
            <a:pPr marL="0" indent="0" algn="l" rtl="0">
              <a:spcBef>
                <a:spcPts val="0"/>
              </a:spcBef>
              <a:buNone/>
            </a:pPr>
            <a:r>
              <a:rPr lang="en-US" sz="1400" dirty="0">
                <a:solidFill>
                  <a:schemeClr val="bg1">
                    <a:lumMod val="50000"/>
                  </a:schemeClr>
                </a:solidFill>
              </a:rPr>
              <a:t>A) Multinucleated       B) </a:t>
            </a:r>
            <a:r>
              <a:rPr lang="en-US" sz="1400" dirty="0" err="1">
                <a:solidFill>
                  <a:schemeClr val="bg1">
                    <a:lumMod val="50000"/>
                  </a:schemeClr>
                </a:solidFill>
              </a:rPr>
              <a:t>Steriation</a:t>
            </a:r>
            <a:r>
              <a:rPr lang="en-US" sz="1400" dirty="0">
                <a:solidFill>
                  <a:schemeClr val="bg1">
                    <a:lumMod val="50000"/>
                  </a:schemeClr>
                </a:solidFill>
              </a:rPr>
              <a:t>       C) Fusiform cells       D) Gap junctions</a:t>
            </a:r>
            <a:endParaRPr lang="en-US" sz="1600" dirty="0">
              <a:solidFill>
                <a:schemeClr val="tx1"/>
              </a:solidFill>
            </a:endParaRPr>
          </a:p>
          <a:p>
            <a:pPr marL="0" indent="0" algn="l" rtl="0">
              <a:spcBef>
                <a:spcPts val="0"/>
              </a:spcBef>
              <a:buNone/>
            </a:pPr>
            <a:endParaRPr lang="en-US" sz="1600" dirty="0">
              <a:solidFill>
                <a:schemeClr val="tx1"/>
              </a:solidFill>
            </a:endParaRPr>
          </a:p>
          <a:p>
            <a:pPr marL="0" indent="0" algn="l" rtl="0">
              <a:spcBef>
                <a:spcPts val="0"/>
              </a:spcBef>
              <a:buNone/>
            </a:pPr>
            <a:r>
              <a:rPr lang="en-US" sz="1600" dirty="0">
                <a:solidFill>
                  <a:schemeClr val="tx1"/>
                </a:solidFill>
              </a:rPr>
              <a:t>Q5: Which one is never regenerate?</a:t>
            </a:r>
          </a:p>
          <a:p>
            <a:pPr marL="0" indent="0" algn="l" rtl="0">
              <a:spcBef>
                <a:spcPts val="0"/>
              </a:spcBef>
              <a:buNone/>
            </a:pPr>
            <a:r>
              <a:rPr lang="en-US" sz="1400" dirty="0">
                <a:solidFill>
                  <a:schemeClr val="bg1">
                    <a:lumMod val="50000"/>
                  </a:schemeClr>
                </a:solidFill>
              </a:rPr>
              <a:t>A) Cardiac muscle B) Skeletal muscle  C) Smooth muscle  D)all of them</a:t>
            </a:r>
          </a:p>
          <a:p>
            <a:pPr marL="0" indent="0" algn="l" rtl="0">
              <a:spcBef>
                <a:spcPts val="0"/>
              </a:spcBef>
              <a:buNone/>
            </a:pPr>
            <a:endParaRPr lang="en-US" dirty="0">
              <a:solidFill>
                <a:schemeClr val="tx1"/>
              </a:solidFill>
            </a:endParaRPr>
          </a:p>
          <a:p>
            <a:pPr marL="0" indent="0" algn="l" rtl="0">
              <a:spcBef>
                <a:spcPts val="0"/>
              </a:spcBef>
              <a:buNone/>
            </a:pPr>
            <a:endParaRPr lang="ar-SA" dirty="0"/>
          </a:p>
        </p:txBody>
      </p:sp>
      <p:sp>
        <p:nvSpPr>
          <p:cNvPr id="4" name="مربع نص 3">
            <a:extLst>
              <a:ext uri="{FF2B5EF4-FFF2-40B4-BE49-F238E27FC236}">
                <a16:creationId xmlns:a16="http://schemas.microsoft.com/office/drawing/2014/main" id="{613719F2-0457-440C-9DC0-2758A9891E14}"/>
              </a:ext>
            </a:extLst>
          </p:cNvPr>
          <p:cNvSpPr txBox="1"/>
          <p:nvPr/>
        </p:nvSpPr>
        <p:spPr>
          <a:xfrm rot="10800000">
            <a:off x="10782300" y="2847895"/>
            <a:ext cx="838200" cy="1354217"/>
          </a:xfrm>
          <a:prstGeom prst="rect">
            <a:avLst/>
          </a:prstGeom>
          <a:noFill/>
        </p:spPr>
        <p:txBody>
          <a:bodyPr wrap="square" rtlCol="1">
            <a:spAutoFit/>
          </a:bodyPr>
          <a:lstStyle/>
          <a:p>
            <a:r>
              <a:rPr lang="en-US" sz="1600" dirty="0">
                <a:solidFill>
                  <a:schemeClr val="bg1">
                    <a:lumMod val="50000"/>
                  </a:schemeClr>
                </a:solidFill>
              </a:rPr>
              <a:t>1-B</a:t>
            </a:r>
          </a:p>
          <a:p>
            <a:r>
              <a:rPr lang="en-US" sz="1600" dirty="0">
                <a:solidFill>
                  <a:schemeClr val="bg1">
                    <a:lumMod val="50000"/>
                  </a:schemeClr>
                </a:solidFill>
              </a:rPr>
              <a:t>2-C</a:t>
            </a:r>
          </a:p>
          <a:p>
            <a:r>
              <a:rPr lang="en-US" sz="1600" dirty="0">
                <a:solidFill>
                  <a:schemeClr val="bg1">
                    <a:lumMod val="50000"/>
                  </a:schemeClr>
                </a:solidFill>
              </a:rPr>
              <a:t>3-A</a:t>
            </a:r>
          </a:p>
          <a:p>
            <a:r>
              <a:rPr lang="en-US" sz="1600" dirty="0">
                <a:solidFill>
                  <a:schemeClr val="bg1">
                    <a:lumMod val="50000"/>
                  </a:schemeClr>
                </a:solidFill>
              </a:rPr>
              <a:t>4-D</a:t>
            </a:r>
          </a:p>
          <a:p>
            <a:r>
              <a:rPr lang="en-US" sz="1600" dirty="0">
                <a:solidFill>
                  <a:schemeClr val="bg1">
                    <a:lumMod val="50000"/>
                  </a:schemeClr>
                </a:solidFill>
              </a:rPr>
              <a:t>5-A</a:t>
            </a:r>
          </a:p>
        </p:txBody>
      </p:sp>
    </p:spTree>
    <p:extLst>
      <p:ext uri="{BB962C8B-B14F-4D97-AF65-F5344CB8AC3E}">
        <p14:creationId xmlns:p14="http://schemas.microsoft.com/office/powerpoint/2010/main" val="160559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a:extLst>
              <a:ext uri="{FF2B5EF4-FFF2-40B4-BE49-F238E27FC236}">
                <a16:creationId xmlns:a16="http://schemas.microsoft.com/office/drawing/2014/main" id="{CBACBC55-A9FB-4D6B-A10D-8AC2F0F1376F}"/>
              </a:ext>
            </a:extLst>
          </p:cNvPr>
          <p:cNvSpPr txBox="1">
            <a:spLocks/>
          </p:cNvSpPr>
          <p:nvPr/>
        </p:nvSpPr>
        <p:spPr>
          <a:xfrm>
            <a:off x="2133600" y="1524000"/>
            <a:ext cx="8596668" cy="5431762"/>
          </a:xfrm>
          <a:prstGeom prst="rect">
            <a:avLst/>
          </a:prstGeom>
        </p:spPr>
        <p:txBody>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442913" indent="0" algn="l" rtl="0">
              <a:spcBef>
                <a:spcPts val="0"/>
              </a:spcBef>
              <a:buClr>
                <a:schemeClr val="accent1">
                  <a:lumMod val="50000"/>
                </a:schemeClr>
              </a:buClr>
              <a:buFont typeface="Wingdings 3" charset="2"/>
              <a:buNone/>
            </a:pPr>
            <a:r>
              <a:rPr lang="en-US" sz="1600" dirty="0">
                <a:solidFill>
                  <a:schemeClr val="tx1"/>
                </a:solidFill>
              </a:rPr>
              <a:t>Q6:</a:t>
            </a:r>
            <a:r>
              <a:rPr lang="en-US" sz="1600" dirty="0"/>
              <a:t> Whose have largest dimeter?</a:t>
            </a:r>
          </a:p>
          <a:p>
            <a:pPr marL="442913" indent="0" algn="l" rtl="0">
              <a:spcBef>
                <a:spcPts val="0"/>
              </a:spcBef>
              <a:buClr>
                <a:schemeClr val="accent1">
                  <a:lumMod val="50000"/>
                </a:schemeClr>
              </a:buClr>
              <a:buFont typeface="Wingdings 3" charset="2"/>
              <a:buNone/>
            </a:pPr>
            <a:r>
              <a:rPr lang="en-US" sz="1400" dirty="0">
                <a:solidFill>
                  <a:schemeClr val="bg1">
                    <a:lumMod val="50000"/>
                  </a:schemeClr>
                </a:solidFill>
              </a:rPr>
              <a:t>A) Cardiac muscle       B) Skeletal muscle        C) Smooth muscle        D) A&amp;B</a:t>
            </a:r>
            <a:endParaRPr lang="en-US" sz="1400" dirty="0">
              <a:solidFill>
                <a:schemeClr val="tx1"/>
              </a:solidFill>
            </a:endParaRPr>
          </a:p>
          <a:p>
            <a:pPr marL="442913" indent="0" algn="l" rtl="0">
              <a:spcBef>
                <a:spcPts val="0"/>
              </a:spcBef>
              <a:buClr>
                <a:schemeClr val="accent1">
                  <a:lumMod val="50000"/>
                </a:schemeClr>
              </a:buClr>
              <a:buFont typeface="Wingdings 3" charset="2"/>
              <a:buNone/>
            </a:pPr>
            <a:endParaRPr lang="en-US" dirty="0"/>
          </a:p>
          <a:p>
            <a:pPr marL="442913" indent="0" algn="l" rtl="0">
              <a:spcBef>
                <a:spcPts val="0"/>
              </a:spcBef>
              <a:buClr>
                <a:schemeClr val="accent1">
                  <a:lumMod val="50000"/>
                </a:schemeClr>
              </a:buClr>
              <a:buFont typeface="Wingdings 3" charset="2"/>
              <a:buNone/>
            </a:pPr>
            <a:r>
              <a:rPr lang="en-US" sz="1600" dirty="0"/>
              <a:t>Q7: Which of the following C.T. separates each individual skeletal muscle fibers? </a:t>
            </a:r>
            <a:endParaRPr lang="en-US" sz="1600" dirty="0">
              <a:solidFill>
                <a:schemeClr val="tx1"/>
              </a:solidFill>
            </a:endParaRPr>
          </a:p>
          <a:p>
            <a:pPr marL="84138" indent="358775" algn="l" rtl="0">
              <a:spcBef>
                <a:spcPts val="0"/>
              </a:spcBef>
              <a:buClr>
                <a:schemeClr val="accent1">
                  <a:lumMod val="50000"/>
                </a:schemeClr>
              </a:buClr>
              <a:buFont typeface="Wingdings 3" charset="2"/>
              <a:buNone/>
            </a:pPr>
            <a:r>
              <a:rPr lang="en-US" sz="1400" dirty="0">
                <a:solidFill>
                  <a:schemeClr val="bg1">
                    <a:lumMod val="50000"/>
                  </a:schemeClr>
                </a:solidFill>
              </a:rPr>
              <a:t>A) Sarcoplasm           B) Perimysium           C) Endomysium           D) Epimysium</a:t>
            </a:r>
          </a:p>
          <a:p>
            <a:pPr marL="84138" indent="358775" algn="l" rtl="0">
              <a:spcBef>
                <a:spcPts val="0"/>
              </a:spcBef>
              <a:buClr>
                <a:schemeClr val="accent1">
                  <a:lumMod val="50000"/>
                </a:schemeClr>
              </a:buClr>
              <a:buFont typeface="Wingdings 3" charset="2"/>
              <a:buNone/>
            </a:pPr>
            <a:endParaRPr lang="en-US" dirty="0"/>
          </a:p>
          <a:p>
            <a:pPr marL="84138" indent="358775" algn="l" rtl="0">
              <a:spcBef>
                <a:spcPts val="0"/>
              </a:spcBef>
              <a:buClr>
                <a:schemeClr val="accent1">
                  <a:lumMod val="50000"/>
                </a:schemeClr>
              </a:buClr>
              <a:buFont typeface="Wingdings 3" charset="2"/>
              <a:buNone/>
            </a:pPr>
            <a:r>
              <a:rPr lang="en-US" sz="1600" dirty="0"/>
              <a:t>Q8: the contractile unit of a myofibril?</a:t>
            </a:r>
          </a:p>
          <a:p>
            <a:pPr marL="84138" indent="358775" algn="l" rtl="0">
              <a:spcBef>
                <a:spcPts val="0"/>
              </a:spcBef>
              <a:buClr>
                <a:schemeClr val="accent1">
                  <a:lumMod val="50000"/>
                </a:schemeClr>
              </a:buClr>
              <a:buFont typeface="Wingdings 3" charset="2"/>
              <a:buNone/>
            </a:pPr>
            <a:r>
              <a:rPr lang="en-US" sz="1400" dirty="0">
                <a:solidFill>
                  <a:schemeClr val="bg1">
                    <a:lumMod val="50000"/>
                  </a:schemeClr>
                </a:solidFill>
              </a:rPr>
              <a:t>A) Sarcomere        B) Sarcoplasm        C) Sarcoplasmic reticulum        D) Sarcolemma</a:t>
            </a:r>
          </a:p>
          <a:p>
            <a:pPr marL="84138" indent="358775" algn="l" rtl="0">
              <a:spcBef>
                <a:spcPts val="0"/>
              </a:spcBef>
              <a:buClr>
                <a:schemeClr val="accent1">
                  <a:lumMod val="50000"/>
                </a:schemeClr>
              </a:buClr>
              <a:buFont typeface="Wingdings 3" charset="2"/>
              <a:buNone/>
            </a:pPr>
            <a:endParaRPr lang="en-US" dirty="0"/>
          </a:p>
          <a:p>
            <a:pPr marL="84138" indent="358775" algn="l" rtl="0">
              <a:spcBef>
                <a:spcPts val="0"/>
              </a:spcBef>
              <a:buClr>
                <a:schemeClr val="accent1">
                  <a:lumMod val="50000"/>
                </a:schemeClr>
              </a:buClr>
              <a:buFont typeface="Wingdings 3" charset="2"/>
              <a:buNone/>
            </a:pPr>
            <a:r>
              <a:rPr lang="en-US" sz="1600" dirty="0"/>
              <a:t>Q9: The shape of smooth muscle is?</a:t>
            </a:r>
          </a:p>
          <a:p>
            <a:pPr marL="84138" indent="358775" algn="l" rtl="0">
              <a:spcBef>
                <a:spcPts val="0"/>
              </a:spcBef>
              <a:buClr>
                <a:schemeClr val="accent1">
                  <a:lumMod val="50000"/>
                </a:schemeClr>
              </a:buClr>
              <a:buFont typeface="Wingdings 3" charset="2"/>
              <a:buNone/>
            </a:pPr>
            <a:r>
              <a:rPr lang="en-US" sz="1400" dirty="0">
                <a:solidFill>
                  <a:schemeClr val="bg1">
                    <a:lumMod val="50000"/>
                  </a:schemeClr>
                </a:solidFill>
              </a:rPr>
              <a:t>A) Cylindrical            B) Circular            C) Triangular           D) Fusiform </a:t>
            </a:r>
          </a:p>
          <a:p>
            <a:pPr marL="84138" indent="358775" algn="l" rtl="0">
              <a:spcBef>
                <a:spcPts val="0"/>
              </a:spcBef>
              <a:buClr>
                <a:schemeClr val="accent1">
                  <a:lumMod val="50000"/>
                </a:schemeClr>
              </a:buClr>
              <a:buFont typeface="Wingdings 3" charset="2"/>
              <a:buNone/>
            </a:pPr>
            <a:endParaRPr lang="en-US" dirty="0"/>
          </a:p>
          <a:p>
            <a:pPr marL="84138" indent="358775" algn="l" rtl="0">
              <a:spcBef>
                <a:spcPts val="0"/>
              </a:spcBef>
              <a:buClr>
                <a:schemeClr val="accent1">
                  <a:lumMod val="50000"/>
                </a:schemeClr>
              </a:buClr>
              <a:buFont typeface="Wingdings 3" charset="2"/>
              <a:buNone/>
            </a:pPr>
            <a:r>
              <a:rPr lang="en-US" sz="1600" dirty="0"/>
              <a:t>Q10: Sarcomere is the distance between two?</a:t>
            </a:r>
          </a:p>
          <a:p>
            <a:pPr marL="84138" indent="358775" algn="l" rtl="0">
              <a:spcBef>
                <a:spcPts val="0"/>
              </a:spcBef>
              <a:buClr>
                <a:schemeClr val="accent1">
                  <a:lumMod val="50000"/>
                </a:schemeClr>
              </a:buClr>
              <a:buFont typeface="Wingdings 3" charset="2"/>
              <a:buNone/>
            </a:pPr>
            <a:r>
              <a:rPr lang="en-US" sz="1400" dirty="0">
                <a:solidFill>
                  <a:schemeClr val="bg1">
                    <a:lumMod val="50000"/>
                  </a:schemeClr>
                </a:solidFill>
              </a:rPr>
              <a:t>A) M lines                B) Z lines                C) H lines                D) E lines </a:t>
            </a:r>
          </a:p>
          <a:p>
            <a:pPr marL="84138" indent="358775" algn="l" rtl="0">
              <a:spcBef>
                <a:spcPts val="0"/>
              </a:spcBef>
              <a:buClr>
                <a:schemeClr val="accent1">
                  <a:lumMod val="50000"/>
                </a:schemeClr>
              </a:buClr>
              <a:buFont typeface="Wingdings 3" charset="2"/>
              <a:buNone/>
            </a:pPr>
            <a:endParaRPr lang="en-US" dirty="0"/>
          </a:p>
          <a:p>
            <a:pPr marL="84138" indent="358775" algn="l" rtl="0">
              <a:spcBef>
                <a:spcPts val="0"/>
              </a:spcBef>
              <a:buClr>
                <a:schemeClr val="accent1">
                  <a:lumMod val="50000"/>
                </a:schemeClr>
              </a:buClr>
              <a:buFont typeface="Wingdings 3" charset="2"/>
              <a:buNone/>
            </a:pPr>
            <a:r>
              <a:rPr lang="en-US" sz="1600" dirty="0"/>
              <a:t>Q11:Which one of the following muscle fibers can divide?</a:t>
            </a:r>
          </a:p>
          <a:p>
            <a:pPr marL="84138" indent="358775" algn="l" rtl="0">
              <a:spcBef>
                <a:spcPts val="0"/>
              </a:spcBef>
              <a:buClr>
                <a:schemeClr val="accent1">
                  <a:lumMod val="50000"/>
                </a:schemeClr>
              </a:buClr>
              <a:buFont typeface="Wingdings 3" charset="2"/>
              <a:buNone/>
            </a:pPr>
            <a:r>
              <a:rPr lang="en-US" sz="1400" dirty="0">
                <a:solidFill>
                  <a:schemeClr val="bg1">
                    <a:lumMod val="50000"/>
                  </a:schemeClr>
                </a:solidFill>
              </a:rPr>
              <a:t>A) Cardiac muscle        B) Skeletal muscle         C) Smooth muscle         D) All of them</a:t>
            </a:r>
            <a:endParaRPr lang="en-US" sz="1400" dirty="0">
              <a:solidFill>
                <a:schemeClr val="tx1"/>
              </a:solidFill>
            </a:endParaRPr>
          </a:p>
          <a:p>
            <a:pPr marL="84138" indent="358775" algn="l" rtl="0">
              <a:spcBef>
                <a:spcPts val="0"/>
              </a:spcBef>
              <a:buClr>
                <a:schemeClr val="accent1">
                  <a:lumMod val="50000"/>
                </a:schemeClr>
              </a:buClr>
              <a:buFont typeface="Wingdings 3" charset="2"/>
              <a:buNone/>
            </a:pPr>
            <a:endParaRPr lang="ar-SA" dirty="0"/>
          </a:p>
        </p:txBody>
      </p:sp>
      <p:sp>
        <p:nvSpPr>
          <p:cNvPr id="6" name="مربع نص 5">
            <a:extLst>
              <a:ext uri="{FF2B5EF4-FFF2-40B4-BE49-F238E27FC236}">
                <a16:creationId xmlns:a16="http://schemas.microsoft.com/office/drawing/2014/main" id="{159AEA35-DCBC-4431-80EE-AD43C9B6A53A}"/>
              </a:ext>
            </a:extLst>
          </p:cNvPr>
          <p:cNvSpPr txBox="1"/>
          <p:nvPr/>
        </p:nvSpPr>
        <p:spPr>
          <a:xfrm rot="10800000">
            <a:off x="10591800" y="2819400"/>
            <a:ext cx="914400" cy="1569660"/>
          </a:xfrm>
          <a:prstGeom prst="rect">
            <a:avLst/>
          </a:prstGeom>
          <a:noFill/>
        </p:spPr>
        <p:txBody>
          <a:bodyPr wrap="square" rtlCol="1">
            <a:spAutoFit/>
          </a:bodyPr>
          <a:lstStyle/>
          <a:p>
            <a:r>
              <a:rPr lang="en-US" sz="1600" dirty="0">
                <a:solidFill>
                  <a:schemeClr val="bg1">
                    <a:lumMod val="50000"/>
                  </a:schemeClr>
                </a:solidFill>
              </a:rPr>
              <a:t>6-B</a:t>
            </a:r>
          </a:p>
          <a:p>
            <a:r>
              <a:rPr lang="en-US" sz="1600" dirty="0">
                <a:solidFill>
                  <a:schemeClr val="bg1">
                    <a:lumMod val="50000"/>
                  </a:schemeClr>
                </a:solidFill>
              </a:rPr>
              <a:t>7-C</a:t>
            </a:r>
          </a:p>
          <a:p>
            <a:r>
              <a:rPr lang="en-US" sz="1600" dirty="0">
                <a:solidFill>
                  <a:schemeClr val="bg1">
                    <a:lumMod val="50000"/>
                  </a:schemeClr>
                </a:solidFill>
              </a:rPr>
              <a:t>8-A</a:t>
            </a:r>
          </a:p>
          <a:p>
            <a:r>
              <a:rPr lang="en-US" sz="1600" dirty="0">
                <a:solidFill>
                  <a:schemeClr val="bg1">
                    <a:lumMod val="50000"/>
                  </a:schemeClr>
                </a:solidFill>
              </a:rPr>
              <a:t>9-D</a:t>
            </a:r>
          </a:p>
          <a:p>
            <a:r>
              <a:rPr lang="en-US" sz="1600" dirty="0">
                <a:solidFill>
                  <a:schemeClr val="bg1">
                    <a:lumMod val="50000"/>
                  </a:schemeClr>
                </a:solidFill>
              </a:rPr>
              <a:t>10-B</a:t>
            </a:r>
          </a:p>
          <a:p>
            <a:r>
              <a:rPr lang="en-US" sz="1600" dirty="0">
                <a:solidFill>
                  <a:schemeClr val="bg1">
                    <a:lumMod val="50000"/>
                  </a:schemeClr>
                </a:solidFill>
              </a:rPr>
              <a:t>11-C</a:t>
            </a:r>
            <a:endParaRPr lang="ar-SA" sz="1600" dirty="0">
              <a:solidFill>
                <a:schemeClr val="bg1">
                  <a:lumMod val="50000"/>
                </a:schemeClr>
              </a:solidFill>
            </a:endParaRPr>
          </a:p>
        </p:txBody>
      </p:sp>
    </p:spTree>
    <p:extLst>
      <p:ext uri="{BB962C8B-B14F-4D97-AF65-F5344CB8AC3E}">
        <p14:creationId xmlns:p14="http://schemas.microsoft.com/office/powerpoint/2010/main" val="122084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0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C24A59E-0CE3-4058-BE1B-FADF876AE8AD}"/>
              </a:ext>
            </a:extLst>
          </p:cNvPr>
          <p:cNvSpPr txBox="1"/>
          <p:nvPr/>
        </p:nvSpPr>
        <p:spPr>
          <a:xfrm>
            <a:off x="2895600" y="2362200"/>
            <a:ext cx="7010400" cy="923330"/>
          </a:xfrm>
          <a:prstGeom prst="rect">
            <a:avLst/>
          </a:prstGeom>
          <a:noFill/>
        </p:spPr>
        <p:txBody>
          <a:bodyPr wrap="square" rtlCol="1">
            <a:spAutoFit/>
          </a:bodyPr>
          <a:lstStyle/>
          <a:p>
            <a:pPr marL="285750" indent="-285750">
              <a:buFont typeface="Arial" panose="020B0604020202020204" pitchFamily="34" charset="0"/>
              <a:buChar char="•"/>
              <a:defRPr/>
            </a:pPr>
            <a:r>
              <a:rPr lang="en-US" dirty="0"/>
              <a:t>Identify and describe the histological structure of the three types of muscle cells and list the differences between them.</a:t>
            </a:r>
          </a:p>
          <a:p>
            <a:endParaRPr lang="ar-SA" dirty="0"/>
          </a:p>
        </p:txBody>
      </p:sp>
    </p:spTree>
    <p:extLst>
      <p:ext uri="{BB962C8B-B14F-4D97-AF65-F5344CB8AC3E}">
        <p14:creationId xmlns:p14="http://schemas.microsoft.com/office/powerpoint/2010/main" val="248732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scle CT coats schematic.jpg">
            <a:extLst>
              <a:ext uri="{FF2B5EF4-FFF2-40B4-BE49-F238E27FC236}">
                <a16:creationId xmlns:a16="http://schemas.microsoft.com/office/drawing/2014/main" id="{9CB552A5-892B-44A3-98C6-C9E107C7D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6464808" cy="3854480"/>
          </a:xfrm>
          <a:prstGeom prst="rect">
            <a:avLst/>
          </a:prstGeom>
        </p:spPr>
      </p:pic>
      <p:sp>
        <p:nvSpPr>
          <p:cNvPr id="3" name="عنوان 2">
            <a:extLst>
              <a:ext uri="{FF2B5EF4-FFF2-40B4-BE49-F238E27FC236}">
                <a16:creationId xmlns:a16="http://schemas.microsoft.com/office/drawing/2014/main" id="{173E7830-5F19-4AF8-9B43-5BE9CC56F574}"/>
              </a:ext>
            </a:extLst>
          </p:cNvPr>
          <p:cNvSpPr>
            <a:spLocks noGrp="1"/>
          </p:cNvSpPr>
          <p:nvPr>
            <p:ph type="title"/>
          </p:nvPr>
        </p:nvSpPr>
        <p:spPr>
          <a:xfrm>
            <a:off x="304800" y="609600"/>
            <a:ext cx="9525000" cy="1320800"/>
          </a:xfrm>
        </p:spPr>
        <p:txBody>
          <a:bodyPr>
            <a:normAutofit/>
          </a:bodyPr>
          <a:lstStyle/>
          <a:p>
            <a:pPr algn="ctr"/>
            <a:r>
              <a:rPr lang="en-US" sz="2800" dirty="0">
                <a:solidFill>
                  <a:schemeClr val="bg1">
                    <a:lumMod val="65000"/>
                  </a:schemeClr>
                </a:solidFill>
              </a:rPr>
              <a:t>Extra picture for explanation only</a:t>
            </a:r>
            <a:endParaRPr lang="ar-SA" sz="2800" dirty="0">
              <a:solidFill>
                <a:schemeClr val="bg1">
                  <a:lumMod val="65000"/>
                </a:schemeClr>
              </a:solidFill>
            </a:endParaRPr>
          </a:p>
        </p:txBody>
      </p:sp>
    </p:spTree>
    <p:extLst>
      <p:ext uri="{BB962C8B-B14F-4D97-AF65-F5344CB8AC3E}">
        <p14:creationId xmlns:p14="http://schemas.microsoft.com/office/powerpoint/2010/main" val="339574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3EF0B58-D39D-480D-B2AB-1C10C3365733}"/>
              </a:ext>
            </a:extLst>
          </p:cNvPr>
          <p:cNvSpPr>
            <a:spLocks noGrp="1"/>
          </p:cNvSpPr>
          <p:nvPr>
            <p:ph idx="1"/>
          </p:nvPr>
        </p:nvSpPr>
        <p:spPr>
          <a:xfrm>
            <a:off x="677334" y="457201"/>
            <a:ext cx="8596668" cy="5584162"/>
          </a:xfrm>
        </p:spPr>
        <p:txBody>
          <a:bodyPr/>
          <a:lstStyle/>
          <a:p>
            <a:pPr algn="l" rtl="0">
              <a:buClr>
                <a:schemeClr val="accent1">
                  <a:lumMod val="50000"/>
                </a:schemeClr>
              </a:buClr>
              <a:buFont typeface="Wingdings" panose="05000000000000000000" pitchFamily="2" charset="2"/>
              <a:buChar char="Ø"/>
            </a:pPr>
            <a:r>
              <a:rPr lang="en-GB" sz="2000" b="1" dirty="0">
                <a:solidFill>
                  <a:schemeClr val="accent1">
                    <a:lumMod val="50000"/>
                  </a:schemeClr>
                </a:solidFill>
                <a:ea typeface="+mj-ea"/>
                <a:cs typeface="+mj-cs"/>
              </a:rPr>
              <a:t>MUSCULAR TISSUE </a:t>
            </a:r>
            <a:r>
              <a:rPr lang="en-GB" sz="1400" b="1" dirty="0">
                <a:solidFill>
                  <a:schemeClr val="bg1">
                    <a:lumMod val="65000"/>
                  </a:schemeClr>
                </a:solidFill>
                <a:ea typeface="+mj-ea"/>
                <a:cs typeface="+mj-cs"/>
              </a:rPr>
              <a:t>=</a:t>
            </a:r>
            <a:r>
              <a:rPr lang="en-GB" sz="1400" b="1" dirty="0" err="1">
                <a:solidFill>
                  <a:schemeClr val="bg1">
                    <a:lumMod val="65000"/>
                  </a:schemeClr>
                </a:solidFill>
                <a:ea typeface="+mj-ea"/>
                <a:cs typeface="+mj-cs"/>
              </a:rPr>
              <a:t>carco</a:t>
            </a:r>
            <a:r>
              <a:rPr lang="en-GB" sz="1400" b="1" dirty="0">
                <a:solidFill>
                  <a:schemeClr val="bg1">
                    <a:lumMod val="65000"/>
                  </a:schemeClr>
                </a:solidFill>
                <a:ea typeface="+mj-ea"/>
                <a:cs typeface="+mj-cs"/>
              </a:rPr>
              <a:t>=</a:t>
            </a:r>
            <a:r>
              <a:rPr lang="en-GB" sz="1400" b="1" dirty="0" err="1">
                <a:solidFill>
                  <a:schemeClr val="bg1">
                    <a:lumMod val="65000"/>
                  </a:schemeClr>
                </a:solidFill>
                <a:ea typeface="+mj-ea"/>
                <a:cs typeface="+mj-cs"/>
              </a:rPr>
              <a:t>myo</a:t>
            </a:r>
            <a:r>
              <a:rPr lang="en-GB" sz="1400" b="1" dirty="0">
                <a:solidFill>
                  <a:schemeClr val="bg1">
                    <a:lumMod val="65000"/>
                  </a:schemeClr>
                </a:solidFill>
                <a:ea typeface="+mj-ea"/>
                <a:cs typeface="+mj-cs"/>
              </a:rPr>
              <a:t>=</a:t>
            </a:r>
            <a:r>
              <a:rPr lang="en-GB" sz="1400" b="1" dirty="0" err="1">
                <a:solidFill>
                  <a:schemeClr val="bg1">
                    <a:lumMod val="65000"/>
                  </a:schemeClr>
                </a:solidFill>
                <a:ea typeface="+mj-ea"/>
                <a:cs typeface="+mj-cs"/>
              </a:rPr>
              <a:t>mysium</a:t>
            </a:r>
            <a:endParaRPr lang="en-GB" sz="2000" b="1" dirty="0">
              <a:solidFill>
                <a:schemeClr val="bg1">
                  <a:lumMod val="65000"/>
                </a:schemeClr>
              </a:solidFill>
              <a:ea typeface="+mj-ea"/>
              <a:cs typeface="+mj-cs"/>
            </a:endParaRPr>
          </a:p>
          <a:p>
            <a:pPr marL="144000" indent="-144000" algn="l" rtl="0">
              <a:spcBef>
                <a:spcPts val="0"/>
              </a:spcBef>
              <a:buClrTx/>
              <a:buFont typeface="Arial" panose="020B0604020202020204" pitchFamily="34" charset="0"/>
              <a:buChar char="•"/>
            </a:pPr>
            <a:r>
              <a:rPr lang="en-GB" sz="1600" b="1" dirty="0">
                <a:solidFill>
                  <a:schemeClr val="tx1"/>
                </a:solidFill>
              </a:rPr>
              <a:t>Made of elongated muscle cells (</a:t>
            </a:r>
            <a:r>
              <a:rPr lang="en-GB" sz="1600" b="1" dirty="0" err="1">
                <a:solidFill>
                  <a:schemeClr val="tx1"/>
                </a:solidFill>
              </a:rPr>
              <a:t>fibers</a:t>
            </a:r>
            <a:r>
              <a:rPr lang="en-GB" sz="1600" b="1" dirty="0">
                <a:solidFill>
                  <a:schemeClr val="tx1"/>
                </a:solidFill>
              </a:rPr>
              <a:t>)</a:t>
            </a: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r>
              <a:rPr lang="en-GB" sz="1600" dirty="0">
                <a:solidFill>
                  <a:schemeClr val="bg1">
                    <a:lumMod val="65000"/>
                  </a:schemeClr>
                </a:solidFill>
              </a:rPr>
              <a:t>Muscle cell is only cell that we can see by naked eye</a:t>
            </a:r>
          </a:p>
          <a:p>
            <a:pPr marL="144000" indent="-144000" algn="l" rtl="0">
              <a:spcBef>
                <a:spcPts val="0"/>
              </a:spcBef>
              <a:buClrTx/>
              <a:buFont typeface="Arial" panose="020B0604020202020204" pitchFamily="34" charset="0"/>
              <a:buChar char="•"/>
            </a:pPr>
            <a:r>
              <a:rPr lang="en-GB" sz="1600" dirty="0">
                <a:solidFill>
                  <a:schemeClr val="bg1">
                    <a:lumMod val="65000"/>
                  </a:schemeClr>
                </a:solidFill>
              </a:rPr>
              <a:t>Muscle supply by somatic nerve</a:t>
            </a: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0" indent="0" algn="l" rtl="0">
              <a:spcBef>
                <a:spcPts val="0"/>
              </a:spcBef>
              <a:buClrTx/>
              <a:buNone/>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0" indent="0" algn="l" rtl="0">
              <a:spcBef>
                <a:spcPts val="0"/>
              </a:spcBef>
              <a:buClrTx/>
              <a:buNone/>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0" indent="0" algn="l" rtl="0">
              <a:spcBef>
                <a:spcPts val="0"/>
              </a:spcBef>
              <a:buClrTx/>
              <a:buNone/>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0" indent="0" algn="l" rtl="0">
              <a:spcBef>
                <a:spcPts val="0"/>
              </a:spcBef>
              <a:buClrTx/>
              <a:buNone/>
            </a:pPr>
            <a:endParaRPr lang="en-GB" sz="500" b="1" dirty="0">
              <a:solidFill>
                <a:schemeClr val="tx1"/>
              </a:solidFill>
            </a:endParaRPr>
          </a:p>
          <a:p>
            <a:pPr marL="0" indent="0" algn="l" rtl="0">
              <a:spcBef>
                <a:spcPts val="0"/>
              </a:spcBef>
              <a:buClrTx/>
              <a:buNone/>
            </a:pPr>
            <a:endParaRPr lang="en-GB" sz="5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144000" indent="-144000" algn="l" rtl="0">
              <a:spcBef>
                <a:spcPts val="0"/>
              </a:spcBef>
              <a:buClrTx/>
              <a:buFont typeface="Arial" panose="020B0604020202020204" pitchFamily="34" charset="0"/>
              <a:buChar char="•"/>
            </a:pPr>
            <a:endParaRPr lang="en-GB" sz="1600" b="1" dirty="0">
              <a:solidFill>
                <a:schemeClr val="tx1"/>
              </a:solidFill>
            </a:endParaRPr>
          </a:p>
          <a:p>
            <a:pPr marL="0" indent="0" algn="l" rtl="0">
              <a:spcBef>
                <a:spcPts val="0"/>
              </a:spcBef>
              <a:buClrTx/>
              <a:buNone/>
            </a:pPr>
            <a:endParaRPr lang="en-GB" sz="1600" b="1" dirty="0">
              <a:solidFill>
                <a:schemeClr val="tx1"/>
              </a:solidFill>
            </a:endParaRPr>
          </a:p>
          <a:p>
            <a:pPr marL="0" indent="0" algn="l" rtl="0">
              <a:spcBef>
                <a:spcPts val="0"/>
              </a:spcBef>
              <a:buClrTx/>
              <a:buNone/>
            </a:pPr>
            <a:endParaRPr lang="en-GB" sz="1600" b="1" dirty="0">
              <a:solidFill>
                <a:schemeClr val="tx1"/>
              </a:solidFill>
            </a:endParaRPr>
          </a:p>
          <a:p>
            <a:pPr marL="0" indent="0" algn="l" rtl="0">
              <a:buClr>
                <a:schemeClr val="accent1">
                  <a:lumMod val="50000"/>
                </a:schemeClr>
              </a:buClr>
              <a:buNone/>
            </a:pPr>
            <a:endParaRPr lang="ar-SA" sz="2000" b="1" dirty="0">
              <a:solidFill>
                <a:schemeClr val="accent1">
                  <a:lumMod val="50000"/>
                </a:schemeClr>
              </a:solidFill>
              <a:ea typeface="+mj-ea"/>
              <a:cs typeface="+mj-cs"/>
            </a:endParaRPr>
          </a:p>
        </p:txBody>
      </p:sp>
      <p:graphicFrame>
        <p:nvGraphicFramePr>
          <p:cNvPr id="4" name="رسم تخطيطي 3">
            <a:extLst>
              <a:ext uri="{FF2B5EF4-FFF2-40B4-BE49-F238E27FC236}">
                <a16:creationId xmlns:a16="http://schemas.microsoft.com/office/drawing/2014/main" id="{11A320FE-F618-4916-906C-9835DEC898BD}"/>
              </a:ext>
            </a:extLst>
          </p:cNvPr>
          <p:cNvGraphicFramePr/>
          <p:nvPr>
            <p:extLst>
              <p:ext uri="{D42A27DB-BD31-4B8C-83A1-F6EECF244321}">
                <p14:modId xmlns:p14="http://schemas.microsoft.com/office/powerpoint/2010/main" val="1816626395"/>
              </p:ext>
            </p:extLst>
          </p:nvPr>
        </p:nvGraphicFramePr>
        <p:xfrm>
          <a:off x="-1828800" y="1143000"/>
          <a:ext cx="8991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F:\HISTOLOGY\Pics\Basic Histology-Images\Images\10-Muscle\F10_01.jpg">
            <a:extLst>
              <a:ext uri="{FF2B5EF4-FFF2-40B4-BE49-F238E27FC236}">
                <a16:creationId xmlns:a16="http://schemas.microsoft.com/office/drawing/2014/main" id="{F915FBE7-DA81-41A8-B7E7-33576CD33A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38875"/>
          <a:stretch>
            <a:fillRect/>
          </a:stretch>
        </p:blipFill>
        <p:spPr bwMode="auto">
          <a:xfrm>
            <a:off x="5257800" y="838200"/>
            <a:ext cx="4267200" cy="46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89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15FE230-BC0A-4E5F-BF09-D96338B0E670}"/>
              </a:ext>
            </a:extLst>
          </p:cNvPr>
          <p:cNvSpPr>
            <a:spLocks noGrp="1"/>
          </p:cNvSpPr>
          <p:nvPr>
            <p:ph idx="1"/>
          </p:nvPr>
        </p:nvSpPr>
        <p:spPr>
          <a:xfrm>
            <a:off x="381000" y="283238"/>
            <a:ext cx="9296400" cy="5736562"/>
          </a:xfrm>
        </p:spPr>
        <p:txBody>
          <a:bodyPr/>
          <a:lstStyle/>
          <a:p>
            <a:pPr algn="l" rtl="0">
              <a:buClr>
                <a:schemeClr val="accent1">
                  <a:lumMod val="50000"/>
                </a:schemeClr>
              </a:buClr>
              <a:buFont typeface="Wingdings" panose="05000000000000000000" pitchFamily="2" charset="2"/>
              <a:buChar char="Ø"/>
            </a:pPr>
            <a:r>
              <a:rPr lang="en-GB" sz="2000" b="1" dirty="0">
                <a:solidFill>
                  <a:schemeClr val="accent1">
                    <a:lumMod val="50000"/>
                  </a:schemeClr>
                </a:solidFill>
                <a:ea typeface="+mj-ea"/>
                <a:cs typeface="+mj-cs"/>
              </a:rPr>
              <a:t>SKELETAL MUSCLE</a:t>
            </a:r>
          </a:p>
          <a:p>
            <a:pPr algn="l" rtl="0">
              <a:buClrTx/>
              <a:buFont typeface="Arial" panose="020B0604020202020204" pitchFamily="34" charset="0"/>
              <a:buChar char="•"/>
              <a:defRPr/>
            </a:pPr>
            <a:r>
              <a:rPr lang="en-GB" sz="1600" dirty="0">
                <a:cs typeface="Times New Roman" pitchFamily="18" charset="0"/>
              </a:rPr>
              <a:t>The whole muscle is covered by a connective tissue covering called the </a:t>
            </a:r>
            <a:r>
              <a:rPr lang="en-GB" sz="1600" b="1" u="sng" dirty="0">
                <a:solidFill>
                  <a:srgbClr val="FF0000"/>
                </a:solidFill>
                <a:cs typeface="Times New Roman" pitchFamily="18" charset="0"/>
              </a:rPr>
              <a:t>epimysium</a:t>
            </a:r>
            <a:r>
              <a:rPr lang="en-GB" sz="1600" u="sng" dirty="0">
                <a:solidFill>
                  <a:srgbClr val="FF0000"/>
                </a:solidFill>
                <a:cs typeface="Times New Roman" pitchFamily="18" charset="0"/>
              </a:rPr>
              <a:t> </a:t>
            </a:r>
            <a:r>
              <a:rPr lang="ar-SA" sz="1600" dirty="0">
                <a:solidFill>
                  <a:schemeClr val="bg1">
                    <a:lumMod val="65000"/>
                  </a:schemeClr>
                </a:solidFill>
                <a:cs typeface="Times New Roman" pitchFamily="18" charset="0"/>
              </a:rPr>
              <a:t>“</a:t>
            </a:r>
            <a:r>
              <a:rPr lang="en-US" sz="1600" dirty="0">
                <a:solidFill>
                  <a:schemeClr val="bg1">
                    <a:lumMod val="65000"/>
                  </a:schemeClr>
                </a:solidFill>
                <a:cs typeface="Times New Roman" pitchFamily="18" charset="0"/>
              </a:rPr>
              <a:t>consist of dense collagen irregular connective tissue”</a:t>
            </a:r>
            <a:endParaRPr lang="en-US" sz="1600" dirty="0">
              <a:solidFill>
                <a:schemeClr val="bg1">
                  <a:lumMod val="65000"/>
                </a:schemeClr>
              </a:solidFill>
            </a:endParaRPr>
          </a:p>
          <a:p>
            <a:pPr algn="l" rtl="0">
              <a:buClrTx/>
              <a:buFont typeface="Arial" panose="020B0604020202020204" pitchFamily="34" charset="0"/>
              <a:buChar char="•"/>
              <a:defRPr/>
            </a:pPr>
            <a:r>
              <a:rPr lang="en-GB" sz="1600" dirty="0">
                <a:cs typeface="Times New Roman" pitchFamily="18" charset="0"/>
              </a:rPr>
              <a:t>Consists of parallel </a:t>
            </a:r>
            <a:r>
              <a:rPr lang="en-GB" sz="1600" u="sng" dirty="0">
                <a:cs typeface="Times New Roman" pitchFamily="18" charset="0"/>
              </a:rPr>
              <a:t>skeletal muscle </a:t>
            </a:r>
            <a:r>
              <a:rPr lang="en-GB" sz="1600" u="sng" dirty="0" err="1">
                <a:cs typeface="Times New Roman" pitchFamily="18" charset="0"/>
              </a:rPr>
              <a:t>fibers</a:t>
            </a:r>
            <a:r>
              <a:rPr lang="en-GB" sz="1600" dirty="0">
                <a:cs typeface="Times New Roman" pitchFamily="18" charset="0"/>
              </a:rPr>
              <a:t>, arranged in bundles, separated by connective tissue septa called the </a:t>
            </a:r>
            <a:r>
              <a:rPr lang="en-GB" sz="1600" b="1" u="sng" dirty="0">
                <a:solidFill>
                  <a:srgbClr val="FF0000"/>
                </a:solidFill>
                <a:cs typeface="Times New Roman" pitchFamily="18" charset="0"/>
              </a:rPr>
              <a:t>perimysium</a:t>
            </a:r>
            <a:r>
              <a:rPr lang="en-GB" sz="1600" dirty="0">
                <a:cs typeface="Times New Roman" pitchFamily="18" charset="0"/>
              </a:rPr>
              <a:t> </a:t>
            </a:r>
            <a:r>
              <a:rPr lang="ar-SA" sz="1600" dirty="0">
                <a:solidFill>
                  <a:schemeClr val="bg1">
                    <a:lumMod val="65000"/>
                  </a:schemeClr>
                </a:solidFill>
                <a:cs typeface="Times New Roman" pitchFamily="18" charset="0"/>
              </a:rPr>
              <a:t>“</a:t>
            </a:r>
            <a:r>
              <a:rPr lang="en-US" sz="1600" dirty="0">
                <a:solidFill>
                  <a:schemeClr val="bg1">
                    <a:lumMod val="65000"/>
                  </a:schemeClr>
                </a:solidFill>
                <a:cs typeface="Times New Roman" pitchFamily="18" charset="0"/>
              </a:rPr>
              <a:t>consist of loose connective tissue”</a:t>
            </a:r>
            <a:endParaRPr lang="en-GB" sz="1600" dirty="0">
              <a:cs typeface="Times New Roman" pitchFamily="18" charset="0"/>
            </a:endParaRPr>
          </a:p>
          <a:p>
            <a:pPr algn="l" rtl="0">
              <a:buClrTx/>
              <a:buFont typeface="Arial" panose="020B0604020202020204" pitchFamily="34" charset="0"/>
              <a:buChar char="•"/>
              <a:defRPr/>
            </a:pPr>
            <a:r>
              <a:rPr lang="en-GB" sz="1600" dirty="0">
                <a:cs typeface="Times New Roman" pitchFamily="18" charset="0"/>
              </a:rPr>
              <a:t>The individual </a:t>
            </a:r>
            <a:r>
              <a:rPr lang="en-GB" sz="1600" dirty="0" err="1">
                <a:cs typeface="Times New Roman" pitchFamily="18" charset="0"/>
              </a:rPr>
              <a:t>fibers</a:t>
            </a:r>
            <a:r>
              <a:rPr lang="en-GB" sz="1600" dirty="0">
                <a:cs typeface="Times New Roman" pitchFamily="18" charset="0"/>
              </a:rPr>
              <a:t> are separated by connective tissue called </a:t>
            </a:r>
            <a:r>
              <a:rPr lang="en-GB" sz="1600" b="1" u="sng" dirty="0">
                <a:solidFill>
                  <a:srgbClr val="FF0000"/>
                </a:solidFill>
                <a:cs typeface="Times New Roman" pitchFamily="18" charset="0"/>
              </a:rPr>
              <a:t>endomysium</a:t>
            </a:r>
            <a:r>
              <a:rPr lang="en-GB" sz="1600" dirty="0">
                <a:cs typeface="Times New Roman" pitchFamily="18" charset="0"/>
              </a:rPr>
              <a:t>.</a:t>
            </a:r>
          </a:p>
          <a:p>
            <a:pPr marL="0" indent="0" algn="l" rtl="0">
              <a:buClr>
                <a:schemeClr val="accent1">
                  <a:lumMod val="50000"/>
                </a:schemeClr>
              </a:buClr>
              <a:buNone/>
            </a:pPr>
            <a:endParaRPr lang="ar-SA" sz="2000" b="1" dirty="0">
              <a:solidFill>
                <a:schemeClr val="accent1">
                  <a:lumMod val="50000"/>
                </a:schemeClr>
              </a:solidFill>
              <a:ea typeface="+mj-ea"/>
              <a:cs typeface="+mj-cs"/>
            </a:endParaRPr>
          </a:p>
        </p:txBody>
      </p:sp>
      <p:pic>
        <p:nvPicPr>
          <p:cNvPr id="4" name="صورة 5">
            <a:extLst>
              <a:ext uri="{FF2B5EF4-FFF2-40B4-BE49-F238E27FC236}">
                <a16:creationId xmlns:a16="http://schemas.microsoft.com/office/drawing/2014/main" id="{68687B0A-9121-4D94-87A4-797A724C3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667000"/>
            <a:ext cx="4191000" cy="382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HISTOLOGY\Pics\Basic Histology-Images\Images\10-Muscle\F10_03.jpg">
            <a:extLst>
              <a:ext uri="{FF2B5EF4-FFF2-40B4-BE49-F238E27FC236}">
                <a16:creationId xmlns:a16="http://schemas.microsoft.com/office/drawing/2014/main" id="{0C9A8BF7-11FB-41B2-9F9D-3C7298F81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420" y="2682654"/>
            <a:ext cx="4191000" cy="27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1">
            <a:extLst>
              <a:ext uri="{FF2B5EF4-FFF2-40B4-BE49-F238E27FC236}">
                <a16:creationId xmlns:a16="http://schemas.microsoft.com/office/drawing/2014/main" id="{080AEA70-E5F6-40E3-A35D-BB23717BE764}"/>
              </a:ext>
            </a:extLst>
          </p:cNvPr>
          <p:cNvSpPr txBox="1"/>
          <p:nvPr/>
        </p:nvSpPr>
        <p:spPr>
          <a:xfrm>
            <a:off x="1455420" y="5410200"/>
            <a:ext cx="2438400" cy="861774"/>
          </a:xfrm>
          <a:prstGeom prst="rect">
            <a:avLst/>
          </a:prstGeom>
          <a:noFill/>
        </p:spPr>
        <p:txBody>
          <a:bodyPr wrap="square" rtlCol="0">
            <a:spAutoFit/>
          </a:bodyPr>
          <a:lstStyle/>
          <a:p>
            <a:pPr algn="ctr"/>
            <a:r>
              <a:rPr lang="en-US" sz="1600" b="1" u="sng" dirty="0" err="1">
                <a:solidFill>
                  <a:schemeClr val="bg1">
                    <a:lumMod val="65000"/>
                  </a:schemeClr>
                </a:solidFill>
              </a:rPr>
              <a:t>Mysium</a:t>
            </a:r>
            <a:r>
              <a:rPr lang="en-US" sz="1600" b="1" u="sng" dirty="0">
                <a:solidFill>
                  <a:schemeClr val="bg1">
                    <a:lumMod val="65000"/>
                  </a:schemeClr>
                </a:solidFill>
              </a:rPr>
              <a:t> = Flesh</a:t>
            </a:r>
            <a:endParaRPr lang="ar-SA" sz="1600" b="1" u="sng" dirty="0">
              <a:solidFill>
                <a:schemeClr val="bg1">
                  <a:lumMod val="65000"/>
                </a:schemeClr>
              </a:solidFill>
            </a:endParaRPr>
          </a:p>
          <a:p>
            <a:pPr algn="ctr"/>
            <a:r>
              <a:rPr lang="en-US" sz="1600" b="1" u="sng" dirty="0">
                <a:solidFill>
                  <a:schemeClr val="bg1">
                    <a:lumMod val="65000"/>
                  </a:schemeClr>
                </a:solidFill>
              </a:rPr>
              <a:t> Epi = Over</a:t>
            </a:r>
            <a:endParaRPr lang="ar-SA" sz="1600" b="1" u="sng" dirty="0">
              <a:solidFill>
                <a:schemeClr val="bg1">
                  <a:lumMod val="65000"/>
                </a:schemeClr>
              </a:solidFill>
            </a:endParaRPr>
          </a:p>
          <a:p>
            <a:pPr algn="ctr"/>
            <a:r>
              <a:rPr lang="en-US" sz="1600" b="1" u="sng" dirty="0">
                <a:solidFill>
                  <a:schemeClr val="bg1">
                    <a:lumMod val="65000"/>
                  </a:schemeClr>
                </a:solidFill>
              </a:rPr>
              <a:t> </a:t>
            </a:r>
            <a:r>
              <a:rPr lang="en-US" sz="1600" b="1" u="sng" dirty="0" err="1">
                <a:solidFill>
                  <a:schemeClr val="bg1">
                    <a:lumMod val="65000"/>
                  </a:schemeClr>
                </a:solidFill>
              </a:rPr>
              <a:t>Peri</a:t>
            </a:r>
            <a:r>
              <a:rPr lang="en-US" sz="1600" b="1" u="sng" dirty="0">
                <a:solidFill>
                  <a:schemeClr val="bg1">
                    <a:lumMod val="65000"/>
                  </a:schemeClr>
                </a:solidFill>
              </a:rPr>
              <a:t> = Surrounding</a:t>
            </a:r>
          </a:p>
        </p:txBody>
      </p:sp>
    </p:spTree>
    <p:extLst>
      <p:ext uri="{BB962C8B-B14F-4D97-AF65-F5344CB8AC3E}">
        <p14:creationId xmlns:p14="http://schemas.microsoft.com/office/powerpoint/2010/main" val="318242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3FDFD731-B51E-4392-951B-8F303D9B1E5C}"/>
              </a:ext>
            </a:extLst>
          </p:cNvPr>
          <p:cNvGraphicFramePr>
            <a:graphicFrameLocks noGrp="1"/>
          </p:cNvGraphicFramePr>
          <p:nvPr>
            <p:ph idx="1"/>
            <p:extLst>
              <p:ext uri="{D42A27DB-BD31-4B8C-83A1-F6EECF244321}">
                <p14:modId xmlns:p14="http://schemas.microsoft.com/office/powerpoint/2010/main" val="2386260388"/>
              </p:ext>
            </p:extLst>
          </p:nvPr>
        </p:nvGraphicFramePr>
        <p:xfrm>
          <a:off x="-1" y="0"/>
          <a:ext cx="12192000" cy="6967500"/>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3080774542"/>
                    </a:ext>
                  </a:extLst>
                </a:gridCol>
                <a:gridCol w="3048000">
                  <a:extLst>
                    <a:ext uri="{9D8B030D-6E8A-4147-A177-3AD203B41FA5}">
                      <a16:colId xmlns:a16="http://schemas.microsoft.com/office/drawing/2014/main" val="914479218"/>
                    </a:ext>
                  </a:extLst>
                </a:gridCol>
                <a:gridCol w="2640841">
                  <a:extLst>
                    <a:ext uri="{9D8B030D-6E8A-4147-A177-3AD203B41FA5}">
                      <a16:colId xmlns:a16="http://schemas.microsoft.com/office/drawing/2014/main" val="1877791350"/>
                    </a:ext>
                  </a:extLst>
                </a:gridCol>
                <a:gridCol w="3455159">
                  <a:extLst>
                    <a:ext uri="{9D8B030D-6E8A-4147-A177-3AD203B41FA5}">
                      <a16:colId xmlns:a16="http://schemas.microsoft.com/office/drawing/2014/main" val="175733144"/>
                    </a:ext>
                  </a:extLst>
                </a:gridCol>
              </a:tblGrid>
              <a:tr h="700858">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dirty="0">
                          <a:latin typeface="+mn-lt"/>
                        </a:rPr>
                        <a:t>Skeletal Muscle </a:t>
                      </a:r>
                      <a:r>
                        <a:rPr lang="en-GB" sz="3200" dirty="0" err="1">
                          <a:latin typeface="+mn-lt"/>
                        </a:rPr>
                        <a:t>Fibers</a:t>
                      </a:r>
                      <a:r>
                        <a:rPr lang="en-GB" sz="3200" dirty="0">
                          <a:latin typeface="+mn-lt"/>
                        </a:rPr>
                        <a:t> under Microscope </a:t>
                      </a:r>
                      <a:endParaRPr lang="en-US" sz="3200" dirty="0">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3014755341"/>
                  </a:ext>
                </a:extLst>
              </a:tr>
              <a:tr h="597362">
                <a:tc gridSpan="2">
                  <a:txBody>
                    <a:bodyPr/>
                    <a:lstStyle/>
                    <a:p>
                      <a:pPr algn="ctr" rtl="0"/>
                      <a:r>
                        <a:rPr lang="en-GB" sz="2400" b="1" u="sng" dirty="0">
                          <a:solidFill>
                            <a:srgbClr val="FF0000"/>
                          </a:solidFill>
                          <a:ea typeface="+mn-ea"/>
                          <a:cs typeface="Traditional Arabic" pitchFamily="2" charset="-78"/>
                        </a:rPr>
                        <a:t>E.M. Picture</a:t>
                      </a:r>
                      <a:endParaRPr lang="ar-SA" sz="2400"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tc gridSpan="2">
                  <a:txBody>
                    <a:bodyPr/>
                    <a:lstStyle/>
                    <a:p>
                      <a:pPr algn="ctr" rtl="0"/>
                      <a:r>
                        <a:rPr lang="en-GB" sz="2400" b="1" u="sng" dirty="0">
                          <a:solidFill>
                            <a:srgbClr val="FF0000"/>
                          </a:solidFill>
                        </a:rPr>
                        <a:t>L.M. Picture</a:t>
                      </a:r>
                      <a:endParaRPr lang="ar-SA" sz="2400"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extLst>
                  <a:ext uri="{0D108BD9-81ED-4DB2-BD59-A6C34878D82A}">
                    <a16:rowId xmlns:a16="http://schemas.microsoft.com/office/drawing/2014/main" val="1184267696"/>
                  </a:ext>
                </a:extLst>
              </a:tr>
              <a:tr h="5559780">
                <a:tc>
                  <a:txBody>
                    <a:bodyPr/>
                    <a:lstStyle/>
                    <a:p>
                      <a:pPr rtl="1"/>
                      <a:endParaRPr lang="ar-SA" dirty="0"/>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lvl="1" indent="0" algn="l" rtl="0">
                        <a:spcAft>
                          <a:spcPts val="600"/>
                        </a:spcAft>
                        <a:buFont typeface="Wingdings" panose="05000000000000000000" pitchFamily="2" charset="2"/>
                        <a:buNone/>
                        <a:defRPr/>
                      </a:pPr>
                      <a:r>
                        <a:rPr lang="en-GB" sz="1600" b="1" dirty="0">
                          <a:solidFill>
                            <a:srgbClr val="FF0000"/>
                          </a:solidFill>
                          <a:cs typeface="Traditional Arabic" pitchFamily="2" charset="-78"/>
                        </a:rPr>
                        <a:t>Sarcoplasm contains:</a:t>
                      </a:r>
                    </a:p>
                    <a:p>
                      <a:pPr marL="285750" lvl="1" indent="-201613" algn="l" rtl="0">
                        <a:spcAft>
                          <a:spcPts val="600"/>
                        </a:spcAft>
                        <a:buFont typeface="Arial" panose="020B0604020202020204" pitchFamily="34" charset="0"/>
                        <a:buChar char="•"/>
                        <a:defRPr/>
                      </a:pPr>
                      <a:r>
                        <a:rPr lang="en-GB" sz="1600" dirty="0">
                          <a:cs typeface="Times New Roman" charset="0"/>
                        </a:rPr>
                        <a:t>Parallel </a:t>
                      </a:r>
                      <a:r>
                        <a:rPr lang="en-GB" sz="1600" u="sng" dirty="0">
                          <a:solidFill>
                            <a:srgbClr val="FF0000"/>
                          </a:solidFill>
                          <a:cs typeface="Times New Roman" charset="0"/>
                        </a:rPr>
                        <a:t>myofibrils</a:t>
                      </a:r>
                      <a:r>
                        <a:rPr lang="en-GB" sz="1600" dirty="0">
                          <a:cs typeface="Times New Roman" charset="0"/>
                        </a:rPr>
                        <a:t>.</a:t>
                      </a:r>
                    </a:p>
                    <a:p>
                      <a:pPr marL="285750" lvl="1" indent="-201613" algn="l" rtl="0">
                        <a:spcAft>
                          <a:spcPts val="600"/>
                        </a:spcAft>
                        <a:buFont typeface="Arial" panose="020B0604020202020204" pitchFamily="34" charset="0"/>
                        <a:buChar char="•"/>
                        <a:defRPr/>
                      </a:pPr>
                      <a:r>
                        <a:rPr lang="en-GB" sz="1600" dirty="0">
                          <a:cs typeface="Times New Roman" charset="0"/>
                        </a:rPr>
                        <a:t>Numerous </a:t>
                      </a:r>
                      <a:r>
                        <a:rPr lang="en-GB" sz="1600" u="sng" dirty="0">
                          <a:solidFill>
                            <a:srgbClr val="FF0000"/>
                          </a:solidFill>
                          <a:cs typeface="Times New Roman" charset="0"/>
                        </a:rPr>
                        <a:t>mitochondria</a:t>
                      </a:r>
                      <a:r>
                        <a:rPr lang="en-GB" sz="1600" dirty="0">
                          <a:cs typeface="Times New Roman" charset="0"/>
                        </a:rPr>
                        <a:t>, arranged in rows between the myofibrils.</a:t>
                      </a:r>
                    </a:p>
                    <a:p>
                      <a:pPr marL="285750" lvl="1" indent="-201613" algn="l" rtl="0">
                        <a:spcAft>
                          <a:spcPts val="600"/>
                        </a:spcAft>
                        <a:buFont typeface="Arial" panose="020B0604020202020204" pitchFamily="34" charset="0"/>
                        <a:buChar char="•"/>
                        <a:defRPr/>
                      </a:pPr>
                      <a:r>
                        <a:rPr lang="en-GB" sz="1600" dirty="0">
                          <a:cs typeface="Times New Roman" charset="0"/>
                        </a:rPr>
                        <a:t>Well developed smooth endoplasmic reticulum </a:t>
                      </a:r>
                      <a:r>
                        <a:rPr lang="en-GB" sz="1600" dirty="0">
                          <a:solidFill>
                            <a:srgbClr val="FF0000"/>
                          </a:solidFill>
                          <a:cs typeface="Times New Roman" charset="0"/>
                        </a:rPr>
                        <a:t>(</a:t>
                      </a:r>
                      <a:r>
                        <a:rPr lang="en-GB" sz="1600" u="sng" dirty="0">
                          <a:solidFill>
                            <a:srgbClr val="FF0000"/>
                          </a:solidFill>
                          <a:cs typeface="Times New Roman" charset="0"/>
                        </a:rPr>
                        <a:t>sarcoplasmic reticulum-SR</a:t>
                      </a:r>
                      <a:r>
                        <a:rPr lang="en-GB" sz="1600" dirty="0">
                          <a:solidFill>
                            <a:srgbClr val="FF0000"/>
                          </a:solidFill>
                          <a:cs typeface="Times New Roman" charset="0"/>
                        </a:rPr>
                        <a:t>)</a:t>
                      </a:r>
                      <a:r>
                        <a:rPr lang="en-GB" sz="1600" dirty="0">
                          <a:solidFill>
                            <a:schemeClr val="tx2"/>
                          </a:solidFill>
                          <a:cs typeface="Times New Roman" charset="0"/>
                        </a:rPr>
                        <a:t>.</a:t>
                      </a:r>
                    </a:p>
                    <a:p>
                      <a:pPr marL="285750" lvl="1" indent="-201613" algn="l" rtl="0">
                        <a:spcAft>
                          <a:spcPts val="600"/>
                        </a:spcAft>
                        <a:buFont typeface="Arial" panose="020B0604020202020204" pitchFamily="34" charset="0"/>
                        <a:buChar char="•"/>
                        <a:defRPr/>
                      </a:pPr>
                      <a:r>
                        <a:rPr lang="en-US" sz="1600" dirty="0"/>
                        <a:t>Myoglobin pigment.</a:t>
                      </a:r>
                    </a:p>
                    <a:p>
                      <a:pPr marL="84137" lvl="1" indent="0" algn="l" rtl="0">
                        <a:spcAft>
                          <a:spcPts val="600"/>
                        </a:spcAft>
                        <a:buFont typeface="Arial" panose="020B0604020202020204" pitchFamily="34" charset="0"/>
                        <a:buNone/>
                        <a:defRPr/>
                      </a:pPr>
                      <a:r>
                        <a:rPr lang="ar-SA" sz="1600" b="0" dirty="0">
                          <a:solidFill>
                            <a:schemeClr val="bg1">
                              <a:lumMod val="65000"/>
                            </a:schemeClr>
                          </a:solidFill>
                          <a:cs typeface="Times New Roman" pitchFamily="18" charset="0"/>
                        </a:rPr>
                        <a:t>“</a:t>
                      </a:r>
                      <a:r>
                        <a:rPr lang="en-US" sz="1600" b="0" dirty="0">
                          <a:solidFill>
                            <a:schemeClr val="bg1">
                              <a:lumMod val="65000"/>
                            </a:schemeClr>
                          </a:solidFill>
                          <a:cs typeface="Times New Roman" pitchFamily="18" charset="0"/>
                        </a:rPr>
                        <a:t>myoglobin is protein high affinity for oxygen”</a:t>
                      </a:r>
                      <a:endParaRPr lang="en-US" sz="1600" b="0" dirty="0"/>
                    </a:p>
                    <a:p>
                      <a:pPr marL="285750" lvl="1" indent="-201613" algn="l" rtl="0">
                        <a:spcAft>
                          <a:spcPts val="600"/>
                        </a:spcAft>
                        <a:buFont typeface="Arial" panose="020B0604020202020204" pitchFamily="34" charset="0"/>
                        <a:buChar char="•"/>
                        <a:defRPr/>
                      </a:pPr>
                      <a:r>
                        <a:rPr lang="en-US" sz="1600" dirty="0">
                          <a:cs typeface="Times New Roman" charset="0"/>
                        </a:rPr>
                        <a:t>Glycogen</a:t>
                      </a:r>
                    </a:p>
                    <a:p>
                      <a:pPr marL="84137" lvl="1" indent="0" algn="l" rtl="0">
                        <a:spcAft>
                          <a:spcPts val="600"/>
                        </a:spcAft>
                        <a:buFont typeface="Arial" panose="020B0604020202020204" pitchFamily="34" charset="0"/>
                        <a:buNone/>
                        <a:defRPr/>
                      </a:pPr>
                      <a:r>
                        <a:rPr lang="en-US" sz="1600" b="0" dirty="0">
                          <a:solidFill>
                            <a:schemeClr val="bg1">
                              <a:lumMod val="65000"/>
                            </a:schemeClr>
                          </a:solidFill>
                          <a:cs typeface="Times New Roman" pitchFamily="18" charset="0"/>
                        </a:rPr>
                        <a:t>Glycogen is food for muscles”</a:t>
                      </a:r>
                    </a:p>
                    <a:p>
                      <a:pPr marL="84137" lvl="1" indent="0" algn="l" rtl="0">
                        <a:spcAft>
                          <a:spcPts val="600"/>
                        </a:spcAft>
                        <a:buFont typeface="Arial" panose="020B0604020202020204" pitchFamily="34" charset="0"/>
                        <a:buNone/>
                        <a:defRPr/>
                      </a:pPr>
                      <a:r>
                        <a:rPr lang="en-US" sz="1600" b="0" dirty="0">
                          <a:solidFill>
                            <a:schemeClr val="bg1">
                              <a:lumMod val="65000"/>
                            </a:schemeClr>
                          </a:solidFill>
                          <a:cs typeface="Times New Roman" pitchFamily="18" charset="0"/>
                        </a:rPr>
                        <a:t>Glycogen + Ca+ = contraction</a:t>
                      </a:r>
                    </a:p>
                    <a:p>
                      <a:pPr marL="285750" lvl="1" indent="-201613" algn="l" rtl="0">
                        <a:spcAft>
                          <a:spcPts val="600"/>
                        </a:spcAft>
                        <a:buFont typeface="Arial" panose="020B0604020202020204" pitchFamily="34" charset="0"/>
                        <a:buChar char="•"/>
                        <a:defRPr/>
                      </a:pPr>
                      <a:r>
                        <a:rPr lang="en-US" sz="1600" dirty="0">
                          <a:solidFill>
                            <a:schemeClr val="bg1">
                              <a:lumMod val="65000"/>
                            </a:schemeClr>
                          </a:solidFill>
                          <a:cs typeface="Times New Roman" charset="0"/>
                        </a:rPr>
                        <a:t>High concentration of Ca+ that release from smooth ER increase cause muscle contraction</a:t>
                      </a:r>
                    </a:p>
                    <a:p>
                      <a:pPr marL="84137" lvl="1" indent="0" algn="l" rtl="0">
                        <a:spcAft>
                          <a:spcPts val="600"/>
                        </a:spcAft>
                        <a:buFont typeface="Arial" panose="020B0604020202020204" pitchFamily="34" charset="0"/>
                        <a:buNone/>
                        <a:defRPr/>
                      </a:pPr>
                      <a:endParaRPr lang="ar-SA" sz="1200" b="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rtl="1"/>
                      <a:endParaRPr lang="ar-SA" dirty="0"/>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285750" lvl="1" indent="-201613" algn="l" rtl="0">
                        <a:spcAft>
                          <a:spcPts val="600"/>
                        </a:spcAft>
                        <a:buClr>
                          <a:schemeClr val="tx1"/>
                        </a:buClr>
                        <a:buFont typeface="Arial" panose="020B0604020202020204" pitchFamily="34" charset="0"/>
                        <a:buChar char="•"/>
                        <a:defRPr/>
                      </a:pPr>
                      <a:r>
                        <a:rPr lang="en-GB" sz="1600" b="0" u="sng" dirty="0">
                          <a:solidFill>
                            <a:srgbClr val="FF0000"/>
                          </a:solidFill>
                          <a:ea typeface="MS PGothic" pitchFamily="34" charset="-128"/>
                        </a:rPr>
                        <a:t>Cylindrical</a:t>
                      </a:r>
                      <a:r>
                        <a:rPr lang="en-GB" sz="1600" b="0" dirty="0">
                          <a:ea typeface="MS PGothic" pitchFamily="34" charset="-128"/>
                        </a:rPr>
                        <a:t> in shape.</a:t>
                      </a:r>
                    </a:p>
                    <a:p>
                      <a:pPr marL="285750" lvl="1" indent="-201613" algn="l" rtl="0">
                        <a:spcAft>
                          <a:spcPts val="600"/>
                        </a:spcAft>
                        <a:buClr>
                          <a:schemeClr val="tx1"/>
                        </a:buClr>
                        <a:buFont typeface="Arial" panose="020B0604020202020204" pitchFamily="34" charset="0"/>
                        <a:buChar char="•"/>
                        <a:defRPr/>
                      </a:pPr>
                      <a:r>
                        <a:rPr lang="en-GB" sz="1600" b="0" u="sng" kern="1200" dirty="0">
                          <a:solidFill>
                            <a:srgbClr val="FF0000"/>
                          </a:solidFill>
                          <a:latin typeface="+mn-lt"/>
                          <a:ea typeface="MS PGothic" pitchFamily="34" charset="-128"/>
                          <a:cs typeface="+mn-cs"/>
                        </a:rPr>
                        <a:t>Non-branched</a:t>
                      </a:r>
                      <a:r>
                        <a:rPr lang="en-GB" sz="1600" b="0" dirty="0">
                          <a:ea typeface="MS PGothic" pitchFamily="34" charset="-128"/>
                        </a:rPr>
                        <a:t>.</a:t>
                      </a:r>
                    </a:p>
                    <a:p>
                      <a:pPr marL="285750" lvl="1" indent="-201613" algn="l" rtl="0">
                        <a:spcAft>
                          <a:spcPts val="600"/>
                        </a:spcAft>
                        <a:buClr>
                          <a:schemeClr val="tx1"/>
                        </a:buClr>
                        <a:buFont typeface="Arial" panose="020B0604020202020204" pitchFamily="34" charset="0"/>
                        <a:buChar char="•"/>
                        <a:defRPr/>
                      </a:pPr>
                      <a:r>
                        <a:rPr lang="en-GB" sz="1600" b="0" dirty="0">
                          <a:ea typeface="MS PGothic" pitchFamily="34" charset="-128"/>
                        </a:rPr>
                        <a:t>Covered by a clear cell membrane, </a:t>
                      </a:r>
                      <a:r>
                        <a:rPr lang="en-GB" sz="1600" b="0" dirty="0">
                          <a:solidFill>
                            <a:srgbClr val="FF0000"/>
                          </a:solidFill>
                          <a:ea typeface="MS PGothic" pitchFamily="34" charset="-128"/>
                        </a:rPr>
                        <a:t>the sarcolemma</a:t>
                      </a:r>
                      <a:r>
                        <a:rPr lang="en-GB" sz="1600" b="0" dirty="0">
                          <a:solidFill>
                            <a:schemeClr val="tx2"/>
                          </a:solidFill>
                          <a:ea typeface="MS PGothic" pitchFamily="34" charset="-128"/>
                        </a:rPr>
                        <a:t>.</a:t>
                      </a:r>
                    </a:p>
                    <a:p>
                      <a:pPr marL="285750" lvl="1" indent="-201613" algn="l" rtl="0">
                        <a:spcAft>
                          <a:spcPts val="600"/>
                        </a:spcAft>
                        <a:buClr>
                          <a:schemeClr val="tx1"/>
                        </a:buClr>
                        <a:buFont typeface="Arial" panose="020B0604020202020204" pitchFamily="34" charset="0"/>
                        <a:buChar char="•"/>
                        <a:defRPr/>
                      </a:pPr>
                      <a:r>
                        <a:rPr lang="en-GB" sz="1600" b="0" u="sng" kern="1200" dirty="0">
                          <a:solidFill>
                            <a:srgbClr val="FF0000"/>
                          </a:solidFill>
                          <a:latin typeface="+mn-lt"/>
                          <a:ea typeface="MS PGothic" pitchFamily="34" charset="-128"/>
                          <a:cs typeface="+mn-cs"/>
                        </a:rPr>
                        <a:t>Multinucleated</a:t>
                      </a:r>
                      <a:r>
                        <a:rPr lang="en-GB" sz="1600" b="0" dirty="0">
                          <a:ea typeface="MS PGothic" pitchFamily="34" charset="-128"/>
                        </a:rPr>
                        <a:t>: nuclei are multiple and are peripherally located (close to the sarcolemma).</a:t>
                      </a:r>
                    </a:p>
                    <a:p>
                      <a:pPr marL="285750" lvl="1" indent="-201613" algn="l" rtl="0">
                        <a:spcAft>
                          <a:spcPts val="600"/>
                        </a:spcAft>
                        <a:buClr>
                          <a:schemeClr val="tx1"/>
                        </a:buClr>
                        <a:buFont typeface="Arial" panose="020B0604020202020204" pitchFamily="34" charset="0"/>
                        <a:buChar char="•"/>
                        <a:defRPr/>
                      </a:pPr>
                      <a:r>
                        <a:rPr lang="en-GB" sz="1600" b="0" dirty="0">
                          <a:ea typeface="MS PGothic" pitchFamily="34" charset="-128"/>
                        </a:rPr>
                        <a:t>Cytoplasm</a:t>
                      </a:r>
                      <a:r>
                        <a:rPr lang="en-GB" sz="1600" b="0" dirty="0">
                          <a:solidFill>
                            <a:schemeClr val="tx2"/>
                          </a:solidFill>
                          <a:ea typeface="MS PGothic" pitchFamily="34" charset="-128"/>
                        </a:rPr>
                        <a:t> </a:t>
                      </a:r>
                      <a:r>
                        <a:rPr lang="en-GB" sz="1600" b="0" dirty="0">
                          <a:solidFill>
                            <a:srgbClr val="FF0000"/>
                          </a:solidFill>
                          <a:ea typeface="MS PGothic" pitchFamily="34" charset="-128"/>
                        </a:rPr>
                        <a:t>(sarcoplasm) </a:t>
                      </a:r>
                      <a:r>
                        <a:rPr lang="en-GB" sz="1600" b="0" dirty="0">
                          <a:ea typeface="MS PGothic" pitchFamily="34" charset="-128"/>
                        </a:rPr>
                        <a:t>is acidophilic and shows clear </a:t>
                      </a:r>
                      <a:r>
                        <a:rPr lang="en-GB" sz="1600" b="0" u="sng" kern="1200" dirty="0">
                          <a:solidFill>
                            <a:srgbClr val="FF0000"/>
                          </a:solidFill>
                          <a:latin typeface="+mn-lt"/>
                          <a:ea typeface="MS PGothic" pitchFamily="34" charset="-128"/>
                          <a:cs typeface="+mn-cs"/>
                        </a:rPr>
                        <a:t>transverse striations</a:t>
                      </a:r>
                      <a:r>
                        <a:rPr lang="en-GB" sz="1600" b="0" dirty="0">
                          <a:ea typeface="MS PGothic" pitchFamily="34" charset="-128"/>
                        </a:rPr>
                        <a:t>.</a:t>
                      </a:r>
                    </a:p>
                    <a:p>
                      <a:pPr rtl="1"/>
                      <a:endParaRPr lang="ar-SA" sz="160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28964996"/>
                  </a:ext>
                </a:extLst>
              </a:tr>
            </a:tbl>
          </a:graphicData>
        </a:graphic>
      </p:graphicFrame>
      <p:pic>
        <p:nvPicPr>
          <p:cNvPr id="5" name="Picture 5" descr="F:\HISTOLOGY\Pics\MyImages\Muscle\2005-02-11.jpg">
            <a:extLst>
              <a:ext uri="{FF2B5EF4-FFF2-40B4-BE49-F238E27FC236}">
                <a16:creationId xmlns:a16="http://schemas.microsoft.com/office/drawing/2014/main" id="{301FCF7B-CFE0-4F8F-83ED-5D5D9C069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29" b="4906"/>
          <a:stretch>
            <a:fillRect/>
          </a:stretch>
        </p:blipFill>
        <p:spPr bwMode="auto">
          <a:xfrm>
            <a:off x="3505200" y="1371600"/>
            <a:ext cx="2523701" cy="159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F:\HISTOLOGY\Pics\MyImages\Muscle\2005-02-11 (2).jpg">
            <a:extLst>
              <a:ext uri="{FF2B5EF4-FFF2-40B4-BE49-F238E27FC236}">
                <a16:creationId xmlns:a16="http://schemas.microsoft.com/office/drawing/2014/main" id="{CC34EA8D-4C0D-4205-8E54-03989E6EA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20"/>
          <a:stretch>
            <a:fillRect/>
          </a:stretch>
        </p:blipFill>
        <p:spPr bwMode="auto">
          <a:xfrm>
            <a:off x="3505200" y="3200400"/>
            <a:ext cx="2523701" cy="157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F:\HISTOLOGY\Pics\MyImages\Muscle\T-Striation.JPG">
            <a:extLst>
              <a:ext uri="{FF2B5EF4-FFF2-40B4-BE49-F238E27FC236}">
                <a16:creationId xmlns:a16="http://schemas.microsoft.com/office/drawing/2014/main" id="{6A8F6536-F920-4D52-8F11-6056F672BE26}"/>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3505200" y="5029200"/>
            <a:ext cx="2508250" cy="16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HISTOLOGY\Pics\MyImages\Muscle\EM.JPG">
            <a:extLst>
              <a:ext uri="{FF2B5EF4-FFF2-40B4-BE49-F238E27FC236}">
                <a16:creationId xmlns:a16="http://schemas.microsoft.com/office/drawing/2014/main" id="{A0FF49EF-91B4-4C00-8735-3E07844CD160}"/>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24619" t="2089"/>
          <a:stretch>
            <a:fillRect/>
          </a:stretch>
        </p:blipFill>
        <p:spPr bwMode="auto">
          <a:xfrm>
            <a:off x="9220200" y="1371599"/>
            <a:ext cx="2895600" cy="5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45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2214DE7-E94B-4F03-BEC0-62C23C882DFC}"/>
              </a:ext>
            </a:extLst>
          </p:cNvPr>
          <p:cNvSpPr>
            <a:spLocks noGrp="1"/>
          </p:cNvSpPr>
          <p:nvPr>
            <p:ph idx="1"/>
          </p:nvPr>
        </p:nvSpPr>
        <p:spPr>
          <a:xfrm>
            <a:off x="152400" y="228600"/>
            <a:ext cx="6172200" cy="5791200"/>
          </a:xfrm>
        </p:spPr>
        <p:txBody>
          <a:bodyPr>
            <a:normAutofit fontScale="92500" lnSpcReduction="10000"/>
          </a:bodyPr>
          <a:lstStyle/>
          <a:p>
            <a:pPr algn="l" rtl="0">
              <a:buClr>
                <a:schemeClr val="accent1">
                  <a:lumMod val="50000"/>
                </a:schemeClr>
              </a:buClr>
              <a:buFont typeface="Wingdings" panose="05000000000000000000" pitchFamily="2" charset="2"/>
              <a:buChar char="Ø"/>
            </a:pPr>
            <a:r>
              <a:rPr lang="en-GB" sz="2000" b="1" dirty="0">
                <a:solidFill>
                  <a:schemeClr val="accent1">
                    <a:lumMod val="50000"/>
                  </a:schemeClr>
                </a:solidFill>
                <a:ea typeface="+mj-ea"/>
                <a:cs typeface="+mj-cs"/>
              </a:rPr>
              <a:t>Myofibrils of Skeletal Muscles</a:t>
            </a:r>
          </a:p>
          <a:p>
            <a:pPr marL="0" indent="0" algn="l" rtl="0">
              <a:buClr>
                <a:schemeClr val="accent1">
                  <a:lumMod val="50000"/>
                </a:schemeClr>
              </a:buClr>
              <a:buNone/>
            </a:pPr>
            <a:r>
              <a:rPr lang="en-GB" u="sng" dirty="0">
                <a:solidFill>
                  <a:schemeClr val="tx2"/>
                </a:solidFill>
              </a:rPr>
              <a:t>E.M. Picture of Myofibrils</a:t>
            </a:r>
            <a:r>
              <a:rPr lang="en-GB" dirty="0">
                <a:solidFill>
                  <a:schemeClr val="tx2"/>
                </a:solidFill>
              </a:rPr>
              <a:t>:</a:t>
            </a:r>
          </a:p>
          <a:p>
            <a:pPr marL="355600" lvl="1" indent="-177800" algn="l" rtl="0">
              <a:spcAft>
                <a:spcPts val="600"/>
              </a:spcAft>
              <a:buClr>
                <a:schemeClr val="tx1"/>
              </a:buClr>
              <a:buFont typeface="Arial" panose="020B0604020202020204" pitchFamily="34" charset="0"/>
              <a:buChar char="•"/>
              <a:defRPr/>
            </a:pPr>
            <a:r>
              <a:rPr lang="en-GB" dirty="0">
                <a:ea typeface="MS PGothic" pitchFamily="34" charset="-128"/>
              </a:rPr>
              <a:t>Contractile threads (</a:t>
            </a:r>
            <a:r>
              <a:rPr lang="en-GB" u="sng" dirty="0">
                <a:ea typeface="MS PGothic" pitchFamily="34" charset="-128"/>
              </a:rPr>
              <a:t>organelles</a:t>
            </a:r>
            <a:r>
              <a:rPr lang="en-GB" dirty="0">
                <a:ea typeface="MS PGothic" pitchFamily="34" charset="-128"/>
              </a:rPr>
              <a:t>), arranged </a:t>
            </a:r>
            <a:r>
              <a:rPr lang="en-GB" dirty="0">
                <a:solidFill>
                  <a:srgbClr val="FF0000"/>
                </a:solidFill>
                <a:ea typeface="MS PGothic" pitchFamily="34" charset="-128"/>
              </a:rPr>
              <a:t>longitudinally</a:t>
            </a:r>
            <a:r>
              <a:rPr lang="en-GB" dirty="0">
                <a:ea typeface="MS PGothic" pitchFamily="34" charset="-128"/>
              </a:rPr>
              <a:t> in the sarcoplasm.</a:t>
            </a:r>
          </a:p>
          <a:p>
            <a:pPr marL="355600" lvl="1" indent="-177800" algn="l" rtl="0">
              <a:spcAft>
                <a:spcPts val="600"/>
              </a:spcAft>
              <a:buClr>
                <a:schemeClr val="tx1"/>
              </a:buClr>
              <a:buFont typeface="Arial" panose="020B0604020202020204" pitchFamily="34" charset="0"/>
              <a:buChar char="•"/>
              <a:defRPr/>
            </a:pPr>
            <a:r>
              <a:rPr lang="en-GB" dirty="0">
                <a:ea typeface="MS PGothic" pitchFamily="34" charset="-128"/>
              </a:rPr>
              <a:t>Each myofibril shows alternating </a:t>
            </a:r>
            <a:r>
              <a:rPr lang="en-GB" b="1" dirty="0">
                <a:ea typeface="MS PGothic" pitchFamily="34" charset="-128"/>
              </a:rPr>
              <a:t>d</a:t>
            </a:r>
            <a:r>
              <a:rPr lang="en-GB" b="1" dirty="0">
                <a:solidFill>
                  <a:srgbClr val="00B0F0"/>
                </a:solidFill>
                <a:ea typeface="MS PGothic" pitchFamily="34" charset="-128"/>
              </a:rPr>
              <a:t>a</a:t>
            </a:r>
            <a:r>
              <a:rPr lang="en-GB" b="1" dirty="0">
                <a:ea typeface="MS PGothic" pitchFamily="34" charset="-128"/>
              </a:rPr>
              <a:t>rk (</a:t>
            </a:r>
            <a:r>
              <a:rPr lang="en-GB" b="1" u="sng" dirty="0">
                <a:solidFill>
                  <a:srgbClr val="00B0F0"/>
                </a:solidFill>
                <a:ea typeface="MS PGothic" pitchFamily="34" charset="-128"/>
              </a:rPr>
              <a:t>A</a:t>
            </a:r>
            <a:r>
              <a:rPr lang="en-GB" b="1" dirty="0">
                <a:ea typeface="MS PGothic" pitchFamily="34" charset="-128"/>
              </a:rPr>
              <a:t>)</a:t>
            </a:r>
            <a:r>
              <a:rPr lang="en-GB" dirty="0">
                <a:ea typeface="MS PGothic" pitchFamily="34" charset="-128"/>
              </a:rPr>
              <a:t> and l</a:t>
            </a:r>
            <a:r>
              <a:rPr lang="en-GB" dirty="0">
                <a:solidFill>
                  <a:schemeClr val="accent1">
                    <a:lumMod val="75000"/>
                  </a:schemeClr>
                </a:solidFill>
                <a:ea typeface="MS PGothic" pitchFamily="34" charset="-128"/>
              </a:rPr>
              <a:t>i</a:t>
            </a:r>
            <a:r>
              <a:rPr lang="en-GB" dirty="0">
                <a:ea typeface="MS PGothic" pitchFamily="34" charset="-128"/>
              </a:rPr>
              <a:t>ght bands (</a:t>
            </a:r>
            <a:r>
              <a:rPr lang="en-GB" u="sng" dirty="0">
                <a:solidFill>
                  <a:schemeClr val="accent1">
                    <a:lumMod val="75000"/>
                  </a:schemeClr>
                </a:solidFill>
                <a:ea typeface="MS PGothic" pitchFamily="34" charset="-128"/>
              </a:rPr>
              <a:t>I</a:t>
            </a:r>
            <a:r>
              <a:rPr lang="en-GB" dirty="0">
                <a:ea typeface="MS PGothic" pitchFamily="34" charset="-128"/>
              </a:rPr>
              <a:t>).</a:t>
            </a:r>
          </a:p>
          <a:p>
            <a:pPr marL="355600" lvl="1" indent="-177800" algn="l" rtl="0">
              <a:spcAft>
                <a:spcPts val="600"/>
              </a:spcAft>
              <a:buClr>
                <a:schemeClr val="tx1"/>
              </a:buClr>
              <a:buFont typeface="Arial" panose="020B0604020202020204" pitchFamily="34" charset="0"/>
              <a:buChar char="•"/>
              <a:defRPr/>
            </a:pPr>
            <a:r>
              <a:rPr lang="en-GB" dirty="0">
                <a:ea typeface="MS PGothic" pitchFamily="34" charset="-128"/>
              </a:rPr>
              <a:t>The (</a:t>
            </a:r>
            <a:r>
              <a:rPr lang="en-GB" b="1" dirty="0">
                <a:ea typeface="MS PGothic" pitchFamily="34" charset="-128"/>
              </a:rPr>
              <a:t>A) band </a:t>
            </a:r>
            <a:r>
              <a:rPr lang="en-GB" dirty="0">
                <a:ea typeface="MS PGothic" pitchFamily="34" charset="-128"/>
              </a:rPr>
              <a:t>shows a pale area in </a:t>
            </a:r>
            <a:r>
              <a:rPr lang="en-GB" dirty="0">
                <a:solidFill>
                  <a:srgbClr val="FF0000"/>
                </a:solidFill>
                <a:ea typeface="MS PGothic" pitchFamily="34" charset="-128"/>
              </a:rPr>
              <a:t>the middle (</a:t>
            </a:r>
            <a:r>
              <a:rPr lang="en-GB" u="sng" dirty="0">
                <a:solidFill>
                  <a:srgbClr val="FF0000"/>
                </a:solidFill>
                <a:ea typeface="MS PGothic" pitchFamily="34" charset="-128"/>
              </a:rPr>
              <a:t>H band</a:t>
            </a:r>
            <a:r>
              <a:rPr lang="en-GB" dirty="0">
                <a:solidFill>
                  <a:srgbClr val="FF0000"/>
                </a:solidFill>
                <a:ea typeface="MS PGothic" pitchFamily="34" charset="-128"/>
              </a:rPr>
              <a:t>)</a:t>
            </a:r>
            <a:r>
              <a:rPr lang="en-GB" dirty="0">
                <a:ea typeface="MS PGothic" pitchFamily="34" charset="-128"/>
              </a:rPr>
              <a:t> which is divided by a </a:t>
            </a:r>
            <a:r>
              <a:rPr lang="en-GB" dirty="0">
                <a:solidFill>
                  <a:srgbClr val="FF0000"/>
                </a:solidFill>
                <a:ea typeface="MS PGothic" pitchFamily="34" charset="-128"/>
              </a:rPr>
              <a:t>dark line (</a:t>
            </a:r>
            <a:r>
              <a:rPr lang="en-GB" u="sng" dirty="0">
                <a:solidFill>
                  <a:srgbClr val="FF0000"/>
                </a:solidFill>
                <a:ea typeface="MS PGothic" pitchFamily="34" charset="-128"/>
              </a:rPr>
              <a:t>M line</a:t>
            </a:r>
            <a:r>
              <a:rPr lang="en-GB" dirty="0">
                <a:solidFill>
                  <a:srgbClr val="FF0000"/>
                </a:solidFill>
                <a:ea typeface="MS PGothic" pitchFamily="34" charset="-128"/>
              </a:rPr>
              <a:t>).</a:t>
            </a:r>
          </a:p>
          <a:p>
            <a:pPr marL="355600" lvl="1" indent="-177800" algn="l" rtl="0">
              <a:spcAft>
                <a:spcPts val="600"/>
              </a:spcAft>
              <a:buClr>
                <a:schemeClr val="tx1"/>
              </a:buClr>
              <a:buFont typeface="Arial" panose="020B0604020202020204" pitchFamily="34" charset="0"/>
              <a:buChar char="•"/>
              <a:defRPr/>
            </a:pPr>
            <a:r>
              <a:rPr lang="en-GB" dirty="0">
                <a:ea typeface="MS PGothic" pitchFamily="34" charset="-128"/>
              </a:rPr>
              <a:t>The (I) band shows a </a:t>
            </a:r>
            <a:r>
              <a:rPr lang="en-GB" dirty="0">
                <a:solidFill>
                  <a:srgbClr val="FF0000"/>
                </a:solidFill>
                <a:ea typeface="MS PGothic" pitchFamily="34" charset="-128"/>
              </a:rPr>
              <a:t>dark line in the middle (</a:t>
            </a:r>
            <a:r>
              <a:rPr lang="en-GB" u="sng" dirty="0">
                <a:solidFill>
                  <a:srgbClr val="FF0000"/>
                </a:solidFill>
                <a:ea typeface="MS PGothic" pitchFamily="34" charset="-128"/>
              </a:rPr>
              <a:t>Z line)</a:t>
            </a:r>
            <a:r>
              <a:rPr lang="en-GB" dirty="0">
                <a:ea typeface="MS PGothic" pitchFamily="34" charset="-128"/>
              </a:rPr>
              <a:t>.</a:t>
            </a:r>
          </a:p>
          <a:p>
            <a:pPr marL="355600" lvl="1" indent="-177800" algn="l" rtl="0">
              <a:spcBef>
                <a:spcPct val="0"/>
              </a:spcBef>
              <a:spcAft>
                <a:spcPts val="600"/>
              </a:spcAft>
              <a:buClr>
                <a:schemeClr val="tx1"/>
              </a:buClr>
              <a:buFont typeface="Arial" panose="020B0604020202020204" pitchFamily="34" charset="0"/>
              <a:buChar char="•"/>
              <a:defRPr/>
            </a:pPr>
            <a:r>
              <a:rPr lang="en-GB" dirty="0">
                <a:ea typeface="MS PGothic" pitchFamily="34" charset="-128"/>
              </a:rPr>
              <a:t>The </a:t>
            </a:r>
            <a:r>
              <a:rPr lang="en-GB" u="sng" dirty="0">
                <a:solidFill>
                  <a:srgbClr val="FF0000"/>
                </a:solidFill>
                <a:ea typeface="MS PGothic" pitchFamily="34" charset="-128"/>
              </a:rPr>
              <a:t>sarcomere</a:t>
            </a:r>
            <a:r>
              <a:rPr lang="en-GB" dirty="0">
                <a:ea typeface="MS PGothic" pitchFamily="34" charset="-128"/>
              </a:rPr>
              <a:t> is the segment between 2 successive Z lines. </a:t>
            </a:r>
            <a:r>
              <a:rPr lang="en-GB" u="sng" dirty="0">
                <a:solidFill>
                  <a:srgbClr val="FF0000"/>
                </a:solidFill>
                <a:ea typeface="MS PGothic" pitchFamily="34" charset="-128"/>
              </a:rPr>
              <a:t>It is </a:t>
            </a:r>
            <a:r>
              <a:rPr lang="en-US" u="sng" dirty="0">
                <a:solidFill>
                  <a:srgbClr val="FF0000"/>
                </a:solidFill>
                <a:ea typeface="MS PGothic" pitchFamily="34" charset="-128"/>
              </a:rPr>
              <a:t>the contractile unit of a myofibril</a:t>
            </a:r>
            <a:r>
              <a:rPr lang="en-US" dirty="0">
                <a:ea typeface="MS PGothic" pitchFamily="34" charset="-128"/>
              </a:rPr>
              <a:t>.</a:t>
            </a:r>
            <a:endParaRPr lang="en-GB" dirty="0">
              <a:ea typeface="MS PGothic" pitchFamily="34" charset="-128"/>
            </a:endParaRPr>
          </a:p>
          <a:p>
            <a:pPr marL="355600" lvl="1" indent="-177800" algn="l" rtl="0">
              <a:spcBef>
                <a:spcPct val="0"/>
              </a:spcBef>
              <a:spcAft>
                <a:spcPts val="600"/>
              </a:spcAft>
              <a:buClr>
                <a:schemeClr val="tx1"/>
              </a:buClr>
              <a:buFont typeface="Arial" panose="020B0604020202020204" pitchFamily="34" charset="0"/>
              <a:buChar char="•"/>
              <a:defRPr/>
            </a:pPr>
            <a:r>
              <a:rPr lang="en-GB" dirty="0">
                <a:ea typeface="MS PGothic" pitchFamily="34" charset="-128"/>
              </a:rPr>
              <a:t>The myofibrils are formed of </a:t>
            </a:r>
            <a:r>
              <a:rPr lang="en-GB" dirty="0">
                <a:solidFill>
                  <a:srgbClr val="FF0000"/>
                </a:solidFill>
                <a:ea typeface="MS PGothic" pitchFamily="34" charset="-128"/>
              </a:rPr>
              <a:t>myofilaments</a:t>
            </a:r>
            <a:r>
              <a:rPr lang="en-GB" dirty="0">
                <a:ea typeface="MS PGothic" pitchFamily="34" charset="-128"/>
              </a:rPr>
              <a:t> (</a:t>
            </a:r>
            <a:r>
              <a:rPr lang="en-GB" b="1" dirty="0">
                <a:ea typeface="MS PGothic" pitchFamily="34" charset="-128"/>
              </a:rPr>
              <a:t>thick myosin               </a:t>
            </a:r>
            <a:r>
              <a:rPr lang="en-GB" dirty="0">
                <a:ea typeface="MS PGothic" pitchFamily="34" charset="-128"/>
              </a:rPr>
              <a:t>and thin actin).</a:t>
            </a:r>
          </a:p>
          <a:p>
            <a:pPr marL="355600" lvl="1" indent="-177800" algn="l" rtl="0">
              <a:spcBef>
                <a:spcPct val="0"/>
              </a:spcBef>
              <a:spcAft>
                <a:spcPts val="600"/>
              </a:spcAft>
              <a:buClr>
                <a:schemeClr val="tx1"/>
              </a:buClr>
              <a:buFont typeface="Arial" panose="020B0604020202020204" pitchFamily="34" charset="0"/>
              <a:buChar char="•"/>
              <a:defRPr/>
            </a:pPr>
            <a:r>
              <a:rPr lang="en-GB" dirty="0">
                <a:ea typeface="MS PGothic" pitchFamily="34" charset="-128"/>
              </a:rPr>
              <a:t>The </a:t>
            </a:r>
            <a:r>
              <a:rPr lang="en-GB" b="1" dirty="0">
                <a:ea typeface="MS PGothic" pitchFamily="34" charset="-128"/>
              </a:rPr>
              <a:t>(A) band </a:t>
            </a:r>
            <a:r>
              <a:rPr lang="en-GB" dirty="0">
                <a:ea typeface="MS PGothic" pitchFamily="34" charset="-128"/>
              </a:rPr>
              <a:t>is formed of </a:t>
            </a:r>
            <a:r>
              <a:rPr lang="en-GB" b="1" u="sng" dirty="0">
                <a:solidFill>
                  <a:srgbClr val="FF0000"/>
                </a:solidFill>
                <a:ea typeface="MS PGothic" pitchFamily="34" charset="-128"/>
              </a:rPr>
              <a:t>myosin</a:t>
            </a:r>
            <a:r>
              <a:rPr lang="en-GB" dirty="0">
                <a:ea typeface="MS PGothic" pitchFamily="34" charset="-128"/>
              </a:rPr>
              <a:t> myofilaments mainly             and </a:t>
            </a:r>
            <a:r>
              <a:rPr lang="en-GB" dirty="0">
                <a:solidFill>
                  <a:srgbClr val="FF0000"/>
                </a:solidFill>
                <a:ea typeface="MS PGothic" pitchFamily="34" charset="-128"/>
              </a:rPr>
              <a:t>the terminal ends of actin myofilaments</a:t>
            </a:r>
            <a:r>
              <a:rPr lang="en-GB" dirty="0">
                <a:ea typeface="MS PGothic" pitchFamily="34" charset="-128"/>
              </a:rPr>
              <a:t>.</a:t>
            </a:r>
          </a:p>
          <a:p>
            <a:pPr marL="355600" lvl="1" indent="-177800" algn="l" rtl="0">
              <a:spcBef>
                <a:spcPct val="0"/>
              </a:spcBef>
              <a:spcAft>
                <a:spcPts val="600"/>
              </a:spcAft>
              <a:buClr>
                <a:schemeClr val="tx1"/>
              </a:buClr>
              <a:buFont typeface="Arial" panose="020B0604020202020204" pitchFamily="34" charset="0"/>
              <a:buChar char="•"/>
              <a:defRPr/>
            </a:pPr>
            <a:r>
              <a:rPr lang="en-GB" dirty="0">
                <a:ea typeface="MS PGothic" pitchFamily="34" charset="-128"/>
              </a:rPr>
              <a:t>The (I) band is formed of </a:t>
            </a:r>
            <a:r>
              <a:rPr lang="en-GB" u="sng" dirty="0">
                <a:solidFill>
                  <a:srgbClr val="FF0000"/>
                </a:solidFill>
                <a:ea typeface="MS PGothic" pitchFamily="34" charset="-128"/>
              </a:rPr>
              <a:t>actin</a:t>
            </a:r>
            <a:r>
              <a:rPr lang="en-GB" dirty="0">
                <a:ea typeface="MS PGothic" pitchFamily="34" charset="-128"/>
              </a:rPr>
              <a:t> myofilaments.</a:t>
            </a:r>
          </a:p>
          <a:p>
            <a:pPr marL="177800" lvl="1" indent="0" algn="l" rtl="0">
              <a:spcBef>
                <a:spcPct val="0"/>
              </a:spcBef>
              <a:spcAft>
                <a:spcPts val="600"/>
              </a:spcAft>
              <a:buClr>
                <a:schemeClr val="tx1"/>
              </a:buClr>
              <a:buNone/>
              <a:defRPr/>
            </a:pPr>
            <a:endParaRPr lang="en-GB" altLang="ar-SA" dirty="0">
              <a:solidFill>
                <a:schemeClr val="bg1">
                  <a:lumMod val="65000"/>
                </a:schemeClr>
              </a:solidFill>
              <a:ea typeface="MS PGothic" pitchFamily="34" charset="-128"/>
            </a:endParaRPr>
          </a:p>
          <a:p>
            <a:pPr marL="804863" lvl="1" indent="14288" algn="l" rtl="0">
              <a:spcBef>
                <a:spcPct val="0"/>
              </a:spcBef>
              <a:spcAft>
                <a:spcPts val="600"/>
              </a:spcAft>
              <a:buClr>
                <a:schemeClr val="tx1"/>
              </a:buClr>
              <a:buNone/>
              <a:defRPr/>
            </a:pPr>
            <a:r>
              <a:rPr lang="en-GB" altLang="ar-SA" dirty="0">
                <a:solidFill>
                  <a:schemeClr val="bg1">
                    <a:lumMod val="65000"/>
                  </a:schemeClr>
                </a:solidFill>
                <a:ea typeface="MS PGothic" pitchFamily="34" charset="-128"/>
              </a:rPr>
              <a:t>The (A) band is dark because it contains both myosin                       and actin. The (I) band and the (H) zone are light                         because they have only one type of myofilaments                             (actin in I and myosin in H).</a:t>
            </a:r>
            <a:endParaRPr lang="en-US" altLang="ar-SA" dirty="0">
              <a:solidFill>
                <a:schemeClr val="bg1">
                  <a:lumMod val="65000"/>
                </a:schemeClr>
              </a:solidFill>
              <a:ea typeface="MS PGothic" pitchFamily="34" charset="-128"/>
            </a:endParaRPr>
          </a:p>
          <a:p>
            <a:pPr marL="355600" lvl="1" indent="-177800" algn="l" rtl="0">
              <a:spcBef>
                <a:spcPct val="0"/>
              </a:spcBef>
              <a:spcAft>
                <a:spcPts val="600"/>
              </a:spcAft>
              <a:buClr>
                <a:schemeClr val="tx1"/>
              </a:buClr>
              <a:buFont typeface="Arial" panose="020B0604020202020204" pitchFamily="34" charset="0"/>
              <a:buChar char="•"/>
              <a:defRPr/>
            </a:pPr>
            <a:endParaRPr lang="en-GB" dirty="0">
              <a:ea typeface="MS PGothic" pitchFamily="34" charset="-128"/>
            </a:endParaRPr>
          </a:p>
          <a:p>
            <a:pPr marL="469900" lvl="1" indent="-114300" algn="l" rtl="0">
              <a:spcAft>
                <a:spcPts val="600"/>
              </a:spcAft>
              <a:buClr>
                <a:schemeClr val="tx1"/>
              </a:buClr>
              <a:buFont typeface="Arial" panose="020B0604020202020204" pitchFamily="34" charset="0"/>
              <a:buChar char="•"/>
              <a:defRPr/>
            </a:pPr>
            <a:endParaRPr lang="en-GB" sz="1800" dirty="0">
              <a:ea typeface="MS PGothic" pitchFamily="34" charset="-128"/>
            </a:endParaRPr>
          </a:p>
          <a:p>
            <a:pPr marL="0" indent="0" algn="l" rtl="0">
              <a:buClr>
                <a:schemeClr val="accent1">
                  <a:lumMod val="50000"/>
                </a:schemeClr>
              </a:buClr>
              <a:buNone/>
            </a:pPr>
            <a:endParaRPr lang="en-GB" dirty="0">
              <a:solidFill>
                <a:schemeClr val="tx2"/>
              </a:solidFill>
            </a:endParaRPr>
          </a:p>
          <a:p>
            <a:pPr algn="l" rtl="0">
              <a:buClr>
                <a:schemeClr val="accent1">
                  <a:lumMod val="50000"/>
                </a:schemeClr>
              </a:buClr>
              <a:buFont typeface="Wingdings" panose="05000000000000000000" pitchFamily="2" charset="2"/>
              <a:buChar char="Ø"/>
            </a:pPr>
            <a:endParaRPr lang="ar-SA" sz="2000" b="1" dirty="0">
              <a:solidFill>
                <a:schemeClr val="accent1">
                  <a:lumMod val="50000"/>
                </a:schemeClr>
              </a:solidFill>
              <a:ea typeface="+mj-ea"/>
              <a:cs typeface="+mj-cs"/>
            </a:endParaRPr>
          </a:p>
        </p:txBody>
      </p:sp>
      <p:pic>
        <p:nvPicPr>
          <p:cNvPr id="4" name="Picture 8" descr="F:\HISTOLOGY\Pics\Basic Histology-Images\Images\10-Muscle\F10_11.jpg">
            <a:extLst>
              <a:ext uri="{FF2B5EF4-FFF2-40B4-BE49-F238E27FC236}">
                <a16:creationId xmlns:a16="http://schemas.microsoft.com/office/drawing/2014/main" id="{859F9148-700C-4A19-98B6-B7A0C093A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001" r="30592" b="45439"/>
          <a:stretch>
            <a:fillRect/>
          </a:stretch>
        </p:blipFill>
        <p:spPr bwMode="auto">
          <a:xfrm>
            <a:off x="6172200" y="2600"/>
            <a:ext cx="6019800" cy="32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HISTOLOGY\Pics\Mosby-Images\05_02C.JPG">
            <a:extLst>
              <a:ext uri="{FF2B5EF4-FFF2-40B4-BE49-F238E27FC236}">
                <a16:creationId xmlns:a16="http://schemas.microsoft.com/office/drawing/2014/main" id="{AE1FE892-9A0D-4358-A133-B88A3EA06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421" y="3331656"/>
            <a:ext cx="3351580" cy="207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00313ECA-6C7F-486E-A190-33D7665CB251}"/>
              </a:ext>
            </a:extLst>
          </p:cNvPr>
          <p:cNvSpPr txBox="1">
            <a:spLocks noChangeArrowheads="1"/>
          </p:cNvSpPr>
          <p:nvPr/>
        </p:nvSpPr>
        <p:spPr bwMode="auto">
          <a:xfrm>
            <a:off x="9840908" y="3235326"/>
            <a:ext cx="14193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600" b="1" dirty="0">
                <a:solidFill>
                  <a:srgbClr val="000000"/>
                </a:solidFill>
              </a:rPr>
              <a:t>Sarcomere</a:t>
            </a:r>
            <a:endParaRPr lang="en-US" altLang="ar-SA" sz="1800" b="1" dirty="0">
              <a:solidFill>
                <a:srgbClr val="000000"/>
              </a:solidFill>
            </a:endParaRPr>
          </a:p>
        </p:txBody>
      </p:sp>
      <p:sp>
        <p:nvSpPr>
          <p:cNvPr id="9" name="Text Box 12">
            <a:extLst>
              <a:ext uri="{FF2B5EF4-FFF2-40B4-BE49-F238E27FC236}">
                <a16:creationId xmlns:a16="http://schemas.microsoft.com/office/drawing/2014/main" id="{F55B8F59-C274-4DD7-A26C-FAE79DB8BD52}"/>
              </a:ext>
            </a:extLst>
          </p:cNvPr>
          <p:cNvSpPr txBox="1">
            <a:spLocks noChangeArrowheads="1"/>
          </p:cNvSpPr>
          <p:nvPr/>
        </p:nvSpPr>
        <p:spPr bwMode="auto">
          <a:xfrm>
            <a:off x="9659979" y="5105652"/>
            <a:ext cx="890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200" b="1" dirty="0">
                <a:solidFill>
                  <a:srgbClr val="000000"/>
                </a:solidFill>
              </a:rPr>
              <a:t>Actin</a:t>
            </a:r>
            <a:endParaRPr lang="en-US" altLang="ar-SA" sz="1800" b="1" dirty="0">
              <a:solidFill>
                <a:srgbClr val="000000"/>
              </a:solidFill>
            </a:endParaRPr>
          </a:p>
        </p:txBody>
      </p:sp>
      <p:sp>
        <p:nvSpPr>
          <p:cNvPr id="10" name="Text Box 13">
            <a:extLst>
              <a:ext uri="{FF2B5EF4-FFF2-40B4-BE49-F238E27FC236}">
                <a16:creationId xmlns:a16="http://schemas.microsoft.com/office/drawing/2014/main" id="{AA8A2A92-2F05-48CA-9FE6-527D53C26807}"/>
              </a:ext>
            </a:extLst>
          </p:cNvPr>
          <p:cNvSpPr txBox="1">
            <a:spLocks noChangeArrowheads="1"/>
          </p:cNvSpPr>
          <p:nvPr/>
        </p:nvSpPr>
        <p:spPr bwMode="auto">
          <a:xfrm>
            <a:off x="11084555" y="4769822"/>
            <a:ext cx="233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400" b="1" dirty="0">
                <a:solidFill>
                  <a:srgbClr val="000000"/>
                </a:solidFill>
              </a:rPr>
              <a:t>I</a:t>
            </a:r>
            <a:endParaRPr lang="en-US" altLang="ar-SA" sz="1800" b="1" dirty="0">
              <a:solidFill>
                <a:srgbClr val="000000"/>
              </a:solidFill>
            </a:endParaRPr>
          </a:p>
        </p:txBody>
      </p:sp>
      <p:sp>
        <p:nvSpPr>
          <p:cNvPr id="11" name="Text Box 14">
            <a:extLst>
              <a:ext uri="{FF2B5EF4-FFF2-40B4-BE49-F238E27FC236}">
                <a16:creationId xmlns:a16="http://schemas.microsoft.com/office/drawing/2014/main" id="{695D0E1C-A796-4611-8E5B-0740AE213104}"/>
              </a:ext>
            </a:extLst>
          </p:cNvPr>
          <p:cNvSpPr txBox="1">
            <a:spLocks noChangeArrowheads="1"/>
          </p:cNvSpPr>
          <p:nvPr/>
        </p:nvSpPr>
        <p:spPr bwMode="auto">
          <a:xfrm>
            <a:off x="9607877" y="4773314"/>
            <a:ext cx="233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400" b="1" dirty="0">
                <a:solidFill>
                  <a:srgbClr val="000000"/>
                </a:solidFill>
              </a:rPr>
              <a:t>I</a:t>
            </a:r>
            <a:endParaRPr lang="en-US" altLang="ar-SA" sz="1800" b="1" dirty="0">
              <a:solidFill>
                <a:srgbClr val="000000"/>
              </a:solidFill>
            </a:endParaRPr>
          </a:p>
        </p:txBody>
      </p:sp>
      <p:sp>
        <p:nvSpPr>
          <p:cNvPr id="12" name="Text Box 15">
            <a:extLst>
              <a:ext uri="{FF2B5EF4-FFF2-40B4-BE49-F238E27FC236}">
                <a16:creationId xmlns:a16="http://schemas.microsoft.com/office/drawing/2014/main" id="{C8227A5D-277D-4C60-BD1A-D7D19D403F11}"/>
              </a:ext>
            </a:extLst>
          </p:cNvPr>
          <p:cNvSpPr txBox="1">
            <a:spLocks noChangeArrowheads="1"/>
          </p:cNvSpPr>
          <p:nvPr/>
        </p:nvSpPr>
        <p:spPr bwMode="auto">
          <a:xfrm>
            <a:off x="11077673" y="3491637"/>
            <a:ext cx="233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400" b="1" dirty="0">
                <a:solidFill>
                  <a:srgbClr val="000000"/>
                </a:solidFill>
              </a:rPr>
              <a:t>Z</a:t>
            </a:r>
            <a:endParaRPr lang="en-US" altLang="ar-SA" sz="1800" b="1" dirty="0">
              <a:solidFill>
                <a:srgbClr val="000000"/>
              </a:solidFill>
            </a:endParaRPr>
          </a:p>
        </p:txBody>
      </p:sp>
      <p:sp>
        <p:nvSpPr>
          <p:cNvPr id="13" name="Text Box 16">
            <a:extLst>
              <a:ext uri="{FF2B5EF4-FFF2-40B4-BE49-F238E27FC236}">
                <a16:creationId xmlns:a16="http://schemas.microsoft.com/office/drawing/2014/main" id="{8F0F2418-E9BE-43E6-83F1-BEFA0CCF626D}"/>
              </a:ext>
            </a:extLst>
          </p:cNvPr>
          <p:cNvSpPr txBox="1">
            <a:spLocks noChangeArrowheads="1"/>
          </p:cNvSpPr>
          <p:nvPr/>
        </p:nvSpPr>
        <p:spPr bwMode="auto">
          <a:xfrm>
            <a:off x="9607877" y="3491637"/>
            <a:ext cx="233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400" b="1" dirty="0">
                <a:solidFill>
                  <a:srgbClr val="000000"/>
                </a:solidFill>
              </a:rPr>
              <a:t>Z</a:t>
            </a:r>
            <a:endParaRPr lang="en-US" altLang="ar-SA" sz="1800" b="1" dirty="0">
              <a:solidFill>
                <a:srgbClr val="000000"/>
              </a:solidFill>
            </a:endParaRPr>
          </a:p>
        </p:txBody>
      </p:sp>
      <p:sp>
        <p:nvSpPr>
          <p:cNvPr id="14" name="Text Box 82">
            <a:extLst>
              <a:ext uri="{FF2B5EF4-FFF2-40B4-BE49-F238E27FC236}">
                <a16:creationId xmlns:a16="http://schemas.microsoft.com/office/drawing/2014/main" id="{935E37E9-AA74-4DF5-A3B7-A0C1002CE520}"/>
              </a:ext>
            </a:extLst>
          </p:cNvPr>
          <p:cNvSpPr txBox="1">
            <a:spLocks noChangeArrowheads="1"/>
          </p:cNvSpPr>
          <p:nvPr/>
        </p:nvSpPr>
        <p:spPr bwMode="auto">
          <a:xfrm>
            <a:off x="10299995" y="4800600"/>
            <a:ext cx="233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400" b="1" dirty="0">
                <a:solidFill>
                  <a:srgbClr val="000000"/>
                </a:solidFill>
              </a:rPr>
              <a:t>A</a:t>
            </a:r>
            <a:endParaRPr lang="en-US" altLang="ar-SA" sz="1800" b="1" dirty="0">
              <a:solidFill>
                <a:srgbClr val="000000"/>
              </a:solidFill>
            </a:endParaRPr>
          </a:p>
        </p:txBody>
      </p:sp>
      <p:pic>
        <p:nvPicPr>
          <p:cNvPr id="15" name="Picture 5" descr="F:\HISTOLOGY\Pics\Mosby-Images\05_02B.JPG">
            <a:extLst>
              <a:ext uri="{FF2B5EF4-FFF2-40B4-BE49-F238E27FC236}">
                <a16:creationId xmlns:a16="http://schemas.microsoft.com/office/drawing/2014/main" id="{45CAB9AF-D50D-456B-B4BC-39C3E5E40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703" t="23106" r="1933" b="2817"/>
          <a:stretch>
            <a:fillRect/>
          </a:stretch>
        </p:blipFill>
        <p:spPr bwMode="auto">
          <a:xfrm>
            <a:off x="5672276" y="3331656"/>
            <a:ext cx="3107077" cy="202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
            <a:extLst>
              <a:ext uri="{FF2B5EF4-FFF2-40B4-BE49-F238E27FC236}">
                <a16:creationId xmlns:a16="http://schemas.microsoft.com/office/drawing/2014/main" id="{9654EB03-ABB9-4985-BA3B-E8D1FE18EF1E}"/>
              </a:ext>
            </a:extLst>
          </p:cNvPr>
          <p:cNvSpPr txBox="1">
            <a:spLocks noChangeArrowheads="1"/>
          </p:cNvSpPr>
          <p:nvPr/>
        </p:nvSpPr>
        <p:spPr bwMode="auto">
          <a:xfrm>
            <a:off x="9658991" y="4950555"/>
            <a:ext cx="1238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panose="02020603050405020304" pitchFamily="18" charset="0"/>
                <a:ea typeface="MS PGothic" panose="020B0600070205080204" pitchFamily="34" charset="-128"/>
              </a:defRPr>
            </a:lvl1pPr>
            <a:lvl2pPr marL="742950" indent="-285750">
              <a:defRPr sz="4400">
                <a:solidFill>
                  <a:schemeClr val="tx1"/>
                </a:solidFill>
                <a:latin typeface="Times New Roman" panose="02020603050405020304" pitchFamily="18" charset="0"/>
                <a:ea typeface="MS PGothic" panose="020B0600070205080204" pitchFamily="34" charset="-128"/>
              </a:defRPr>
            </a:lvl2pPr>
            <a:lvl3pPr marL="1143000" indent="-228600">
              <a:defRPr sz="4400">
                <a:solidFill>
                  <a:schemeClr val="tx1"/>
                </a:solidFill>
                <a:latin typeface="Times New Roman" panose="02020603050405020304" pitchFamily="18" charset="0"/>
                <a:ea typeface="MS PGothic" panose="020B0600070205080204" pitchFamily="34" charset="-128"/>
              </a:defRPr>
            </a:lvl3pPr>
            <a:lvl4pPr marL="1600200" indent="-228600">
              <a:defRPr sz="4400">
                <a:solidFill>
                  <a:schemeClr val="tx1"/>
                </a:solidFill>
                <a:latin typeface="Times New Roman" panose="02020603050405020304" pitchFamily="18" charset="0"/>
                <a:ea typeface="MS PGothic" panose="020B0600070205080204" pitchFamily="34" charset="-128"/>
              </a:defRPr>
            </a:lvl4pPr>
            <a:lvl5pPr marL="2057400" indent="-228600">
              <a:defRPr sz="4400">
                <a:solidFill>
                  <a:schemeClr val="tx1"/>
                </a:solidFill>
                <a:latin typeface="Times New Roman" panose="02020603050405020304" pitchFamily="18" charset="0"/>
                <a:ea typeface="MS PGothic" panose="020B0600070205080204" pitchFamily="34" charset="-128"/>
              </a:defRPr>
            </a:lvl5pPr>
            <a:lvl6pPr marL="25146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29718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34290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3886200" indent="-228600" algn="l" rtl="0" eaLnBrk="0" fontAlgn="base" hangingPunct="0">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ar-SA" sz="1200" b="1" dirty="0">
                <a:solidFill>
                  <a:srgbClr val="000000"/>
                </a:solidFill>
              </a:rPr>
              <a:t>Myosin</a:t>
            </a:r>
            <a:endParaRPr lang="en-US" altLang="ar-SA" sz="1800" b="1" dirty="0">
              <a:solidFill>
                <a:srgbClr val="000000"/>
              </a:solidFill>
            </a:endParaRPr>
          </a:p>
        </p:txBody>
      </p:sp>
    </p:spTree>
    <p:extLst>
      <p:ext uri="{BB962C8B-B14F-4D97-AF65-F5344CB8AC3E}">
        <p14:creationId xmlns:p14="http://schemas.microsoft.com/office/powerpoint/2010/main" val="382654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35ED3D35-88AC-4781-87E3-08FDA1583492}"/>
              </a:ext>
            </a:extLst>
          </p:cNvPr>
          <p:cNvGraphicFramePr>
            <a:graphicFrameLocks noGrp="1"/>
          </p:cNvGraphicFramePr>
          <p:nvPr>
            <p:ph idx="1"/>
            <p:extLst>
              <p:ext uri="{D42A27DB-BD31-4B8C-83A1-F6EECF244321}">
                <p14:modId xmlns:p14="http://schemas.microsoft.com/office/powerpoint/2010/main" val="3718245419"/>
              </p:ext>
            </p:extLst>
          </p:nvPr>
        </p:nvGraphicFramePr>
        <p:xfrm>
          <a:off x="-1" y="1"/>
          <a:ext cx="12192000" cy="6997716"/>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1849796183"/>
                    </a:ext>
                  </a:extLst>
                </a:gridCol>
                <a:gridCol w="3048000">
                  <a:extLst>
                    <a:ext uri="{9D8B030D-6E8A-4147-A177-3AD203B41FA5}">
                      <a16:colId xmlns:a16="http://schemas.microsoft.com/office/drawing/2014/main" val="2520396759"/>
                    </a:ext>
                  </a:extLst>
                </a:gridCol>
                <a:gridCol w="3048000">
                  <a:extLst>
                    <a:ext uri="{9D8B030D-6E8A-4147-A177-3AD203B41FA5}">
                      <a16:colId xmlns:a16="http://schemas.microsoft.com/office/drawing/2014/main" val="3381017485"/>
                    </a:ext>
                  </a:extLst>
                </a:gridCol>
                <a:gridCol w="3048000">
                  <a:extLst>
                    <a:ext uri="{9D8B030D-6E8A-4147-A177-3AD203B41FA5}">
                      <a16:colId xmlns:a16="http://schemas.microsoft.com/office/drawing/2014/main" val="3798078430"/>
                    </a:ext>
                  </a:extLst>
                </a:gridCol>
              </a:tblGrid>
              <a:tr h="715752">
                <a:tc gridSpan="4">
                  <a:txBody>
                    <a:bodyPr/>
                    <a:lstStyle/>
                    <a:p>
                      <a:pPr algn="ctr" rtl="0"/>
                      <a:r>
                        <a:rPr lang="en-GB" sz="3200" b="1" kern="1200" dirty="0">
                          <a:solidFill>
                            <a:schemeClr val="lt1"/>
                          </a:solidFill>
                          <a:latin typeface="+mn-lt"/>
                          <a:ea typeface="+mn-ea"/>
                          <a:cs typeface="+mn-cs"/>
                        </a:rPr>
                        <a:t>CARDIAC MUSCLE</a:t>
                      </a:r>
                      <a:endParaRPr lang="ar-SA" sz="3200" b="1" kern="1200" dirty="0">
                        <a:solidFill>
                          <a:schemeClr val="lt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4045468078"/>
                  </a:ext>
                </a:extLst>
              </a:tr>
              <a:tr h="856979">
                <a:tc gridSpan="4">
                  <a:txBody>
                    <a:bodyPr/>
                    <a:lstStyle/>
                    <a:p>
                      <a:pPr marL="285750" indent="-285750" algn="l" rtl="0">
                        <a:spcBef>
                          <a:spcPct val="15000"/>
                        </a:spcBef>
                        <a:buFont typeface="Wingdings" panose="05000000000000000000" pitchFamily="2" charset="2"/>
                        <a:buChar char="Ø"/>
                        <a:defRPr/>
                      </a:pPr>
                      <a:r>
                        <a:rPr lang="en-GB" sz="1800" dirty="0">
                          <a:solidFill>
                            <a:srgbClr val="002060"/>
                          </a:solidFill>
                          <a:ea typeface="+mn-ea"/>
                          <a:cs typeface="Times New Roman" charset="0"/>
                        </a:rPr>
                        <a:t>Found in the myocardium.</a:t>
                      </a:r>
                    </a:p>
                    <a:p>
                      <a:pPr marL="285750" indent="-285750" algn="l" rtl="0">
                        <a:spcBef>
                          <a:spcPct val="15000"/>
                        </a:spcBef>
                        <a:buFont typeface="Wingdings" panose="05000000000000000000" pitchFamily="2" charset="2"/>
                        <a:buChar char="Ø"/>
                        <a:defRPr/>
                      </a:pPr>
                      <a:r>
                        <a:rPr lang="en-GB" sz="1800" dirty="0">
                          <a:solidFill>
                            <a:srgbClr val="002060"/>
                          </a:solidFill>
                          <a:ea typeface="+mn-ea"/>
                          <a:cs typeface="Times New Roman" charset="0"/>
                        </a:rPr>
                        <a:t>Striated and involuntary.</a:t>
                      </a:r>
                    </a:p>
                    <a:p>
                      <a:pPr marL="285750" indent="-285750" algn="l" rtl="0">
                        <a:spcBef>
                          <a:spcPct val="15000"/>
                        </a:spcBef>
                        <a:buFont typeface="Wingdings" panose="05000000000000000000" pitchFamily="2" charset="2"/>
                        <a:buChar char="Ø"/>
                        <a:defRPr/>
                      </a:pPr>
                      <a:r>
                        <a:rPr lang="en-GB" sz="1800" dirty="0">
                          <a:solidFill>
                            <a:schemeClr val="bg1">
                              <a:lumMod val="65000"/>
                            </a:schemeClr>
                          </a:solidFill>
                          <a:ea typeface="+mn-ea"/>
                          <a:cs typeface="Times New Roman" charset="0"/>
                        </a:rPr>
                        <a:t>Have only Endomysium.</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692793807"/>
                  </a:ext>
                </a:extLst>
              </a:tr>
              <a:tr h="399004">
                <a:tc gridSpan="2">
                  <a:txBody>
                    <a:bodyPr/>
                    <a:lstStyle/>
                    <a:p>
                      <a:pPr algn="ctr" rtl="0"/>
                      <a:r>
                        <a:rPr lang="en-GB" sz="2000" b="1" u="sng" dirty="0">
                          <a:solidFill>
                            <a:srgbClr val="FF0000"/>
                          </a:solidFill>
                          <a:ea typeface="ＭＳ Ｐゴシック" charset="0"/>
                          <a:cs typeface="Traditional Arabic" charset="0"/>
                        </a:rPr>
                        <a:t>E.M. Picture</a:t>
                      </a:r>
                      <a:endParaRPr lang="ar-SA" sz="2000"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tc gridSpan="2">
                  <a:txBody>
                    <a:bodyPr/>
                    <a:lstStyle/>
                    <a:p>
                      <a:pPr algn="ctr" rtl="0"/>
                      <a:r>
                        <a:rPr lang="en-GB" sz="2000" b="1" u="sng" dirty="0">
                          <a:solidFill>
                            <a:srgbClr val="FF0000"/>
                          </a:solidFill>
                          <a:ea typeface="+mn-ea"/>
                          <a:cs typeface="Traditional Arabic" pitchFamily="2" charset="-78"/>
                        </a:rPr>
                        <a:t>L.M. Picture</a:t>
                      </a:r>
                      <a:endParaRPr lang="ar-SA" sz="2000"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extLst>
                  <a:ext uri="{0D108BD9-81ED-4DB2-BD59-A6C34878D82A}">
                    <a16:rowId xmlns:a16="http://schemas.microsoft.com/office/drawing/2014/main" val="3508235385"/>
                  </a:ext>
                </a:extLst>
              </a:tr>
              <a:tr h="4886264">
                <a:tc>
                  <a:txBody>
                    <a:bodyPr/>
                    <a:lstStyle/>
                    <a:p>
                      <a:pPr rtl="1"/>
                      <a:endParaRPr lang="ar-SA" dirty="0"/>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182563" lvl="1" indent="-98425" algn="l" rtl="0">
                        <a:spcBef>
                          <a:spcPts val="600"/>
                        </a:spcBef>
                        <a:spcAft>
                          <a:spcPts val="300"/>
                        </a:spcAft>
                        <a:buClr>
                          <a:schemeClr val="tx1"/>
                        </a:buClr>
                        <a:buFont typeface="Arial" panose="020B0604020202020204" pitchFamily="34" charset="0"/>
                        <a:buChar char="•"/>
                        <a:defRPr/>
                      </a:pPr>
                      <a:r>
                        <a:rPr lang="en-GB" sz="1600" dirty="0">
                          <a:ea typeface="ＭＳ Ｐゴシック" charset="0"/>
                          <a:cs typeface="Times New Roman" charset="0"/>
                        </a:rPr>
                        <a:t>Few myofibrils.</a:t>
                      </a:r>
                    </a:p>
                    <a:p>
                      <a:pPr marL="182563" lvl="1" indent="-98425" algn="l" rtl="0">
                        <a:spcBef>
                          <a:spcPts val="600"/>
                        </a:spcBef>
                        <a:spcAft>
                          <a:spcPts val="300"/>
                        </a:spcAft>
                        <a:buClr>
                          <a:schemeClr val="tx1"/>
                        </a:buClr>
                        <a:buFont typeface="Arial" panose="020B0604020202020204" pitchFamily="34" charset="0"/>
                        <a:buChar char="•"/>
                        <a:defRPr/>
                      </a:pPr>
                      <a:r>
                        <a:rPr lang="en-GB" sz="1600" dirty="0">
                          <a:ea typeface="ＭＳ Ｐゴシック" charset="0"/>
                          <a:cs typeface="Times New Roman" charset="0"/>
                        </a:rPr>
                        <a:t>Numerous mitochondria.</a:t>
                      </a:r>
                    </a:p>
                    <a:p>
                      <a:pPr marL="182563" lvl="1" indent="-98425" algn="l" rtl="0">
                        <a:spcBef>
                          <a:spcPts val="600"/>
                        </a:spcBef>
                        <a:spcAft>
                          <a:spcPts val="300"/>
                        </a:spcAft>
                        <a:buClr>
                          <a:schemeClr val="tx1"/>
                        </a:buClr>
                        <a:buFont typeface="Arial" panose="020B0604020202020204" pitchFamily="34" charset="0"/>
                        <a:buChar char="•"/>
                        <a:defRPr/>
                      </a:pPr>
                      <a:r>
                        <a:rPr lang="en-GB" sz="1600" dirty="0">
                          <a:ea typeface="ＭＳ Ｐゴシック" charset="0"/>
                          <a:cs typeface="Times New Roman" charset="0"/>
                        </a:rPr>
                        <a:t>Less abundant SR.</a:t>
                      </a:r>
                    </a:p>
                    <a:p>
                      <a:pPr marL="182563" lvl="1" indent="-98425" algn="l" rtl="0">
                        <a:lnSpc>
                          <a:spcPct val="90000"/>
                        </a:lnSpc>
                        <a:spcBef>
                          <a:spcPts val="600"/>
                        </a:spcBef>
                        <a:spcAft>
                          <a:spcPts val="300"/>
                        </a:spcAft>
                        <a:buClr>
                          <a:schemeClr val="tx1"/>
                        </a:buClr>
                        <a:buFont typeface="Arial" panose="020B0604020202020204" pitchFamily="34" charset="0"/>
                        <a:buChar char="•"/>
                        <a:defRPr/>
                      </a:pPr>
                      <a:r>
                        <a:rPr lang="en-GB" sz="1600" dirty="0">
                          <a:ea typeface="ＭＳ Ｐゴシック" charset="0"/>
                          <a:cs typeface="Times New Roman" charset="0"/>
                        </a:rPr>
                        <a:t>Glycogen &amp; myoglobin.</a:t>
                      </a:r>
                    </a:p>
                    <a:p>
                      <a:pPr marL="182563" lvl="1" indent="-98425" algn="l" rtl="0">
                        <a:spcBef>
                          <a:spcPts val="600"/>
                        </a:spcBef>
                        <a:spcAft>
                          <a:spcPts val="300"/>
                        </a:spcAft>
                        <a:buClr>
                          <a:schemeClr val="tx1"/>
                        </a:buClr>
                        <a:buFont typeface="Arial" panose="020B0604020202020204" pitchFamily="34" charset="0"/>
                        <a:buChar char="•"/>
                        <a:defRPr/>
                      </a:pPr>
                      <a:r>
                        <a:rPr lang="en-GB" sz="1600" u="sng" dirty="0">
                          <a:solidFill>
                            <a:srgbClr val="FF0000"/>
                          </a:solidFill>
                          <a:ea typeface="ＭＳ Ｐゴシック" charset="0"/>
                          <a:cs typeface="Times New Roman" charset="0"/>
                        </a:rPr>
                        <a:t>Intercalated discs</a:t>
                      </a:r>
                      <a:r>
                        <a:rPr lang="en-GB" sz="1600" dirty="0">
                          <a:solidFill>
                            <a:srgbClr val="FF0000"/>
                          </a:solidFill>
                          <a:ea typeface="ＭＳ Ｐゴシック" charset="0"/>
                          <a:cs typeface="Times New Roman" charset="0"/>
                        </a:rPr>
                        <a:t>:</a:t>
                      </a:r>
                      <a:r>
                        <a:rPr lang="en-GB" sz="1600" dirty="0">
                          <a:solidFill>
                            <a:srgbClr val="FFFF00"/>
                          </a:solidFill>
                          <a:ea typeface="ＭＳ Ｐゴシック" charset="0"/>
                          <a:cs typeface="Times New Roman" charset="0"/>
                        </a:rPr>
                        <a:t> </a:t>
                      </a:r>
                      <a:r>
                        <a:rPr lang="en-GB" sz="1600" dirty="0"/>
                        <a:t>are formed of the two cell membranes of 2 successive cardiac muscle cells, connected together by </a:t>
                      </a:r>
                      <a:r>
                        <a:rPr lang="en-GB" sz="1600" u="sng" dirty="0"/>
                        <a:t>junctional complexes</a:t>
                      </a:r>
                      <a:r>
                        <a:rPr lang="en-GB" sz="1600" dirty="0"/>
                        <a:t> (desmosomes and gap junctions*).</a:t>
                      </a:r>
                    </a:p>
                    <a:p>
                      <a:pPr marL="0" lvl="1" indent="0" algn="l" rtl="0">
                        <a:spcBef>
                          <a:spcPts val="600"/>
                        </a:spcBef>
                        <a:spcAft>
                          <a:spcPts val="300"/>
                        </a:spcAft>
                        <a:buClr>
                          <a:schemeClr val="tx1"/>
                        </a:buClr>
                        <a:buFont typeface="Arial" panose="020B0604020202020204" pitchFamily="34" charset="0"/>
                        <a:buNone/>
                        <a:defRPr/>
                      </a:pPr>
                      <a:r>
                        <a:rPr lang="en-GB" altLang="ar-SA" sz="16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*Gap junctions allow communication and passage of impulses between cardiac muscle cells</a:t>
                      </a:r>
                      <a:endParaRPr lang="en-GB" sz="1600" dirty="0">
                        <a:solidFill>
                          <a:schemeClr val="bg1">
                            <a:lumMod val="50000"/>
                          </a:schemeClr>
                        </a:solidFill>
                        <a:ea typeface="ＭＳ Ｐゴシック" charset="0"/>
                        <a:cs typeface="Times New Roman" charset="0"/>
                      </a:endParaRPr>
                    </a:p>
                    <a:p>
                      <a:pPr algn="l" rtl="0"/>
                      <a:endParaRPr lang="ar-SA"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rtl="1"/>
                      <a:endParaRPr lang="ar-SA" dirty="0"/>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266700" lvl="1" indent="-182563" algn="l" rtl="0">
                        <a:spcBef>
                          <a:spcPct val="15000"/>
                        </a:spcBef>
                        <a:buClr>
                          <a:schemeClr val="tx1"/>
                        </a:buClr>
                        <a:buFont typeface="Arial" panose="020B0604020202020204" pitchFamily="34" charset="0"/>
                        <a:buChar char="•"/>
                        <a:defRPr/>
                      </a:pPr>
                      <a:r>
                        <a:rPr lang="en-GB" sz="1600" u="sng" dirty="0">
                          <a:solidFill>
                            <a:srgbClr val="FF0000"/>
                          </a:solidFill>
                          <a:cs typeface="Times New Roman" charset="0"/>
                        </a:rPr>
                        <a:t>Cylindrical</a:t>
                      </a:r>
                      <a:r>
                        <a:rPr lang="en-GB" sz="1600" dirty="0">
                          <a:cs typeface="Times New Roman" charset="0"/>
                        </a:rPr>
                        <a:t> in shape.</a:t>
                      </a:r>
                    </a:p>
                    <a:p>
                      <a:pPr marL="266700" lvl="1" indent="-182563" algn="l" rtl="0">
                        <a:spcBef>
                          <a:spcPct val="15000"/>
                        </a:spcBef>
                        <a:buClr>
                          <a:schemeClr val="tx1"/>
                        </a:buClr>
                        <a:buFont typeface="Arial" panose="020B0604020202020204" pitchFamily="34" charset="0"/>
                        <a:buChar char="•"/>
                        <a:defRPr/>
                      </a:pPr>
                      <a:r>
                        <a:rPr lang="en-GB" sz="1600" u="sng" dirty="0">
                          <a:solidFill>
                            <a:srgbClr val="FF0000"/>
                          </a:solidFill>
                          <a:cs typeface="Times New Roman" charset="0"/>
                        </a:rPr>
                        <a:t>Intermediate</a:t>
                      </a:r>
                      <a:r>
                        <a:rPr lang="en-GB" sz="1600" dirty="0">
                          <a:cs typeface="Times New Roman" charset="0"/>
                        </a:rPr>
                        <a:t> in diameter between skeletal and smooth muscle </a:t>
                      </a:r>
                      <a:r>
                        <a:rPr lang="en-GB" sz="1600" dirty="0" err="1">
                          <a:cs typeface="Times New Roman" charset="0"/>
                        </a:rPr>
                        <a:t>fibers</a:t>
                      </a:r>
                      <a:r>
                        <a:rPr lang="en-GB" sz="1600" dirty="0">
                          <a:cs typeface="Times New Roman" charset="0"/>
                        </a:rPr>
                        <a:t>.</a:t>
                      </a:r>
                    </a:p>
                    <a:p>
                      <a:pPr marL="266700" lvl="1" indent="-182563" algn="l" rtl="0">
                        <a:spcBef>
                          <a:spcPct val="15000"/>
                        </a:spcBef>
                        <a:buClr>
                          <a:schemeClr val="tx1"/>
                        </a:buClr>
                        <a:buFont typeface="Arial" panose="020B0604020202020204" pitchFamily="34" charset="0"/>
                        <a:buChar char="•"/>
                        <a:defRPr/>
                      </a:pPr>
                      <a:r>
                        <a:rPr lang="en-GB" sz="1600" u="sng" dirty="0">
                          <a:solidFill>
                            <a:srgbClr val="FF0000"/>
                          </a:solidFill>
                          <a:cs typeface="Times New Roman" charset="0"/>
                        </a:rPr>
                        <a:t>Branch</a:t>
                      </a:r>
                      <a:r>
                        <a:rPr lang="en-GB" sz="1600" dirty="0">
                          <a:cs typeface="Times New Roman" charset="0"/>
                        </a:rPr>
                        <a:t> and </a:t>
                      </a:r>
                      <a:r>
                        <a:rPr lang="en-GB" sz="1600" dirty="0">
                          <a:solidFill>
                            <a:srgbClr val="FF0000"/>
                          </a:solidFill>
                          <a:cs typeface="Times New Roman" charset="0"/>
                        </a:rPr>
                        <a:t>anastomose</a:t>
                      </a:r>
                      <a:r>
                        <a:rPr lang="en-GB" sz="1600" dirty="0">
                          <a:cs typeface="Times New Roman" charset="0"/>
                        </a:rPr>
                        <a:t>.</a:t>
                      </a:r>
                    </a:p>
                    <a:p>
                      <a:pPr marL="266700" lvl="1" indent="-182563" algn="l" rtl="0">
                        <a:spcBef>
                          <a:spcPct val="15000"/>
                        </a:spcBef>
                        <a:buClr>
                          <a:schemeClr val="tx1"/>
                        </a:buClr>
                        <a:buFont typeface="Arial" panose="020B0604020202020204" pitchFamily="34" charset="0"/>
                        <a:buChar char="•"/>
                        <a:defRPr/>
                      </a:pPr>
                      <a:r>
                        <a:rPr lang="en-GB" sz="1600" dirty="0">
                          <a:cs typeface="Times New Roman" charset="0"/>
                        </a:rPr>
                        <a:t>Covered by a thin </a:t>
                      </a:r>
                      <a:r>
                        <a:rPr lang="en-GB" sz="1600" dirty="0">
                          <a:solidFill>
                            <a:schemeClr val="tx2"/>
                          </a:solidFill>
                          <a:cs typeface="Times New Roman" charset="0"/>
                        </a:rPr>
                        <a:t>sarcolemma</a:t>
                      </a:r>
                      <a:r>
                        <a:rPr lang="en-GB" sz="1600" dirty="0">
                          <a:cs typeface="Times New Roman" charset="0"/>
                        </a:rPr>
                        <a:t>.</a:t>
                      </a:r>
                    </a:p>
                    <a:p>
                      <a:pPr marL="266700" lvl="1" indent="-182563" algn="l" rtl="0">
                        <a:spcBef>
                          <a:spcPct val="15000"/>
                        </a:spcBef>
                        <a:buClr>
                          <a:schemeClr val="tx1"/>
                        </a:buClr>
                        <a:buFont typeface="Arial" panose="020B0604020202020204" pitchFamily="34" charset="0"/>
                        <a:buChar char="•"/>
                        <a:defRPr/>
                      </a:pPr>
                      <a:r>
                        <a:rPr lang="en-GB" sz="1600" u="sng" dirty="0">
                          <a:solidFill>
                            <a:srgbClr val="FF0000"/>
                          </a:solidFill>
                          <a:cs typeface="Times New Roman" charset="0"/>
                        </a:rPr>
                        <a:t>Mononucleated</a:t>
                      </a:r>
                      <a:r>
                        <a:rPr lang="en-GB" sz="1600" dirty="0">
                          <a:cs typeface="Times New Roman" charset="0"/>
                        </a:rPr>
                        <a:t>. Nuclei are oval and central.</a:t>
                      </a:r>
                    </a:p>
                    <a:p>
                      <a:pPr marL="266700" lvl="1" indent="-182563" algn="l" rtl="0">
                        <a:spcBef>
                          <a:spcPct val="15000"/>
                        </a:spcBef>
                        <a:buClr>
                          <a:schemeClr val="tx1"/>
                        </a:buClr>
                        <a:buFont typeface="Arial" panose="020B0604020202020204" pitchFamily="34" charset="0"/>
                        <a:buChar char="•"/>
                        <a:defRPr/>
                      </a:pPr>
                      <a:r>
                        <a:rPr lang="en-GB" sz="1600" dirty="0">
                          <a:solidFill>
                            <a:schemeClr val="tx2"/>
                          </a:solidFill>
                          <a:cs typeface="Times New Roman" charset="0"/>
                        </a:rPr>
                        <a:t>Sarcoplasm</a:t>
                      </a:r>
                      <a:r>
                        <a:rPr lang="en-GB" sz="1600" dirty="0">
                          <a:cs typeface="Times New Roman" charset="0"/>
                        </a:rPr>
                        <a:t> is acidophilic and shows </a:t>
                      </a:r>
                      <a:r>
                        <a:rPr lang="en-GB" sz="1600" u="sng" dirty="0">
                          <a:solidFill>
                            <a:srgbClr val="FF0000"/>
                          </a:solidFill>
                          <a:cs typeface="Times New Roman" charset="0"/>
                        </a:rPr>
                        <a:t>non-clear striations</a:t>
                      </a:r>
                      <a:r>
                        <a:rPr lang="en-GB" sz="1600" dirty="0">
                          <a:cs typeface="Times New Roman" charset="0"/>
                        </a:rPr>
                        <a:t> (fewer myofibrils).</a:t>
                      </a:r>
                    </a:p>
                    <a:p>
                      <a:pPr marL="266700" lvl="1" indent="-182563" algn="l" rtl="0">
                        <a:spcBef>
                          <a:spcPct val="15000"/>
                        </a:spcBef>
                        <a:buClr>
                          <a:schemeClr val="tx1"/>
                        </a:buClr>
                        <a:buFont typeface="Arial" panose="020B0604020202020204" pitchFamily="34" charset="0"/>
                        <a:buChar char="•"/>
                        <a:defRPr/>
                      </a:pPr>
                      <a:r>
                        <a:rPr lang="en-GB" sz="1600" dirty="0">
                          <a:cs typeface="Times New Roman" charset="0"/>
                        </a:rPr>
                        <a:t>Divided into short segments (cells) by the </a:t>
                      </a:r>
                      <a:r>
                        <a:rPr lang="en-GB" sz="1600" u="sng" dirty="0">
                          <a:solidFill>
                            <a:srgbClr val="FF0000"/>
                          </a:solidFill>
                          <a:cs typeface="Times New Roman" charset="0"/>
                        </a:rPr>
                        <a:t>intercalated discs</a:t>
                      </a:r>
                      <a:r>
                        <a:rPr lang="en-GB" sz="1600" dirty="0">
                          <a:cs typeface="Times New Roman" charset="0"/>
                        </a:rPr>
                        <a:t>.</a:t>
                      </a:r>
                      <a:endParaRPr lang="en-US" sz="1600" dirty="0">
                        <a:cs typeface="Times New Roman" charset="0"/>
                      </a:endParaRPr>
                    </a:p>
                    <a:p>
                      <a:pPr algn="l" rtl="0"/>
                      <a:endParaRPr lang="ar-SA"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3662955"/>
                  </a:ext>
                </a:extLst>
              </a:tr>
            </a:tbl>
          </a:graphicData>
        </a:graphic>
      </p:graphicFrame>
      <p:pic>
        <p:nvPicPr>
          <p:cNvPr id="5" name="Picture 4" descr="O:\2005-02-16 (6).jpg">
            <a:extLst>
              <a:ext uri="{FF2B5EF4-FFF2-40B4-BE49-F238E27FC236}">
                <a16:creationId xmlns:a16="http://schemas.microsoft.com/office/drawing/2014/main" id="{EFAE495B-C7D1-4EC8-ABA7-5A93B005B705}"/>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9220200" y="2209800"/>
            <a:ext cx="29352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O:\2005-02-16 (3).jpg">
            <a:extLst>
              <a:ext uri="{FF2B5EF4-FFF2-40B4-BE49-F238E27FC236}">
                <a16:creationId xmlns:a16="http://schemas.microsoft.com/office/drawing/2014/main" id="{C67D7D29-62B2-4877-9EE8-815F2EEE2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2209800"/>
            <a:ext cx="2935287" cy="202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F:\HISTOLOGY\Pics\MyImages\Muscle\Cardiac.jpg">
            <a:extLst>
              <a:ext uri="{FF2B5EF4-FFF2-40B4-BE49-F238E27FC236}">
                <a16:creationId xmlns:a16="http://schemas.microsoft.com/office/drawing/2014/main" id="{47822464-AD2B-466F-BBFE-D222DD41A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721" y="4572000"/>
            <a:ext cx="2935287" cy="202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91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0DE77795-63E4-4B39-AFE4-FCB5EBF5E98D}"/>
              </a:ext>
            </a:extLst>
          </p:cNvPr>
          <p:cNvGraphicFramePr>
            <a:graphicFrameLocks noGrp="1"/>
          </p:cNvGraphicFramePr>
          <p:nvPr>
            <p:ph idx="1"/>
            <p:extLst>
              <p:ext uri="{D42A27DB-BD31-4B8C-83A1-F6EECF244321}">
                <p14:modId xmlns:p14="http://schemas.microsoft.com/office/powerpoint/2010/main" val="1775024952"/>
              </p:ext>
            </p:extLst>
          </p:nvPr>
        </p:nvGraphicFramePr>
        <p:xfrm>
          <a:off x="-1" y="0"/>
          <a:ext cx="12192000" cy="7440064"/>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3161759669"/>
                    </a:ext>
                  </a:extLst>
                </a:gridCol>
                <a:gridCol w="3048000">
                  <a:extLst>
                    <a:ext uri="{9D8B030D-6E8A-4147-A177-3AD203B41FA5}">
                      <a16:colId xmlns:a16="http://schemas.microsoft.com/office/drawing/2014/main" val="2593696484"/>
                    </a:ext>
                  </a:extLst>
                </a:gridCol>
                <a:gridCol w="3048000">
                  <a:extLst>
                    <a:ext uri="{9D8B030D-6E8A-4147-A177-3AD203B41FA5}">
                      <a16:colId xmlns:a16="http://schemas.microsoft.com/office/drawing/2014/main" val="2911966329"/>
                    </a:ext>
                  </a:extLst>
                </a:gridCol>
                <a:gridCol w="3048000">
                  <a:extLst>
                    <a:ext uri="{9D8B030D-6E8A-4147-A177-3AD203B41FA5}">
                      <a16:colId xmlns:a16="http://schemas.microsoft.com/office/drawing/2014/main" val="2682894442"/>
                    </a:ext>
                  </a:extLst>
                </a:gridCol>
              </a:tblGrid>
              <a:tr h="725118">
                <a:tc gridSpan="4">
                  <a:txBody>
                    <a:bodyPr/>
                    <a:lstStyle/>
                    <a:p>
                      <a:pPr marL="0" algn="ctr" defTabSz="457200" rtl="0" eaLnBrk="1" latinLnBrk="0" hangingPunct="1"/>
                      <a:r>
                        <a:rPr lang="en-GB" sz="3200" b="1" kern="1200" dirty="0">
                          <a:solidFill>
                            <a:schemeClr val="lt1"/>
                          </a:solidFill>
                          <a:latin typeface="+mn-lt"/>
                          <a:ea typeface="+mn-ea"/>
                          <a:cs typeface="+mn-cs"/>
                        </a:rPr>
                        <a:t>SMOOTH MUSCLE</a:t>
                      </a:r>
                      <a:endParaRPr lang="ar-SA" sz="3200" b="1" kern="1200" dirty="0">
                        <a:solidFill>
                          <a:schemeClr val="lt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2914979203"/>
                  </a:ext>
                </a:extLst>
              </a:tr>
              <a:tr h="848743">
                <a:tc gridSpan="4">
                  <a:txBody>
                    <a:bodyPr/>
                    <a:lstStyle/>
                    <a:p>
                      <a:pPr marL="285750" indent="-285750" algn="l" rtl="0">
                        <a:spcBef>
                          <a:spcPts val="300"/>
                        </a:spcBef>
                        <a:spcAft>
                          <a:spcPts val="300"/>
                        </a:spcAft>
                        <a:buFont typeface="Wingdings" panose="05000000000000000000" pitchFamily="2" charset="2"/>
                        <a:buChar char="Ø"/>
                        <a:defRPr/>
                      </a:pPr>
                      <a:r>
                        <a:rPr lang="en-GB" sz="1800" dirty="0">
                          <a:solidFill>
                            <a:srgbClr val="002060"/>
                          </a:solidFill>
                          <a:ea typeface="+mn-ea"/>
                          <a:cs typeface="Times New Roman" charset="0"/>
                        </a:rPr>
                        <a:t>Present in walls of blood vessels and viscera (digestive, urinary, genital .... etc).</a:t>
                      </a:r>
                    </a:p>
                    <a:p>
                      <a:pPr marL="285750" indent="-285750" algn="l" rtl="0">
                        <a:spcBef>
                          <a:spcPts val="300"/>
                        </a:spcBef>
                        <a:spcAft>
                          <a:spcPts val="300"/>
                        </a:spcAft>
                        <a:buFont typeface="Wingdings" panose="05000000000000000000" pitchFamily="2" charset="2"/>
                        <a:buChar char="Ø"/>
                        <a:defRPr/>
                      </a:pPr>
                      <a:r>
                        <a:rPr lang="en-GB" sz="1800" dirty="0">
                          <a:solidFill>
                            <a:srgbClr val="002060"/>
                          </a:solidFill>
                          <a:ea typeface="+mn-ea"/>
                          <a:cs typeface="Times New Roman" charset="0"/>
                        </a:rPr>
                        <a:t>Non-striated and involuntary.</a:t>
                      </a:r>
                    </a:p>
                    <a:p>
                      <a:pPr marL="285750" indent="-285750" algn="l" rtl="0">
                        <a:spcBef>
                          <a:spcPts val="300"/>
                        </a:spcBef>
                        <a:spcAft>
                          <a:spcPts val="300"/>
                        </a:spcAft>
                        <a:buFont typeface="Wingdings" panose="05000000000000000000" pitchFamily="2" charset="2"/>
                        <a:buChar char="Ø"/>
                        <a:defRPr/>
                      </a:pPr>
                      <a:r>
                        <a:rPr lang="en-GB" sz="1800" dirty="0">
                          <a:solidFill>
                            <a:schemeClr val="bg1">
                              <a:lumMod val="65000"/>
                            </a:schemeClr>
                          </a:solidFill>
                          <a:ea typeface="+mn-ea"/>
                          <a:cs typeface="Times New Roman" charset="0"/>
                        </a:rPr>
                        <a:t>Smooth muscle have dense body that help in contraction</a:t>
                      </a:r>
                    </a:p>
                    <a:p>
                      <a:pPr marL="285750" indent="-285750" algn="l" rtl="0">
                        <a:spcBef>
                          <a:spcPts val="300"/>
                        </a:spcBef>
                        <a:spcAft>
                          <a:spcPts val="300"/>
                        </a:spcAft>
                        <a:buFont typeface="Wingdings" panose="05000000000000000000" pitchFamily="2" charset="2"/>
                        <a:buChar char="Ø"/>
                        <a:defRPr/>
                      </a:pPr>
                      <a:r>
                        <a:rPr lang="en-GB" sz="1800" dirty="0">
                          <a:solidFill>
                            <a:schemeClr val="bg1">
                              <a:lumMod val="65000"/>
                            </a:schemeClr>
                          </a:solidFill>
                          <a:ea typeface="+mn-ea"/>
                          <a:cs typeface="Times New Roman" charset="0"/>
                        </a:rPr>
                        <a:t>Gap junction found cardiac &amp; smooth muscle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2211841871"/>
                  </a:ext>
                </a:extLst>
              </a:tr>
              <a:tr h="382754">
                <a:tc gridSpan="2">
                  <a:txBody>
                    <a:bodyPr/>
                    <a:lstStyle/>
                    <a:p>
                      <a:pPr algn="ctr" rtl="0"/>
                      <a:r>
                        <a:rPr lang="en-GB" sz="2000" b="1" u="sng" dirty="0">
                          <a:solidFill>
                            <a:srgbClr val="FF0000"/>
                          </a:solidFill>
                          <a:ea typeface="ＭＳ Ｐゴシック" charset="0"/>
                          <a:cs typeface="Traditional Arabic" charset="0"/>
                        </a:rPr>
                        <a:t>E.M. Picture</a:t>
                      </a:r>
                      <a:endParaRPr lang="ar-SA" sz="2000"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u="sng" dirty="0">
                          <a:solidFill>
                            <a:srgbClr val="FF0000"/>
                          </a:solidFill>
                          <a:ea typeface="+mn-ea"/>
                          <a:cs typeface="Traditional Arabic" pitchFamily="2" charset="-78"/>
                        </a:rPr>
                        <a:t>L.M. Picture</a:t>
                      </a:r>
                      <a:endParaRPr lang="ar-SA" sz="2000"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extLst>
                  <a:ext uri="{0D108BD9-81ED-4DB2-BD59-A6C34878D82A}">
                    <a16:rowId xmlns:a16="http://schemas.microsoft.com/office/drawing/2014/main" val="1609867580"/>
                  </a:ext>
                </a:extLst>
              </a:tr>
              <a:tr h="4901386">
                <a:tc>
                  <a:txBody>
                    <a:bodyPr/>
                    <a:lstStyle/>
                    <a:p>
                      <a:pPr rtl="1"/>
                      <a:endParaRPr lang="ar-SA" dirty="0"/>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182563" lvl="1" indent="-182563" algn="l" rtl="0">
                        <a:buClr>
                          <a:schemeClr val="tx1"/>
                        </a:buClr>
                        <a:buFont typeface="Arial" panose="020B0604020202020204" pitchFamily="34" charset="0"/>
                        <a:buChar char="•"/>
                        <a:defRPr/>
                      </a:pPr>
                      <a:r>
                        <a:rPr lang="en-GB" sz="1600" b="0" dirty="0">
                          <a:ea typeface="MS PGothic" pitchFamily="34" charset="-128"/>
                        </a:rPr>
                        <a:t>Sarcoplasm contains mitochondria and sarcoplasmic reticulum.</a:t>
                      </a:r>
                    </a:p>
                    <a:p>
                      <a:pPr marL="182563" lvl="1" indent="-182563" algn="l" rtl="0">
                        <a:buClr>
                          <a:schemeClr val="tx1"/>
                        </a:buClr>
                        <a:buFont typeface="Arial" panose="020B0604020202020204" pitchFamily="34" charset="0"/>
                        <a:buChar char="•"/>
                        <a:defRPr/>
                      </a:pPr>
                      <a:r>
                        <a:rPr lang="en-GB" sz="1600" b="0" u="sng" dirty="0">
                          <a:solidFill>
                            <a:srgbClr val="FF0000"/>
                          </a:solidFill>
                          <a:ea typeface="MS PGothic" pitchFamily="34" charset="-128"/>
                        </a:rPr>
                        <a:t>Myosin &amp; actin </a:t>
                      </a:r>
                      <a:r>
                        <a:rPr lang="en-GB" sz="1600" b="0" dirty="0">
                          <a:ea typeface="MS PGothic" pitchFamily="34" charset="-128"/>
                        </a:rPr>
                        <a:t>filaments are </a:t>
                      </a:r>
                      <a:r>
                        <a:rPr lang="en-GB" sz="1600" b="0" u="sng" dirty="0">
                          <a:solidFill>
                            <a:srgbClr val="FF0000"/>
                          </a:solidFill>
                          <a:ea typeface="MS PGothic" pitchFamily="34" charset="-128"/>
                        </a:rPr>
                        <a:t>irregularly arranged </a:t>
                      </a:r>
                      <a:r>
                        <a:rPr lang="en-GB" sz="1600" b="0" dirty="0">
                          <a:ea typeface="MS PGothic" pitchFamily="34" charset="-128"/>
                        </a:rPr>
                        <a:t>(that</a:t>
                      </a:r>
                      <a:r>
                        <a:rPr lang="en-GB" altLang="en-US" sz="1600" b="0" dirty="0">
                          <a:ea typeface="MS PGothic" pitchFamily="34" charset="-128"/>
                        </a:rPr>
                        <a:t>’</a:t>
                      </a:r>
                      <a:r>
                        <a:rPr lang="en-GB" sz="1600" b="0" dirty="0">
                          <a:ea typeface="MS PGothic" pitchFamily="34" charset="-128"/>
                        </a:rPr>
                        <a:t>s why no striations could be observed).</a:t>
                      </a:r>
                    </a:p>
                    <a:p>
                      <a:pPr marL="182563" lvl="1" indent="-182563" algn="l" rtl="0">
                        <a:buClr>
                          <a:schemeClr val="tx1"/>
                        </a:buClr>
                        <a:buFont typeface="Arial" panose="020B0604020202020204" pitchFamily="34" charset="0"/>
                        <a:buChar char="•"/>
                        <a:defRPr/>
                      </a:pPr>
                      <a:r>
                        <a:rPr lang="en-GB" sz="1600" b="0" dirty="0">
                          <a:ea typeface="MS PGothic" pitchFamily="34" charset="-128"/>
                        </a:rPr>
                        <a:t>Cells are connected together by gap junctions for cell communication.</a:t>
                      </a:r>
                      <a:endParaRPr lang="en-US" sz="1600" b="0" dirty="0">
                        <a:ea typeface="Arial" pitchFamily="34" charset="0"/>
                      </a:endParaRPr>
                    </a:p>
                    <a:p>
                      <a:pPr algn="l" rtl="0"/>
                      <a:endParaRPr lang="ar-SA" sz="1600" b="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rtl="1"/>
                      <a:endParaRPr lang="ar-SA" sz="1600" b="0" dirty="0"/>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266700" lvl="1" indent="-266700" algn="l" rtl="0">
                        <a:spcBef>
                          <a:spcPts val="300"/>
                        </a:spcBef>
                        <a:spcAft>
                          <a:spcPts val="300"/>
                        </a:spcAft>
                        <a:buClr>
                          <a:schemeClr val="tx1"/>
                        </a:buClr>
                        <a:buFont typeface="Arial" panose="020B0604020202020204" pitchFamily="34" charset="0"/>
                        <a:buChar char="•"/>
                        <a:tabLst>
                          <a:tab pos="84138" algn="l"/>
                        </a:tabLst>
                        <a:defRPr/>
                      </a:pPr>
                      <a:r>
                        <a:rPr lang="en-GB" sz="1600" b="0" u="sng" dirty="0">
                          <a:solidFill>
                            <a:srgbClr val="FF0000"/>
                          </a:solidFill>
                          <a:cs typeface="Times New Roman" charset="0"/>
                        </a:rPr>
                        <a:t>Fusiform</a:t>
                      </a:r>
                      <a:r>
                        <a:rPr lang="en-GB" sz="1600" b="0" dirty="0">
                          <a:cs typeface="Times New Roman" charset="0"/>
                        </a:rPr>
                        <a:t> in shape (spindle-shaped).</a:t>
                      </a:r>
                    </a:p>
                    <a:p>
                      <a:pPr marL="266700" lvl="1" indent="-266700" algn="l" rtl="0">
                        <a:spcBef>
                          <a:spcPts val="300"/>
                        </a:spcBef>
                        <a:spcAft>
                          <a:spcPts val="300"/>
                        </a:spcAft>
                        <a:buClr>
                          <a:schemeClr val="tx1"/>
                        </a:buClr>
                        <a:buFont typeface="Arial" panose="020B0604020202020204" pitchFamily="34" charset="0"/>
                        <a:buChar char="•"/>
                        <a:tabLst>
                          <a:tab pos="84138" algn="l"/>
                        </a:tabLst>
                        <a:defRPr/>
                      </a:pPr>
                      <a:r>
                        <a:rPr lang="en-GB" sz="1600" b="0" u="sng" dirty="0">
                          <a:solidFill>
                            <a:srgbClr val="FF0000"/>
                          </a:solidFill>
                          <a:cs typeface="Times New Roman" charset="0"/>
                        </a:rPr>
                        <a:t>Small diameter</a:t>
                      </a:r>
                      <a:r>
                        <a:rPr lang="en-GB" sz="1600" b="0" dirty="0">
                          <a:cs typeface="Times New Roman" charset="0"/>
                        </a:rPr>
                        <a:t>.</a:t>
                      </a:r>
                    </a:p>
                    <a:p>
                      <a:pPr marL="266700" lvl="1" indent="-266700" algn="l" rtl="0">
                        <a:spcBef>
                          <a:spcPts val="300"/>
                        </a:spcBef>
                        <a:spcAft>
                          <a:spcPts val="300"/>
                        </a:spcAft>
                        <a:buClr>
                          <a:schemeClr val="tx1"/>
                        </a:buClr>
                        <a:buFont typeface="Arial" panose="020B0604020202020204" pitchFamily="34" charset="0"/>
                        <a:buChar char="•"/>
                        <a:tabLst>
                          <a:tab pos="84138" algn="l"/>
                        </a:tabLst>
                        <a:defRPr/>
                      </a:pPr>
                      <a:r>
                        <a:rPr lang="en-GB" sz="1600" b="0" u="sng" dirty="0">
                          <a:solidFill>
                            <a:srgbClr val="FF0000"/>
                          </a:solidFill>
                          <a:cs typeface="Times New Roman" charset="0"/>
                        </a:rPr>
                        <a:t>Non-branched</a:t>
                      </a:r>
                      <a:r>
                        <a:rPr lang="en-GB" sz="1600" b="0" dirty="0">
                          <a:cs typeface="Times New Roman" charset="0"/>
                        </a:rPr>
                        <a:t>.</a:t>
                      </a:r>
                    </a:p>
                    <a:p>
                      <a:pPr marL="266700" lvl="1" indent="-266700" algn="l" rtl="0">
                        <a:spcBef>
                          <a:spcPts val="300"/>
                        </a:spcBef>
                        <a:spcAft>
                          <a:spcPts val="300"/>
                        </a:spcAft>
                        <a:buClr>
                          <a:schemeClr val="tx1"/>
                        </a:buClr>
                        <a:buFont typeface="Arial" panose="020B0604020202020204" pitchFamily="34" charset="0"/>
                        <a:buChar char="•"/>
                        <a:tabLst>
                          <a:tab pos="84138" algn="l"/>
                        </a:tabLst>
                        <a:defRPr/>
                      </a:pPr>
                      <a:r>
                        <a:rPr lang="en-GB" sz="1600" b="0" dirty="0">
                          <a:solidFill>
                            <a:srgbClr val="FF0000"/>
                          </a:solidFill>
                          <a:cs typeface="Times New Roman" charset="0"/>
                        </a:rPr>
                        <a:t>Thin sarcolemma</a:t>
                      </a:r>
                      <a:r>
                        <a:rPr lang="en-GB" sz="1600" b="0" dirty="0">
                          <a:cs typeface="Times New Roman" charset="0"/>
                        </a:rPr>
                        <a:t>.</a:t>
                      </a:r>
                    </a:p>
                    <a:p>
                      <a:pPr marL="266700" lvl="1" indent="-266700" algn="l" rtl="0">
                        <a:spcBef>
                          <a:spcPts val="300"/>
                        </a:spcBef>
                        <a:spcAft>
                          <a:spcPts val="300"/>
                        </a:spcAft>
                        <a:buClr>
                          <a:schemeClr val="tx1"/>
                        </a:buClr>
                        <a:buFont typeface="Arial" panose="020B0604020202020204" pitchFamily="34" charset="0"/>
                        <a:buChar char="•"/>
                        <a:tabLst>
                          <a:tab pos="84138" algn="l"/>
                        </a:tabLst>
                        <a:defRPr/>
                      </a:pPr>
                      <a:r>
                        <a:rPr lang="en-GB" sz="1600" b="0" u="sng" dirty="0">
                          <a:solidFill>
                            <a:srgbClr val="FF0000"/>
                          </a:solidFill>
                          <a:cs typeface="Times New Roman" charset="0"/>
                        </a:rPr>
                        <a:t>Mononucleated</a:t>
                      </a:r>
                      <a:r>
                        <a:rPr lang="en-GB" sz="1600" b="0" dirty="0">
                          <a:cs typeface="Times New Roman" charset="0"/>
                        </a:rPr>
                        <a:t>. Nuclei are oval &amp; central in position.</a:t>
                      </a:r>
                    </a:p>
                    <a:p>
                      <a:pPr marL="266700" lvl="1" indent="-266700" algn="l" rtl="0">
                        <a:spcBef>
                          <a:spcPts val="300"/>
                        </a:spcBef>
                        <a:spcAft>
                          <a:spcPts val="300"/>
                        </a:spcAft>
                        <a:buClr>
                          <a:schemeClr val="tx1"/>
                        </a:buClr>
                        <a:buFont typeface="Arial" panose="020B0604020202020204" pitchFamily="34" charset="0"/>
                        <a:buChar char="•"/>
                        <a:tabLst>
                          <a:tab pos="84138" algn="l"/>
                        </a:tabLst>
                        <a:defRPr/>
                      </a:pPr>
                      <a:r>
                        <a:rPr lang="en-GB" sz="1600" b="0" dirty="0">
                          <a:solidFill>
                            <a:srgbClr val="FF0000"/>
                          </a:solidFill>
                          <a:cs typeface="Times New Roman" charset="0"/>
                        </a:rPr>
                        <a:t>Sarcoplasm</a:t>
                      </a:r>
                      <a:r>
                        <a:rPr lang="en-GB" sz="1600" b="0" dirty="0">
                          <a:cs typeface="Times New Roman" charset="0"/>
                        </a:rPr>
                        <a:t> is </a:t>
                      </a:r>
                      <a:r>
                        <a:rPr lang="en-GB" sz="1600" b="0" u="sng" dirty="0">
                          <a:solidFill>
                            <a:srgbClr val="FF0000"/>
                          </a:solidFill>
                          <a:cs typeface="Times New Roman" charset="0"/>
                        </a:rPr>
                        <a:t>non-striated and acidophilic</a:t>
                      </a:r>
                      <a:r>
                        <a:rPr lang="en-GB" sz="1600" b="0" dirty="0">
                          <a:cs typeface="Times New Roman" charset="0"/>
                        </a:rPr>
                        <a:t>.</a:t>
                      </a:r>
                      <a:endParaRPr lang="en-US" sz="1600" b="0" dirty="0"/>
                    </a:p>
                    <a:p>
                      <a:pPr algn="l" rtl="0"/>
                      <a:endParaRPr lang="ar-SA" sz="1600" b="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2031745"/>
                  </a:ext>
                </a:extLst>
              </a:tr>
            </a:tbl>
          </a:graphicData>
        </a:graphic>
      </p:graphicFrame>
      <p:pic>
        <p:nvPicPr>
          <p:cNvPr id="5" name="Picture 7" descr="F:\HISTOLOGY\Pics\Basic Histology-Images\Images\10-Muscle\F10_30.jpg">
            <a:extLst>
              <a:ext uri="{FF2B5EF4-FFF2-40B4-BE49-F238E27FC236}">
                <a16:creationId xmlns:a16="http://schemas.microsoft.com/office/drawing/2014/main" id="{94C430BD-D395-4906-A5C9-1FDC40580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196" y="2667000"/>
            <a:ext cx="2895601" cy="183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HISTOLOGY\Pics\MyImages\Muscle\JejHE401.jpg">
            <a:extLst>
              <a:ext uri="{FF2B5EF4-FFF2-40B4-BE49-F238E27FC236}">
                <a16:creationId xmlns:a16="http://schemas.microsoft.com/office/drawing/2014/main" id="{F6A8141A-0FA1-46A6-94FC-88096A10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611" y="4658636"/>
            <a:ext cx="2895601"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O:\2005-02-16 (2).jpg">
            <a:extLst>
              <a:ext uri="{FF2B5EF4-FFF2-40B4-BE49-F238E27FC236}">
                <a16:creationId xmlns:a16="http://schemas.microsoft.com/office/drawing/2014/main" id="{0FEBD736-F7F4-46DB-913B-AD4AD536C747}"/>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9220199" y="2667000"/>
            <a:ext cx="2971800" cy="465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122351"/>
      </p:ext>
    </p:extLst>
  </p:cSld>
  <p:clrMapOvr>
    <a:masterClrMapping/>
  </p:clrMapOvr>
</p:sld>
</file>

<file path=ppt/theme/theme1.xml><?xml version="1.0" encoding="utf-8"?>
<a:theme xmlns:a="http://schemas.openxmlformats.org/drawingml/2006/main" name="HistologyTeam437">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istologyTeam437" id="{A5062FC2-FE6D-4CC3-B4D2-479EDD0BAD45}" vid="{5A4C0EF4-E32F-4525-9B60-DC301E187EA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HistologyTeam437</Template>
  <TotalTime>3121</TotalTime>
  <Words>1185</Words>
  <Application>Microsoft Office PowerPoint</Application>
  <PresentationFormat>Widescreen</PresentationFormat>
  <Paragraphs>290</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メイリオ</vt:lpstr>
      <vt:lpstr>ＭＳ Ｐゴシック</vt:lpstr>
      <vt:lpstr>ＭＳ Ｐゴシック</vt:lpstr>
      <vt:lpstr>Arial</vt:lpstr>
      <vt:lpstr>Calibri</vt:lpstr>
      <vt:lpstr>Tahoma</vt:lpstr>
      <vt:lpstr>Times New Roman</vt:lpstr>
      <vt:lpstr>Traditional Arabic</vt:lpstr>
      <vt:lpstr>Trebuchet MS</vt:lpstr>
      <vt:lpstr>Wingdings</vt:lpstr>
      <vt:lpstr>Wingdings 3</vt:lpstr>
      <vt:lpstr>HistologyTeam437</vt:lpstr>
      <vt:lpstr>PowerPoint Presentation</vt:lpstr>
      <vt:lpstr>PowerPoint Presentation</vt:lpstr>
      <vt:lpstr>Extra picture for explanation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Dana Al-Kadi</cp:lastModifiedBy>
  <cp:revision>128</cp:revision>
  <dcterms:created xsi:type="dcterms:W3CDTF">2017-09-26T07:35:01Z</dcterms:created>
  <dcterms:modified xsi:type="dcterms:W3CDTF">2017-11-25T14:19:12Z</dcterms:modified>
</cp:coreProperties>
</file>