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7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9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229" autoAdjust="0"/>
  </p:normalViewPr>
  <p:slideViewPr>
    <p:cSldViewPr>
      <p:cViewPr varScale="1">
        <p:scale>
          <a:sx n="56" d="100"/>
          <a:sy n="56" d="100"/>
        </p:scale>
        <p:origin x="2178" y="4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0101C-6191-44F0-AF4C-C577AB926C1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58BB71-B053-421E-A5FB-4B6875ACFD85}">
      <dgm:prSet phldrT="[Text]" custT="1"/>
      <dgm:spPr/>
      <dgm:t>
        <a:bodyPr/>
        <a:lstStyle/>
        <a:p>
          <a:r>
            <a: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rPr>
            <a:t>Has four main causes </a:t>
          </a:r>
        </a:p>
      </dgm:t>
    </dgm:pt>
    <dgm:pt modelId="{CB6DB565-9CCB-4F79-9A3E-9FF5D60E58E6}" type="parTrans" cxnId="{353F519B-EC6B-4106-AE4E-D1E39578D6C1}">
      <dgm:prSet/>
      <dgm:spPr/>
      <dgm:t>
        <a:bodyPr/>
        <a:lstStyle/>
        <a:p>
          <a:endParaRPr lang="en-US"/>
        </a:p>
      </dgm:t>
    </dgm:pt>
    <dgm:pt modelId="{98E12A74-BFB4-4A5E-AF16-62C156CC6E1B}" type="sibTrans" cxnId="{353F519B-EC6B-4106-AE4E-D1E39578D6C1}">
      <dgm:prSet/>
      <dgm:spPr/>
      <dgm:t>
        <a:bodyPr/>
        <a:lstStyle/>
        <a:p>
          <a:endParaRPr lang="en-US"/>
        </a:p>
      </dgm:t>
    </dgm:pt>
    <dgm:pt modelId="{BE8F5E37-E065-478A-8546-507A1146534A}">
      <dgm:prSet phldrT="[Text]" custT="1"/>
      <dgm:spPr/>
      <dgm:t>
        <a:bodyPr/>
        <a:lstStyle/>
        <a:p>
          <a:r>
            <a:rPr lang="en-US" sz="105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rPr>
            <a:t>Degeneration</a:t>
          </a:r>
          <a:r>
            <a:rPr lang="en-US" sz="1100" dirty="0">
              <a:latin typeface="Georgia" pitchFamily="18" charset="0"/>
            </a:rPr>
            <a:t> </a:t>
          </a:r>
        </a:p>
      </dgm:t>
    </dgm:pt>
    <dgm:pt modelId="{F547FC0B-4A41-4ED8-A6A2-DA9FA24A5D55}" type="parTrans" cxnId="{8D1587A6-2C3A-4C57-9017-130CCBDCEE72}">
      <dgm:prSet/>
      <dgm:spPr/>
      <dgm:t>
        <a:bodyPr/>
        <a:lstStyle/>
        <a:p>
          <a:endParaRPr lang="en-US"/>
        </a:p>
      </dgm:t>
    </dgm:pt>
    <dgm:pt modelId="{E9909D64-95C6-4150-913E-9C5EBBFB1B8F}" type="sibTrans" cxnId="{8D1587A6-2C3A-4C57-9017-130CCBDCEE72}">
      <dgm:prSet/>
      <dgm:spPr/>
      <dgm:t>
        <a:bodyPr/>
        <a:lstStyle/>
        <a:p>
          <a:endParaRPr lang="en-US"/>
        </a:p>
      </dgm:t>
    </dgm:pt>
    <dgm:pt modelId="{8628F5C5-D3AC-4841-B79C-20D93970B336}">
      <dgm:prSet phldrT="[Text]" custT="1"/>
      <dgm:spPr/>
      <dgm:t>
        <a:bodyPr/>
        <a:lstStyle/>
        <a:p>
          <a:r>
            <a:rPr lang="en-US" sz="105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rPr>
            <a:t>Autoimmunity</a:t>
          </a:r>
        </a:p>
      </dgm:t>
    </dgm:pt>
    <dgm:pt modelId="{C8639315-135E-4E70-A1B0-335057919767}" type="parTrans" cxnId="{14513958-8132-44B0-B22E-1681EE55CF05}">
      <dgm:prSet/>
      <dgm:spPr/>
      <dgm:t>
        <a:bodyPr/>
        <a:lstStyle/>
        <a:p>
          <a:endParaRPr lang="en-US"/>
        </a:p>
      </dgm:t>
    </dgm:pt>
    <dgm:pt modelId="{F7B76032-7113-42AD-8F8F-8F7E50A97C8A}" type="sibTrans" cxnId="{14513958-8132-44B0-B22E-1681EE55CF05}">
      <dgm:prSet/>
      <dgm:spPr/>
      <dgm:t>
        <a:bodyPr/>
        <a:lstStyle/>
        <a:p>
          <a:endParaRPr lang="en-US"/>
        </a:p>
      </dgm:t>
    </dgm:pt>
    <dgm:pt modelId="{3911862E-56B1-4A4F-94A3-773A2F6B1F6D}">
      <dgm:prSet phldrT="[Text]" custT="1"/>
      <dgm:spPr/>
      <dgm:t>
        <a:bodyPr/>
        <a:lstStyle/>
        <a:p>
          <a:r>
            <a:rPr lang="en-US" sz="90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rPr>
            <a:t>Crystal deposition </a:t>
          </a:r>
        </a:p>
      </dgm:t>
    </dgm:pt>
    <dgm:pt modelId="{EA05DB04-EAA4-47A1-BBC2-DD8BCEE13213}" type="parTrans" cxnId="{ED7E2F86-DAB6-4843-9A91-3E42E12C64FE}">
      <dgm:prSet/>
      <dgm:spPr/>
      <dgm:t>
        <a:bodyPr/>
        <a:lstStyle/>
        <a:p>
          <a:endParaRPr lang="en-US"/>
        </a:p>
      </dgm:t>
    </dgm:pt>
    <dgm:pt modelId="{D4B4BBC2-EBAA-404F-B82D-A49E817E4938}" type="sibTrans" cxnId="{ED7E2F86-DAB6-4843-9A91-3E42E12C64FE}">
      <dgm:prSet/>
      <dgm:spPr/>
      <dgm:t>
        <a:bodyPr/>
        <a:lstStyle/>
        <a:p>
          <a:endParaRPr lang="en-US"/>
        </a:p>
      </dgm:t>
    </dgm:pt>
    <dgm:pt modelId="{AF86BF60-26EF-44F1-AA69-C68F9FAA7DDE}">
      <dgm:prSet custT="1"/>
      <dgm:spPr/>
      <dgm:t>
        <a:bodyPr/>
        <a:lstStyle/>
        <a:p>
          <a:r>
            <a:rPr lang="en-US" sz="105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rPr>
            <a:t>Infection </a:t>
          </a:r>
        </a:p>
      </dgm:t>
    </dgm:pt>
    <dgm:pt modelId="{233F84FE-C041-4ABC-A647-C4AF7A018EB6}" type="parTrans" cxnId="{E02419EC-F96C-479D-B0E2-5AED7440407B}">
      <dgm:prSet/>
      <dgm:spPr/>
      <dgm:t>
        <a:bodyPr/>
        <a:lstStyle/>
        <a:p>
          <a:endParaRPr lang="en-US"/>
        </a:p>
      </dgm:t>
    </dgm:pt>
    <dgm:pt modelId="{894828A3-EFA8-437A-85A4-954D58393BC2}" type="sibTrans" cxnId="{E02419EC-F96C-479D-B0E2-5AED7440407B}">
      <dgm:prSet/>
      <dgm:spPr/>
      <dgm:t>
        <a:bodyPr/>
        <a:lstStyle/>
        <a:p>
          <a:endParaRPr lang="en-US"/>
        </a:p>
      </dgm:t>
    </dgm:pt>
    <dgm:pt modelId="{C3F72D81-FDA2-438D-9E91-3C76CA782301}">
      <dgm:prSet custT="1"/>
      <dgm:spPr/>
      <dgm:t>
        <a:bodyPr/>
        <a:lstStyle/>
        <a:p>
          <a:r>
            <a:rPr lang="en-US" sz="1000" dirty="0">
              <a:solidFill>
                <a:srgbClr val="00B050"/>
              </a:solidFill>
              <a:latin typeface="Georgia" pitchFamily="18" charset="0"/>
            </a:rPr>
            <a:t>e.g. osteoarthritis </a:t>
          </a:r>
          <a:endParaRPr lang="en-US" sz="1000" dirty="0">
            <a:solidFill>
              <a:srgbClr val="00B050"/>
            </a:solidFill>
          </a:endParaRPr>
        </a:p>
      </dgm:t>
    </dgm:pt>
    <dgm:pt modelId="{C4F9585C-3067-4D4B-96BE-900A395F51CF}" type="parTrans" cxnId="{EE646719-D2F7-49B3-87C8-B32F295BCE26}">
      <dgm:prSet/>
      <dgm:spPr/>
      <dgm:t>
        <a:bodyPr/>
        <a:lstStyle/>
        <a:p>
          <a:endParaRPr lang="en-US"/>
        </a:p>
      </dgm:t>
    </dgm:pt>
    <dgm:pt modelId="{8DF7984A-566F-4EC7-9140-AF407EB930F2}" type="sibTrans" cxnId="{EE646719-D2F7-49B3-87C8-B32F295BCE26}">
      <dgm:prSet/>
      <dgm:spPr/>
      <dgm:t>
        <a:bodyPr/>
        <a:lstStyle/>
        <a:p>
          <a:endParaRPr lang="en-US"/>
        </a:p>
      </dgm:t>
    </dgm:pt>
    <dgm:pt modelId="{14D6B8DF-6313-4E47-8182-B1F9AD657199}">
      <dgm:prSet custT="1"/>
      <dgm:spPr/>
      <dgm:t>
        <a:bodyPr/>
        <a:lstStyle/>
        <a:p>
          <a:r>
            <a:rPr lang="en-US" sz="1000" dirty="0">
              <a:solidFill>
                <a:srgbClr val="00B050"/>
              </a:solidFill>
              <a:latin typeface="Georgia" pitchFamily="18" charset="0"/>
            </a:rPr>
            <a:t>e.g. rheumatoid arthritis, SLE</a:t>
          </a:r>
          <a:endParaRPr lang="en-US" sz="1000" dirty="0">
            <a:solidFill>
              <a:srgbClr val="00B050"/>
            </a:solidFill>
          </a:endParaRPr>
        </a:p>
      </dgm:t>
    </dgm:pt>
    <dgm:pt modelId="{5703A0DA-AD0B-49CA-BB9A-75C35A9FEBB4}" type="parTrans" cxnId="{6F209CBF-2F13-4962-85AD-10C807D3004E}">
      <dgm:prSet/>
      <dgm:spPr/>
      <dgm:t>
        <a:bodyPr/>
        <a:lstStyle/>
        <a:p>
          <a:endParaRPr lang="en-US"/>
        </a:p>
      </dgm:t>
    </dgm:pt>
    <dgm:pt modelId="{DDAD35F7-9E86-4C31-B8D5-B5E68092F8D9}" type="sibTrans" cxnId="{6F209CBF-2F13-4962-85AD-10C807D3004E}">
      <dgm:prSet/>
      <dgm:spPr/>
      <dgm:t>
        <a:bodyPr/>
        <a:lstStyle/>
        <a:p>
          <a:endParaRPr lang="en-US"/>
        </a:p>
      </dgm:t>
    </dgm:pt>
    <dgm:pt modelId="{969EAFA8-BB4A-4BC5-A6A8-E41868CD7E58}">
      <dgm:prSet custT="1"/>
      <dgm:spPr/>
      <dgm:t>
        <a:bodyPr/>
        <a:lstStyle/>
        <a:p>
          <a:r>
            <a:rPr lang="en-US" sz="900" dirty="0">
              <a:solidFill>
                <a:srgbClr val="00B050"/>
              </a:solidFill>
              <a:latin typeface="Georgia" pitchFamily="18" charset="0"/>
            </a:rPr>
            <a:t>e.g. gout and other crystalline </a:t>
          </a:r>
          <a:r>
            <a:rPr lang="en-US" sz="900" dirty="0" err="1">
              <a:solidFill>
                <a:srgbClr val="00B050"/>
              </a:solidFill>
              <a:latin typeface="Georgia" pitchFamily="18" charset="0"/>
            </a:rPr>
            <a:t>arthropathies</a:t>
          </a:r>
          <a:r>
            <a:rPr lang="en-US" sz="900" dirty="0">
              <a:solidFill>
                <a:srgbClr val="00B050"/>
              </a:solidFill>
              <a:latin typeface="Georgia" pitchFamily="18" charset="0"/>
            </a:rPr>
            <a:t> </a:t>
          </a:r>
          <a:endParaRPr lang="en-US" sz="900" dirty="0">
            <a:solidFill>
              <a:srgbClr val="00B050"/>
            </a:solidFill>
          </a:endParaRPr>
        </a:p>
      </dgm:t>
    </dgm:pt>
    <dgm:pt modelId="{14B9CE1E-19D1-4353-997F-C84347129B13}" type="parTrans" cxnId="{428AE0F2-A006-4619-8B39-6366A14746C0}">
      <dgm:prSet/>
      <dgm:spPr/>
      <dgm:t>
        <a:bodyPr/>
        <a:lstStyle/>
        <a:p>
          <a:endParaRPr lang="en-US"/>
        </a:p>
      </dgm:t>
    </dgm:pt>
    <dgm:pt modelId="{8ABF1F04-3D46-4B26-BF14-B0343E4DC72C}" type="sibTrans" cxnId="{428AE0F2-A006-4619-8B39-6366A14746C0}">
      <dgm:prSet/>
      <dgm:spPr/>
      <dgm:t>
        <a:bodyPr/>
        <a:lstStyle/>
        <a:p>
          <a:endParaRPr lang="en-US"/>
        </a:p>
      </dgm:t>
    </dgm:pt>
    <dgm:pt modelId="{03986665-0A47-48D6-B3B7-CF92A8B44E72}">
      <dgm:prSet custT="1"/>
      <dgm:spPr/>
      <dgm:t>
        <a:bodyPr/>
        <a:lstStyle/>
        <a:p>
          <a:pPr algn="ctr"/>
          <a:r>
            <a:rPr lang="en-US" sz="900" dirty="0" err="1">
              <a:solidFill>
                <a:srgbClr val="00B050"/>
              </a:solidFill>
              <a:latin typeface="Georgia" pitchFamily="18" charset="0"/>
            </a:rPr>
            <a:t>e.g.septic</a:t>
          </a:r>
          <a:r>
            <a:rPr lang="en-US" sz="900" dirty="0">
              <a:solidFill>
                <a:srgbClr val="00B050"/>
              </a:solidFill>
              <a:latin typeface="Georgia" pitchFamily="18" charset="0"/>
            </a:rPr>
            <a:t> arthritis </a:t>
          </a:r>
          <a:r>
            <a:rPr lang="en-US" sz="900" dirty="0" err="1">
              <a:solidFill>
                <a:srgbClr val="00B050"/>
              </a:solidFill>
              <a:latin typeface="Georgia" pitchFamily="18" charset="0"/>
            </a:rPr>
            <a:t>tuberculous</a:t>
          </a:r>
          <a:r>
            <a:rPr lang="en-US" sz="900" dirty="0">
              <a:solidFill>
                <a:srgbClr val="00B050"/>
              </a:solidFill>
              <a:latin typeface="Georgia" pitchFamily="18" charset="0"/>
            </a:rPr>
            <a:t> arthritis </a:t>
          </a:r>
        </a:p>
      </dgm:t>
    </dgm:pt>
    <dgm:pt modelId="{87E9E5E1-23C9-48C6-BDD9-5C9EF3FAC20D}" type="parTrans" cxnId="{1EA701E7-FDA1-446C-9EF2-4B0CF2AEFA61}">
      <dgm:prSet/>
      <dgm:spPr/>
      <dgm:t>
        <a:bodyPr/>
        <a:lstStyle/>
        <a:p>
          <a:endParaRPr lang="en-US"/>
        </a:p>
      </dgm:t>
    </dgm:pt>
    <dgm:pt modelId="{5F3DDB1B-38C6-46A1-AC98-2B71CC9BACC3}" type="sibTrans" cxnId="{1EA701E7-FDA1-446C-9EF2-4B0CF2AEFA61}">
      <dgm:prSet/>
      <dgm:spPr/>
      <dgm:t>
        <a:bodyPr/>
        <a:lstStyle/>
        <a:p>
          <a:endParaRPr lang="en-US"/>
        </a:p>
      </dgm:t>
    </dgm:pt>
    <dgm:pt modelId="{327CE26E-B8CF-4FB2-B1A3-C66E32787850}" type="pres">
      <dgm:prSet presAssocID="{C370101C-6191-44F0-AF4C-C577AB926C1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60B865B-43F1-4429-ADD8-8F325B206750}" type="pres">
      <dgm:prSet presAssocID="{A358BB71-B053-421E-A5FB-4B6875ACFD85}" presName="hierRoot1" presStyleCnt="0">
        <dgm:presLayoutVars>
          <dgm:hierBranch val="init"/>
        </dgm:presLayoutVars>
      </dgm:prSet>
      <dgm:spPr/>
    </dgm:pt>
    <dgm:pt modelId="{C5927BAC-305F-432F-8659-3847C4E97B51}" type="pres">
      <dgm:prSet presAssocID="{A358BB71-B053-421E-A5FB-4B6875ACFD85}" presName="rootComposite1" presStyleCnt="0"/>
      <dgm:spPr/>
    </dgm:pt>
    <dgm:pt modelId="{32006C7E-D07E-46F0-A84C-D531559D1C59}" type="pres">
      <dgm:prSet presAssocID="{A358BB71-B053-421E-A5FB-4B6875ACFD8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12FD026-B9E8-4EDE-B8E4-552A9BCACC42}" type="pres">
      <dgm:prSet presAssocID="{A358BB71-B053-421E-A5FB-4B6875ACFD85}" presName="rootConnector1" presStyleLbl="node1" presStyleIdx="0" presStyleCnt="0"/>
      <dgm:spPr/>
      <dgm:t>
        <a:bodyPr/>
        <a:lstStyle/>
        <a:p>
          <a:endParaRPr lang="en-GB"/>
        </a:p>
      </dgm:t>
    </dgm:pt>
    <dgm:pt modelId="{22C70383-BFD6-451B-8CEC-66E168071EC2}" type="pres">
      <dgm:prSet presAssocID="{A358BB71-B053-421E-A5FB-4B6875ACFD85}" presName="hierChild2" presStyleCnt="0"/>
      <dgm:spPr/>
    </dgm:pt>
    <dgm:pt modelId="{8B2F71FF-3155-4E34-9570-D42BE7DD15C1}" type="pres">
      <dgm:prSet presAssocID="{F547FC0B-4A41-4ED8-A6A2-DA9FA24A5D55}" presName="Name37" presStyleLbl="parChTrans1D2" presStyleIdx="0" presStyleCnt="4"/>
      <dgm:spPr/>
      <dgm:t>
        <a:bodyPr/>
        <a:lstStyle/>
        <a:p>
          <a:endParaRPr lang="en-GB"/>
        </a:p>
      </dgm:t>
    </dgm:pt>
    <dgm:pt modelId="{F7F68C17-6030-4C77-B2E7-470EA816B8B6}" type="pres">
      <dgm:prSet presAssocID="{BE8F5E37-E065-478A-8546-507A1146534A}" presName="hierRoot2" presStyleCnt="0">
        <dgm:presLayoutVars>
          <dgm:hierBranch val="init"/>
        </dgm:presLayoutVars>
      </dgm:prSet>
      <dgm:spPr/>
    </dgm:pt>
    <dgm:pt modelId="{B157537B-26F6-42D7-AE73-0DD4E1903D48}" type="pres">
      <dgm:prSet presAssocID="{BE8F5E37-E065-478A-8546-507A1146534A}" presName="rootComposite" presStyleCnt="0"/>
      <dgm:spPr/>
    </dgm:pt>
    <dgm:pt modelId="{47E2088B-E786-4653-A255-BED55BC58A44}" type="pres">
      <dgm:prSet presAssocID="{BE8F5E37-E065-478A-8546-507A1146534A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48B2590-F814-472D-95ED-9F98799ED0B4}" type="pres">
      <dgm:prSet presAssocID="{BE8F5E37-E065-478A-8546-507A1146534A}" presName="rootConnector" presStyleLbl="node2" presStyleIdx="0" presStyleCnt="4"/>
      <dgm:spPr/>
      <dgm:t>
        <a:bodyPr/>
        <a:lstStyle/>
        <a:p>
          <a:endParaRPr lang="en-GB"/>
        </a:p>
      </dgm:t>
    </dgm:pt>
    <dgm:pt modelId="{DBE88E31-7FAA-40E2-8CBD-CCAE24B6593D}" type="pres">
      <dgm:prSet presAssocID="{BE8F5E37-E065-478A-8546-507A1146534A}" presName="hierChild4" presStyleCnt="0"/>
      <dgm:spPr/>
    </dgm:pt>
    <dgm:pt modelId="{37DC83E3-FDEC-4B04-8ED8-8E49ADAD3EF2}" type="pres">
      <dgm:prSet presAssocID="{C4F9585C-3067-4D4B-96BE-900A395F51CF}" presName="Name37" presStyleLbl="parChTrans1D3" presStyleIdx="0" presStyleCnt="4"/>
      <dgm:spPr/>
      <dgm:t>
        <a:bodyPr/>
        <a:lstStyle/>
        <a:p>
          <a:endParaRPr lang="en-GB"/>
        </a:p>
      </dgm:t>
    </dgm:pt>
    <dgm:pt modelId="{E7C54FB6-1FDA-4D27-8C53-814BDD09E5C7}" type="pres">
      <dgm:prSet presAssocID="{C3F72D81-FDA2-438D-9E91-3C76CA782301}" presName="hierRoot2" presStyleCnt="0">
        <dgm:presLayoutVars>
          <dgm:hierBranch val="init"/>
        </dgm:presLayoutVars>
      </dgm:prSet>
      <dgm:spPr/>
    </dgm:pt>
    <dgm:pt modelId="{687B895B-9B98-49EC-BB7F-6C4FF615C0D9}" type="pres">
      <dgm:prSet presAssocID="{C3F72D81-FDA2-438D-9E91-3C76CA782301}" presName="rootComposite" presStyleCnt="0"/>
      <dgm:spPr/>
    </dgm:pt>
    <dgm:pt modelId="{B608D67A-AB87-428F-A12C-EAD32F69E2E6}" type="pres">
      <dgm:prSet presAssocID="{C3F72D81-FDA2-438D-9E91-3C76CA782301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3845121-A147-4BC3-8AE9-A8F21013C8EA}" type="pres">
      <dgm:prSet presAssocID="{C3F72D81-FDA2-438D-9E91-3C76CA782301}" presName="rootConnector" presStyleLbl="node3" presStyleIdx="0" presStyleCnt="4"/>
      <dgm:spPr/>
      <dgm:t>
        <a:bodyPr/>
        <a:lstStyle/>
        <a:p>
          <a:endParaRPr lang="en-GB"/>
        </a:p>
      </dgm:t>
    </dgm:pt>
    <dgm:pt modelId="{5A47723B-61C8-454F-B453-74DEAAF1CFA5}" type="pres">
      <dgm:prSet presAssocID="{C3F72D81-FDA2-438D-9E91-3C76CA782301}" presName="hierChild4" presStyleCnt="0"/>
      <dgm:spPr/>
    </dgm:pt>
    <dgm:pt modelId="{DBC2703B-6326-4F54-A0CC-37E8DB0051F1}" type="pres">
      <dgm:prSet presAssocID="{C3F72D81-FDA2-438D-9E91-3C76CA782301}" presName="hierChild5" presStyleCnt="0"/>
      <dgm:spPr/>
    </dgm:pt>
    <dgm:pt modelId="{2AC7A2FA-8A7D-4C2A-8199-FFF33ECACC03}" type="pres">
      <dgm:prSet presAssocID="{BE8F5E37-E065-478A-8546-507A1146534A}" presName="hierChild5" presStyleCnt="0"/>
      <dgm:spPr/>
    </dgm:pt>
    <dgm:pt modelId="{9035C4A4-996B-4972-B2B7-BFC9E7D2955E}" type="pres">
      <dgm:prSet presAssocID="{C8639315-135E-4E70-A1B0-335057919767}" presName="Name37" presStyleLbl="parChTrans1D2" presStyleIdx="1" presStyleCnt="4"/>
      <dgm:spPr/>
      <dgm:t>
        <a:bodyPr/>
        <a:lstStyle/>
        <a:p>
          <a:endParaRPr lang="en-GB"/>
        </a:p>
      </dgm:t>
    </dgm:pt>
    <dgm:pt modelId="{1AA1985A-98F9-4926-A787-4772190529A4}" type="pres">
      <dgm:prSet presAssocID="{8628F5C5-D3AC-4841-B79C-20D93970B336}" presName="hierRoot2" presStyleCnt="0">
        <dgm:presLayoutVars>
          <dgm:hierBranch val="init"/>
        </dgm:presLayoutVars>
      </dgm:prSet>
      <dgm:spPr/>
    </dgm:pt>
    <dgm:pt modelId="{0C24D7DD-7BF9-41AC-94BA-FA696E7AC474}" type="pres">
      <dgm:prSet presAssocID="{8628F5C5-D3AC-4841-B79C-20D93970B336}" presName="rootComposite" presStyleCnt="0"/>
      <dgm:spPr/>
    </dgm:pt>
    <dgm:pt modelId="{79C71823-91F2-4B6F-AF40-A46F191B5DC4}" type="pres">
      <dgm:prSet presAssocID="{8628F5C5-D3AC-4841-B79C-20D93970B336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037EE7B-F8C5-4905-B722-D4F226353E90}" type="pres">
      <dgm:prSet presAssocID="{8628F5C5-D3AC-4841-B79C-20D93970B336}" presName="rootConnector" presStyleLbl="node2" presStyleIdx="1" presStyleCnt="4"/>
      <dgm:spPr/>
      <dgm:t>
        <a:bodyPr/>
        <a:lstStyle/>
        <a:p>
          <a:endParaRPr lang="en-GB"/>
        </a:p>
      </dgm:t>
    </dgm:pt>
    <dgm:pt modelId="{5D459309-9C72-4790-954A-60800260500E}" type="pres">
      <dgm:prSet presAssocID="{8628F5C5-D3AC-4841-B79C-20D93970B336}" presName="hierChild4" presStyleCnt="0"/>
      <dgm:spPr/>
    </dgm:pt>
    <dgm:pt modelId="{A6A080E6-7D33-4527-B192-89DCFDED39D4}" type="pres">
      <dgm:prSet presAssocID="{5703A0DA-AD0B-49CA-BB9A-75C35A9FEBB4}" presName="Name37" presStyleLbl="parChTrans1D3" presStyleIdx="1" presStyleCnt="4"/>
      <dgm:spPr/>
      <dgm:t>
        <a:bodyPr/>
        <a:lstStyle/>
        <a:p>
          <a:endParaRPr lang="en-GB"/>
        </a:p>
      </dgm:t>
    </dgm:pt>
    <dgm:pt modelId="{FB7CF3CD-C622-4C33-9686-DFB747506790}" type="pres">
      <dgm:prSet presAssocID="{14D6B8DF-6313-4E47-8182-B1F9AD657199}" presName="hierRoot2" presStyleCnt="0">
        <dgm:presLayoutVars>
          <dgm:hierBranch val="init"/>
        </dgm:presLayoutVars>
      </dgm:prSet>
      <dgm:spPr/>
    </dgm:pt>
    <dgm:pt modelId="{107813A8-97CD-40E7-9B14-8273C775DEAB}" type="pres">
      <dgm:prSet presAssocID="{14D6B8DF-6313-4E47-8182-B1F9AD657199}" presName="rootComposite" presStyleCnt="0"/>
      <dgm:spPr/>
    </dgm:pt>
    <dgm:pt modelId="{42A6FEFD-CE3F-4DA8-ADD3-CB374F41927F}" type="pres">
      <dgm:prSet presAssocID="{14D6B8DF-6313-4E47-8182-B1F9AD657199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51774C8-097A-4035-9452-FC69F35CF9F4}" type="pres">
      <dgm:prSet presAssocID="{14D6B8DF-6313-4E47-8182-B1F9AD657199}" presName="rootConnector" presStyleLbl="node3" presStyleIdx="1" presStyleCnt="4"/>
      <dgm:spPr/>
      <dgm:t>
        <a:bodyPr/>
        <a:lstStyle/>
        <a:p>
          <a:endParaRPr lang="en-GB"/>
        </a:p>
      </dgm:t>
    </dgm:pt>
    <dgm:pt modelId="{A6721738-29C5-4A60-9384-FDD11B60EF19}" type="pres">
      <dgm:prSet presAssocID="{14D6B8DF-6313-4E47-8182-B1F9AD657199}" presName="hierChild4" presStyleCnt="0"/>
      <dgm:spPr/>
    </dgm:pt>
    <dgm:pt modelId="{BCC081C9-BFDD-43B1-968A-0851624965A9}" type="pres">
      <dgm:prSet presAssocID="{14D6B8DF-6313-4E47-8182-B1F9AD657199}" presName="hierChild5" presStyleCnt="0"/>
      <dgm:spPr/>
    </dgm:pt>
    <dgm:pt modelId="{890A308B-70F4-490D-AED5-2E7DFD9533C3}" type="pres">
      <dgm:prSet presAssocID="{8628F5C5-D3AC-4841-B79C-20D93970B336}" presName="hierChild5" presStyleCnt="0"/>
      <dgm:spPr/>
    </dgm:pt>
    <dgm:pt modelId="{5199D8F0-5F38-47B5-9E79-6596EAF8C03D}" type="pres">
      <dgm:prSet presAssocID="{EA05DB04-EAA4-47A1-BBC2-DD8BCEE13213}" presName="Name37" presStyleLbl="parChTrans1D2" presStyleIdx="2" presStyleCnt="4"/>
      <dgm:spPr/>
      <dgm:t>
        <a:bodyPr/>
        <a:lstStyle/>
        <a:p>
          <a:endParaRPr lang="en-GB"/>
        </a:p>
      </dgm:t>
    </dgm:pt>
    <dgm:pt modelId="{43FC818B-356C-4EC7-A8B6-7020F5479CB2}" type="pres">
      <dgm:prSet presAssocID="{3911862E-56B1-4A4F-94A3-773A2F6B1F6D}" presName="hierRoot2" presStyleCnt="0">
        <dgm:presLayoutVars>
          <dgm:hierBranch val="init"/>
        </dgm:presLayoutVars>
      </dgm:prSet>
      <dgm:spPr/>
    </dgm:pt>
    <dgm:pt modelId="{1F496B91-DCD2-4CA1-AB14-211F14B0FB67}" type="pres">
      <dgm:prSet presAssocID="{3911862E-56B1-4A4F-94A3-773A2F6B1F6D}" presName="rootComposite" presStyleCnt="0"/>
      <dgm:spPr/>
    </dgm:pt>
    <dgm:pt modelId="{3C0320F6-5565-4748-924E-73D2B9B08830}" type="pres">
      <dgm:prSet presAssocID="{3911862E-56B1-4A4F-94A3-773A2F6B1F6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58C303F-BE9E-4377-8108-83FA70FF7244}" type="pres">
      <dgm:prSet presAssocID="{3911862E-56B1-4A4F-94A3-773A2F6B1F6D}" presName="rootConnector" presStyleLbl="node2" presStyleIdx="2" presStyleCnt="4"/>
      <dgm:spPr/>
      <dgm:t>
        <a:bodyPr/>
        <a:lstStyle/>
        <a:p>
          <a:endParaRPr lang="en-GB"/>
        </a:p>
      </dgm:t>
    </dgm:pt>
    <dgm:pt modelId="{00965945-1900-4800-A488-49079B6A6907}" type="pres">
      <dgm:prSet presAssocID="{3911862E-56B1-4A4F-94A3-773A2F6B1F6D}" presName="hierChild4" presStyleCnt="0"/>
      <dgm:spPr/>
    </dgm:pt>
    <dgm:pt modelId="{F0A133DB-D3F8-41F9-B4EC-90CFDDB5CE03}" type="pres">
      <dgm:prSet presAssocID="{14B9CE1E-19D1-4353-997F-C84347129B13}" presName="Name37" presStyleLbl="parChTrans1D3" presStyleIdx="2" presStyleCnt="4"/>
      <dgm:spPr/>
      <dgm:t>
        <a:bodyPr/>
        <a:lstStyle/>
        <a:p>
          <a:endParaRPr lang="en-GB"/>
        </a:p>
      </dgm:t>
    </dgm:pt>
    <dgm:pt modelId="{B29B2B56-EC1E-4F78-9214-7BB9FC74FDD9}" type="pres">
      <dgm:prSet presAssocID="{969EAFA8-BB4A-4BC5-A6A8-E41868CD7E58}" presName="hierRoot2" presStyleCnt="0">
        <dgm:presLayoutVars>
          <dgm:hierBranch val="init"/>
        </dgm:presLayoutVars>
      </dgm:prSet>
      <dgm:spPr/>
    </dgm:pt>
    <dgm:pt modelId="{BA420B64-C186-4265-AC3C-306C3CAE1137}" type="pres">
      <dgm:prSet presAssocID="{969EAFA8-BB4A-4BC5-A6A8-E41868CD7E58}" presName="rootComposite" presStyleCnt="0"/>
      <dgm:spPr/>
    </dgm:pt>
    <dgm:pt modelId="{1EC182D2-7F60-48BF-8218-D1F6C6D36FC9}" type="pres">
      <dgm:prSet presAssocID="{969EAFA8-BB4A-4BC5-A6A8-E41868CD7E58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895FE5C-0FE7-4375-9203-79B89DCE32D2}" type="pres">
      <dgm:prSet presAssocID="{969EAFA8-BB4A-4BC5-A6A8-E41868CD7E58}" presName="rootConnector" presStyleLbl="node3" presStyleIdx="2" presStyleCnt="4"/>
      <dgm:spPr/>
      <dgm:t>
        <a:bodyPr/>
        <a:lstStyle/>
        <a:p>
          <a:endParaRPr lang="en-GB"/>
        </a:p>
      </dgm:t>
    </dgm:pt>
    <dgm:pt modelId="{5F42EE4E-601D-4BFC-B160-023F617CE6A4}" type="pres">
      <dgm:prSet presAssocID="{969EAFA8-BB4A-4BC5-A6A8-E41868CD7E58}" presName="hierChild4" presStyleCnt="0"/>
      <dgm:spPr/>
    </dgm:pt>
    <dgm:pt modelId="{7A97DB69-E08D-42B4-97BD-C826A132ED1E}" type="pres">
      <dgm:prSet presAssocID="{969EAFA8-BB4A-4BC5-A6A8-E41868CD7E58}" presName="hierChild5" presStyleCnt="0"/>
      <dgm:spPr/>
    </dgm:pt>
    <dgm:pt modelId="{41737219-BDB3-46AE-84A6-53D452C625C3}" type="pres">
      <dgm:prSet presAssocID="{3911862E-56B1-4A4F-94A3-773A2F6B1F6D}" presName="hierChild5" presStyleCnt="0"/>
      <dgm:spPr/>
    </dgm:pt>
    <dgm:pt modelId="{5FFC0739-BF4E-4784-B290-64C94A9C0324}" type="pres">
      <dgm:prSet presAssocID="{233F84FE-C041-4ABC-A647-C4AF7A018EB6}" presName="Name37" presStyleLbl="parChTrans1D2" presStyleIdx="3" presStyleCnt="4"/>
      <dgm:spPr/>
      <dgm:t>
        <a:bodyPr/>
        <a:lstStyle/>
        <a:p>
          <a:endParaRPr lang="en-GB"/>
        </a:p>
      </dgm:t>
    </dgm:pt>
    <dgm:pt modelId="{402EF4D2-B602-410C-B78D-DDEE3123CAA3}" type="pres">
      <dgm:prSet presAssocID="{AF86BF60-26EF-44F1-AA69-C68F9FAA7DDE}" presName="hierRoot2" presStyleCnt="0">
        <dgm:presLayoutVars>
          <dgm:hierBranch val="init"/>
        </dgm:presLayoutVars>
      </dgm:prSet>
      <dgm:spPr/>
    </dgm:pt>
    <dgm:pt modelId="{B965B824-1E62-4C25-9D80-8BE3CFB7B8FE}" type="pres">
      <dgm:prSet presAssocID="{AF86BF60-26EF-44F1-AA69-C68F9FAA7DDE}" presName="rootComposite" presStyleCnt="0"/>
      <dgm:spPr/>
    </dgm:pt>
    <dgm:pt modelId="{7D172A98-08D8-4E00-BE72-B3CDCDE6DFC0}" type="pres">
      <dgm:prSet presAssocID="{AF86BF60-26EF-44F1-AA69-C68F9FAA7DD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5809423-0FF0-425E-92EB-C9FD5E2B1386}" type="pres">
      <dgm:prSet presAssocID="{AF86BF60-26EF-44F1-AA69-C68F9FAA7DDE}" presName="rootConnector" presStyleLbl="node2" presStyleIdx="3" presStyleCnt="4"/>
      <dgm:spPr/>
      <dgm:t>
        <a:bodyPr/>
        <a:lstStyle/>
        <a:p>
          <a:endParaRPr lang="en-GB"/>
        </a:p>
      </dgm:t>
    </dgm:pt>
    <dgm:pt modelId="{6D63B0B8-ABC7-4893-9BC9-58F1877D3E3D}" type="pres">
      <dgm:prSet presAssocID="{AF86BF60-26EF-44F1-AA69-C68F9FAA7DDE}" presName="hierChild4" presStyleCnt="0"/>
      <dgm:spPr/>
    </dgm:pt>
    <dgm:pt modelId="{8446CC7F-6EA2-479C-8FB0-3812276FF04B}" type="pres">
      <dgm:prSet presAssocID="{87E9E5E1-23C9-48C6-BDD9-5C9EF3FAC20D}" presName="Name37" presStyleLbl="parChTrans1D3" presStyleIdx="3" presStyleCnt="4"/>
      <dgm:spPr/>
      <dgm:t>
        <a:bodyPr/>
        <a:lstStyle/>
        <a:p>
          <a:endParaRPr lang="en-GB"/>
        </a:p>
      </dgm:t>
    </dgm:pt>
    <dgm:pt modelId="{8432602C-7A88-4198-9C51-5C9567E0F747}" type="pres">
      <dgm:prSet presAssocID="{03986665-0A47-48D6-B3B7-CF92A8B44E72}" presName="hierRoot2" presStyleCnt="0">
        <dgm:presLayoutVars>
          <dgm:hierBranch val="init"/>
        </dgm:presLayoutVars>
      </dgm:prSet>
      <dgm:spPr/>
    </dgm:pt>
    <dgm:pt modelId="{9D11C1A4-02D9-4A84-AC41-1E723F0F874D}" type="pres">
      <dgm:prSet presAssocID="{03986665-0A47-48D6-B3B7-CF92A8B44E72}" presName="rootComposite" presStyleCnt="0"/>
      <dgm:spPr/>
    </dgm:pt>
    <dgm:pt modelId="{792AB995-22D8-4123-AE21-739FC16E5E73}" type="pres">
      <dgm:prSet presAssocID="{03986665-0A47-48D6-B3B7-CF92A8B44E72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48034AD-8C3D-4BC7-83AE-CC17899BF3A9}" type="pres">
      <dgm:prSet presAssocID="{03986665-0A47-48D6-B3B7-CF92A8B44E72}" presName="rootConnector" presStyleLbl="node3" presStyleIdx="3" presStyleCnt="4"/>
      <dgm:spPr/>
      <dgm:t>
        <a:bodyPr/>
        <a:lstStyle/>
        <a:p>
          <a:endParaRPr lang="en-GB"/>
        </a:p>
      </dgm:t>
    </dgm:pt>
    <dgm:pt modelId="{5BFD07BC-4B12-40B3-AF05-43F382EE0930}" type="pres">
      <dgm:prSet presAssocID="{03986665-0A47-48D6-B3B7-CF92A8B44E72}" presName="hierChild4" presStyleCnt="0"/>
      <dgm:spPr/>
    </dgm:pt>
    <dgm:pt modelId="{1D6F5497-9C39-4078-BD02-00E6C39B7B6F}" type="pres">
      <dgm:prSet presAssocID="{03986665-0A47-48D6-B3B7-CF92A8B44E72}" presName="hierChild5" presStyleCnt="0"/>
      <dgm:spPr/>
    </dgm:pt>
    <dgm:pt modelId="{BB9D50BC-C324-42DB-A6E2-B390479A3F76}" type="pres">
      <dgm:prSet presAssocID="{AF86BF60-26EF-44F1-AA69-C68F9FAA7DDE}" presName="hierChild5" presStyleCnt="0"/>
      <dgm:spPr/>
    </dgm:pt>
    <dgm:pt modelId="{9639DB38-1E51-4A8C-97CA-75BD1C3A59C1}" type="pres">
      <dgm:prSet presAssocID="{A358BB71-B053-421E-A5FB-4B6875ACFD85}" presName="hierChild3" presStyleCnt="0"/>
      <dgm:spPr/>
    </dgm:pt>
  </dgm:ptLst>
  <dgm:cxnLst>
    <dgm:cxn modelId="{E4851BDB-4625-4399-9BC7-E1B87FD6ECE4}" type="presOf" srcId="{A358BB71-B053-421E-A5FB-4B6875ACFD85}" destId="{32006C7E-D07E-46F0-A84C-D531559D1C59}" srcOrd="0" destOrd="0" presId="urn:microsoft.com/office/officeart/2005/8/layout/orgChart1"/>
    <dgm:cxn modelId="{1EA701E7-FDA1-446C-9EF2-4B0CF2AEFA61}" srcId="{AF86BF60-26EF-44F1-AA69-C68F9FAA7DDE}" destId="{03986665-0A47-48D6-B3B7-CF92A8B44E72}" srcOrd="0" destOrd="0" parTransId="{87E9E5E1-23C9-48C6-BDD9-5C9EF3FAC20D}" sibTransId="{5F3DDB1B-38C6-46A1-AC98-2B71CC9BACC3}"/>
    <dgm:cxn modelId="{E8C22638-C546-41C4-8640-C6825ABA7B74}" type="presOf" srcId="{F547FC0B-4A41-4ED8-A6A2-DA9FA24A5D55}" destId="{8B2F71FF-3155-4E34-9570-D42BE7DD15C1}" srcOrd="0" destOrd="0" presId="urn:microsoft.com/office/officeart/2005/8/layout/orgChart1"/>
    <dgm:cxn modelId="{EE646719-D2F7-49B3-87C8-B32F295BCE26}" srcId="{BE8F5E37-E065-478A-8546-507A1146534A}" destId="{C3F72D81-FDA2-438D-9E91-3C76CA782301}" srcOrd="0" destOrd="0" parTransId="{C4F9585C-3067-4D4B-96BE-900A395F51CF}" sibTransId="{8DF7984A-566F-4EC7-9140-AF407EB930F2}"/>
    <dgm:cxn modelId="{B94954AD-EC78-4C5A-92EE-44A99E54934C}" type="presOf" srcId="{C3F72D81-FDA2-438D-9E91-3C76CA782301}" destId="{A3845121-A147-4BC3-8AE9-A8F21013C8EA}" srcOrd="1" destOrd="0" presId="urn:microsoft.com/office/officeart/2005/8/layout/orgChart1"/>
    <dgm:cxn modelId="{6F209CBF-2F13-4962-85AD-10C807D3004E}" srcId="{8628F5C5-D3AC-4841-B79C-20D93970B336}" destId="{14D6B8DF-6313-4E47-8182-B1F9AD657199}" srcOrd="0" destOrd="0" parTransId="{5703A0DA-AD0B-49CA-BB9A-75C35A9FEBB4}" sibTransId="{DDAD35F7-9E86-4C31-B8D5-B5E68092F8D9}"/>
    <dgm:cxn modelId="{7A832F02-614E-4791-A512-65C3F0227A23}" type="presOf" srcId="{C3F72D81-FDA2-438D-9E91-3C76CA782301}" destId="{B608D67A-AB87-428F-A12C-EAD32F69E2E6}" srcOrd="0" destOrd="0" presId="urn:microsoft.com/office/officeart/2005/8/layout/orgChart1"/>
    <dgm:cxn modelId="{F7CB1345-EAAC-454D-8C91-E6E32D9DFBF0}" type="presOf" srcId="{A358BB71-B053-421E-A5FB-4B6875ACFD85}" destId="{312FD026-B9E8-4EDE-B8E4-552A9BCACC42}" srcOrd="1" destOrd="0" presId="urn:microsoft.com/office/officeart/2005/8/layout/orgChart1"/>
    <dgm:cxn modelId="{9F964AD9-2EC8-4151-9953-5F088751E675}" type="presOf" srcId="{C8639315-135E-4E70-A1B0-335057919767}" destId="{9035C4A4-996B-4972-B2B7-BFC9E7D2955E}" srcOrd="0" destOrd="0" presId="urn:microsoft.com/office/officeart/2005/8/layout/orgChart1"/>
    <dgm:cxn modelId="{FE261AF1-6728-4733-9227-59A70991361E}" type="presOf" srcId="{969EAFA8-BB4A-4BC5-A6A8-E41868CD7E58}" destId="{1895FE5C-0FE7-4375-9203-79B89DCE32D2}" srcOrd="1" destOrd="0" presId="urn:microsoft.com/office/officeart/2005/8/layout/orgChart1"/>
    <dgm:cxn modelId="{4DCABD93-4728-49A2-9CBC-326BF5BD4BE6}" type="presOf" srcId="{BE8F5E37-E065-478A-8546-507A1146534A}" destId="{47E2088B-E786-4653-A255-BED55BC58A44}" srcOrd="0" destOrd="0" presId="urn:microsoft.com/office/officeart/2005/8/layout/orgChart1"/>
    <dgm:cxn modelId="{428AE0F2-A006-4619-8B39-6366A14746C0}" srcId="{3911862E-56B1-4A4F-94A3-773A2F6B1F6D}" destId="{969EAFA8-BB4A-4BC5-A6A8-E41868CD7E58}" srcOrd="0" destOrd="0" parTransId="{14B9CE1E-19D1-4353-997F-C84347129B13}" sibTransId="{8ABF1F04-3D46-4B26-BF14-B0343E4DC72C}"/>
    <dgm:cxn modelId="{73FA60CE-6C1D-4CC3-ACC0-0637FFDD4DB9}" type="presOf" srcId="{14D6B8DF-6313-4E47-8182-B1F9AD657199}" destId="{751774C8-097A-4035-9452-FC69F35CF9F4}" srcOrd="1" destOrd="0" presId="urn:microsoft.com/office/officeart/2005/8/layout/orgChart1"/>
    <dgm:cxn modelId="{ED7E2F86-DAB6-4843-9A91-3E42E12C64FE}" srcId="{A358BB71-B053-421E-A5FB-4B6875ACFD85}" destId="{3911862E-56B1-4A4F-94A3-773A2F6B1F6D}" srcOrd="2" destOrd="0" parTransId="{EA05DB04-EAA4-47A1-BBC2-DD8BCEE13213}" sibTransId="{D4B4BBC2-EBAA-404F-B82D-A49E817E4938}"/>
    <dgm:cxn modelId="{D497F976-5420-4D87-B5BA-21031E0D8FEE}" type="presOf" srcId="{14D6B8DF-6313-4E47-8182-B1F9AD657199}" destId="{42A6FEFD-CE3F-4DA8-ADD3-CB374F41927F}" srcOrd="0" destOrd="0" presId="urn:microsoft.com/office/officeart/2005/8/layout/orgChart1"/>
    <dgm:cxn modelId="{4E1614C1-4AC4-425E-A4FC-471D1431531E}" type="presOf" srcId="{969EAFA8-BB4A-4BC5-A6A8-E41868CD7E58}" destId="{1EC182D2-7F60-48BF-8218-D1F6C6D36FC9}" srcOrd="0" destOrd="0" presId="urn:microsoft.com/office/officeart/2005/8/layout/orgChart1"/>
    <dgm:cxn modelId="{4D54DA95-75FF-4793-9FF4-78705B8E7F4A}" type="presOf" srcId="{C4F9585C-3067-4D4B-96BE-900A395F51CF}" destId="{37DC83E3-FDEC-4B04-8ED8-8E49ADAD3EF2}" srcOrd="0" destOrd="0" presId="urn:microsoft.com/office/officeart/2005/8/layout/orgChart1"/>
    <dgm:cxn modelId="{AD60C8E9-11FB-4A01-BF51-BDE9A239DFA6}" type="presOf" srcId="{03986665-0A47-48D6-B3B7-CF92A8B44E72}" destId="{F48034AD-8C3D-4BC7-83AE-CC17899BF3A9}" srcOrd="1" destOrd="0" presId="urn:microsoft.com/office/officeart/2005/8/layout/orgChart1"/>
    <dgm:cxn modelId="{CB7EFFB5-73C4-4CA1-BC36-89C2B621529C}" type="presOf" srcId="{233F84FE-C041-4ABC-A647-C4AF7A018EB6}" destId="{5FFC0739-BF4E-4784-B290-64C94A9C0324}" srcOrd="0" destOrd="0" presId="urn:microsoft.com/office/officeart/2005/8/layout/orgChart1"/>
    <dgm:cxn modelId="{1BB93333-4150-49A0-B101-21FC67D7D58D}" type="presOf" srcId="{8628F5C5-D3AC-4841-B79C-20D93970B336}" destId="{1037EE7B-F8C5-4905-B722-D4F226353E90}" srcOrd="1" destOrd="0" presId="urn:microsoft.com/office/officeart/2005/8/layout/orgChart1"/>
    <dgm:cxn modelId="{F81B71E2-32BD-4F9D-A693-FC86F9DCDEEF}" type="presOf" srcId="{5703A0DA-AD0B-49CA-BB9A-75C35A9FEBB4}" destId="{A6A080E6-7D33-4527-B192-89DCFDED39D4}" srcOrd="0" destOrd="0" presId="urn:microsoft.com/office/officeart/2005/8/layout/orgChart1"/>
    <dgm:cxn modelId="{E02419EC-F96C-479D-B0E2-5AED7440407B}" srcId="{A358BB71-B053-421E-A5FB-4B6875ACFD85}" destId="{AF86BF60-26EF-44F1-AA69-C68F9FAA7DDE}" srcOrd="3" destOrd="0" parTransId="{233F84FE-C041-4ABC-A647-C4AF7A018EB6}" sibTransId="{894828A3-EFA8-437A-85A4-954D58393BC2}"/>
    <dgm:cxn modelId="{353F519B-EC6B-4106-AE4E-D1E39578D6C1}" srcId="{C370101C-6191-44F0-AF4C-C577AB926C12}" destId="{A358BB71-B053-421E-A5FB-4B6875ACFD85}" srcOrd="0" destOrd="0" parTransId="{CB6DB565-9CCB-4F79-9A3E-9FF5D60E58E6}" sibTransId="{98E12A74-BFB4-4A5E-AF16-62C156CC6E1B}"/>
    <dgm:cxn modelId="{75F919B9-B373-46B7-8C06-32AAC0D6EF53}" type="presOf" srcId="{87E9E5E1-23C9-48C6-BDD9-5C9EF3FAC20D}" destId="{8446CC7F-6EA2-479C-8FB0-3812276FF04B}" srcOrd="0" destOrd="0" presId="urn:microsoft.com/office/officeart/2005/8/layout/orgChart1"/>
    <dgm:cxn modelId="{60D5C452-24E1-4396-AE50-0E95C2A48DD6}" type="presOf" srcId="{3911862E-56B1-4A4F-94A3-773A2F6B1F6D}" destId="{3C0320F6-5565-4748-924E-73D2B9B08830}" srcOrd="0" destOrd="0" presId="urn:microsoft.com/office/officeart/2005/8/layout/orgChart1"/>
    <dgm:cxn modelId="{A353C13D-AD16-4958-8821-9E805ECFD49B}" type="presOf" srcId="{14B9CE1E-19D1-4353-997F-C84347129B13}" destId="{F0A133DB-D3F8-41F9-B4EC-90CFDDB5CE03}" srcOrd="0" destOrd="0" presId="urn:microsoft.com/office/officeart/2005/8/layout/orgChart1"/>
    <dgm:cxn modelId="{32186196-82B4-47CE-834E-47364E532F0E}" type="presOf" srcId="{BE8F5E37-E065-478A-8546-507A1146534A}" destId="{448B2590-F814-472D-95ED-9F98799ED0B4}" srcOrd="1" destOrd="0" presId="urn:microsoft.com/office/officeart/2005/8/layout/orgChart1"/>
    <dgm:cxn modelId="{8D1587A6-2C3A-4C57-9017-130CCBDCEE72}" srcId="{A358BB71-B053-421E-A5FB-4B6875ACFD85}" destId="{BE8F5E37-E065-478A-8546-507A1146534A}" srcOrd="0" destOrd="0" parTransId="{F547FC0B-4A41-4ED8-A6A2-DA9FA24A5D55}" sibTransId="{E9909D64-95C6-4150-913E-9C5EBBFB1B8F}"/>
    <dgm:cxn modelId="{1D81148C-A7E0-4FB7-8A47-0E281EC1B9A9}" type="presOf" srcId="{C370101C-6191-44F0-AF4C-C577AB926C12}" destId="{327CE26E-B8CF-4FB2-B1A3-C66E32787850}" srcOrd="0" destOrd="0" presId="urn:microsoft.com/office/officeart/2005/8/layout/orgChart1"/>
    <dgm:cxn modelId="{14513958-8132-44B0-B22E-1681EE55CF05}" srcId="{A358BB71-B053-421E-A5FB-4B6875ACFD85}" destId="{8628F5C5-D3AC-4841-B79C-20D93970B336}" srcOrd="1" destOrd="0" parTransId="{C8639315-135E-4E70-A1B0-335057919767}" sibTransId="{F7B76032-7113-42AD-8F8F-8F7E50A97C8A}"/>
    <dgm:cxn modelId="{E8392D70-02B9-45BA-B45B-79824667D6EE}" type="presOf" srcId="{3911862E-56B1-4A4F-94A3-773A2F6B1F6D}" destId="{358C303F-BE9E-4377-8108-83FA70FF7244}" srcOrd="1" destOrd="0" presId="urn:microsoft.com/office/officeart/2005/8/layout/orgChart1"/>
    <dgm:cxn modelId="{669B09D8-F757-41D0-8404-F7DE992389B1}" type="presOf" srcId="{AF86BF60-26EF-44F1-AA69-C68F9FAA7DDE}" destId="{7D172A98-08D8-4E00-BE72-B3CDCDE6DFC0}" srcOrd="0" destOrd="0" presId="urn:microsoft.com/office/officeart/2005/8/layout/orgChart1"/>
    <dgm:cxn modelId="{32C4749E-6B79-4C5C-99E2-9ACDAE11215F}" type="presOf" srcId="{AF86BF60-26EF-44F1-AA69-C68F9FAA7DDE}" destId="{E5809423-0FF0-425E-92EB-C9FD5E2B1386}" srcOrd="1" destOrd="0" presId="urn:microsoft.com/office/officeart/2005/8/layout/orgChart1"/>
    <dgm:cxn modelId="{BDA5C25D-9DCC-4C83-9A4A-934A8E926F45}" type="presOf" srcId="{EA05DB04-EAA4-47A1-BBC2-DD8BCEE13213}" destId="{5199D8F0-5F38-47B5-9E79-6596EAF8C03D}" srcOrd="0" destOrd="0" presId="urn:microsoft.com/office/officeart/2005/8/layout/orgChart1"/>
    <dgm:cxn modelId="{113E404B-543E-4682-8A7C-D4C53C9104DB}" type="presOf" srcId="{8628F5C5-D3AC-4841-B79C-20D93970B336}" destId="{79C71823-91F2-4B6F-AF40-A46F191B5DC4}" srcOrd="0" destOrd="0" presId="urn:microsoft.com/office/officeart/2005/8/layout/orgChart1"/>
    <dgm:cxn modelId="{558654CF-7E21-46DD-A6D4-F7BFA4A245C4}" type="presOf" srcId="{03986665-0A47-48D6-B3B7-CF92A8B44E72}" destId="{792AB995-22D8-4123-AE21-739FC16E5E73}" srcOrd="0" destOrd="0" presId="urn:microsoft.com/office/officeart/2005/8/layout/orgChart1"/>
    <dgm:cxn modelId="{861BD121-3371-48FF-845E-48E7D36F52CF}" type="presParOf" srcId="{327CE26E-B8CF-4FB2-B1A3-C66E32787850}" destId="{B60B865B-43F1-4429-ADD8-8F325B206750}" srcOrd="0" destOrd="0" presId="urn:microsoft.com/office/officeart/2005/8/layout/orgChart1"/>
    <dgm:cxn modelId="{EB06F54C-BC2A-4D4B-91DD-21A158942917}" type="presParOf" srcId="{B60B865B-43F1-4429-ADD8-8F325B206750}" destId="{C5927BAC-305F-432F-8659-3847C4E97B51}" srcOrd="0" destOrd="0" presId="urn:microsoft.com/office/officeart/2005/8/layout/orgChart1"/>
    <dgm:cxn modelId="{8FE02B0A-7F6A-4F86-85E5-083F11F5F477}" type="presParOf" srcId="{C5927BAC-305F-432F-8659-3847C4E97B51}" destId="{32006C7E-D07E-46F0-A84C-D531559D1C59}" srcOrd="0" destOrd="0" presId="urn:microsoft.com/office/officeart/2005/8/layout/orgChart1"/>
    <dgm:cxn modelId="{25014E02-23F5-4400-B14B-E415389E9EA2}" type="presParOf" srcId="{C5927BAC-305F-432F-8659-3847C4E97B51}" destId="{312FD026-B9E8-4EDE-B8E4-552A9BCACC42}" srcOrd="1" destOrd="0" presId="urn:microsoft.com/office/officeart/2005/8/layout/orgChart1"/>
    <dgm:cxn modelId="{749632FC-F6C3-47D5-AA6B-AB7FA177ABF6}" type="presParOf" srcId="{B60B865B-43F1-4429-ADD8-8F325B206750}" destId="{22C70383-BFD6-451B-8CEC-66E168071EC2}" srcOrd="1" destOrd="0" presId="urn:microsoft.com/office/officeart/2005/8/layout/orgChart1"/>
    <dgm:cxn modelId="{EF1F885E-7575-43D7-91D0-091281AD9132}" type="presParOf" srcId="{22C70383-BFD6-451B-8CEC-66E168071EC2}" destId="{8B2F71FF-3155-4E34-9570-D42BE7DD15C1}" srcOrd="0" destOrd="0" presId="urn:microsoft.com/office/officeart/2005/8/layout/orgChart1"/>
    <dgm:cxn modelId="{1A75DE10-0C10-4B77-88B6-7C4D215DB30A}" type="presParOf" srcId="{22C70383-BFD6-451B-8CEC-66E168071EC2}" destId="{F7F68C17-6030-4C77-B2E7-470EA816B8B6}" srcOrd="1" destOrd="0" presId="urn:microsoft.com/office/officeart/2005/8/layout/orgChart1"/>
    <dgm:cxn modelId="{952A0373-D826-46E3-A089-DDC49C480286}" type="presParOf" srcId="{F7F68C17-6030-4C77-B2E7-470EA816B8B6}" destId="{B157537B-26F6-42D7-AE73-0DD4E1903D48}" srcOrd="0" destOrd="0" presId="urn:microsoft.com/office/officeart/2005/8/layout/orgChart1"/>
    <dgm:cxn modelId="{B642AC70-0244-43EE-B061-60F60A9D1956}" type="presParOf" srcId="{B157537B-26F6-42D7-AE73-0DD4E1903D48}" destId="{47E2088B-E786-4653-A255-BED55BC58A44}" srcOrd="0" destOrd="0" presId="urn:microsoft.com/office/officeart/2005/8/layout/orgChart1"/>
    <dgm:cxn modelId="{DBD3F076-EE82-47AB-8F21-83419DE224DA}" type="presParOf" srcId="{B157537B-26F6-42D7-AE73-0DD4E1903D48}" destId="{448B2590-F814-472D-95ED-9F98799ED0B4}" srcOrd="1" destOrd="0" presId="urn:microsoft.com/office/officeart/2005/8/layout/orgChart1"/>
    <dgm:cxn modelId="{1091452F-FE92-4B8B-8C8B-FCF1B6978808}" type="presParOf" srcId="{F7F68C17-6030-4C77-B2E7-470EA816B8B6}" destId="{DBE88E31-7FAA-40E2-8CBD-CCAE24B6593D}" srcOrd="1" destOrd="0" presId="urn:microsoft.com/office/officeart/2005/8/layout/orgChart1"/>
    <dgm:cxn modelId="{FE063EAC-4615-4ACF-8896-8D4B9A49F808}" type="presParOf" srcId="{DBE88E31-7FAA-40E2-8CBD-CCAE24B6593D}" destId="{37DC83E3-FDEC-4B04-8ED8-8E49ADAD3EF2}" srcOrd="0" destOrd="0" presId="urn:microsoft.com/office/officeart/2005/8/layout/orgChart1"/>
    <dgm:cxn modelId="{9467810C-C4AD-4073-890E-78D7FAC9693F}" type="presParOf" srcId="{DBE88E31-7FAA-40E2-8CBD-CCAE24B6593D}" destId="{E7C54FB6-1FDA-4D27-8C53-814BDD09E5C7}" srcOrd="1" destOrd="0" presId="urn:microsoft.com/office/officeart/2005/8/layout/orgChart1"/>
    <dgm:cxn modelId="{51FBAE72-9720-403D-A42C-21B54B49C03F}" type="presParOf" srcId="{E7C54FB6-1FDA-4D27-8C53-814BDD09E5C7}" destId="{687B895B-9B98-49EC-BB7F-6C4FF615C0D9}" srcOrd="0" destOrd="0" presId="urn:microsoft.com/office/officeart/2005/8/layout/orgChart1"/>
    <dgm:cxn modelId="{0D250357-0F16-430B-B80E-540271780B85}" type="presParOf" srcId="{687B895B-9B98-49EC-BB7F-6C4FF615C0D9}" destId="{B608D67A-AB87-428F-A12C-EAD32F69E2E6}" srcOrd="0" destOrd="0" presId="urn:microsoft.com/office/officeart/2005/8/layout/orgChart1"/>
    <dgm:cxn modelId="{EA4219B9-EFB4-4783-BF46-C31B0469D29E}" type="presParOf" srcId="{687B895B-9B98-49EC-BB7F-6C4FF615C0D9}" destId="{A3845121-A147-4BC3-8AE9-A8F21013C8EA}" srcOrd="1" destOrd="0" presId="urn:microsoft.com/office/officeart/2005/8/layout/orgChart1"/>
    <dgm:cxn modelId="{5F0A9D71-B525-4993-AD80-47EF91D87F69}" type="presParOf" srcId="{E7C54FB6-1FDA-4D27-8C53-814BDD09E5C7}" destId="{5A47723B-61C8-454F-B453-74DEAAF1CFA5}" srcOrd="1" destOrd="0" presId="urn:microsoft.com/office/officeart/2005/8/layout/orgChart1"/>
    <dgm:cxn modelId="{4403E3B9-6988-49B8-ACB5-372E45055B32}" type="presParOf" srcId="{E7C54FB6-1FDA-4D27-8C53-814BDD09E5C7}" destId="{DBC2703B-6326-4F54-A0CC-37E8DB0051F1}" srcOrd="2" destOrd="0" presId="urn:microsoft.com/office/officeart/2005/8/layout/orgChart1"/>
    <dgm:cxn modelId="{CC2C2746-E8ED-4272-9157-053CA67F360B}" type="presParOf" srcId="{F7F68C17-6030-4C77-B2E7-470EA816B8B6}" destId="{2AC7A2FA-8A7D-4C2A-8199-FFF33ECACC03}" srcOrd="2" destOrd="0" presId="urn:microsoft.com/office/officeart/2005/8/layout/orgChart1"/>
    <dgm:cxn modelId="{6A783AA0-9456-44CA-BBB2-7EFC9BBC4E50}" type="presParOf" srcId="{22C70383-BFD6-451B-8CEC-66E168071EC2}" destId="{9035C4A4-996B-4972-B2B7-BFC9E7D2955E}" srcOrd="2" destOrd="0" presId="urn:microsoft.com/office/officeart/2005/8/layout/orgChart1"/>
    <dgm:cxn modelId="{46A35BC2-AE10-4AFE-9E5D-CD5ECE7E8489}" type="presParOf" srcId="{22C70383-BFD6-451B-8CEC-66E168071EC2}" destId="{1AA1985A-98F9-4926-A787-4772190529A4}" srcOrd="3" destOrd="0" presId="urn:microsoft.com/office/officeart/2005/8/layout/orgChart1"/>
    <dgm:cxn modelId="{E0A9892D-D1CD-45E1-BA91-43938EA3D533}" type="presParOf" srcId="{1AA1985A-98F9-4926-A787-4772190529A4}" destId="{0C24D7DD-7BF9-41AC-94BA-FA696E7AC474}" srcOrd="0" destOrd="0" presId="urn:microsoft.com/office/officeart/2005/8/layout/orgChart1"/>
    <dgm:cxn modelId="{CA9DA874-598D-413D-8CDD-D368C61D15F3}" type="presParOf" srcId="{0C24D7DD-7BF9-41AC-94BA-FA696E7AC474}" destId="{79C71823-91F2-4B6F-AF40-A46F191B5DC4}" srcOrd="0" destOrd="0" presId="urn:microsoft.com/office/officeart/2005/8/layout/orgChart1"/>
    <dgm:cxn modelId="{CB91A0B3-8F43-4200-8F5D-4B954A23AA8A}" type="presParOf" srcId="{0C24D7DD-7BF9-41AC-94BA-FA696E7AC474}" destId="{1037EE7B-F8C5-4905-B722-D4F226353E90}" srcOrd="1" destOrd="0" presId="urn:microsoft.com/office/officeart/2005/8/layout/orgChart1"/>
    <dgm:cxn modelId="{BDFF456D-F945-4B67-BA60-450D4F3C318D}" type="presParOf" srcId="{1AA1985A-98F9-4926-A787-4772190529A4}" destId="{5D459309-9C72-4790-954A-60800260500E}" srcOrd="1" destOrd="0" presId="urn:microsoft.com/office/officeart/2005/8/layout/orgChart1"/>
    <dgm:cxn modelId="{3918F4FE-B966-4509-BE3D-6889844CBCB2}" type="presParOf" srcId="{5D459309-9C72-4790-954A-60800260500E}" destId="{A6A080E6-7D33-4527-B192-89DCFDED39D4}" srcOrd="0" destOrd="0" presId="urn:microsoft.com/office/officeart/2005/8/layout/orgChart1"/>
    <dgm:cxn modelId="{5BB181BC-CB94-4174-830A-798A35DCBF92}" type="presParOf" srcId="{5D459309-9C72-4790-954A-60800260500E}" destId="{FB7CF3CD-C622-4C33-9686-DFB747506790}" srcOrd="1" destOrd="0" presId="urn:microsoft.com/office/officeart/2005/8/layout/orgChart1"/>
    <dgm:cxn modelId="{FF2138E0-6080-4B1C-9BF5-BE10ECED7529}" type="presParOf" srcId="{FB7CF3CD-C622-4C33-9686-DFB747506790}" destId="{107813A8-97CD-40E7-9B14-8273C775DEAB}" srcOrd="0" destOrd="0" presId="urn:microsoft.com/office/officeart/2005/8/layout/orgChart1"/>
    <dgm:cxn modelId="{D73C80CE-86BB-4BF6-A10E-0B39CA580FF6}" type="presParOf" srcId="{107813A8-97CD-40E7-9B14-8273C775DEAB}" destId="{42A6FEFD-CE3F-4DA8-ADD3-CB374F41927F}" srcOrd="0" destOrd="0" presId="urn:microsoft.com/office/officeart/2005/8/layout/orgChart1"/>
    <dgm:cxn modelId="{9A3021A2-57C1-4C61-95D6-9C015F81CB42}" type="presParOf" srcId="{107813A8-97CD-40E7-9B14-8273C775DEAB}" destId="{751774C8-097A-4035-9452-FC69F35CF9F4}" srcOrd="1" destOrd="0" presId="urn:microsoft.com/office/officeart/2005/8/layout/orgChart1"/>
    <dgm:cxn modelId="{E519A08A-7406-4E78-8D28-6BDD8CD2EB91}" type="presParOf" srcId="{FB7CF3CD-C622-4C33-9686-DFB747506790}" destId="{A6721738-29C5-4A60-9384-FDD11B60EF19}" srcOrd="1" destOrd="0" presId="urn:microsoft.com/office/officeart/2005/8/layout/orgChart1"/>
    <dgm:cxn modelId="{0D89A527-17A8-40B1-9F5B-48CFF5222706}" type="presParOf" srcId="{FB7CF3CD-C622-4C33-9686-DFB747506790}" destId="{BCC081C9-BFDD-43B1-968A-0851624965A9}" srcOrd="2" destOrd="0" presId="urn:microsoft.com/office/officeart/2005/8/layout/orgChart1"/>
    <dgm:cxn modelId="{75373BB4-87F1-4870-AA1F-53F0A067FA43}" type="presParOf" srcId="{1AA1985A-98F9-4926-A787-4772190529A4}" destId="{890A308B-70F4-490D-AED5-2E7DFD9533C3}" srcOrd="2" destOrd="0" presId="urn:microsoft.com/office/officeart/2005/8/layout/orgChart1"/>
    <dgm:cxn modelId="{CE9276DA-B85F-4DDB-89E7-88DE53391759}" type="presParOf" srcId="{22C70383-BFD6-451B-8CEC-66E168071EC2}" destId="{5199D8F0-5F38-47B5-9E79-6596EAF8C03D}" srcOrd="4" destOrd="0" presId="urn:microsoft.com/office/officeart/2005/8/layout/orgChart1"/>
    <dgm:cxn modelId="{FBE0EAF6-E81E-4E40-A135-9FA1003F78E4}" type="presParOf" srcId="{22C70383-BFD6-451B-8CEC-66E168071EC2}" destId="{43FC818B-356C-4EC7-A8B6-7020F5479CB2}" srcOrd="5" destOrd="0" presId="urn:microsoft.com/office/officeart/2005/8/layout/orgChart1"/>
    <dgm:cxn modelId="{9A55E966-75FA-4EBE-85F8-B83BF2C2BA15}" type="presParOf" srcId="{43FC818B-356C-4EC7-A8B6-7020F5479CB2}" destId="{1F496B91-DCD2-4CA1-AB14-211F14B0FB67}" srcOrd="0" destOrd="0" presId="urn:microsoft.com/office/officeart/2005/8/layout/orgChart1"/>
    <dgm:cxn modelId="{93C46D1E-7821-4365-938D-923774C7E2C4}" type="presParOf" srcId="{1F496B91-DCD2-4CA1-AB14-211F14B0FB67}" destId="{3C0320F6-5565-4748-924E-73D2B9B08830}" srcOrd="0" destOrd="0" presId="urn:microsoft.com/office/officeart/2005/8/layout/orgChart1"/>
    <dgm:cxn modelId="{8B78129C-BDDF-4455-BB81-4930C744866D}" type="presParOf" srcId="{1F496B91-DCD2-4CA1-AB14-211F14B0FB67}" destId="{358C303F-BE9E-4377-8108-83FA70FF7244}" srcOrd="1" destOrd="0" presId="urn:microsoft.com/office/officeart/2005/8/layout/orgChart1"/>
    <dgm:cxn modelId="{7FBBC616-2BA9-4EA3-8327-55AB45ACAC57}" type="presParOf" srcId="{43FC818B-356C-4EC7-A8B6-7020F5479CB2}" destId="{00965945-1900-4800-A488-49079B6A6907}" srcOrd="1" destOrd="0" presId="urn:microsoft.com/office/officeart/2005/8/layout/orgChart1"/>
    <dgm:cxn modelId="{2ED3110F-6B30-4158-9E61-9F7393B4FD89}" type="presParOf" srcId="{00965945-1900-4800-A488-49079B6A6907}" destId="{F0A133DB-D3F8-41F9-B4EC-90CFDDB5CE03}" srcOrd="0" destOrd="0" presId="urn:microsoft.com/office/officeart/2005/8/layout/orgChart1"/>
    <dgm:cxn modelId="{9BD94AEC-D18F-4D85-BAAC-D9E37D60AEA3}" type="presParOf" srcId="{00965945-1900-4800-A488-49079B6A6907}" destId="{B29B2B56-EC1E-4F78-9214-7BB9FC74FDD9}" srcOrd="1" destOrd="0" presId="urn:microsoft.com/office/officeart/2005/8/layout/orgChart1"/>
    <dgm:cxn modelId="{DD238EF1-3C11-4252-93D0-64C33A62D9B9}" type="presParOf" srcId="{B29B2B56-EC1E-4F78-9214-7BB9FC74FDD9}" destId="{BA420B64-C186-4265-AC3C-306C3CAE1137}" srcOrd="0" destOrd="0" presId="urn:microsoft.com/office/officeart/2005/8/layout/orgChart1"/>
    <dgm:cxn modelId="{403CC740-F651-4A63-8250-6DFAA96F412C}" type="presParOf" srcId="{BA420B64-C186-4265-AC3C-306C3CAE1137}" destId="{1EC182D2-7F60-48BF-8218-D1F6C6D36FC9}" srcOrd="0" destOrd="0" presId="urn:microsoft.com/office/officeart/2005/8/layout/orgChart1"/>
    <dgm:cxn modelId="{2E9A38E3-5806-47CF-A95E-B2B2080DFD83}" type="presParOf" srcId="{BA420B64-C186-4265-AC3C-306C3CAE1137}" destId="{1895FE5C-0FE7-4375-9203-79B89DCE32D2}" srcOrd="1" destOrd="0" presId="urn:microsoft.com/office/officeart/2005/8/layout/orgChart1"/>
    <dgm:cxn modelId="{32F259A6-39E7-4723-92D8-3382C11A6C37}" type="presParOf" srcId="{B29B2B56-EC1E-4F78-9214-7BB9FC74FDD9}" destId="{5F42EE4E-601D-4BFC-B160-023F617CE6A4}" srcOrd="1" destOrd="0" presId="urn:microsoft.com/office/officeart/2005/8/layout/orgChart1"/>
    <dgm:cxn modelId="{8407BDD4-27F1-4805-AB12-E51C9B937704}" type="presParOf" srcId="{B29B2B56-EC1E-4F78-9214-7BB9FC74FDD9}" destId="{7A97DB69-E08D-42B4-97BD-C826A132ED1E}" srcOrd="2" destOrd="0" presId="urn:microsoft.com/office/officeart/2005/8/layout/orgChart1"/>
    <dgm:cxn modelId="{8015675E-F114-42DE-B39A-3A012B5F4B8D}" type="presParOf" srcId="{43FC818B-356C-4EC7-A8B6-7020F5479CB2}" destId="{41737219-BDB3-46AE-84A6-53D452C625C3}" srcOrd="2" destOrd="0" presId="urn:microsoft.com/office/officeart/2005/8/layout/orgChart1"/>
    <dgm:cxn modelId="{DE514B0A-2783-4D9B-9FD3-DA82F382474F}" type="presParOf" srcId="{22C70383-BFD6-451B-8CEC-66E168071EC2}" destId="{5FFC0739-BF4E-4784-B290-64C94A9C0324}" srcOrd="6" destOrd="0" presId="urn:microsoft.com/office/officeart/2005/8/layout/orgChart1"/>
    <dgm:cxn modelId="{C233E7E5-693B-4080-871E-51281C52B1B9}" type="presParOf" srcId="{22C70383-BFD6-451B-8CEC-66E168071EC2}" destId="{402EF4D2-B602-410C-B78D-DDEE3123CAA3}" srcOrd="7" destOrd="0" presId="urn:microsoft.com/office/officeart/2005/8/layout/orgChart1"/>
    <dgm:cxn modelId="{AD3A7F2E-D847-4845-92DE-A27D37DD551E}" type="presParOf" srcId="{402EF4D2-B602-410C-B78D-DDEE3123CAA3}" destId="{B965B824-1E62-4C25-9D80-8BE3CFB7B8FE}" srcOrd="0" destOrd="0" presId="urn:microsoft.com/office/officeart/2005/8/layout/orgChart1"/>
    <dgm:cxn modelId="{0A2C4A6B-DF79-4FC6-AB2F-019CBBE300AA}" type="presParOf" srcId="{B965B824-1E62-4C25-9D80-8BE3CFB7B8FE}" destId="{7D172A98-08D8-4E00-BE72-B3CDCDE6DFC0}" srcOrd="0" destOrd="0" presId="urn:microsoft.com/office/officeart/2005/8/layout/orgChart1"/>
    <dgm:cxn modelId="{2122303E-86B2-4E9C-AEB7-A38C3472DE7E}" type="presParOf" srcId="{B965B824-1E62-4C25-9D80-8BE3CFB7B8FE}" destId="{E5809423-0FF0-425E-92EB-C9FD5E2B1386}" srcOrd="1" destOrd="0" presId="urn:microsoft.com/office/officeart/2005/8/layout/orgChart1"/>
    <dgm:cxn modelId="{3299DD30-06BD-4762-BF1A-27181810B6DE}" type="presParOf" srcId="{402EF4D2-B602-410C-B78D-DDEE3123CAA3}" destId="{6D63B0B8-ABC7-4893-9BC9-58F1877D3E3D}" srcOrd="1" destOrd="0" presId="urn:microsoft.com/office/officeart/2005/8/layout/orgChart1"/>
    <dgm:cxn modelId="{6BB84C9D-C314-41F8-8649-F6474F1EA6A6}" type="presParOf" srcId="{6D63B0B8-ABC7-4893-9BC9-58F1877D3E3D}" destId="{8446CC7F-6EA2-479C-8FB0-3812276FF04B}" srcOrd="0" destOrd="0" presId="urn:microsoft.com/office/officeart/2005/8/layout/orgChart1"/>
    <dgm:cxn modelId="{902A26F3-E946-4B0E-A38F-D66A9E2947A3}" type="presParOf" srcId="{6D63B0B8-ABC7-4893-9BC9-58F1877D3E3D}" destId="{8432602C-7A88-4198-9C51-5C9567E0F747}" srcOrd="1" destOrd="0" presId="urn:microsoft.com/office/officeart/2005/8/layout/orgChart1"/>
    <dgm:cxn modelId="{99B1184A-DF41-458D-9713-07D843D8D361}" type="presParOf" srcId="{8432602C-7A88-4198-9C51-5C9567E0F747}" destId="{9D11C1A4-02D9-4A84-AC41-1E723F0F874D}" srcOrd="0" destOrd="0" presId="urn:microsoft.com/office/officeart/2005/8/layout/orgChart1"/>
    <dgm:cxn modelId="{67025CEB-2F24-4083-9559-893C00FBBD8E}" type="presParOf" srcId="{9D11C1A4-02D9-4A84-AC41-1E723F0F874D}" destId="{792AB995-22D8-4123-AE21-739FC16E5E73}" srcOrd="0" destOrd="0" presId="urn:microsoft.com/office/officeart/2005/8/layout/orgChart1"/>
    <dgm:cxn modelId="{363E2BF5-9733-45CA-9370-FC759532D6C7}" type="presParOf" srcId="{9D11C1A4-02D9-4A84-AC41-1E723F0F874D}" destId="{F48034AD-8C3D-4BC7-83AE-CC17899BF3A9}" srcOrd="1" destOrd="0" presId="urn:microsoft.com/office/officeart/2005/8/layout/orgChart1"/>
    <dgm:cxn modelId="{17E7D2BF-C6D0-4690-8FD8-7C8C5484A653}" type="presParOf" srcId="{8432602C-7A88-4198-9C51-5C9567E0F747}" destId="{5BFD07BC-4B12-40B3-AF05-43F382EE0930}" srcOrd="1" destOrd="0" presId="urn:microsoft.com/office/officeart/2005/8/layout/orgChart1"/>
    <dgm:cxn modelId="{C65A9105-B28B-4C17-8845-CF686A025941}" type="presParOf" srcId="{8432602C-7A88-4198-9C51-5C9567E0F747}" destId="{1D6F5497-9C39-4078-BD02-00E6C39B7B6F}" srcOrd="2" destOrd="0" presId="urn:microsoft.com/office/officeart/2005/8/layout/orgChart1"/>
    <dgm:cxn modelId="{FA7FE4C1-CAA7-4C49-8A51-26F06380F4F5}" type="presParOf" srcId="{402EF4D2-B602-410C-B78D-DDEE3123CAA3}" destId="{BB9D50BC-C324-42DB-A6E2-B390479A3F76}" srcOrd="2" destOrd="0" presId="urn:microsoft.com/office/officeart/2005/8/layout/orgChart1"/>
    <dgm:cxn modelId="{7C41C117-46DD-442B-9F0F-99F33E25282C}" type="presParOf" srcId="{B60B865B-43F1-4429-ADD8-8F325B206750}" destId="{9639DB38-1E51-4A8C-97CA-75BD1C3A59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745B48-3A4F-4647-BFFD-926CE5BA64F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F64D78-039B-4B11-B3D4-8083F28FE034}" type="pres">
      <dgm:prSet presAssocID="{D8745B48-3A4F-4647-BFFD-926CE5BA64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2A2A8430-2A89-46C0-83C3-013B7914C04E}" type="presOf" srcId="{D8745B48-3A4F-4647-BFFD-926CE5BA64F3}" destId="{70F64D78-039B-4B11-B3D4-8083F28FE034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E1D24-7160-43B4-B1B7-DAF964C4DDF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52D802-1805-4FF1-AEB8-B067B5DA3EFC}">
      <dgm:prSet phldrT="[Text]"/>
      <dgm:spPr/>
      <dgm:t>
        <a:bodyPr/>
        <a:lstStyle/>
        <a:p>
          <a:r>
            <a:rPr lang="en-US" altLang="en-US" b="1" dirty="0">
              <a:solidFill>
                <a:srgbClr val="FF0000"/>
              </a:solidFill>
            </a:rPr>
            <a:t>Prognosis</a:t>
          </a:r>
          <a:endParaRPr lang="en-US" b="1" dirty="0"/>
        </a:p>
      </dgm:t>
    </dgm:pt>
    <dgm:pt modelId="{A1B1A8C9-0F19-4466-9694-476AB3A82744}" type="parTrans" cxnId="{6D749D3F-649A-468B-9C2C-9D6C4023963A}">
      <dgm:prSet/>
      <dgm:spPr/>
      <dgm:t>
        <a:bodyPr/>
        <a:lstStyle/>
        <a:p>
          <a:endParaRPr lang="en-US"/>
        </a:p>
      </dgm:t>
    </dgm:pt>
    <dgm:pt modelId="{73C5F54F-5089-4CBD-98E4-89FD146B0B81}" type="sibTrans" cxnId="{6D749D3F-649A-468B-9C2C-9D6C4023963A}">
      <dgm:prSet/>
      <dgm:spPr/>
      <dgm:t>
        <a:bodyPr/>
        <a:lstStyle/>
        <a:p>
          <a:endParaRPr lang="en-US"/>
        </a:p>
      </dgm:t>
    </dgm:pt>
    <dgm:pt modelId="{1FA847F0-6E44-4985-AF08-C6D645B14434}">
      <dgm:prSet phldrT="[Text]" custT="1"/>
      <dgm:spPr/>
      <dgm:t>
        <a:bodyPr/>
        <a:lstStyle/>
        <a:p>
          <a:r>
            <a:rPr lang="en-US" altLang="en-US" sz="1200" dirty="0">
              <a:solidFill>
                <a:schemeClr val="tx1"/>
              </a:solidFill>
              <a:latin typeface="Georgia" panose="02040502050405020303" pitchFamily="18" charset="0"/>
            </a:rPr>
            <a:t>The clinical course of RA is highly variable. </a:t>
          </a:r>
          <a:endParaRPr lang="en-US" sz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BBC86E7-6497-4DF1-A684-F63863233838}" type="parTrans" cxnId="{C6785561-865E-4ED5-A646-D49EFA4A3D01}">
      <dgm:prSet/>
      <dgm:spPr/>
      <dgm:t>
        <a:bodyPr/>
        <a:lstStyle/>
        <a:p>
          <a:endParaRPr lang="en-US"/>
        </a:p>
      </dgm:t>
    </dgm:pt>
    <dgm:pt modelId="{D102AB8C-4869-4F6A-83E5-FC75D3794243}" type="sibTrans" cxnId="{C6785561-865E-4ED5-A646-D49EFA4A3D01}">
      <dgm:prSet/>
      <dgm:spPr/>
      <dgm:t>
        <a:bodyPr/>
        <a:lstStyle/>
        <a:p>
          <a:endParaRPr lang="en-US"/>
        </a:p>
      </dgm:t>
    </dgm:pt>
    <dgm:pt modelId="{67752112-CE74-4800-A0F7-AAC5FBCE76C5}">
      <dgm:prSet custT="1"/>
      <dgm:spPr/>
      <dgm:t>
        <a:bodyPr/>
        <a:lstStyle/>
        <a:p>
          <a:r>
            <a:rPr lang="en-US" altLang="en-US" sz="1050" dirty="0">
              <a:solidFill>
                <a:schemeClr val="tx1"/>
              </a:solidFill>
              <a:latin typeface="Georgia" panose="02040502050405020303" pitchFamily="18" charset="0"/>
            </a:rPr>
            <a:t>In a minority of patients, the disease may stabilize or even regress</a:t>
          </a:r>
        </a:p>
      </dgm:t>
    </dgm:pt>
    <dgm:pt modelId="{94D642A7-E576-45B6-A1B4-6B87A8D8847D}" type="parTrans" cxnId="{C31365C3-9548-4664-8A94-22D379444438}">
      <dgm:prSet/>
      <dgm:spPr/>
      <dgm:t>
        <a:bodyPr/>
        <a:lstStyle/>
        <a:p>
          <a:endParaRPr lang="en-US"/>
        </a:p>
      </dgm:t>
    </dgm:pt>
    <dgm:pt modelId="{D2A53F04-3F16-40B1-8DE9-9F987F2FA924}" type="sibTrans" cxnId="{C31365C3-9548-4664-8A94-22D379444438}">
      <dgm:prSet/>
      <dgm:spPr/>
      <dgm:t>
        <a:bodyPr/>
        <a:lstStyle/>
        <a:p>
          <a:endParaRPr lang="en-US"/>
        </a:p>
      </dgm:t>
    </dgm:pt>
    <dgm:pt modelId="{562BD5FF-B948-4A5B-BABC-5C83DD673DA7}">
      <dgm:prSet custT="1"/>
      <dgm:spPr/>
      <dgm:t>
        <a:bodyPr/>
        <a:lstStyle/>
        <a:p>
          <a:r>
            <a:rPr lang="en-US" altLang="en-US" sz="1050" dirty="0">
              <a:solidFill>
                <a:schemeClr val="tx1"/>
              </a:solidFill>
              <a:latin typeface="Georgia" panose="02040502050405020303" pitchFamily="18" charset="0"/>
            </a:rPr>
            <a:t>in most patients it pursues a chronic, remitting-relapsing course.</a:t>
          </a:r>
        </a:p>
      </dgm:t>
    </dgm:pt>
    <dgm:pt modelId="{7379F86C-E9A3-4142-83E0-4C167F10F0F8}" type="parTrans" cxnId="{640405D5-1F61-452E-A074-D7A560BC358A}">
      <dgm:prSet/>
      <dgm:spPr/>
      <dgm:t>
        <a:bodyPr/>
        <a:lstStyle/>
        <a:p>
          <a:endParaRPr lang="en-US"/>
        </a:p>
      </dgm:t>
    </dgm:pt>
    <dgm:pt modelId="{345E327F-CBE7-44A5-9BF3-24CC46FB8617}" type="sibTrans" cxnId="{640405D5-1F61-452E-A074-D7A560BC358A}">
      <dgm:prSet/>
      <dgm:spPr/>
      <dgm:t>
        <a:bodyPr/>
        <a:lstStyle/>
        <a:p>
          <a:endParaRPr lang="en-US"/>
        </a:p>
      </dgm:t>
    </dgm:pt>
    <dgm:pt modelId="{9180A44B-07AD-4428-B872-840ADAA3A368}">
      <dgm:prSet custT="1"/>
      <dgm:spPr/>
      <dgm:t>
        <a:bodyPr/>
        <a:lstStyle/>
        <a:p>
          <a:r>
            <a:rPr lang="en-US" altLang="en-US" sz="1000" dirty="0">
              <a:solidFill>
                <a:schemeClr val="tx1"/>
              </a:solidFill>
              <a:latin typeface="Georgia" panose="02040502050405020303" pitchFamily="18" charset="0"/>
            </a:rPr>
            <a:t>progressive joint destruction leading to disability after 10 to 15 years. The outcome has been dramatically improved by recent advances in therapy</a:t>
          </a:r>
          <a:r>
            <a:rPr lang="en-US" altLang="en-US" sz="800" dirty="0">
              <a:solidFill>
                <a:schemeClr val="tx1"/>
              </a:solidFill>
              <a:latin typeface="Georgia" panose="02040502050405020303" pitchFamily="18" charset="0"/>
            </a:rPr>
            <a:t>.</a:t>
          </a:r>
        </a:p>
      </dgm:t>
    </dgm:pt>
    <dgm:pt modelId="{5A67AEBE-C82F-4D6E-82B2-F8B3459BE5CF}" type="parTrans" cxnId="{FBD2E308-073A-4D20-AD3C-1B73155E0708}">
      <dgm:prSet/>
      <dgm:spPr/>
      <dgm:t>
        <a:bodyPr/>
        <a:lstStyle/>
        <a:p>
          <a:endParaRPr lang="en-US"/>
        </a:p>
      </dgm:t>
    </dgm:pt>
    <dgm:pt modelId="{FAEBC49A-BDF2-4EDB-986A-D3F2C7D16282}" type="sibTrans" cxnId="{FBD2E308-073A-4D20-AD3C-1B73155E0708}">
      <dgm:prSet/>
      <dgm:spPr/>
      <dgm:t>
        <a:bodyPr/>
        <a:lstStyle/>
        <a:p>
          <a:endParaRPr lang="en-US"/>
        </a:p>
      </dgm:t>
    </dgm:pt>
    <dgm:pt modelId="{23CCB36B-03B7-4D66-A8F4-192276CBFD9C}">
      <dgm:prSet custT="1"/>
      <dgm:spPr/>
      <dgm:t>
        <a:bodyPr/>
        <a:lstStyle/>
        <a:p>
          <a:r>
            <a:rPr lang="en-US" altLang="en-US" sz="1050" dirty="0">
              <a:solidFill>
                <a:schemeClr val="tx1"/>
              </a:solidFill>
              <a:latin typeface="Georgia" panose="02040502050405020303" pitchFamily="18" charset="0"/>
            </a:rPr>
            <a:t>RA is an important cause of reactive amyloidosis, which develops in 5% to 10% of these patients, particularly those with long-standing severe disease</a:t>
          </a:r>
          <a:endParaRPr lang="en-US" sz="105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DB262C6E-F8B9-429D-BEC8-D991DA34CB8C}" type="parTrans" cxnId="{4FCABEAF-6D56-441F-8067-7B05ECA2E0DD}">
      <dgm:prSet/>
      <dgm:spPr/>
      <dgm:t>
        <a:bodyPr/>
        <a:lstStyle/>
        <a:p>
          <a:endParaRPr lang="en-US"/>
        </a:p>
      </dgm:t>
    </dgm:pt>
    <dgm:pt modelId="{3A4579A5-03B1-4DCE-9B14-318BE0936145}" type="sibTrans" cxnId="{4FCABEAF-6D56-441F-8067-7B05ECA2E0DD}">
      <dgm:prSet/>
      <dgm:spPr/>
      <dgm:t>
        <a:bodyPr/>
        <a:lstStyle/>
        <a:p>
          <a:endParaRPr lang="en-US"/>
        </a:p>
      </dgm:t>
    </dgm:pt>
    <dgm:pt modelId="{7E71509B-0AA4-4721-AA0F-A820A7948DA3}" type="pres">
      <dgm:prSet presAssocID="{14AE1D24-7160-43B4-B1B7-DAF964C4DD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F4A574DA-3C4F-4549-A23A-519FC58889B0}" type="pres">
      <dgm:prSet presAssocID="{F952D802-1805-4FF1-AEB8-B067B5DA3EFC}" presName="singleCycle" presStyleCnt="0"/>
      <dgm:spPr/>
    </dgm:pt>
    <dgm:pt modelId="{7E732A1E-5EBC-43F4-A1D1-1F2EA89D304F}" type="pres">
      <dgm:prSet presAssocID="{F952D802-1805-4FF1-AEB8-B067B5DA3EFC}" presName="singleCenter" presStyleLbl="node1" presStyleIdx="0" presStyleCnt="6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1E3C97A1-0318-42A3-9DB1-AB77E81DA73D}" type="pres">
      <dgm:prSet presAssocID="{5BBC86E7-6497-4DF1-A684-F63863233838}" presName="Name56" presStyleLbl="parChTrans1D2" presStyleIdx="0" presStyleCnt="5"/>
      <dgm:spPr/>
      <dgm:t>
        <a:bodyPr/>
        <a:lstStyle/>
        <a:p>
          <a:endParaRPr lang="en-GB"/>
        </a:p>
      </dgm:t>
    </dgm:pt>
    <dgm:pt modelId="{3C533148-454E-4B68-8AA1-CC4865764A51}" type="pres">
      <dgm:prSet presAssocID="{1FA847F0-6E44-4985-AF08-C6D645B14434}" presName="text0" presStyleLbl="node1" presStyleIdx="1" presStyleCnt="6" custScaleX="343915" custScaleY="837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D50DF8-19E8-4697-B789-7940CAED53FE}" type="pres">
      <dgm:prSet presAssocID="{94D642A7-E576-45B6-A1B4-6B87A8D8847D}" presName="Name56" presStyleLbl="parChTrans1D2" presStyleIdx="1" presStyleCnt="5"/>
      <dgm:spPr/>
      <dgm:t>
        <a:bodyPr/>
        <a:lstStyle/>
        <a:p>
          <a:endParaRPr lang="en-GB"/>
        </a:p>
      </dgm:t>
    </dgm:pt>
    <dgm:pt modelId="{5824EAF7-4897-4174-94B9-CA935ECD77BC}" type="pres">
      <dgm:prSet presAssocID="{67752112-CE74-4800-A0F7-AAC5FBCE76C5}" presName="text0" presStyleLbl="node1" presStyleIdx="2" presStyleCnt="6" custScaleX="1941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47BD35-CEED-442A-9E85-688609DC4BC1}" type="pres">
      <dgm:prSet presAssocID="{DB262C6E-F8B9-429D-BEC8-D991DA34CB8C}" presName="Name56" presStyleLbl="parChTrans1D2" presStyleIdx="2" presStyleCnt="5"/>
      <dgm:spPr/>
      <dgm:t>
        <a:bodyPr/>
        <a:lstStyle/>
        <a:p>
          <a:endParaRPr lang="en-GB"/>
        </a:p>
      </dgm:t>
    </dgm:pt>
    <dgm:pt modelId="{F9F26378-6654-4648-B3BD-134EFA05E003}" type="pres">
      <dgm:prSet presAssocID="{23CCB36B-03B7-4D66-A8F4-192276CBFD9C}" presName="text0" presStyleLbl="node1" presStyleIdx="3" presStyleCnt="6" custScaleX="196800" custScaleY="16416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9073B6-670F-4350-9D24-C3ACCB18CE3C}" type="pres">
      <dgm:prSet presAssocID="{5A67AEBE-C82F-4D6E-82B2-F8B3459BE5CF}" presName="Name56" presStyleLbl="parChTrans1D2" presStyleIdx="3" presStyleCnt="5"/>
      <dgm:spPr/>
      <dgm:t>
        <a:bodyPr/>
        <a:lstStyle/>
        <a:p>
          <a:endParaRPr lang="en-GB"/>
        </a:p>
      </dgm:t>
    </dgm:pt>
    <dgm:pt modelId="{B6B50932-A783-47AA-9EC8-89C51BFDE2BF}" type="pres">
      <dgm:prSet presAssocID="{9180A44B-07AD-4428-B872-840ADAA3A368}" presName="text0" presStyleLbl="node1" presStyleIdx="4" presStyleCnt="6" custScaleX="25779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1FECBF-7839-4B7D-98FF-90EDB19958CC}" type="pres">
      <dgm:prSet presAssocID="{7379F86C-E9A3-4142-83E0-4C167F10F0F8}" presName="Name56" presStyleLbl="parChTrans1D2" presStyleIdx="4" presStyleCnt="5"/>
      <dgm:spPr/>
      <dgm:t>
        <a:bodyPr/>
        <a:lstStyle/>
        <a:p>
          <a:endParaRPr lang="en-GB"/>
        </a:p>
      </dgm:t>
    </dgm:pt>
    <dgm:pt modelId="{D8C24649-4B0D-4F43-8B9F-0A7812364CFA}" type="pres">
      <dgm:prSet presAssocID="{562BD5FF-B948-4A5B-BABC-5C83DD673DA7}" presName="text0" presStyleLbl="node1" presStyleIdx="5" presStyleCnt="6" custScaleX="155029" custScaleY="1656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48041B-59F8-4E98-8296-AA6EF9E19C4B}" type="presOf" srcId="{5A67AEBE-C82F-4D6E-82B2-F8B3459BE5CF}" destId="{AA9073B6-670F-4350-9D24-C3ACCB18CE3C}" srcOrd="0" destOrd="0" presId="urn:microsoft.com/office/officeart/2008/layout/RadialCluster"/>
    <dgm:cxn modelId="{E23CC319-EE4D-4614-8C91-3249F5A4B364}" type="presOf" srcId="{94D642A7-E576-45B6-A1B4-6B87A8D8847D}" destId="{DCD50DF8-19E8-4697-B789-7940CAED53FE}" srcOrd="0" destOrd="0" presId="urn:microsoft.com/office/officeart/2008/layout/RadialCluster"/>
    <dgm:cxn modelId="{B18F0603-CE8A-4C9F-99EA-E19AE2A4A5E9}" type="presOf" srcId="{9180A44B-07AD-4428-B872-840ADAA3A368}" destId="{B6B50932-A783-47AA-9EC8-89C51BFDE2BF}" srcOrd="0" destOrd="0" presId="urn:microsoft.com/office/officeart/2008/layout/RadialCluster"/>
    <dgm:cxn modelId="{C31365C3-9548-4664-8A94-22D379444438}" srcId="{F952D802-1805-4FF1-AEB8-B067B5DA3EFC}" destId="{67752112-CE74-4800-A0F7-AAC5FBCE76C5}" srcOrd="1" destOrd="0" parTransId="{94D642A7-E576-45B6-A1B4-6B87A8D8847D}" sibTransId="{D2A53F04-3F16-40B1-8DE9-9F987F2FA924}"/>
    <dgm:cxn modelId="{4FCABEAF-6D56-441F-8067-7B05ECA2E0DD}" srcId="{F952D802-1805-4FF1-AEB8-B067B5DA3EFC}" destId="{23CCB36B-03B7-4D66-A8F4-192276CBFD9C}" srcOrd="2" destOrd="0" parTransId="{DB262C6E-F8B9-429D-BEC8-D991DA34CB8C}" sibTransId="{3A4579A5-03B1-4DCE-9B14-318BE0936145}"/>
    <dgm:cxn modelId="{87F06F91-349E-42AE-9488-65F57050828B}" type="presOf" srcId="{67752112-CE74-4800-A0F7-AAC5FBCE76C5}" destId="{5824EAF7-4897-4174-94B9-CA935ECD77BC}" srcOrd="0" destOrd="0" presId="urn:microsoft.com/office/officeart/2008/layout/RadialCluster"/>
    <dgm:cxn modelId="{FBD2E308-073A-4D20-AD3C-1B73155E0708}" srcId="{F952D802-1805-4FF1-AEB8-B067B5DA3EFC}" destId="{9180A44B-07AD-4428-B872-840ADAA3A368}" srcOrd="3" destOrd="0" parTransId="{5A67AEBE-C82F-4D6E-82B2-F8B3459BE5CF}" sibTransId="{FAEBC49A-BDF2-4EDB-986A-D3F2C7D16282}"/>
    <dgm:cxn modelId="{640405D5-1F61-452E-A074-D7A560BC358A}" srcId="{F952D802-1805-4FF1-AEB8-B067B5DA3EFC}" destId="{562BD5FF-B948-4A5B-BABC-5C83DD673DA7}" srcOrd="4" destOrd="0" parTransId="{7379F86C-E9A3-4142-83E0-4C167F10F0F8}" sibTransId="{345E327F-CBE7-44A5-9BF3-24CC46FB8617}"/>
    <dgm:cxn modelId="{CC6932AD-27F5-4EFB-8870-EF290B70886C}" type="presOf" srcId="{7379F86C-E9A3-4142-83E0-4C167F10F0F8}" destId="{761FECBF-7839-4B7D-98FF-90EDB19958CC}" srcOrd="0" destOrd="0" presId="urn:microsoft.com/office/officeart/2008/layout/RadialCluster"/>
    <dgm:cxn modelId="{C6785561-865E-4ED5-A646-D49EFA4A3D01}" srcId="{F952D802-1805-4FF1-AEB8-B067B5DA3EFC}" destId="{1FA847F0-6E44-4985-AF08-C6D645B14434}" srcOrd="0" destOrd="0" parTransId="{5BBC86E7-6497-4DF1-A684-F63863233838}" sibTransId="{D102AB8C-4869-4F6A-83E5-FC75D3794243}"/>
    <dgm:cxn modelId="{100B6FA1-CE36-4C7A-B045-CF10F1ED1651}" type="presOf" srcId="{F952D802-1805-4FF1-AEB8-B067B5DA3EFC}" destId="{7E732A1E-5EBC-43F4-A1D1-1F2EA89D304F}" srcOrd="0" destOrd="0" presId="urn:microsoft.com/office/officeart/2008/layout/RadialCluster"/>
    <dgm:cxn modelId="{0B5E54D1-E2C0-4A5D-B511-BA3A451AFD64}" type="presOf" srcId="{DB262C6E-F8B9-429D-BEC8-D991DA34CB8C}" destId="{B247BD35-CEED-442A-9E85-688609DC4BC1}" srcOrd="0" destOrd="0" presId="urn:microsoft.com/office/officeart/2008/layout/RadialCluster"/>
    <dgm:cxn modelId="{6D749D3F-649A-468B-9C2C-9D6C4023963A}" srcId="{14AE1D24-7160-43B4-B1B7-DAF964C4DDFD}" destId="{F952D802-1805-4FF1-AEB8-B067B5DA3EFC}" srcOrd="0" destOrd="0" parTransId="{A1B1A8C9-0F19-4466-9694-476AB3A82744}" sibTransId="{73C5F54F-5089-4CBD-98E4-89FD146B0B81}"/>
    <dgm:cxn modelId="{7391CE5E-FCAD-4CAD-A38C-10A4E75FE330}" type="presOf" srcId="{23CCB36B-03B7-4D66-A8F4-192276CBFD9C}" destId="{F9F26378-6654-4648-B3BD-134EFA05E003}" srcOrd="0" destOrd="0" presId="urn:microsoft.com/office/officeart/2008/layout/RadialCluster"/>
    <dgm:cxn modelId="{E5E855CF-3842-4050-9534-67A924F9DD4A}" type="presOf" srcId="{1FA847F0-6E44-4985-AF08-C6D645B14434}" destId="{3C533148-454E-4B68-8AA1-CC4865764A51}" srcOrd="0" destOrd="0" presId="urn:microsoft.com/office/officeart/2008/layout/RadialCluster"/>
    <dgm:cxn modelId="{C58D4E01-02A4-40C4-B073-73692C14332A}" type="presOf" srcId="{14AE1D24-7160-43B4-B1B7-DAF964C4DDFD}" destId="{7E71509B-0AA4-4721-AA0F-A820A7948DA3}" srcOrd="0" destOrd="0" presId="urn:microsoft.com/office/officeart/2008/layout/RadialCluster"/>
    <dgm:cxn modelId="{CC88B8A0-71A8-485E-AFC9-757BC01163B5}" type="presOf" srcId="{562BD5FF-B948-4A5B-BABC-5C83DD673DA7}" destId="{D8C24649-4B0D-4F43-8B9F-0A7812364CFA}" srcOrd="0" destOrd="0" presId="urn:microsoft.com/office/officeart/2008/layout/RadialCluster"/>
    <dgm:cxn modelId="{AEF449D9-293F-45AE-AD21-84A18402D814}" type="presOf" srcId="{5BBC86E7-6497-4DF1-A684-F63863233838}" destId="{1E3C97A1-0318-42A3-9DB1-AB77E81DA73D}" srcOrd="0" destOrd="0" presId="urn:microsoft.com/office/officeart/2008/layout/RadialCluster"/>
    <dgm:cxn modelId="{E6C4177F-A4E9-4A2F-9C3C-681CFF62630B}" type="presParOf" srcId="{7E71509B-0AA4-4721-AA0F-A820A7948DA3}" destId="{F4A574DA-3C4F-4549-A23A-519FC58889B0}" srcOrd="0" destOrd="0" presId="urn:microsoft.com/office/officeart/2008/layout/RadialCluster"/>
    <dgm:cxn modelId="{194ED998-1D84-4C5E-A11A-46F7229147E6}" type="presParOf" srcId="{F4A574DA-3C4F-4549-A23A-519FC58889B0}" destId="{7E732A1E-5EBC-43F4-A1D1-1F2EA89D304F}" srcOrd="0" destOrd="0" presId="urn:microsoft.com/office/officeart/2008/layout/RadialCluster"/>
    <dgm:cxn modelId="{6B15D249-CF5F-4C24-97F2-5403A4C99E4E}" type="presParOf" srcId="{F4A574DA-3C4F-4549-A23A-519FC58889B0}" destId="{1E3C97A1-0318-42A3-9DB1-AB77E81DA73D}" srcOrd="1" destOrd="0" presId="urn:microsoft.com/office/officeart/2008/layout/RadialCluster"/>
    <dgm:cxn modelId="{FB0429BD-82F8-46BB-A797-1F0346808878}" type="presParOf" srcId="{F4A574DA-3C4F-4549-A23A-519FC58889B0}" destId="{3C533148-454E-4B68-8AA1-CC4865764A51}" srcOrd="2" destOrd="0" presId="urn:microsoft.com/office/officeart/2008/layout/RadialCluster"/>
    <dgm:cxn modelId="{7269BE8D-0C19-42E0-92A0-EE7B331D3721}" type="presParOf" srcId="{F4A574DA-3C4F-4549-A23A-519FC58889B0}" destId="{DCD50DF8-19E8-4697-B789-7940CAED53FE}" srcOrd="3" destOrd="0" presId="urn:microsoft.com/office/officeart/2008/layout/RadialCluster"/>
    <dgm:cxn modelId="{853C21BA-6819-4DB7-A115-CFDE2EB59386}" type="presParOf" srcId="{F4A574DA-3C4F-4549-A23A-519FC58889B0}" destId="{5824EAF7-4897-4174-94B9-CA935ECD77BC}" srcOrd="4" destOrd="0" presId="urn:microsoft.com/office/officeart/2008/layout/RadialCluster"/>
    <dgm:cxn modelId="{1CEAAE2B-C181-43CD-8E3C-6DDF46729600}" type="presParOf" srcId="{F4A574DA-3C4F-4549-A23A-519FC58889B0}" destId="{B247BD35-CEED-442A-9E85-688609DC4BC1}" srcOrd="5" destOrd="0" presId="urn:microsoft.com/office/officeart/2008/layout/RadialCluster"/>
    <dgm:cxn modelId="{83003866-E1B3-45E6-9A2A-12D22220BA4E}" type="presParOf" srcId="{F4A574DA-3C4F-4549-A23A-519FC58889B0}" destId="{F9F26378-6654-4648-B3BD-134EFA05E003}" srcOrd="6" destOrd="0" presId="urn:microsoft.com/office/officeart/2008/layout/RadialCluster"/>
    <dgm:cxn modelId="{8F215907-D88B-4F42-814F-DD83D9D3FFCB}" type="presParOf" srcId="{F4A574DA-3C4F-4549-A23A-519FC58889B0}" destId="{AA9073B6-670F-4350-9D24-C3ACCB18CE3C}" srcOrd="7" destOrd="0" presId="urn:microsoft.com/office/officeart/2008/layout/RadialCluster"/>
    <dgm:cxn modelId="{6F4955ED-98BE-43CA-BA8D-EA74BA546F1D}" type="presParOf" srcId="{F4A574DA-3C4F-4549-A23A-519FC58889B0}" destId="{B6B50932-A783-47AA-9EC8-89C51BFDE2BF}" srcOrd="8" destOrd="0" presId="urn:microsoft.com/office/officeart/2008/layout/RadialCluster"/>
    <dgm:cxn modelId="{1CB3621F-63B6-4972-A9BE-B2D11488B64C}" type="presParOf" srcId="{F4A574DA-3C4F-4549-A23A-519FC58889B0}" destId="{761FECBF-7839-4B7D-98FF-90EDB19958CC}" srcOrd="9" destOrd="0" presId="urn:microsoft.com/office/officeart/2008/layout/RadialCluster"/>
    <dgm:cxn modelId="{839221D7-66A9-41BA-A657-46DEA11A83DA}" type="presParOf" srcId="{F4A574DA-3C4F-4549-A23A-519FC58889B0}" destId="{D8C24649-4B0D-4F43-8B9F-0A7812364CFA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C8FB28-14AE-A741-8CD7-27CF5B23EDB9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878A0C2B-C520-F44B-BDDD-5C800B5FE821}">
      <dgm:prSet phldrT="[نص]" custT="1"/>
      <dgm:spPr/>
      <dgm:t>
        <a:bodyPr/>
        <a:lstStyle/>
        <a:p>
          <a:pPr rtl="1"/>
          <a:r>
            <a:rPr lang="en-US" sz="1600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rPr>
            <a:t>Gout</a:t>
          </a:r>
          <a:r>
            <a:rPr lang="en-US" sz="1600" b="1" dirty="0">
              <a:latin typeface="Georgia" charset="0"/>
              <a:ea typeface="Georgia" charset="0"/>
              <a:cs typeface="Georgia" charset="0"/>
            </a:rPr>
            <a:t> </a:t>
          </a:r>
          <a:endParaRPr lang="ar-SA" sz="1200" b="1" dirty="0">
            <a:latin typeface="Georgia" charset="0"/>
            <a:ea typeface="Georgia" charset="0"/>
            <a:cs typeface="Georgia" charset="0"/>
          </a:endParaRPr>
        </a:p>
      </dgm:t>
    </dgm:pt>
    <dgm:pt modelId="{1C93A23B-1B77-D340-8246-CE8AD3B67277}" type="parTrans" cxnId="{D725AAE8-0D1E-1142-9332-44F6F9CE0D5F}">
      <dgm:prSet/>
      <dgm:spPr/>
      <dgm:t>
        <a:bodyPr/>
        <a:lstStyle/>
        <a:p>
          <a:pPr rtl="1"/>
          <a:endParaRPr lang="ar-SA" sz="1200">
            <a:latin typeface="Georgia" charset="0"/>
            <a:ea typeface="Georgia" charset="0"/>
            <a:cs typeface="Georgia" charset="0"/>
          </a:endParaRPr>
        </a:p>
      </dgm:t>
    </dgm:pt>
    <dgm:pt modelId="{6C90E3A0-2D69-1D41-AB76-E56A1D47F503}" type="sibTrans" cxnId="{D725AAE8-0D1E-1142-9332-44F6F9CE0D5F}">
      <dgm:prSet/>
      <dgm:spPr/>
      <dgm:t>
        <a:bodyPr/>
        <a:lstStyle/>
        <a:p>
          <a:pPr rtl="1"/>
          <a:endParaRPr lang="ar-SA" sz="1200">
            <a:latin typeface="Georgia" charset="0"/>
            <a:ea typeface="Georgia" charset="0"/>
            <a:cs typeface="Georgia" charset="0"/>
          </a:endParaRPr>
        </a:p>
      </dgm:t>
    </dgm:pt>
    <dgm:pt modelId="{55B4F9E0-4EAC-D14E-ACD9-EF1A7A256B07}">
      <dgm:prSet phldrT="[نص]" custT="1"/>
      <dgm:spPr/>
      <dgm:t>
        <a:bodyPr/>
        <a:lstStyle/>
        <a:p>
          <a:pPr rtl="1"/>
          <a:r>
            <a:rPr lang="en-US" sz="1200" dirty="0">
              <a:latin typeface="Georgia" charset="0"/>
              <a:ea typeface="Georgia" charset="0"/>
              <a:cs typeface="Georgia" charset="0"/>
            </a:rPr>
            <a:t>Primary </a:t>
          </a:r>
          <a:r>
            <a:rPr lang="en-US" sz="1050" dirty="0">
              <a:solidFill>
                <a:schemeClr val="bg2">
                  <a:lumMod val="65000"/>
                </a:schemeClr>
              </a:solidFill>
              <a:latin typeface="Georgia" charset="0"/>
              <a:ea typeface="Georgia" charset="0"/>
              <a:cs typeface="Georgia" charset="0"/>
            </a:rPr>
            <a:t>(</a:t>
          </a:r>
          <a:r>
            <a:rPr lang="en-US" sz="1050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rPr>
            <a:t>most common) </a:t>
          </a:r>
          <a:endParaRPr lang="en-US" sz="1200" dirty="0">
            <a:solidFill>
              <a:srgbClr val="FF0000"/>
            </a:solidFill>
            <a:latin typeface="Georgia" charset="0"/>
            <a:ea typeface="Georgia" charset="0"/>
            <a:cs typeface="Georgia" charset="0"/>
          </a:endParaRPr>
        </a:p>
        <a:p>
          <a:pPr rtl="1"/>
          <a:r>
            <a:rPr lang="en-US" sz="1200" dirty="0">
              <a:latin typeface="Georgia" charset="0"/>
              <a:ea typeface="Georgia" charset="0"/>
              <a:cs typeface="Georgia" charset="0"/>
            </a:rPr>
            <a:t>90%</a:t>
          </a:r>
          <a:endParaRPr lang="ar-SA" sz="1200" dirty="0">
            <a:latin typeface="Georgia" charset="0"/>
            <a:ea typeface="Georgia" charset="0"/>
            <a:cs typeface="Georgia" charset="0"/>
          </a:endParaRPr>
        </a:p>
      </dgm:t>
    </dgm:pt>
    <dgm:pt modelId="{B4039833-5496-FA42-A691-FAC0361CA909}" type="parTrans" cxnId="{830ECD94-3CC3-E941-BDFC-745716260E0C}">
      <dgm:prSet/>
      <dgm:spPr/>
      <dgm:t>
        <a:bodyPr/>
        <a:lstStyle/>
        <a:p>
          <a:pPr rtl="1"/>
          <a:endParaRPr lang="ar-SA" sz="1200">
            <a:latin typeface="Georgia" charset="0"/>
            <a:ea typeface="Georgia" charset="0"/>
            <a:cs typeface="Georgia" charset="0"/>
          </a:endParaRPr>
        </a:p>
      </dgm:t>
    </dgm:pt>
    <dgm:pt modelId="{E69AA9BE-E878-B048-A2BA-AED08378C2EB}" type="sibTrans" cxnId="{830ECD94-3CC3-E941-BDFC-745716260E0C}">
      <dgm:prSet/>
      <dgm:spPr/>
      <dgm:t>
        <a:bodyPr/>
        <a:lstStyle/>
        <a:p>
          <a:pPr rtl="1"/>
          <a:endParaRPr lang="ar-SA" sz="1200">
            <a:latin typeface="Georgia" charset="0"/>
            <a:ea typeface="Georgia" charset="0"/>
            <a:cs typeface="Georgia" charset="0"/>
          </a:endParaRPr>
        </a:p>
      </dgm:t>
    </dgm:pt>
    <dgm:pt modelId="{1061023A-FECF-E04B-A8FD-705EA965E063}">
      <dgm:prSet phldrT="[نص]" custT="1"/>
      <dgm:spPr/>
      <dgm:t>
        <a:bodyPr/>
        <a:lstStyle/>
        <a:p>
          <a:pPr rtl="1"/>
          <a:r>
            <a:rPr lang="en-US" sz="1200" dirty="0">
              <a:latin typeface="Georgia" charset="0"/>
              <a:ea typeface="Georgia" charset="0"/>
              <a:cs typeface="Georgia" charset="0"/>
            </a:rPr>
            <a:t>Secondary</a:t>
          </a:r>
        </a:p>
        <a:p>
          <a:pPr rtl="1"/>
          <a:r>
            <a:rPr lang="en-US" sz="1200" dirty="0">
              <a:latin typeface="Georgia" charset="0"/>
              <a:ea typeface="Georgia" charset="0"/>
              <a:cs typeface="Georgia" charset="0"/>
            </a:rPr>
            <a:t>10%</a:t>
          </a:r>
          <a:endParaRPr lang="ar-SA" sz="1200" dirty="0">
            <a:latin typeface="Georgia" charset="0"/>
            <a:ea typeface="Georgia" charset="0"/>
            <a:cs typeface="Georgia" charset="0"/>
          </a:endParaRPr>
        </a:p>
      </dgm:t>
    </dgm:pt>
    <dgm:pt modelId="{E62E18E6-94DE-4F46-A010-54C1D4E89737}" type="parTrans" cxnId="{80FF09FD-FCEB-F541-8EA0-F5F3E09EC9DA}">
      <dgm:prSet/>
      <dgm:spPr/>
      <dgm:t>
        <a:bodyPr/>
        <a:lstStyle/>
        <a:p>
          <a:pPr rtl="1"/>
          <a:endParaRPr lang="ar-SA" sz="1200">
            <a:latin typeface="Georgia" charset="0"/>
            <a:ea typeface="Georgia" charset="0"/>
            <a:cs typeface="Georgia" charset="0"/>
          </a:endParaRPr>
        </a:p>
      </dgm:t>
    </dgm:pt>
    <dgm:pt modelId="{48E23715-EC8D-084C-A972-03E90C2150D8}" type="sibTrans" cxnId="{80FF09FD-FCEB-F541-8EA0-F5F3E09EC9DA}">
      <dgm:prSet/>
      <dgm:spPr/>
      <dgm:t>
        <a:bodyPr/>
        <a:lstStyle/>
        <a:p>
          <a:pPr rtl="0"/>
          <a:endParaRPr lang="ar-SA" sz="1200">
            <a:latin typeface="Georgia" charset="0"/>
            <a:ea typeface="Georgia" charset="0"/>
            <a:cs typeface="Georgia" charset="0"/>
          </a:endParaRPr>
        </a:p>
      </dgm:t>
    </dgm:pt>
    <dgm:pt modelId="{7650FDE4-D41B-354F-BFCA-A4F2C7F3B411}" type="pres">
      <dgm:prSet presAssocID="{26C8FB28-14AE-A741-8CD7-27CF5B23EDB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260E738F-5C00-3B46-9C81-188C6EDC4476}" type="pres">
      <dgm:prSet presAssocID="{878A0C2B-C520-F44B-BDDD-5C800B5FE821}" presName="root" presStyleCnt="0"/>
      <dgm:spPr/>
    </dgm:pt>
    <dgm:pt modelId="{8F27651F-02CF-A04E-B3B5-D6CBB69CBC4D}" type="pres">
      <dgm:prSet presAssocID="{878A0C2B-C520-F44B-BDDD-5C800B5FE821}" presName="rootComposite" presStyleCnt="0"/>
      <dgm:spPr/>
    </dgm:pt>
    <dgm:pt modelId="{3C9DFC1B-7288-1C45-893F-D006D8FFF14D}" type="pres">
      <dgm:prSet presAssocID="{878A0C2B-C520-F44B-BDDD-5C800B5FE821}" presName="rootText" presStyleLbl="node1" presStyleIdx="0" presStyleCnt="1"/>
      <dgm:spPr/>
      <dgm:t>
        <a:bodyPr/>
        <a:lstStyle/>
        <a:p>
          <a:endParaRPr lang="en-GB"/>
        </a:p>
      </dgm:t>
    </dgm:pt>
    <dgm:pt modelId="{A9EB8CA1-E89A-3A49-876B-B6B859ECB5E6}" type="pres">
      <dgm:prSet presAssocID="{878A0C2B-C520-F44B-BDDD-5C800B5FE821}" presName="rootConnector" presStyleLbl="node1" presStyleIdx="0" presStyleCnt="1"/>
      <dgm:spPr/>
      <dgm:t>
        <a:bodyPr/>
        <a:lstStyle/>
        <a:p>
          <a:endParaRPr lang="en-GB"/>
        </a:p>
      </dgm:t>
    </dgm:pt>
    <dgm:pt modelId="{978E3497-A321-6242-85FE-1D1F9EBF35A3}" type="pres">
      <dgm:prSet presAssocID="{878A0C2B-C520-F44B-BDDD-5C800B5FE821}" presName="childShape" presStyleCnt="0"/>
      <dgm:spPr/>
    </dgm:pt>
    <dgm:pt modelId="{29820F71-6326-EC4A-A7CC-E58F13E3BD4C}" type="pres">
      <dgm:prSet presAssocID="{B4039833-5496-FA42-A691-FAC0361CA909}" presName="Name13" presStyleLbl="parChTrans1D2" presStyleIdx="0" presStyleCnt="2"/>
      <dgm:spPr/>
      <dgm:t>
        <a:bodyPr/>
        <a:lstStyle/>
        <a:p>
          <a:endParaRPr lang="en-GB"/>
        </a:p>
      </dgm:t>
    </dgm:pt>
    <dgm:pt modelId="{1A3306B4-847A-784F-84F5-6537C307F2C9}" type="pres">
      <dgm:prSet presAssocID="{55B4F9E0-4EAC-D14E-ACD9-EF1A7A256B07}" presName="childText" presStyleLbl="bgAcc1" presStyleIdx="0" presStyleCnt="2" custScaleX="142451" custScaleY="99920" custLinFactNeighborX="-3975" custLinFactNeighborY="-121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8787D5-B531-4F42-B663-0DC3568899A6}" type="pres">
      <dgm:prSet presAssocID="{E62E18E6-94DE-4F46-A010-54C1D4E89737}" presName="Name13" presStyleLbl="parChTrans1D2" presStyleIdx="1" presStyleCnt="2"/>
      <dgm:spPr/>
      <dgm:t>
        <a:bodyPr/>
        <a:lstStyle/>
        <a:p>
          <a:endParaRPr lang="en-GB"/>
        </a:p>
      </dgm:t>
    </dgm:pt>
    <dgm:pt modelId="{73F4FBFE-6076-E54D-9C51-E1BF96A1FA7F}" type="pres">
      <dgm:prSet presAssocID="{1061023A-FECF-E04B-A8FD-705EA965E063}" presName="childText" presStyleLbl="bgAcc1" presStyleIdx="1" presStyleCnt="2" custScaleX="142451" custScaleY="994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6DD24B6-DD65-BC4F-B008-E858E194943E}" type="presOf" srcId="{26C8FB28-14AE-A741-8CD7-27CF5B23EDB9}" destId="{7650FDE4-D41B-354F-BFCA-A4F2C7F3B411}" srcOrd="0" destOrd="0" presId="urn:microsoft.com/office/officeart/2005/8/layout/hierarchy3"/>
    <dgm:cxn modelId="{C07FF008-6603-464A-B379-BAF8AFE98519}" type="presOf" srcId="{55B4F9E0-4EAC-D14E-ACD9-EF1A7A256B07}" destId="{1A3306B4-847A-784F-84F5-6537C307F2C9}" srcOrd="0" destOrd="0" presId="urn:microsoft.com/office/officeart/2005/8/layout/hierarchy3"/>
    <dgm:cxn modelId="{4543C65D-516B-4045-9584-7A2BEE79A4F0}" type="presOf" srcId="{878A0C2B-C520-F44B-BDDD-5C800B5FE821}" destId="{A9EB8CA1-E89A-3A49-876B-B6B859ECB5E6}" srcOrd="1" destOrd="0" presId="urn:microsoft.com/office/officeart/2005/8/layout/hierarchy3"/>
    <dgm:cxn modelId="{80FF09FD-FCEB-F541-8EA0-F5F3E09EC9DA}" srcId="{878A0C2B-C520-F44B-BDDD-5C800B5FE821}" destId="{1061023A-FECF-E04B-A8FD-705EA965E063}" srcOrd="1" destOrd="0" parTransId="{E62E18E6-94DE-4F46-A010-54C1D4E89737}" sibTransId="{48E23715-EC8D-084C-A972-03E90C2150D8}"/>
    <dgm:cxn modelId="{26D8950E-7091-4642-8DD8-02A7591D4BC4}" type="presOf" srcId="{878A0C2B-C520-F44B-BDDD-5C800B5FE821}" destId="{3C9DFC1B-7288-1C45-893F-D006D8FFF14D}" srcOrd="0" destOrd="0" presId="urn:microsoft.com/office/officeart/2005/8/layout/hierarchy3"/>
    <dgm:cxn modelId="{DF9A422D-D88F-6D42-BCFC-AD361BE81D08}" type="presOf" srcId="{B4039833-5496-FA42-A691-FAC0361CA909}" destId="{29820F71-6326-EC4A-A7CC-E58F13E3BD4C}" srcOrd="0" destOrd="0" presId="urn:microsoft.com/office/officeart/2005/8/layout/hierarchy3"/>
    <dgm:cxn modelId="{830ECD94-3CC3-E941-BDFC-745716260E0C}" srcId="{878A0C2B-C520-F44B-BDDD-5C800B5FE821}" destId="{55B4F9E0-4EAC-D14E-ACD9-EF1A7A256B07}" srcOrd="0" destOrd="0" parTransId="{B4039833-5496-FA42-A691-FAC0361CA909}" sibTransId="{E69AA9BE-E878-B048-A2BA-AED08378C2EB}"/>
    <dgm:cxn modelId="{2D6B0618-ADEE-B444-8809-B05EF5DE75DD}" type="presOf" srcId="{1061023A-FECF-E04B-A8FD-705EA965E063}" destId="{73F4FBFE-6076-E54D-9C51-E1BF96A1FA7F}" srcOrd="0" destOrd="0" presId="urn:microsoft.com/office/officeart/2005/8/layout/hierarchy3"/>
    <dgm:cxn modelId="{D725AAE8-0D1E-1142-9332-44F6F9CE0D5F}" srcId="{26C8FB28-14AE-A741-8CD7-27CF5B23EDB9}" destId="{878A0C2B-C520-F44B-BDDD-5C800B5FE821}" srcOrd="0" destOrd="0" parTransId="{1C93A23B-1B77-D340-8246-CE8AD3B67277}" sibTransId="{6C90E3A0-2D69-1D41-AB76-E56A1D47F503}"/>
    <dgm:cxn modelId="{A715EEDE-6764-A641-AC82-9C406EDC665E}" type="presOf" srcId="{E62E18E6-94DE-4F46-A010-54C1D4E89737}" destId="{F48787D5-B531-4F42-B663-0DC3568899A6}" srcOrd="0" destOrd="0" presId="urn:microsoft.com/office/officeart/2005/8/layout/hierarchy3"/>
    <dgm:cxn modelId="{97CA3C9E-7239-B64D-B0BE-595244AEFBD8}" type="presParOf" srcId="{7650FDE4-D41B-354F-BFCA-A4F2C7F3B411}" destId="{260E738F-5C00-3B46-9C81-188C6EDC4476}" srcOrd="0" destOrd="0" presId="urn:microsoft.com/office/officeart/2005/8/layout/hierarchy3"/>
    <dgm:cxn modelId="{4F550F97-C3CE-E245-ADB6-96054E91240B}" type="presParOf" srcId="{260E738F-5C00-3B46-9C81-188C6EDC4476}" destId="{8F27651F-02CF-A04E-B3B5-D6CBB69CBC4D}" srcOrd="0" destOrd="0" presId="urn:microsoft.com/office/officeart/2005/8/layout/hierarchy3"/>
    <dgm:cxn modelId="{2D130056-8352-3944-AA6D-B5047003D90E}" type="presParOf" srcId="{8F27651F-02CF-A04E-B3B5-D6CBB69CBC4D}" destId="{3C9DFC1B-7288-1C45-893F-D006D8FFF14D}" srcOrd="0" destOrd="0" presId="urn:microsoft.com/office/officeart/2005/8/layout/hierarchy3"/>
    <dgm:cxn modelId="{C2CF4430-1590-A948-9E40-B02452621182}" type="presParOf" srcId="{8F27651F-02CF-A04E-B3B5-D6CBB69CBC4D}" destId="{A9EB8CA1-E89A-3A49-876B-B6B859ECB5E6}" srcOrd="1" destOrd="0" presId="urn:microsoft.com/office/officeart/2005/8/layout/hierarchy3"/>
    <dgm:cxn modelId="{10339DED-47B1-A443-A980-F87C6314B9AC}" type="presParOf" srcId="{260E738F-5C00-3B46-9C81-188C6EDC4476}" destId="{978E3497-A321-6242-85FE-1D1F9EBF35A3}" srcOrd="1" destOrd="0" presId="urn:microsoft.com/office/officeart/2005/8/layout/hierarchy3"/>
    <dgm:cxn modelId="{2E80A644-75BE-CF42-8168-C7B18DFC26E8}" type="presParOf" srcId="{978E3497-A321-6242-85FE-1D1F9EBF35A3}" destId="{29820F71-6326-EC4A-A7CC-E58F13E3BD4C}" srcOrd="0" destOrd="0" presId="urn:microsoft.com/office/officeart/2005/8/layout/hierarchy3"/>
    <dgm:cxn modelId="{ED27C525-3CEE-874A-BEBE-BBB46815F725}" type="presParOf" srcId="{978E3497-A321-6242-85FE-1D1F9EBF35A3}" destId="{1A3306B4-847A-784F-84F5-6537C307F2C9}" srcOrd="1" destOrd="0" presId="urn:microsoft.com/office/officeart/2005/8/layout/hierarchy3"/>
    <dgm:cxn modelId="{515D7E5D-E14F-ED4C-BAAB-28A84466D67E}" type="presParOf" srcId="{978E3497-A321-6242-85FE-1D1F9EBF35A3}" destId="{F48787D5-B531-4F42-B663-0DC3568899A6}" srcOrd="2" destOrd="0" presId="urn:microsoft.com/office/officeart/2005/8/layout/hierarchy3"/>
    <dgm:cxn modelId="{CE47C9FE-3BC0-DD42-A027-8AADBDE2EACC}" type="presParOf" srcId="{978E3497-A321-6242-85FE-1D1F9EBF35A3}" destId="{73F4FBFE-6076-E54D-9C51-E1BF96A1FA7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E00ED-40DD-4394-97E0-C43351B70F2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2A2E-F3DF-4992-AA8B-776AFEF9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3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C2A2E-F3DF-4992-AA8B-776AFEF98F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1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1116A-7AC0-4FE7-B4E6-C091D7F94B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1116A-7AC0-4FE7-B4E6-C091D7F94B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4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1116A-7AC0-4FE7-B4E6-C091D7F94B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35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458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433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1116A-7AC0-4FE7-B4E6-C091D7F94B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1116A-7AC0-4FE7-B4E6-C091D7F94B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6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00834" y="841272"/>
            <a:ext cx="2945011" cy="6972301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678" y="1464533"/>
            <a:ext cx="5804108" cy="5859983"/>
          </a:xfrm>
        </p:spPr>
        <p:txBody>
          <a:bodyPr anchor="ctr">
            <a:noAutofit/>
          </a:bodyPr>
          <a:lstStyle>
            <a:lvl1pPr algn="ctr">
              <a:defRPr sz="5800" spc="459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5973" y="7972273"/>
            <a:ext cx="4525521" cy="98970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1" i="0" cap="all" spc="229" baseline="0">
                <a:solidFill>
                  <a:schemeClr val="tx2"/>
                </a:solidFill>
              </a:defRPr>
            </a:lvl1pPr>
            <a:lvl2pPr marL="262054" indent="0" algn="ctr">
              <a:buNone/>
              <a:defRPr sz="1200"/>
            </a:lvl2pPr>
            <a:lvl3pPr marL="524110" indent="0" algn="ctr">
              <a:buNone/>
              <a:defRPr sz="1000"/>
            </a:lvl3pPr>
            <a:lvl4pPr marL="786166" indent="0" algn="ctr">
              <a:buNone/>
              <a:defRPr sz="1000"/>
            </a:lvl4pPr>
            <a:lvl5pPr marL="1048223" indent="0" algn="ctr">
              <a:buNone/>
              <a:defRPr sz="1000"/>
            </a:lvl5pPr>
            <a:lvl6pPr marL="1310277" indent="0" algn="ctr">
              <a:buNone/>
              <a:defRPr sz="1000"/>
            </a:lvl6pPr>
            <a:lvl7pPr marL="1572333" indent="0" algn="ctr">
              <a:buNone/>
              <a:defRPr sz="1000"/>
            </a:lvl7pPr>
            <a:lvl8pPr marL="1834387" indent="0" algn="ctr">
              <a:buNone/>
              <a:defRPr sz="1000"/>
            </a:lvl8pPr>
            <a:lvl9pPr marL="2096444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684" y="8500916"/>
            <a:ext cx="1310470" cy="46461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DEEEE0">
                    <a:lumMod val="50000"/>
                  </a:srgbClr>
                </a:solidFill>
              </a:rPr>
              <a:pPr/>
              <a:t>12/18/2017</a:t>
            </a:fld>
            <a:endParaRPr lang="en-US" dirty="0">
              <a:solidFill>
                <a:srgbClr val="DEEEE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445" y="8500920"/>
            <a:ext cx="2314575" cy="461061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EEEE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00324" y="8500920"/>
            <a:ext cx="1310470" cy="461061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DEEEE0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EEEE0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12" y="9"/>
            <a:ext cx="159451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62316" y="509857"/>
            <a:ext cx="839325" cy="7467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47" y="509861"/>
            <a:ext cx="4720829" cy="7467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162" y="1431878"/>
            <a:ext cx="4605227" cy="5419503"/>
          </a:xfrm>
        </p:spPr>
        <p:txBody>
          <a:bodyPr anchor="b">
            <a:normAutofit/>
          </a:bodyPr>
          <a:lstStyle>
            <a:lvl1pPr>
              <a:defRPr sz="4800" spc="459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159" y="6879724"/>
            <a:ext cx="3947338" cy="12681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b="1" i="0" cap="all" spc="229" baseline="0">
                <a:solidFill>
                  <a:schemeClr val="accent1"/>
                </a:solidFill>
              </a:defRPr>
            </a:lvl1pPr>
            <a:lvl2pPr marL="2620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241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8616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04822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31027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57233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183438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0964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0567" y="8500916"/>
            <a:ext cx="840345" cy="46461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FFFFF"/>
                </a:solidFill>
              </a:rPr>
              <a:pPr/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9484" y="8500920"/>
            <a:ext cx="2314575" cy="4610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2622" y="8500920"/>
            <a:ext cx="836756" cy="4610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8" y="9"/>
            <a:ext cx="1583234" cy="9144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42" y="3048016"/>
            <a:ext cx="2700338" cy="482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9396" y="3048016"/>
            <a:ext cx="2700338" cy="482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667" y="508028"/>
            <a:ext cx="5722144" cy="19913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077" y="2932870"/>
            <a:ext cx="2700338" cy="84337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 cap="all" spc="115" baseline="0">
                <a:solidFill>
                  <a:schemeClr val="tx2"/>
                </a:solidFill>
              </a:defRPr>
            </a:lvl1pPr>
            <a:lvl2pPr marL="262054" indent="0">
              <a:buNone/>
              <a:defRPr sz="1200" b="1"/>
            </a:lvl2pPr>
            <a:lvl3pPr marL="524110" indent="0">
              <a:buNone/>
              <a:defRPr sz="1000" b="1"/>
            </a:lvl3pPr>
            <a:lvl4pPr marL="786166" indent="0">
              <a:buNone/>
              <a:defRPr sz="1000" b="1"/>
            </a:lvl4pPr>
            <a:lvl5pPr marL="1048223" indent="0">
              <a:buNone/>
              <a:defRPr sz="1000" b="1"/>
            </a:lvl5pPr>
            <a:lvl6pPr marL="1310277" indent="0">
              <a:buNone/>
              <a:defRPr sz="1000" b="1"/>
            </a:lvl6pPr>
            <a:lvl7pPr marL="1572333" indent="0">
              <a:buNone/>
              <a:defRPr sz="1000" b="1"/>
            </a:lvl7pPr>
            <a:lvl8pPr marL="1834387" indent="0">
              <a:buNone/>
              <a:defRPr sz="1000" b="1"/>
            </a:lvl8pPr>
            <a:lvl9pPr marL="2096444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242" y="3878818"/>
            <a:ext cx="2700338" cy="3995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1557" y="2932870"/>
            <a:ext cx="2700338" cy="84337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 cap="all" spc="115" baseline="0">
                <a:solidFill>
                  <a:schemeClr val="tx2"/>
                </a:solidFill>
              </a:defRPr>
            </a:lvl1pPr>
            <a:lvl2pPr marL="262054" indent="0">
              <a:buNone/>
              <a:defRPr sz="1200" b="1"/>
            </a:lvl2pPr>
            <a:lvl3pPr marL="524110" indent="0">
              <a:buNone/>
              <a:defRPr sz="1000" b="1"/>
            </a:lvl3pPr>
            <a:lvl4pPr marL="786166" indent="0">
              <a:buNone/>
              <a:defRPr sz="1000" b="1"/>
            </a:lvl4pPr>
            <a:lvl5pPr marL="1048223" indent="0">
              <a:buNone/>
              <a:defRPr sz="1000" b="1"/>
            </a:lvl5pPr>
            <a:lvl6pPr marL="1310277" indent="0">
              <a:buNone/>
              <a:defRPr sz="1000" b="1"/>
            </a:lvl6pPr>
            <a:lvl7pPr marL="1572333" indent="0">
              <a:buNone/>
              <a:defRPr sz="1000" b="1"/>
            </a:lvl7pPr>
            <a:lvl8pPr marL="1834387" indent="0">
              <a:buNone/>
              <a:defRPr sz="1000" b="1"/>
            </a:lvl8pPr>
            <a:lvl9pPr marL="2096444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1557" y="3878818"/>
            <a:ext cx="2700338" cy="3995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4156784" y="9"/>
            <a:ext cx="2701231" cy="9144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069" y="609626"/>
            <a:ext cx="1739316" cy="159555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200" b="1" i="0" cap="all" spc="172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52" y="1227182"/>
            <a:ext cx="3464111" cy="664683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0069" y="2321794"/>
            <a:ext cx="1739316" cy="55522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87"/>
              </a:spcBef>
              <a:buNone/>
              <a:defRPr sz="1000" baseline="0">
                <a:solidFill>
                  <a:schemeClr val="bg2"/>
                </a:solidFill>
              </a:defRPr>
            </a:lvl1pPr>
            <a:lvl2pPr marL="262054" indent="0">
              <a:buNone/>
              <a:defRPr sz="800"/>
            </a:lvl2pPr>
            <a:lvl3pPr marL="524110" indent="0">
              <a:buNone/>
              <a:defRPr sz="700"/>
            </a:lvl3pPr>
            <a:lvl4pPr marL="786166" indent="0">
              <a:buNone/>
              <a:defRPr sz="600"/>
            </a:lvl4pPr>
            <a:lvl5pPr marL="1048223" indent="0">
              <a:buNone/>
              <a:defRPr sz="600"/>
            </a:lvl5pPr>
            <a:lvl6pPr marL="1310277" indent="0">
              <a:buNone/>
              <a:defRPr sz="600"/>
            </a:lvl6pPr>
            <a:lvl7pPr marL="1572333" indent="0">
              <a:buNone/>
              <a:defRPr sz="600"/>
            </a:lvl7pPr>
            <a:lvl8pPr marL="1834387" indent="0">
              <a:buNone/>
              <a:defRPr sz="600"/>
            </a:lvl8pPr>
            <a:lvl9pPr marL="20964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0356" y="8500916"/>
            <a:ext cx="693761" cy="464616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3298" y="8500920"/>
            <a:ext cx="1958727" cy="461061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01202" y="8500920"/>
            <a:ext cx="693257" cy="461061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12" y="9"/>
            <a:ext cx="159451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9455" y="17"/>
            <a:ext cx="4137518" cy="9143999"/>
          </a:xfrm>
        </p:spPr>
        <p:txBody>
          <a:bodyPr anchor="t"/>
          <a:lstStyle>
            <a:lvl1pPr marL="0" indent="0">
              <a:buNone/>
              <a:defRPr sz="1800"/>
            </a:lvl1pPr>
            <a:lvl2pPr marL="262054" indent="0">
              <a:buNone/>
              <a:defRPr sz="1500"/>
            </a:lvl2pPr>
            <a:lvl3pPr marL="524110" indent="0">
              <a:buNone/>
              <a:defRPr sz="1400"/>
            </a:lvl3pPr>
            <a:lvl4pPr marL="786166" indent="0">
              <a:buNone/>
              <a:defRPr sz="1200"/>
            </a:lvl4pPr>
            <a:lvl5pPr marL="1048223" indent="0">
              <a:buNone/>
              <a:defRPr sz="1200"/>
            </a:lvl5pPr>
            <a:lvl6pPr marL="1310277" indent="0">
              <a:buNone/>
              <a:defRPr sz="1200"/>
            </a:lvl6pPr>
            <a:lvl7pPr marL="1572333" indent="0">
              <a:buNone/>
              <a:defRPr sz="1200"/>
            </a:lvl7pPr>
            <a:lvl8pPr marL="1834387" indent="0">
              <a:buNone/>
              <a:defRPr sz="1200"/>
            </a:lvl8pPr>
            <a:lvl9pPr marL="2096444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4156784" y="9"/>
            <a:ext cx="2701231" cy="9144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12" y="9"/>
            <a:ext cx="159451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070" y="609611"/>
            <a:ext cx="1739316" cy="159555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200" b="1" i="0" spc="172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0070" y="2321794"/>
            <a:ext cx="1739316" cy="55522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687"/>
              </a:spcBef>
              <a:buNone/>
              <a:defRPr sz="1000" baseline="0">
                <a:solidFill>
                  <a:schemeClr val="bg2"/>
                </a:solidFill>
              </a:defRPr>
            </a:lvl1pPr>
            <a:lvl2pPr marL="262054" indent="0">
              <a:buNone/>
              <a:defRPr sz="800"/>
            </a:lvl2pPr>
            <a:lvl3pPr marL="524110" indent="0">
              <a:buNone/>
              <a:defRPr sz="700"/>
            </a:lvl3pPr>
            <a:lvl4pPr marL="786166" indent="0">
              <a:buNone/>
              <a:defRPr sz="600"/>
            </a:lvl4pPr>
            <a:lvl5pPr marL="1048223" indent="0">
              <a:buNone/>
              <a:defRPr sz="600"/>
            </a:lvl5pPr>
            <a:lvl6pPr marL="1310277" indent="0">
              <a:buNone/>
              <a:defRPr sz="600"/>
            </a:lvl6pPr>
            <a:lvl7pPr marL="1572333" indent="0">
              <a:buNone/>
              <a:defRPr sz="600"/>
            </a:lvl7pPr>
            <a:lvl8pPr marL="1834387" indent="0">
              <a:buNone/>
              <a:defRPr sz="600"/>
            </a:lvl8pPr>
            <a:lvl9pPr marL="20964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0855" y="8500916"/>
            <a:ext cx="693257" cy="464616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3298" y="8500920"/>
            <a:ext cx="1958727" cy="461061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99268" y="8500920"/>
            <a:ext cx="694373" cy="461061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4078" y="509863"/>
            <a:ext cx="5725307" cy="1989508"/>
          </a:xfrm>
          <a:prstGeom prst="rect">
            <a:avLst/>
          </a:prstGeom>
        </p:spPr>
        <p:txBody>
          <a:bodyPr vert="horz" lIns="52411" tIns="26207" rIns="52411" bIns="26207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078" y="3048018"/>
            <a:ext cx="5725307" cy="4791453"/>
          </a:xfrm>
          <a:prstGeom prst="rect">
            <a:avLst/>
          </a:prstGeom>
        </p:spPr>
        <p:txBody>
          <a:bodyPr vert="horz" lIns="52411" tIns="26207" rIns="52411" bIns="262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4085" y="8500916"/>
            <a:ext cx="1310470" cy="464616"/>
          </a:xfrm>
          <a:prstGeom prst="rect">
            <a:avLst/>
          </a:prstGeom>
        </p:spPr>
        <p:txBody>
          <a:bodyPr vert="horz" lIns="52411" tIns="26207" rIns="52411" bIns="26207" rtlCol="0" anchor="ctr"/>
          <a:lstStyle>
            <a:lvl1pPr algn="l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262054"/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262054"/>
              <a:t>12/18/2017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20" y="8500920"/>
            <a:ext cx="2314575" cy="461061"/>
          </a:xfrm>
          <a:prstGeom prst="rect">
            <a:avLst/>
          </a:prstGeom>
        </p:spPr>
        <p:txBody>
          <a:bodyPr vert="horz" lIns="52411" tIns="26207" rIns="52411" bIns="26207" rtlCol="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262054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79" y="8500920"/>
            <a:ext cx="1585912" cy="461061"/>
          </a:xfrm>
          <a:prstGeom prst="rect">
            <a:avLst/>
          </a:prstGeom>
        </p:spPr>
        <p:txBody>
          <a:bodyPr vert="horz" lIns="52411" tIns="26207" rIns="52411" bIns="26207" rtlCol="0" anchor="ctr"/>
          <a:lstStyle>
            <a:lvl1pPr algn="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262054"/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262054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9" y="9"/>
            <a:ext cx="498279" cy="9144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6698564" y="9"/>
            <a:ext cx="159451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24110" rtl="0" eaLnBrk="1" latinLnBrk="0" hangingPunct="1">
        <a:lnSpc>
          <a:spcPct val="90000"/>
        </a:lnSpc>
        <a:spcBef>
          <a:spcPct val="0"/>
        </a:spcBef>
        <a:buNone/>
        <a:defRPr sz="3000" kern="1200" cap="all" spc="11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1028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393084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Gill Sans MT" panose="020B0502020104020203" pitchFamily="34" charset="0"/>
        <a:buChar char="–"/>
        <a:defRPr sz="1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55139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Arial" panose="020B0604020202020204" pitchFamily="34" charset="0"/>
        <a:buChar char="•"/>
        <a:defRPr sz="1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7195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Gill Sans MT" panose="020B0502020104020203" pitchFamily="34" charset="0"/>
        <a:buChar char="–"/>
        <a:defRPr sz="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79249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Arial" panose="020B0604020202020204" pitchFamily="34" charset="0"/>
        <a:buChar char="•"/>
        <a:defRPr sz="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179249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Gill Sans MT" panose="020B0502020104020203" pitchFamily="34" charset="0"/>
        <a:buChar char="–"/>
        <a:defRPr sz="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179249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Arial" panose="020B0604020202020204" pitchFamily="34" charset="0"/>
        <a:buChar char="•"/>
        <a:defRPr sz="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179249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Gill Sans MT" panose="020B0502020104020203" pitchFamily="34" charset="0"/>
        <a:buChar char="–"/>
        <a:defRPr sz="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179249" indent="-131028" algn="l" defTabSz="524110" rtl="0" eaLnBrk="1" latinLnBrk="0" hangingPunct="1">
        <a:lnSpc>
          <a:spcPct val="110000"/>
        </a:lnSpc>
        <a:spcBef>
          <a:spcPts val="402"/>
        </a:spcBef>
        <a:buClr>
          <a:schemeClr val="tx2"/>
        </a:buClr>
        <a:buFont typeface="Arial" panose="020B0604020202020204" pitchFamily="34" charset="0"/>
        <a:buChar char="•"/>
        <a:defRPr sz="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2054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24110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86166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48223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10277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72333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34387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96444" algn="l" defTabSz="5241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8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pnKaBMvVUs0" TargetMode="Externa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UOlmI-naFs&amp;t=141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DF001F0-032F-438A-8117-6DD74AD487A4}"/>
              </a:ext>
            </a:extLst>
          </p:cNvPr>
          <p:cNvCxnSpPr/>
          <p:nvPr/>
        </p:nvCxnSpPr>
        <p:spPr>
          <a:xfrm>
            <a:off x="2546048" y="4288518"/>
            <a:ext cx="170845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CF7116-8A48-4F81-A013-F51EAB6EDAE3}"/>
              </a:ext>
            </a:extLst>
          </p:cNvPr>
          <p:cNvSpPr txBox="1"/>
          <p:nvPr/>
        </p:nvSpPr>
        <p:spPr>
          <a:xfrm>
            <a:off x="1752600" y="4506094"/>
            <a:ext cx="5876773" cy="578114"/>
          </a:xfrm>
          <a:prstGeom prst="rect">
            <a:avLst/>
          </a:prstGeom>
          <a:noFill/>
        </p:spPr>
        <p:txBody>
          <a:bodyPr lIns="49915" tIns="24959" rIns="49915" bIns="24959" rtlCol="1">
            <a:spAutoFit/>
          </a:bodyPr>
          <a:lstStyle/>
          <a:p>
            <a:pPr defTabSz="249580">
              <a:defRPr/>
            </a:pPr>
            <a:r>
              <a:rPr lang="en-US" sz="2667" dirty="0">
                <a:solidFill>
                  <a:srgbClr val="A8D4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Lecture Five </a:t>
            </a:r>
            <a:r>
              <a:rPr lang="en-US" sz="2667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(5)</a:t>
            </a:r>
            <a:r>
              <a:rPr lang="en-US" sz="2667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 </a:t>
            </a:r>
            <a:r>
              <a:rPr lang="en-US" sz="3429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: </a:t>
            </a:r>
            <a:r>
              <a:rPr lang="en-US" sz="1905" dirty="0">
                <a:solidFill>
                  <a:srgbClr val="A8D4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Arthritis </a:t>
            </a:r>
            <a:r>
              <a:rPr lang="en-US" sz="1333" dirty="0">
                <a:solidFill>
                  <a:srgbClr val="A8D4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ar-SA" sz="1333" dirty="0">
              <a:solidFill>
                <a:srgbClr val="A8D4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CB0330-074A-41DC-81B4-79B003BB4AEB}"/>
              </a:ext>
            </a:extLst>
          </p:cNvPr>
          <p:cNvSpPr txBox="1"/>
          <p:nvPr/>
        </p:nvSpPr>
        <p:spPr>
          <a:xfrm>
            <a:off x="621393" y="2610304"/>
            <a:ext cx="5580440" cy="1222906"/>
          </a:xfrm>
          <a:prstGeom prst="rect">
            <a:avLst/>
          </a:prstGeom>
          <a:noFill/>
        </p:spPr>
        <p:txBody>
          <a:bodyPr lIns="49915" tIns="24959" rIns="49915" bIns="24959" rtlCol="1">
            <a:spAutoFit/>
          </a:bodyPr>
          <a:lstStyle/>
          <a:p>
            <a:pPr algn="ctr" defTabSz="249580">
              <a:defRPr/>
            </a:pPr>
            <a:r>
              <a:rPr lang="en-US" sz="7619" spc="-16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Pathology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2251EB-99E9-48A0-8EEF-6DC6BA268CB4}"/>
              </a:ext>
            </a:extLst>
          </p:cNvPr>
          <p:cNvSpPr txBox="1"/>
          <p:nvPr/>
        </p:nvSpPr>
        <p:spPr>
          <a:xfrm>
            <a:off x="1505858" y="3547685"/>
            <a:ext cx="2319262" cy="665959"/>
          </a:xfrm>
          <a:prstGeom prst="rect">
            <a:avLst/>
          </a:prstGeom>
          <a:noFill/>
        </p:spPr>
        <p:txBody>
          <a:bodyPr lIns="49915" tIns="24959" rIns="49915" bIns="24959" rtlCol="1">
            <a:spAutoFit/>
          </a:bodyPr>
          <a:lstStyle/>
          <a:p>
            <a:pPr defTabSz="249580">
              <a:defRPr/>
            </a:pPr>
            <a:r>
              <a:rPr lang="en-US" sz="2286" spc="-82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teamwork 437</a:t>
            </a:r>
            <a:endParaRPr lang="en-US" sz="2667" spc="-82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defTabSz="249580">
              <a:defRPr/>
            </a:pPr>
            <a:endParaRPr lang="ar-SA" sz="1714" dirty="0"/>
          </a:p>
        </p:txBody>
      </p:sp>
      <p:pic>
        <p:nvPicPr>
          <p:cNvPr id="7177" name="Picture 9">
            <a:extLst>
              <a:ext uri="{FF2B5EF4-FFF2-40B4-BE49-F238E27FC236}">
                <a16:creationId xmlns:a16="http://schemas.microsoft.com/office/drawing/2014/main" xmlns="" id="{A142D435-BBBC-48FD-8875-4A2E2A19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1" y="283482"/>
            <a:ext cx="865616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>
            <a:extLst>
              <a:ext uri="{FF2B5EF4-FFF2-40B4-BE49-F238E27FC236}">
                <a16:creationId xmlns:a16="http://schemas.microsoft.com/office/drawing/2014/main" xmlns="" id="{F5F1E863-60CA-4712-9858-61BB7B61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57" y="2578"/>
            <a:ext cx="1094352" cy="97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88989" y="6371462"/>
            <a:ext cx="12065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Gill Sans MT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Gill Sans MT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Gill Sans MT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Gill Sans MT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Gill Sans MT" charset="0"/>
              </a:defRPr>
            </a:lvl5pPr>
            <a:lvl6pPr marL="25146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ill Sans MT" charset="0"/>
              </a:defRPr>
            </a:lvl6pPr>
            <a:lvl7pPr marL="29718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ill Sans MT" charset="0"/>
              </a:defRPr>
            </a:lvl7pPr>
            <a:lvl8pPr marL="34290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ill Sans MT" charset="0"/>
              </a:defRPr>
            </a:lvl8pPr>
            <a:lvl9pPr marL="38862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ill Sans MT" charset="0"/>
              </a:defRPr>
            </a:lvl9pPr>
          </a:lstStyle>
          <a:p>
            <a:pPr eaLnBrk="1" hangingPunct="1"/>
            <a:r>
              <a:rPr lang="en-US" altLang="en-US" sz="1333" u="sng" dirty="0">
                <a:solidFill>
                  <a:schemeClr val="accent2">
                    <a:lumMod val="50000"/>
                  </a:schemeClr>
                </a:solidFill>
                <a:latin typeface="Destain" pitchFamily="50" charset="0"/>
              </a:rPr>
              <a:t>Color Index :-</a:t>
            </a:r>
            <a:endParaRPr lang="ar-SA" altLang="en-US" sz="1333" u="sng" dirty="0">
              <a:solidFill>
                <a:schemeClr val="accent2">
                  <a:lumMod val="50000"/>
                </a:schemeClr>
              </a:solidFill>
              <a:latin typeface="Destain" pitchFamily="50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88989" y="6488339"/>
            <a:ext cx="2024440" cy="150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915" tIns="24959" rIns="49915" bIns="24959">
            <a:spAutoFit/>
          </a:bodyPr>
          <a:lstStyle/>
          <a:p>
            <a:pPr eaLnBrk="1" hangingPunct="1"/>
            <a:endParaRPr lang="en-US" altLang="x-none" sz="476" b="1" dirty="0">
              <a:solidFill>
                <a:srgbClr val="FF0000"/>
              </a:solidFill>
              <a:latin typeface="Georgia" charset="0"/>
            </a:endParaRPr>
          </a:p>
          <a:p>
            <a:pPr eaLnBrk="1" hangingPunct="1"/>
            <a:endParaRPr lang="en-US" altLang="x-none" sz="476" b="1" dirty="0">
              <a:solidFill>
                <a:srgbClr val="FF0000"/>
              </a:solidFill>
              <a:latin typeface="Georgia" charset="0"/>
            </a:endParaRPr>
          </a:p>
          <a:p>
            <a:pPr eaLnBrk="1" hangingPunct="1">
              <a:buFont typeface="Wingdings" charset="2"/>
              <a:buChar char="§"/>
            </a:pPr>
            <a:r>
              <a:rPr lang="en-US" altLang="x-none" sz="857" b="1" dirty="0">
                <a:solidFill>
                  <a:srgbClr val="FF0000"/>
                </a:solidFill>
                <a:latin typeface="Georgia" charset="0"/>
              </a:rPr>
              <a:t>VERY IMPORTANT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x-none" sz="857" b="1" dirty="0">
                <a:solidFill>
                  <a:srgbClr val="A6A6A6"/>
                </a:solidFill>
                <a:latin typeface="Georgia" charset="0"/>
              </a:rPr>
              <a:t>Extra explanation 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x-none" sz="857" b="1" dirty="0">
                <a:solidFill>
                  <a:schemeClr val="accent2">
                    <a:lumMod val="50000"/>
                  </a:schemeClr>
                </a:solidFill>
                <a:latin typeface="Georgia" charset="0"/>
              </a:rPr>
              <a:t>Examples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x-none" sz="857" b="1" u="sng" dirty="0">
                <a:latin typeface="Georgia" charset="0"/>
              </a:rPr>
              <a:t>Diseases names: Underlined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x-none" sz="857" b="1" dirty="0">
                <a:solidFill>
                  <a:srgbClr val="0070C0"/>
                </a:solidFill>
                <a:latin typeface="Georgia" charset="0"/>
              </a:rPr>
              <a:t>Definitions </a:t>
            </a:r>
          </a:p>
          <a:p>
            <a:pPr eaLnBrk="1" hangingPunct="1"/>
            <a:r>
              <a:rPr lang="en-US" altLang="x-none" sz="762" b="1" dirty="0">
                <a:solidFill>
                  <a:srgbClr val="66CCFF"/>
                </a:solidFill>
              </a:rPr>
              <a:t> </a:t>
            </a:r>
            <a:endParaRPr lang="en-US" altLang="x-none" sz="762" b="1" dirty="0">
              <a:solidFill>
                <a:srgbClr val="7030A0"/>
              </a:solidFill>
            </a:endParaRPr>
          </a:p>
          <a:p>
            <a:pPr eaLnBrk="1" hangingPunct="1"/>
            <a:endParaRPr lang="en-US" altLang="x-none" sz="1714" b="1" dirty="0"/>
          </a:p>
          <a:p>
            <a:pPr eaLnBrk="1" hangingPunct="1">
              <a:buFont typeface="Wingdings" charset="2"/>
              <a:buChar char="§"/>
            </a:pPr>
            <a:endParaRPr lang="ar-SA" altLang="x-none" sz="1714" dirty="0"/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2942745" y="8568631"/>
            <a:ext cx="3806265" cy="22627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49915" tIns="24959" rIns="49915" bIns="24959" rtlCol="1">
            <a:spAutoFit/>
          </a:bodyPr>
          <a:lstStyle/>
          <a:p>
            <a:pPr marL="0" lvl="5" defTabSz="249580">
              <a:defRPr/>
            </a:pPr>
            <a:r>
              <a:rPr lang="ar-AE" sz="1143" b="1" dirty="0">
                <a:cs typeface="DecoType Naskh" panose="02010400000000000000" pitchFamily="2" charset="-78"/>
              </a:rPr>
              <a:t>نَستهِّينُ كل غالٍ كي نُحقِقَ الحُلم ..إن سئمِّنا لا نُبالي بل نسِّير للأمام.. إنِّ قمِةَ الجِبالِ تسَّتحِقُ لا جَرم</a:t>
            </a:r>
            <a:endParaRPr lang="ar-SA" sz="1143" b="1" spc="-82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itchFamily="2" charset="-78"/>
              <a:cs typeface="DecoType Naskh" panose="02010400000000000000" pitchFamily="2" charset="-78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E04B249E-1BF2-AD41-B5A1-684993AF6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6294590"/>
            <a:ext cx="304708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45" y="403375"/>
            <a:ext cx="5725308" cy="491448"/>
          </a:xfrm>
        </p:spPr>
        <p:txBody>
          <a:bodyPr>
            <a:normAutofit/>
          </a:bodyPr>
          <a:lstStyle/>
          <a:p>
            <a:r>
              <a:rPr lang="en-US" sz="2400" dirty="0"/>
              <a:t>rheumatoid arthritis  </a:t>
            </a:r>
            <a:endParaRPr lang="ar-SA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AE5F90-546A-4146-8737-7B752070F1A6}"/>
              </a:ext>
            </a:extLst>
          </p:cNvPr>
          <p:cNvSpPr txBox="1"/>
          <p:nvPr/>
        </p:nvSpPr>
        <p:spPr>
          <a:xfrm>
            <a:off x="515903" y="1058364"/>
            <a:ext cx="5964510" cy="4289130"/>
          </a:xfrm>
          <a:prstGeom prst="rect">
            <a:avLst/>
          </a:prstGeom>
          <a:noFill/>
        </p:spPr>
        <p:txBody>
          <a:bodyPr wrap="square" lIns="49915" tIns="24959" rIns="49915" bIns="24959" rtlCol="1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latin typeface="Georgia" panose="02040502050405020303" pitchFamily="18" charset="0"/>
              </a:rPr>
              <a:t>What is </a:t>
            </a:r>
            <a:r>
              <a:rPr lang="en-US" sz="1200" b="1" u="sng" dirty="0">
                <a:solidFill>
                  <a:srgbClr val="0070C0"/>
                </a:solidFill>
                <a:latin typeface="Georgia" panose="02040502050405020303" pitchFamily="18" charset="0"/>
              </a:rPr>
              <a:t>Rheumatoid Arthritis</a:t>
            </a:r>
            <a:r>
              <a:rPr lang="en-US" sz="1200" b="1" u="sng" dirty="0">
                <a:latin typeface="Georgia" panose="02040502050405020303" pitchFamily="18" charset="0"/>
              </a:rPr>
              <a:t>?</a:t>
            </a:r>
            <a:endParaRPr lang="en-US" sz="1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latin typeface="Georgia" panose="02040502050405020303" pitchFamily="18" charset="0"/>
              </a:rPr>
              <a:t>RA is a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systemic</a:t>
            </a:r>
            <a:r>
              <a:rPr lang="en-US" sz="1143" dirty="0">
                <a:latin typeface="Georgia" panose="02040502050405020303" pitchFamily="18" charset="0"/>
              </a:rPr>
              <a:t>,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chronic inflammatory autoimmune disease </a:t>
            </a:r>
            <a:r>
              <a:rPr lang="en-US" sz="1143" dirty="0">
                <a:latin typeface="Georgia" panose="02040502050405020303" pitchFamily="18" charset="0"/>
              </a:rPr>
              <a:t>affecting many tissues but principally attacking the joints.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43" dirty="0"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latin typeface="Georgia" panose="02040502050405020303" pitchFamily="18" charset="0"/>
              </a:rPr>
              <a:t>It causes a </a:t>
            </a:r>
            <a:r>
              <a:rPr lang="en-US" sz="1143" dirty="0" err="1">
                <a:solidFill>
                  <a:srgbClr val="FF0000"/>
                </a:solidFill>
                <a:latin typeface="Georgia" panose="02040502050405020303" pitchFamily="18" charset="0"/>
              </a:rPr>
              <a:t>nonsuppurative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 proliferative synovitis</a:t>
            </a:r>
            <a:r>
              <a:rPr lang="en-US" sz="1143" dirty="0">
                <a:latin typeface="Georgia" panose="02040502050405020303" pitchFamily="18" charset="0"/>
              </a:rPr>
              <a:t> that frequently progresses to destroy articular cartilage and underlying bone with resulting disabling arthritis.</a:t>
            </a:r>
          </a:p>
          <a:p>
            <a:pPr marL="421030" lvl="1" indent="-171450">
              <a:buFont typeface="Arial" panose="020B0604020202020204" pitchFamily="34" charset="0"/>
              <a:buChar char="•"/>
            </a:pPr>
            <a:endParaRPr lang="en-US" sz="1143" dirty="0"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Its an Autoimmune , So of course it will be more prevalent in Women more than men</a:t>
            </a:r>
          </a:p>
          <a:p>
            <a:pPr marL="670612" lvl="2" indent="-171450">
              <a:buFont typeface="Arial" panose="020B0604020202020204" pitchFamily="34" charset="0"/>
              <a:buChar char="•"/>
            </a:pPr>
            <a:endParaRPr lang="en-US" sz="1143" dirty="0"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latin typeface="Georgia" panose="02040502050405020303" pitchFamily="18" charset="0"/>
              </a:rPr>
              <a:t> The peak incidence is in the second to fourth decades of life, </a:t>
            </a:r>
            <a:r>
              <a:rPr lang="en-US" sz="1143" dirty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but no age is immune.</a:t>
            </a:r>
          </a:p>
          <a:p>
            <a:pPr marL="662451" lvl="2" indent="-163289">
              <a:buFont typeface="Courier New" panose="02070309020205020404" pitchFamily="49" charset="0"/>
              <a:buChar char="o"/>
            </a:pPr>
            <a:endParaRPr lang="en-US" sz="1143" dirty="0">
              <a:latin typeface="Georgia" panose="020405020504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1" dirty="0">
                <a:latin typeface="Georgia" panose="02040502050405020303" pitchFamily="18" charset="0"/>
              </a:rPr>
              <a:t>What are the pathogenesis?</a:t>
            </a:r>
          </a:p>
          <a:p>
            <a:pPr marL="499162" lvl="2"/>
            <a:endParaRPr lang="en-US" sz="1143" dirty="0"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latin typeface="Georgia" panose="02040502050405020303" pitchFamily="18" charset="0"/>
              </a:rPr>
              <a:t>The pathologic changes are caused mainly by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cytokine-mediated inflammation, with CD4+ T cells</a:t>
            </a:r>
            <a:r>
              <a:rPr lang="en-US" sz="1143" dirty="0">
                <a:latin typeface="Georgia" panose="02040502050405020303" pitchFamily="18" charset="0"/>
              </a:rPr>
              <a:t> being the principal source of the cytokines.</a:t>
            </a:r>
          </a:p>
          <a:p>
            <a:pPr marL="670612" lvl="2" indent="-171450">
              <a:buFont typeface="Arial" panose="020B0604020202020204" pitchFamily="34" charset="0"/>
              <a:buChar char="•"/>
            </a:pPr>
            <a:endParaRPr lang="en-US" sz="1143" dirty="0"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latin typeface="Georgia" panose="02040502050405020303" pitchFamily="18" charset="0"/>
              </a:rPr>
              <a:t>Many patients also produce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antibodies against cyclic </a:t>
            </a:r>
            <a:r>
              <a:rPr lang="en-US" sz="1143" dirty="0" err="1">
                <a:solidFill>
                  <a:srgbClr val="FF0000"/>
                </a:solidFill>
                <a:latin typeface="Georgia" panose="02040502050405020303" pitchFamily="18" charset="0"/>
              </a:rPr>
              <a:t>citrullinated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 peptides (CCPs)</a:t>
            </a:r>
            <a:r>
              <a:rPr lang="en-US" sz="1143" dirty="0">
                <a:latin typeface="Georgia" panose="02040502050405020303" pitchFamily="18" charset="0"/>
              </a:rPr>
              <a:t>, </a:t>
            </a:r>
            <a:r>
              <a:rPr lang="en-US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which may contribute to the joint lesions In </a:t>
            </a:r>
            <a:r>
              <a:rPr lang="en-US" sz="1143" dirty="0" err="1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RA,antibodies</a:t>
            </a:r>
            <a:r>
              <a:rPr lang="en-US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 to </a:t>
            </a:r>
            <a:r>
              <a:rPr lang="en-US" sz="1143" dirty="0" err="1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citrullinated</a:t>
            </a:r>
            <a:r>
              <a:rPr lang="en-US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 fibrinogen, type II collagen, </a:t>
            </a:r>
            <a:r>
              <a:rPr lang="el-GR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α-</a:t>
            </a:r>
            <a:r>
              <a:rPr lang="en-US" sz="1143" dirty="0" err="1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enolase,and</a:t>
            </a:r>
            <a:r>
              <a:rPr lang="en-US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143" dirty="0" err="1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vimentin</a:t>
            </a:r>
            <a:r>
              <a:rPr lang="en-US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 are the most important and may form immune complexes that deposit in the joints.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These antibodies are a diagnostic marker for the disease and may be involved in tissue injury.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79A13D-8B44-2846-9624-C9D9A4D89F47}"/>
              </a:ext>
            </a:extLst>
          </p:cNvPr>
          <p:cNvSpPr txBox="1"/>
          <p:nvPr/>
        </p:nvSpPr>
        <p:spPr>
          <a:xfrm>
            <a:off x="506147" y="5486400"/>
            <a:ext cx="6103250" cy="2387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0612" lvl="2" indent="-171450">
              <a:buFont typeface="Wingdings" panose="05000000000000000000" pitchFamily="2" charset="2"/>
              <a:buChar char="v"/>
            </a:pPr>
            <a:r>
              <a:rPr lang="en-US" sz="1200" b="1" dirty="0">
                <a:latin typeface="Georgia" panose="02040502050405020303" pitchFamily="18" charset="0"/>
              </a:rPr>
              <a:t>Genetic factors</a:t>
            </a:r>
            <a:r>
              <a:rPr lang="en-US" sz="1143" dirty="0">
                <a:latin typeface="Georgia" panose="02040502050405020303" pitchFamily="18" charset="0"/>
              </a:rPr>
              <a:t>: Mainly involves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HLA-DRB1</a:t>
            </a:r>
          </a:p>
          <a:p>
            <a:pPr marL="670612" lvl="2" indent="-171450">
              <a:buFont typeface="Arial" panose="020B0604020202020204" pitchFamily="34" charset="0"/>
              <a:buChar char="•"/>
            </a:pPr>
            <a:endParaRPr lang="en-US" sz="1143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670612" lvl="2" indent="-171450">
              <a:buFont typeface="Wingdings" panose="05000000000000000000" pitchFamily="2" charset="2"/>
              <a:buChar char="v"/>
            </a:pPr>
            <a:r>
              <a:rPr lang="en-US" sz="1143" b="1" dirty="0">
                <a:latin typeface="Georgia" panose="02040502050405020303" pitchFamily="18" charset="0"/>
              </a:rPr>
              <a:t>Environmental factors: </a:t>
            </a:r>
            <a:r>
              <a:rPr lang="en-US" sz="1143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Many candidate infectious agents whose antigens may activate T or B cells have even considered, but none has been conclusively implicates .</a:t>
            </a:r>
          </a:p>
          <a:p>
            <a:pPr marL="670612" lvl="2" indent="-171450">
              <a:buFont typeface="Arial" panose="020B0604020202020204" pitchFamily="34" charset="0"/>
              <a:buChar char="•"/>
            </a:pPr>
            <a:endParaRPr lang="en-US" sz="1143" dirty="0">
              <a:latin typeface="Georgia" panose="02040502050405020303" pitchFamily="18" charset="0"/>
            </a:endParaRPr>
          </a:p>
          <a:p>
            <a:pPr marL="670612" lvl="2" indent="-171450">
              <a:buFont typeface="Arial" panose="020B0604020202020204" pitchFamily="34" charset="0"/>
              <a:buChar char="•"/>
            </a:pP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About 80% of patients have serum immunoglobulin M (IgM) (and, autoantibodies that bind to the Fc portions of their own (self) IgG.</a:t>
            </a:r>
          </a:p>
          <a:p>
            <a:pPr marL="670612" lvl="2" indent="-171450">
              <a:buFont typeface="Arial" panose="020B0604020202020204" pitchFamily="34" charset="0"/>
              <a:buChar char="•"/>
            </a:pPr>
            <a:endParaRPr lang="en-US" sz="1143" dirty="0">
              <a:latin typeface="Georgia" panose="02040502050405020303" pitchFamily="18" charset="0"/>
            </a:endParaRPr>
          </a:p>
          <a:p>
            <a:pPr marL="499162" lvl="2"/>
            <a:r>
              <a:rPr lang="en-US" sz="1143" dirty="0">
                <a:latin typeface="Georgia" panose="02040502050405020303" pitchFamily="18" charset="0"/>
              </a:rPr>
              <a:t>These autoantibodies are called </a:t>
            </a:r>
            <a:r>
              <a:rPr lang="en-US" sz="1143" dirty="0">
                <a:solidFill>
                  <a:srgbClr val="FF0000"/>
                </a:solidFill>
                <a:latin typeface="Georgia" panose="02040502050405020303" pitchFamily="18" charset="0"/>
              </a:rPr>
              <a:t>rheumatoid factor</a:t>
            </a:r>
            <a:r>
              <a:rPr lang="en-US" sz="1143" dirty="0">
                <a:latin typeface="Georgia" panose="02040502050405020303" pitchFamily="18" charset="0"/>
              </a:rPr>
              <a:t>. They may form immune complexes with self-IgG that deposit in joints and other tissues, leading to inflammation and tissue damage. </a:t>
            </a:r>
            <a:r>
              <a:rPr lang="en-US" sz="1143" dirty="0">
                <a:solidFill>
                  <a:schemeClr val="bg2">
                    <a:lumMod val="85000"/>
                  </a:schemeClr>
                </a:solidFill>
                <a:latin typeface="Georgia" panose="02040502050405020303" pitchFamily="18" charset="0"/>
              </a:rPr>
              <a:t>However, the role of rheumatoid factor in the pathogenesis of the joint or </a:t>
            </a:r>
            <a:r>
              <a:rPr lang="en-US" sz="1143" dirty="0" err="1">
                <a:solidFill>
                  <a:schemeClr val="bg2">
                    <a:lumMod val="85000"/>
                  </a:schemeClr>
                </a:solidFill>
                <a:latin typeface="Georgia" panose="02040502050405020303" pitchFamily="18" charset="0"/>
              </a:rPr>
              <a:t>extraarticular</a:t>
            </a:r>
            <a:r>
              <a:rPr lang="en-US" sz="1143" dirty="0">
                <a:solidFill>
                  <a:schemeClr val="bg2">
                    <a:lumMod val="85000"/>
                  </a:schemeClr>
                </a:solidFill>
                <a:latin typeface="Georgia" panose="02040502050405020303" pitchFamily="18" charset="0"/>
              </a:rPr>
              <a:t> lesions has not been established.</a:t>
            </a:r>
          </a:p>
        </p:txBody>
      </p:sp>
    </p:spTree>
    <p:extLst>
      <p:ext uri="{BB962C8B-B14F-4D97-AF65-F5344CB8AC3E}">
        <p14:creationId xmlns:p14="http://schemas.microsoft.com/office/powerpoint/2010/main" val="333701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2CCD0D39-B7E9-254E-9924-7B65972D7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11174" r="2954" b="8284"/>
          <a:stretch/>
        </p:blipFill>
        <p:spPr>
          <a:xfrm>
            <a:off x="838200" y="3886200"/>
            <a:ext cx="5486400" cy="498244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2FD0DC-6603-5F4B-8D1B-FC1D320C21E1}"/>
              </a:ext>
            </a:extLst>
          </p:cNvPr>
          <p:cNvSpPr/>
          <p:nvPr/>
        </p:nvSpPr>
        <p:spPr>
          <a:xfrm>
            <a:off x="2133600" y="838200"/>
            <a:ext cx="2895600" cy="2521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Antibodies against cyclic </a:t>
            </a:r>
            <a:r>
              <a:rPr lang="en-US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citrullinated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 peptides (CCP protein antibodies) is the most specific for a diagnosis of rheumatoid arthritis</a:t>
            </a:r>
          </a:p>
        </p:txBody>
      </p:sp>
    </p:spTree>
    <p:extLst>
      <p:ext uri="{BB962C8B-B14F-4D97-AF65-F5344CB8AC3E}">
        <p14:creationId xmlns:p14="http://schemas.microsoft.com/office/powerpoint/2010/main" val="3538472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704078" y="509863"/>
            <a:ext cx="5725307" cy="785537"/>
          </a:xfrm>
          <a:prstGeom prst="rect">
            <a:avLst/>
          </a:prstGeom>
          <a:noFill/>
          <a:ln>
            <a:noFill/>
          </a:ln>
        </p:spPr>
        <p:txBody>
          <a:bodyPr wrap="square" lIns="52400" tIns="26200" rIns="52400" bIns="26200" anchor="t" anchorCtr="0">
            <a:noAutofit/>
          </a:bodyPr>
          <a:lstStyle/>
          <a:p>
            <a:pPr marL="0" marR="0" lvl="0" indent="-19050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ts val="3000"/>
              <a:buFont typeface="Impact"/>
              <a:buNone/>
            </a:pPr>
            <a:r>
              <a:rPr lang="en-US" sz="2400" dirty="0"/>
              <a:t>Rheumatoid Arthritis 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704075" y="1143071"/>
            <a:ext cx="6024406" cy="2539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400" b="1" u="sng" dirty="0">
                <a:latin typeface="Georgia"/>
                <a:ea typeface="Georgia"/>
                <a:cs typeface="Georgia"/>
                <a:sym typeface="Georgia"/>
              </a:rPr>
              <a:t>Laboratory Findings: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704075" y="1404589"/>
            <a:ext cx="4365300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2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Rheumatoid factor: </a:t>
            </a:r>
            <a:r>
              <a:rPr lang="en-US" sz="1200" dirty="0">
                <a:latin typeface="Georgia"/>
                <a:ea typeface="Georgia"/>
                <a:cs typeface="Georgia"/>
                <a:sym typeface="Georgia"/>
              </a:rPr>
              <a:t>80% have IgM autoantibodies that act on Fc portion of IgG 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eorgia"/>
              <a:buChar char="●"/>
            </a:pPr>
            <a:endParaRPr lang="en-US" sz="1200" dirty="0">
              <a:latin typeface="Georgia"/>
              <a:ea typeface="Georgia"/>
              <a:cs typeface="Georgia"/>
              <a:sym typeface="Georgia"/>
            </a:endParaRPr>
          </a:p>
          <a:p>
            <a:pPr marL="323850" lvl="0" indent="-171450" rtl="0">
              <a:spcBef>
                <a:spcPts val="0"/>
              </a:spcBef>
              <a:buClr>
                <a:schemeClr val="dk2"/>
              </a:buClr>
              <a:buSzPts val="1200"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It is NOT Specific </a:t>
            </a:r>
            <a:r>
              <a:rPr lang="en-US" sz="1200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Although it is sensitive and can come out positive in almost 20% of patients</a:t>
            </a:r>
            <a:endParaRPr lang="en-US" sz="1200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566179" y="2362718"/>
            <a:ext cx="4594200" cy="78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2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Anti-CCP (cyclic citrullinated peptides) protein antibodies  most specific</a:t>
            </a:r>
            <a:r>
              <a:rPr lang="en-US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for a diagnosis of rheumatoid arthritis</a:t>
            </a:r>
          </a:p>
          <a:p>
            <a:pPr marL="457200" marR="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eorgia"/>
              <a:buChar char="●"/>
            </a:pPr>
            <a:endParaRPr lang="en-US" sz="1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04800" rtl="0">
              <a:spcBef>
                <a:spcPts val="0"/>
              </a:spcBef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ESR and C-reactive protein. </a:t>
            </a:r>
            <a:r>
              <a:rPr lang="en-US" sz="1050" dirty="0">
                <a:solidFill>
                  <a:schemeClr val="bg2">
                    <a:lumMod val="6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( But its not that important as Anti CCP )</a:t>
            </a:r>
            <a:endParaRPr lang="en-US" sz="1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704075" y="3239217"/>
            <a:ext cx="3380100" cy="35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 b="1" u="sng" dirty="0">
                <a:latin typeface="Georgia"/>
                <a:ea typeface="Georgia"/>
                <a:cs typeface="Georgia"/>
                <a:sym typeface="Georgia"/>
              </a:rPr>
              <a:t>Pathologic Features</a:t>
            </a:r>
            <a:r>
              <a:rPr lang="en-US" sz="1200" b="1" u="sng" dirty="0">
                <a:latin typeface="Georgia"/>
                <a:ea typeface="Georgia"/>
                <a:cs typeface="Georgia"/>
                <a:sym typeface="Georgia"/>
              </a:rPr>
              <a:t>:</a:t>
            </a:r>
          </a:p>
        </p:txBody>
      </p:sp>
      <p:grpSp>
        <p:nvGrpSpPr>
          <p:cNvPr id="118" name="Shape 118"/>
          <p:cNvGrpSpPr/>
          <p:nvPr/>
        </p:nvGrpSpPr>
        <p:grpSpPr>
          <a:xfrm>
            <a:off x="295500" y="3709830"/>
            <a:ext cx="1660950" cy="1435824"/>
            <a:chOff x="0" y="1189989"/>
            <a:chExt cx="2214600" cy="1914431"/>
          </a:xfrm>
        </p:grpSpPr>
        <p:sp>
          <p:nvSpPr>
            <p:cNvPr id="119" name="Shape 119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89CCB1"/>
            </a:solidFill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-50800" algn="ctr">
                <a:spcBef>
                  <a:spcPts val="0"/>
                </a:spcBef>
                <a:buSzPts val="800"/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1</a:t>
              </a:r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295067" y="2057121"/>
              <a:ext cx="1624500" cy="104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10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synovial cell hyperplasia and proliferation</a:t>
              </a:r>
            </a:p>
          </p:txBody>
        </p:sp>
      </p:grpSp>
      <p:grpSp>
        <p:nvGrpSpPr>
          <p:cNvPr id="121" name="Shape 121"/>
          <p:cNvGrpSpPr/>
          <p:nvPr/>
        </p:nvGrpSpPr>
        <p:grpSpPr>
          <a:xfrm>
            <a:off x="1499994" y="3709820"/>
            <a:ext cx="1548000" cy="2808230"/>
            <a:chOff x="1838325" y="58742"/>
            <a:chExt cx="2064000" cy="3744307"/>
          </a:xfrm>
        </p:grpSpPr>
        <p:sp>
          <p:nvSpPr>
            <p:cNvPr id="122" name="Shape 122"/>
            <p:cNvSpPr/>
            <p:nvPr/>
          </p:nvSpPr>
          <p:spPr>
            <a:xfrm>
              <a:off x="1838325" y="58742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89CCB1"/>
            </a:solidFill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-50800" algn="ctr">
                <a:spcBef>
                  <a:spcPts val="0"/>
                </a:spcBef>
                <a:buSzPts val="800"/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2</a:t>
              </a:r>
            </a:p>
          </p:txBody>
        </p:sp>
        <p:sp>
          <p:nvSpPr>
            <p:cNvPr id="123" name="Shape 123"/>
            <p:cNvSpPr txBox="1"/>
            <p:nvPr/>
          </p:nvSpPr>
          <p:spPr>
            <a:xfrm>
              <a:off x="2053117" y="864249"/>
              <a:ext cx="1849200" cy="293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9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Dense perivascular inflammatory cell infiltrates (Chronic 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9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synovitis) frequently forming lymphoid follicles in the synovium composed of</a:t>
              </a:r>
              <a:r>
                <a:rPr lang="en-US" sz="10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 :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9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CD4+ T cells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9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plasma cells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9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macrophages</a:t>
              </a:r>
            </a:p>
          </p:txBody>
        </p:sp>
      </p:grpSp>
      <p:grpSp>
        <p:nvGrpSpPr>
          <p:cNvPr id="124" name="Shape 124"/>
          <p:cNvGrpSpPr/>
          <p:nvPr/>
        </p:nvGrpSpPr>
        <p:grpSpPr>
          <a:xfrm>
            <a:off x="2792737" y="3709820"/>
            <a:ext cx="1548000" cy="2440812"/>
            <a:chOff x="3540016" y="58742"/>
            <a:chExt cx="2064000" cy="3254417"/>
          </a:xfrm>
        </p:grpSpPr>
        <p:sp>
          <p:nvSpPr>
            <p:cNvPr id="125" name="Shape 125"/>
            <p:cNvSpPr/>
            <p:nvPr/>
          </p:nvSpPr>
          <p:spPr>
            <a:xfrm>
              <a:off x="3540016" y="58742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89CCB1"/>
            </a:solidFill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-50800" algn="ctr">
                <a:spcBef>
                  <a:spcPts val="0"/>
                </a:spcBef>
                <a:buSzPts val="800"/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3</a:t>
              </a:r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3759767" y="962658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increased vascularity due to </a:t>
              </a:r>
              <a:r>
                <a:rPr lang="en-US" sz="1200" b="1" i="1" dirty="0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angiogenesis</a:t>
              </a:r>
            </a:p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Georgia"/>
                  <a:ea typeface="Georgia"/>
                  <a:cs typeface="Georgia"/>
                  <a:sym typeface="Georgia"/>
                </a:rPr>
                <a:t>( Formation of new vessels )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127" name="Shape 127"/>
          <p:cNvGrpSpPr/>
          <p:nvPr/>
        </p:nvGrpSpPr>
        <p:grpSpPr>
          <a:xfrm>
            <a:off x="5244319" y="3709782"/>
            <a:ext cx="1548000" cy="2413313"/>
            <a:chOff x="6874025" y="1189775"/>
            <a:chExt cx="2064000" cy="3217750"/>
          </a:xfrm>
        </p:grpSpPr>
        <p:sp>
          <p:nvSpPr>
            <p:cNvPr id="128" name="Shape 128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89CCB1"/>
            </a:solidFill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-50800" algn="ctr">
                <a:spcBef>
                  <a:spcPts val="0"/>
                </a:spcBef>
                <a:buSzPts val="800"/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5</a:t>
              </a:r>
            </a:p>
          </p:txBody>
        </p:sp>
        <p:sp>
          <p:nvSpPr>
            <p:cNvPr id="129" name="Shape 129"/>
            <p:cNvSpPr txBox="1"/>
            <p:nvPr/>
          </p:nvSpPr>
          <p:spPr>
            <a:xfrm>
              <a:off x="7093767" y="20570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increased osteoclast activity in the underlying bone.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buNone/>
              </a:pPr>
              <a:endParaRPr sz="12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marL="0" lvl="0" indent="0" algn="l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FF0000"/>
                  </a:solidFill>
                  <a:latin typeface="Georgia"/>
                  <a:ea typeface="Georgia"/>
                  <a:cs typeface="Georgia"/>
                  <a:sym typeface="Georgia"/>
                </a:rPr>
                <a:t>bone erosion </a:t>
              </a:r>
            </a:p>
          </p:txBody>
        </p:sp>
      </p:grpSp>
      <p:grpSp>
        <p:nvGrpSpPr>
          <p:cNvPr id="130" name="Shape 130"/>
          <p:cNvGrpSpPr/>
          <p:nvPr/>
        </p:nvGrpSpPr>
        <p:grpSpPr>
          <a:xfrm>
            <a:off x="4012275" y="3715782"/>
            <a:ext cx="1548000" cy="2428900"/>
            <a:chOff x="5241900" y="1081158"/>
            <a:chExt cx="2064000" cy="3238533"/>
          </a:xfrm>
        </p:grpSpPr>
        <p:sp>
          <p:nvSpPr>
            <p:cNvPr id="131" name="Shape 131"/>
            <p:cNvSpPr/>
            <p:nvPr/>
          </p:nvSpPr>
          <p:spPr>
            <a:xfrm>
              <a:off x="5241900" y="1081158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89CCB1"/>
            </a:solidFill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-50800" algn="ctr">
                <a:spcBef>
                  <a:spcPts val="0"/>
                </a:spcBef>
                <a:buSzPts val="800"/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4</a:t>
              </a:r>
            </a:p>
          </p:txBody>
        </p:sp>
        <p:sp>
          <p:nvSpPr>
            <p:cNvPr id="132" name="Shape 132"/>
            <p:cNvSpPr txBox="1"/>
            <p:nvPr/>
          </p:nvSpPr>
          <p:spPr>
            <a:xfrm>
              <a:off x="5461667" y="1969192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en-US" sz="1200" b="1">
                  <a:solidFill>
                    <a:srgbClr val="434343"/>
                  </a:solidFill>
                  <a:latin typeface="Georgia"/>
                  <a:ea typeface="Georgia"/>
                  <a:cs typeface="Georgia"/>
                  <a:sym typeface="Georgia"/>
                </a:rPr>
                <a:t>neutrophils and aggregates of organizing fibrin on the synovial surface </a:t>
              </a:r>
            </a:p>
          </p:txBody>
        </p:sp>
      </p:grpSp>
      <p:sp>
        <p:nvSpPr>
          <p:cNvPr id="133" name="Shape 133"/>
          <p:cNvSpPr/>
          <p:nvPr/>
        </p:nvSpPr>
        <p:spPr>
          <a:xfrm>
            <a:off x="5933505" y="5486399"/>
            <a:ext cx="45719" cy="2080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621325" y="6150625"/>
            <a:ext cx="5890800" cy="123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 b="1" u="sng" dirty="0">
                <a:latin typeface="Georgia"/>
                <a:ea typeface="Georgia"/>
                <a:cs typeface="Georgia"/>
                <a:sym typeface="Georgia"/>
              </a:rPr>
              <a:t>Pannus</a:t>
            </a:r>
            <a:r>
              <a:rPr lang="en-US" sz="1200" b="1" u="sng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200" b="1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(important pathological feature)</a:t>
            </a:r>
            <a:r>
              <a:rPr lang="en-US" sz="1200" b="1" u="sng" dirty="0">
                <a:latin typeface="Georgia"/>
                <a:ea typeface="Georgia"/>
                <a:cs typeface="Georgia"/>
                <a:sym typeface="Georgia"/>
              </a:rPr>
              <a:t>:</a:t>
            </a:r>
          </a:p>
          <a:p>
            <a:pPr marL="0" lvl="0" indent="0">
              <a:spcBef>
                <a:spcPts val="0"/>
              </a:spcBef>
              <a:buNone/>
            </a:pPr>
            <a:endParaRPr sz="1100" b="1" u="sng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Formed by </a:t>
            </a:r>
            <a:r>
              <a:rPr lang="en-US" sz="1100" b="1" dirty="0">
                <a:latin typeface="Georgia"/>
                <a:ea typeface="Georgia"/>
                <a:cs typeface="Georgia"/>
                <a:sym typeface="Georgia"/>
              </a:rPr>
              <a:t>proliferating synovial-lining cells </a:t>
            </a: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admixed with </a:t>
            </a:r>
            <a:r>
              <a:rPr lang="en-US" sz="1100" b="1" dirty="0">
                <a:latin typeface="Georgia"/>
                <a:ea typeface="Georgia"/>
                <a:cs typeface="Georgia"/>
                <a:sym typeface="Georgia"/>
              </a:rPr>
              <a:t>inflammatory cells</a:t>
            </a: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1100" b="1" dirty="0">
                <a:latin typeface="Georgia"/>
                <a:ea typeface="Georgia"/>
                <a:cs typeface="Georgia"/>
                <a:sym typeface="Georgia"/>
              </a:rPr>
              <a:t>granulation tissue,</a:t>
            </a: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n-US" sz="1100" b="1" dirty="0">
                <a:latin typeface="Georgia"/>
                <a:ea typeface="Georgia"/>
                <a:cs typeface="Georgia"/>
                <a:sym typeface="Georgia"/>
              </a:rPr>
              <a:t>fibrous connective tissue </a:t>
            </a:r>
          </a:p>
          <a:p>
            <a:pPr marL="457200" lvl="0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Georgia"/>
              <a:buChar char="●"/>
            </a:pPr>
            <a:endParaRPr lang="en-US" sz="11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04800">
              <a:spcBef>
                <a:spcPts val="0"/>
              </a:spcBef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Eventually the pannus fills the joint space, and subsequent </a:t>
            </a:r>
            <a:r>
              <a:rPr lang="en-US" sz="1100" u="sng" dirty="0">
                <a:latin typeface="Georgia"/>
                <a:ea typeface="Georgia"/>
                <a:cs typeface="Georgia"/>
                <a:sym typeface="Georgia"/>
              </a:rPr>
              <a:t>fibrosis and calcification</a:t>
            </a:r>
            <a:r>
              <a:rPr lang="en-US" sz="1100" dirty="0">
                <a:latin typeface="Georgia"/>
                <a:ea typeface="Georgia"/>
                <a:cs typeface="Georgia"/>
                <a:sym typeface="Georgia"/>
              </a:rPr>
              <a:t> may cause permanent </a:t>
            </a:r>
            <a:r>
              <a:rPr lang="en-US" sz="1100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ankylosis (</a:t>
            </a:r>
            <a:r>
              <a:rPr lang="en-GB" sz="1100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stiffness and immobility of joint).</a:t>
            </a:r>
            <a:endParaRPr lang="en-US" sz="1100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7565146"/>
            <a:ext cx="5327600" cy="147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77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704550" y="3299375"/>
            <a:ext cx="5725500" cy="3881700"/>
          </a:xfrm>
          <a:prstGeom prst="rect">
            <a:avLst/>
          </a:prstGeom>
          <a:noFill/>
          <a:ln>
            <a:noFill/>
          </a:ln>
        </p:spPr>
        <p:txBody>
          <a:bodyPr wrap="square" lIns="52400" tIns="26200" rIns="52400" bIns="262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402"/>
              </a:spcBef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04466" y="427481"/>
            <a:ext cx="5725584" cy="681005"/>
          </a:xfrm>
          <a:prstGeom prst="rect">
            <a:avLst/>
          </a:prstGeom>
          <a:noFill/>
          <a:ln>
            <a:noFill/>
          </a:ln>
        </p:spPr>
        <p:txBody>
          <a:bodyPr wrap="square" lIns="52400" tIns="26200" rIns="52400" bIns="26200" anchor="t" anchorCtr="0">
            <a:noAutofit/>
          </a:bodyPr>
          <a:lstStyle/>
          <a:p>
            <a:pPr marL="0" lvl="0" indent="-190500" rtl="0">
              <a:spcBef>
                <a:spcPts val="0"/>
              </a:spcBef>
              <a:buClr>
                <a:schemeClr val="lt1"/>
              </a:buClr>
              <a:buSzPts val="3000"/>
              <a:buFont typeface="Impact"/>
              <a:buNone/>
            </a:pPr>
            <a:r>
              <a:rPr lang="en-US" sz="2400" dirty="0">
                <a:solidFill>
                  <a:schemeClr val="lt1"/>
                </a:solidFill>
              </a:rPr>
              <a:t>Rheumatoid Arthritis </a:t>
            </a:r>
          </a:p>
          <a:p>
            <a:pPr marL="0" marR="0" lvl="0" indent="-152400" algn="l" rtl="0">
              <a:lnSpc>
                <a:spcPct val="90000"/>
              </a:lnSpc>
              <a:spcBef>
                <a:spcPts val="0"/>
              </a:spcBef>
              <a:buClr>
                <a:srgbClr val="89CCB1"/>
              </a:buClr>
              <a:buSzPts val="2400"/>
              <a:buFont typeface="Impact"/>
              <a:buNone/>
            </a:pPr>
            <a:endParaRPr sz="2400" dirty="0"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13" y="3299375"/>
            <a:ext cx="5725575" cy="405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4744425" y="1174923"/>
            <a:ext cx="280800" cy="29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 b="1" u="sng" dirty="0">
                <a:latin typeface="Georgia"/>
                <a:ea typeface="Georgia"/>
                <a:cs typeface="Georgia"/>
                <a:sym typeface="Georgia"/>
              </a:rPr>
              <a:t>B</a:t>
            </a:r>
          </a:p>
        </p:txBody>
      </p:sp>
      <p:sp>
        <p:nvSpPr>
          <p:cNvPr id="144" name="Shape 144"/>
          <p:cNvSpPr/>
          <p:nvPr/>
        </p:nvSpPr>
        <p:spPr>
          <a:xfrm>
            <a:off x="605975" y="1507463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dense perivascular inflammatory cell infiltrates</a:t>
            </a:r>
          </a:p>
        </p:txBody>
      </p:sp>
      <p:sp>
        <p:nvSpPr>
          <p:cNvPr id="145" name="Shape 145"/>
          <p:cNvSpPr/>
          <p:nvPr/>
        </p:nvSpPr>
        <p:spPr>
          <a:xfrm>
            <a:off x="605975" y="2079888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100">
                <a:latin typeface="Georgia"/>
                <a:ea typeface="Georgia"/>
                <a:cs typeface="Georgia"/>
                <a:sym typeface="Georgia"/>
              </a:rPr>
              <a:t>neutrophils and aggregates of organizing fibrin on the synovial surface.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605975" y="2602638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synovial cell hyperplasia and proliferation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1773575" y="1199604"/>
            <a:ext cx="280800" cy="29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u="sng" dirty="0">
                <a:latin typeface="Georgia"/>
                <a:ea typeface="Georgia"/>
                <a:cs typeface="Georgia"/>
                <a:sym typeface="Georgia"/>
              </a:rPr>
              <a:t>A</a:t>
            </a:r>
          </a:p>
        </p:txBody>
      </p:sp>
      <p:sp>
        <p:nvSpPr>
          <p:cNvPr id="148" name="Shape 148"/>
          <p:cNvSpPr/>
          <p:nvPr/>
        </p:nvSpPr>
        <p:spPr>
          <a:xfrm>
            <a:off x="3576825" y="1507463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increased vascularity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3576825" y="2104763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Pannus formation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1657793" y="7549941"/>
            <a:ext cx="2808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u="sng" dirty="0">
                <a:latin typeface="Georgia"/>
                <a:ea typeface="Georgia"/>
                <a:cs typeface="Georgia"/>
                <a:sym typeface="Georgia"/>
              </a:rPr>
              <a:t>C</a:t>
            </a:r>
          </a:p>
        </p:txBody>
      </p:sp>
      <p:sp>
        <p:nvSpPr>
          <p:cNvPr id="151" name="Shape 151"/>
          <p:cNvSpPr/>
          <p:nvPr/>
        </p:nvSpPr>
        <p:spPr>
          <a:xfrm>
            <a:off x="605975" y="7858863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 increased osteoclast activity in the underlying bone ➔ bone erosion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4735047" y="7549941"/>
            <a:ext cx="2808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200" b="1" u="sng">
                <a:latin typeface="Georgia"/>
                <a:ea typeface="Georgia"/>
                <a:cs typeface="Georgia"/>
                <a:sym typeface="Georgia"/>
              </a:rPr>
              <a:t>D</a:t>
            </a:r>
          </a:p>
        </p:txBody>
      </p:sp>
      <p:sp>
        <p:nvSpPr>
          <p:cNvPr id="153" name="Shape 153"/>
          <p:cNvSpPr/>
          <p:nvPr/>
        </p:nvSpPr>
        <p:spPr>
          <a:xfrm>
            <a:off x="3576825" y="7858888"/>
            <a:ext cx="2616000" cy="473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200"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swan neck</a:t>
            </a:r>
            <a:r>
              <a:rPr lang="en-US" sz="1200" dirty="0">
                <a:latin typeface="Georgia"/>
                <a:ea typeface="Georgia"/>
                <a:cs typeface="Georgia"/>
                <a:sym typeface="Georgia"/>
              </a:rPr>
              <a:t> finger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936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24224" y="516252"/>
            <a:ext cx="5725500" cy="307800"/>
          </a:xfrm>
          <a:prstGeom prst="rect">
            <a:avLst/>
          </a:prstGeom>
          <a:noFill/>
          <a:ln>
            <a:noFill/>
          </a:ln>
        </p:spPr>
        <p:txBody>
          <a:bodyPr wrap="square" lIns="52400" tIns="26200" rIns="52400" bIns="26200" anchor="t" anchorCtr="0">
            <a:noAutofit/>
          </a:bodyPr>
          <a:lstStyle/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ts val="1800"/>
              <a:buFont typeface="Impact"/>
              <a:buNone/>
            </a:pPr>
            <a:r>
              <a:rPr lang="en-US" sz="2400" dirty="0"/>
              <a:t>Rheumatoid Arthritis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04550" y="1611177"/>
            <a:ext cx="5725500" cy="1586100"/>
          </a:xfrm>
          <a:prstGeom prst="rect">
            <a:avLst/>
          </a:prstGeom>
          <a:noFill/>
          <a:ln>
            <a:noFill/>
          </a:ln>
        </p:spPr>
        <p:txBody>
          <a:bodyPr wrap="square" lIns="52400" tIns="26200" rIns="52400" bIns="26200" anchor="t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develop in about one fourth of patients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occurring along the extensor surface of the forearm  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Rheumatoid nodules are </a:t>
            </a:r>
            <a:r>
              <a:rPr lang="en-US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firm, non-tender, oval or rounded masses </a:t>
            </a:r>
            <a:r>
              <a:rPr lang="en-US" dirty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as large as 2 cm in diameter.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SzPts val="1100"/>
              <a:buChar char="●"/>
            </a:pPr>
            <a:r>
              <a:rPr lang="en-US" dirty="0">
                <a:solidFill>
                  <a:srgbClr val="0C0C0C"/>
                </a:solidFill>
                <a:latin typeface="Georgia"/>
                <a:ea typeface="Georgia"/>
                <a:cs typeface="Georgia"/>
                <a:sym typeface="Georgia"/>
              </a:rPr>
              <a:t>They are characterized microscopically by a central focus of fibrinoid necrosis surrounded by a palisade of macrophages, which in turn is rimmed by granulation tissue and lymphocytes</a:t>
            </a:r>
          </a:p>
          <a:p>
            <a:pPr marL="131028" marR="0" lvl="0" indent="-13102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-76200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1028" marR="0" lvl="0" indent="-131028" algn="l" rtl="0">
              <a:lnSpc>
                <a:spcPct val="110000"/>
              </a:lnSpc>
              <a:spcBef>
                <a:spcPts val="402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402"/>
              </a:spcBef>
              <a:buNone/>
            </a:pPr>
            <a:endParaRPr dirty="0"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500" y="3334975"/>
            <a:ext cx="2467775" cy="16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50" y="3334963"/>
            <a:ext cx="2567350" cy="17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724225" y="5527775"/>
            <a:ext cx="3237000" cy="56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u="sng" dirty="0">
                <a:latin typeface="Georgia"/>
                <a:ea typeface="Georgia"/>
                <a:cs typeface="Georgia"/>
                <a:sym typeface="Georgia"/>
              </a:rPr>
              <a:t>Clinical Features: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724224" y="1147764"/>
            <a:ext cx="3619176" cy="38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 b="1" u="sng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Rheumatoid Subcutaneous Nodules</a:t>
            </a:r>
            <a:r>
              <a:rPr lang="en-US" sz="1200" b="1" u="sng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4" name="Shape 164"/>
          <p:cNvSpPr txBox="1"/>
          <p:nvPr/>
        </p:nvSpPr>
        <p:spPr>
          <a:xfrm>
            <a:off x="724225" y="5877825"/>
            <a:ext cx="4759200" cy="2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200"/>
              <a:buChar char="●"/>
            </a:pPr>
            <a:r>
              <a:rPr lang="en-US" sz="1200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symmetric arthritis</a:t>
            </a:r>
            <a:r>
              <a:rPr lang="en-US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principally </a:t>
            </a:r>
            <a:r>
              <a:rPr lang="en-US" sz="1200" u="sng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affecting the small joints</a:t>
            </a:r>
            <a:r>
              <a:rPr lang="en-US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of the hands and feet, ankles, knees, wrists, elbows, and shoulders.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2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Most often, the proximal interphalangeal and metacarpophalangeal joints are affected</a:t>
            </a:r>
            <a:r>
              <a:rPr lang="en-US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but distal interphalangeal joints are spared.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200"/>
              <a:buFont typeface="Georgia"/>
              <a:buChar char="●"/>
            </a:pPr>
            <a:r>
              <a:rPr lang="en-US" sz="1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Axial involvement, when it occurs, is limited to the upper cervical spine; similarly, hip joint involvement is extremely uncommon.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75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14" y="1292722"/>
            <a:ext cx="5877272" cy="6807485"/>
          </a:xfrm>
        </p:spPr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symmetric arthritis,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principally affecting the small joints of the hands and feet, ankles, knees, wrists, elbows, and shoulders.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Most often, the proximal interphalangeal and metacarpophalangeal joints are affected, but distal interphalangeal joints are spared.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Axial involvement, when it occurs, is limited to the upper cervical spine; similarly, hip joint involvement is extremely uncommon.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Weakness , low grade fever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aching and stiffness of the joints, particularly in the morning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As the disease advances, the joints become enlarged, motion is limited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characteristic </a:t>
            </a:r>
            <a:r>
              <a:rPr lang="en-US" dirty="0" err="1">
                <a:solidFill>
                  <a:srgbClr val="FF0000"/>
                </a:solidFill>
                <a:latin typeface="Georgia" panose="02040502050405020303" pitchFamily="18" charset="0"/>
              </a:rPr>
              <a:t>derformities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develop. These include: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Radial deviation at </a:t>
            </a:r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the wrists.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Ulnar deviation </a:t>
            </a:r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at the fingers.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Flexion and hyperextension deformities of the fingers </a:t>
            </a:r>
            <a:r>
              <a:rPr lang="en-US" b="1" dirty="0">
                <a:solidFill>
                  <a:schemeClr val="tx1"/>
                </a:solidFill>
                <a:latin typeface="Georgia" panose="02040502050405020303" pitchFamily="18" charset="0"/>
              </a:rPr>
              <a:t>(swan neck and boutonniere deformities).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  <a:latin typeface="Georgia" panose="02040502050405020303" pitchFamily="18" charset="0"/>
              </a:rPr>
              <a:t>            boutonniere deformity</a:t>
            </a:r>
            <a:endParaRPr lang="ar-SA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E139FCD-A389-42F1-B71B-0F073E50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77" y="702626"/>
            <a:ext cx="5725308" cy="436416"/>
          </a:xfrm>
        </p:spPr>
        <p:txBody>
          <a:bodyPr>
            <a:normAutofit/>
          </a:bodyPr>
          <a:lstStyle/>
          <a:p>
            <a:r>
              <a:rPr lang="en-US" sz="2400" dirty="0"/>
              <a:t>RA Clinical features</a:t>
            </a:r>
          </a:p>
        </p:txBody>
      </p:sp>
      <p:pic>
        <p:nvPicPr>
          <p:cNvPr id="10" name="Picture 2" descr="http://www.eorthopod.com/images/ContentImages/hand/finger_swan_neck_deformity/finger_swanneck_cause02_collage_booklet.jpg">
            <a:extLst>
              <a:ext uri="{FF2B5EF4-FFF2-40B4-BE49-F238E27FC236}">
                <a16:creationId xmlns:a16="http://schemas.microsoft.com/office/drawing/2014/main" xmlns="" id="{207BB980-3EAB-4037-A1A8-C404082AF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>
            <a:fillRect/>
          </a:stretch>
        </p:blipFill>
        <p:spPr bwMode="auto">
          <a:xfrm>
            <a:off x="624594" y="5257800"/>
            <a:ext cx="2727744" cy="2060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.dailymail.co.uk/i/pix/2006/12/SwanNeckSplitPA_468x681.jpg">
            <a:extLst>
              <a:ext uri="{FF2B5EF4-FFF2-40B4-BE49-F238E27FC236}">
                <a16:creationId xmlns:a16="http://schemas.microsoft.com/office/drawing/2014/main" xmlns="" id="{3BFD8315-49E8-4130-8331-1355B6868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47" y="4939054"/>
            <a:ext cx="2922447" cy="283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77" y="837372"/>
            <a:ext cx="5725308" cy="381356"/>
          </a:xfrm>
        </p:spPr>
        <p:txBody>
          <a:bodyPr>
            <a:noAutofit/>
          </a:bodyPr>
          <a:lstStyle/>
          <a:p>
            <a:r>
              <a:rPr lang="en-US" altLang="en-US" sz="2667" dirty="0"/>
              <a:t>Rheumatoid arthritis</a:t>
            </a:r>
            <a:endParaRPr lang="ar-SA" sz="2667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F4DBB783-8D09-4849-A02F-FE5290E4910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7961" y="2318389"/>
          <a:ext cx="5725584" cy="466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AD5AA6-EF6C-43BC-9727-9A881347CE59}"/>
              </a:ext>
            </a:extLst>
          </p:cNvPr>
          <p:cNvSpPr/>
          <p:nvPr/>
        </p:nvSpPr>
        <p:spPr>
          <a:xfrm>
            <a:off x="517962" y="2203423"/>
            <a:ext cx="5469892" cy="1923854"/>
          </a:xfrm>
          <a:prstGeom prst="rect">
            <a:avLst/>
          </a:prstGeom>
        </p:spPr>
        <p:txBody>
          <a:bodyPr/>
          <a:lstStyle/>
          <a:p>
            <a:pPr lvl="0"/>
            <a:endParaRPr lang="en-US" sz="2286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43" dirty="0">
                <a:latin typeface="Georgia" panose="02040502050405020303" pitchFamily="18" charset="0"/>
              </a:rPr>
              <a:t>Loss of articular cartilage leading to narrowing of the joint space.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43" dirty="0">
                <a:latin typeface="Georgia" panose="02040502050405020303" pitchFamily="18" charset="0"/>
              </a:rPr>
              <a:t>Joint effusions.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43" dirty="0">
                <a:latin typeface="Georgia" panose="02040502050405020303" pitchFamily="18" charset="0"/>
              </a:rPr>
              <a:t>Erosions</a:t>
            </a: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xmlns="" id="{953B2BE2-96E5-426E-9F91-4DA29BD2404C}"/>
              </a:ext>
            </a:extLst>
          </p:cNvPr>
          <p:cNvSpPr/>
          <p:nvPr/>
        </p:nvSpPr>
        <p:spPr>
          <a:xfrm>
            <a:off x="819629" y="1909150"/>
            <a:ext cx="1155450" cy="466732"/>
          </a:xfrm>
          <a:prstGeom prst="snip1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AA8874-0BCD-43B2-8B69-EC65E40E1583}"/>
              </a:ext>
            </a:extLst>
          </p:cNvPr>
          <p:cNvSpPr/>
          <p:nvPr/>
        </p:nvSpPr>
        <p:spPr>
          <a:xfrm>
            <a:off x="956235" y="1966644"/>
            <a:ext cx="910699" cy="35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714" b="1" dirty="0">
                <a:latin typeface="Georgia" panose="02040502050405020303" pitchFamily="18" charset="0"/>
              </a:rPr>
              <a:t>X-ray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56717637-B6EB-4A18-9E78-59B8ED3BC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278675"/>
              </p:ext>
            </p:extLst>
          </p:nvPr>
        </p:nvGraphicFramePr>
        <p:xfrm>
          <a:off x="744568" y="3303083"/>
          <a:ext cx="5684817" cy="4850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88261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77" y="837372"/>
            <a:ext cx="5725308" cy="517961"/>
          </a:xfrm>
        </p:spPr>
        <p:txBody>
          <a:bodyPr>
            <a:noAutofit/>
          </a:bodyPr>
          <a:lstStyle/>
          <a:p>
            <a:r>
              <a:rPr lang="en-US" altLang="ar-SA" sz="1714" b="1" dirty="0">
                <a:solidFill>
                  <a:schemeClr val="bg1"/>
                </a:solidFill>
              </a:rPr>
              <a:t>Comparison of the morphologic features of RA and osteoarthritis</a:t>
            </a:r>
            <a:r>
              <a:rPr lang="en-US" altLang="ar-SA" sz="1714" b="1" dirty="0">
                <a:solidFill>
                  <a:schemeClr val="tx1"/>
                </a:solidFill>
              </a:rPr>
              <a:t/>
            </a:r>
            <a:br>
              <a:rPr lang="en-US" altLang="ar-SA" sz="1714" b="1" dirty="0">
                <a:solidFill>
                  <a:schemeClr val="tx1"/>
                </a:solidFill>
              </a:rPr>
            </a:br>
            <a:endParaRPr lang="ar-SA" sz="1714" dirty="0">
              <a:solidFill>
                <a:schemeClr val="tx1"/>
              </a:solidFill>
            </a:endParaRPr>
          </a:p>
        </p:txBody>
      </p:sp>
      <p:pic>
        <p:nvPicPr>
          <p:cNvPr id="4" name="Picture 1" descr="D:\SCContent\9781416029731\graphics\fullsize\S9781416029731-021-f017.jpg">
            <a:extLst>
              <a:ext uri="{FF2B5EF4-FFF2-40B4-BE49-F238E27FC236}">
                <a16:creationId xmlns:a16="http://schemas.microsoft.com/office/drawing/2014/main" xmlns="" id="{130D8FF0-9422-4145-BD5E-87B3E57316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>
            <a:fillRect/>
          </a:stretch>
        </p:blipFill>
        <p:spPr bwMode="auto">
          <a:xfrm>
            <a:off x="704078" y="1474599"/>
            <a:ext cx="5505761" cy="2385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8998DE-7003-4FDA-A421-210ACC53538D}"/>
              </a:ext>
            </a:extLst>
          </p:cNvPr>
          <p:cNvSpPr txBox="1"/>
          <p:nvPr/>
        </p:nvSpPr>
        <p:spPr>
          <a:xfrm>
            <a:off x="704078" y="4098819"/>
            <a:ext cx="563098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905" dirty="0">
                <a:solidFill>
                  <a:schemeClr val="bg1"/>
                </a:solidFill>
                <a:latin typeface="+mj-lt"/>
              </a:rPr>
              <a:t>Comparison of </a:t>
            </a:r>
            <a:br>
              <a:rPr lang="en-US" altLang="en-US" sz="1905" dirty="0">
                <a:solidFill>
                  <a:schemeClr val="bg1"/>
                </a:solidFill>
                <a:latin typeface="+mj-lt"/>
              </a:rPr>
            </a:br>
            <a:r>
              <a:rPr lang="en-US" altLang="en-US" sz="1905" dirty="0">
                <a:solidFill>
                  <a:schemeClr val="bg1"/>
                </a:solidFill>
                <a:latin typeface="+mj-lt"/>
              </a:rPr>
              <a:t>Osteoarthrosis &amp; Rheumatoid Arthritis</a:t>
            </a:r>
            <a:endParaRPr lang="en-US" sz="1905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7CF6A26-7F76-4184-B8D2-595BCE66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contrast="20000"/>
          </a:blip>
          <a:stretch>
            <a:fillRect/>
          </a:stretch>
        </p:blipFill>
        <p:spPr>
          <a:xfrm>
            <a:off x="620415" y="4834339"/>
            <a:ext cx="5733708" cy="4081061"/>
          </a:xfrm>
          <a:prstGeom prst="rect">
            <a:avLst/>
          </a:prstGeom>
          <a:ln>
            <a:solidFill>
              <a:schemeClr val="accent1">
                <a:lumMod val="50000"/>
                <a:alpha val="1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3616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09600" y="1050390"/>
            <a:ext cx="6088663" cy="432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Gout affects about 1% of the population, and shows a predeliction for males</a:t>
            </a:r>
            <a:r>
              <a:rPr lang="en-US" altLang="en-US" sz="1000" dirty="0">
                <a:latin typeface="Georgia" charset="0"/>
                <a:ea typeface="Georgia" charset="0"/>
                <a:cs typeface="Georgia" charset="0"/>
              </a:rPr>
              <a:t>.</a:t>
            </a:r>
            <a:r>
              <a:rPr lang="en-US" altLang="en-US" sz="12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(most common in males)</a:t>
            </a:r>
            <a:r>
              <a:rPr lang="en-US" altLang="en-US" sz="1714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en-US" alt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It is caused by excessive amounts of </a:t>
            </a:r>
            <a:r>
              <a:rPr lang="en-US" alt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uric acid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en-US" altLang="en-US" sz="1143" b="1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Monosodium urate crystals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 precipitate from supersaturated body fluids and induce an acute inflammatory reaction.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en-US" alt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What is Gout marked by?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recurrent episodes of acute arthritis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 sometimes accompanied by the formation of large crystalline aggregates called </a:t>
            </a:r>
            <a:r>
              <a:rPr lang="en-US" alt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tophi</a:t>
            </a:r>
            <a:r>
              <a:rPr lang="ar-SA" alt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altLang="en-US" sz="14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ar-SA" altLang="en-US" sz="14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(حصوات </a:t>
            </a:r>
            <a:endParaRPr lang="en-US" altLang="en-US" sz="1050" dirty="0">
              <a:solidFill>
                <a:schemeClr val="bg2">
                  <a:lumMod val="6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 eventual permanent joint deformity.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ar-SA" alt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What are the risk factors for gout? 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Obesity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consumption of purine-rich foods </a:t>
            </a:r>
            <a:r>
              <a:rPr lang="en-US" altLang="en-US" sz="10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(such as meat)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excess alcohol intake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Diabetes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the metabolic syndrome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Renal failure </a:t>
            </a:r>
            <a:r>
              <a:rPr lang="en-US" altLang="en-US" sz="1714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en-US" altLang="en-US" sz="12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because there will be underexcretion of uric acid =&gt; accumulation of uric acid =&gt; hyperuricemia which may lead to gout but not always) </a:t>
            </a:r>
            <a:endParaRPr lang="en-US" altLang="en-US" sz="1714" dirty="0">
              <a:solidFill>
                <a:schemeClr val="bg2">
                  <a:lumMod val="6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00026" y="554977"/>
            <a:ext cx="5174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Gout</a:t>
            </a:r>
            <a:r>
              <a:rPr lang="en-US" altLang="en-US" sz="2286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US" altLang="en-US" sz="1143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 (monosodium urate crystals)</a:t>
            </a:r>
            <a:endParaRPr lang="ar-SA" sz="1143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3B1AE491-E5A2-4CB3-BA53-79255119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5486400"/>
            <a:ext cx="4412262" cy="3657599"/>
          </a:xfrm>
          <a:prstGeom prst="rect">
            <a:avLst/>
          </a:prstGeom>
        </p:spPr>
      </p:pic>
      <p:graphicFrame>
        <p:nvGraphicFramePr>
          <p:cNvPr id="8" name="رسم تخطيطي 7"/>
          <p:cNvGraphicFramePr/>
          <p:nvPr>
            <p:extLst>
              <p:ext uri="{D42A27DB-BD31-4B8C-83A1-F6EECF244321}">
                <p14:modId xmlns:p14="http://schemas.microsoft.com/office/powerpoint/2010/main" val="3214455561"/>
              </p:ext>
            </p:extLst>
          </p:nvPr>
        </p:nvGraphicFramePr>
        <p:xfrm>
          <a:off x="359246" y="5486400"/>
          <a:ext cx="2196495" cy="183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مربع نص 9"/>
          <p:cNvSpPr txBox="1"/>
          <p:nvPr/>
        </p:nvSpPr>
        <p:spPr>
          <a:xfrm>
            <a:off x="5844683" y="5055513"/>
            <a:ext cx="85358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Don’t skip the table</a:t>
            </a:r>
            <a:endParaRPr lang="ar-SA" sz="1100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71A3BC-89C5-46C3-982B-3B794167E496}"/>
              </a:ext>
            </a:extLst>
          </p:cNvPr>
          <p:cNvSpPr txBox="1"/>
          <p:nvPr/>
        </p:nvSpPr>
        <p:spPr>
          <a:xfrm>
            <a:off x="3886200" y="228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Link it with “Gout” from Biochemistry , it will be extremely easy </a:t>
            </a:r>
            <a:r>
              <a:rPr lang="en-US" sz="1200" i="1" dirty="0">
                <a:sym typeface="Wingdings" panose="05000000000000000000" pitchFamily="2" charset="2"/>
              </a:rPr>
              <a:t>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601024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41626" y="3541307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rPr>
              <a:t>Gout Morphology:</a:t>
            </a:r>
            <a:endParaRPr lang="ar-SA" dirty="0">
              <a:solidFill>
                <a:schemeClr val="bg1"/>
              </a:solidFill>
              <a:latin typeface="+mj-lt"/>
              <a:ea typeface="Georgia" charset="0"/>
              <a:cs typeface="Georgia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21446" y="4070382"/>
            <a:ext cx="6069786" cy="289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Acute arthritis:</a:t>
            </a:r>
            <a:r>
              <a:rPr lang="en-US" altLang="en-US" sz="1200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 is characterized by a dense neutrophilic infiltrate permeating the </a:t>
            </a: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synovium and synovial fluid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. </a:t>
            </a:r>
            <a:r>
              <a:rPr lang="en-US" alt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Long, slender, needle-shaped</a:t>
            </a:r>
            <a:r>
              <a:rPr lang="en-US" altLang="en-US" sz="1143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 </a:t>
            </a:r>
            <a:r>
              <a:rPr lang="en-US" alt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monosodium urate crystals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 frequently are</a:t>
            </a:r>
            <a:r>
              <a:rPr lang="en-US" altLang="en-US" sz="11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.( look at pic 1 </a:t>
            </a:r>
            <a:r>
              <a:rPr lang="en-US" altLang="en-US" sz="1100" b="1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you have to now the shape</a:t>
            </a:r>
            <a:r>
              <a:rPr lang="en-US" altLang="en-US" sz="11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)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en-US" altLang="en-US" sz="1143" b="1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Chronic tophaceous arthritis</a:t>
            </a:r>
            <a:r>
              <a:rPr lang="en-US" altLang="en-US" sz="1143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: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 evolves from </a:t>
            </a: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repetitive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 precipitation of urate crystals during acute attacks.  The synovium becomes </a:t>
            </a: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hyperplastic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fibrotic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, and </a:t>
            </a:r>
            <a:r>
              <a:rPr lang="en-US" altLang="en-US" sz="1143" b="1" dirty="0">
                <a:latin typeface="Georgia" charset="0"/>
                <a:ea typeface="Georgia" charset="0"/>
                <a:cs typeface="Georgia" charset="0"/>
              </a:rPr>
              <a:t>thickened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 by inflammatory cells.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en-US" altLang="en-US" sz="1143" b="1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Tophi are pathognomonic for gout:</a:t>
            </a: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 They are formed by large aggregations of urate crystals surrounded by an intense inflammatory reaction of lymphocytes, macrophages, and foreign-body giant cells</a:t>
            </a:r>
            <a:r>
              <a:rPr lang="en-US" altLang="en-US" sz="1000" dirty="0">
                <a:latin typeface="Georgia" charset="0"/>
                <a:ea typeface="Georgia" charset="0"/>
                <a:cs typeface="Georgia" charset="0"/>
              </a:rPr>
              <a:t>. </a:t>
            </a:r>
            <a:r>
              <a:rPr lang="en-US" altLang="en-US" sz="12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(look at pic 2)</a:t>
            </a:r>
          </a:p>
          <a:p>
            <a:pPr marL="412869" lvl="1" indent="-163289">
              <a:buClr>
                <a:schemeClr val="bg1"/>
              </a:buClr>
              <a:buFont typeface="Wingdings" charset="2"/>
              <a:buChar char="§"/>
            </a:pPr>
            <a:endParaRPr lang="ar-SA" alt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412871" lvl="2" indent="-163289">
              <a:buClr>
                <a:schemeClr val="bg1"/>
              </a:buClr>
              <a:buFont typeface="Courier New" charset="0"/>
              <a:buChar char="o"/>
            </a:pPr>
            <a:r>
              <a:rPr lang="en-US" altLang="en-US" sz="1143" dirty="0">
                <a:latin typeface="Georgia" charset="0"/>
                <a:ea typeface="Georgia" charset="0"/>
                <a:cs typeface="Georgia" charset="0"/>
              </a:rPr>
              <a:t>Tophi can appear in the articular cartilage of joints and in the soft tissues, including the ear lobes &amp; nasal cartilages </a:t>
            </a:r>
            <a:r>
              <a:rPr lang="en-US" altLang="en-US" sz="1714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en-US" altLang="en-US" sz="1100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look at pic 3)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</a:pPr>
            <a:endParaRPr lang="en-US" altLang="en-US" sz="1143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854A973-2A7E-475D-ABC8-0C105909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6" y="6963546"/>
            <a:ext cx="1938327" cy="154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959A612-C787-4EC4-9D7E-AB071BC8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7" y="6879567"/>
            <a:ext cx="1906048" cy="152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534D2938-030E-490F-83A4-63C42D0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46" y="6879567"/>
            <a:ext cx="1669346" cy="154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1547309" y="8450186"/>
            <a:ext cx="722339" cy="2242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57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Pic 1</a:t>
            </a:r>
            <a:endParaRPr lang="ar-SA" sz="857" dirty="0">
              <a:solidFill>
                <a:schemeClr val="bg2">
                  <a:lumMod val="6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265394" y="8453561"/>
            <a:ext cx="722339" cy="2242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57" dirty="0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Pic 2 </a:t>
            </a:r>
            <a:endParaRPr lang="ar-SA" sz="857" dirty="0">
              <a:solidFill>
                <a:schemeClr val="bg2">
                  <a:lumMod val="6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983480" y="8456550"/>
            <a:ext cx="722339" cy="2242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57">
                <a:solidFill>
                  <a:schemeClr val="bg2">
                    <a:lumMod val="6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Pic 3</a:t>
            </a:r>
            <a:endParaRPr lang="ar-SA" sz="857" dirty="0">
              <a:solidFill>
                <a:schemeClr val="bg2">
                  <a:lumMod val="6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69207E8D-E807-435D-8592-1F53CCE8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309" y="575167"/>
            <a:ext cx="3852320" cy="23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3502287" y="3991055"/>
            <a:ext cx="7956284" cy="951711"/>
          </a:xfrm>
        </p:spPr>
        <p:txBody>
          <a:bodyPr>
            <a:normAutofit/>
          </a:bodyPr>
          <a:lstStyle/>
          <a:p>
            <a:pPr algn="ctr"/>
            <a:r>
              <a:rPr lang="en-US" sz="419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Objectives:</a:t>
            </a:r>
            <a:endParaRPr lang="ar-SA" sz="419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4938" y="1045702"/>
            <a:ext cx="5026876" cy="73993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Know the pathogenesis and clinicopathological features of osteoarthritis (degenerative joint disease), </a:t>
            </a:r>
            <a:endParaRPr lang="en-US" sz="1400" u="word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u="word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Know the pathogenesis and clinicopathological features of rheumatoid arthritis</a:t>
            </a:r>
            <a:endParaRPr lang="en-US" sz="1400" u="word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u="words" dirty="0">
              <a:solidFill>
                <a:schemeClr val="tx2"/>
              </a:solidFill>
            </a:endParaRPr>
          </a:p>
          <a:p>
            <a:pPr>
              <a:defRPr/>
            </a:pPr>
            <a:endParaRPr lang="en-US" sz="1400" u="word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Know the pathogenesis and clinicopathological features of gout and calcium pyrophosphate </a:t>
            </a:r>
            <a:r>
              <a:rPr lang="en-US" sz="1400" dirty="0" err="1">
                <a:solidFill>
                  <a:schemeClr val="tx2"/>
                </a:solidFill>
              </a:rPr>
              <a:t>arthropathy</a:t>
            </a:r>
            <a:r>
              <a:rPr lang="en-US" sz="1400" dirty="0">
                <a:solidFill>
                  <a:schemeClr val="tx2"/>
                </a:solidFill>
              </a:rPr>
              <a:t> [</a:t>
            </a:r>
            <a:r>
              <a:rPr lang="en-US" sz="1400" dirty="0" err="1">
                <a:solidFill>
                  <a:schemeClr val="tx2"/>
                </a:solidFill>
              </a:rPr>
              <a:t>pseudogout</a:t>
            </a:r>
            <a:r>
              <a:rPr lang="en-US" sz="1400" dirty="0">
                <a:solidFill>
                  <a:schemeClr val="tx2"/>
                </a:solidFill>
              </a:rPr>
              <a:t>]</a:t>
            </a:r>
            <a:endParaRPr lang="en-US" sz="1400" u="words" dirty="0">
              <a:solidFill>
                <a:schemeClr val="tx2"/>
              </a:solidFill>
            </a:endParaRPr>
          </a:p>
          <a:p>
            <a:pPr marL="163289" indent="-163289">
              <a:buFont typeface="Arial" panose="020B0604020202020204" pitchFamily="34" charset="0"/>
              <a:buChar char="•"/>
            </a:pPr>
            <a:endParaRPr lang="en-US" sz="1524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8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21333" y="768002"/>
            <a:ext cx="1822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rPr>
              <a:t>Clinical Features </a:t>
            </a:r>
            <a:endParaRPr lang="ar-SA" dirty="0">
              <a:solidFill>
                <a:schemeClr val="bg1"/>
              </a:solidFill>
              <a:latin typeface="+mj-lt"/>
              <a:ea typeface="Georgia" charset="0"/>
              <a:cs typeface="Georgia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82511" y="1214239"/>
            <a:ext cx="5522830" cy="114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altLang="ar-SA" sz="1143" dirty="0">
                <a:latin typeface="Georgia" charset="0"/>
                <a:ea typeface="Georgia" charset="0"/>
                <a:cs typeface="Georgia" charset="0"/>
              </a:rPr>
              <a:t>The most commonly affected site is: </a:t>
            </a:r>
            <a:r>
              <a:rPr lang="en-US" altLang="ar-SA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first metatarsophalangeal joint</a:t>
            </a:r>
            <a:r>
              <a:rPr lang="en-US" altLang="ar-SA" sz="1143" dirty="0">
                <a:latin typeface="Georgia" charset="0"/>
                <a:ea typeface="Georgia" charset="0"/>
                <a:cs typeface="Georgia" charset="0"/>
              </a:rPr>
              <a:t>.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endParaRPr lang="en-US" altLang="ar-SA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altLang="ar-SA" sz="1143" dirty="0">
                <a:latin typeface="Georgia" charset="0"/>
                <a:ea typeface="Georgia" charset="0"/>
                <a:cs typeface="Georgia" charset="0"/>
              </a:rPr>
              <a:t> It is </a:t>
            </a:r>
            <a:r>
              <a:rPr lang="en-US" altLang="ar-SA" sz="1143" b="1" dirty="0">
                <a:latin typeface="Georgia" charset="0"/>
                <a:ea typeface="Georgia" charset="0"/>
                <a:cs typeface="Georgia" charset="0"/>
              </a:rPr>
              <a:t>swollen</a:t>
            </a:r>
            <a:r>
              <a:rPr lang="en-US" altLang="ar-SA" sz="1143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altLang="ar-SA" sz="1143" b="1" dirty="0">
                <a:latin typeface="Georgia" charset="0"/>
                <a:ea typeface="Georgia" charset="0"/>
                <a:cs typeface="Georgia" charset="0"/>
              </a:rPr>
              <a:t>red</a:t>
            </a:r>
            <a:r>
              <a:rPr lang="en-US" altLang="ar-SA" sz="1143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altLang="ar-SA" sz="1143" b="1" dirty="0">
                <a:latin typeface="Georgia" charset="0"/>
                <a:ea typeface="Georgia" charset="0"/>
                <a:cs typeface="Georgia" charset="0"/>
              </a:rPr>
              <a:t>and very painful</a:t>
            </a:r>
            <a:r>
              <a:rPr lang="en-US" altLang="ar-SA" sz="1143" dirty="0">
                <a:latin typeface="Georgia" charset="0"/>
                <a:ea typeface="Georgia" charset="0"/>
                <a:cs typeface="Georgia" charset="0"/>
              </a:rPr>
              <a:t>.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Renal manifestations of gout can appear as renal colic associated with the passage of gravel and stones</a:t>
            </a:r>
            <a:endParaRPr lang="ar-SA" altLang="ar-SA" sz="1143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10" descr="http://www.holisticdawn.com/wp-content/uploads/2014/09/Gout-1.jpg">
            <a:extLst>
              <a:ext uri="{FF2B5EF4-FFF2-40B4-BE49-F238E27FC236}">
                <a16:creationId xmlns:a16="http://schemas.microsoft.com/office/drawing/2014/main" xmlns="" id="{09023601-D937-451A-AE86-8C17086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"/>
          <a:stretch>
            <a:fillRect/>
          </a:stretch>
        </p:blipFill>
        <p:spPr bwMode="auto">
          <a:xfrm>
            <a:off x="996675" y="2628160"/>
            <a:ext cx="1800117" cy="17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://uvahealth.com/Plone/ebsco_images/2479.jpg">
            <a:extLst>
              <a:ext uri="{FF2B5EF4-FFF2-40B4-BE49-F238E27FC236}">
                <a16:creationId xmlns:a16="http://schemas.microsoft.com/office/drawing/2014/main" xmlns="" id="{B043306D-92B6-4739-8A2C-8F361EE9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93" y="2628160"/>
            <a:ext cx="1800117" cy="1719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828481" y="4819658"/>
            <a:ext cx="5452242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+mj-lt"/>
              </a:rPr>
              <a:t>Pseudogout</a:t>
            </a:r>
            <a:r>
              <a:rPr lang="en-CA" sz="2286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CA" sz="1714" dirty="0"/>
              <a:t> </a:t>
            </a:r>
            <a:r>
              <a:rPr lang="en-CA" sz="1143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en-US" sz="1143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Calcium pyrophosphate crystals) </a:t>
            </a:r>
            <a:endParaRPr lang="ar-SA" sz="1143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73171" y="5457096"/>
            <a:ext cx="5941510" cy="3082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This condition is due to the deposition of </a:t>
            </a:r>
            <a:r>
              <a:rPr lang="en-US" sz="1143" b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calcium pyrophosphate crystals 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in the synovium (</a:t>
            </a:r>
            <a:r>
              <a:rPr lang="en-US" sz="1143" b="1" dirty="0" err="1">
                <a:latin typeface="Georgia" charset="0"/>
                <a:ea typeface="Georgia" charset="0"/>
                <a:cs typeface="Georgia" charset="0"/>
              </a:rPr>
              <a:t>pseudogout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) and articular cartilage </a:t>
            </a:r>
            <a:r>
              <a:rPr lang="en-US" sz="1143" b="1" dirty="0"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en-US" sz="1143" b="1" dirty="0" err="1">
                <a:latin typeface="Georgia" charset="0"/>
                <a:ea typeface="Georgia" charset="0"/>
                <a:cs typeface="Georgia" charset="0"/>
              </a:rPr>
              <a:t>chondrocalcinosis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). 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It can occur in three main settings: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Sporadic </a:t>
            </a:r>
            <a:r>
              <a:rPr lang="en-US" sz="1048" dirty="0">
                <a:latin typeface="Georgia" charset="0"/>
                <a:ea typeface="Georgia" charset="0"/>
                <a:cs typeface="Georgia" charset="0"/>
              </a:rPr>
              <a:t>(more common in the elderly).</a:t>
            </a: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Hereditary.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Secondary to other conditions, such as  </a:t>
            </a:r>
            <a:r>
              <a:rPr lang="en-US" sz="1143" dirty="0">
                <a:solidFill>
                  <a:schemeClr val="accent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previous joint damage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sz="1143" dirty="0">
                <a:solidFill>
                  <a:schemeClr val="accent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hyperparathyroidism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sz="1143" dirty="0">
                <a:solidFill>
                  <a:schemeClr val="accent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hypothyroidism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sz="1143" dirty="0">
                <a:solidFill>
                  <a:schemeClr val="accent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haemochromatosis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 and </a:t>
            </a:r>
            <a:r>
              <a:rPr lang="en-US" sz="1143" dirty="0">
                <a:solidFill>
                  <a:schemeClr val="accent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diabetes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.</a:t>
            </a:r>
          </a:p>
          <a:p>
            <a:pPr marL="467299" lvl="1" indent="-217719">
              <a:buClr>
                <a:schemeClr val="bg1"/>
              </a:buClr>
              <a:buFont typeface="+mj-lt"/>
              <a:buAutoNum type="arabicPeriod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The crystals first develop in the </a:t>
            </a:r>
            <a:r>
              <a:rPr lang="en-US" sz="1143" b="1" dirty="0">
                <a:latin typeface="Georgia" charset="0"/>
                <a:ea typeface="Georgia" charset="0"/>
                <a:cs typeface="Georgia" charset="0"/>
              </a:rPr>
              <a:t>articular cartilage (</a:t>
            </a:r>
            <a:r>
              <a:rPr lang="en-US" sz="1143" b="1" dirty="0" err="1">
                <a:latin typeface="Georgia" charset="0"/>
                <a:ea typeface="Georgia" charset="0"/>
                <a:cs typeface="Georgia" charset="0"/>
              </a:rPr>
              <a:t>chondrocalcinosis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), which is usually </a:t>
            </a:r>
            <a:r>
              <a:rPr lang="en-US" sz="1143" b="1" dirty="0">
                <a:latin typeface="Georgia" charset="0"/>
                <a:ea typeface="Georgia" charset="0"/>
                <a:cs typeface="Georgia" charset="0"/>
              </a:rPr>
              <a:t>asymptomatic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.  From here, the crystals may shed into the </a:t>
            </a:r>
            <a:r>
              <a:rPr lang="en-US" sz="1143" b="1" dirty="0">
                <a:latin typeface="Georgia" charset="0"/>
                <a:ea typeface="Georgia" charset="0"/>
                <a:cs typeface="Georgia" charset="0"/>
              </a:rPr>
              <a:t>joint cavity 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resulting in an acute arthritis, which mimics gout and is therefore called </a:t>
            </a:r>
            <a:r>
              <a:rPr lang="en-US" sz="1143" b="1" dirty="0" err="1">
                <a:latin typeface="Georgia" charset="0"/>
                <a:ea typeface="Georgia" charset="0"/>
                <a:cs typeface="Georgia" charset="0"/>
              </a:rPr>
              <a:t>pseudogout</a:t>
            </a:r>
            <a:r>
              <a:rPr lang="en-US" sz="1143" dirty="0">
                <a:latin typeface="Georgia" charset="0"/>
                <a:ea typeface="Georgia" charset="0"/>
                <a:cs typeface="Georgia" charset="0"/>
              </a:rPr>
              <a:t>.*</a:t>
            </a:r>
          </a:p>
          <a:p>
            <a:pPr marL="163289" indent="-163289">
              <a:buClr>
                <a:schemeClr val="bg1"/>
              </a:buClr>
              <a:buFont typeface="Arial" charset="0"/>
              <a:buChar char="•"/>
              <a:defRPr/>
            </a:pPr>
            <a:endParaRPr lang="en-US" sz="1143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73171" y="8358989"/>
            <a:ext cx="5941510" cy="400110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pPr algn="r" defTabSz="249580" rtl="1"/>
            <a:r>
              <a:rPr lang="ar-SA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* في </a:t>
            </a:r>
            <a:r>
              <a:rPr lang="ar-SA" sz="1000" dirty="0" err="1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البدايه</a:t>
            </a:r>
            <a:r>
              <a:rPr lang="ar-SA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 يتجمع في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articular cartilage</a:t>
            </a:r>
            <a:r>
              <a:rPr lang="ar-SA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 وهنا ما راح يكون لها اعراض  بعدين ممكن تروح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joint </a:t>
            </a:r>
            <a:r>
              <a:rPr lang="ar-SA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 وتسبب اعراض تشبه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gout </a:t>
            </a:r>
            <a:r>
              <a:rPr lang="ar-SA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 عشان كذا يكون اسمها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pesodogout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a typeface="Georgia" charset="0"/>
                <a:cs typeface="Georgia" charset="0"/>
              </a:rPr>
              <a:t> </a:t>
            </a:r>
            <a:endParaRPr lang="ar-SA" sz="10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11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6325"/>
              </p:ext>
            </p:extLst>
          </p:nvPr>
        </p:nvGraphicFramePr>
        <p:xfrm>
          <a:off x="1120082" y="740993"/>
          <a:ext cx="4572000" cy="764100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77439"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sz="1600" dirty="0">
                          <a:solidFill>
                            <a:schemeClr val="tx1"/>
                          </a:solidFill>
                          <a:latin typeface="Georgia" charset="0"/>
                          <a:ea typeface="Georgia" charset="0"/>
                          <a:cs typeface="Georgia" charset="0"/>
                        </a:rPr>
                        <a:t>Pseudogout</a:t>
                      </a:r>
                      <a:r>
                        <a:rPr lang="en-US" sz="1100" dirty="0">
                          <a:latin typeface="Georgia" charset="0"/>
                          <a:ea typeface="Georgia" charset="0"/>
                          <a:cs typeface="Georgia" charset="0"/>
                        </a:rPr>
                        <a:t> </a:t>
                      </a:r>
                      <a:endParaRPr lang="ar-SA" sz="11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sz="1600" dirty="0">
                          <a:solidFill>
                            <a:schemeClr val="tx1"/>
                          </a:solidFill>
                          <a:latin typeface="Georgia" charset="0"/>
                          <a:ea typeface="Georgia" charset="0"/>
                          <a:cs typeface="Georgia" charset="0"/>
                        </a:rPr>
                        <a:t>Gout</a:t>
                      </a:r>
                      <a:r>
                        <a:rPr lang="en-US" sz="1100" baseline="0" dirty="0">
                          <a:latin typeface="Georgia" charset="0"/>
                          <a:ea typeface="Georgia" charset="0"/>
                          <a:cs typeface="Georgia" charset="0"/>
                        </a:rPr>
                        <a:t> </a:t>
                      </a:r>
                      <a:endParaRPr lang="ar-SA" sz="11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8487"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sz="1200" dirty="0">
                          <a:latin typeface="Georgia" charset="0"/>
                          <a:ea typeface="Georgia" charset="0"/>
                          <a:cs typeface="Georgia" charset="0"/>
                        </a:rPr>
                        <a:t>The knee is most commonly involved.</a:t>
                      </a: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sz="1200" dirty="0">
                          <a:latin typeface="Georgia" charset="0"/>
                          <a:ea typeface="Georgia" charset="0"/>
                          <a:cs typeface="Georgia" charset="0"/>
                        </a:rPr>
                        <a:t>first metatarsophalangeal joint</a:t>
                      </a:r>
                      <a:r>
                        <a:rPr lang="en-US" sz="1200" baseline="0" dirty="0">
                          <a:latin typeface="Georgia" charset="0"/>
                          <a:ea typeface="Georgia" charset="0"/>
                          <a:cs typeface="Georgia" charset="0"/>
                        </a:rPr>
                        <a:t> is most commonly involved </a:t>
                      </a:r>
                      <a:endParaRPr lang="en-US" sz="12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5275">
                <a:tc>
                  <a:txBody>
                    <a:bodyPr/>
                    <a:lstStyle/>
                    <a:p>
                      <a:pPr marL="0" marR="0" indent="0" algn="ctr" defTabSz="52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dirty="0">
                          <a:latin typeface="Georgia" charset="0"/>
                          <a:ea typeface="Georgia" charset="0"/>
                          <a:cs typeface="Georgia" charset="0"/>
                        </a:rPr>
                        <a:t>X-rays show the characteristic line of calcification of the articular cartilage</a:t>
                      </a:r>
                      <a:r>
                        <a:rPr lang="en-US" altLang="en-US" sz="1100" dirty="0">
                          <a:latin typeface="Georgia" charset="0"/>
                          <a:ea typeface="Georgia" charset="0"/>
                          <a:cs typeface="Georgia" charset="0"/>
                        </a:rPr>
                        <a:t>.</a:t>
                      </a:r>
                    </a:p>
                    <a:p>
                      <a:pPr marL="0" algn="ctr" defTabSz="524110" rtl="0" eaLnBrk="1" latinLnBrk="0" hangingPunct="1"/>
                      <a:endParaRPr lang="ar-SA" sz="11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sz="1100" dirty="0">
                          <a:latin typeface="Georgia" charset="0"/>
                          <a:ea typeface="Georgia" charset="0"/>
                          <a:cs typeface="Georgia" charset="0"/>
                        </a:rPr>
                        <a:t>_</a:t>
                      </a:r>
                      <a:endParaRPr lang="ar-SA" sz="11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21318"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altLang="en-US" sz="1200" dirty="0">
                          <a:latin typeface="Georgia" charset="0"/>
                          <a:ea typeface="Georgia" charset="0"/>
                          <a:cs typeface="Georgia" charset="0"/>
                        </a:rPr>
                        <a:t>rhomboid shaped crystals </a:t>
                      </a:r>
                      <a:endParaRPr lang="ar-SA" sz="12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marL="0" algn="ctr" defTabSz="524110" rtl="0" eaLnBrk="1" latinLnBrk="0" hangingPunct="1"/>
                      <a:r>
                        <a:rPr lang="en-US" sz="1200" dirty="0">
                          <a:latin typeface="Georgia" charset="0"/>
                          <a:ea typeface="Georgia" charset="0"/>
                          <a:cs typeface="Georgia" charset="0"/>
                        </a:rPr>
                        <a:t>Long, slender, needle-shaped </a:t>
                      </a:r>
                      <a:r>
                        <a:rPr lang="en-US" altLang="en-US" sz="1200" dirty="0">
                          <a:latin typeface="Georgia" charset="0"/>
                          <a:ea typeface="Georgia" charset="0"/>
                          <a:cs typeface="Georgia" charset="0"/>
                        </a:rPr>
                        <a:t>crystals </a:t>
                      </a:r>
                      <a:endParaRPr lang="ar-SA" sz="12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8487">
                <a:tc>
                  <a:txBody>
                    <a:bodyPr/>
                    <a:lstStyle/>
                    <a:p>
                      <a:pPr marL="0" marR="0" indent="0" algn="ctr" defTabSz="52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Georgia" charset="0"/>
                          <a:ea typeface="Georgia" charset="0"/>
                          <a:cs typeface="Georgia" charset="0"/>
                        </a:rPr>
                        <a:t>calcium pyrophosphate crystals </a:t>
                      </a:r>
                      <a:endParaRPr lang="ar-SA" sz="14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  <a:p>
                      <a:pPr marL="0" algn="ctr" defTabSz="524110" rtl="0" eaLnBrk="1" latinLnBrk="0" hangingPunct="1"/>
                      <a:endParaRPr lang="ar-SA" sz="11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marL="0" marR="0" indent="0" algn="ctr" defTabSz="52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Georgia" charset="0"/>
                          <a:ea typeface="Georgia" charset="0"/>
                          <a:cs typeface="Georgia" charset="0"/>
                        </a:rPr>
                        <a:t>monosodium urate crystals </a:t>
                      </a:r>
                      <a:endParaRPr lang="ar-SA" sz="1400" dirty="0">
                        <a:latin typeface="Georgia" charset="0"/>
                        <a:ea typeface="Georgia" charset="0"/>
                        <a:cs typeface="Georgia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C854A973-2A7E-475D-ABC8-0C105909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1349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527410"/>
            <a:ext cx="1513496" cy="27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44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D3D05-7DC3-41B7-8C29-BC906701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4605262" y="7517947"/>
            <a:ext cx="10397369" cy="1186846"/>
          </a:xfrm>
        </p:spPr>
        <p:txBody>
          <a:bodyPr/>
          <a:lstStyle/>
          <a:p>
            <a:pPr defTabSz="499162">
              <a:defRPr/>
            </a:pPr>
            <a:r>
              <a:rPr lang="en-US" sz="419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</a:t>
            </a:r>
            <a:r>
              <a:rPr lang="en-US" sz="5619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ar-SA" sz="5619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2E3CB0-7069-4345-8BD3-3C12E093C08A}"/>
              </a:ext>
            </a:extLst>
          </p:cNvPr>
          <p:cNvSpPr txBox="1"/>
          <p:nvPr/>
        </p:nvSpPr>
        <p:spPr>
          <a:xfrm>
            <a:off x="1886857" y="682625"/>
            <a:ext cx="1877786" cy="6859556"/>
          </a:xfrm>
          <a:prstGeom prst="rect">
            <a:avLst/>
          </a:prstGeom>
          <a:solidFill>
            <a:srgbClr val="7CBAA1"/>
          </a:solidFill>
          <a:ln>
            <a:solidFill>
              <a:schemeClr val="tx2"/>
            </a:solidFill>
            <a:prstDash val="lgDashDotDot"/>
          </a:ln>
        </p:spPr>
        <p:txBody>
          <a:bodyPr lIns="58849" tIns="29425" rIns="58849" bIns="29425" rtlCol="1">
            <a:spAutoFit/>
          </a:bodyPr>
          <a:lstStyle/>
          <a:p>
            <a:pPr algn="ctr" defTabSz="249580">
              <a:defRPr/>
            </a:pPr>
            <a:endParaRPr lang="en-US" sz="1714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tain" pitchFamily="50" charset="0"/>
            </a:endParaRPr>
          </a:p>
          <a:p>
            <a:pPr algn="ctr" defTabSz="249580">
              <a:defRPr/>
            </a:pPr>
            <a:endParaRPr lang="en-US" sz="1905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tain" pitchFamily="50" charset="0"/>
            </a:endParaRPr>
          </a:p>
          <a:p>
            <a:pPr algn="ctr" defTabSz="249580">
              <a:defRPr/>
            </a:pPr>
            <a:r>
              <a:rPr lang="en-US" sz="1905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Females:</a:t>
            </a:r>
          </a:p>
          <a:p>
            <a:pPr algn="ctr" defTabSz="249580">
              <a:defRPr/>
            </a:pPr>
            <a:r>
              <a:rPr lang="en-US" sz="1714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-Leader : </a:t>
            </a: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بثينة آل ماجد </a:t>
            </a:r>
            <a:endParaRPr lang="en-US" sz="1714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defTabSz="249580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روان الحربي</a:t>
            </a:r>
          </a:p>
          <a:p>
            <a:pPr algn="ctr" defTabSz="249580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وفاء العتيبي</a:t>
            </a:r>
          </a:p>
          <a:p>
            <a:pPr algn="ctr" defTabSz="249580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الجوهرة الشنيفي</a:t>
            </a:r>
          </a:p>
          <a:p>
            <a:pPr algn="ctr" defTabSz="249580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رزان الزهراني</a:t>
            </a:r>
          </a:p>
          <a:p>
            <a:pPr algn="ctr" defTabSz="249580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رهف الشمري</a:t>
            </a:r>
            <a:endParaRPr lang="en-US" sz="1714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defTabSz="249580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روان مشعل</a:t>
            </a:r>
            <a:endParaRPr lang="en-US" sz="1714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منيره المسعد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لميس السويلم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نوف العتيبي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رزان الزهراني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هديل عورتاني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فاطمة بالشرف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ابتسام المطيري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رناد الفرم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غرام جليدان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بلقيس الراجحي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نورة القاضي</a:t>
            </a: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آلاء الصويغ</a:t>
            </a:r>
            <a:endParaRPr lang="en-US" sz="1714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buFontTx/>
              <a:buChar char="-"/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ريم القحطاني</a:t>
            </a:r>
          </a:p>
          <a:p>
            <a:pPr algn="ctr" defTabSz="249580">
              <a:defRPr/>
            </a:pPr>
            <a:endParaRPr lang="en-US" sz="1143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tain" pitchFamily="50" charset="0"/>
            </a:endParaRPr>
          </a:p>
          <a:p>
            <a:pPr algn="ctr" defTabSz="249580">
              <a:defRPr/>
            </a:pPr>
            <a:r>
              <a:rPr lang="en-US" sz="1524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 </a:t>
            </a:r>
          </a:p>
          <a:p>
            <a:pPr defTabSz="249580">
              <a:defRPr/>
            </a:pPr>
            <a:endParaRPr lang="ar-SA" sz="1714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86681D-78A3-491D-87B9-8E89E36E9A5F}"/>
              </a:ext>
            </a:extLst>
          </p:cNvPr>
          <p:cNvSpPr txBox="1"/>
          <p:nvPr/>
        </p:nvSpPr>
        <p:spPr>
          <a:xfrm>
            <a:off x="4331556" y="513973"/>
            <a:ext cx="2035024" cy="7841427"/>
          </a:xfrm>
          <a:prstGeom prst="rect">
            <a:avLst/>
          </a:prstGeom>
          <a:solidFill>
            <a:srgbClr val="7CBAA1"/>
          </a:solidFill>
          <a:ln>
            <a:solidFill>
              <a:schemeClr val="tx2"/>
            </a:solidFill>
            <a:prstDash val="lgDashDotDot"/>
          </a:ln>
        </p:spPr>
        <p:txBody>
          <a:bodyPr lIns="58849" tIns="29425" rIns="58849" bIns="29425" rtlCol="1">
            <a:spAutoFit/>
          </a:bodyPr>
          <a:lstStyle/>
          <a:p>
            <a:pPr algn="ctr" defTabSz="249580">
              <a:defRPr/>
            </a:pPr>
            <a:endParaRPr lang="en-US" sz="2857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tain" pitchFamily="50" charset="0"/>
            </a:endParaRPr>
          </a:p>
          <a:p>
            <a:pPr algn="ctr" defTabSz="249580">
              <a:defRPr/>
            </a:pPr>
            <a:r>
              <a:rPr lang="en-US" sz="1905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Males:</a:t>
            </a:r>
          </a:p>
          <a:p>
            <a:pPr algn="ctr" defTabSz="249580">
              <a:defRPr/>
            </a:pPr>
            <a:r>
              <a:rPr lang="en-US" sz="1905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-</a:t>
            </a:r>
            <a:r>
              <a:rPr lang="en-US" sz="1714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Leader : </a:t>
            </a: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فيصل الطحان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عبدالجبار اليماني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محمد باحاذق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أحمد الراشد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عبدالله بالعبيد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عبدالله السرجاني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أحمد الحربي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أنس السيف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فايز </a:t>
            </a:r>
            <a:r>
              <a:rPr lang="ar-SA" sz="1714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الدرسوني</a:t>
            </a:r>
            <a:endParaRPr lang="ar-SA" sz="1714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داود إسماعيل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فهد الفايز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محمد بن معيوف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فهد النهابي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سعد الفوزان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سيف المشاري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تميم الوهيبي</a:t>
            </a:r>
          </a:p>
          <a:p>
            <a:pPr algn="ctr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رشيد البلاع</a:t>
            </a:r>
          </a:p>
          <a:p>
            <a:pPr algn="ctr" defTabSz="249580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عبدالله </a:t>
            </a:r>
            <a:r>
              <a:rPr lang="ar-SA" sz="1714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المعيذر</a:t>
            </a: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  <a:p>
            <a:pPr algn="ctr" defTabSz="249580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محمد </a:t>
            </a:r>
            <a:r>
              <a:rPr lang="ar-SA" sz="1714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الأصقه</a:t>
            </a: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  <a:p>
            <a:pPr algn="ctr" defTabSz="249580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محمد الصويغ</a:t>
            </a:r>
          </a:p>
          <a:p>
            <a:pPr algn="ctr" defTabSz="249580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عبدالعزيز المهنا </a:t>
            </a:r>
          </a:p>
          <a:p>
            <a:pPr algn="ctr" defTabSz="249580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نواف السبيعي</a:t>
            </a:r>
          </a:p>
          <a:p>
            <a:pPr algn="ctr" defTabSz="249580">
              <a:defRPr/>
            </a:pPr>
            <a:r>
              <a:rPr lang="ar-SA" sz="171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خالد العقيلي</a:t>
            </a:r>
          </a:p>
          <a:p>
            <a:pPr algn="ctr" defTabSz="249580">
              <a:defRPr/>
            </a:pPr>
            <a:endParaRPr lang="en-US" sz="1714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tain" pitchFamily="50" charset="0"/>
            </a:endParaRPr>
          </a:p>
          <a:p>
            <a:pPr algn="ctr" defTabSz="249580">
              <a:defRPr/>
            </a:pPr>
            <a:r>
              <a:rPr lang="en-US" sz="1048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 </a:t>
            </a:r>
          </a:p>
          <a:p>
            <a:pPr defTabSz="249580">
              <a:defRPr/>
            </a:pPr>
            <a:endParaRPr lang="ar-SA" sz="171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41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68" y="548233"/>
            <a:ext cx="1482709" cy="1630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5315" y="6935743"/>
            <a:ext cx="2863959" cy="6367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49915" tIns="24959" rIns="49915" bIns="24959" rtlCol="1">
            <a:spAutoFit/>
          </a:bodyPr>
          <a:lstStyle/>
          <a:p>
            <a:r>
              <a:rPr lang="en-US" sz="3810" spc="-164" dirty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</a:rPr>
              <a:t>Pathology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570" y="3615196"/>
            <a:ext cx="3628644" cy="1750358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lIns="49915" tIns="24959" rIns="49915" bIns="24959" rtlCol="1">
            <a:spAutoFit/>
          </a:bodyPr>
          <a:lstStyle/>
          <a:p>
            <a:r>
              <a:rPr lang="en-US" sz="19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Gently contact us if you have any questions/comments and suggestions:</a:t>
            </a:r>
            <a:endParaRPr lang="ar-SA" sz="19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ar-SA" sz="1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 EMAIL:  </a:t>
            </a:r>
            <a:r>
              <a:rPr lang="en-US" sz="1333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pathology437@gmail.com</a:t>
            </a:r>
          </a:p>
          <a:p>
            <a:r>
              <a:rPr lang="en-US" sz="1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 TWITTER :  </a:t>
            </a:r>
            <a:r>
              <a:rPr lang="en-US" sz="1333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@pathology437</a:t>
            </a:r>
          </a:p>
          <a:p>
            <a:endParaRPr lang="ar-SA" sz="1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5592" y="5606766"/>
            <a:ext cx="2905261" cy="460839"/>
          </a:xfrm>
          <a:prstGeom prst="rect">
            <a:avLst/>
          </a:prstGeom>
          <a:noFill/>
        </p:spPr>
        <p:txBody>
          <a:bodyPr wrap="square" lIns="49915" tIns="24959" rIns="49915" bIns="24959" rtlCol="1">
            <a:spAutoFit/>
          </a:bodyPr>
          <a:lstStyle/>
          <a:p>
            <a:r>
              <a:rPr lang="en-US" sz="2667" spc="-164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  <a:cs typeface="+mj-cs"/>
              </a:rPr>
              <a:t>GOOD LUCK! </a:t>
            </a:r>
            <a:r>
              <a:rPr lang="en-US" sz="2667" spc="-164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tain" pitchFamily="50" charset="0"/>
                <a:cs typeface="+mj-cs"/>
                <a:sym typeface="Wingdings" panose="05000000000000000000" pitchFamily="2" charset="2"/>
              </a:rPr>
              <a:t> </a:t>
            </a:r>
            <a:endParaRPr lang="ar-SA" sz="2667" spc="-164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tain" pitchFamily="50" charset="0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879" y="7491593"/>
            <a:ext cx="1873156" cy="577986"/>
          </a:xfrm>
          <a:prstGeom prst="rect">
            <a:avLst/>
          </a:prstGeom>
          <a:noFill/>
        </p:spPr>
        <p:txBody>
          <a:bodyPr wrap="square" lIns="49915" tIns="24959" rIns="49915" bIns="24959" rtlCol="1">
            <a:spAutoFit/>
          </a:bodyPr>
          <a:lstStyle/>
          <a:p>
            <a:r>
              <a:rPr lang="en-US" sz="1714" b="1" spc="-82" dirty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teamwork 437</a:t>
            </a:r>
            <a:endParaRPr lang="ar-SA" sz="1714" b="1" spc="-82" dirty="0">
              <a:solidFill>
                <a:schemeClr val="bg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ar-SA" sz="1714" dirty="0"/>
          </a:p>
        </p:txBody>
      </p:sp>
      <p:sp>
        <p:nvSpPr>
          <p:cNvPr id="10" name="TextBox 9"/>
          <p:cNvSpPr txBox="1"/>
          <p:nvPr/>
        </p:nvSpPr>
        <p:spPr>
          <a:xfrm>
            <a:off x="4386441" y="5099912"/>
            <a:ext cx="1732032" cy="1013727"/>
          </a:xfrm>
          <a:prstGeom prst="rect">
            <a:avLst/>
          </a:prstGeom>
          <a:noFill/>
        </p:spPr>
        <p:txBody>
          <a:bodyPr wrap="square" lIns="45963" tIns="22981" rIns="45963" bIns="22981" rtlCol="1">
            <a:spAutoFit/>
          </a:bodyPr>
          <a:lstStyle/>
          <a:p>
            <a:r>
              <a:rPr lang="en-US" sz="2000" dirty="0">
                <a:solidFill>
                  <a:schemeClr val="bg2">
                    <a:lumMod val="95000"/>
                  </a:schemeClr>
                </a:solidFill>
                <a:latin typeface="+mj-lt"/>
              </a:rPr>
              <a:t>Resources:-</a:t>
            </a:r>
          </a:p>
          <a:p>
            <a:endParaRPr lang="en-US" sz="2000" dirty="0">
              <a:solidFill>
                <a:schemeClr val="bg2">
                  <a:lumMod val="95000"/>
                </a:schemeClr>
              </a:solidFill>
              <a:latin typeface="+mj-lt"/>
            </a:endParaRPr>
          </a:p>
          <a:p>
            <a:r>
              <a:rPr lang="en-US" sz="1143" dirty="0">
                <a:solidFill>
                  <a:schemeClr val="bg2">
                    <a:lumMod val="95000"/>
                  </a:schemeClr>
                </a:solidFill>
                <a:latin typeface="+mj-lt"/>
              </a:rPr>
              <a:t>1- Females slides</a:t>
            </a:r>
          </a:p>
          <a:p>
            <a:r>
              <a:rPr lang="en-US" sz="1143" dirty="0">
                <a:solidFill>
                  <a:schemeClr val="bg2">
                    <a:lumMod val="95000"/>
                  </a:schemeClr>
                </a:solidFill>
                <a:latin typeface="+mj-lt"/>
              </a:rPr>
              <a:t>2- Robbins reference book</a:t>
            </a:r>
          </a:p>
        </p:txBody>
      </p:sp>
    </p:spTree>
    <p:extLst>
      <p:ext uri="{BB962C8B-B14F-4D97-AF65-F5344CB8AC3E}">
        <p14:creationId xmlns:p14="http://schemas.microsoft.com/office/powerpoint/2010/main" val="326138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747856" y="8323976"/>
            <a:ext cx="2043344" cy="743824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76200"/>
            <a:ext cx="5725307" cy="1989508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Inflammatory disease of joints </a:t>
            </a:r>
            <a:br>
              <a:rPr lang="en-US" sz="2000" dirty="0"/>
            </a:br>
            <a:r>
              <a:rPr lang="en-US" sz="2000" dirty="0"/>
              <a:t>( arthritis and synovitis ) </a:t>
            </a:r>
            <a:endParaRPr lang="ar-SA" sz="20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63120807"/>
              </p:ext>
            </p:extLst>
          </p:nvPr>
        </p:nvGraphicFramePr>
        <p:xfrm>
          <a:off x="704078" y="695107"/>
          <a:ext cx="577292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4078" y="3152994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OSTEOARTHRITIS :</a:t>
            </a:r>
            <a:r>
              <a:rPr lang="en-US" sz="2800" b="1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634293"/>
            <a:ext cx="6670928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Georgia" pitchFamily="18" charset="0"/>
              </a:rPr>
              <a:t>Definition and incidence </a:t>
            </a:r>
            <a:r>
              <a:rPr lang="en-US" sz="1200" dirty="0">
                <a:solidFill>
                  <a:srgbClr val="0070C0"/>
                </a:solidFill>
                <a:latin typeface="Georgia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>
                <a:latin typeface="Georgia" pitchFamily="18" charset="0"/>
              </a:rPr>
              <a:t>Osteoarthritis</a:t>
            </a:r>
            <a:r>
              <a:rPr lang="en-US" sz="1200" dirty="0">
                <a:latin typeface="Georgia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(degenerative joint disease) </a:t>
            </a:r>
            <a:r>
              <a:rPr lang="en-US" sz="1200" dirty="0">
                <a:latin typeface="Georgia" pitchFamily="18" charset="0"/>
              </a:rPr>
              <a:t>is the most common </a:t>
            </a:r>
          </a:p>
          <a:p>
            <a:r>
              <a:rPr lang="en-US" sz="1200" dirty="0">
                <a:latin typeface="Georgia" pitchFamily="18" charset="0"/>
              </a:rPr>
              <a:t>Joint disease and is characterized by the progressive degeneration of </a:t>
            </a: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articular cartilage </a:t>
            </a:r>
          </a:p>
          <a:p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In weight- bearing joints.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mostly old people (over 50)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affects females more than males</a:t>
            </a:r>
          </a:p>
          <a:p>
            <a:r>
              <a:rPr lang="en-US" sz="1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Osteoarthritis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can be : primary or secondary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en-US" sz="1200" b="1" dirty="0">
                <a:solidFill>
                  <a:srgbClr val="0070C0"/>
                </a:solidFill>
                <a:latin typeface="Georgia" pitchFamily="18" charset="0"/>
              </a:rPr>
              <a:t>Primary osteoarthritis</a:t>
            </a:r>
            <a:r>
              <a:rPr lang="en-US" sz="1200" dirty="0">
                <a:solidFill>
                  <a:srgbClr val="0070C0"/>
                </a:solidFill>
                <a:latin typeface="Georgia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Appears insidiously with age and without apparent initiating cause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Usually affecting only a few joints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Cause is usually IDIOPATHIC </a:t>
            </a:r>
          </a:p>
          <a:p>
            <a:endParaRPr lang="en-US" sz="12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Georgia" pitchFamily="18" charset="0"/>
              </a:rPr>
              <a:t>Secondary osteoarthritis</a:t>
            </a:r>
            <a:r>
              <a:rPr lang="en-US" sz="1200" dirty="0">
                <a:solidFill>
                  <a:srgbClr val="0070C0"/>
                </a:solidFill>
                <a:latin typeface="Georgia" pitchFamily="18" charset="0"/>
              </a:rPr>
              <a:t>: </a:t>
            </a:r>
            <a:r>
              <a:rPr lang="en-US" sz="1100" dirty="0">
                <a:latin typeface="Georgia" pitchFamily="18" charset="0"/>
              </a:rPr>
              <a:t>( Known Cause )</a:t>
            </a:r>
            <a:endParaRPr lang="en-US" sz="1100" dirty="0">
              <a:solidFill>
                <a:srgbClr val="0070C0"/>
              </a:solidFill>
              <a:latin typeface="Georgia" pitchFamily="18" charset="0"/>
            </a:endParaRPr>
          </a:p>
          <a:p>
            <a:pPr marL="171450" indent="-171450"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ar-SA" sz="1200" dirty="0">
                <a:latin typeface="Georgia" pitchFamily="18" charset="0"/>
              </a:rPr>
              <a:t>Some predisposing condition, such as previous traumatic injury, </a:t>
            </a:r>
          </a:p>
          <a:p>
            <a:r>
              <a:rPr lang="en-US" altLang="ar-SA" sz="1200" dirty="0">
                <a:latin typeface="Georgia" pitchFamily="18" charset="0"/>
              </a:rPr>
              <a:t>developmental deformity, or underlying systemic disease such as</a:t>
            </a:r>
          </a:p>
          <a:p>
            <a:r>
              <a:rPr lang="en-US" altLang="ar-SA" sz="1200" dirty="0">
                <a:latin typeface="Georgia" pitchFamily="18" charset="0"/>
              </a:rPr>
              <a:t> diabetes, hemochromatosis, or marked obesity</a:t>
            </a:r>
          </a:p>
          <a:p>
            <a:endParaRPr lang="en-US" altLang="ar-SA" sz="1200" dirty="0">
              <a:latin typeface="Georgia" pitchFamily="18" charset="0"/>
            </a:endParaRPr>
          </a:p>
          <a:p>
            <a:pPr marL="628650" lvl="1" indent="-1714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altLang="ar-SA" sz="1200" dirty="0">
                <a:latin typeface="Georgia" pitchFamily="18" charset="0"/>
              </a:rPr>
              <a:t>Secondary osteoarthritis affects young people</a:t>
            </a:r>
          </a:p>
          <a:p>
            <a:pPr marL="628650" lvl="1" indent="-1714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altLang="ar-SA" sz="1200" dirty="0">
                <a:latin typeface="Georgia" pitchFamily="18" charset="0"/>
              </a:rPr>
              <a:t>often involves one or several predisposed joints</a:t>
            </a:r>
          </a:p>
          <a:p>
            <a:pPr marL="628650" lvl="1" indent="-171450"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altLang="ar-SA" sz="1200" dirty="0">
                <a:latin typeface="Georgia" pitchFamily="18" charset="0"/>
              </a:rPr>
              <a:t>less than 5% of cases</a:t>
            </a:r>
          </a:p>
          <a:p>
            <a:pPr marL="0" lvl="1"/>
            <a:endParaRPr lang="en-US" sz="1200" b="1" dirty="0">
              <a:solidFill>
                <a:schemeClr val="tx2"/>
              </a:solidFill>
              <a:latin typeface="Georgia" pitchFamily="18" charset="0"/>
            </a:endParaRPr>
          </a:p>
          <a:p>
            <a:pPr marL="0" lvl="1"/>
            <a:r>
              <a:rPr lang="en-US" sz="1100" b="1" dirty="0">
                <a:latin typeface="Georgia" pitchFamily="18" charset="0"/>
              </a:rPr>
              <a:t>Pathogenesis</a:t>
            </a:r>
            <a:r>
              <a:rPr lang="en-US" sz="1100" b="1" dirty="0">
                <a:solidFill>
                  <a:schemeClr val="tx2"/>
                </a:solidFill>
                <a:latin typeface="Georgia" pitchFamily="18" charset="0"/>
              </a:rPr>
              <a:t>: </a:t>
            </a:r>
            <a:r>
              <a:rPr lang="en-US" sz="1050" dirty="0">
                <a:solidFill>
                  <a:srgbClr val="FF0000"/>
                </a:solidFill>
                <a:latin typeface="Georgia" pitchFamily="18" charset="0"/>
              </a:rPr>
              <a:t>Articular cartilage </a:t>
            </a:r>
            <a:r>
              <a:rPr lang="en-US" sz="1050" dirty="0">
                <a:latin typeface="Georgia" pitchFamily="18" charset="0"/>
              </a:rPr>
              <a:t>bears the brunt of the degenerative change in osteoarthritis </a:t>
            </a:r>
          </a:p>
          <a:p>
            <a:pPr algn="ctr">
              <a:defRPr/>
            </a:pPr>
            <a:r>
              <a:rPr lang="en-US" altLang="en-US" sz="1050" b="1" dirty="0">
                <a:latin typeface="Georgia" pitchFamily="18" charset="0"/>
              </a:rPr>
              <a:t>Normal articular cartilage performs two functions: </a:t>
            </a:r>
          </a:p>
          <a:p>
            <a:pPr algn="ctr">
              <a:defRPr/>
            </a:pPr>
            <a:endParaRPr lang="en-US" altLang="en-US" sz="1100" dirty="0">
              <a:latin typeface="Georgia" pitchFamily="18" charset="0"/>
            </a:endParaRPr>
          </a:p>
          <a:p>
            <a:pPr marL="0" lvl="1"/>
            <a:r>
              <a:rPr lang="en-US" sz="1100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pPr marL="0" lvl="1"/>
            <a:endParaRPr lang="en-US" sz="1200" b="1" dirty="0">
              <a:solidFill>
                <a:schemeClr val="tx2"/>
              </a:solidFill>
              <a:latin typeface="Georgia" pitchFamily="18" charset="0"/>
            </a:endParaRPr>
          </a:p>
          <a:p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3824" y="8324402"/>
            <a:ext cx="19211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00" dirty="0">
                <a:latin typeface="Georgia" pitchFamily="18" charset="0"/>
              </a:rPr>
              <a:t>(2) In weight-bearing joints, it spreads the load across the joint surface </a:t>
            </a:r>
          </a:p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33256" y="8327886"/>
            <a:ext cx="2043344" cy="739914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33255" y="8327886"/>
            <a:ext cx="20826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(1) Along with the synovial fluid, it provides virtually friction-free movement within the joint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5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19670"/>
            <a:ext cx="6172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These functions require the cartilage to </a:t>
            </a: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be elastic </a:t>
            </a:r>
            <a:r>
              <a:rPr lang="en-US" sz="1200" dirty="0">
                <a:latin typeface="Georgia" pitchFamily="18" charset="0"/>
              </a:rPr>
              <a:t>(i.e., to regain normal architecture after compression) and to have high tensile strength. </a:t>
            </a: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These attributes are provided by proteoglycans and type II collagen, both produced by chondrocytes</a:t>
            </a:r>
          </a:p>
          <a:p>
            <a:endParaRPr lang="en-US" altLang="ar-SA" sz="12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en-US" altLang="ar-SA" sz="12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en-US" altLang="ar-SA" sz="12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en-US" altLang="ar-SA" sz="12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  <a:latin typeface="Georgia" pitchFamily="18" charset="0"/>
              </a:rPr>
              <a:t>Chondrocytes function </a:t>
            </a:r>
            <a:r>
              <a:rPr lang="en-US" sz="1200" dirty="0">
                <a:latin typeface="Georgia" pitchFamily="18" charset="0"/>
              </a:rPr>
              <a:t>is affected by a variety of influences: </a:t>
            </a:r>
          </a:p>
          <a:p>
            <a:pPr algn="ctr"/>
            <a:r>
              <a:rPr lang="en-US" sz="1200" b="1" i="1" dirty="0">
                <a:latin typeface="Georgia" pitchFamily="18" charset="0"/>
              </a:rPr>
              <a:t>-Mechanical stress     - Aging             - Genetic factor  </a:t>
            </a:r>
          </a:p>
          <a:p>
            <a:endParaRPr lang="en-US" sz="1200" dirty="0">
              <a:latin typeface="Georgia" pitchFamily="18" charset="0"/>
            </a:endParaRPr>
          </a:p>
          <a:p>
            <a:r>
              <a:rPr lang="en-US" altLang="en-US" sz="1200" dirty="0">
                <a:latin typeface="Georgia" pitchFamily="18" charset="0"/>
              </a:rPr>
              <a:t>Regardless of the inciting stimulus, there is an imbalance in the expression, activity, and signaling of cytokines and growth factors that results in degradation and loss of matrix. </a:t>
            </a:r>
          </a:p>
          <a:p>
            <a:endParaRPr lang="en-US" altLang="en-US" sz="1200" dirty="0">
              <a:latin typeface="Georgia" pitchFamily="18" charset="0"/>
            </a:endParaRPr>
          </a:p>
          <a:p>
            <a:r>
              <a:rPr lang="en-US" altLang="en-US" sz="1400" b="1" dirty="0">
                <a:latin typeface="Georgia" pitchFamily="18" charset="0"/>
              </a:rPr>
              <a:t>Early osteoarthritis is marked by:</a:t>
            </a:r>
          </a:p>
          <a:p>
            <a:r>
              <a:rPr lang="en-US" altLang="en-US" sz="1200" dirty="0">
                <a:latin typeface="Georgia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itchFamily="18" charset="0"/>
              </a:rPr>
              <a:t>degenerating cartilage containing: </a:t>
            </a:r>
            <a:r>
              <a:rPr lang="en-US" altLang="en-US" sz="1200" dirty="0">
                <a:solidFill>
                  <a:srgbClr val="FF0000"/>
                </a:solidFill>
                <a:latin typeface="Georgia" pitchFamily="18" charset="0"/>
              </a:rPr>
              <a:t>more water and less proteoglycan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 dirty="0">
              <a:latin typeface="Georgia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itchFamily="18" charset="0"/>
              </a:rPr>
              <a:t>The </a:t>
            </a:r>
            <a:r>
              <a:rPr lang="en-US" altLang="en-US" sz="1200" dirty="0">
                <a:solidFill>
                  <a:srgbClr val="FF0000"/>
                </a:solidFill>
                <a:latin typeface="Georgia" pitchFamily="18" charset="0"/>
              </a:rPr>
              <a:t>type II collagen network also is diminished</a:t>
            </a:r>
            <a:r>
              <a:rPr lang="en-US" altLang="en-US" sz="1200" dirty="0">
                <a:latin typeface="Georgia" pitchFamily="18" charset="0"/>
              </a:rPr>
              <a:t>, presumably as a result of decreased local synthesis and increased breakdown</a:t>
            </a:r>
          </a:p>
          <a:p>
            <a:endParaRPr lang="en-US" altLang="en-US" sz="1200" dirty="0">
              <a:solidFill>
                <a:srgbClr val="FF0000"/>
              </a:solidFill>
            </a:endParaRPr>
          </a:p>
          <a:p>
            <a:endParaRPr lang="en-US" altLang="en-US" sz="1200" dirty="0">
              <a:latin typeface="Georgia" pitchFamily="18" charset="0"/>
            </a:endParaRPr>
          </a:p>
          <a:p>
            <a:endParaRPr lang="en-US" sz="1200" dirty="0">
              <a:latin typeface="Georgia" pitchFamily="18" charset="0"/>
            </a:endParaRPr>
          </a:p>
          <a:p>
            <a:endParaRPr lang="en-US" sz="1200" dirty="0">
              <a:latin typeface="Georg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EC0EFC-F11A-4E0E-91AC-6BA1CDA76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800130"/>
            <a:ext cx="5181600" cy="312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D26E6B-6F02-4D8A-A5C3-05C30D38B023}"/>
              </a:ext>
            </a:extLst>
          </p:cNvPr>
          <p:cNvSpPr txBox="1"/>
          <p:nvPr/>
        </p:nvSpPr>
        <p:spPr>
          <a:xfrm>
            <a:off x="762000" y="52578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Osteoarthritis Common sites 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13CB67-3EC6-47B5-BE04-AD94FDF86430}"/>
              </a:ext>
            </a:extLst>
          </p:cNvPr>
          <p:cNvSpPr txBox="1"/>
          <p:nvPr/>
        </p:nvSpPr>
        <p:spPr>
          <a:xfrm>
            <a:off x="4495800" y="4374803"/>
            <a:ext cx="2063385" cy="129266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dirty="0">
                <a:latin typeface="Georgia" panose="02040502050405020303" pitchFamily="18" charset="0"/>
              </a:rPr>
              <a:t>Gender has some influence:</a:t>
            </a:r>
          </a:p>
          <a:p>
            <a:pPr algn="ctr">
              <a:defRPr/>
            </a:pPr>
            <a:endParaRPr lang="en-US" sz="12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  <a:latin typeface="Georgia" panose="02040502050405020303" pitchFamily="18" charset="0"/>
              </a:rPr>
              <a:t>Women : knees and hands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</a:p>
          <a:p>
            <a:pPr algn="ctr">
              <a:defRPr/>
            </a:pPr>
            <a:endParaRPr lang="en-US" sz="12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  <a:latin typeface="Georgia" panose="02040502050405020303" pitchFamily="18" charset="0"/>
              </a:rPr>
              <a:t>Men  : hips</a:t>
            </a:r>
          </a:p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0B3A228-7CAC-4F13-A5BD-DE2C601EC625}"/>
              </a:ext>
            </a:extLst>
          </p:cNvPr>
          <p:cNvCxnSpPr/>
          <p:nvPr/>
        </p:nvCxnSpPr>
        <p:spPr>
          <a:xfrm>
            <a:off x="1219200" y="838200"/>
            <a:ext cx="9144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06D790B-8E3F-4FB9-AC66-938B000D039A}"/>
              </a:ext>
            </a:extLst>
          </p:cNvPr>
          <p:cNvCxnSpPr/>
          <p:nvPr/>
        </p:nvCxnSpPr>
        <p:spPr>
          <a:xfrm>
            <a:off x="2514600" y="838200"/>
            <a:ext cx="762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C50BF1-07D3-4942-89F9-90A114659BF7}"/>
              </a:ext>
            </a:extLst>
          </p:cNvPr>
          <p:cNvSpPr txBox="1"/>
          <p:nvPr/>
        </p:nvSpPr>
        <p:spPr>
          <a:xfrm>
            <a:off x="1828800" y="129540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Important for </a:t>
            </a:r>
            <a:r>
              <a:rPr lang="en-US" sz="1100" dirty="0" err="1">
                <a:solidFill>
                  <a:srgbClr val="FF0000"/>
                </a:solidFill>
              </a:rPr>
              <a:t>Cartillages</a:t>
            </a:r>
            <a:endParaRPr lang="en-GB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7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عنصر نائب للمحتوى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372270"/>
              </p:ext>
            </p:extLst>
          </p:nvPr>
        </p:nvGraphicFramePr>
        <p:xfrm>
          <a:off x="467306" y="675760"/>
          <a:ext cx="6216888" cy="32176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72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0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4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04457">
                <a:tc>
                  <a:txBody>
                    <a:bodyPr/>
                    <a:lstStyle/>
                    <a:p>
                      <a:pPr marL="0" algn="r" defTabSz="524110" rtl="1" eaLnBrk="1" latinLnBrk="0" hangingPunct="1"/>
                      <a:endParaRPr lang="ar-SA" sz="10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rtl="1"/>
                      <a:endParaRPr lang="ar-SA" sz="100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rtl="1"/>
                      <a:endParaRPr lang="ar-SA" sz="100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3168">
                <a:tc>
                  <a:txBody>
                    <a:bodyPr/>
                    <a:lstStyle/>
                    <a:p>
                      <a:pPr rtl="1"/>
                      <a:endParaRPr lang="ar-SA" sz="100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rtl="1"/>
                      <a:endParaRPr lang="ar-SA" sz="100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rtl="1"/>
                      <a:endParaRPr lang="ar-SA" sz="10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8C84EE0-1DED-4216-9A08-5917231A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9" y="918199"/>
            <a:ext cx="1469231" cy="166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9879CF-358F-4A34-B5BC-1171F7207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55" y="1078610"/>
            <a:ext cx="1070338" cy="134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002B7FD-EED6-4019-9ECE-6615B8B53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07" y="1160953"/>
            <a:ext cx="1168287" cy="133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67507F4-09B5-4FB4-8B95-5A773B2B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334" y="2974296"/>
            <a:ext cx="2366131" cy="408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79D6842-46EA-4485-A372-458D2211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0288" y="2974296"/>
            <a:ext cx="1575301" cy="6038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81E02AE1-5651-4254-B92B-BFE238A5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0766" y="2863695"/>
            <a:ext cx="1662055" cy="9695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11" name="جدول 10"/>
          <p:cNvGraphicFramePr>
            <a:graphicFrameLocks noGrp="1"/>
          </p:cNvGraphicFramePr>
          <p:nvPr>
            <p:extLst/>
          </p:nvPr>
        </p:nvGraphicFramePr>
        <p:xfrm>
          <a:off x="1191699" y="4096139"/>
          <a:ext cx="4030708" cy="376776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30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57160">
                <a:tc>
                  <a:txBody>
                    <a:bodyPr/>
                    <a:lstStyle/>
                    <a:p>
                      <a:pPr marL="0" algn="r" defTabSz="524110" rtl="1" eaLnBrk="1" latinLnBrk="0" hangingPunct="1"/>
                      <a:endParaRPr lang="ar-SA" sz="10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0607">
                <a:tc>
                  <a:txBody>
                    <a:bodyPr/>
                    <a:lstStyle/>
                    <a:p>
                      <a:pPr marL="0" algn="r" defTabSz="524110" rtl="1" eaLnBrk="1" latinLnBrk="0" hangingPunct="1"/>
                      <a:endParaRPr lang="ar-SA" sz="10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93865264-77C6-4D56-9E49-4D19525B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65" y="4398512"/>
            <a:ext cx="1416655" cy="142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1F6C0F5B-7F1B-4569-AB3A-EC232549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0267" y="6080944"/>
            <a:ext cx="2993571" cy="16373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xmlns="" id="{813DCFA0-818A-483D-9779-703086076452}"/>
              </a:ext>
            </a:extLst>
          </p:cNvPr>
          <p:cNvSpPr txBox="1"/>
          <p:nvPr/>
        </p:nvSpPr>
        <p:spPr>
          <a:xfrm>
            <a:off x="3721175" y="4126241"/>
            <a:ext cx="11717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r" rtl="1" eaLnBrk="1" hangingPunct="1">
              <a:defRPr/>
            </a:pPr>
            <a:r>
              <a:rPr lang="en-US" sz="1400" b="1" i="1" dirty="0">
                <a:solidFill>
                  <a:srgbClr val="FF0000"/>
                </a:solidFill>
              </a:rPr>
              <a:t>Osteophytes</a:t>
            </a:r>
            <a:endParaRPr lang="ar-SA" sz="1714" b="1" i="1" dirty="0">
              <a:solidFill>
                <a:srgbClr val="FF0000"/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137B40EA-0AEC-4586-8F45-1E575D845975}"/>
              </a:ext>
            </a:extLst>
          </p:cNvPr>
          <p:cNvSpPr/>
          <p:nvPr/>
        </p:nvSpPr>
        <p:spPr>
          <a:xfrm>
            <a:off x="1271909" y="4554447"/>
            <a:ext cx="2177143" cy="861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FF0000"/>
                </a:solidFill>
              </a:rPr>
              <a:t>Small cysts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develop in the bone </a:t>
            </a:r>
            <a:r>
              <a:rPr lang="en-US" sz="1100" b="1" i="1" dirty="0">
                <a:solidFill>
                  <a:schemeClr val="tx1"/>
                </a:solidFill>
              </a:rPr>
              <a:t>( Due to forced leakage of synovial fluid into the subchondral region )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3CF80919-9F69-42D9-8787-56EC1C447896}"/>
              </a:ext>
            </a:extLst>
          </p:cNvPr>
          <p:cNvSpPr/>
          <p:nvPr/>
        </p:nvSpPr>
        <p:spPr>
          <a:xfrm>
            <a:off x="1029909" y="8088918"/>
            <a:ext cx="4354286" cy="5025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rtl="1" eaLnBrk="1" hangingPunct="1">
              <a:defRPr/>
            </a:pPr>
            <a:r>
              <a:rPr lang="en-US" sz="1333" dirty="0"/>
              <a:t>Constant friction of bone surfaces, leading to a </a:t>
            </a:r>
            <a:r>
              <a:rPr lang="en-US" sz="1333" dirty="0">
                <a:solidFill>
                  <a:srgbClr val="FF0000"/>
                </a:solidFill>
              </a:rPr>
              <a:t>polished ivory bony articular surface (eburnation)</a:t>
            </a:r>
          </a:p>
        </p:txBody>
      </p:sp>
    </p:spTree>
    <p:extLst>
      <p:ext uri="{BB962C8B-B14F-4D97-AF65-F5344CB8AC3E}">
        <p14:creationId xmlns:p14="http://schemas.microsoft.com/office/powerpoint/2010/main" val="7370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704077" y="702626"/>
            <a:ext cx="5725308" cy="568528"/>
          </a:xfrm>
        </p:spPr>
        <p:txBody>
          <a:bodyPr/>
          <a:lstStyle/>
          <a:p>
            <a:pPr rtl="1"/>
            <a:r>
              <a:rPr lang="en-US" altLang="en-US"/>
              <a:t>Morphology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20739" y="1271154"/>
            <a:ext cx="5725308" cy="4564081"/>
          </a:xfrm>
        </p:spPr>
        <p:txBody>
          <a:bodyPr>
            <a:normAutofit lnSpcReduction="10000"/>
          </a:bodyPr>
          <a:lstStyle/>
          <a:p>
            <a:r>
              <a:rPr lang="en-US" altLang="en-US" sz="1524" b="1" dirty="0">
                <a:solidFill>
                  <a:schemeClr val="tx1"/>
                </a:solidFill>
              </a:rPr>
              <a:t>fibrillation and cracking of the matrix </a:t>
            </a:r>
            <a:r>
              <a:rPr lang="en-US" altLang="en-US" sz="1524" dirty="0">
                <a:solidFill>
                  <a:schemeClr val="tx1"/>
                </a:solidFill>
              </a:rPr>
              <a:t>occur as the superficial layers of the cartilage are degraded </a:t>
            </a:r>
          </a:p>
          <a:p>
            <a:endParaRPr lang="ar-SA" altLang="en-US" sz="1524" dirty="0">
              <a:solidFill>
                <a:schemeClr val="tx1"/>
              </a:solidFill>
            </a:endParaRPr>
          </a:p>
          <a:p>
            <a:r>
              <a:rPr lang="en-US" altLang="en-US" sz="1524" dirty="0">
                <a:solidFill>
                  <a:schemeClr val="tx1"/>
                </a:solidFill>
              </a:rPr>
              <a:t>Eventually, full-thickness portions of the cartilage are lost, and the subchondral bone plate is exposed and is smoothened  by friction, giving it the appearance of polished ivory </a:t>
            </a:r>
            <a:r>
              <a:rPr lang="en-US" altLang="en-US" sz="1524" b="1" dirty="0">
                <a:solidFill>
                  <a:schemeClr val="tx1"/>
                </a:solidFill>
              </a:rPr>
              <a:t>(bone eburnation)</a:t>
            </a:r>
            <a:r>
              <a:rPr lang="en-US" altLang="en-US" sz="1524" dirty="0">
                <a:solidFill>
                  <a:schemeClr val="tx1"/>
                </a:solidFill>
              </a:rPr>
              <a:t> </a:t>
            </a:r>
          </a:p>
          <a:p>
            <a:pPr marL="0" indent="0" algn="r">
              <a:buNone/>
            </a:pPr>
            <a:r>
              <a:rPr lang="ar-SA" altLang="en-US" sz="1400" dirty="0">
                <a:solidFill>
                  <a:schemeClr val="bg2">
                    <a:lumMod val="75000"/>
                  </a:schemeClr>
                </a:solidFill>
              </a:rPr>
              <a:t>الغشاء يلي مفروض يمنعها من الاحتكاك </a:t>
            </a:r>
            <a:r>
              <a:rPr lang="ar-SA" altLang="en-US" sz="1400" dirty="0" err="1">
                <a:solidFill>
                  <a:schemeClr val="bg2">
                    <a:lumMod val="75000"/>
                  </a:schemeClr>
                </a:solidFill>
              </a:rPr>
              <a:t>مب</a:t>
            </a:r>
            <a:r>
              <a:rPr lang="ar-SA" altLang="en-US" sz="1400" dirty="0">
                <a:solidFill>
                  <a:schemeClr val="bg2">
                    <a:lumMod val="75000"/>
                  </a:schemeClr>
                </a:solidFill>
              </a:rPr>
              <a:t> موجود , فتصير العظام </a:t>
            </a:r>
            <a:r>
              <a:rPr lang="ar-SA" altLang="en-US" sz="1400" dirty="0" err="1">
                <a:solidFill>
                  <a:schemeClr val="bg2">
                    <a:lumMod val="75000"/>
                  </a:schemeClr>
                </a:solidFill>
              </a:rPr>
              <a:t>تحكتك</a:t>
            </a:r>
            <a:r>
              <a:rPr lang="ar-SA" altLang="en-US" sz="1400" dirty="0">
                <a:solidFill>
                  <a:schemeClr val="bg2">
                    <a:lumMod val="75000"/>
                  </a:schemeClr>
                </a:solidFill>
              </a:rPr>
              <a:t> مع بعض فيصير شكلها </a:t>
            </a:r>
            <a:r>
              <a:rPr lang="ar-SA" altLang="en-US" sz="1400" dirty="0" err="1">
                <a:solidFill>
                  <a:schemeClr val="bg2">
                    <a:lumMod val="75000"/>
                  </a:schemeClr>
                </a:solidFill>
              </a:rPr>
              <a:t>كانها</a:t>
            </a:r>
            <a:r>
              <a:rPr lang="ar-SA" altLang="en-US" sz="1400" dirty="0">
                <a:solidFill>
                  <a:schemeClr val="bg2">
                    <a:lumMod val="75000"/>
                  </a:schemeClr>
                </a:solidFill>
              </a:rPr>
              <a:t> مصقولة </a:t>
            </a:r>
          </a:p>
          <a:p>
            <a:r>
              <a:rPr lang="en-US" altLang="en-US" sz="1524" dirty="0">
                <a:solidFill>
                  <a:schemeClr val="tx1"/>
                </a:solidFill>
              </a:rPr>
              <a:t>Small fractures can dislodge pieces of cartilage and subchondral bone into the joint, forming loose bodies </a:t>
            </a:r>
            <a:r>
              <a:rPr lang="en-US" altLang="en-US" sz="1524" b="1" dirty="0">
                <a:solidFill>
                  <a:schemeClr val="tx1"/>
                </a:solidFill>
              </a:rPr>
              <a:t>(joint mice). </a:t>
            </a:r>
            <a:r>
              <a:rPr lang="en-US" altLang="en-US" sz="1050" dirty="0">
                <a:solidFill>
                  <a:schemeClr val="bg2">
                    <a:lumMod val="75000"/>
                  </a:schemeClr>
                </a:solidFill>
              </a:rPr>
              <a:t>( That runs in MULTIPLE Directions )</a:t>
            </a:r>
            <a:endParaRPr lang="en-US" altLang="en-US" sz="1524" b="1" dirty="0">
              <a:solidFill>
                <a:schemeClr val="tx1"/>
              </a:solidFill>
            </a:endParaRPr>
          </a:p>
          <a:p>
            <a:endParaRPr lang="ar-SA" altLang="en-US" sz="1524" dirty="0">
              <a:solidFill>
                <a:schemeClr val="tx1"/>
              </a:solidFill>
            </a:endParaRPr>
          </a:p>
          <a:p>
            <a:r>
              <a:rPr lang="en-US" altLang="en-US" sz="1524" dirty="0">
                <a:solidFill>
                  <a:schemeClr val="tx1"/>
                </a:solidFill>
              </a:rPr>
              <a:t> The fracture gaps allow synovial fluid to be forced into the subchondral regions to form fibrous walled </a:t>
            </a:r>
            <a:r>
              <a:rPr lang="en-US" altLang="en-US" sz="1524" b="1" dirty="0">
                <a:solidFill>
                  <a:srgbClr val="FF0000"/>
                </a:solidFill>
              </a:rPr>
              <a:t>cysts</a:t>
            </a:r>
            <a:r>
              <a:rPr lang="en-US" altLang="en-US" sz="1524" b="1" dirty="0">
                <a:solidFill>
                  <a:schemeClr val="tx1"/>
                </a:solidFill>
              </a:rPr>
              <a:t>. </a:t>
            </a:r>
          </a:p>
          <a:p>
            <a:endParaRPr lang="ar-SA" altLang="en-US" sz="1524" dirty="0">
              <a:solidFill>
                <a:schemeClr val="tx1"/>
              </a:solidFill>
            </a:endParaRPr>
          </a:p>
          <a:p>
            <a:r>
              <a:rPr lang="en-US" altLang="en-US" sz="1524" dirty="0">
                <a:solidFill>
                  <a:schemeClr val="tx1"/>
                </a:solidFill>
              </a:rPr>
              <a:t>Mushroom-shaped </a:t>
            </a:r>
            <a:r>
              <a:rPr lang="en-US" altLang="en-US" sz="1524" b="1" u="sng" dirty="0">
                <a:solidFill>
                  <a:srgbClr val="FF0000"/>
                </a:solidFill>
              </a:rPr>
              <a:t>osteophytes</a:t>
            </a:r>
            <a:r>
              <a:rPr lang="en-US" altLang="en-US" sz="1524" dirty="0">
                <a:solidFill>
                  <a:schemeClr val="tx1"/>
                </a:solidFill>
              </a:rPr>
              <a:t> (bony outgrowths) develop at the margins of the articular surface</a:t>
            </a:r>
          </a:p>
          <a:p>
            <a:pPr marL="124791" indent="-124791" algn="r" defTabSz="499162" rtl="1">
              <a:spcBef>
                <a:spcPts val="383"/>
              </a:spcBef>
            </a:pPr>
            <a:endParaRPr lang="ar-SA" sz="1524" dirty="0">
              <a:solidFill>
                <a:schemeClr val="tx1"/>
              </a:solidFill>
            </a:endParaRPr>
          </a:p>
        </p:txBody>
      </p:sp>
      <p:pic>
        <p:nvPicPr>
          <p:cNvPr id="4" name="Picture 277" descr="D:\SCContent\9781416029731\graphics\fullsize\S9781416029731-021-f016.jpg">
            <a:extLst>
              <a:ext uri="{FF2B5EF4-FFF2-40B4-BE49-F238E27FC236}">
                <a16:creationId xmlns:a16="http://schemas.microsoft.com/office/drawing/2014/main" xmlns="" id="{E06F4196-C1EF-499A-AA06-E52F3626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5" b="5263"/>
          <a:stretch>
            <a:fillRect/>
          </a:stretch>
        </p:blipFill>
        <p:spPr bwMode="auto">
          <a:xfrm>
            <a:off x="1512453" y="5676535"/>
            <a:ext cx="4108554" cy="2866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11039" y="8542640"/>
            <a:ext cx="5911382" cy="4148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altLang="ar-SA" sz="1048" u="sng" dirty="0">
                <a:solidFill>
                  <a:srgbClr val="FF0000"/>
                </a:solidFill>
                <a:latin typeface="Arial" panose="020B0604020202020204" pitchFamily="34" charset="0"/>
              </a:rPr>
              <a:t>Osteoarthritis</a:t>
            </a:r>
            <a:r>
              <a:rPr lang="en-US" altLang="ar-SA" sz="1048" dirty="0">
                <a:latin typeface="Arial" panose="020B0604020202020204" pitchFamily="34" charset="0"/>
              </a:rPr>
              <a:t>. </a:t>
            </a:r>
            <a:r>
              <a:rPr lang="en-US" altLang="ar-SA" sz="1048" b="1" dirty="0">
                <a:latin typeface="Arial" panose="020B0604020202020204" pitchFamily="34" charset="0"/>
              </a:rPr>
              <a:t>:</a:t>
            </a:r>
            <a:r>
              <a:rPr lang="en-US" altLang="ar-SA" sz="1048" dirty="0">
                <a:latin typeface="Arial" panose="020B0604020202020204" pitchFamily="34" charset="0"/>
              </a:rPr>
              <a:t> Histologic demonstration of the characteristic fibrillation of the articular cartilage. </a:t>
            </a:r>
          </a:p>
          <a:p>
            <a:pPr algn="r" defTabSz="249580" rtl="1"/>
            <a:endParaRPr lang="ar-SA" sz="1048" dirty="0"/>
          </a:p>
        </p:txBody>
      </p:sp>
    </p:spTree>
    <p:extLst>
      <p:ext uri="{BB962C8B-B14F-4D97-AF65-F5344CB8AC3E}">
        <p14:creationId xmlns:p14="http://schemas.microsoft.com/office/powerpoint/2010/main" val="946357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825023" y="3474653"/>
            <a:ext cx="5725308" cy="1895099"/>
          </a:xfrm>
        </p:spPr>
        <p:txBody>
          <a:bodyPr/>
          <a:lstStyle/>
          <a:p>
            <a:pPr rtl="1"/>
            <a:r>
              <a:rPr lang="en-US" sz="2000" dirty="0"/>
              <a:t>Severe Osteoarthritis </a:t>
            </a:r>
            <a:r>
              <a:rPr lang="en-US" sz="3048" dirty="0"/>
              <a:t/>
            </a:r>
            <a:br>
              <a:rPr lang="en-US" sz="3048" dirty="0"/>
            </a:br>
            <a:endParaRPr lang="ar-SA" dirty="0"/>
          </a:p>
        </p:txBody>
      </p:sp>
      <p:pic>
        <p:nvPicPr>
          <p:cNvPr id="4" name="Picture 5" descr="04cart_crack_surf_lmag">
            <a:extLst>
              <a:ext uri="{FF2B5EF4-FFF2-40B4-BE49-F238E27FC236}">
                <a16:creationId xmlns:a16="http://schemas.microsoft.com/office/drawing/2014/main" xmlns="" id="{55BEB305-0631-49FE-872F-F98BC0B7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1922"/>
            <a:ext cx="5269698" cy="191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885496" y="99060"/>
            <a:ext cx="5604361" cy="2974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1333" i="1" dirty="0"/>
              <a:t>Cracking and fibrillation of cartilage</a:t>
            </a:r>
            <a:endParaRPr lang="ar-SA" sz="1333" i="1" dirty="0"/>
          </a:p>
        </p:txBody>
      </p:sp>
      <p:pic>
        <p:nvPicPr>
          <p:cNvPr id="6" name="Picture 277" descr="D:\SCContent\9781416029731\graphics\fullsize\S9781416029731-021-f016.jpg">
            <a:extLst>
              <a:ext uri="{FF2B5EF4-FFF2-40B4-BE49-F238E27FC236}">
                <a16:creationId xmlns:a16="http://schemas.microsoft.com/office/drawing/2014/main" xmlns="" id="{E71D22A0-3B73-407D-BC09-60A824FF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9" b="9264"/>
          <a:stretch>
            <a:fillRect/>
          </a:stretch>
        </p:blipFill>
        <p:spPr bwMode="auto">
          <a:xfrm>
            <a:off x="661055" y="4064769"/>
            <a:ext cx="4528796" cy="2987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737007-79ED-44D5-8E45-EBFB2D96D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76" y="6875983"/>
            <a:ext cx="2599394" cy="3268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524" dirty="0"/>
              <a:t>Residual </a:t>
            </a:r>
            <a:r>
              <a:rPr lang="en-US" sz="1524" dirty="0" err="1"/>
              <a:t>articular</a:t>
            </a:r>
            <a:r>
              <a:rPr lang="en-US" sz="1524" dirty="0"/>
              <a:t> cartilage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2CC82CCB-F8F7-4A84-B3F1-0200D094839E}"/>
              </a:ext>
            </a:extLst>
          </p:cNvPr>
          <p:cNvSpPr txBox="1"/>
          <p:nvPr/>
        </p:nvSpPr>
        <p:spPr>
          <a:xfrm>
            <a:off x="4644908" y="3581400"/>
            <a:ext cx="1984492" cy="795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1" eaLnBrk="1" hangingPunct="1">
              <a:defRPr/>
            </a:pPr>
            <a:r>
              <a:rPr lang="en-US" sz="1524" dirty="0" err="1"/>
              <a:t>Eburnated</a:t>
            </a:r>
            <a:r>
              <a:rPr lang="en-US" sz="1524" dirty="0"/>
              <a:t> </a:t>
            </a:r>
            <a:r>
              <a:rPr lang="en-US" sz="1524" dirty="0" err="1"/>
              <a:t>articular</a:t>
            </a:r>
            <a:r>
              <a:rPr lang="en-US" sz="1524" dirty="0"/>
              <a:t> surface exposing </a:t>
            </a:r>
            <a:r>
              <a:rPr lang="en-US" sz="1524" dirty="0" err="1"/>
              <a:t>subchondral</a:t>
            </a:r>
            <a:r>
              <a:rPr lang="en-US" sz="1524" dirty="0"/>
              <a:t> bone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2A6E84B-511D-4EA2-B59C-BF0B6D664AD2}"/>
              </a:ext>
            </a:extLst>
          </p:cNvPr>
          <p:cNvSpPr/>
          <p:nvPr/>
        </p:nvSpPr>
        <p:spPr>
          <a:xfrm>
            <a:off x="4866189" y="5128823"/>
            <a:ext cx="1853481" cy="326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en-US" sz="1524" dirty="0" err="1"/>
              <a:t>Subchondral</a:t>
            </a:r>
            <a:r>
              <a:rPr lang="en-US" sz="1524" dirty="0"/>
              <a:t> cyst</a:t>
            </a:r>
          </a:p>
        </p:txBody>
      </p:sp>
    </p:spTree>
    <p:extLst>
      <p:ext uri="{BB962C8B-B14F-4D97-AF65-F5344CB8AC3E}">
        <p14:creationId xmlns:p14="http://schemas.microsoft.com/office/powerpoint/2010/main" val="97800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704077" y="702626"/>
            <a:ext cx="5725308" cy="1026873"/>
          </a:xfrm>
        </p:spPr>
        <p:txBody>
          <a:bodyPr>
            <a:normAutofit/>
          </a:bodyPr>
          <a:lstStyle/>
          <a:p>
            <a:pPr rtl="1"/>
            <a:r>
              <a:rPr lang="en-US" sz="2200" dirty="0"/>
              <a:t>Pathological changes in osteoarthritis</a:t>
            </a:r>
            <a:r>
              <a:rPr lang="en-US" dirty="0"/>
              <a:t/>
            </a:r>
            <a:br>
              <a:rPr lang="en-US" dirty="0"/>
            </a:br>
            <a:endParaRPr lang="ar-SA" dirty="0"/>
          </a:p>
        </p:txBody>
      </p:sp>
      <p:pic>
        <p:nvPicPr>
          <p:cNvPr id="4" name="Picture 1" descr="D:\SCContent\9780723434443\graphics\fullsize\M9780723434443-024-f017.jpg">
            <a:extLst>
              <a:ext uri="{FF2B5EF4-FFF2-40B4-BE49-F238E27FC236}">
                <a16:creationId xmlns:a16="http://schemas.microsoft.com/office/drawing/2014/main" xmlns="" id="{86BF4B9C-F27A-4718-B957-E9AAE7A7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8"/>
          <a:stretch>
            <a:fillRect/>
          </a:stretch>
        </p:blipFill>
        <p:spPr bwMode="auto">
          <a:xfrm>
            <a:off x="704077" y="1615624"/>
            <a:ext cx="5943600" cy="4253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7633BCB8-7AFF-410A-8E50-B3E9AF0B7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608" y="5982567"/>
            <a:ext cx="3459070" cy="7577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26578" indent="-326578">
              <a:defRPr/>
            </a:pPr>
            <a:r>
              <a:rPr lang="en-US" sz="1400" b="1" i="1" dirty="0" err="1">
                <a:solidFill>
                  <a:srgbClr val="FF0000"/>
                </a:solidFill>
              </a:rPr>
              <a:t>Heberden’s</a:t>
            </a:r>
            <a:r>
              <a:rPr lang="en-US" sz="1400" b="1" i="1" dirty="0">
                <a:solidFill>
                  <a:srgbClr val="FF0000"/>
                </a:solidFill>
              </a:rPr>
              <a:t> nodes </a:t>
            </a:r>
            <a:r>
              <a:rPr lang="en-US" sz="1524" dirty="0">
                <a:solidFill>
                  <a:schemeClr val="tx1"/>
                </a:solidFill>
              </a:rPr>
              <a:t>(</a:t>
            </a:r>
            <a:r>
              <a:rPr lang="en-US" sz="1400" dirty="0">
                <a:solidFill>
                  <a:schemeClr val="tx1"/>
                </a:solidFill>
              </a:rPr>
              <a:t>osteophytes on the distal interphalangeal joints of the fingers)</a:t>
            </a:r>
            <a:endParaRPr lang="en-US" sz="1524" dirty="0">
              <a:solidFill>
                <a:schemeClr val="tx1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41EA6AF4-7ED7-4725-893F-74D0524E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7" y="6089987"/>
            <a:ext cx="2350407" cy="202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7" descr="Projector">
            <a:hlinkClick r:id="rId5"/>
            <a:extLst>
              <a:ext uri="{FF2B5EF4-FFF2-40B4-BE49-F238E27FC236}">
                <a16:creationId xmlns:a16="http://schemas.microsoft.com/office/drawing/2014/main" xmlns="" id="{9446641F-BE13-4FD9-9C91-1D72415DC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34000" y="1006024"/>
            <a:ext cx="91966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CBFF87-9267-48B8-AB59-1C9793538297}"/>
              </a:ext>
            </a:extLst>
          </p:cNvPr>
          <p:cNvSpPr txBox="1"/>
          <p:nvPr/>
        </p:nvSpPr>
        <p:spPr>
          <a:xfrm>
            <a:off x="4191000" y="1095380"/>
            <a:ext cx="114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Very good Video </a:t>
            </a:r>
            <a:r>
              <a:rPr lang="en-US" sz="1100" dirty="0">
                <a:sym typeface="Wingdings" panose="05000000000000000000" pitchFamily="2" charset="2"/>
              </a:rPr>
              <a:t></a:t>
            </a:r>
            <a:endParaRPr lang="en-GB" sz="1100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9AF66EFE-9FDE-42A3-88E3-4C236BE963A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188603" y="7336237"/>
            <a:ext cx="3459071" cy="7577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26578" indent="-326578">
              <a:defRPr/>
            </a:pPr>
            <a:r>
              <a:rPr lang="en-US" sz="1400" b="1" i="1">
                <a:solidFill>
                  <a:srgbClr val="FF0000"/>
                </a:solidFill>
              </a:rPr>
              <a:t>Bouchard nodes </a:t>
            </a:r>
            <a:r>
              <a:rPr lang="en-US" sz="1524" dirty="0">
                <a:solidFill>
                  <a:schemeClr val="tx1"/>
                </a:solidFill>
              </a:rPr>
              <a:t>(</a:t>
            </a:r>
            <a:r>
              <a:rPr lang="en-US" sz="1400" dirty="0">
                <a:solidFill>
                  <a:schemeClr val="tx1"/>
                </a:solidFill>
              </a:rPr>
              <a:t>osteophytes on the metacarpophalangeal (proximal) joints of the hand)</a:t>
            </a:r>
            <a:endParaRPr lang="en-US" sz="1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704077" y="702626"/>
            <a:ext cx="5725308" cy="446302"/>
          </a:xfrm>
        </p:spPr>
        <p:txBody>
          <a:bodyPr>
            <a:normAutofit/>
          </a:bodyPr>
          <a:lstStyle/>
          <a:p>
            <a:pPr rtl="1"/>
            <a:r>
              <a:rPr lang="en-US" altLang="en-US" sz="2000" dirty="0"/>
              <a:t>Clinical course</a:t>
            </a:r>
            <a:endParaRPr lang="ar-SA" sz="2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04076" y="1256397"/>
            <a:ext cx="5725308" cy="4564081"/>
          </a:xfrm>
        </p:spPr>
        <p:txBody>
          <a:bodyPr>
            <a:normAutofit/>
          </a:bodyPr>
          <a:lstStyle/>
          <a:p>
            <a:r>
              <a:rPr lang="en-US" altLang="en-US" sz="1524" dirty="0">
                <a:solidFill>
                  <a:schemeClr val="tx1"/>
                </a:solidFill>
              </a:rPr>
              <a:t> </a:t>
            </a:r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Characteristic symptoms and signs include deep, </a:t>
            </a:r>
            <a:r>
              <a:rPr lang="en-US" altLang="en-US" sz="1524" dirty="0">
                <a:solidFill>
                  <a:srgbClr val="FF0000"/>
                </a:solidFill>
                <a:latin typeface="Georgia" panose="02040502050405020303" pitchFamily="18" charset="0"/>
              </a:rPr>
              <a:t>aching pain exacerbated by use</a:t>
            </a:r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, morning stiffness, crepitus (grating or popping sensation in the joint), and limitation in range of movement.</a:t>
            </a:r>
          </a:p>
          <a:p>
            <a:endParaRPr lang="ar-SA" altLang="en-US" sz="1524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 Osteophyte impingement on spinal foramina can cause nerve root compression with radicular pain and neurologic deficits.</a:t>
            </a:r>
          </a:p>
          <a:p>
            <a:endParaRPr lang="ar-SA" altLang="en-US" sz="1524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Hips, knees, lower lumbar and cervical vertebrae, proximal and distal interphalangeal joints of the fingers, first carpometacarpal joints, and first </a:t>
            </a:r>
            <a:r>
              <a:rPr lang="en-US" altLang="en-US" sz="1524" dirty="0" err="1">
                <a:solidFill>
                  <a:schemeClr val="tx1"/>
                </a:solidFill>
                <a:latin typeface="Georgia" panose="02040502050405020303" pitchFamily="18" charset="0"/>
              </a:rPr>
              <a:t>tarsometatarsal</a:t>
            </a:r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 joints of the feet are commonly involved. </a:t>
            </a:r>
            <a:r>
              <a:rPr lang="en-US" altLang="en-US" sz="1524" b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Heberden</a:t>
            </a:r>
            <a:r>
              <a:rPr lang="en-US" altLang="en-US" sz="1524" b="1" u="sng" dirty="0">
                <a:solidFill>
                  <a:srgbClr val="FF0000"/>
                </a:solidFill>
                <a:latin typeface="Georgia" panose="02040502050405020303" pitchFamily="18" charset="0"/>
              </a:rPr>
              <a:t> nodes</a:t>
            </a:r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 in the fingers, representing prominent osteophytes at the </a:t>
            </a:r>
            <a:r>
              <a:rPr lang="en-US" altLang="en-US" sz="1524" dirty="0">
                <a:solidFill>
                  <a:srgbClr val="FF0000"/>
                </a:solidFill>
                <a:latin typeface="Georgia" panose="02040502050405020303" pitchFamily="18" charset="0"/>
              </a:rPr>
              <a:t>distal interphalangeal joints</a:t>
            </a:r>
            <a:r>
              <a:rPr lang="en-US" altLang="en-US" sz="1524" dirty="0">
                <a:solidFill>
                  <a:schemeClr val="tx1"/>
                </a:solidFill>
                <a:latin typeface="Georgia" panose="02040502050405020303" pitchFamily="18" charset="0"/>
              </a:rPr>
              <a:t>, are characteristic in women.</a:t>
            </a:r>
          </a:p>
          <a:p>
            <a:endParaRPr lang="en-US" altLang="en-US" sz="11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altLang="en-US" sz="1100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N.B :- Here the DIP &amp; PIP ( in Hand ) are NOT spared , while in Rheumatoid </a:t>
            </a:r>
            <a:r>
              <a:rPr lang="en-US" altLang="en-US" sz="1100" dirty="0" err="1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arthiritis</a:t>
            </a:r>
            <a:r>
              <a:rPr lang="en-US" altLang="en-US" sz="1100" dirty="0">
                <a:solidFill>
                  <a:schemeClr val="bg2">
                    <a:lumMod val="65000"/>
                  </a:schemeClr>
                </a:solidFill>
                <a:latin typeface="Georgia" panose="02040502050405020303" pitchFamily="18" charset="0"/>
              </a:rPr>
              <a:t> , the DIP is spared and it affects PIP.</a:t>
            </a:r>
          </a:p>
          <a:p>
            <a:endParaRPr lang="en-US" altLang="en-US" sz="1524" dirty="0">
              <a:solidFill>
                <a:schemeClr val="tx1"/>
              </a:solidFill>
            </a:endParaRPr>
          </a:p>
          <a:p>
            <a:endParaRPr lang="en-US" altLang="en-US" sz="1524" dirty="0">
              <a:solidFill>
                <a:srgbClr val="FF0000"/>
              </a:solidFill>
            </a:endParaRPr>
          </a:p>
          <a:p>
            <a:endParaRPr lang="en-US" altLang="en-US" sz="1524" dirty="0">
              <a:solidFill>
                <a:srgbClr val="FF0000"/>
              </a:solidFill>
            </a:endParaRPr>
          </a:p>
          <a:p>
            <a:pPr marL="124791" indent="-124791" algn="r" defTabSz="499162" rtl="1">
              <a:spcBef>
                <a:spcPts val="383"/>
              </a:spcBef>
            </a:pPr>
            <a:endParaRPr lang="ar-SA" sz="1524" dirty="0">
              <a:solidFill>
                <a:schemeClr val="tx1"/>
              </a:solidFill>
            </a:endParaRPr>
          </a:p>
        </p:txBody>
      </p:sp>
      <p:sp>
        <p:nvSpPr>
          <p:cNvPr id="5" name="العنوان 1"/>
          <p:cNvSpPr txBox="1">
            <a:spLocks/>
          </p:cNvSpPr>
          <p:nvPr/>
        </p:nvSpPr>
        <p:spPr>
          <a:xfrm>
            <a:off x="742273" y="6225521"/>
            <a:ext cx="5725308" cy="446302"/>
          </a:xfrm>
          <a:prstGeom prst="rect">
            <a:avLst/>
          </a:prstGeom>
        </p:spPr>
        <p:txBody>
          <a:bodyPr vert="horz" lIns="49915" tIns="24959" rIns="49915" bIns="24959" rtlCol="0" anchor="t">
            <a:noAutofit/>
          </a:bodyPr>
          <a:lstStyle>
            <a:lvl1pPr algn="l" defTabSz="5241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spc="115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altLang="en-US" sz="2000" dirty="0"/>
              <a:t>Course &amp; Prognosis</a:t>
            </a:r>
            <a:r>
              <a:rPr lang="en-US" altLang="en-US" sz="2667" dirty="0"/>
              <a:t/>
            </a:r>
            <a:br>
              <a:rPr lang="en-US" altLang="en-US" sz="2667" dirty="0"/>
            </a:br>
            <a:endParaRPr lang="ar-SA" sz="2667" dirty="0"/>
          </a:p>
        </p:txBody>
      </p:sp>
      <p:sp>
        <p:nvSpPr>
          <p:cNvPr id="6" name="مربع نص 5"/>
          <p:cNvSpPr txBox="1"/>
          <p:nvPr/>
        </p:nvSpPr>
        <p:spPr>
          <a:xfrm>
            <a:off x="990600" y="6858000"/>
            <a:ext cx="4354286" cy="17341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72148" indent="-272148">
              <a:buFont typeface="Arial" charset="0"/>
              <a:buChar char="•"/>
            </a:pPr>
            <a:r>
              <a:rPr lang="en-US" altLang="en-US" sz="1524" dirty="0">
                <a:solidFill>
                  <a:srgbClr val="FF0000"/>
                </a:solidFill>
                <a:latin typeface="Georgia" panose="02040502050405020303" pitchFamily="18" charset="0"/>
              </a:rPr>
              <a:t>Slowly Progressive</a:t>
            </a:r>
            <a:endParaRPr lang="ar-SA" altLang="en-US" sz="1524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272148" indent="-272148">
              <a:buFont typeface="Arial" charset="0"/>
              <a:buChar char="•"/>
            </a:pPr>
            <a:endParaRPr lang="ar-SA" altLang="en-US" sz="1524" dirty="0">
              <a:latin typeface="Georgia" panose="02040502050405020303" pitchFamily="18" charset="0"/>
            </a:endParaRPr>
          </a:p>
          <a:p>
            <a:pPr marL="272148" indent="-272148">
              <a:buFont typeface="Arial" charset="0"/>
              <a:buChar char="•"/>
            </a:pPr>
            <a:r>
              <a:rPr lang="en-US" altLang="en-US" sz="1524" dirty="0">
                <a:latin typeface="Georgia" panose="02040502050405020303" pitchFamily="18" charset="0"/>
              </a:rPr>
              <a:t>With time, significant joint deformity can occur, Treatment usually is based on symptoms, with joint replacement in severe cases.</a:t>
            </a:r>
            <a:endParaRPr lang="en-US" altLang="ar-SA" sz="1524" dirty="0">
              <a:latin typeface="Georgia" panose="02040502050405020303" pitchFamily="18" charset="0"/>
            </a:endParaRPr>
          </a:p>
          <a:p>
            <a:pPr algn="r" defTabSz="249580" rtl="1"/>
            <a:endParaRPr lang="ar-SA" sz="1524" dirty="0"/>
          </a:p>
        </p:txBody>
      </p:sp>
      <p:pic>
        <p:nvPicPr>
          <p:cNvPr id="7" name="Graphic 6" descr="Projector">
            <a:hlinkClick r:id="rId3"/>
            <a:extLst>
              <a:ext uri="{FF2B5EF4-FFF2-40B4-BE49-F238E27FC236}">
                <a16:creationId xmlns:a16="http://schemas.microsoft.com/office/drawing/2014/main" xmlns="" id="{7335BBD4-31E7-4A43-BEED-E9880D9F2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19832" y="520475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4276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Custom 33">
      <a:dk1>
        <a:sysClr val="windowText" lastClr="000000"/>
      </a:dk1>
      <a:lt1>
        <a:srgbClr val="91C5B0"/>
      </a:lt1>
      <a:dk2>
        <a:srgbClr val="91C5B0"/>
      </a:dk2>
      <a:lt2>
        <a:srgbClr val="FFFFFF"/>
      </a:lt2>
      <a:accent1>
        <a:srgbClr val="DEEEE0"/>
      </a:accent1>
      <a:accent2>
        <a:srgbClr val="CCE6DB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2078</Words>
  <Application>Microsoft Office PowerPoint</Application>
  <PresentationFormat>On-screen Show (4:3)</PresentationFormat>
  <Paragraphs>388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Aldhabi</vt:lpstr>
      <vt:lpstr>Arial</vt:lpstr>
      <vt:lpstr>Calibri</vt:lpstr>
      <vt:lpstr>Courier New</vt:lpstr>
      <vt:lpstr>DecoType Naskh</vt:lpstr>
      <vt:lpstr>Destain</vt:lpstr>
      <vt:lpstr>Georgia</vt:lpstr>
      <vt:lpstr>Gill Sans MT</vt:lpstr>
      <vt:lpstr>Impact</vt:lpstr>
      <vt:lpstr>Roboto</vt:lpstr>
      <vt:lpstr>Wingdings</vt:lpstr>
      <vt:lpstr>Badge</vt:lpstr>
      <vt:lpstr>PowerPoint Presentation</vt:lpstr>
      <vt:lpstr>Objectives:</vt:lpstr>
      <vt:lpstr>Inflammatory disease of joints  ( arthritis and synovitis ) </vt:lpstr>
      <vt:lpstr>PowerPoint Presentation</vt:lpstr>
      <vt:lpstr>PowerPoint Presentation</vt:lpstr>
      <vt:lpstr>Morphology</vt:lpstr>
      <vt:lpstr>Severe Osteoarthritis  </vt:lpstr>
      <vt:lpstr>Pathological changes in osteoarthritis </vt:lpstr>
      <vt:lpstr>Clinical course</vt:lpstr>
      <vt:lpstr>rheumatoid arthritis  </vt:lpstr>
      <vt:lpstr>PowerPoint Presentation</vt:lpstr>
      <vt:lpstr>Rheumatoid Arthritis </vt:lpstr>
      <vt:lpstr>Rheumatoid Arthritis  </vt:lpstr>
      <vt:lpstr>Rheumatoid Arthritis</vt:lpstr>
      <vt:lpstr>RA Clinical features</vt:lpstr>
      <vt:lpstr>Rheumatoid arthritis</vt:lpstr>
      <vt:lpstr>Comparison of the morphologic features of RA and osteoarthritis </vt:lpstr>
      <vt:lpstr>PowerPoint Presentation</vt:lpstr>
      <vt:lpstr>PowerPoint Presentation</vt:lpstr>
      <vt:lpstr>PowerPoint Presentation</vt:lpstr>
      <vt:lpstr>PowerPoint Presentation</vt:lpstr>
      <vt:lpstr>Members 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Inflammatory disease of joints  ( arthritis and synovitis</dc:title>
  <dc:creator>aljoharah ibrahim</dc:creator>
  <cp:lastModifiedBy>GHAIDA</cp:lastModifiedBy>
  <cp:revision>31</cp:revision>
  <dcterms:created xsi:type="dcterms:W3CDTF">2017-12-16T17:27:43Z</dcterms:created>
  <dcterms:modified xsi:type="dcterms:W3CDTF">2017-12-18T18:47:06Z</dcterms:modified>
</cp:coreProperties>
</file>