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62" r:id="rId5"/>
    <p:sldId id="264" r:id="rId6"/>
    <p:sldId id="268" r:id="rId7"/>
    <p:sldId id="269" r:id="rId8"/>
    <p:sldId id="258" r:id="rId9"/>
    <p:sldId id="259" r:id="rId10"/>
    <p:sldId id="266" r:id="rId11"/>
    <p:sldId id="267" r:id="rId12"/>
    <p:sldId id="265"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76A"/>
    <a:srgbClr val="D8ACD0"/>
    <a:srgbClr val="F1D8F4"/>
    <a:srgbClr val="93297C"/>
    <a:srgbClr val="376761"/>
    <a:srgbClr val="782A72"/>
    <a:srgbClr val="8B3178"/>
    <a:srgbClr val="A73B90"/>
    <a:srgbClr val="DBB8E6"/>
    <a:srgbClr val="9C4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varScale="1">
        <p:scale>
          <a:sx n="63" d="100"/>
          <a:sy n="63" d="100"/>
        </p:scale>
        <p:origin x="2127"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0869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707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981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767995"/>
          </a:xfrm>
          <a:solidFill>
            <a:srgbClr val="782A72"/>
          </a:solidFill>
        </p:spPr>
        <p:txBody>
          <a:bodyPr>
            <a:noAutofit/>
          </a:bodyPr>
          <a:lstStyle>
            <a:lvl1pPr algn="ctr">
              <a:defRPr sz="4400">
                <a:ln w="3175">
                  <a:solidFill>
                    <a:schemeClr val="tx1"/>
                  </a:solidFill>
                </a:ln>
                <a:solidFill>
                  <a:schemeClr val="bg1"/>
                </a:solidFill>
                <a:latin typeface="Cambria" panose="02040503050406030204" pitchFamily="18" charset="0"/>
              </a:defRPr>
            </a:lvl1pPr>
          </a:lstStyle>
          <a:p>
            <a:r>
              <a:rPr lang="en-US" dirty="0"/>
              <a:t>Heading</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1865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E76D3-0F21-4076-8DBA-40B194C2D64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558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E76D3-0F21-4076-8DBA-40B194C2D64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8291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E76D3-0F21-4076-8DBA-40B194C2D648}"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8632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E76D3-0F21-4076-8DBA-40B194C2D648}"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9157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E76D3-0F21-4076-8DBA-40B194C2D648}"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6338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90058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974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FE76D3-0F21-4076-8DBA-40B194C2D648}" type="datetimeFigureOut">
              <a:rPr lang="en-US" smtClean="0"/>
              <a:t>12/4/2017</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3DDAD5-C796-4EF2-8B03-74A6B31E85B4}" type="slidenum">
              <a:rPr lang="en-US" smtClean="0"/>
              <a:t>‹#›</a:t>
            </a:fld>
            <a:endParaRPr lang="en-US"/>
          </a:p>
        </p:txBody>
      </p:sp>
    </p:spTree>
    <p:extLst>
      <p:ext uri="{BB962C8B-B14F-4D97-AF65-F5344CB8AC3E}">
        <p14:creationId xmlns:p14="http://schemas.microsoft.com/office/powerpoint/2010/main" val="457578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docs.google.com/presentation/d/1-exnTKdfVPSt9eGY3cQ_aYOEFT2k2WUolOR7V6FqFPQ/edit?usp=shar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QpQtBEGkU4&amp;index=33&amp;list=W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youtube.com/watch?v=VXR0Xiif25M&amp;list=WL&amp;index=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DE00F7-EB58-464D-B14A-E8DF05AF061F}"/>
              </a:ext>
            </a:extLst>
          </p:cNvPr>
          <p:cNvSpPr txBox="1"/>
          <p:nvPr/>
        </p:nvSpPr>
        <p:spPr>
          <a:xfrm>
            <a:off x="79301" y="5303503"/>
            <a:ext cx="6699398" cy="1569660"/>
          </a:xfrm>
          <a:prstGeom prst="rect">
            <a:avLst/>
          </a:prstGeom>
          <a:noFill/>
        </p:spPr>
        <p:txBody>
          <a:bodyPr wrap="square" rtlCol="0">
            <a:spAutoFit/>
          </a:bodyPr>
          <a:lstStyle/>
          <a:p>
            <a:pPr algn="ctr"/>
            <a:r>
              <a:rPr lang="en-US" sz="3600" dirty="0">
                <a:solidFill>
                  <a:srgbClr val="376761"/>
                </a:solidFill>
                <a:latin typeface="Century Gothic" panose="020B0502020202020204" pitchFamily="34" charset="0"/>
              </a:rPr>
              <a:t>Non-steroidal Anti-inflammatory Drugs</a:t>
            </a:r>
          </a:p>
          <a:p>
            <a:pPr algn="ctr"/>
            <a:r>
              <a:rPr lang="en-US" sz="2400" dirty="0">
                <a:solidFill>
                  <a:srgbClr val="376761"/>
                </a:solidFill>
                <a:latin typeface="Century Gothic" panose="020B0502020202020204" pitchFamily="34" charset="0"/>
              </a:rPr>
              <a:t>“NSAIDs” </a:t>
            </a:r>
          </a:p>
        </p:txBody>
      </p:sp>
      <p:sp>
        <p:nvSpPr>
          <p:cNvPr id="10" name="TextBox 9">
            <a:extLst>
              <a:ext uri="{FF2B5EF4-FFF2-40B4-BE49-F238E27FC236}">
                <a16:creationId xmlns:a16="http://schemas.microsoft.com/office/drawing/2014/main" id="{ADEF2626-D5A4-4A0A-8A84-9087312ECC3F}"/>
              </a:ext>
            </a:extLst>
          </p:cNvPr>
          <p:cNvSpPr txBox="1"/>
          <p:nvPr/>
        </p:nvSpPr>
        <p:spPr>
          <a:xfrm>
            <a:off x="177650" y="6570758"/>
            <a:ext cx="2990850" cy="461665"/>
          </a:xfrm>
          <a:prstGeom prst="rect">
            <a:avLst/>
          </a:prstGeom>
          <a:noFill/>
        </p:spPr>
        <p:txBody>
          <a:bodyPr wrap="square" rtlCol="0">
            <a:spAutoFit/>
          </a:bodyPr>
          <a:lstStyle/>
          <a:p>
            <a:r>
              <a:rPr lang="en-US" sz="2400" dirty="0">
                <a:solidFill>
                  <a:srgbClr val="00B050"/>
                </a:solidFill>
                <a:latin typeface="Cambria" panose="02040503050406030204" pitchFamily="18" charset="0"/>
              </a:rPr>
              <a:t>Objectives:</a:t>
            </a:r>
          </a:p>
        </p:txBody>
      </p:sp>
      <p:sp>
        <p:nvSpPr>
          <p:cNvPr id="11" name="TextBox 10">
            <a:extLst>
              <a:ext uri="{FF2B5EF4-FFF2-40B4-BE49-F238E27FC236}">
                <a16:creationId xmlns:a16="http://schemas.microsoft.com/office/drawing/2014/main" id="{3EAEA9A8-6002-4AF3-BF0C-88EA149D094F}"/>
              </a:ext>
            </a:extLst>
          </p:cNvPr>
          <p:cNvSpPr txBox="1"/>
          <p:nvPr/>
        </p:nvSpPr>
        <p:spPr>
          <a:xfrm>
            <a:off x="1530376" y="9401770"/>
            <a:ext cx="3797248" cy="338554"/>
          </a:xfrm>
          <a:prstGeom prst="rect">
            <a:avLst/>
          </a:prstGeom>
          <a:noFill/>
        </p:spPr>
        <p:txBody>
          <a:bodyPr wrap="square" rtlCol="0">
            <a:spAutoFit/>
          </a:bodyPr>
          <a:lstStyle/>
          <a:p>
            <a:pPr algn="ctr"/>
            <a:r>
              <a:rPr lang="en-US" sz="1600" dirty="0">
                <a:solidFill>
                  <a:srgbClr val="FF0000"/>
                </a:solidFill>
              </a:rPr>
              <a:t>Important</a:t>
            </a:r>
            <a:r>
              <a:rPr lang="en-US" sz="1600" dirty="0">
                <a:solidFill>
                  <a:schemeClr val="accent3"/>
                </a:solidFill>
              </a:rPr>
              <a:t>    </a:t>
            </a:r>
            <a:r>
              <a:rPr lang="en-US" sz="1600" dirty="0">
                <a:solidFill>
                  <a:schemeClr val="accent6"/>
                </a:solidFill>
              </a:rPr>
              <a:t>Notes</a:t>
            </a:r>
            <a:r>
              <a:rPr lang="en-US" sz="1600" dirty="0">
                <a:solidFill>
                  <a:schemeClr val="accent3"/>
                </a:solidFill>
              </a:rPr>
              <a:t>    Extra</a:t>
            </a:r>
          </a:p>
        </p:txBody>
      </p:sp>
      <p:grpSp>
        <p:nvGrpSpPr>
          <p:cNvPr id="2" name="Group 1">
            <a:extLst>
              <a:ext uri="{FF2B5EF4-FFF2-40B4-BE49-F238E27FC236}">
                <a16:creationId xmlns:a16="http://schemas.microsoft.com/office/drawing/2014/main" id="{03F8C9BF-A790-403A-B321-21AF5F92082C}"/>
              </a:ext>
            </a:extLst>
          </p:cNvPr>
          <p:cNvGrpSpPr/>
          <p:nvPr/>
        </p:nvGrpSpPr>
        <p:grpSpPr>
          <a:xfrm>
            <a:off x="158602" y="165676"/>
            <a:ext cx="6540796" cy="5860422"/>
            <a:chOff x="158602" y="165676"/>
            <a:chExt cx="6540796" cy="5860422"/>
          </a:xfrm>
        </p:grpSpPr>
        <p:grpSp>
          <p:nvGrpSpPr>
            <p:cNvPr id="9" name="Group 8">
              <a:extLst>
                <a:ext uri="{FF2B5EF4-FFF2-40B4-BE49-F238E27FC236}">
                  <a16:creationId xmlns:a16="http://schemas.microsoft.com/office/drawing/2014/main" id="{2CD058D2-C8A3-41B3-AA91-2A740C93525E}"/>
                </a:ext>
              </a:extLst>
            </p:cNvPr>
            <p:cNvGrpSpPr/>
            <p:nvPr/>
          </p:nvGrpSpPr>
          <p:grpSpPr>
            <a:xfrm>
              <a:off x="158602" y="1459248"/>
              <a:ext cx="6235994" cy="4566850"/>
              <a:chOff x="120502" y="1628775"/>
              <a:chExt cx="6235994" cy="4566850"/>
            </a:xfrm>
          </p:grpSpPr>
          <p:pic>
            <p:nvPicPr>
              <p:cNvPr id="5" name="Picture 4">
                <a:extLst>
                  <a:ext uri="{FF2B5EF4-FFF2-40B4-BE49-F238E27FC236}">
                    <a16:creationId xmlns:a16="http://schemas.microsoft.com/office/drawing/2014/main" id="{1CF920FB-9B95-489A-B832-81FC3B0350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47" b="89796" l="8424" r="91168">
                            <a14:foregroundMark x1="8424" y1="56030" x2="8424" y2="56030"/>
                            <a14:foregroundMark x1="91168" y1="46382" x2="91168" y2="46382"/>
                          </a14:backgroundRemoval>
                        </a14:imgEffect>
                      </a14:imgLayer>
                    </a14:imgProps>
                  </a:ext>
                  <a:ext uri="{28A0092B-C50C-407E-A947-70E740481C1C}">
                    <a14:useLocalDpi xmlns:a14="http://schemas.microsoft.com/office/drawing/2010/main" val="0"/>
                  </a:ext>
                </a:extLst>
              </a:blip>
              <a:stretch>
                <a:fillRect/>
              </a:stretch>
            </p:blipFill>
            <p:spPr>
              <a:xfrm>
                <a:off x="120502" y="1628775"/>
                <a:ext cx="6235994" cy="4566850"/>
              </a:xfrm>
              <a:prstGeom prst="rect">
                <a:avLst/>
              </a:prstGeom>
            </p:spPr>
          </p:pic>
          <p:pic>
            <p:nvPicPr>
              <p:cNvPr id="7" name="Picture 6">
                <a:extLst>
                  <a:ext uri="{FF2B5EF4-FFF2-40B4-BE49-F238E27FC236}">
                    <a16:creationId xmlns:a16="http://schemas.microsoft.com/office/drawing/2014/main" id="{66920F40-3CF6-46C0-92C5-35277B078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425" y="1628775"/>
                <a:ext cx="2318147" cy="3143250"/>
              </a:xfrm>
              <a:prstGeom prst="rect">
                <a:avLst/>
              </a:prstGeom>
            </p:spPr>
          </p:pic>
        </p:grpSp>
        <p:pic>
          <p:nvPicPr>
            <p:cNvPr id="3" name="Picture 2">
              <a:extLst>
                <a:ext uri="{FF2B5EF4-FFF2-40B4-BE49-F238E27FC236}">
                  <a16:creationId xmlns:a16="http://schemas.microsoft.com/office/drawing/2014/main" id="{58562703-5308-4B0F-BEC5-87216B4431A2}"/>
                </a:ext>
              </a:extLst>
            </p:cNvPr>
            <p:cNvPicPr>
              <a:picLocks noChangeAspect="1"/>
            </p:cNvPicPr>
            <p:nvPr/>
          </p:nvPicPr>
          <p:blipFill rotWithShape="1">
            <a:blip r:embed="rId5">
              <a:extLst>
                <a:ext uri="{28A0092B-C50C-407E-A947-70E740481C1C}">
                  <a14:useLocalDpi xmlns:a14="http://schemas.microsoft.com/office/drawing/2010/main" val="0"/>
                </a:ext>
              </a:extLst>
            </a:blip>
            <a:srcRect l="29091" t="35757" r="26250" b="26667"/>
            <a:stretch/>
          </p:blipFill>
          <p:spPr>
            <a:xfrm>
              <a:off x="158602" y="192390"/>
              <a:ext cx="1692820" cy="1424323"/>
            </a:xfrm>
            <a:prstGeom prst="rect">
              <a:avLst/>
            </a:prstGeom>
          </p:spPr>
        </p:pic>
        <p:pic>
          <p:nvPicPr>
            <p:cNvPr id="6" name="Picture 5">
              <a:extLst>
                <a:ext uri="{FF2B5EF4-FFF2-40B4-BE49-F238E27FC236}">
                  <a16:creationId xmlns:a16="http://schemas.microsoft.com/office/drawing/2014/main" id="{1B443D44-6502-4F9C-8134-DB8D4B6BD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3037" y="165676"/>
              <a:ext cx="1376361" cy="1293572"/>
            </a:xfrm>
            <a:prstGeom prst="rect">
              <a:avLst/>
            </a:prstGeom>
          </p:spPr>
        </p:pic>
      </p:grpSp>
      <p:sp>
        <p:nvSpPr>
          <p:cNvPr id="4" name="TextBox 3">
            <a:extLst>
              <a:ext uri="{FF2B5EF4-FFF2-40B4-BE49-F238E27FC236}">
                <a16:creationId xmlns:a16="http://schemas.microsoft.com/office/drawing/2014/main" id="{0CA13CD9-8427-491D-98EB-1F9E78A22D89}"/>
              </a:ext>
            </a:extLst>
          </p:cNvPr>
          <p:cNvSpPr txBox="1"/>
          <p:nvPr/>
        </p:nvSpPr>
        <p:spPr>
          <a:xfrm>
            <a:off x="177650" y="7099349"/>
            <a:ext cx="4950025" cy="2062103"/>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To focus on the general mechanism of action of NSAIDs</a:t>
            </a:r>
          </a:p>
          <a:p>
            <a:pPr marL="285750" indent="-285750">
              <a:buFont typeface="Wingdings" panose="05000000000000000000" pitchFamily="2" charset="2"/>
              <a:buChar char="ü"/>
            </a:pPr>
            <a:r>
              <a:rPr lang="en-US" sz="1600" dirty="0"/>
              <a:t>To outline the common pharmacodynamic effects and ADRs of NSAIDs</a:t>
            </a:r>
          </a:p>
          <a:p>
            <a:pPr marL="285750" indent="-285750">
              <a:buFont typeface="Wingdings" panose="05000000000000000000" pitchFamily="2" charset="2"/>
              <a:buChar char="ü"/>
            </a:pPr>
            <a:r>
              <a:rPr lang="en-US" sz="1600" dirty="0"/>
              <a:t>To classify NSAIDs on basis of their </a:t>
            </a:r>
            <a:r>
              <a:rPr lang="en-US" sz="1600" dirty="0" err="1"/>
              <a:t>specifity</a:t>
            </a:r>
            <a:r>
              <a:rPr lang="en-US" sz="1600" dirty="0"/>
              <a:t> to COX enzyme</a:t>
            </a:r>
          </a:p>
          <a:p>
            <a:pPr marL="285750" indent="-285750">
              <a:buFont typeface="Wingdings" panose="05000000000000000000" pitchFamily="2" charset="2"/>
              <a:buChar char="ü"/>
            </a:pPr>
            <a:r>
              <a:rPr lang="en-US" sz="1600" dirty="0"/>
              <a:t>To detail on the pharmacokinetic properties and pharmacodynamic effects of selected NSAIDs</a:t>
            </a:r>
          </a:p>
        </p:txBody>
      </p:sp>
      <p:sp>
        <p:nvSpPr>
          <p:cNvPr id="15" name="Arrow: Pentagon 14">
            <a:hlinkClick r:id="rId7"/>
            <a:extLst>
              <a:ext uri="{FF2B5EF4-FFF2-40B4-BE49-F238E27FC236}">
                <a16:creationId xmlns:a16="http://schemas.microsoft.com/office/drawing/2014/main" id="{3FA35518-4CAF-49F0-840E-F7AF5F327E8F}"/>
              </a:ext>
            </a:extLst>
          </p:cNvPr>
          <p:cNvSpPr/>
          <p:nvPr/>
        </p:nvSpPr>
        <p:spPr>
          <a:xfrm flipH="1">
            <a:off x="5127675" y="8572051"/>
            <a:ext cx="1714847" cy="70397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Editing File</a:t>
            </a:r>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77752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33C-B76A-484A-829D-ADBA5AD1C7A8}"/>
              </a:ext>
            </a:extLst>
          </p:cNvPr>
          <p:cNvSpPr>
            <a:spLocks noGrp="1"/>
          </p:cNvSpPr>
          <p:nvPr>
            <p:ph type="title"/>
          </p:nvPr>
        </p:nvSpPr>
        <p:spPr/>
        <p:txBody>
          <a:bodyPr/>
          <a:lstStyle/>
          <a:p>
            <a:r>
              <a:rPr lang="en-US" dirty="0"/>
              <a:t>Questions</a:t>
            </a:r>
          </a:p>
        </p:txBody>
      </p:sp>
      <p:sp>
        <p:nvSpPr>
          <p:cNvPr id="4" name="Arrow: Pentagon 3">
            <a:extLst>
              <a:ext uri="{FF2B5EF4-FFF2-40B4-BE49-F238E27FC236}">
                <a16:creationId xmlns:a16="http://schemas.microsoft.com/office/drawing/2014/main" id="{52F10F92-CFC7-46BA-BC54-5F6E5C54F56A}"/>
              </a:ext>
            </a:extLst>
          </p:cNvPr>
          <p:cNvSpPr/>
          <p:nvPr/>
        </p:nvSpPr>
        <p:spPr>
          <a:xfrm>
            <a:off x="0" y="1076982"/>
            <a:ext cx="1943100" cy="548618"/>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MCQs:</a:t>
            </a:r>
          </a:p>
        </p:txBody>
      </p:sp>
      <p:sp>
        <p:nvSpPr>
          <p:cNvPr id="5" name="TextBox 4">
            <a:extLst>
              <a:ext uri="{FF2B5EF4-FFF2-40B4-BE49-F238E27FC236}">
                <a16:creationId xmlns:a16="http://schemas.microsoft.com/office/drawing/2014/main" id="{6FB60D8F-9A91-400C-B6AA-FD538AF5A894}"/>
              </a:ext>
            </a:extLst>
          </p:cNvPr>
          <p:cNvSpPr txBox="1"/>
          <p:nvPr/>
        </p:nvSpPr>
        <p:spPr>
          <a:xfrm>
            <a:off x="95250" y="1959987"/>
            <a:ext cx="6667500" cy="7971413"/>
          </a:xfrm>
          <a:prstGeom prst="rect">
            <a:avLst/>
          </a:prstGeom>
          <a:noFill/>
        </p:spPr>
        <p:txBody>
          <a:bodyPr wrap="square" rtlCol="0">
            <a:spAutoFit/>
          </a:bodyPr>
          <a:lstStyle/>
          <a:p>
            <a:r>
              <a:rPr lang="en-US" sz="1600" b="1" dirty="0"/>
              <a:t>1-A five years boy was brought to the ER by his older brother complaining from runny nose and severe headache. Which of the following drugs can be used with this patient?</a:t>
            </a:r>
          </a:p>
          <a:p>
            <a:r>
              <a:rPr lang="en-US" sz="1600" dirty="0"/>
              <a:t>A)Aspirin</a:t>
            </a:r>
          </a:p>
          <a:p>
            <a:r>
              <a:rPr lang="en-US" sz="1600" dirty="0"/>
              <a:t>B)Paracetamol</a:t>
            </a:r>
          </a:p>
          <a:p>
            <a:r>
              <a:rPr lang="en-US" sz="1600" dirty="0"/>
              <a:t>C)Diclofenac </a:t>
            </a:r>
          </a:p>
          <a:p>
            <a:endParaRPr lang="en-US" sz="1600" dirty="0"/>
          </a:p>
          <a:p>
            <a:r>
              <a:rPr lang="en-US" sz="1600" b="1" dirty="0"/>
              <a:t>2-The bronchospasm effect of NSAIDs is due to</a:t>
            </a:r>
          </a:p>
          <a:p>
            <a:r>
              <a:rPr lang="en-US" sz="1600" dirty="0"/>
              <a:t>A)Stimulation of COX</a:t>
            </a:r>
          </a:p>
          <a:p>
            <a:r>
              <a:rPr lang="en-US" sz="1600" dirty="0"/>
              <a:t>B)Overproduction of Prostaglandin</a:t>
            </a:r>
          </a:p>
          <a:p>
            <a:r>
              <a:rPr lang="en-US" sz="1600" dirty="0"/>
              <a:t>C)Lipoxygenase effect</a:t>
            </a:r>
          </a:p>
          <a:p>
            <a:endParaRPr lang="en-US" sz="1600" dirty="0"/>
          </a:p>
          <a:p>
            <a:r>
              <a:rPr lang="en-US" sz="1600" b="1" dirty="0"/>
              <a:t>3-The possible cause of Acute renal failure mediated by Paracoxib is</a:t>
            </a:r>
          </a:p>
          <a:p>
            <a:r>
              <a:rPr lang="en-US" sz="1600" dirty="0"/>
              <a:t>A)Water retention</a:t>
            </a:r>
          </a:p>
          <a:p>
            <a:r>
              <a:rPr lang="en-US" sz="1600" dirty="0"/>
              <a:t>B)Vasoconstriction of afferent and efferent blood vessels</a:t>
            </a:r>
          </a:p>
          <a:p>
            <a:r>
              <a:rPr lang="en-US" sz="1600" dirty="0"/>
              <a:t>C)Stimulation of PGE2</a:t>
            </a:r>
          </a:p>
          <a:p>
            <a:endParaRPr lang="en-US" sz="1600" dirty="0"/>
          </a:p>
          <a:p>
            <a:r>
              <a:rPr lang="en-US" sz="1600" b="1" dirty="0"/>
              <a:t>4-A 67 years old lady was found dead in her home. At autopsy , it was found that her liver is pale and full of fibers. Refining her medical records it was found that she had peptic ulcers and asthma. Which of the following could be the reason behind the damaged liver?</a:t>
            </a:r>
          </a:p>
          <a:p>
            <a:r>
              <a:rPr lang="en-US" sz="1600" dirty="0"/>
              <a:t>A)Overdose of Acetaminophen</a:t>
            </a:r>
          </a:p>
          <a:p>
            <a:r>
              <a:rPr lang="en-US" sz="1600" dirty="0"/>
              <a:t>B)Using N-acetylcysteine </a:t>
            </a:r>
          </a:p>
          <a:p>
            <a:r>
              <a:rPr lang="en-US" sz="1600" dirty="0"/>
              <a:t>C)Aspirin </a:t>
            </a:r>
          </a:p>
          <a:p>
            <a:endParaRPr lang="en-US" sz="1600" dirty="0"/>
          </a:p>
          <a:p>
            <a:r>
              <a:rPr lang="en-US" sz="1600" b="1" dirty="0"/>
              <a:t>5-Celecoxib is contradicted with what?</a:t>
            </a:r>
          </a:p>
          <a:p>
            <a:r>
              <a:rPr lang="en-US" sz="1600" dirty="0"/>
              <a:t>A)Asthmatic patients</a:t>
            </a:r>
          </a:p>
          <a:p>
            <a:r>
              <a:rPr lang="en-US" sz="1600" dirty="0"/>
              <a:t>B)Chronic heart disease</a:t>
            </a:r>
          </a:p>
          <a:p>
            <a:r>
              <a:rPr lang="en-US" sz="1600" dirty="0"/>
              <a:t>C)Sulphonamides allergy</a:t>
            </a:r>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CCD8AA49-9DF0-49AC-A969-DEBE06ECA3DC}"/>
              </a:ext>
            </a:extLst>
          </p:cNvPr>
          <p:cNvSpPr txBox="1"/>
          <p:nvPr/>
        </p:nvSpPr>
        <p:spPr>
          <a:xfrm rot="16200000">
            <a:off x="5425470" y="8420100"/>
            <a:ext cx="1104900" cy="1569660"/>
          </a:xfrm>
          <a:prstGeom prst="rect">
            <a:avLst/>
          </a:prstGeom>
          <a:noFill/>
        </p:spPr>
        <p:txBody>
          <a:bodyPr wrap="square" rtlCol="0">
            <a:spAutoFit/>
          </a:bodyPr>
          <a:lstStyle/>
          <a:p>
            <a:r>
              <a:rPr lang="en-US" sz="1600" dirty="0">
                <a:solidFill>
                  <a:schemeClr val="bg2">
                    <a:lumMod val="75000"/>
                  </a:schemeClr>
                </a:solidFill>
              </a:rPr>
              <a:t>Answers:</a:t>
            </a:r>
          </a:p>
          <a:p>
            <a:r>
              <a:rPr lang="en-US" sz="1600" dirty="0">
                <a:solidFill>
                  <a:schemeClr val="bg2">
                    <a:lumMod val="75000"/>
                  </a:schemeClr>
                </a:solidFill>
              </a:rPr>
              <a:t>1-B</a:t>
            </a:r>
          </a:p>
          <a:p>
            <a:r>
              <a:rPr lang="en-US" sz="1600" dirty="0">
                <a:solidFill>
                  <a:schemeClr val="bg2">
                    <a:lumMod val="75000"/>
                  </a:schemeClr>
                </a:solidFill>
              </a:rPr>
              <a:t>2-C</a:t>
            </a:r>
          </a:p>
          <a:p>
            <a:r>
              <a:rPr lang="en-US" sz="1600" dirty="0">
                <a:solidFill>
                  <a:schemeClr val="bg2">
                    <a:lumMod val="75000"/>
                  </a:schemeClr>
                </a:solidFill>
              </a:rPr>
              <a:t>3-B</a:t>
            </a:r>
          </a:p>
          <a:p>
            <a:r>
              <a:rPr lang="en-US" sz="1600" dirty="0">
                <a:solidFill>
                  <a:schemeClr val="bg2">
                    <a:lumMod val="75000"/>
                  </a:schemeClr>
                </a:solidFill>
              </a:rPr>
              <a:t>4-A</a:t>
            </a:r>
          </a:p>
          <a:p>
            <a:r>
              <a:rPr lang="en-US" sz="1600" dirty="0">
                <a:solidFill>
                  <a:schemeClr val="bg2">
                    <a:lumMod val="75000"/>
                  </a:schemeClr>
                </a:solidFill>
              </a:rPr>
              <a:t>5-C</a:t>
            </a:r>
          </a:p>
        </p:txBody>
      </p:sp>
    </p:spTree>
    <p:extLst>
      <p:ext uri="{BB962C8B-B14F-4D97-AF65-F5344CB8AC3E}">
        <p14:creationId xmlns:p14="http://schemas.microsoft.com/office/powerpoint/2010/main" val="380231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2D0B-6133-4D22-920E-9C5904456DD9}"/>
              </a:ext>
            </a:extLst>
          </p:cNvPr>
          <p:cNvSpPr>
            <a:spLocks noGrp="1"/>
          </p:cNvSpPr>
          <p:nvPr>
            <p:ph type="title"/>
          </p:nvPr>
        </p:nvSpPr>
        <p:spPr/>
        <p:txBody>
          <a:bodyPr/>
          <a:lstStyle/>
          <a:p>
            <a:r>
              <a:rPr lang="en-US" dirty="0"/>
              <a:t>Cont..</a:t>
            </a:r>
          </a:p>
        </p:txBody>
      </p:sp>
      <p:sp>
        <p:nvSpPr>
          <p:cNvPr id="4" name="Arrow: Pentagon 3">
            <a:extLst>
              <a:ext uri="{FF2B5EF4-FFF2-40B4-BE49-F238E27FC236}">
                <a16:creationId xmlns:a16="http://schemas.microsoft.com/office/drawing/2014/main" id="{13567125-B027-4F4F-989A-22992C7734F9}"/>
              </a:ext>
            </a:extLst>
          </p:cNvPr>
          <p:cNvSpPr/>
          <p:nvPr/>
        </p:nvSpPr>
        <p:spPr>
          <a:xfrm>
            <a:off x="0" y="1184932"/>
            <a:ext cx="2438400" cy="611903"/>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SAQ:</a:t>
            </a:r>
            <a:endParaRPr lang="en-US" sz="2400" b="1" dirty="0">
              <a:solidFill>
                <a:schemeClr val="tx1"/>
              </a:solidFill>
              <a:latin typeface="Cambria" panose="02040503050406030204" pitchFamily="18" charset="0"/>
            </a:endParaRPr>
          </a:p>
        </p:txBody>
      </p:sp>
      <p:sp>
        <p:nvSpPr>
          <p:cNvPr id="5" name="TextBox 4">
            <a:extLst>
              <a:ext uri="{FF2B5EF4-FFF2-40B4-BE49-F238E27FC236}">
                <a16:creationId xmlns:a16="http://schemas.microsoft.com/office/drawing/2014/main" id="{C5323677-DA9C-44B4-ACD7-63BE97FE8422}"/>
              </a:ext>
            </a:extLst>
          </p:cNvPr>
          <p:cNvSpPr txBox="1"/>
          <p:nvPr/>
        </p:nvSpPr>
        <p:spPr>
          <a:xfrm>
            <a:off x="152400" y="1962150"/>
            <a:ext cx="5086350" cy="923330"/>
          </a:xfrm>
          <a:prstGeom prst="rect">
            <a:avLst/>
          </a:prstGeom>
          <a:noFill/>
        </p:spPr>
        <p:txBody>
          <a:bodyPr wrap="square" rtlCol="0">
            <a:spAutoFit/>
          </a:bodyPr>
          <a:lstStyle/>
          <a:p>
            <a:r>
              <a:rPr lang="en-US" b="1" dirty="0"/>
              <a:t>A woman complaining from migraine was prescribed Ibuprofen. Based on those information, answer the following:</a:t>
            </a:r>
          </a:p>
        </p:txBody>
      </p:sp>
      <p:sp>
        <p:nvSpPr>
          <p:cNvPr id="6" name="TextBox 5">
            <a:extLst>
              <a:ext uri="{FF2B5EF4-FFF2-40B4-BE49-F238E27FC236}">
                <a16:creationId xmlns:a16="http://schemas.microsoft.com/office/drawing/2014/main" id="{6D132E68-62BE-448A-80BE-C0D057E529CE}"/>
              </a:ext>
            </a:extLst>
          </p:cNvPr>
          <p:cNvSpPr txBox="1"/>
          <p:nvPr/>
        </p:nvSpPr>
        <p:spPr>
          <a:xfrm>
            <a:off x="152400" y="3050795"/>
            <a:ext cx="4629150" cy="646331"/>
          </a:xfrm>
          <a:prstGeom prst="rect">
            <a:avLst/>
          </a:prstGeom>
          <a:noFill/>
        </p:spPr>
        <p:txBody>
          <a:bodyPr wrap="square" rtlCol="0">
            <a:spAutoFit/>
          </a:bodyPr>
          <a:lstStyle/>
          <a:p>
            <a:r>
              <a:rPr lang="en-US" dirty="0"/>
              <a:t>A-Mention the class and the mechanism of action of Ibuprofen</a:t>
            </a:r>
          </a:p>
        </p:txBody>
      </p:sp>
      <p:sp>
        <p:nvSpPr>
          <p:cNvPr id="7" name="TextBox 6">
            <a:extLst>
              <a:ext uri="{FF2B5EF4-FFF2-40B4-BE49-F238E27FC236}">
                <a16:creationId xmlns:a16="http://schemas.microsoft.com/office/drawing/2014/main" id="{7780BF1A-586B-4A91-BB54-345E7691DA1B}"/>
              </a:ext>
            </a:extLst>
          </p:cNvPr>
          <p:cNvSpPr txBox="1"/>
          <p:nvPr/>
        </p:nvSpPr>
        <p:spPr>
          <a:xfrm>
            <a:off x="152400" y="4629834"/>
            <a:ext cx="3829050" cy="646331"/>
          </a:xfrm>
          <a:prstGeom prst="rect">
            <a:avLst/>
          </a:prstGeom>
          <a:noFill/>
        </p:spPr>
        <p:txBody>
          <a:bodyPr wrap="square" rtlCol="0">
            <a:spAutoFit/>
          </a:bodyPr>
          <a:lstStyle/>
          <a:p>
            <a:r>
              <a:rPr lang="en-US" dirty="0"/>
              <a:t>B-In brief, talk about the possible cause of pain in this patient</a:t>
            </a:r>
          </a:p>
        </p:txBody>
      </p:sp>
      <p:sp>
        <p:nvSpPr>
          <p:cNvPr id="8" name="TextBox 7">
            <a:extLst>
              <a:ext uri="{FF2B5EF4-FFF2-40B4-BE49-F238E27FC236}">
                <a16:creationId xmlns:a16="http://schemas.microsoft.com/office/drawing/2014/main" id="{F9FE758B-CAA3-43A9-A038-4A40889436DE}"/>
              </a:ext>
            </a:extLst>
          </p:cNvPr>
          <p:cNvSpPr txBox="1"/>
          <p:nvPr/>
        </p:nvSpPr>
        <p:spPr>
          <a:xfrm>
            <a:off x="152400" y="6343650"/>
            <a:ext cx="3829050" cy="369332"/>
          </a:xfrm>
          <a:prstGeom prst="rect">
            <a:avLst/>
          </a:prstGeom>
          <a:noFill/>
        </p:spPr>
        <p:txBody>
          <a:bodyPr wrap="square" rtlCol="0">
            <a:spAutoFit/>
          </a:bodyPr>
          <a:lstStyle/>
          <a:p>
            <a:r>
              <a:rPr lang="en-US" dirty="0"/>
              <a:t>C-Mention 3 ADRS of this drug</a:t>
            </a:r>
          </a:p>
        </p:txBody>
      </p:sp>
      <p:sp>
        <p:nvSpPr>
          <p:cNvPr id="9" name="TextBox 8">
            <a:extLst>
              <a:ext uri="{FF2B5EF4-FFF2-40B4-BE49-F238E27FC236}">
                <a16:creationId xmlns:a16="http://schemas.microsoft.com/office/drawing/2014/main" id="{B7F4E540-B894-42CD-907C-61E2D254F872}"/>
              </a:ext>
            </a:extLst>
          </p:cNvPr>
          <p:cNvSpPr txBox="1"/>
          <p:nvPr/>
        </p:nvSpPr>
        <p:spPr>
          <a:xfrm>
            <a:off x="152400" y="7943850"/>
            <a:ext cx="4019550" cy="646331"/>
          </a:xfrm>
          <a:prstGeom prst="rect">
            <a:avLst/>
          </a:prstGeom>
          <a:noFill/>
        </p:spPr>
        <p:txBody>
          <a:bodyPr wrap="square" rtlCol="0">
            <a:spAutoFit/>
          </a:bodyPr>
          <a:lstStyle/>
          <a:p>
            <a:r>
              <a:rPr lang="en-US" dirty="0"/>
              <a:t>D-What protective effect does this drug have?</a:t>
            </a:r>
          </a:p>
        </p:txBody>
      </p:sp>
      <p:sp>
        <p:nvSpPr>
          <p:cNvPr id="10" name="TextBox 9">
            <a:extLst>
              <a:ext uri="{FF2B5EF4-FFF2-40B4-BE49-F238E27FC236}">
                <a16:creationId xmlns:a16="http://schemas.microsoft.com/office/drawing/2014/main" id="{784C5ABA-851B-46AA-B82A-D5CF9ACCC899}"/>
              </a:ext>
            </a:extLst>
          </p:cNvPr>
          <p:cNvSpPr txBox="1"/>
          <p:nvPr/>
        </p:nvSpPr>
        <p:spPr>
          <a:xfrm>
            <a:off x="152400" y="3926815"/>
            <a:ext cx="4019550" cy="338554"/>
          </a:xfrm>
          <a:prstGeom prst="rect">
            <a:avLst/>
          </a:prstGeom>
          <a:noFill/>
        </p:spPr>
        <p:txBody>
          <a:bodyPr wrap="square" rtlCol="0">
            <a:spAutoFit/>
          </a:bodyPr>
          <a:lstStyle/>
          <a:p>
            <a:r>
              <a:rPr lang="en-US" sz="1600" dirty="0">
                <a:solidFill>
                  <a:schemeClr val="bg2">
                    <a:lumMod val="75000"/>
                  </a:schemeClr>
                </a:solidFill>
              </a:rPr>
              <a:t>Nonselective COX-1 and COX-2 inhibitor</a:t>
            </a:r>
          </a:p>
        </p:txBody>
      </p:sp>
      <p:sp>
        <p:nvSpPr>
          <p:cNvPr id="11" name="TextBox 10">
            <a:extLst>
              <a:ext uri="{FF2B5EF4-FFF2-40B4-BE49-F238E27FC236}">
                <a16:creationId xmlns:a16="http://schemas.microsoft.com/office/drawing/2014/main" id="{F8FF6DDF-94BD-4F62-BED4-4E050EEE2D54}"/>
              </a:ext>
            </a:extLst>
          </p:cNvPr>
          <p:cNvSpPr txBox="1"/>
          <p:nvPr/>
        </p:nvSpPr>
        <p:spPr>
          <a:xfrm>
            <a:off x="152400" y="5377878"/>
            <a:ext cx="4895850" cy="830997"/>
          </a:xfrm>
          <a:prstGeom prst="rect">
            <a:avLst/>
          </a:prstGeom>
          <a:noFill/>
        </p:spPr>
        <p:txBody>
          <a:bodyPr wrap="square" rtlCol="0">
            <a:spAutoFit/>
          </a:bodyPr>
          <a:lstStyle/>
          <a:p>
            <a:r>
              <a:rPr lang="en-US" sz="1600" dirty="0">
                <a:solidFill>
                  <a:schemeClr val="bg2">
                    <a:lumMod val="75000"/>
                  </a:schemeClr>
                </a:solidFill>
              </a:rPr>
              <a:t>PGE2 and PGF2 are released in the brain tissue to stimulate pain receptors which causes the pain sensation in migraine.</a:t>
            </a:r>
          </a:p>
        </p:txBody>
      </p:sp>
      <p:sp>
        <p:nvSpPr>
          <p:cNvPr id="12" name="TextBox 11">
            <a:extLst>
              <a:ext uri="{FF2B5EF4-FFF2-40B4-BE49-F238E27FC236}">
                <a16:creationId xmlns:a16="http://schemas.microsoft.com/office/drawing/2014/main" id="{2FB55AF0-904D-41A7-9EFF-37AB713ABB30}"/>
              </a:ext>
            </a:extLst>
          </p:cNvPr>
          <p:cNvSpPr txBox="1"/>
          <p:nvPr/>
        </p:nvSpPr>
        <p:spPr>
          <a:xfrm>
            <a:off x="152400" y="6875614"/>
            <a:ext cx="2857500" cy="861774"/>
          </a:xfrm>
          <a:prstGeom prst="rect">
            <a:avLst/>
          </a:prstGeom>
          <a:noFill/>
        </p:spPr>
        <p:txBody>
          <a:bodyPr wrap="square" rtlCol="0">
            <a:spAutoFit/>
          </a:bodyPr>
          <a:lstStyle/>
          <a:p>
            <a:r>
              <a:rPr lang="en-US" sz="1600" dirty="0">
                <a:solidFill>
                  <a:schemeClr val="bg2">
                    <a:lumMod val="75000"/>
                  </a:schemeClr>
                </a:solidFill>
              </a:rPr>
              <a:t>1-GIT upsets </a:t>
            </a:r>
          </a:p>
          <a:p>
            <a:r>
              <a:rPr lang="en-US" sz="1600" dirty="0">
                <a:solidFill>
                  <a:schemeClr val="bg2">
                    <a:lumMod val="75000"/>
                  </a:schemeClr>
                </a:solidFill>
              </a:rPr>
              <a:t>2-Bleeding </a:t>
            </a:r>
          </a:p>
          <a:p>
            <a:r>
              <a:rPr lang="en-US" sz="1600" dirty="0">
                <a:solidFill>
                  <a:schemeClr val="bg2">
                    <a:lumMod val="75000"/>
                  </a:schemeClr>
                </a:solidFill>
              </a:rPr>
              <a:t>3-water and salt retention</a:t>
            </a:r>
          </a:p>
        </p:txBody>
      </p:sp>
      <p:sp>
        <p:nvSpPr>
          <p:cNvPr id="13" name="TextBox 12">
            <a:extLst>
              <a:ext uri="{FF2B5EF4-FFF2-40B4-BE49-F238E27FC236}">
                <a16:creationId xmlns:a16="http://schemas.microsoft.com/office/drawing/2014/main" id="{9F18D2ED-129D-4C80-9C78-42E24CE29A42}"/>
              </a:ext>
            </a:extLst>
          </p:cNvPr>
          <p:cNvSpPr txBox="1"/>
          <p:nvPr/>
        </p:nvSpPr>
        <p:spPr>
          <a:xfrm>
            <a:off x="152400" y="8721068"/>
            <a:ext cx="2933700" cy="830997"/>
          </a:xfrm>
          <a:prstGeom prst="rect">
            <a:avLst/>
          </a:prstGeom>
          <a:noFill/>
        </p:spPr>
        <p:txBody>
          <a:bodyPr wrap="square" rtlCol="0">
            <a:spAutoFit/>
          </a:bodyPr>
          <a:lstStyle/>
          <a:p>
            <a:r>
              <a:rPr lang="en-US" sz="1600" dirty="0">
                <a:solidFill>
                  <a:schemeClr val="bg2">
                    <a:lumMod val="75000"/>
                  </a:schemeClr>
                </a:solidFill>
              </a:rPr>
              <a:t>Cardioprotective effects by inhibiting the formation of thrombosis</a:t>
            </a:r>
          </a:p>
        </p:txBody>
      </p:sp>
    </p:spTree>
    <p:extLst>
      <p:ext uri="{BB962C8B-B14F-4D97-AF65-F5344CB8AC3E}">
        <p14:creationId xmlns:p14="http://schemas.microsoft.com/office/powerpoint/2010/main" val="6462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FA16F3A-3C3D-46C8-B32D-8843278B2966}"/>
              </a:ext>
            </a:extLst>
          </p:cNvPr>
          <p:cNvGrpSpPr/>
          <p:nvPr/>
        </p:nvGrpSpPr>
        <p:grpSpPr>
          <a:xfrm>
            <a:off x="453864" y="533400"/>
            <a:ext cx="6251736" cy="3070201"/>
            <a:chOff x="453864" y="533400"/>
            <a:chExt cx="6251736" cy="3070201"/>
          </a:xfrm>
        </p:grpSpPr>
        <p:grpSp>
          <p:nvGrpSpPr>
            <p:cNvPr id="17" name="Group 16">
              <a:extLst>
                <a:ext uri="{FF2B5EF4-FFF2-40B4-BE49-F238E27FC236}">
                  <a16:creationId xmlns:a16="http://schemas.microsoft.com/office/drawing/2014/main" id="{09DC9EC8-7F59-4854-BF83-921924C43328}"/>
                </a:ext>
              </a:extLst>
            </p:cNvPr>
            <p:cNvGrpSpPr/>
            <p:nvPr/>
          </p:nvGrpSpPr>
          <p:grpSpPr>
            <a:xfrm>
              <a:off x="453864" y="533400"/>
              <a:ext cx="6251736" cy="2686372"/>
              <a:chOff x="453864" y="533400"/>
              <a:chExt cx="6251736" cy="2686372"/>
            </a:xfrm>
          </p:grpSpPr>
          <p:pic>
            <p:nvPicPr>
              <p:cNvPr id="7" name="Picture 6">
                <a:extLst>
                  <a:ext uri="{FF2B5EF4-FFF2-40B4-BE49-F238E27FC236}">
                    <a16:creationId xmlns:a16="http://schemas.microsoft.com/office/drawing/2014/main" id="{F0021A23-9B89-4D60-8DA8-BE533C29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6275" y="533400"/>
                <a:ext cx="1444464" cy="1543047"/>
              </a:xfrm>
              <a:prstGeom prst="rect">
                <a:avLst/>
              </a:prstGeom>
            </p:spPr>
          </p:pic>
          <p:pic>
            <p:nvPicPr>
              <p:cNvPr id="9" name="Picture 8">
                <a:extLst>
                  <a:ext uri="{FF2B5EF4-FFF2-40B4-BE49-F238E27FC236}">
                    <a16:creationId xmlns:a16="http://schemas.microsoft.com/office/drawing/2014/main" id="{43E7DD4D-41F5-4AB1-B11F-9D51D313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64" y="1657027"/>
                <a:ext cx="1152525" cy="1562745"/>
              </a:xfrm>
              <a:prstGeom prst="rect">
                <a:avLst/>
              </a:prstGeom>
            </p:spPr>
          </p:pic>
          <p:cxnSp>
            <p:nvCxnSpPr>
              <p:cNvPr id="11" name="Straight Connector 10">
                <a:extLst>
                  <a:ext uri="{FF2B5EF4-FFF2-40B4-BE49-F238E27FC236}">
                    <a16:creationId xmlns:a16="http://schemas.microsoft.com/office/drawing/2014/main" id="{9EE7D283-39E9-4D4B-A672-1DE763AC015C}"/>
                  </a:ext>
                </a:extLst>
              </p:cNvPr>
              <p:cNvCxnSpPr/>
              <p:nvPr/>
            </p:nvCxnSpPr>
            <p:spPr>
              <a:xfrm>
                <a:off x="1777471" y="2247900"/>
                <a:ext cx="4928129" cy="0"/>
              </a:xfrm>
              <a:prstGeom prst="line">
                <a:avLst/>
              </a:prstGeom>
              <a:ln w="38100">
                <a:solidFill>
                  <a:srgbClr val="37676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1258FE-D7C8-4C66-B64D-7D0AF8C00EA9}"/>
                  </a:ext>
                </a:extLst>
              </p:cNvPr>
              <p:cNvSpPr txBox="1"/>
              <p:nvPr/>
            </p:nvSpPr>
            <p:spPr>
              <a:xfrm>
                <a:off x="2107935" y="1589127"/>
                <a:ext cx="4267200" cy="646331"/>
              </a:xfrm>
              <a:prstGeom prst="rect">
                <a:avLst/>
              </a:prstGeom>
              <a:noFill/>
            </p:spPr>
            <p:txBody>
              <a:bodyPr wrap="square" rtlCol="0">
                <a:spAutoFit/>
              </a:bodyPr>
              <a:lstStyle/>
              <a:p>
                <a:r>
                  <a:rPr lang="en-US" dirty="0">
                    <a:latin typeface="Century" panose="02040604050505020304" pitchFamily="18" charset="0"/>
                  </a:rPr>
                  <a:t>“It is not hard, you just made it to the end!”</a:t>
                </a:r>
              </a:p>
            </p:txBody>
          </p:sp>
        </p:grpSp>
        <p:sp>
          <p:nvSpPr>
            <p:cNvPr id="13" name="TextBox 12">
              <a:extLst>
                <a:ext uri="{FF2B5EF4-FFF2-40B4-BE49-F238E27FC236}">
                  <a16:creationId xmlns:a16="http://schemas.microsoft.com/office/drawing/2014/main" id="{AD07951E-6654-4F7C-9987-E00CE6EA949D}"/>
                </a:ext>
              </a:extLst>
            </p:cNvPr>
            <p:cNvSpPr txBox="1"/>
            <p:nvPr/>
          </p:nvSpPr>
          <p:spPr>
            <a:xfrm>
              <a:off x="2406121" y="2438399"/>
              <a:ext cx="3175529" cy="523220"/>
            </a:xfrm>
            <a:prstGeom prst="rect">
              <a:avLst/>
            </a:prstGeom>
            <a:noFill/>
          </p:spPr>
          <p:txBody>
            <a:bodyPr wrap="square" rtlCol="0">
              <a:spAutoFit/>
            </a:bodyPr>
            <a:lstStyle/>
            <a:p>
              <a:pPr algn="ctr"/>
              <a:r>
                <a:rPr lang="en-US" sz="2800" dirty="0">
                  <a:solidFill>
                    <a:srgbClr val="93297C"/>
                  </a:solidFill>
                  <a:latin typeface="Cambria" panose="02040503050406030204" pitchFamily="18" charset="0"/>
                </a:rPr>
                <a:t>Team Leaders:</a:t>
              </a:r>
            </a:p>
          </p:txBody>
        </p:sp>
        <p:sp>
          <p:nvSpPr>
            <p:cNvPr id="14" name="TextBox 13">
              <a:extLst>
                <a:ext uri="{FF2B5EF4-FFF2-40B4-BE49-F238E27FC236}">
                  <a16:creationId xmlns:a16="http://schemas.microsoft.com/office/drawing/2014/main" id="{C7B72803-D8E1-491A-AEB5-E67CB92E878A}"/>
                </a:ext>
              </a:extLst>
            </p:cNvPr>
            <p:cNvSpPr txBox="1"/>
            <p:nvPr/>
          </p:nvSpPr>
          <p:spPr>
            <a:xfrm>
              <a:off x="1474522" y="3141936"/>
              <a:ext cx="5038725" cy="461665"/>
            </a:xfrm>
            <a:prstGeom prst="rect">
              <a:avLst/>
            </a:prstGeom>
            <a:noFill/>
          </p:spPr>
          <p:txBody>
            <a:bodyPr wrap="square" rtlCol="0">
              <a:spAutoFit/>
            </a:bodyPr>
            <a:lstStyle/>
            <a:p>
              <a:pPr algn="ctr"/>
              <a:r>
                <a:rPr lang="en-US" sz="2400" dirty="0" err="1">
                  <a:latin typeface="Cambria" panose="02040503050406030204" pitchFamily="18" charset="0"/>
                </a:rPr>
                <a:t>Yazeed</a:t>
              </a:r>
              <a:r>
                <a:rPr lang="en-US" sz="2400" dirty="0">
                  <a:latin typeface="Cambria" panose="02040503050406030204" pitchFamily="18" charset="0"/>
                </a:rPr>
                <a:t> Al-Harbi &amp; Aseel </a:t>
              </a:r>
              <a:r>
                <a:rPr lang="en-US" sz="2400" dirty="0" err="1">
                  <a:latin typeface="Cambria" panose="02040503050406030204" pitchFamily="18" charset="0"/>
                </a:rPr>
                <a:t>Badukhon</a:t>
              </a:r>
              <a:endParaRPr lang="en-US" sz="2400" dirty="0">
                <a:latin typeface="Cambria" panose="02040503050406030204" pitchFamily="18" charset="0"/>
              </a:endParaRPr>
            </a:p>
          </p:txBody>
        </p:sp>
      </p:grpSp>
      <p:sp>
        <p:nvSpPr>
          <p:cNvPr id="15" name="TextBox 14">
            <a:extLst>
              <a:ext uri="{FF2B5EF4-FFF2-40B4-BE49-F238E27FC236}">
                <a16:creationId xmlns:a16="http://schemas.microsoft.com/office/drawing/2014/main" id="{679263BE-CE18-4790-8407-DC269FA491AB}"/>
              </a:ext>
            </a:extLst>
          </p:cNvPr>
          <p:cNvSpPr txBox="1"/>
          <p:nvPr/>
        </p:nvSpPr>
        <p:spPr>
          <a:xfrm>
            <a:off x="1236397" y="3960793"/>
            <a:ext cx="5276850" cy="954107"/>
          </a:xfrm>
          <a:prstGeom prst="rect">
            <a:avLst/>
          </a:prstGeom>
          <a:noFill/>
        </p:spPr>
        <p:txBody>
          <a:bodyPr wrap="square" rtlCol="0">
            <a:spAutoFit/>
          </a:bodyPr>
          <a:lstStyle/>
          <a:p>
            <a:pPr algn="ctr"/>
            <a:r>
              <a:rPr lang="en-US" sz="2800" dirty="0">
                <a:solidFill>
                  <a:srgbClr val="93297C"/>
                </a:solidFill>
                <a:latin typeface="Cambria" panose="02040503050406030204" pitchFamily="18" charset="0"/>
              </a:rPr>
              <a:t>Thanks for those who worked on this lecture:</a:t>
            </a:r>
          </a:p>
        </p:txBody>
      </p:sp>
      <p:sp>
        <p:nvSpPr>
          <p:cNvPr id="19" name="TextBox 18">
            <a:extLst>
              <a:ext uri="{FF2B5EF4-FFF2-40B4-BE49-F238E27FC236}">
                <a16:creationId xmlns:a16="http://schemas.microsoft.com/office/drawing/2014/main" id="{F4AE539C-016D-4CD4-AE14-E5DD519E79CD}"/>
              </a:ext>
            </a:extLst>
          </p:cNvPr>
          <p:cNvSpPr txBox="1"/>
          <p:nvPr/>
        </p:nvSpPr>
        <p:spPr>
          <a:xfrm>
            <a:off x="2158471" y="4991101"/>
            <a:ext cx="3537479" cy="1631216"/>
          </a:xfrm>
          <a:prstGeom prst="rect">
            <a:avLst/>
          </a:prstGeom>
          <a:noFill/>
        </p:spPr>
        <p:txBody>
          <a:bodyPr wrap="square" rtlCol="0">
            <a:spAutoFit/>
          </a:bodyPr>
          <a:lstStyle/>
          <a:p>
            <a:pPr algn="ctr"/>
            <a:r>
              <a:rPr lang="en-US" sz="2000" dirty="0" err="1">
                <a:latin typeface="Cambria" panose="02040503050406030204" pitchFamily="18" charset="0"/>
              </a:rPr>
              <a:t>Reem</a:t>
            </a:r>
            <a:r>
              <a:rPr lang="en-US" sz="2000" dirty="0">
                <a:latin typeface="Cambria" panose="02040503050406030204" pitchFamily="18" charset="0"/>
              </a:rPr>
              <a:t> Al-</a:t>
            </a:r>
            <a:r>
              <a:rPr lang="en-US" sz="2000" dirty="0" err="1">
                <a:latin typeface="Cambria" panose="02040503050406030204" pitchFamily="18" charset="0"/>
              </a:rPr>
              <a:t>Qarni</a:t>
            </a:r>
            <a:endParaRPr lang="en-US" sz="2000" dirty="0">
              <a:latin typeface="Cambria" panose="02040503050406030204" pitchFamily="18" charset="0"/>
            </a:endParaRPr>
          </a:p>
          <a:p>
            <a:pPr algn="ctr"/>
            <a:r>
              <a:rPr lang="en-US" sz="2000" dirty="0">
                <a:latin typeface="Cambria" panose="02040503050406030204" pitchFamily="18" charset="0"/>
              </a:rPr>
              <a:t>Dana Al-Rasheed</a:t>
            </a:r>
          </a:p>
          <a:p>
            <a:pPr algn="ctr"/>
            <a:r>
              <a:rPr lang="en-US" sz="2000" dirty="0" err="1">
                <a:latin typeface="Cambria" panose="02040503050406030204" pitchFamily="18" charset="0"/>
              </a:rPr>
              <a:t>Rahaf</a:t>
            </a:r>
            <a:r>
              <a:rPr lang="en-US" sz="2000" dirty="0">
                <a:latin typeface="Cambria" panose="02040503050406030204" pitchFamily="18" charset="0"/>
              </a:rPr>
              <a:t> Al-</a:t>
            </a:r>
            <a:r>
              <a:rPr lang="en-US" sz="2000" dirty="0" err="1">
                <a:latin typeface="Cambria" panose="02040503050406030204" pitchFamily="18" charset="0"/>
              </a:rPr>
              <a:t>Thnayan</a:t>
            </a:r>
            <a:endParaRPr lang="en-US" sz="2000" dirty="0">
              <a:latin typeface="Cambria" panose="02040503050406030204" pitchFamily="18" charset="0"/>
            </a:endParaRPr>
          </a:p>
          <a:p>
            <a:pPr algn="ctr"/>
            <a:r>
              <a:rPr lang="en-US" sz="2000" dirty="0">
                <a:latin typeface="Cambria" panose="02040503050406030204" pitchFamily="18" charset="0"/>
              </a:rPr>
              <a:t>Haifa Al-Essa</a:t>
            </a:r>
          </a:p>
          <a:p>
            <a:pPr algn="ctr"/>
            <a:r>
              <a:rPr lang="en-US" sz="2000" dirty="0" err="1">
                <a:latin typeface="Cambria" panose="02040503050406030204" pitchFamily="18" charset="0"/>
              </a:rPr>
              <a:t>Ghada</a:t>
            </a:r>
            <a:r>
              <a:rPr lang="en-US" sz="2000" dirty="0">
                <a:latin typeface="Cambria" panose="02040503050406030204" pitchFamily="18" charset="0"/>
              </a:rPr>
              <a:t> Al-</a:t>
            </a:r>
            <a:r>
              <a:rPr lang="en-US" sz="2000" dirty="0" err="1">
                <a:latin typeface="Cambria" panose="02040503050406030204" pitchFamily="18" charset="0"/>
              </a:rPr>
              <a:t>Qarni</a:t>
            </a:r>
            <a:endParaRPr lang="en-US" sz="2000" dirty="0">
              <a:latin typeface="Cambria" panose="02040503050406030204" pitchFamily="18" charset="0"/>
            </a:endParaRPr>
          </a:p>
        </p:txBody>
      </p:sp>
      <p:sp>
        <p:nvSpPr>
          <p:cNvPr id="20" name="Arrow: Pentagon 19">
            <a:extLst>
              <a:ext uri="{FF2B5EF4-FFF2-40B4-BE49-F238E27FC236}">
                <a16:creationId xmlns:a16="http://schemas.microsoft.com/office/drawing/2014/main" id="{AEA416A7-B167-4FD5-8AC5-5FD09DFD4FD7}"/>
              </a:ext>
            </a:extLst>
          </p:cNvPr>
          <p:cNvSpPr/>
          <p:nvPr/>
        </p:nvSpPr>
        <p:spPr>
          <a:xfrm>
            <a:off x="0" y="7658100"/>
            <a:ext cx="2266582" cy="492057"/>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References:</a:t>
            </a:r>
            <a:endParaRPr lang="en-US" b="1" dirty="0">
              <a:solidFill>
                <a:schemeClr val="tx1"/>
              </a:solidFill>
              <a:latin typeface="Cambria" panose="02040503050406030204" pitchFamily="18" charset="0"/>
            </a:endParaRPr>
          </a:p>
        </p:txBody>
      </p:sp>
      <p:sp>
        <p:nvSpPr>
          <p:cNvPr id="21" name="TextBox 20">
            <a:extLst>
              <a:ext uri="{FF2B5EF4-FFF2-40B4-BE49-F238E27FC236}">
                <a16:creationId xmlns:a16="http://schemas.microsoft.com/office/drawing/2014/main" id="{E3D0001B-7C13-4E9D-8953-8C3FD32FD109}"/>
              </a:ext>
            </a:extLst>
          </p:cNvPr>
          <p:cNvSpPr txBox="1"/>
          <p:nvPr/>
        </p:nvSpPr>
        <p:spPr>
          <a:xfrm>
            <a:off x="95618" y="8266331"/>
            <a:ext cx="2975136"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a:t>Team436</a:t>
            </a:r>
          </a:p>
          <a:p>
            <a:pPr marL="285750" indent="-285750">
              <a:buFont typeface="Wingdings" panose="05000000000000000000" pitchFamily="2" charset="2"/>
              <a:buChar char="ü"/>
            </a:pPr>
            <a:r>
              <a:rPr lang="en-US" dirty="0"/>
              <a:t>Doctors’ notes and slides</a:t>
            </a:r>
          </a:p>
        </p:txBody>
      </p:sp>
      <p:pic>
        <p:nvPicPr>
          <p:cNvPr id="23" name="Picture 22">
            <a:extLst>
              <a:ext uri="{FF2B5EF4-FFF2-40B4-BE49-F238E27FC236}">
                <a16:creationId xmlns:a16="http://schemas.microsoft.com/office/drawing/2014/main" id="{8819D8F8-9F42-44F3-9902-96EDFD587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89" y="9133245"/>
            <a:ext cx="590550" cy="590550"/>
          </a:xfrm>
          <a:prstGeom prst="rect">
            <a:avLst/>
          </a:prstGeom>
        </p:spPr>
      </p:pic>
      <p:sp>
        <p:nvSpPr>
          <p:cNvPr id="24" name="TextBox 23">
            <a:extLst>
              <a:ext uri="{FF2B5EF4-FFF2-40B4-BE49-F238E27FC236}">
                <a16:creationId xmlns:a16="http://schemas.microsoft.com/office/drawing/2014/main" id="{1C9917CA-3E14-42ED-80BF-E6EEB04B8536}"/>
              </a:ext>
            </a:extLst>
          </p:cNvPr>
          <p:cNvSpPr txBox="1"/>
          <p:nvPr/>
        </p:nvSpPr>
        <p:spPr>
          <a:xfrm>
            <a:off x="749139" y="9258300"/>
            <a:ext cx="2032161" cy="369332"/>
          </a:xfrm>
          <a:prstGeom prst="rect">
            <a:avLst/>
          </a:prstGeom>
          <a:noFill/>
        </p:spPr>
        <p:txBody>
          <a:bodyPr wrap="square" rtlCol="0">
            <a:spAutoFit/>
          </a:bodyPr>
          <a:lstStyle/>
          <a:p>
            <a:r>
              <a:rPr lang="en-US" dirty="0"/>
              <a:t>@Pharma4370</a:t>
            </a:r>
          </a:p>
        </p:txBody>
      </p:sp>
      <p:pic>
        <p:nvPicPr>
          <p:cNvPr id="26" name="Picture 25">
            <a:extLst>
              <a:ext uri="{FF2B5EF4-FFF2-40B4-BE49-F238E27FC236}">
                <a16:creationId xmlns:a16="http://schemas.microsoft.com/office/drawing/2014/main" id="{E5742EA3-9C05-4357-9757-77F53035E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354" y="9147691"/>
            <a:ext cx="590550" cy="590550"/>
          </a:xfrm>
          <a:prstGeom prst="rect">
            <a:avLst/>
          </a:prstGeom>
        </p:spPr>
      </p:pic>
      <p:sp>
        <p:nvSpPr>
          <p:cNvPr id="27" name="TextBox 26">
            <a:extLst>
              <a:ext uri="{FF2B5EF4-FFF2-40B4-BE49-F238E27FC236}">
                <a16:creationId xmlns:a16="http://schemas.microsoft.com/office/drawing/2014/main" id="{F787CF48-0CE7-495D-AF57-AAEDA709BFC3}"/>
              </a:ext>
            </a:extLst>
          </p:cNvPr>
          <p:cNvSpPr txBox="1"/>
          <p:nvPr/>
        </p:nvSpPr>
        <p:spPr>
          <a:xfrm>
            <a:off x="3161932" y="9258300"/>
            <a:ext cx="3537479" cy="369332"/>
          </a:xfrm>
          <a:prstGeom prst="rect">
            <a:avLst/>
          </a:prstGeom>
          <a:noFill/>
        </p:spPr>
        <p:txBody>
          <a:bodyPr wrap="square" rtlCol="0">
            <a:spAutoFit/>
          </a:bodyPr>
          <a:lstStyle/>
          <a:p>
            <a:r>
              <a:rPr lang="en-US" dirty="0"/>
              <a:t>pharmacology437@gmail.com</a:t>
            </a:r>
          </a:p>
        </p:txBody>
      </p:sp>
      <p:sp>
        <p:nvSpPr>
          <p:cNvPr id="2" name="TextBox 1">
            <a:extLst>
              <a:ext uri="{FF2B5EF4-FFF2-40B4-BE49-F238E27FC236}">
                <a16:creationId xmlns:a16="http://schemas.microsoft.com/office/drawing/2014/main" id="{1F74DE16-1A80-4A42-9089-E1FE28F6786B}"/>
              </a:ext>
            </a:extLst>
          </p:cNvPr>
          <p:cNvSpPr txBox="1"/>
          <p:nvPr/>
        </p:nvSpPr>
        <p:spPr>
          <a:xfrm>
            <a:off x="1062149" y="6889520"/>
            <a:ext cx="5625345" cy="830997"/>
          </a:xfrm>
          <a:prstGeom prst="rect">
            <a:avLst/>
          </a:prstGeom>
          <a:noFill/>
        </p:spPr>
        <p:txBody>
          <a:bodyPr wrap="square" rtlCol="0">
            <a:spAutoFit/>
          </a:bodyPr>
          <a:lstStyle/>
          <a:p>
            <a:pPr algn="ctr"/>
            <a:r>
              <a:rPr lang="ar-SA" sz="2400" dirty="0">
                <a:latin typeface="Arabic Typesetting" panose="03020402040406030203" pitchFamily="66" charset="-78"/>
                <a:cs typeface="Arabic Typesetting" panose="03020402040406030203" pitchFamily="66" charset="-78"/>
              </a:rPr>
              <a:t>شكرًا جزيلًا للزميلة </a:t>
            </a:r>
            <a:r>
              <a:rPr lang="ar-SA" sz="2400" b="1" dirty="0">
                <a:solidFill>
                  <a:srgbClr val="93297C"/>
                </a:solidFill>
                <a:latin typeface="Arabic Typesetting" panose="03020402040406030203" pitchFamily="66" charset="-78"/>
                <a:cs typeface="Arabic Typesetting" panose="03020402040406030203" pitchFamily="66" charset="-78"/>
              </a:rPr>
              <a:t>لين التميمي </a:t>
            </a:r>
            <a:r>
              <a:rPr lang="ar-SA" sz="2400" dirty="0">
                <a:latin typeface="Arabic Typesetting" panose="03020402040406030203" pitchFamily="66" charset="-78"/>
                <a:cs typeface="Arabic Typesetting" panose="03020402040406030203" pitchFamily="66" charset="-78"/>
              </a:rPr>
              <a:t>من دفعة 436 على تعاونها اللطيف و نصائحها الغنية لإتمام هذا العمل.</a:t>
            </a:r>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854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216466"/>
            <a:ext cx="6028840" cy="1331408"/>
          </a:xfrm>
          <a:prstGeom prst="rect">
            <a:avLst/>
          </a:prstGeom>
          <a:no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drug class that provide analgesic (pain killer) and antipyretic effect (lower temperature) and have anti- inflammatory effects. In addition, it’s called (non- steroid) to distinguish from steroid drugs. </a:t>
            </a:r>
          </a:p>
        </p:txBody>
      </p:sp>
      <p:sp>
        <p:nvSpPr>
          <p:cNvPr id="6" name="مربع نص 5"/>
          <p:cNvSpPr txBox="1"/>
          <p:nvPr/>
        </p:nvSpPr>
        <p:spPr>
          <a:xfrm>
            <a:off x="47545" y="3757522"/>
            <a:ext cx="6591299" cy="707886"/>
          </a:xfrm>
          <a:prstGeom prst="rect">
            <a:avLst/>
          </a:prstGeom>
          <a:noFill/>
        </p:spPr>
        <p:txBody>
          <a:bodyPr wrap="square" rtlCol="1">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u="none" strike="noStrike" kern="1200" cap="none" spc="0" normalizeH="0" baseline="0" noProof="0" dirty="0">
                <a:ln>
                  <a:noFill/>
                </a:ln>
                <a:solidFill>
                  <a:srgbClr val="782A72"/>
                </a:solidFill>
                <a:effectLst/>
                <a:uLnTx/>
                <a:uFillTx/>
                <a:latin typeface="Cambria" panose="02040503050406030204" pitchFamily="18" charset="0"/>
              </a:rPr>
              <a:t>COX Isoforms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2000" b="1" i="1" u="none" strike="noStrike" kern="1200" cap="none" spc="0" normalizeH="0" baseline="0" noProof="0" dirty="0">
              <a:ln>
                <a:noFill/>
              </a:ln>
              <a:solidFill>
                <a:srgbClr val="782A72"/>
              </a:solidFill>
              <a:effectLst/>
              <a:uLnTx/>
              <a:uFillTx/>
              <a:latin typeface="Calibri" panose="020F0502020204030204"/>
              <a:ea typeface="+mn-ea"/>
              <a:cs typeface="Arial" panose="020B0604020202020204" pitchFamily="34" charset="0"/>
            </a:endParaRPr>
          </a:p>
        </p:txBody>
      </p:sp>
      <p:sp>
        <p:nvSpPr>
          <p:cNvPr id="12" name="مربع نص 11"/>
          <p:cNvSpPr txBox="1"/>
          <p:nvPr/>
        </p:nvSpPr>
        <p:spPr>
          <a:xfrm>
            <a:off x="118534" y="5383887"/>
            <a:ext cx="6620932" cy="4401205"/>
          </a:xfrm>
          <a:prstGeom prst="rect">
            <a:avLst/>
          </a:prstGeom>
          <a:noFill/>
        </p:spPr>
        <p:txBody>
          <a:bodyPr wrap="square" rtlCol="1">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b="1" dirty="0">
                <a:solidFill>
                  <a:srgbClr val="782A72"/>
                </a:solidFill>
                <a:latin typeface="Cambria" panose="02040503050406030204" pitchFamily="18" charset="0"/>
              </a:rPr>
              <a:t>Pharmacodynamic effects (action of) NSAIDs:</a:t>
            </a:r>
            <a:endParaRPr kumimoji="0" lang="en-US" sz="2000" b="1" u="none" strike="noStrike" kern="1200" cap="none" spc="0" normalizeH="0" baseline="0" noProof="0" dirty="0">
              <a:ln>
                <a:noFill/>
              </a:ln>
              <a:solidFill>
                <a:prstClr val="black"/>
              </a:solidFill>
              <a:effectLst/>
              <a:uLnTx/>
              <a:uFillTx/>
              <a:latin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1600" b="1" i="1"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1- Analgesic : </a:t>
            </a: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NSAIDs inhibit the formation of PG</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&amp; PG</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causing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analgesia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(pain killer) in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peripheral tissue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solidFill>
                  <a:srgbClr val="92D050"/>
                </a:solidFill>
                <a:latin typeface="Calibri" panose="020F0502020204030204"/>
              </a:rPr>
              <a:t>Prostaglandin stimulates the pain receptors (Nociceptors) so inhibiting its synthesis will relieve pain. </a:t>
            </a:r>
            <a:r>
              <a:rPr lang="en-US" sz="1600" dirty="0">
                <a:solidFill>
                  <a:schemeClr val="bg2">
                    <a:lumMod val="75000"/>
                  </a:schemeClr>
                </a:solidFill>
                <a:latin typeface="Calibri" panose="020F0502020204030204"/>
              </a:rPr>
              <a:t>(More details about pain will be discussed in CNS block).</a:t>
            </a:r>
            <a:r>
              <a:rPr lang="en-US" sz="1600" dirty="0">
                <a:solidFill>
                  <a:srgbClr val="92D050"/>
                </a:solidFill>
                <a:latin typeface="Calibri" panose="020F0502020204030204"/>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2- Antipyretic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NSAIDs inhibit the formation of PG</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which activates the thermoregulatory center to raise Heat production and inhibit dissipation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(Fever)</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CNS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rPr>
              <a:t>Act on relieving moderate fever not a severe one. It decreases heat by causing vasodilatation and sweating.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3-Anti-inflammatory: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NSAIDs inhibit the formation of PGE2 &amp; PGF2 which cause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Redness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swelling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Heat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Pain in association with Bradykinin, Histamine and 5-HT. site of action :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peripheral tissue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rPr>
              <a:t>All have this effect except Paracetamol.</a:t>
            </a:r>
            <a:endPar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AA160DD8-2660-4D5A-AD70-A9ECF9875097}"/>
              </a:ext>
            </a:extLst>
          </p:cNvPr>
          <p:cNvSpPr txBox="1">
            <a:spLocks/>
          </p:cNvSpPr>
          <p:nvPr/>
        </p:nvSpPr>
        <p:spPr>
          <a:xfrm>
            <a:off x="0" y="0"/>
            <a:ext cx="6858000" cy="767995"/>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3175">
                  <a:solidFill>
                    <a:schemeClr val="bg1"/>
                  </a:solidFill>
                </a:ln>
                <a:solidFill>
                  <a:schemeClr val="tx1"/>
                </a:solidFill>
              </a:rPr>
              <a:t>Overview Of NSAIDs</a:t>
            </a:r>
          </a:p>
        </p:txBody>
      </p:sp>
      <p:sp>
        <p:nvSpPr>
          <p:cNvPr id="4" name="Arrow: Pentagon 3">
            <a:extLst>
              <a:ext uri="{FF2B5EF4-FFF2-40B4-BE49-F238E27FC236}">
                <a16:creationId xmlns:a16="http://schemas.microsoft.com/office/drawing/2014/main" id="{C2C26E2C-C955-4041-97BA-2890DD90C55C}"/>
              </a:ext>
            </a:extLst>
          </p:cNvPr>
          <p:cNvSpPr/>
          <p:nvPr/>
        </p:nvSpPr>
        <p:spPr>
          <a:xfrm>
            <a:off x="0" y="973379"/>
            <a:ext cx="2190750" cy="453371"/>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What</a:t>
            </a:r>
            <a:r>
              <a:rPr lang="en-US" b="1" dirty="0">
                <a:solidFill>
                  <a:schemeClr val="tx1"/>
                </a:solidFill>
                <a:latin typeface="Cambria" panose="02040503050406030204" pitchFamily="18" charset="0"/>
              </a:rPr>
              <a:t> </a:t>
            </a:r>
            <a:r>
              <a:rPr lang="en-US" dirty="0">
                <a:solidFill>
                  <a:schemeClr val="tx1"/>
                </a:solidFill>
                <a:latin typeface="Cambria" panose="02040503050406030204" pitchFamily="18" charset="0"/>
              </a:rPr>
              <a:t>are</a:t>
            </a:r>
            <a:r>
              <a:rPr lang="en-US" b="1" dirty="0">
                <a:solidFill>
                  <a:schemeClr val="tx1"/>
                </a:solidFill>
                <a:latin typeface="Cambria" panose="02040503050406030204" pitchFamily="18" charset="0"/>
              </a:rPr>
              <a:t> </a:t>
            </a:r>
            <a:r>
              <a:rPr lang="en-US" dirty="0">
                <a:solidFill>
                  <a:schemeClr val="tx1"/>
                </a:solidFill>
                <a:latin typeface="Cambria" panose="02040503050406030204" pitchFamily="18" charset="0"/>
              </a:rPr>
              <a:t>NSAIDs</a:t>
            </a:r>
            <a:r>
              <a:rPr lang="en-US" b="1" dirty="0">
                <a:solidFill>
                  <a:schemeClr val="tx1"/>
                </a:solidFill>
                <a:latin typeface="Cambria" panose="02040503050406030204" pitchFamily="18" charset="0"/>
              </a:rPr>
              <a:t>?</a:t>
            </a:r>
          </a:p>
        </p:txBody>
      </p:sp>
      <p:sp>
        <p:nvSpPr>
          <p:cNvPr id="2" name="TextBox 1">
            <a:extLst>
              <a:ext uri="{FF2B5EF4-FFF2-40B4-BE49-F238E27FC236}">
                <a16:creationId xmlns:a16="http://schemas.microsoft.com/office/drawing/2014/main" id="{5AA25733-7251-49C2-913D-C27E20BBFD39}"/>
              </a:ext>
            </a:extLst>
          </p:cNvPr>
          <p:cNvSpPr txBox="1"/>
          <p:nvPr/>
        </p:nvSpPr>
        <p:spPr>
          <a:xfrm>
            <a:off x="-94083" y="4291281"/>
            <a:ext cx="2378522" cy="1323439"/>
          </a:xfrm>
          <a:prstGeom prst="rect">
            <a:avLst/>
          </a:prstGeom>
          <a:noFill/>
        </p:spPr>
        <p:txBody>
          <a:bodyPr wrap="square" rtlCol="0">
            <a:spAutoFit/>
          </a:bodyPr>
          <a:lstStyle/>
          <a:p>
            <a:pPr algn="ctr"/>
            <a:r>
              <a:rPr lang="en-US" sz="1600" dirty="0"/>
              <a:t>COX-1:</a:t>
            </a:r>
          </a:p>
          <a:p>
            <a:pPr algn="ctr"/>
            <a:r>
              <a:rPr lang="en-US" sz="1600" dirty="0"/>
              <a:t>Hemostatic functions</a:t>
            </a:r>
          </a:p>
          <a:p>
            <a:pPr algn="ctr"/>
            <a:r>
              <a:rPr lang="en-US" sz="1600" dirty="0">
                <a:solidFill>
                  <a:srgbClr val="92D050"/>
                </a:solidFill>
              </a:rPr>
              <a:t>Its inhibition is not desirable due to its ADRS</a:t>
            </a:r>
          </a:p>
          <a:p>
            <a:pPr algn="ctr"/>
            <a:endParaRPr lang="en-US" sz="1600" dirty="0"/>
          </a:p>
        </p:txBody>
      </p:sp>
      <p:sp>
        <p:nvSpPr>
          <p:cNvPr id="5" name="TextBox 4">
            <a:extLst>
              <a:ext uri="{FF2B5EF4-FFF2-40B4-BE49-F238E27FC236}">
                <a16:creationId xmlns:a16="http://schemas.microsoft.com/office/drawing/2014/main" id="{7DF7BD6D-6858-48BE-9382-5FD27EC3F8C3}"/>
              </a:ext>
            </a:extLst>
          </p:cNvPr>
          <p:cNvSpPr txBox="1"/>
          <p:nvPr/>
        </p:nvSpPr>
        <p:spPr>
          <a:xfrm>
            <a:off x="2209800" y="4414391"/>
            <a:ext cx="2438400" cy="1077218"/>
          </a:xfrm>
          <a:prstGeom prst="rect">
            <a:avLst/>
          </a:prstGeom>
          <a:noFill/>
        </p:spPr>
        <p:txBody>
          <a:bodyPr wrap="square" rtlCol="0">
            <a:spAutoFit/>
          </a:bodyPr>
          <a:lstStyle/>
          <a:p>
            <a:pPr algn="ctr"/>
            <a:r>
              <a:rPr lang="en-US" sz="1600" dirty="0"/>
              <a:t>COX-2:</a:t>
            </a:r>
          </a:p>
          <a:p>
            <a:pPr algn="ctr"/>
            <a:r>
              <a:rPr lang="en-US" sz="1600" dirty="0"/>
              <a:t>Inflammation inducer</a:t>
            </a:r>
          </a:p>
          <a:p>
            <a:pPr algn="ctr"/>
            <a:r>
              <a:rPr lang="en-US" sz="1600" dirty="0">
                <a:solidFill>
                  <a:srgbClr val="92D050"/>
                </a:solidFill>
              </a:rPr>
              <a:t>Its inhibition is desirable.</a:t>
            </a:r>
          </a:p>
          <a:p>
            <a:pPr algn="ctr"/>
            <a:endParaRPr lang="en-US" sz="1600" dirty="0"/>
          </a:p>
        </p:txBody>
      </p:sp>
      <p:sp>
        <p:nvSpPr>
          <p:cNvPr id="7" name="TextBox 6">
            <a:extLst>
              <a:ext uri="{FF2B5EF4-FFF2-40B4-BE49-F238E27FC236}">
                <a16:creationId xmlns:a16="http://schemas.microsoft.com/office/drawing/2014/main" id="{A89509C1-EC8C-4753-BDCD-98752FC99BB0}"/>
              </a:ext>
            </a:extLst>
          </p:cNvPr>
          <p:cNvSpPr txBox="1"/>
          <p:nvPr/>
        </p:nvSpPr>
        <p:spPr>
          <a:xfrm>
            <a:off x="4648200" y="4522113"/>
            <a:ext cx="1834255" cy="861774"/>
          </a:xfrm>
          <a:prstGeom prst="rect">
            <a:avLst/>
          </a:prstGeom>
          <a:noFill/>
        </p:spPr>
        <p:txBody>
          <a:bodyPr wrap="square" rtlCol="0">
            <a:spAutoFit/>
          </a:bodyPr>
          <a:lstStyle/>
          <a:p>
            <a:pPr algn="ctr"/>
            <a:r>
              <a:rPr lang="en-US" sz="1600" dirty="0"/>
              <a:t>COX-3:</a:t>
            </a:r>
          </a:p>
          <a:p>
            <a:pPr algn="ctr"/>
            <a:r>
              <a:rPr lang="en-US" sz="1600" dirty="0"/>
              <a:t>Found in the brain.</a:t>
            </a:r>
          </a:p>
          <a:p>
            <a:pPr algn="ctr"/>
            <a:endParaRPr lang="en-US" sz="1600" dirty="0"/>
          </a:p>
        </p:txBody>
      </p:sp>
      <p:sp>
        <p:nvSpPr>
          <p:cNvPr id="8" name="TextBox 7">
            <a:extLst>
              <a:ext uri="{FF2B5EF4-FFF2-40B4-BE49-F238E27FC236}">
                <a16:creationId xmlns:a16="http://schemas.microsoft.com/office/drawing/2014/main" id="{1DED2C19-9256-4272-A758-9553934C5EE1}"/>
              </a:ext>
            </a:extLst>
          </p:cNvPr>
          <p:cNvSpPr txBox="1"/>
          <p:nvPr/>
        </p:nvSpPr>
        <p:spPr>
          <a:xfrm>
            <a:off x="52002" y="2426114"/>
            <a:ext cx="5924836" cy="1200329"/>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Mechanism</a:t>
            </a:r>
            <a:r>
              <a:rPr lang="en-US" sz="2000" b="1" dirty="0">
                <a:solidFill>
                  <a:srgbClr val="8B3178"/>
                </a:solidFill>
                <a:latin typeface="Cambria" panose="02040503050406030204" pitchFamily="18" charset="0"/>
              </a:rPr>
              <a:t> of action:</a:t>
            </a:r>
          </a:p>
          <a:p>
            <a:r>
              <a:rPr lang="en-US" sz="1600" b="1" dirty="0"/>
              <a:t> Inhibition of Cyclo Oxygenase (COX) enzyme </a:t>
            </a:r>
            <a:r>
              <a:rPr lang="en-US" sz="1600" dirty="0">
                <a:solidFill>
                  <a:srgbClr val="92D050"/>
                </a:solidFill>
              </a:rPr>
              <a:t>which lead to the inhibition of Prostaglandin synthesis</a:t>
            </a:r>
            <a:r>
              <a:rPr lang="en-US" sz="2000" dirty="0">
                <a:solidFill>
                  <a:srgbClr val="92D050"/>
                </a:solidFill>
              </a:rPr>
              <a:t>. </a:t>
            </a:r>
            <a:r>
              <a:rPr lang="en-US" sz="1600" dirty="0">
                <a:solidFill>
                  <a:srgbClr val="92D050"/>
                </a:solidFill>
              </a:rPr>
              <a:t>All actions and side effects are due to this inhibition.</a:t>
            </a:r>
            <a:endParaRPr lang="en-US" sz="2000" dirty="0">
              <a:solidFill>
                <a:srgbClr val="92D050"/>
              </a:solidFill>
            </a:endParaRPr>
          </a:p>
        </p:txBody>
      </p:sp>
    </p:spTree>
    <p:extLst>
      <p:ext uri="{BB962C8B-B14F-4D97-AF65-F5344CB8AC3E}">
        <p14:creationId xmlns:p14="http://schemas.microsoft.com/office/powerpoint/2010/main" val="11984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416" y="231682"/>
            <a:ext cx="6008916" cy="2092881"/>
          </a:xfrm>
          <a:prstGeom prst="rect">
            <a:avLst/>
          </a:prstGeom>
          <a:noFill/>
          <a:ln>
            <a:noFill/>
            <a:prstDash val="dashDot"/>
          </a:ln>
        </p:spPr>
        <p:txBody>
          <a:bodyPr wrap="square" rtlCol="1"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dirty="0">
                <a:ln>
                  <a:noFill/>
                </a:ln>
                <a:solidFill>
                  <a:srgbClr val="782A72"/>
                </a:solidFill>
                <a:effectLst/>
                <a:uLnTx/>
                <a:uFillTx/>
                <a:latin typeface="Calibri" panose="020F0502020204030204"/>
                <a:ea typeface="+mn-ea"/>
                <a:cs typeface="+mn-cs"/>
              </a:rPr>
              <a:t>Clinical uses </a:t>
            </a:r>
            <a:r>
              <a:rPr kumimoji="0" lang="en-US" sz="2000" b="1" u="none" strike="noStrike" kern="1200" cap="none" spc="0" normalizeH="0" baseline="0" noProof="0" dirty="0">
                <a:ln>
                  <a:noFill/>
                </a:ln>
                <a:solidFill>
                  <a:srgbClr val="782A72"/>
                </a:solidFill>
                <a:effectLst/>
                <a:uLnTx/>
                <a:uFillTx/>
                <a:latin typeface="Calibri" panose="020F0502020204030204"/>
                <a:ea typeface="+mn-ea"/>
                <a:cs typeface="+mn-cs"/>
              </a:rPr>
              <a:t>of Analgesic, Antipyretic, and Anti-inflammatory : </a:t>
            </a:r>
            <a:endPar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Fever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Headache, Migraine</a:t>
            </a: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en-US" sz="1400" dirty="0">
                <a:solidFill>
                  <a:schemeClr val="bg2">
                    <a:lumMod val="75000"/>
                  </a:schemeClr>
                </a:solidFill>
                <a:latin typeface="Calibri" panose="020F0502020204030204"/>
                <a:cs typeface="Arial" panose="020B0604020202020204" pitchFamily="34" charset="0"/>
              </a:rPr>
              <a:t>(only in mild to moderate migraine)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Dental pain, Dysmenorrhea (painful period)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Common cold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Rheumatoid arthritis / myositis </a:t>
            </a:r>
          </a:p>
        </p:txBody>
      </p:sp>
      <p:sp>
        <p:nvSpPr>
          <p:cNvPr id="3" name="مربع نص 2"/>
          <p:cNvSpPr txBox="1"/>
          <p:nvPr/>
        </p:nvSpPr>
        <p:spPr>
          <a:xfrm>
            <a:off x="187417" y="2683865"/>
            <a:ext cx="6008916" cy="1261884"/>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782A72"/>
                </a:solidFill>
                <a:effectLst/>
                <a:uLnTx/>
                <a:uFillTx/>
                <a:latin typeface="Calibri" panose="020F0502020204030204"/>
                <a:ea typeface="+mn-ea"/>
                <a:cs typeface="+mn-cs"/>
              </a:rPr>
              <a:t>General ADRS: </a:t>
            </a:r>
            <a:r>
              <a:rPr kumimoji="0" lang="en-US" sz="1600" b="1" u="none" strike="noStrike" kern="1200" cap="none" spc="0" normalizeH="0" baseline="0" noProof="0" dirty="0">
                <a:ln>
                  <a:noFill/>
                </a:ln>
                <a:solidFill>
                  <a:srgbClr val="FF0000"/>
                </a:solidFill>
                <a:effectLst/>
                <a:uLnTx/>
                <a:uFillTx/>
                <a:latin typeface="Calibri" panose="020F0502020204030204"/>
                <a:ea typeface="+mn-ea"/>
                <a:cs typeface="+mn-cs"/>
              </a:rPr>
              <a:t>GIT side effects are VERY important!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NSAIDs cause hemodynamically- mediated acute renal failure.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With large doses.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مربع نص 5"/>
          <p:cNvSpPr txBox="1"/>
          <p:nvPr/>
        </p:nvSpPr>
        <p:spPr>
          <a:xfrm>
            <a:off x="187417" y="3595358"/>
            <a:ext cx="6008915" cy="2031325"/>
          </a:xfrm>
          <a:prstGeom prst="rect">
            <a:avLst/>
          </a:prstGeom>
          <a:noFill/>
          <a:ln>
            <a:noFill/>
            <a:prstDash val="dashDot"/>
          </a:ln>
        </p:spPr>
        <p:txBody>
          <a:bodyPr wrap="square" rtlCol="1">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GIT upsets ( nausea, vomiting)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GIT bleeding &amp; ulceration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with prolong use and overdose may lead to perforating peptic ulcer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Hypersensitivity reactions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(Because of Leukotrienes which their enzyme –Lipoxygenase- is not inhibited)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Inhibition of uterine contraction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it can be used during labor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Salt &amp; water retention</a:t>
            </a:r>
          </a:p>
        </p:txBody>
      </p:sp>
      <p:sp>
        <p:nvSpPr>
          <p:cNvPr id="7" name="Title 1">
            <a:extLst>
              <a:ext uri="{FF2B5EF4-FFF2-40B4-BE49-F238E27FC236}">
                <a16:creationId xmlns:a16="http://schemas.microsoft.com/office/drawing/2014/main" id="{1C7666D4-1435-4AD3-9537-77105D1E7FCB}"/>
              </a:ext>
            </a:extLst>
          </p:cNvPr>
          <p:cNvSpPr txBox="1">
            <a:spLocks/>
          </p:cNvSpPr>
          <p:nvPr/>
        </p:nvSpPr>
        <p:spPr>
          <a:xfrm>
            <a:off x="0" y="5928756"/>
            <a:ext cx="6858000" cy="767995"/>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3175">
                  <a:solidFill>
                    <a:schemeClr val="bg1"/>
                  </a:solidFill>
                </a:ln>
                <a:solidFill>
                  <a:schemeClr val="tx1"/>
                </a:solidFill>
              </a:rPr>
              <a:t>Classification of NSAIDs</a:t>
            </a:r>
          </a:p>
        </p:txBody>
      </p:sp>
      <p:graphicFrame>
        <p:nvGraphicFramePr>
          <p:cNvPr id="8" name="جدول 9">
            <a:extLst>
              <a:ext uri="{FF2B5EF4-FFF2-40B4-BE49-F238E27FC236}">
                <a16:creationId xmlns:a16="http://schemas.microsoft.com/office/drawing/2014/main" id="{EBA26E46-3348-4D22-90F6-F8DFDF41BE51}"/>
              </a:ext>
            </a:extLst>
          </p:cNvPr>
          <p:cNvGraphicFramePr>
            <a:graphicFrameLocks noGrp="1"/>
          </p:cNvGraphicFramePr>
          <p:nvPr>
            <p:extLst>
              <p:ext uri="{D42A27DB-BD31-4B8C-83A1-F6EECF244321}">
                <p14:modId xmlns:p14="http://schemas.microsoft.com/office/powerpoint/2010/main" val="1199161089"/>
              </p:ext>
            </p:extLst>
          </p:nvPr>
        </p:nvGraphicFramePr>
        <p:xfrm>
          <a:off x="414580" y="7044308"/>
          <a:ext cx="6028840" cy="1957170"/>
        </p:xfrm>
        <a:graphic>
          <a:graphicData uri="http://schemas.openxmlformats.org/drawingml/2006/table">
            <a:tbl>
              <a:tblPr rtl="1" firstRow="1" bandRow="1">
                <a:tableStyleId>{5940675A-B579-460E-94D1-54222C63F5DA}</a:tableStyleId>
              </a:tblPr>
              <a:tblGrid>
                <a:gridCol w="3014420">
                  <a:extLst>
                    <a:ext uri="{9D8B030D-6E8A-4147-A177-3AD203B41FA5}">
                      <a16:colId xmlns:a16="http://schemas.microsoft.com/office/drawing/2014/main" val="20000"/>
                    </a:ext>
                  </a:extLst>
                </a:gridCol>
                <a:gridCol w="3014420">
                  <a:extLst>
                    <a:ext uri="{9D8B030D-6E8A-4147-A177-3AD203B41FA5}">
                      <a16:colId xmlns:a16="http://schemas.microsoft.com/office/drawing/2014/main" val="20001"/>
                    </a:ext>
                  </a:extLst>
                </a:gridCol>
              </a:tblGrid>
              <a:tr h="313752">
                <a:tc>
                  <a:txBody>
                    <a:bodyPr/>
                    <a:lstStyle/>
                    <a:p>
                      <a:pPr marL="0" algn="ctr" defTabSz="685800" rtl="0" eaLnBrk="1" latinLnBrk="0" hangingPunct="1"/>
                      <a:r>
                        <a:rPr lang="en-US" sz="1800" dirty="0">
                          <a:solidFill>
                            <a:schemeClr val="bg1"/>
                          </a:solidFill>
                        </a:rPr>
                        <a:t>EXAMPLE</a:t>
                      </a:r>
                      <a:endParaRPr lang="ar-SA" sz="1800"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3B90"/>
                    </a:solidFill>
                  </a:tcPr>
                </a:tc>
                <a:tc>
                  <a:txBody>
                    <a:bodyPr/>
                    <a:lstStyle/>
                    <a:p>
                      <a:pPr marL="0" algn="ctr" defTabSz="685800" rtl="0" eaLnBrk="1" latinLnBrk="0" hangingPunct="1"/>
                      <a:r>
                        <a:rPr lang="en-US" sz="1800" dirty="0">
                          <a:solidFill>
                            <a:schemeClr val="bg1"/>
                          </a:solidFill>
                        </a:rPr>
                        <a:t>TYPE</a:t>
                      </a:r>
                      <a:endParaRPr lang="ar-SA" sz="1800"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4046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mn-lt"/>
                          <a:ea typeface="+mn-ea"/>
                          <a:cs typeface="+mn-cs"/>
                        </a:rPr>
                        <a:t>Aspirin and Diclofenac </a:t>
                      </a:r>
                      <a:endParaRPr lang="en-US" sz="13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Nonselective (inhibit COX1&amp;2) </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54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mn-lt"/>
                          <a:ea typeface="+mn-ea"/>
                          <a:cs typeface="+mn-cs"/>
                        </a:rPr>
                        <a:t>Coxibs</a:t>
                      </a:r>
                      <a:r>
                        <a:rPr lang="en-US" sz="1300" b="1" kern="1200" baseline="0" dirty="0">
                          <a:solidFill>
                            <a:schemeClr val="tx1"/>
                          </a:solidFill>
                          <a:effectLst/>
                          <a:latin typeface="+mn-lt"/>
                          <a:ea typeface="+mn-ea"/>
                          <a:cs typeface="+mn-cs"/>
                        </a:rPr>
                        <a:t> </a:t>
                      </a:r>
                      <a:endParaRPr lang="en-US" sz="13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Selective COX-2 ( inhibit only COX-2 )</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064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mn-lt"/>
                          <a:ea typeface="+mn-ea"/>
                          <a:cs typeface="+mn-cs"/>
                        </a:rPr>
                        <a:t>Meloxicam</a:t>
                      </a:r>
                      <a:endParaRPr lang="en-US" sz="13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Preferential COX-2 inhibitors </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064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mn-lt"/>
                          <a:ea typeface="+mn-ea"/>
                          <a:cs typeface="+mn-cs"/>
                        </a:rPr>
                        <a:t>Paracetamol </a:t>
                      </a:r>
                      <a:endParaRPr lang="en-US" sz="13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COX-3 inhibitors </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9D3E101D-B77F-4C4A-A63D-F3BD1D4A2E19}"/>
              </a:ext>
            </a:extLst>
          </p:cNvPr>
          <p:cNvSpPr txBox="1"/>
          <p:nvPr/>
        </p:nvSpPr>
        <p:spPr>
          <a:xfrm>
            <a:off x="187416" y="2288082"/>
            <a:ext cx="6008915" cy="338554"/>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solidFill>
                  <a:srgbClr val="92D050"/>
                </a:solidFill>
              </a:rPr>
              <a:t>NSAIDs are given to relieve mild to moderate pain not severe one!</a:t>
            </a:r>
          </a:p>
        </p:txBody>
      </p:sp>
      <p:sp>
        <p:nvSpPr>
          <p:cNvPr id="9" name="TextBox 8">
            <a:extLst>
              <a:ext uri="{FF2B5EF4-FFF2-40B4-BE49-F238E27FC236}">
                <a16:creationId xmlns:a16="http://schemas.microsoft.com/office/drawing/2014/main" id="{7EA45DC9-CBBC-4BA9-85C7-982A92398940}"/>
              </a:ext>
            </a:extLst>
          </p:cNvPr>
          <p:cNvSpPr txBox="1"/>
          <p:nvPr/>
        </p:nvSpPr>
        <p:spPr>
          <a:xfrm>
            <a:off x="187417" y="9152532"/>
            <a:ext cx="6443420" cy="584775"/>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solidFill>
                  <a:srgbClr val="92D050"/>
                </a:solidFill>
              </a:rPr>
              <a:t>Note that nonselective must be taken after eating while selective COX-2 can be taken on an empty stomach.</a:t>
            </a:r>
          </a:p>
        </p:txBody>
      </p:sp>
    </p:spTree>
    <p:extLst>
      <p:ext uri="{BB962C8B-B14F-4D97-AF65-F5344CB8AC3E}">
        <p14:creationId xmlns:p14="http://schemas.microsoft.com/office/powerpoint/2010/main" val="18177705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70933632"/>
              </p:ext>
            </p:extLst>
          </p:nvPr>
        </p:nvGraphicFramePr>
        <p:xfrm>
          <a:off x="0" y="2300539"/>
          <a:ext cx="6858000" cy="1699961"/>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tblGrid>
              <a:tr h="902361">
                <a:tc>
                  <a:txBody>
                    <a:bodyPr/>
                    <a:lstStyle/>
                    <a:p>
                      <a:pPr algn="ctr"/>
                      <a:r>
                        <a:rPr lang="en-US" sz="1800" dirty="0"/>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2400" dirty="0"/>
                        <a:t>Aspirin</a:t>
                      </a:r>
                    </a:p>
                    <a:p>
                      <a:pPr algn="ctr"/>
                      <a:r>
                        <a:rPr lang="en-US" sz="2400" baseline="0" dirty="0"/>
                        <a:t>(Acetylsalicylate)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297C"/>
                    </a:solidFill>
                  </a:tcPr>
                </a:tc>
                <a:extLst>
                  <a:ext uri="{0D108BD9-81ED-4DB2-BD59-A6C34878D82A}">
                    <a16:rowId xmlns:a16="http://schemas.microsoft.com/office/drawing/2014/main" val="10000"/>
                  </a:ext>
                </a:extLst>
              </a:tr>
              <a:tr h="797600">
                <a:tc>
                  <a:txBody>
                    <a:bodyPr/>
                    <a:lstStyle/>
                    <a:p>
                      <a:pPr algn="ctr"/>
                      <a:r>
                        <a:rPr lang="en-US" sz="1800"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b="0" i="0" u="none" strike="noStrike" kern="1200" baseline="0" dirty="0">
                          <a:solidFill>
                            <a:schemeClr val="dk1"/>
                          </a:solidFill>
                          <a:latin typeface="+mn-lt"/>
                          <a:ea typeface="+mn-ea"/>
                          <a:cs typeface="+mn-cs"/>
                        </a:rPr>
                        <a:t>Inhibits COX (non selective) irreversibly</a:t>
                      </a:r>
                      <a:r>
                        <a:rPr lang="en-US" sz="1350" b="0" i="0" u="none" strike="noStrike" kern="1200" baseline="0" dirty="0">
                          <a:solidFill>
                            <a:schemeClr val="dk1"/>
                          </a:solidFill>
                          <a:latin typeface="+mn-lt"/>
                          <a:ea typeface="+mn-ea"/>
                          <a:cs typeface="+mn-cs"/>
                        </a:rPr>
                        <a:t> </a:t>
                      </a:r>
                      <a:r>
                        <a:rPr lang="en-US" sz="1600" b="0" i="0" u="none" strike="noStrike" kern="1200" baseline="0" dirty="0">
                          <a:solidFill>
                            <a:schemeClr val="dk1"/>
                          </a:solidFill>
                          <a:latin typeface="+mn-lt"/>
                          <a:ea typeface="+mn-ea"/>
                          <a:cs typeface="+mn-cs"/>
                        </a:rPr>
                        <a:t>by acetylation</a:t>
                      </a:r>
                      <a:r>
                        <a:rPr lang="en-US" sz="1350" b="0" i="0" u="none" strike="noStrike" kern="1200" baseline="0" dirty="0">
                          <a:solidFill>
                            <a:schemeClr val="dk1"/>
                          </a:solidFill>
                          <a:latin typeface="+mn-lt"/>
                          <a:ea typeface="+mn-ea"/>
                          <a:cs typeface="+mn-cs"/>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8" name="Arrow: Pentagon 7">
            <a:extLst>
              <a:ext uri="{FF2B5EF4-FFF2-40B4-BE49-F238E27FC236}">
                <a16:creationId xmlns:a16="http://schemas.microsoft.com/office/drawing/2014/main" id="{F5082C17-0061-41E9-AAF1-84CC0F2B1480}"/>
              </a:ext>
            </a:extLst>
          </p:cNvPr>
          <p:cNvSpPr/>
          <p:nvPr/>
        </p:nvSpPr>
        <p:spPr>
          <a:xfrm>
            <a:off x="0" y="242993"/>
            <a:ext cx="2247900" cy="584775"/>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Non selective COX inhibitors:</a:t>
            </a:r>
            <a:endParaRPr lang="en-US" b="1" dirty="0">
              <a:solidFill>
                <a:schemeClr val="tx1"/>
              </a:solidFill>
              <a:latin typeface="Cambria" panose="02040503050406030204" pitchFamily="18" charset="0"/>
            </a:endParaRPr>
          </a:p>
        </p:txBody>
      </p:sp>
      <p:graphicFrame>
        <p:nvGraphicFramePr>
          <p:cNvPr id="9" name="Table 8">
            <a:extLst>
              <a:ext uri="{FF2B5EF4-FFF2-40B4-BE49-F238E27FC236}">
                <a16:creationId xmlns:a16="http://schemas.microsoft.com/office/drawing/2014/main" id="{FE540E92-E0F3-44F1-BF12-5C2DEBB14C85}"/>
              </a:ext>
            </a:extLst>
          </p:cNvPr>
          <p:cNvGraphicFramePr>
            <a:graphicFrameLocks noGrp="1"/>
          </p:cNvGraphicFramePr>
          <p:nvPr>
            <p:extLst>
              <p:ext uri="{D42A27DB-BD31-4B8C-83A1-F6EECF244321}">
                <p14:modId xmlns:p14="http://schemas.microsoft.com/office/powerpoint/2010/main" val="289678458"/>
              </p:ext>
            </p:extLst>
          </p:nvPr>
        </p:nvGraphicFramePr>
        <p:xfrm>
          <a:off x="0" y="3867150"/>
          <a:ext cx="6857999" cy="6539453"/>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20000"/>
                    </a:ext>
                  </a:extLst>
                </a:gridCol>
                <a:gridCol w="3688230">
                  <a:extLst>
                    <a:ext uri="{9D8B030D-6E8A-4147-A177-3AD203B41FA5}">
                      <a16:colId xmlns:a16="http://schemas.microsoft.com/office/drawing/2014/main" val="20001"/>
                    </a:ext>
                  </a:extLst>
                </a:gridCol>
                <a:gridCol w="2274419">
                  <a:extLst>
                    <a:ext uri="{9D8B030D-6E8A-4147-A177-3AD203B41FA5}">
                      <a16:colId xmlns:a16="http://schemas.microsoft.com/office/drawing/2014/main" val="20002"/>
                    </a:ext>
                  </a:extLst>
                </a:gridCol>
              </a:tblGrid>
              <a:tr h="910590">
                <a:tc>
                  <a:txBody>
                    <a:bodyPr/>
                    <a:lstStyle/>
                    <a:p>
                      <a:pPr algn="ctr"/>
                      <a:r>
                        <a:rPr lang="en-US" sz="1800" dirty="0">
                          <a:solidFill>
                            <a:schemeClr val="bg1"/>
                          </a:solidFill>
                        </a:rPr>
                        <a:t>P.K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gridSpan="2">
                  <a:txBody>
                    <a:bodyPr/>
                    <a:lstStyle/>
                    <a:p>
                      <a:r>
                        <a:rPr lang="en-US" sz="1600" b="0" i="0" u="none" strike="noStrike" kern="1200" baseline="0" dirty="0">
                          <a:solidFill>
                            <a:schemeClr val="dk1"/>
                          </a:solidFill>
                          <a:latin typeface="+mn-lt"/>
                          <a:ea typeface="+mn-ea"/>
                          <a:cs typeface="+mn-cs"/>
                        </a:rPr>
                        <a:t>1. Higher dose of aspirin has a long plasma half- life.</a:t>
                      </a:r>
                    </a:p>
                    <a:p>
                      <a:r>
                        <a:rPr lang="en-US" sz="1600" b="0" i="0" u="none" strike="noStrike" kern="1200" baseline="0" dirty="0">
                          <a:solidFill>
                            <a:schemeClr val="dk1"/>
                          </a:solidFill>
                          <a:latin typeface="+mn-lt"/>
                          <a:ea typeface="+mn-ea"/>
                          <a:cs typeface="+mn-cs"/>
                        </a:rPr>
                        <a:t>2. Metabolized by hydrolysis and then conjugation.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92D050"/>
                          </a:solidFill>
                          <a:latin typeface="+mn-lt"/>
                          <a:ea typeface="+mn-ea"/>
                          <a:cs typeface="+mn-cs"/>
                        </a:rPr>
                        <a:t>3. Zero order kinetic elimination.</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chemeClr val="bg2">
                              <a:lumMod val="75000"/>
                            </a:schemeClr>
                          </a:solidFill>
                          <a:latin typeface="+mn-lt"/>
                          <a:ea typeface="+mn-ea"/>
                          <a:cs typeface="+mn-cs"/>
                        </a:rPr>
                        <a:t>The rate of elimination is constant even if you increased the dose causing accumulation. </a:t>
                      </a:r>
                      <a:r>
                        <a:rPr lang="en-US" sz="1600" b="0" dirty="0">
                          <a:solidFill>
                            <a:schemeClr val="bg2">
                              <a:lumMod val="75000"/>
                            </a:schemeClr>
                          </a:solidFill>
                        </a:rPr>
                        <a:t>Due to plasma protein binding- zero order of kinetics – wild volume of distribution</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754899">
                <a:tc>
                  <a:txBody>
                    <a:bodyPr/>
                    <a:lstStyle/>
                    <a:p>
                      <a:pPr algn="ctr"/>
                      <a:r>
                        <a:rPr lang="en-US" sz="1800" dirty="0">
                          <a:solidFill>
                            <a:schemeClr val="bg1"/>
                          </a:solidFill>
                        </a:rPr>
                        <a:t>Clinical</a:t>
                      </a:r>
                    </a:p>
                    <a:p>
                      <a:pPr algn="ctr"/>
                      <a:r>
                        <a:rPr lang="en-US" sz="1800" dirty="0">
                          <a:solidFill>
                            <a:schemeClr val="bg1"/>
                          </a:solidFill>
                        </a:rPr>
                        <a:t>Uses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gridSpan="2">
                  <a:txBody>
                    <a:bodyPr/>
                    <a:lstStyle/>
                    <a:p>
                      <a:r>
                        <a:rPr lang="en-US" sz="1600" b="0" i="0" u="none" strike="noStrike" kern="1200" baseline="0" dirty="0">
                          <a:solidFill>
                            <a:schemeClr val="dk1"/>
                          </a:solidFill>
                          <a:latin typeface="+mn-lt"/>
                          <a:ea typeface="+mn-ea"/>
                          <a:cs typeface="+mn-cs"/>
                        </a:rPr>
                        <a:t>1. Acute rheumatic fever.</a:t>
                      </a:r>
                    </a:p>
                    <a:p>
                      <a:r>
                        <a:rPr lang="en-US" sz="1600" b="0" i="0" u="none" strike="noStrike" kern="1200" baseline="0" dirty="0">
                          <a:solidFill>
                            <a:srgbClr val="FF0000"/>
                          </a:solidFill>
                          <a:latin typeface="+mn-lt"/>
                          <a:ea typeface="+mn-ea"/>
                          <a:cs typeface="+mn-cs"/>
                        </a:rPr>
                        <a:t>2. Reducing the risk of myocardial infarction</a:t>
                      </a:r>
                    </a:p>
                    <a:p>
                      <a:r>
                        <a:rPr lang="en-US" sz="1600" b="0" i="0" u="none" strike="noStrike" kern="1200" baseline="0" dirty="0">
                          <a:solidFill>
                            <a:srgbClr val="FF0000"/>
                          </a:solidFill>
                          <a:latin typeface="+mn-lt"/>
                          <a:ea typeface="+mn-ea"/>
                          <a:cs typeface="+mn-cs"/>
                        </a:rPr>
                        <a:t>(cardioprotective).</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rgbClr val="92D050"/>
                          </a:solidFill>
                          <a:latin typeface="+mn-lt"/>
                          <a:ea typeface="+mn-ea"/>
                          <a:cs typeface="+mn-cs"/>
                        </a:rPr>
                        <a:t>Inhibition of thrombosis formation. Small doses are used as prophylactic therapy.</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3. Prevention of </a:t>
                      </a:r>
                      <a:r>
                        <a:rPr lang="en-US" sz="1600" b="0" i="0" u="none" strike="noStrike" kern="1200" baseline="0" dirty="0">
                          <a:solidFill>
                            <a:srgbClr val="FF0000"/>
                          </a:solidFill>
                          <a:latin typeface="+mn-lt"/>
                          <a:ea typeface="+mn-ea"/>
                          <a:cs typeface="+mn-cs"/>
                        </a:rPr>
                        <a:t>pre-eclampsia</a:t>
                      </a:r>
                      <a:r>
                        <a:rPr lang="en-US" sz="1600" b="0" i="0" u="none" strike="noStrike" kern="1200" baseline="0" dirty="0">
                          <a:solidFill>
                            <a:schemeClr val="dk1"/>
                          </a:solidFill>
                          <a:latin typeface="+mn-lt"/>
                          <a:ea typeface="+mn-ea"/>
                          <a:cs typeface="+mn-cs"/>
                        </a:rPr>
                        <a:t>.</a:t>
                      </a:r>
                      <a:r>
                        <a:rPr lang="ar-SA" sz="1600" b="0" i="0" u="none" strike="noStrike" kern="1200" baseline="0" dirty="0">
                          <a:solidFill>
                            <a:schemeClr val="bg2">
                              <a:lumMod val="75000"/>
                            </a:schemeClr>
                          </a:solidFill>
                          <a:latin typeface="+mn-lt"/>
                          <a:ea typeface="+mn-ea"/>
                          <a:cs typeface="+mn-cs"/>
                        </a:rPr>
                        <a:t>تسمم الحمل</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rgbClr val="FF0000"/>
                          </a:solidFill>
                          <a:latin typeface="+mn-lt"/>
                          <a:ea typeface="+mn-ea"/>
                          <a:cs typeface="+mn-cs"/>
                        </a:rPr>
                        <a:t>4. Chronic use of small doses reduce the</a:t>
                      </a:r>
                    </a:p>
                    <a:p>
                      <a:r>
                        <a:rPr lang="en-US" sz="1600" b="0" i="0" u="none" strike="noStrike" kern="1200" baseline="0" dirty="0">
                          <a:solidFill>
                            <a:srgbClr val="FF0000"/>
                          </a:solidFill>
                          <a:latin typeface="+mn-lt"/>
                          <a:ea typeface="+mn-ea"/>
                          <a:cs typeface="+mn-cs"/>
                        </a:rPr>
                        <a:t>incidence of colon cancer. </a:t>
                      </a:r>
                      <a:r>
                        <a:rPr lang="en-US" sz="1600" b="0" i="0" u="none" strike="noStrike" kern="1200" baseline="0" dirty="0">
                          <a:solidFill>
                            <a:srgbClr val="92D050"/>
                          </a:solidFill>
                          <a:latin typeface="+mn-lt"/>
                          <a:ea typeface="+mn-ea"/>
                          <a:cs typeface="+mn-cs"/>
                        </a:rPr>
                        <a:t>The reason is unknown.</a:t>
                      </a:r>
                      <a:endParaRPr lang="en-US" sz="1600" b="0" i="0"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3186653">
                <a:tc>
                  <a:txBody>
                    <a:bodyPr/>
                    <a:lstStyle/>
                    <a:p>
                      <a:pPr algn="ctr"/>
                      <a:r>
                        <a:rPr lang="en-US" sz="1800" dirty="0">
                          <a:solidFill>
                            <a:schemeClr val="bg1"/>
                          </a:solidFill>
                        </a:rPr>
                        <a:t>ADRs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b="1" dirty="0"/>
                        <a:t>Clinical</a:t>
                      </a:r>
                      <a:r>
                        <a:rPr lang="en-US" sz="1600" b="1" baseline="0" dirty="0"/>
                        <a:t> dose:</a:t>
                      </a:r>
                    </a:p>
                    <a:p>
                      <a:pPr marL="285750" indent="-285750">
                        <a:buFont typeface="Arial" pitchFamily="34" charset="0"/>
                        <a:buChar char="•"/>
                      </a:pPr>
                      <a:r>
                        <a:rPr lang="en-US" sz="1600" b="0" i="0" u="none" strike="noStrike" kern="1200" baseline="0" dirty="0">
                          <a:solidFill>
                            <a:schemeClr val="dk1"/>
                          </a:solidFill>
                          <a:latin typeface="+mn-lt"/>
                          <a:ea typeface="+mn-ea"/>
                          <a:cs typeface="+mn-cs"/>
                        </a:rPr>
                        <a:t>Hypersensitivity </a:t>
                      </a:r>
                      <a:r>
                        <a:rPr lang="en-US" sz="1600" b="1" i="0" u="none" strike="noStrike" kern="1200" baseline="0" dirty="0">
                          <a:solidFill>
                            <a:schemeClr val="dk1"/>
                          </a:solidFill>
                          <a:latin typeface="+mn-lt"/>
                          <a:ea typeface="+mn-ea"/>
                          <a:cs typeface="+mn-cs"/>
                        </a:rPr>
                        <a:t>bronchospasm</a:t>
                      </a:r>
                      <a:r>
                        <a:rPr lang="en-US" sz="1600" b="0" i="0" u="none" strike="noStrike" kern="1200" baseline="0" dirty="0">
                          <a:solidFill>
                            <a:schemeClr val="dk1"/>
                          </a:solidFill>
                          <a:latin typeface="+mn-lt"/>
                          <a:ea typeface="+mn-ea"/>
                          <a:cs typeface="+mn-cs"/>
                        </a:rPr>
                        <a:t>, rhinitis, conjunctivitis, urticaria</a:t>
                      </a:r>
                    </a:p>
                    <a:p>
                      <a:pPr marL="285750" indent="-285750">
                        <a:buFont typeface="Arial" pitchFamily="34" charset="0"/>
                        <a:buChar char="•"/>
                      </a:pPr>
                      <a:r>
                        <a:rPr lang="en-US" sz="1600" b="0" i="0" u="none" strike="noStrike" kern="1200" baseline="0" dirty="0">
                          <a:solidFill>
                            <a:srgbClr val="FF0000"/>
                          </a:solidFill>
                          <a:latin typeface="+mn-lt"/>
                          <a:ea typeface="+mn-ea"/>
                          <a:cs typeface="+mn-cs"/>
                        </a:rPr>
                        <a:t>Acute gouty arthritis </a:t>
                      </a:r>
                      <a:r>
                        <a:rPr lang="en-US" sz="1600" b="0" i="0" u="none" strike="noStrike" kern="1200" baseline="0" dirty="0">
                          <a:solidFill>
                            <a:schemeClr val="dk1"/>
                          </a:solidFill>
                          <a:latin typeface="+mn-lt"/>
                          <a:ea typeface="+mn-ea"/>
                          <a:cs typeface="+mn-cs"/>
                        </a:rPr>
                        <a:t>(low doses)</a:t>
                      </a:r>
                    </a:p>
                    <a:p>
                      <a:pPr marL="285750" indent="-285750">
                        <a:buFont typeface="Arial" pitchFamily="34" charset="0"/>
                        <a:buChar char="•"/>
                      </a:pPr>
                      <a:r>
                        <a:rPr lang="en-US" sz="1600" b="0" i="0" u="none" strike="noStrike" kern="1200" baseline="0" dirty="0">
                          <a:solidFill>
                            <a:srgbClr val="FF0000"/>
                          </a:solidFill>
                          <a:latin typeface="+mn-lt"/>
                          <a:ea typeface="+mn-ea"/>
                          <a:cs typeface="+mn-cs"/>
                        </a:rPr>
                        <a:t>Reye's syndrome. </a:t>
                      </a:r>
                      <a:r>
                        <a:rPr lang="en-US" sz="1600" b="0" i="0" u="none" strike="noStrike" kern="1200" baseline="0" dirty="0">
                          <a:solidFill>
                            <a:srgbClr val="92D050"/>
                          </a:solidFill>
                          <a:latin typeface="+mn-lt"/>
                          <a:ea typeface="+mn-ea"/>
                          <a:cs typeface="+mn-cs"/>
                        </a:rPr>
                        <a:t>Affects children with viral infection who takes aspirin.</a:t>
                      </a:r>
                      <a:endParaRPr lang="en-US" sz="1600" b="0" i="0" u="none" strike="noStrike" kern="1200" baseline="0" dirty="0">
                        <a:solidFill>
                          <a:srgbClr val="FF0000"/>
                        </a:solidFill>
                        <a:latin typeface="+mn-lt"/>
                        <a:ea typeface="+mn-ea"/>
                        <a:cs typeface="+mn-cs"/>
                      </a:endParaRPr>
                    </a:p>
                    <a:p>
                      <a:pPr marL="285750" indent="-285750">
                        <a:buFont typeface="Arial" pitchFamily="34" charset="0"/>
                        <a:buChar char="•"/>
                      </a:pPr>
                      <a:r>
                        <a:rPr lang="en-US" sz="1600" b="0" i="0" u="none" strike="noStrike" kern="1200" baseline="0" dirty="0">
                          <a:solidFill>
                            <a:srgbClr val="FF0000"/>
                          </a:solidFill>
                          <a:latin typeface="+mn-lt"/>
                          <a:ea typeface="+mn-ea"/>
                          <a:cs typeface="+mn-cs"/>
                        </a:rPr>
                        <a:t>Impaired hemostasis</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rgbClr val="92D050"/>
                          </a:solidFill>
                          <a:latin typeface="+mn-lt"/>
                          <a:ea typeface="+mn-ea"/>
                          <a:cs typeface="+mn-cs"/>
                        </a:rPr>
                        <a:t>Bleeding</a:t>
                      </a:r>
                      <a:endParaRPr lang="en-US" sz="16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600" b="0" i="0" u="none" strike="noStrike" kern="1200" baseline="0" dirty="0">
                          <a:solidFill>
                            <a:schemeClr val="dk1"/>
                          </a:solidFill>
                          <a:latin typeface="+mn-lt"/>
                          <a:ea typeface="+mn-ea"/>
                          <a:cs typeface="+mn-cs"/>
                        </a:rPr>
                        <a:t>GIT side effects, dyspepsia, nausea and vomiting</a:t>
                      </a:r>
                    </a:p>
                    <a:p>
                      <a:pPr marL="285750" indent="-285750">
                        <a:buFont typeface="Arial" pitchFamily="34" charset="0"/>
                        <a:buChar char="•"/>
                      </a:pPr>
                      <a:r>
                        <a:rPr lang="en-US" sz="1600" b="0" i="0" u="none" strike="noStrike" kern="1200" baseline="0" dirty="0">
                          <a:solidFill>
                            <a:schemeClr val="dk1"/>
                          </a:solidFill>
                          <a:latin typeface="+mn-lt"/>
                          <a:ea typeface="+mn-ea"/>
                          <a:cs typeface="+mn-cs"/>
                        </a:rPr>
                        <a:t>Mucosal damage </a:t>
                      </a:r>
                      <a:r>
                        <a:rPr lang="en-US" sz="1600" b="0" i="0" u="none" strike="noStrike" kern="1200" baseline="0" dirty="0">
                          <a:solidFill>
                            <a:schemeClr val="dk1"/>
                          </a:solidFill>
                          <a:latin typeface="+mn-lt"/>
                          <a:ea typeface="+mn-ea"/>
                          <a:cs typeface="+mn-cs"/>
                          <a:sym typeface="Wingdings" pitchFamily="2" charset="2"/>
                        </a:rPr>
                        <a:t></a:t>
                      </a:r>
                      <a:r>
                        <a:rPr lang="en-US" sz="1600" b="0" i="0" u="none" strike="noStrike" kern="1200" baseline="0" dirty="0">
                          <a:solidFill>
                            <a:schemeClr val="dk1"/>
                          </a:solidFill>
                          <a:latin typeface="+mn-lt"/>
                          <a:ea typeface="+mn-ea"/>
                          <a:cs typeface="+mn-cs"/>
                        </a:rPr>
                        <a:t> hemorrhage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t>Overdose:</a:t>
                      </a:r>
                    </a:p>
                    <a:p>
                      <a:pPr marL="285750" indent="-285750">
                        <a:buFont typeface="Arial" pitchFamily="34" charset="0"/>
                        <a:buChar char="•"/>
                      </a:pPr>
                      <a:r>
                        <a:rPr lang="en-US" sz="1600" b="1" i="0" u="none" strike="noStrike" kern="1200" baseline="0" dirty="0">
                          <a:solidFill>
                            <a:srgbClr val="FF0000"/>
                          </a:solidFill>
                          <a:latin typeface="+mn-lt"/>
                          <a:ea typeface="+mn-ea"/>
                          <a:cs typeface="+mn-cs"/>
                        </a:rPr>
                        <a:t>Salicylism (ringing of ear, vertigo)</a:t>
                      </a:r>
                    </a:p>
                    <a:p>
                      <a:pPr marL="285750" indent="-285750">
                        <a:buFont typeface="Arial" pitchFamily="34" charset="0"/>
                        <a:buChar char="•"/>
                      </a:pPr>
                      <a:r>
                        <a:rPr lang="en-US" sz="1600" b="1" i="0" u="none" strike="noStrike" kern="1200" baseline="0" dirty="0">
                          <a:solidFill>
                            <a:srgbClr val="FF0000"/>
                          </a:solidFill>
                          <a:latin typeface="+mn-lt"/>
                          <a:ea typeface="+mn-ea"/>
                          <a:cs typeface="+mn-cs"/>
                        </a:rPr>
                        <a:t>Hyperthermia</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rgbClr val="92D050"/>
                          </a:solidFill>
                          <a:latin typeface="+mn-lt"/>
                          <a:ea typeface="+mn-ea"/>
                          <a:cs typeface="+mn-cs"/>
                        </a:rPr>
                        <a:t>while therapeutic dose decreases the fever</a:t>
                      </a:r>
                      <a:endParaRPr lang="en-US" sz="16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600" b="0" i="0" u="none" strike="noStrike" kern="1200" baseline="0" dirty="0">
                          <a:solidFill>
                            <a:schemeClr val="dk1"/>
                          </a:solidFill>
                          <a:latin typeface="+mn-lt"/>
                          <a:ea typeface="+mn-ea"/>
                          <a:cs typeface="+mn-cs"/>
                        </a:rPr>
                        <a:t>Gastric ulceration &amp; bleeding</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C2D21F42-A469-47C5-B4F4-3CD2E06B7345}"/>
              </a:ext>
            </a:extLst>
          </p:cNvPr>
          <p:cNvSpPr txBox="1"/>
          <p:nvPr/>
        </p:nvSpPr>
        <p:spPr>
          <a:xfrm>
            <a:off x="0" y="865783"/>
            <a:ext cx="5219700" cy="584775"/>
          </a:xfrm>
          <a:prstGeom prst="rect">
            <a:avLst/>
          </a:prstGeom>
          <a:noFill/>
        </p:spPr>
        <p:txBody>
          <a:bodyPr wrap="square" rtlCol="0">
            <a:spAutoFit/>
          </a:bodyPr>
          <a:lstStyle/>
          <a:p>
            <a:r>
              <a:rPr lang="en-US" sz="1600" dirty="0">
                <a:solidFill>
                  <a:srgbClr val="92D050"/>
                </a:solidFill>
              </a:rPr>
              <a:t>This class inhibits both COX-1 and COX-2 but its effect is more potent on COX-1 (many ADRS). </a:t>
            </a:r>
            <a:r>
              <a:rPr lang="en-US" sz="1600" dirty="0"/>
              <a:t>Those drugs include:</a:t>
            </a:r>
            <a:endParaRPr lang="en-US" sz="1600" dirty="0">
              <a:solidFill>
                <a:srgbClr val="92D050"/>
              </a:solidFill>
            </a:endParaRPr>
          </a:p>
        </p:txBody>
      </p:sp>
      <p:sp>
        <p:nvSpPr>
          <p:cNvPr id="6" name="Rectangle: Rounded Corners 5">
            <a:extLst>
              <a:ext uri="{FF2B5EF4-FFF2-40B4-BE49-F238E27FC236}">
                <a16:creationId xmlns:a16="http://schemas.microsoft.com/office/drawing/2014/main" id="{475BABFE-3AF6-4E22-A4F7-3CE0BB093D6E}"/>
              </a:ext>
            </a:extLst>
          </p:cNvPr>
          <p:cNvSpPr/>
          <p:nvPr/>
        </p:nvSpPr>
        <p:spPr>
          <a:xfrm>
            <a:off x="190500" y="1520760"/>
            <a:ext cx="1285874" cy="5820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Aspirin</a:t>
            </a:r>
          </a:p>
          <a:p>
            <a:pPr algn="ctr"/>
            <a:r>
              <a:rPr lang="en-US" sz="1600" dirty="0">
                <a:solidFill>
                  <a:schemeClr val="tx1"/>
                </a:solidFill>
              </a:rPr>
              <a:t>Diclofenac</a:t>
            </a:r>
          </a:p>
        </p:txBody>
      </p:sp>
      <p:sp>
        <p:nvSpPr>
          <p:cNvPr id="10" name="Rectangle: Rounded Corners 9">
            <a:extLst>
              <a:ext uri="{FF2B5EF4-FFF2-40B4-BE49-F238E27FC236}">
                <a16:creationId xmlns:a16="http://schemas.microsoft.com/office/drawing/2014/main" id="{C2168BC7-2534-420E-A9F0-46F85DA284C4}"/>
              </a:ext>
            </a:extLst>
          </p:cNvPr>
          <p:cNvSpPr/>
          <p:nvPr/>
        </p:nvSpPr>
        <p:spPr>
          <a:xfrm>
            <a:off x="3428998" y="1518002"/>
            <a:ext cx="1285873" cy="582017"/>
          </a:xfrm>
          <a:prstGeom prst="roundRect">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Naproxen</a:t>
            </a:r>
          </a:p>
          <a:p>
            <a:pPr algn="ctr"/>
            <a:r>
              <a:rPr lang="en-US" sz="1200" dirty="0">
                <a:solidFill>
                  <a:schemeClr val="tx1"/>
                </a:solidFill>
              </a:rPr>
              <a:t>Piroxicam</a:t>
            </a:r>
          </a:p>
          <a:p>
            <a:pPr algn="ctr"/>
            <a:r>
              <a:rPr lang="en-US" sz="1200" dirty="0">
                <a:solidFill>
                  <a:schemeClr val="tx1"/>
                </a:solidFill>
              </a:rPr>
              <a:t>Indomethacin</a:t>
            </a:r>
          </a:p>
        </p:txBody>
      </p:sp>
      <p:sp>
        <p:nvSpPr>
          <p:cNvPr id="11" name="Rectangle: Rounded Corners 10">
            <a:extLst>
              <a:ext uri="{FF2B5EF4-FFF2-40B4-BE49-F238E27FC236}">
                <a16:creationId xmlns:a16="http://schemas.microsoft.com/office/drawing/2014/main" id="{A143E8D2-D76C-4EA0-AA1F-13391750CA80}"/>
              </a:ext>
            </a:extLst>
          </p:cNvPr>
          <p:cNvSpPr/>
          <p:nvPr/>
        </p:nvSpPr>
        <p:spPr>
          <a:xfrm>
            <a:off x="1800224" y="1520760"/>
            <a:ext cx="1304925" cy="58201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Ibuprofen</a:t>
            </a:r>
          </a:p>
          <a:p>
            <a:pPr algn="ctr"/>
            <a:r>
              <a:rPr lang="en-US" sz="1600" dirty="0">
                <a:solidFill>
                  <a:schemeClr val="tx1"/>
                </a:solidFill>
              </a:rPr>
              <a:t>Ketoprofen</a:t>
            </a:r>
          </a:p>
        </p:txBody>
      </p:sp>
      <p:sp>
        <p:nvSpPr>
          <p:cNvPr id="12" name="TextBox 11">
            <a:extLst>
              <a:ext uri="{FF2B5EF4-FFF2-40B4-BE49-F238E27FC236}">
                <a16:creationId xmlns:a16="http://schemas.microsoft.com/office/drawing/2014/main" id="{E85A61E9-DF8A-49F8-8075-2B8C949C80AB}"/>
              </a:ext>
            </a:extLst>
          </p:cNvPr>
          <p:cNvSpPr txBox="1"/>
          <p:nvPr/>
        </p:nvSpPr>
        <p:spPr>
          <a:xfrm>
            <a:off x="4714871" y="1393511"/>
            <a:ext cx="2143130" cy="830997"/>
          </a:xfrm>
          <a:prstGeom prst="rect">
            <a:avLst/>
          </a:prstGeom>
          <a:noFill/>
        </p:spPr>
        <p:txBody>
          <a:bodyPr wrap="square" rtlCol="0">
            <a:spAutoFit/>
          </a:bodyPr>
          <a:lstStyle/>
          <a:p>
            <a:r>
              <a:rPr lang="en-US" sz="1200" dirty="0">
                <a:solidFill>
                  <a:srgbClr val="92D050"/>
                </a:solidFill>
              </a:rPr>
              <a:t>Note that Ibuprofen is a potent anti-inflammatory drug.</a:t>
            </a:r>
          </a:p>
          <a:p>
            <a:r>
              <a:rPr lang="en-US" sz="1200" dirty="0">
                <a:solidFill>
                  <a:srgbClr val="92D050"/>
                </a:solidFill>
              </a:rPr>
              <a:t>Indomethacin is not used anymore due its severe ADRS.</a:t>
            </a:r>
          </a:p>
        </p:txBody>
      </p:sp>
    </p:spTree>
    <p:extLst>
      <p:ext uri="{BB962C8B-B14F-4D97-AF65-F5344CB8AC3E}">
        <p14:creationId xmlns:p14="http://schemas.microsoft.com/office/powerpoint/2010/main" val="75477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6945C6-357B-4934-BD81-A1FFF694BA97}"/>
              </a:ext>
            </a:extLst>
          </p:cNvPr>
          <p:cNvGraphicFramePr>
            <a:graphicFrameLocks noGrp="1"/>
          </p:cNvGraphicFramePr>
          <p:nvPr>
            <p:extLst>
              <p:ext uri="{D42A27DB-BD31-4B8C-83A1-F6EECF244321}">
                <p14:modId xmlns:p14="http://schemas.microsoft.com/office/powerpoint/2010/main" val="4008390677"/>
              </p:ext>
            </p:extLst>
          </p:nvPr>
        </p:nvGraphicFramePr>
        <p:xfrm>
          <a:off x="-3" y="4543168"/>
          <a:ext cx="6857999" cy="5362832"/>
        </p:xfrm>
        <a:graphic>
          <a:graphicData uri="http://schemas.openxmlformats.org/drawingml/2006/table">
            <a:tbl>
              <a:tblPr firstRow="1" bandRow="1">
                <a:tableStyleId>{5C22544A-7EE6-4342-B048-85BDC9FD1C3A}</a:tableStyleId>
              </a:tblPr>
              <a:tblGrid>
                <a:gridCol w="571503">
                  <a:extLst>
                    <a:ext uri="{9D8B030D-6E8A-4147-A177-3AD203B41FA5}">
                      <a16:colId xmlns:a16="http://schemas.microsoft.com/office/drawing/2014/main" val="4283207491"/>
                    </a:ext>
                  </a:extLst>
                </a:gridCol>
                <a:gridCol w="6286496">
                  <a:extLst>
                    <a:ext uri="{9D8B030D-6E8A-4147-A177-3AD203B41FA5}">
                      <a16:colId xmlns:a16="http://schemas.microsoft.com/office/drawing/2014/main" val="704602483"/>
                    </a:ext>
                  </a:extLst>
                </a:gridCol>
              </a:tblGrid>
              <a:tr h="707257">
                <a:tc>
                  <a:txBody>
                    <a:bodyPr/>
                    <a:lstStyle/>
                    <a:p>
                      <a:pPr algn="ctr"/>
                      <a:r>
                        <a:rPr lang="en-US" sz="1800" dirty="0"/>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2400" dirty="0"/>
                        <a:t>Diclofenac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067122644"/>
                  </a:ext>
                </a:extLst>
              </a:tr>
              <a:tr h="1715360">
                <a:tc>
                  <a:txBody>
                    <a:bodyPr/>
                    <a:lstStyle/>
                    <a:p>
                      <a:pPr algn="ctr"/>
                      <a:r>
                        <a:rPr lang="en-US" sz="1800" dirty="0">
                          <a:solidFill>
                            <a:schemeClr val="bg1"/>
                          </a:solidFill>
                        </a:rPr>
                        <a:t>Clinical uses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nSpc>
                          <a:spcPct val="100000"/>
                        </a:lnSpc>
                      </a:pPr>
                      <a:r>
                        <a:rPr lang="en-US" sz="1400" b="0" i="0" u="none" strike="noStrike" kern="1200" baseline="0" dirty="0">
                          <a:solidFill>
                            <a:schemeClr val="dk1"/>
                          </a:solidFill>
                          <a:latin typeface="+mn-lt"/>
                          <a:ea typeface="+mn-ea"/>
                          <a:cs typeface="+mn-cs"/>
                        </a:rPr>
                        <a:t>1. Analgesic.</a:t>
                      </a:r>
                    </a:p>
                    <a:p>
                      <a:pPr>
                        <a:lnSpc>
                          <a:spcPct val="100000"/>
                        </a:lnSpc>
                      </a:pPr>
                      <a:r>
                        <a:rPr lang="en-US" sz="1400" b="0" i="0" u="none" strike="noStrike" kern="1200" baseline="0" dirty="0">
                          <a:solidFill>
                            <a:schemeClr val="dk1"/>
                          </a:solidFill>
                          <a:latin typeface="+mn-lt"/>
                          <a:ea typeface="+mn-ea"/>
                          <a:cs typeface="+mn-cs"/>
                        </a:rPr>
                        <a:t>2. Antipyretic.</a:t>
                      </a:r>
                    </a:p>
                    <a:p>
                      <a:pPr>
                        <a:lnSpc>
                          <a:spcPct val="100000"/>
                        </a:lnSpc>
                      </a:pPr>
                      <a:r>
                        <a:rPr lang="en-US" sz="1400" b="0" i="0" u="none" strike="noStrike" kern="1200" baseline="0" dirty="0">
                          <a:solidFill>
                            <a:schemeClr val="dk1"/>
                          </a:solidFill>
                          <a:latin typeface="+mn-lt"/>
                          <a:ea typeface="+mn-ea"/>
                          <a:cs typeface="+mn-cs"/>
                        </a:rPr>
                        <a:t>3. Anti-inflammatory. </a:t>
                      </a:r>
                      <a:r>
                        <a:rPr lang="en-US" sz="1400" b="0" i="0" u="none" strike="noStrike" kern="1200" baseline="0" dirty="0">
                          <a:solidFill>
                            <a:srgbClr val="92D050"/>
                          </a:solidFill>
                          <a:latin typeface="+mn-lt"/>
                          <a:ea typeface="+mn-ea"/>
                          <a:cs typeface="+mn-cs"/>
                        </a:rPr>
                        <a:t>Strong effect</a:t>
                      </a:r>
                      <a:endParaRPr lang="en-US" sz="1400" b="0" i="0" u="none" strike="noStrike" kern="1200" baseline="0" dirty="0">
                        <a:solidFill>
                          <a:schemeClr val="dk1"/>
                        </a:solidFill>
                        <a:latin typeface="+mn-lt"/>
                        <a:ea typeface="+mn-ea"/>
                        <a:cs typeface="+mn-cs"/>
                      </a:endParaRPr>
                    </a:p>
                    <a:p>
                      <a:pPr>
                        <a:lnSpc>
                          <a:spcPct val="100000"/>
                        </a:lnSpc>
                      </a:pPr>
                      <a:r>
                        <a:rPr lang="en-US" sz="1400" b="0" i="0" u="none" strike="noStrike" kern="1200" baseline="0" dirty="0">
                          <a:solidFill>
                            <a:schemeClr val="dk1"/>
                          </a:solidFill>
                          <a:latin typeface="+mn-lt"/>
                          <a:ea typeface="+mn-ea"/>
                          <a:cs typeface="+mn-cs"/>
                        </a:rPr>
                        <a:t>4. Acute gouty arthritis.</a:t>
                      </a:r>
                    </a:p>
                    <a:p>
                      <a:pPr>
                        <a:lnSpc>
                          <a:spcPct val="100000"/>
                        </a:lnSpc>
                      </a:pPr>
                      <a:r>
                        <a:rPr lang="en-US" sz="1400" b="0" i="0" u="none" strike="noStrike" kern="1200" baseline="0" dirty="0">
                          <a:solidFill>
                            <a:schemeClr val="dk1"/>
                          </a:solidFill>
                          <a:latin typeface="+mn-lt"/>
                          <a:ea typeface="+mn-ea"/>
                          <a:cs typeface="+mn-cs"/>
                        </a:rPr>
                        <a:t>5. Locally to prevent post-operative</a:t>
                      </a:r>
                    </a:p>
                    <a:p>
                      <a:pPr>
                        <a:lnSpc>
                          <a:spcPct val="100000"/>
                        </a:lnSpc>
                      </a:pPr>
                      <a:r>
                        <a:rPr lang="en-US" sz="1400" b="0" i="0" u="none" strike="noStrike" kern="1200" baseline="0" dirty="0">
                          <a:solidFill>
                            <a:schemeClr val="dk1"/>
                          </a:solidFill>
                          <a:latin typeface="+mn-lt"/>
                          <a:ea typeface="+mn-ea"/>
                          <a:cs typeface="+mn-cs"/>
                        </a:rPr>
                        <a:t>ophthalmic inflammation.</a:t>
                      </a:r>
                    </a:p>
                    <a:p>
                      <a:pPr>
                        <a:lnSpc>
                          <a:spcPct val="150000"/>
                        </a:lnSpc>
                      </a:pPr>
                      <a:endParaRPr lang="en-US" sz="135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682296"/>
                  </a:ext>
                </a:extLst>
              </a:tr>
              <a:tr h="2940215">
                <a:tc>
                  <a:txBody>
                    <a:bodyPr/>
                    <a:lstStyle/>
                    <a:p>
                      <a:pPr algn="ctr"/>
                      <a:r>
                        <a:rPr lang="en-US" sz="1800" dirty="0">
                          <a:solidFill>
                            <a:schemeClr val="bg1"/>
                          </a:solidFill>
                        </a:rPr>
                        <a:t>Preparations</a:t>
                      </a:r>
                      <a:endParaRPr lang="en-US" sz="2400"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350" b="0" i="0" u="none" strike="noStrike" kern="1200" baseline="0" dirty="0">
                          <a:solidFill>
                            <a:schemeClr val="dk1"/>
                          </a:solidFill>
                          <a:latin typeface="+mn-lt"/>
                          <a:ea typeface="+mn-ea"/>
                          <a:cs typeface="+mn-cs"/>
                        </a:rPr>
                        <a:t>• </a:t>
                      </a:r>
                      <a:r>
                        <a:rPr lang="en-US" sz="1400" b="1" i="0" u="none" strike="noStrike" kern="1200" baseline="0" dirty="0">
                          <a:solidFill>
                            <a:schemeClr val="dk1"/>
                          </a:solidFill>
                          <a:latin typeface="+mn-lt"/>
                          <a:ea typeface="+mn-ea"/>
                          <a:cs typeface="+mn-cs"/>
                        </a:rPr>
                        <a:t>Diclofenac </a:t>
                      </a:r>
                      <a:r>
                        <a:rPr lang="en-US" sz="1400" b="1" i="0" u="none" strike="noStrike" kern="1200" baseline="0" dirty="0">
                          <a:solidFill>
                            <a:schemeClr val="bg2">
                              <a:lumMod val="50000"/>
                            </a:schemeClr>
                          </a:solidFill>
                          <a:latin typeface="+mn-lt"/>
                          <a:ea typeface="+mn-ea"/>
                          <a:cs typeface="+mn-cs"/>
                        </a:rPr>
                        <a:t>(could be given</a:t>
                      </a:r>
                      <a:r>
                        <a:rPr lang="en-US" sz="1400" b="1" i="0" u="none" strike="noStrike" kern="1200" baseline="0" dirty="0">
                          <a:solidFill>
                            <a:schemeClr val="dk1"/>
                          </a:solidFill>
                          <a:latin typeface="+mn-lt"/>
                          <a:ea typeface="+mn-ea"/>
                          <a:cs typeface="+mn-cs"/>
                        </a:rPr>
                        <a:t>) with</a:t>
                      </a:r>
                    </a:p>
                    <a:p>
                      <a:r>
                        <a:rPr lang="en-US" sz="1400" b="1" i="0" u="none" strike="noStrike" kern="1200" baseline="0" dirty="0">
                          <a:solidFill>
                            <a:srgbClr val="FF0000"/>
                          </a:solidFill>
                          <a:latin typeface="+mn-lt"/>
                          <a:ea typeface="+mn-ea"/>
                          <a:cs typeface="+mn-cs"/>
                        </a:rPr>
                        <a:t>misoprostol</a:t>
                      </a:r>
                      <a:r>
                        <a:rPr lang="en-US" sz="1400" b="1" i="0" u="none" strike="noStrike" kern="1200" baseline="0" dirty="0">
                          <a:solidFill>
                            <a:schemeClr val="dk1"/>
                          </a:solidFill>
                          <a:latin typeface="+mn-lt"/>
                          <a:ea typeface="+mn-ea"/>
                          <a:cs typeface="+mn-cs"/>
                        </a:rPr>
                        <a:t> </a:t>
                      </a:r>
                      <a:r>
                        <a:rPr lang="en-US" sz="1400" b="1" i="0" u="none" strike="noStrike" kern="1200" baseline="0" dirty="0">
                          <a:solidFill>
                            <a:schemeClr val="bg2">
                              <a:lumMod val="50000"/>
                            </a:schemeClr>
                          </a:solidFill>
                          <a:latin typeface="+mn-lt"/>
                          <a:ea typeface="+mn-ea"/>
                          <a:cs typeface="+mn-cs"/>
                        </a:rPr>
                        <a:t>(type of PGE1</a:t>
                      </a:r>
                      <a:r>
                        <a:rPr lang="en-US" sz="1400" b="1" i="0" u="none" strike="noStrike" kern="1200" baseline="0" dirty="0">
                          <a:solidFill>
                            <a:schemeClr val="dk1"/>
                          </a:solidFill>
                          <a:latin typeface="+mn-lt"/>
                          <a:ea typeface="+mn-ea"/>
                          <a:cs typeface="+mn-cs"/>
                        </a:rPr>
                        <a:t>) decreases</a:t>
                      </a:r>
                    </a:p>
                    <a:p>
                      <a:r>
                        <a:rPr lang="en-US" sz="1400" b="1" i="0" u="none" strike="noStrike" kern="1200" baseline="0" dirty="0">
                          <a:solidFill>
                            <a:schemeClr val="dk1"/>
                          </a:solidFill>
                          <a:latin typeface="+mn-lt"/>
                          <a:ea typeface="+mn-ea"/>
                          <a:cs typeface="+mn-cs"/>
                        </a:rPr>
                        <a:t>upper gastrointestinal ulceration , but</a:t>
                      </a:r>
                    </a:p>
                    <a:p>
                      <a:r>
                        <a:rPr lang="en-US" sz="1400" b="1" i="0" u="none" strike="noStrike" kern="1200" baseline="0" dirty="0">
                          <a:solidFill>
                            <a:schemeClr val="dk1"/>
                          </a:solidFill>
                          <a:latin typeface="+mn-lt"/>
                          <a:ea typeface="+mn-ea"/>
                          <a:cs typeface="+mn-cs"/>
                        </a:rPr>
                        <a:t>result in diarrhea.</a:t>
                      </a:r>
                    </a:p>
                    <a:p>
                      <a:r>
                        <a:rPr lang="en-US" sz="1400" b="1" i="0" u="none" strike="noStrike" kern="1200" baseline="0" dirty="0">
                          <a:solidFill>
                            <a:schemeClr val="dk1"/>
                          </a:solidFill>
                          <a:latin typeface="+mn-lt"/>
                          <a:ea typeface="+mn-ea"/>
                          <a:cs typeface="+mn-cs"/>
                        </a:rPr>
                        <a:t>• Diclofenac with </a:t>
                      </a:r>
                      <a:r>
                        <a:rPr lang="en-US" sz="1400" b="1" i="0" u="none" strike="noStrike" kern="1200" baseline="0" dirty="0">
                          <a:solidFill>
                            <a:srgbClr val="FF0000"/>
                          </a:solidFill>
                          <a:latin typeface="+mn-lt"/>
                          <a:ea typeface="+mn-ea"/>
                          <a:cs typeface="+mn-cs"/>
                        </a:rPr>
                        <a:t>omeprazole</a:t>
                      </a:r>
                      <a:r>
                        <a:rPr lang="en-US" sz="1400" b="1" i="0" u="none" strike="noStrike" kern="1200" baseline="0" dirty="0">
                          <a:solidFill>
                            <a:schemeClr val="dk1"/>
                          </a:solidFill>
                          <a:latin typeface="+mn-lt"/>
                          <a:ea typeface="+mn-ea"/>
                          <a:cs typeface="+mn-cs"/>
                        </a:rPr>
                        <a:t> </a:t>
                      </a:r>
                      <a:r>
                        <a:rPr lang="en-US" sz="1400" b="1" i="0" u="none" strike="noStrike" kern="1200" baseline="0" dirty="0">
                          <a:solidFill>
                            <a:schemeClr val="bg2">
                              <a:lumMod val="50000"/>
                            </a:schemeClr>
                          </a:solidFill>
                          <a:latin typeface="+mn-lt"/>
                          <a:ea typeface="+mn-ea"/>
                          <a:cs typeface="+mn-cs"/>
                        </a:rPr>
                        <a:t>(decrease</a:t>
                      </a:r>
                    </a:p>
                    <a:p>
                      <a:r>
                        <a:rPr lang="en-US" sz="1400" b="1" i="0" u="none" strike="noStrike" kern="1200" baseline="0" dirty="0">
                          <a:solidFill>
                            <a:schemeClr val="bg2">
                              <a:lumMod val="50000"/>
                            </a:schemeClr>
                          </a:solidFill>
                          <a:latin typeface="+mn-lt"/>
                          <a:ea typeface="+mn-ea"/>
                          <a:cs typeface="+mn-cs"/>
                        </a:rPr>
                        <a:t>acidity</a:t>
                      </a:r>
                      <a:r>
                        <a:rPr lang="en-US" sz="1400" b="1" i="0" u="none" strike="noStrike" kern="1200" baseline="0" dirty="0">
                          <a:solidFill>
                            <a:schemeClr val="dk1"/>
                          </a:solidFill>
                          <a:latin typeface="+mn-lt"/>
                          <a:ea typeface="+mn-ea"/>
                          <a:cs typeface="+mn-cs"/>
                        </a:rPr>
                        <a:t>) to prevent recurrent bleeding.</a:t>
                      </a:r>
                    </a:p>
                    <a:p>
                      <a:r>
                        <a:rPr lang="en-US" sz="1400" b="0" i="0" u="none" strike="noStrike" kern="1200" baseline="0" dirty="0">
                          <a:solidFill>
                            <a:schemeClr val="dk1"/>
                          </a:solidFill>
                          <a:latin typeface="+mn-lt"/>
                          <a:ea typeface="+mn-ea"/>
                          <a:cs typeface="+mn-cs"/>
                        </a:rPr>
                        <a:t>• 0.1% ophthalmic preparation for</a:t>
                      </a:r>
                    </a:p>
                    <a:p>
                      <a:r>
                        <a:rPr lang="en-US" sz="1400" b="0" i="0" u="none" strike="noStrike" kern="1200" baseline="0" dirty="0">
                          <a:solidFill>
                            <a:schemeClr val="dk1"/>
                          </a:solidFill>
                          <a:latin typeface="+mn-lt"/>
                          <a:ea typeface="+mn-ea"/>
                          <a:cs typeface="+mn-cs"/>
                        </a:rPr>
                        <a:t>postoperative ophthalmic inflammation.</a:t>
                      </a:r>
                    </a:p>
                    <a:p>
                      <a:r>
                        <a:rPr lang="en-US" sz="1400" b="0" i="0" u="none" strike="noStrike" kern="1200" baseline="0" dirty="0">
                          <a:solidFill>
                            <a:schemeClr val="dk1"/>
                          </a:solidFill>
                          <a:latin typeface="+mn-lt"/>
                          <a:ea typeface="+mn-ea"/>
                          <a:cs typeface="+mn-cs"/>
                        </a:rPr>
                        <a:t>• A topical gel 3% for solar keratoses.</a:t>
                      </a:r>
                    </a:p>
                    <a:p>
                      <a:r>
                        <a:rPr lang="en-US" sz="1400" b="0" i="0" u="none" strike="noStrike" kern="1200" baseline="0" dirty="0">
                          <a:solidFill>
                            <a:schemeClr val="dk1"/>
                          </a:solidFill>
                          <a:latin typeface="+mn-lt"/>
                          <a:ea typeface="+mn-ea"/>
                          <a:cs typeface="+mn-cs"/>
                        </a:rPr>
                        <a:t>• Rectal suppository as analgesic . </a:t>
                      </a:r>
                      <a:r>
                        <a:rPr lang="en-US" sz="1400" b="0" i="0" u="none" strike="noStrike" kern="1200" baseline="0" dirty="0">
                          <a:solidFill>
                            <a:srgbClr val="92D050"/>
                          </a:solidFill>
                          <a:latin typeface="+mn-lt"/>
                          <a:ea typeface="+mn-ea"/>
                          <a:cs typeface="+mn-cs"/>
                        </a:rPr>
                        <a:t>Given to children with fever</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 Oral mouth wash.</a:t>
                      </a:r>
                    </a:p>
                    <a:p>
                      <a:r>
                        <a:rPr lang="en-US" sz="1400" b="0" i="0" u="none" strike="noStrike" kern="1200" baseline="0" dirty="0">
                          <a:solidFill>
                            <a:schemeClr val="dk1"/>
                          </a:solidFill>
                          <a:latin typeface="+mn-lt"/>
                          <a:ea typeface="+mn-ea"/>
                          <a:cs typeface="+mn-cs"/>
                        </a:rPr>
                        <a:t>• Intramuscular preparations.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222764"/>
                  </a:ext>
                </a:extLst>
              </a:tr>
            </a:tbl>
          </a:graphicData>
        </a:graphic>
      </p:graphicFrame>
      <p:pic>
        <p:nvPicPr>
          <p:cNvPr id="3" name="Picture 3">
            <a:extLst>
              <a:ext uri="{FF2B5EF4-FFF2-40B4-BE49-F238E27FC236}">
                <a16:creationId xmlns:a16="http://schemas.microsoft.com/office/drawing/2014/main" id="{93042FCB-A528-4D99-A1A4-D2DB05D35B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492" y="5446740"/>
            <a:ext cx="2359112" cy="13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D10CDDD3-F95F-4FCA-B530-0EF4C879E4F8}"/>
              </a:ext>
            </a:extLst>
          </p:cNvPr>
          <p:cNvSpPr txBox="1">
            <a:spLocks/>
          </p:cNvSpPr>
          <p:nvPr/>
        </p:nvSpPr>
        <p:spPr>
          <a:xfrm>
            <a:off x="-3" y="0"/>
            <a:ext cx="6858000" cy="767995"/>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3175">
                  <a:noFill/>
                </a:ln>
              </a:rPr>
              <a:t>Aspirin cont..</a:t>
            </a:r>
          </a:p>
        </p:txBody>
      </p:sp>
      <p:graphicFrame>
        <p:nvGraphicFramePr>
          <p:cNvPr id="4" name="Table 3">
            <a:extLst>
              <a:ext uri="{FF2B5EF4-FFF2-40B4-BE49-F238E27FC236}">
                <a16:creationId xmlns:a16="http://schemas.microsoft.com/office/drawing/2014/main" id="{AA8555DD-5C7D-40F6-B39A-6F459BDAB307}"/>
              </a:ext>
            </a:extLst>
          </p:cNvPr>
          <p:cNvGraphicFramePr>
            <a:graphicFrameLocks noGrp="1"/>
          </p:cNvGraphicFramePr>
          <p:nvPr>
            <p:extLst>
              <p:ext uri="{D42A27DB-BD31-4B8C-83A1-F6EECF244321}">
                <p14:modId xmlns:p14="http://schemas.microsoft.com/office/powerpoint/2010/main" val="3006109023"/>
              </p:ext>
            </p:extLst>
          </p:nvPr>
        </p:nvGraphicFramePr>
        <p:xfrm>
          <a:off x="1" y="711165"/>
          <a:ext cx="3848099" cy="1798320"/>
        </p:xfrm>
        <a:graphic>
          <a:graphicData uri="http://schemas.openxmlformats.org/drawingml/2006/table">
            <a:tbl>
              <a:tblPr firstRow="1" bandRow="1">
                <a:tableStyleId>{5C22544A-7EE6-4342-B048-85BDC9FD1C3A}</a:tableStyleId>
              </a:tblPr>
              <a:tblGrid>
                <a:gridCol w="384809">
                  <a:extLst>
                    <a:ext uri="{9D8B030D-6E8A-4147-A177-3AD203B41FA5}">
                      <a16:colId xmlns:a16="http://schemas.microsoft.com/office/drawing/2014/main" val="2970496041"/>
                    </a:ext>
                  </a:extLst>
                </a:gridCol>
                <a:gridCol w="3463290">
                  <a:extLst>
                    <a:ext uri="{9D8B030D-6E8A-4147-A177-3AD203B41FA5}">
                      <a16:colId xmlns:a16="http://schemas.microsoft.com/office/drawing/2014/main" val="3020695061"/>
                    </a:ext>
                  </a:extLst>
                </a:gridCol>
              </a:tblGrid>
              <a:tr h="1677716">
                <a:tc>
                  <a:txBody>
                    <a:bodyPr/>
                    <a:lstStyle/>
                    <a:p>
                      <a:pPr algn="ctr"/>
                      <a:r>
                        <a:rPr lang="en-US" sz="1800" dirty="0">
                          <a:solidFill>
                            <a:schemeClr val="bg1"/>
                          </a:solidFill>
                        </a:rPr>
                        <a:t>Contraindication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b="0" i="0" u="none" strike="noStrike" kern="1200" baseline="0" dirty="0">
                          <a:solidFill>
                            <a:schemeClr val="tx1"/>
                          </a:solidFill>
                          <a:latin typeface="+mn-lt"/>
                          <a:ea typeface="+mn-ea"/>
                          <a:cs typeface="+mn-cs"/>
                        </a:rPr>
                        <a:t>1. Peptic ulcer.</a:t>
                      </a:r>
                    </a:p>
                    <a:p>
                      <a:r>
                        <a:rPr lang="en-US" sz="1600" b="0" i="0" u="none" strike="noStrike" kern="1200" baseline="0" dirty="0">
                          <a:solidFill>
                            <a:schemeClr val="tx1"/>
                          </a:solidFill>
                          <a:latin typeface="+mn-lt"/>
                          <a:ea typeface="+mn-ea"/>
                          <a:cs typeface="+mn-cs"/>
                        </a:rPr>
                        <a:t>2. Patients taking Anticoagulants.</a:t>
                      </a:r>
                    </a:p>
                    <a:p>
                      <a:r>
                        <a:rPr lang="en-US" sz="1600" b="0" i="0" u="none" strike="noStrike" kern="1200" baseline="0" dirty="0">
                          <a:solidFill>
                            <a:schemeClr val="tx1"/>
                          </a:solidFill>
                          <a:latin typeface="+mn-lt"/>
                          <a:ea typeface="+mn-ea"/>
                          <a:cs typeface="+mn-cs"/>
                        </a:rPr>
                        <a:t>3. Hemophilic patients.</a:t>
                      </a:r>
                    </a:p>
                    <a:p>
                      <a:r>
                        <a:rPr lang="en-US" sz="1600" b="0" i="0" u="none" strike="noStrike" kern="1200" baseline="0" dirty="0">
                          <a:solidFill>
                            <a:schemeClr val="tx1"/>
                          </a:solidFill>
                          <a:latin typeface="+mn-lt"/>
                          <a:ea typeface="+mn-ea"/>
                          <a:cs typeface="+mn-cs"/>
                        </a:rPr>
                        <a:t>4. Children with viral infections.</a:t>
                      </a:r>
                    </a:p>
                    <a:p>
                      <a:r>
                        <a:rPr lang="en-US" sz="1600" b="0" i="0" u="none" strike="noStrike" kern="1200" baseline="0" dirty="0">
                          <a:solidFill>
                            <a:schemeClr val="tx1"/>
                          </a:solidFill>
                          <a:latin typeface="+mn-lt"/>
                          <a:ea typeface="+mn-ea"/>
                          <a:cs typeface="+mn-cs"/>
                        </a:rPr>
                        <a:t>5. Pregnancy.</a:t>
                      </a:r>
                    </a:p>
                    <a:p>
                      <a:r>
                        <a:rPr lang="en-US" sz="1600" b="0" i="0" u="none" strike="noStrike" kern="1200" baseline="0" dirty="0">
                          <a:solidFill>
                            <a:schemeClr val="tx1"/>
                          </a:solidFill>
                          <a:latin typeface="+mn-lt"/>
                          <a:ea typeface="+mn-ea"/>
                          <a:cs typeface="+mn-cs"/>
                        </a:rPr>
                        <a:t>6. Gout (small doses). </a:t>
                      </a:r>
                    </a:p>
                    <a:p>
                      <a:r>
                        <a:rPr lang="en-US" sz="1600" b="1" i="0" u="none" strike="noStrike" kern="1200" baseline="0" dirty="0">
                          <a:solidFill>
                            <a:schemeClr val="tx1"/>
                          </a:solidFill>
                          <a:latin typeface="+mn-lt"/>
                          <a:ea typeface="+mn-ea"/>
                          <a:cs typeface="+mn-cs"/>
                        </a:rPr>
                        <a:t>7-Asthmatic patients</a:t>
                      </a:r>
                      <a:r>
                        <a:rPr lang="en-US" sz="1200" b="0" i="0" u="none" strike="noStrike" kern="1200" baseline="0" dirty="0">
                          <a:solidFill>
                            <a:schemeClr val="tx1"/>
                          </a:solidFill>
                          <a:latin typeface="+mn-lt"/>
                          <a:ea typeface="+mn-ea"/>
                          <a:cs typeface="+mn-cs"/>
                        </a:rPr>
                        <a:t>. </a:t>
                      </a:r>
                      <a:r>
                        <a:rPr lang="en-US" sz="1200" b="0" i="0" u="none" strike="noStrike" kern="1200" baseline="0" dirty="0">
                          <a:solidFill>
                            <a:srgbClr val="92D050"/>
                          </a:solidFill>
                          <a:latin typeface="+mn-lt"/>
                          <a:ea typeface="+mn-ea"/>
                          <a:cs typeface="+mn-cs"/>
                        </a:rPr>
                        <a:t>Aspirin induced asthma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46818"/>
                  </a:ext>
                </a:extLst>
              </a:tr>
            </a:tbl>
          </a:graphicData>
        </a:graphic>
      </p:graphicFrame>
      <p:sp>
        <p:nvSpPr>
          <p:cNvPr id="6" name="Arrow: Pentagon 5">
            <a:extLst>
              <a:ext uri="{FF2B5EF4-FFF2-40B4-BE49-F238E27FC236}">
                <a16:creationId xmlns:a16="http://schemas.microsoft.com/office/drawing/2014/main" id="{4C3F8CE3-1041-473D-8045-4AB8FD3C7179}"/>
              </a:ext>
            </a:extLst>
          </p:cNvPr>
          <p:cNvSpPr/>
          <p:nvPr/>
        </p:nvSpPr>
        <p:spPr>
          <a:xfrm>
            <a:off x="0" y="2744311"/>
            <a:ext cx="1866900" cy="355735"/>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Aspirin dose:</a:t>
            </a:r>
            <a:endParaRPr lang="en-US"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F3A6B061-806A-4AC9-BDEE-2C2C88C3E7BC}"/>
              </a:ext>
            </a:extLst>
          </p:cNvPr>
          <p:cNvSpPr/>
          <p:nvPr/>
        </p:nvSpPr>
        <p:spPr>
          <a:xfrm>
            <a:off x="171450" y="3359415"/>
            <a:ext cx="3089193" cy="11695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uric acid retention, prevent urate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secretion to proximal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tubular cell, hence, </a:t>
            </a:r>
            <a:r>
              <a:rPr kumimoji="0" lang="en-US" sz="1400" b="0" i="0" u="none" strike="noStrike" kern="1200" cap="none" spc="0" normalizeH="0" baseline="0" noProof="0" dirty="0">
                <a:ln>
                  <a:noFill/>
                </a:ln>
                <a:solidFill>
                  <a:srgbClr val="FF0000"/>
                </a:solidFill>
                <a:effectLst/>
                <a:uLnTx/>
                <a:uFillTx/>
                <a:latin typeface="Calibri"/>
                <a:ea typeface="+mn-ea"/>
                <a:cs typeface="+mn-cs"/>
              </a:rPr>
              <a:t>High</a:t>
            </a:r>
            <a:r>
              <a:rPr kumimoji="0" lang="en-US" sz="1400" b="0" i="0" u="none" strike="noStrike" kern="1200" cap="none" spc="0" normalizeH="0" baseline="0" noProof="0" dirty="0">
                <a:ln>
                  <a:noFill/>
                </a:ln>
                <a:solidFill>
                  <a:prstClr val="black"/>
                </a:solidFill>
                <a:effectLst/>
                <a:uLnTx/>
                <a:uFillTx/>
                <a:latin typeface="Calibri"/>
                <a:ea typeface="+mn-ea"/>
                <a:cs typeface="+mn-cs"/>
              </a:rPr>
              <a:t> in blood, </a:t>
            </a:r>
            <a:r>
              <a:rPr kumimoji="0" lang="en-US" sz="1400" b="0" i="0" u="none" strike="noStrike" kern="1200" cap="none" spc="0" normalizeH="0" baseline="0" noProof="0" dirty="0">
                <a:ln>
                  <a:noFill/>
                </a:ln>
                <a:solidFill>
                  <a:srgbClr val="4472C4"/>
                </a:solidFill>
                <a:effectLst/>
                <a:uLnTx/>
                <a:uFillTx/>
                <a:latin typeface="Calibri"/>
                <a:ea typeface="+mn-ea"/>
                <a:cs typeface="+mn-cs"/>
              </a:rPr>
              <a:t>low</a:t>
            </a:r>
            <a:r>
              <a:rPr kumimoji="0" lang="en-US" sz="1400" b="0" i="0" u="none" strike="noStrike" kern="1200" cap="none" spc="0" normalizeH="0" baseline="0" noProof="0" dirty="0">
                <a:ln>
                  <a:noFill/>
                </a:ln>
                <a:solidFill>
                  <a:prstClr val="black"/>
                </a:solidFill>
                <a:effectLst/>
                <a:uLnTx/>
                <a:uFillTx/>
                <a:latin typeface="Calibri"/>
                <a:ea typeface="+mn-ea"/>
                <a:cs typeface="+mn-cs"/>
              </a:rPr>
              <a:t> in urine.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Cause GOUT</a:t>
            </a:r>
          </a:p>
        </p:txBody>
      </p:sp>
      <p:sp>
        <p:nvSpPr>
          <p:cNvPr id="8" name="TextBox 7">
            <a:extLst>
              <a:ext uri="{FF2B5EF4-FFF2-40B4-BE49-F238E27FC236}">
                <a16:creationId xmlns:a16="http://schemas.microsoft.com/office/drawing/2014/main" id="{9B09E1BB-111F-428D-B1FE-D78D8B582D0F}"/>
              </a:ext>
            </a:extLst>
          </p:cNvPr>
          <p:cNvSpPr txBox="1"/>
          <p:nvPr/>
        </p:nvSpPr>
        <p:spPr>
          <a:xfrm>
            <a:off x="3597359" y="3118714"/>
            <a:ext cx="1524000" cy="338554"/>
          </a:xfrm>
          <a:prstGeom prst="rect">
            <a:avLst/>
          </a:prstGeom>
          <a:noFill/>
        </p:spPr>
        <p:txBody>
          <a:bodyPr wrap="square" rtlCol="0">
            <a:spAutoFit/>
          </a:bodyPr>
          <a:lstStyle/>
          <a:p>
            <a:r>
              <a:rPr lang="en-US" sz="1600" dirty="0">
                <a:solidFill>
                  <a:srgbClr val="376761"/>
                </a:solidFill>
              </a:rPr>
              <a:t>Large dose:</a:t>
            </a:r>
          </a:p>
        </p:txBody>
      </p:sp>
      <p:sp>
        <p:nvSpPr>
          <p:cNvPr id="9" name="Rectangle 8">
            <a:extLst>
              <a:ext uri="{FF2B5EF4-FFF2-40B4-BE49-F238E27FC236}">
                <a16:creationId xmlns:a16="http://schemas.microsoft.com/office/drawing/2014/main" id="{2EA71829-F084-40FA-8270-151423239048}"/>
              </a:ext>
            </a:extLst>
          </p:cNvPr>
          <p:cNvSpPr/>
          <p:nvPr/>
        </p:nvSpPr>
        <p:spPr>
          <a:xfrm>
            <a:off x="3597359" y="3406733"/>
            <a:ext cx="2832015"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Prevent Urate from reabsorption hence </a:t>
            </a:r>
            <a:r>
              <a:rPr kumimoji="0" lang="en-US" sz="1400" b="0" i="0" u="none" strike="noStrike" kern="1200" cap="none" spc="0" normalizeH="0" baseline="0" noProof="0" dirty="0">
                <a:ln>
                  <a:noFill/>
                </a:ln>
                <a:solidFill>
                  <a:srgbClr val="FF0000"/>
                </a:solidFill>
                <a:effectLst/>
                <a:uLnTx/>
                <a:uFillTx/>
                <a:latin typeface="Calibri"/>
                <a:ea typeface="+mn-ea"/>
                <a:cs typeface="+mn-cs"/>
              </a:rPr>
              <a:t>high</a:t>
            </a:r>
            <a:r>
              <a:rPr kumimoji="0" lang="en-US" sz="1400" b="0" i="0" u="none" strike="noStrike" kern="1200" cap="none" spc="0" normalizeH="0" baseline="0" noProof="0" dirty="0">
                <a:ln>
                  <a:noFill/>
                </a:ln>
                <a:solidFill>
                  <a:prstClr val="black"/>
                </a:solidFill>
                <a:effectLst/>
                <a:uLnTx/>
                <a:uFillTx/>
                <a:latin typeface="Calibri"/>
                <a:ea typeface="+mn-ea"/>
                <a:cs typeface="+mn-cs"/>
              </a:rPr>
              <a:t> in urine, </a:t>
            </a:r>
            <a:r>
              <a:rPr kumimoji="0" lang="en-US" sz="1400" b="0" i="0" u="none" strike="noStrike" kern="1200" cap="none" spc="0" normalizeH="0" baseline="0" noProof="0" dirty="0">
                <a:ln>
                  <a:noFill/>
                </a:ln>
                <a:solidFill>
                  <a:srgbClr val="4472C4"/>
                </a:solidFill>
                <a:effectLst/>
                <a:uLnTx/>
                <a:uFillTx/>
                <a:latin typeface="Calibri"/>
                <a:ea typeface="+mn-ea"/>
                <a:cs typeface="+mn-cs"/>
              </a:rPr>
              <a:t>low</a:t>
            </a:r>
            <a:r>
              <a:rPr kumimoji="0" lang="en-US" sz="1400" b="0" i="0" u="none" strike="noStrike" kern="1200" cap="none" spc="0" normalizeH="0" baseline="0" noProof="0" dirty="0">
                <a:ln>
                  <a:noFill/>
                </a:ln>
                <a:solidFill>
                  <a:prstClr val="black"/>
                </a:solidFill>
                <a:effectLst/>
                <a:uLnTx/>
                <a:uFillTx/>
                <a:latin typeface="Calibri"/>
                <a:ea typeface="+mn-ea"/>
                <a:cs typeface="+mn-cs"/>
              </a:rPr>
              <a:t> in blood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Uricosuria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Treat GOUT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75DB6C9-E475-4E75-901D-A5886F597CDC}"/>
              </a:ext>
            </a:extLst>
          </p:cNvPr>
          <p:cNvSpPr txBox="1"/>
          <p:nvPr/>
        </p:nvSpPr>
        <p:spPr>
          <a:xfrm>
            <a:off x="171450" y="3118714"/>
            <a:ext cx="1524000" cy="338554"/>
          </a:xfrm>
          <a:prstGeom prst="rect">
            <a:avLst/>
          </a:prstGeom>
          <a:noFill/>
        </p:spPr>
        <p:txBody>
          <a:bodyPr wrap="square" rtlCol="0">
            <a:spAutoFit/>
          </a:bodyPr>
          <a:lstStyle/>
          <a:p>
            <a:r>
              <a:rPr lang="en-US" sz="1600" dirty="0">
                <a:solidFill>
                  <a:srgbClr val="376761"/>
                </a:solidFill>
              </a:rPr>
              <a:t>Low dose:</a:t>
            </a:r>
          </a:p>
        </p:txBody>
      </p:sp>
      <p:graphicFrame>
        <p:nvGraphicFramePr>
          <p:cNvPr id="11" name="Table 10">
            <a:extLst>
              <a:ext uri="{FF2B5EF4-FFF2-40B4-BE49-F238E27FC236}">
                <a16:creationId xmlns:a16="http://schemas.microsoft.com/office/drawing/2014/main" id="{F48D2934-DE04-4D31-A53E-A9E7C2768BE0}"/>
              </a:ext>
            </a:extLst>
          </p:cNvPr>
          <p:cNvGraphicFramePr>
            <a:graphicFrameLocks noGrp="1"/>
          </p:cNvGraphicFramePr>
          <p:nvPr>
            <p:extLst>
              <p:ext uri="{D42A27DB-BD31-4B8C-83A1-F6EECF244321}">
                <p14:modId xmlns:p14="http://schemas.microsoft.com/office/powerpoint/2010/main" val="495480997"/>
              </p:ext>
            </p:extLst>
          </p:nvPr>
        </p:nvGraphicFramePr>
        <p:xfrm>
          <a:off x="3848100" y="711164"/>
          <a:ext cx="3009896" cy="1798320"/>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2970496041"/>
                    </a:ext>
                  </a:extLst>
                </a:gridCol>
                <a:gridCol w="2552697">
                  <a:extLst>
                    <a:ext uri="{9D8B030D-6E8A-4147-A177-3AD203B41FA5}">
                      <a16:colId xmlns:a16="http://schemas.microsoft.com/office/drawing/2014/main" val="3020695061"/>
                    </a:ext>
                  </a:extLst>
                </a:gridCol>
              </a:tblGrid>
              <a:tr h="1798319">
                <a:tc>
                  <a:txBody>
                    <a:bodyPr/>
                    <a:lstStyle/>
                    <a:p>
                      <a:pPr algn="ctr"/>
                      <a:r>
                        <a:rPr lang="en-US" sz="1800" dirty="0">
                          <a:solidFill>
                            <a:schemeClr val="bg1"/>
                          </a:solidFill>
                        </a:rPr>
                        <a:t>Drug interaction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dirty="0">
                          <a:solidFill>
                            <a:srgbClr val="92D050"/>
                          </a:solidFill>
                        </a:rPr>
                        <a:t>Taking Aspirin with antacid should be avoided because it reduces the absorption of aspirin by reducing the acidity media which is required for aspirin absorption.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46818"/>
                  </a:ext>
                </a:extLst>
              </a:tr>
            </a:tbl>
          </a:graphicData>
        </a:graphic>
      </p:graphicFrame>
      <p:sp>
        <p:nvSpPr>
          <p:cNvPr id="12" name="TextBox 11">
            <a:extLst>
              <a:ext uri="{FF2B5EF4-FFF2-40B4-BE49-F238E27FC236}">
                <a16:creationId xmlns:a16="http://schemas.microsoft.com/office/drawing/2014/main" id="{58D23DAA-66AA-40A6-AC42-AD9208EF8D35}"/>
              </a:ext>
            </a:extLst>
          </p:cNvPr>
          <p:cNvSpPr txBox="1"/>
          <p:nvPr/>
        </p:nvSpPr>
        <p:spPr>
          <a:xfrm>
            <a:off x="3009901" y="1394880"/>
            <a:ext cx="838198" cy="430887"/>
          </a:xfrm>
          <a:prstGeom prst="rect">
            <a:avLst/>
          </a:prstGeom>
          <a:noFill/>
        </p:spPr>
        <p:txBody>
          <a:bodyPr wrap="square" rtlCol="0">
            <a:spAutoFit/>
          </a:bodyPr>
          <a:lstStyle/>
          <a:p>
            <a:r>
              <a:rPr lang="en-US" sz="1100" dirty="0">
                <a:solidFill>
                  <a:schemeClr val="bg2">
                    <a:lumMod val="75000"/>
                  </a:schemeClr>
                </a:solidFill>
              </a:rPr>
              <a:t>(Reye’s Syndrome)</a:t>
            </a:r>
          </a:p>
        </p:txBody>
      </p:sp>
    </p:spTree>
    <p:extLst>
      <p:ext uri="{BB962C8B-B14F-4D97-AF65-F5344CB8AC3E}">
        <p14:creationId xmlns:p14="http://schemas.microsoft.com/office/powerpoint/2010/main" val="7139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BF0E470-8038-44AC-8EB9-6F6251A16639}"/>
              </a:ext>
            </a:extLst>
          </p:cNvPr>
          <p:cNvGraphicFramePr>
            <a:graphicFrameLocks noGrp="1"/>
          </p:cNvGraphicFramePr>
          <p:nvPr>
            <p:extLst>
              <p:ext uri="{D42A27DB-BD31-4B8C-83A1-F6EECF244321}">
                <p14:modId xmlns:p14="http://schemas.microsoft.com/office/powerpoint/2010/main" val="3928335234"/>
              </p:ext>
            </p:extLst>
          </p:nvPr>
        </p:nvGraphicFramePr>
        <p:xfrm>
          <a:off x="0" y="3241420"/>
          <a:ext cx="6858000" cy="666457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283207491"/>
                    </a:ext>
                  </a:extLst>
                </a:gridCol>
                <a:gridCol w="5943600">
                  <a:extLst>
                    <a:ext uri="{9D8B030D-6E8A-4147-A177-3AD203B41FA5}">
                      <a16:colId xmlns:a16="http://schemas.microsoft.com/office/drawing/2014/main" val="704602483"/>
                    </a:ext>
                  </a:extLst>
                </a:gridCol>
              </a:tblGrid>
              <a:tr h="1615248">
                <a:tc>
                  <a:txBody>
                    <a:bodyPr/>
                    <a:lstStyle/>
                    <a:p>
                      <a:pPr algn="ctr"/>
                      <a:r>
                        <a:rPr lang="en-US" sz="2400" dirty="0">
                          <a:solidFill>
                            <a:schemeClr val="bg1"/>
                          </a:solidFill>
                        </a:rPr>
                        <a:t>General Action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a:t>
                      </a:r>
                      <a:r>
                        <a:rPr lang="en-US" sz="1600" kern="1200" dirty="0">
                          <a:solidFill>
                            <a:srgbClr val="FF0000"/>
                          </a:solidFill>
                          <a:effectLst/>
                          <a:latin typeface="+mn-lt"/>
                          <a:ea typeface="+mn-ea"/>
                          <a:cs typeface="+mn-cs"/>
                        </a:rPr>
                        <a:t>Potent</a:t>
                      </a:r>
                      <a:r>
                        <a:rPr lang="en-US" sz="1600" kern="1200" dirty="0">
                          <a:solidFill>
                            <a:schemeClr val="dk1"/>
                          </a:solidFill>
                          <a:effectLst/>
                          <a:latin typeface="+mn-lt"/>
                          <a:ea typeface="+mn-ea"/>
                          <a:cs typeface="+mn-cs"/>
                        </a:rPr>
                        <a:t> anti-inflammatory.</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 Antipyretic &amp; analgesic.</a:t>
                      </a:r>
                      <a:br>
                        <a:rPr lang="en-US" sz="1600" kern="1200" dirty="0">
                          <a:solidFill>
                            <a:schemeClr val="dk1"/>
                          </a:solidFill>
                          <a:effectLst/>
                          <a:latin typeface="+mn-lt"/>
                          <a:ea typeface="+mn-ea"/>
                          <a:cs typeface="+mn-cs"/>
                        </a:rPr>
                      </a:br>
                      <a:r>
                        <a:rPr lang="en-US" sz="1600" kern="1200" dirty="0">
                          <a:solidFill>
                            <a:srgbClr val="FF0000"/>
                          </a:solidFill>
                          <a:effectLst/>
                          <a:latin typeface="+mn-lt"/>
                          <a:ea typeface="+mn-ea"/>
                          <a:cs typeface="+mn-cs"/>
                        </a:rPr>
                        <a:t>•</a:t>
                      </a:r>
                      <a:r>
                        <a:rPr lang="en-US" sz="1600" kern="1200" dirty="0">
                          <a:solidFill>
                            <a:schemeClr val="dk1"/>
                          </a:solidFill>
                          <a:effectLst/>
                          <a:latin typeface="+mn-lt"/>
                          <a:ea typeface="+mn-ea"/>
                          <a:cs typeface="+mn-cs"/>
                        </a:rPr>
                        <a:t> </a:t>
                      </a:r>
                      <a:r>
                        <a:rPr lang="en-US" sz="1600" kern="1200" dirty="0">
                          <a:solidFill>
                            <a:srgbClr val="FF0000"/>
                          </a:solidFill>
                          <a:effectLst/>
                          <a:latin typeface="+mn-lt"/>
                          <a:ea typeface="+mn-ea"/>
                          <a:cs typeface="+mn-cs"/>
                        </a:rPr>
                        <a:t>Lower incidence of gastric upset.</a:t>
                      </a:r>
                      <a:br>
                        <a:rPr lang="en-US" sz="1600" kern="1200" dirty="0">
                          <a:solidFill>
                            <a:srgbClr val="FF0000"/>
                          </a:solidFill>
                          <a:effectLst/>
                          <a:latin typeface="+mn-lt"/>
                          <a:ea typeface="+mn-ea"/>
                          <a:cs typeface="+mn-cs"/>
                        </a:rPr>
                      </a:br>
                      <a:r>
                        <a:rPr lang="en-US" sz="1600" kern="1200" dirty="0">
                          <a:solidFill>
                            <a:srgbClr val="FF0000"/>
                          </a:solidFill>
                          <a:effectLst/>
                          <a:latin typeface="+mn-lt"/>
                          <a:ea typeface="+mn-ea"/>
                          <a:cs typeface="+mn-cs"/>
                        </a:rPr>
                        <a:t>• No effect on platelet aggregation(COX-1)</a:t>
                      </a:r>
                      <a:r>
                        <a:rPr lang="en-US" sz="1600" kern="1200" dirty="0">
                          <a:solidFill>
                            <a:schemeClr val="dk1"/>
                          </a:solidFill>
                          <a:effectLst/>
                          <a:latin typeface="+mn-lt"/>
                          <a:ea typeface="+mn-ea"/>
                          <a:cs typeface="+mn-cs"/>
                        </a:rPr>
                        <a:t> </a:t>
                      </a:r>
                      <a:r>
                        <a:rPr lang="en-US" sz="1600" kern="1200" dirty="0">
                          <a:solidFill>
                            <a:srgbClr val="92D050"/>
                          </a:solidFill>
                          <a:effectLst/>
                          <a:latin typeface="+mn-lt"/>
                          <a:ea typeface="+mn-ea"/>
                          <a:cs typeface="+mn-cs"/>
                        </a:rPr>
                        <a:t>No cardioprotective effect</a:t>
                      </a:r>
                      <a:endParaRPr lang="en-US" sz="1600" dirty="0">
                        <a:solidFill>
                          <a:srgbClr val="92D05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222764"/>
                  </a:ext>
                </a:extLst>
              </a:tr>
              <a:tr h="2134725">
                <a:tc>
                  <a:txBody>
                    <a:bodyPr/>
                    <a:lstStyle/>
                    <a:p>
                      <a:pPr algn="ctr"/>
                      <a:r>
                        <a:rPr lang="en-US" sz="2400" b="1" dirty="0">
                          <a:solidFill>
                            <a:schemeClr val="bg1"/>
                          </a:solidFill>
                        </a:rPr>
                        <a:t>General </a:t>
                      </a:r>
                    </a:p>
                    <a:p>
                      <a:pPr algn="ctr"/>
                      <a:r>
                        <a:rPr lang="en-US" sz="2400" b="1" dirty="0">
                          <a:solidFill>
                            <a:schemeClr val="bg1"/>
                          </a:solidFill>
                        </a:rPr>
                        <a:t>ADRs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a:t>
                      </a:r>
                      <a:r>
                        <a:rPr lang="en-US" sz="1600" kern="1200" dirty="0">
                          <a:solidFill>
                            <a:schemeClr val="tx1"/>
                          </a:solidFill>
                          <a:effectLst/>
                          <a:latin typeface="+mn-lt"/>
                          <a:ea typeface="+mn-ea"/>
                          <a:cs typeface="+mn-cs"/>
                        </a:rPr>
                        <a:t>Renal</a:t>
                      </a:r>
                      <a:r>
                        <a:rPr lang="en-US" sz="1600" kern="1200" baseline="0" dirty="0">
                          <a:solidFill>
                            <a:schemeClr val="tx1"/>
                          </a:solidFill>
                          <a:effectLst/>
                          <a:latin typeface="+mn-lt"/>
                          <a:ea typeface="+mn-ea"/>
                          <a:cs typeface="+mn-cs"/>
                        </a:rPr>
                        <a:t> toxicity</a:t>
                      </a:r>
                      <a:br>
                        <a:rPr lang="en-US" sz="1600" kern="1200" dirty="0">
                          <a:solidFill>
                            <a:schemeClr val="dk1"/>
                          </a:solidFill>
                          <a:effectLst/>
                          <a:latin typeface="+mn-lt"/>
                          <a:ea typeface="+mn-ea"/>
                          <a:cs typeface="+mn-cs"/>
                        </a:rPr>
                      </a:br>
                      <a:r>
                        <a:rPr lang="en-US" sz="1600" kern="1200" dirty="0">
                          <a:solidFill>
                            <a:srgbClr val="FF0000"/>
                          </a:solidFill>
                          <a:effectLst/>
                          <a:latin typeface="+mn-lt"/>
                          <a:ea typeface="+mn-ea"/>
                          <a:cs typeface="+mn-cs"/>
                        </a:rPr>
                        <a:t>• Cardio vascular </a:t>
                      </a:r>
                      <a:r>
                        <a:rPr lang="en-US" sz="1600" kern="1200" dirty="0">
                          <a:solidFill>
                            <a:schemeClr val="bg1">
                              <a:lumMod val="50000"/>
                            </a:schemeClr>
                          </a:solidFill>
                          <a:effectLst/>
                          <a:latin typeface="+mn-lt"/>
                          <a:ea typeface="+mn-ea"/>
                          <a:cs typeface="+mn-cs"/>
                        </a:rPr>
                        <a:t>do not offer the cardio-protective effects of non-selective group (not anti-platelet) </a:t>
                      </a:r>
                      <a:r>
                        <a:rPr lang="en-US" sz="1600" kern="1200" dirty="0">
                          <a:solidFill>
                            <a:srgbClr val="92D050"/>
                          </a:solidFill>
                          <a:effectLst/>
                          <a:latin typeface="+mn-lt"/>
                          <a:ea typeface="+mn-ea"/>
                          <a:cs typeface="+mn-cs"/>
                        </a:rPr>
                        <a:t>COX-2 is found only in endothelial cells where Prostacyclin is found and Thromboxane is NOT found.</a:t>
                      </a:r>
                      <a:br>
                        <a:rPr lang="en-US" sz="1600" kern="1200" dirty="0">
                          <a:solidFill>
                            <a:srgbClr val="92D050"/>
                          </a:solidFill>
                          <a:effectLst/>
                          <a:latin typeface="+mn-lt"/>
                          <a:ea typeface="+mn-ea"/>
                          <a:cs typeface="+mn-cs"/>
                        </a:rPr>
                      </a:br>
                      <a:r>
                        <a:rPr lang="en-US" sz="1600" kern="1200" dirty="0">
                          <a:solidFill>
                            <a:schemeClr val="dk1"/>
                          </a:solidFill>
                          <a:effectLst/>
                          <a:latin typeface="+mn-lt"/>
                          <a:ea typeface="+mn-ea"/>
                          <a:cs typeface="+mn-cs"/>
                        </a:rPr>
                        <a:t>• Dyspepsia &amp; Allergy heartburn </a:t>
                      </a:r>
                      <a:r>
                        <a:rPr lang="en-US" sz="1600" kern="1200" dirty="0">
                          <a:solidFill>
                            <a:srgbClr val="92D050"/>
                          </a:solidFill>
                          <a:effectLst/>
                          <a:latin typeface="+mn-lt"/>
                          <a:ea typeface="+mn-ea"/>
                          <a:cs typeface="+mn-cs"/>
                        </a:rPr>
                        <a:t>it is not as potent as the one caused by COX-1 inhibitors</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 Allergy</a:t>
                      </a:r>
                      <a:endParaRPr lang="en-US" sz="1600"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9893161"/>
                  </a:ext>
                </a:extLst>
              </a:tr>
              <a:tr h="1828986">
                <a:tc>
                  <a:txBody>
                    <a:bodyPr/>
                    <a:lstStyle/>
                    <a:p>
                      <a:pPr algn="ctr"/>
                      <a:r>
                        <a:rPr lang="en-US" sz="2400" b="1" dirty="0">
                          <a:solidFill>
                            <a:schemeClr val="bg1"/>
                          </a:solidFill>
                        </a:rPr>
                        <a:t>Clinical Uses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kern="1200" dirty="0">
                          <a:solidFill>
                            <a:schemeClr val="dk1"/>
                          </a:solidFill>
                          <a:effectLst/>
                          <a:latin typeface="+mn-lt"/>
                          <a:ea typeface="+mn-ea"/>
                          <a:cs typeface="+mn-cs"/>
                        </a:rPr>
                        <a:t>1. Short-term use in post operative patients </a:t>
                      </a:r>
                      <a:r>
                        <a:rPr lang="en-US" sz="1600" kern="1200" dirty="0">
                          <a:solidFill>
                            <a:srgbClr val="92D050"/>
                          </a:solidFill>
                          <a:effectLst/>
                          <a:latin typeface="+mn-lt"/>
                          <a:ea typeface="+mn-ea"/>
                          <a:cs typeface="+mn-cs"/>
                        </a:rPr>
                        <a:t>to reduce inflammation and increased body temperature </a:t>
                      </a:r>
                      <a:endParaRPr lang="en-US" sz="1600" dirty="0"/>
                    </a:p>
                    <a:p>
                      <a:r>
                        <a:rPr lang="en-US" sz="1600" kern="1200" dirty="0">
                          <a:solidFill>
                            <a:schemeClr val="dk1"/>
                          </a:solidFill>
                          <a:effectLst/>
                          <a:latin typeface="+mn-lt"/>
                          <a:ea typeface="+mn-ea"/>
                          <a:cs typeface="+mn-cs"/>
                        </a:rPr>
                        <a:t>2. Acute gouty arthritis</a:t>
                      </a:r>
                      <a:r>
                        <a:rPr lang="en-US" sz="1600" kern="1200" baseline="0" dirty="0">
                          <a:solidFill>
                            <a:schemeClr val="dk1"/>
                          </a:solidFill>
                          <a:effectLst/>
                          <a:latin typeface="+mn-lt"/>
                          <a:ea typeface="+mn-ea"/>
                          <a:cs typeface="+mn-cs"/>
                        </a:rPr>
                        <a:t> </a:t>
                      </a:r>
                      <a:br>
                        <a:rPr lang="en-US" sz="1600" kern="1200" dirty="0">
                          <a:solidFill>
                            <a:schemeClr val="dk1"/>
                          </a:solidFill>
                          <a:effectLst/>
                          <a:latin typeface="+mn-lt"/>
                          <a:ea typeface="+mn-ea"/>
                          <a:cs typeface="+mn-cs"/>
                        </a:rPr>
                      </a:br>
                      <a:r>
                        <a:rPr lang="en-US" sz="1600" b="1" kern="1200" dirty="0">
                          <a:solidFill>
                            <a:schemeClr val="dk1"/>
                          </a:solidFill>
                          <a:effectLst/>
                          <a:latin typeface="+mn-lt"/>
                          <a:ea typeface="+mn-ea"/>
                          <a:cs typeface="+mn-cs"/>
                        </a:rPr>
                        <a:t>3. Acute musculoskeletal pain </a:t>
                      </a:r>
                      <a:r>
                        <a:rPr lang="en-US" sz="1600" kern="1200" dirty="0">
                          <a:solidFill>
                            <a:schemeClr val="bg1">
                              <a:lumMod val="50000"/>
                            </a:schemeClr>
                          </a:solidFill>
                          <a:effectLst/>
                          <a:latin typeface="+mn-lt"/>
                          <a:ea typeface="+mn-ea"/>
                          <a:cs typeface="+mn-cs"/>
                        </a:rPr>
                        <a:t>(cause it’s potent anti-inflammatory). </a:t>
                      </a:r>
                      <a:endParaRPr lang="en-US" sz="1600" dirty="0">
                        <a:solidFill>
                          <a:schemeClr val="bg1">
                            <a:lumMod val="50000"/>
                          </a:schemeClr>
                        </a:solidFill>
                      </a:endParaRPr>
                    </a:p>
                    <a:p>
                      <a:r>
                        <a:rPr lang="en-US" sz="1600" b="1" kern="1200" dirty="0">
                          <a:solidFill>
                            <a:schemeClr val="dk1"/>
                          </a:solidFill>
                          <a:effectLst/>
                          <a:latin typeface="+mn-lt"/>
                          <a:ea typeface="+mn-ea"/>
                          <a:cs typeface="+mn-cs"/>
                        </a:rPr>
                        <a:t>4. Ankylosing spondylitis</a:t>
                      </a:r>
                      <a:r>
                        <a:rPr lang="en-US" sz="1600" b="1" kern="1200" baseline="0" dirty="0">
                          <a:solidFill>
                            <a:schemeClr val="dk1"/>
                          </a:solidFill>
                          <a:effectLst/>
                          <a:latin typeface="+mn-lt"/>
                          <a:ea typeface="+mn-ea"/>
                          <a:cs typeface="+mn-cs"/>
                        </a:rPr>
                        <a:t> </a:t>
                      </a:r>
                      <a:r>
                        <a:rPr lang="en-US" sz="1600" kern="1200" dirty="0">
                          <a:solidFill>
                            <a:schemeClr val="bg1">
                              <a:lumMod val="50000"/>
                            </a:schemeClr>
                          </a:solidFill>
                          <a:effectLst/>
                          <a:latin typeface="+mn-lt"/>
                          <a:ea typeface="+mn-ea"/>
                          <a:cs typeface="+mn-cs"/>
                        </a:rPr>
                        <a:t>(inflammation in the joints of spine,</a:t>
                      </a:r>
                      <a:r>
                        <a:rPr lang="en-US" sz="1600" kern="1200" baseline="0" dirty="0">
                          <a:solidFill>
                            <a:schemeClr val="bg1">
                              <a:lumMod val="50000"/>
                            </a:schemeClr>
                          </a:solidFill>
                          <a:effectLst/>
                          <a:latin typeface="+mn-lt"/>
                          <a:ea typeface="+mn-ea"/>
                          <a:cs typeface="+mn-cs"/>
                        </a:rPr>
                        <a:t> </a:t>
                      </a:r>
                      <a:r>
                        <a:rPr lang="en-US" sz="1600" kern="1200" dirty="0">
                          <a:solidFill>
                            <a:schemeClr val="bg1">
                              <a:lumMod val="50000"/>
                            </a:schemeClr>
                          </a:solidFill>
                          <a:effectLst/>
                          <a:latin typeface="+mn-lt"/>
                          <a:ea typeface="+mn-ea"/>
                          <a:cs typeface="+mn-cs"/>
                        </a:rPr>
                        <a:t>leading to pain and stiffness) (muscle pain)</a:t>
                      </a:r>
                      <a:endParaRPr lang="en-US" sz="1600" dirty="0">
                        <a:solidFill>
                          <a:schemeClr val="bg1">
                            <a:lumMod val="50000"/>
                          </a:schemeClr>
                        </a:solidFill>
                      </a:endParaRP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9326801"/>
                  </a:ext>
                </a:extLst>
              </a:tr>
              <a:tr h="1085619">
                <a:tc>
                  <a:txBody>
                    <a:bodyPr/>
                    <a:lstStyle/>
                    <a:p>
                      <a:pPr algn="ctr"/>
                      <a:r>
                        <a:rPr lang="en-US" sz="2400" b="1" dirty="0">
                          <a:solidFill>
                            <a:schemeClr val="bg1"/>
                          </a:solidFill>
                        </a:rPr>
                        <a:t>Contradiction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Wingdings" panose="05000000000000000000" pitchFamily="2" charset="2"/>
                        <a:buChar char="v"/>
                      </a:pPr>
                      <a:r>
                        <a:rPr lang="en-US" sz="1600" dirty="0">
                          <a:solidFill>
                            <a:srgbClr val="FF0000"/>
                          </a:solidFill>
                        </a:rPr>
                        <a:t>Shouldn’t be given to a patient with CV diseases</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61386"/>
                  </a:ext>
                </a:extLst>
              </a:tr>
            </a:tbl>
          </a:graphicData>
        </a:graphic>
      </p:graphicFrame>
      <p:sp>
        <p:nvSpPr>
          <p:cNvPr id="7" name="Arrow: Pentagon 6">
            <a:extLst>
              <a:ext uri="{FF2B5EF4-FFF2-40B4-BE49-F238E27FC236}">
                <a16:creationId xmlns:a16="http://schemas.microsoft.com/office/drawing/2014/main" id="{AB1840D8-0E59-486A-B5F4-F0C4A9D8C2C4}"/>
              </a:ext>
            </a:extLst>
          </p:cNvPr>
          <p:cNvSpPr/>
          <p:nvPr/>
        </p:nvSpPr>
        <p:spPr>
          <a:xfrm>
            <a:off x="0" y="289583"/>
            <a:ext cx="2362200" cy="508756"/>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Selective COX-2 inhibitors:</a:t>
            </a:r>
            <a:endParaRPr lang="en-US" b="1" dirty="0">
              <a:solidFill>
                <a:schemeClr val="tx1"/>
              </a:solidFill>
              <a:latin typeface="Cambria" panose="02040503050406030204" pitchFamily="18" charset="0"/>
            </a:endParaRPr>
          </a:p>
        </p:txBody>
      </p:sp>
      <p:sp>
        <p:nvSpPr>
          <p:cNvPr id="5" name="TextBox 4">
            <a:extLst>
              <a:ext uri="{FF2B5EF4-FFF2-40B4-BE49-F238E27FC236}">
                <a16:creationId xmlns:a16="http://schemas.microsoft.com/office/drawing/2014/main" id="{77516C80-A492-4569-842E-DF77EE59A5E0}"/>
              </a:ext>
            </a:extLst>
          </p:cNvPr>
          <p:cNvSpPr txBox="1"/>
          <p:nvPr/>
        </p:nvSpPr>
        <p:spPr>
          <a:xfrm>
            <a:off x="74877" y="861019"/>
            <a:ext cx="4574646" cy="830997"/>
          </a:xfrm>
          <a:prstGeom prst="rect">
            <a:avLst/>
          </a:prstGeom>
          <a:noFill/>
        </p:spPr>
        <p:txBody>
          <a:bodyPr wrap="square" rtlCol="0">
            <a:spAutoFit/>
          </a:bodyPr>
          <a:lstStyle/>
          <a:p>
            <a:r>
              <a:rPr lang="en-US" sz="1600" dirty="0"/>
              <a:t>This group of drugs of NSAIDs inhibit COX-2 selectively with no effect on COX-1. Those drugs include:</a:t>
            </a:r>
          </a:p>
        </p:txBody>
      </p:sp>
      <p:sp>
        <p:nvSpPr>
          <p:cNvPr id="11" name="Rectangle: Rounded Corners 10">
            <a:extLst>
              <a:ext uri="{FF2B5EF4-FFF2-40B4-BE49-F238E27FC236}">
                <a16:creationId xmlns:a16="http://schemas.microsoft.com/office/drawing/2014/main" id="{911ADC8D-85DB-4EB8-B920-A430FB976F3C}"/>
              </a:ext>
            </a:extLst>
          </p:cNvPr>
          <p:cNvSpPr/>
          <p:nvPr/>
        </p:nvSpPr>
        <p:spPr>
          <a:xfrm>
            <a:off x="359304" y="1888288"/>
            <a:ext cx="1285874" cy="5820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Cele</a:t>
            </a:r>
            <a:r>
              <a:rPr lang="en-US" sz="1600" dirty="0">
                <a:solidFill>
                  <a:srgbClr val="FF0000"/>
                </a:solidFill>
              </a:rPr>
              <a:t>coxib</a:t>
            </a:r>
          </a:p>
          <a:p>
            <a:pPr algn="ctr"/>
            <a:r>
              <a:rPr lang="en-US" sz="1600" dirty="0">
                <a:solidFill>
                  <a:schemeClr val="tx1"/>
                </a:solidFill>
              </a:rPr>
              <a:t>Etori</a:t>
            </a:r>
            <a:r>
              <a:rPr lang="en-US" sz="1600" dirty="0">
                <a:solidFill>
                  <a:srgbClr val="FF0000"/>
                </a:solidFill>
              </a:rPr>
              <a:t>coxib</a:t>
            </a:r>
          </a:p>
        </p:txBody>
      </p:sp>
      <p:sp>
        <p:nvSpPr>
          <p:cNvPr id="12" name="Rectangle: Rounded Corners 11">
            <a:extLst>
              <a:ext uri="{FF2B5EF4-FFF2-40B4-BE49-F238E27FC236}">
                <a16:creationId xmlns:a16="http://schemas.microsoft.com/office/drawing/2014/main" id="{62561F1F-5378-4A12-B981-25C1FDFEED33}"/>
              </a:ext>
            </a:extLst>
          </p:cNvPr>
          <p:cNvSpPr/>
          <p:nvPr/>
        </p:nvSpPr>
        <p:spPr>
          <a:xfrm>
            <a:off x="2362200" y="1888287"/>
            <a:ext cx="1285874" cy="58201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Para</a:t>
            </a:r>
            <a:r>
              <a:rPr lang="en-US" sz="1600" dirty="0">
                <a:solidFill>
                  <a:srgbClr val="FF0000"/>
                </a:solidFill>
              </a:rPr>
              <a:t>coxib</a:t>
            </a:r>
          </a:p>
          <a:p>
            <a:pPr algn="ctr"/>
            <a:r>
              <a:rPr lang="en-US" sz="1600" dirty="0">
                <a:solidFill>
                  <a:schemeClr val="tx1"/>
                </a:solidFill>
              </a:rPr>
              <a:t>Lumira</a:t>
            </a:r>
            <a:r>
              <a:rPr lang="en-US" sz="1600" dirty="0">
                <a:solidFill>
                  <a:srgbClr val="FF0000"/>
                </a:solidFill>
              </a:rPr>
              <a:t>coxib</a:t>
            </a:r>
          </a:p>
        </p:txBody>
      </p:sp>
      <p:sp>
        <p:nvSpPr>
          <p:cNvPr id="13" name="Rectangle: Rounded Corners 12">
            <a:extLst>
              <a:ext uri="{FF2B5EF4-FFF2-40B4-BE49-F238E27FC236}">
                <a16:creationId xmlns:a16="http://schemas.microsoft.com/office/drawing/2014/main" id="{2102F267-447F-4A5D-812F-2E69AC541256}"/>
              </a:ext>
            </a:extLst>
          </p:cNvPr>
          <p:cNvSpPr/>
          <p:nvPr/>
        </p:nvSpPr>
        <p:spPr>
          <a:xfrm>
            <a:off x="4346046" y="1888286"/>
            <a:ext cx="1285874" cy="5820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Rofe</a:t>
            </a:r>
            <a:r>
              <a:rPr lang="en-US" sz="1600" dirty="0">
                <a:solidFill>
                  <a:srgbClr val="FF0000"/>
                </a:solidFill>
              </a:rPr>
              <a:t>coxib</a:t>
            </a:r>
          </a:p>
          <a:p>
            <a:pPr algn="ctr"/>
            <a:r>
              <a:rPr lang="en-US" sz="1600" dirty="0">
                <a:solidFill>
                  <a:schemeClr val="tx1"/>
                </a:solidFill>
              </a:rPr>
              <a:t>*Valde</a:t>
            </a:r>
            <a:r>
              <a:rPr lang="en-US" sz="1600" dirty="0">
                <a:solidFill>
                  <a:srgbClr val="FF0000"/>
                </a:solidFill>
              </a:rPr>
              <a:t>coxib</a:t>
            </a:r>
          </a:p>
        </p:txBody>
      </p:sp>
      <p:sp>
        <p:nvSpPr>
          <p:cNvPr id="8" name="TextBox 7">
            <a:extLst>
              <a:ext uri="{FF2B5EF4-FFF2-40B4-BE49-F238E27FC236}">
                <a16:creationId xmlns:a16="http://schemas.microsoft.com/office/drawing/2014/main" id="{10E2674D-C958-49C2-8C3E-6A4FA04CEB4B}"/>
              </a:ext>
            </a:extLst>
          </p:cNvPr>
          <p:cNvSpPr txBox="1"/>
          <p:nvPr/>
        </p:nvSpPr>
        <p:spPr>
          <a:xfrm>
            <a:off x="3545944" y="2464559"/>
            <a:ext cx="3069696" cy="523220"/>
          </a:xfrm>
          <a:prstGeom prst="rect">
            <a:avLst/>
          </a:prstGeom>
          <a:noFill/>
        </p:spPr>
        <p:txBody>
          <a:bodyPr wrap="square" rtlCol="0">
            <a:spAutoFit/>
          </a:bodyPr>
          <a:lstStyle/>
          <a:p>
            <a:pPr algn="ctr"/>
            <a:r>
              <a:rPr lang="en-US" sz="1400" dirty="0">
                <a:solidFill>
                  <a:srgbClr val="92D050"/>
                </a:solidFill>
              </a:rPr>
              <a:t>*It is withdrawn because of risk of myocardial infarction and stroke</a:t>
            </a:r>
          </a:p>
        </p:txBody>
      </p:sp>
      <p:sp>
        <p:nvSpPr>
          <p:cNvPr id="14" name="Arrow: Bent 13">
            <a:extLst>
              <a:ext uri="{FF2B5EF4-FFF2-40B4-BE49-F238E27FC236}">
                <a16:creationId xmlns:a16="http://schemas.microsoft.com/office/drawing/2014/main" id="{D1396172-9DB2-41C3-AD29-83B6562F7E83}"/>
              </a:ext>
            </a:extLst>
          </p:cNvPr>
          <p:cNvSpPr/>
          <p:nvPr/>
        </p:nvSpPr>
        <p:spPr>
          <a:xfrm>
            <a:off x="4926275" y="1202231"/>
            <a:ext cx="364067" cy="649461"/>
          </a:xfrm>
          <a:prstGeom prst="ben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CCC04D2-0572-4CD8-B7A8-9F65EF264569}"/>
              </a:ext>
            </a:extLst>
          </p:cNvPr>
          <p:cNvSpPr txBox="1"/>
          <p:nvPr/>
        </p:nvSpPr>
        <p:spPr>
          <a:xfrm>
            <a:off x="5305957" y="913716"/>
            <a:ext cx="1435628" cy="738664"/>
          </a:xfrm>
          <a:prstGeom prst="rect">
            <a:avLst/>
          </a:prstGeom>
          <a:noFill/>
        </p:spPr>
        <p:txBody>
          <a:bodyPr wrap="square" rtlCol="0">
            <a:spAutoFit/>
          </a:bodyPr>
          <a:lstStyle/>
          <a:p>
            <a:r>
              <a:rPr lang="en-US" sz="1400" dirty="0">
                <a:solidFill>
                  <a:srgbClr val="92D050"/>
                </a:solidFill>
              </a:rPr>
              <a:t>Valdecoxib is converted into Rofecoxib</a:t>
            </a:r>
          </a:p>
        </p:txBody>
      </p:sp>
    </p:spTree>
    <p:extLst>
      <p:ext uri="{BB962C8B-B14F-4D97-AF65-F5344CB8AC3E}">
        <p14:creationId xmlns:p14="http://schemas.microsoft.com/office/powerpoint/2010/main" val="147123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ECFC79-DD9C-4FF9-AB87-23C65D66E5D0}"/>
              </a:ext>
            </a:extLst>
          </p:cNvPr>
          <p:cNvGraphicFramePr>
            <a:graphicFrameLocks noGrp="1"/>
          </p:cNvGraphicFramePr>
          <p:nvPr>
            <p:extLst>
              <p:ext uri="{D42A27DB-BD31-4B8C-83A1-F6EECF244321}">
                <p14:modId xmlns:p14="http://schemas.microsoft.com/office/powerpoint/2010/main" val="3334203067"/>
              </p:ext>
            </p:extLst>
          </p:nvPr>
        </p:nvGraphicFramePr>
        <p:xfrm>
          <a:off x="0" y="0"/>
          <a:ext cx="6858000" cy="9906002"/>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4283207491"/>
                    </a:ext>
                  </a:extLst>
                </a:gridCol>
                <a:gridCol w="3490023">
                  <a:extLst>
                    <a:ext uri="{9D8B030D-6E8A-4147-A177-3AD203B41FA5}">
                      <a16:colId xmlns:a16="http://schemas.microsoft.com/office/drawing/2014/main" val="704602483"/>
                    </a:ext>
                  </a:extLst>
                </a:gridCol>
                <a:gridCol w="2491677">
                  <a:extLst>
                    <a:ext uri="{9D8B030D-6E8A-4147-A177-3AD203B41FA5}">
                      <a16:colId xmlns:a16="http://schemas.microsoft.com/office/drawing/2014/main" val="1422572401"/>
                    </a:ext>
                  </a:extLst>
                </a:gridCol>
              </a:tblGrid>
              <a:tr h="1209411">
                <a:tc>
                  <a:txBody>
                    <a:bodyPr/>
                    <a:lstStyle/>
                    <a:p>
                      <a:pPr algn="ctr"/>
                      <a:r>
                        <a:rPr lang="en-US" sz="2400" dirty="0"/>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3200" b="1" dirty="0">
                          <a:solidFill>
                            <a:schemeClr val="bg1"/>
                          </a:solidFill>
                        </a:rPr>
                        <a:t>Celecoxib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000" dirty="0">
                          <a:solidFill>
                            <a:schemeClr val="bg1"/>
                          </a:solidFill>
                        </a:rPr>
                        <a:t>Meloxicam, Nimesulide,</a:t>
                      </a:r>
                    </a:p>
                    <a:p>
                      <a:pPr algn="ctr"/>
                      <a:r>
                        <a:rPr lang="en-US" sz="2000" dirty="0">
                          <a:solidFill>
                            <a:schemeClr val="bg1"/>
                          </a:solidFill>
                        </a:rPr>
                        <a:t>Nambumetone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ACD0"/>
                    </a:solidFill>
                  </a:tcPr>
                </a:tc>
                <a:extLst>
                  <a:ext uri="{0D108BD9-81ED-4DB2-BD59-A6C34878D82A}">
                    <a16:rowId xmlns:a16="http://schemas.microsoft.com/office/drawing/2014/main" val="2067122644"/>
                  </a:ext>
                </a:extLst>
              </a:tr>
              <a:tr h="1704144">
                <a:tc>
                  <a:txBody>
                    <a:bodyPr/>
                    <a:lstStyle/>
                    <a:p>
                      <a:pPr algn="ctr"/>
                      <a:r>
                        <a:rPr lang="en-US" sz="2400" dirty="0">
                          <a:solidFill>
                            <a:schemeClr val="bg1"/>
                          </a:solidFill>
                        </a:rPr>
                        <a:t>P.K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buFont typeface="Arial" panose="020B0604020202020204" pitchFamily="34" charset="0"/>
                        <a:buChar char="•"/>
                      </a:pPr>
                      <a:r>
                        <a:rPr lang="en-US" sz="1800" dirty="0"/>
                        <a:t>Half-life 11 hours</a:t>
                      </a:r>
                    </a:p>
                    <a:p>
                      <a:pPr marL="285750" indent="-285750">
                        <a:buFont typeface="Arial" panose="020B0604020202020204" pitchFamily="34" charset="0"/>
                        <a:buChar char="•"/>
                      </a:pPr>
                      <a:r>
                        <a:rPr lang="en-US" sz="1800" dirty="0"/>
                        <a:t>Food decreases its absorption </a:t>
                      </a:r>
                      <a:r>
                        <a:rPr lang="en-US" sz="1800" dirty="0">
                          <a:solidFill>
                            <a:srgbClr val="92D050"/>
                          </a:solidFill>
                        </a:rPr>
                        <a:t>(Not given with food)</a:t>
                      </a:r>
                      <a:r>
                        <a:rPr lang="en-US" sz="1800" dirty="0"/>
                        <a:t> </a:t>
                      </a:r>
                    </a:p>
                    <a:p>
                      <a:pPr marL="285750" indent="-285750">
                        <a:buFont typeface="Arial" panose="020B0604020202020204" pitchFamily="34" charset="0"/>
                        <a:buChar char="•"/>
                      </a:pPr>
                      <a:r>
                        <a:rPr lang="en-US" sz="1800" dirty="0"/>
                        <a:t>Highly bounded to plasma proteins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Half-life 20 hours </a:t>
                      </a:r>
                      <a:r>
                        <a:rPr lang="en-US" sz="1800" dirty="0">
                          <a:solidFill>
                            <a:srgbClr val="92D050"/>
                          </a:solidFill>
                        </a:rPr>
                        <a:t>prolong effect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682296"/>
                  </a:ext>
                </a:extLst>
              </a:tr>
              <a:tr h="2154093">
                <a:tc>
                  <a:txBody>
                    <a:bodyPr/>
                    <a:lstStyle/>
                    <a:p>
                      <a:pPr algn="ctr"/>
                      <a:r>
                        <a:rPr lang="en-US" sz="2400"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800" dirty="0"/>
                        <a:t>Selective COX-2 inhibitor</a:t>
                      </a:r>
                    </a:p>
                    <a:p>
                      <a:r>
                        <a:rPr lang="en-US" sz="1800" dirty="0">
                          <a:solidFill>
                            <a:srgbClr val="92D050"/>
                          </a:solidFill>
                        </a:rPr>
                        <a:t>It is the best among those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b="1" dirty="0"/>
                        <a:t>Preferentially inhibits COX-2 over COX-1, particularly at low dose</a:t>
                      </a:r>
                    </a:p>
                    <a:p>
                      <a:pPr marL="285750" indent="-285750">
                        <a:buFont typeface="Arial" panose="020B0604020202020204" pitchFamily="34" charset="0"/>
                        <a:buChar char="•"/>
                      </a:pPr>
                      <a:r>
                        <a:rPr lang="en-US" sz="1800" dirty="0"/>
                        <a:t>The most important one is Meloxicam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222764"/>
                  </a:ext>
                </a:extLst>
              </a:tr>
              <a:tr h="1704144">
                <a:tc>
                  <a:txBody>
                    <a:bodyPr/>
                    <a:lstStyle/>
                    <a:p>
                      <a:pPr algn="ctr"/>
                      <a:r>
                        <a:rPr lang="en-US" sz="2400" dirty="0">
                          <a:solidFill>
                            <a:schemeClr val="bg1"/>
                          </a:solidFill>
                        </a:rPr>
                        <a:t>Indication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28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t>Used for Osteoarthritis and rheumatoid arthritis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320114"/>
                  </a:ext>
                </a:extLst>
              </a:tr>
              <a:tr h="1704144">
                <a:tc>
                  <a:txBody>
                    <a:bodyPr/>
                    <a:lstStyle/>
                    <a:p>
                      <a:pPr algn="ctr"/>
                      <a:r>
                        <a:rPr lang="en-US" sz="2400" dirty="0">
                          <a:solidFill>
                            <a:schemeClr val="bg1"/>
                          </a:solidFill>
                        </a:rPr>
                        <a:t>ADRs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28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FF0000"/>
                          </a:solidFill>
                        </a:rPr>
                        <a:t>Associated with lower GIT symptoms and complains compared to non-selective COX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9893161"/>
                  </a:ext>
                </a:extLst>
              </a:tr>
              <a:tr h="1430066">
                <a:tc>
                  <a:txBody>
                    <a:bodyPr/>
                    <a:lstStyle/>
                    <a:p>
                      <a:pPr algn="ctr"/>
                      <a:r>
                        <a:rPr lang="en-US" sz="2400" dirty="0">
                          <a:solidFill>
                            <a:schemeClr val="bg1"/>
                          </a:solidFill>
                        </a:rPr>
                        <a:t>Contradiction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800" b="1" dirty="0">
                          <a:solidFill>
                            <a:srgbClr val="FF0000"/>
                          </a:solidFill>
                        </a:rPr>
                        <a:t>Contraindicated in  patients with Sulphonamides allergy.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9326801"/>
                  </a:ext>
                </a:extLst>
              </a:tr>
            </a:tbl>
          </a:graphicData>
        </a:graphic>
      </p:graphicFrame>
    </p:spTree>
    <p:extLst>
      <p:ext uri="{BB962C8B-B14F-4D97-AF65-F5344CB8AC3E}">
        <p14:creationId xmlns:p14="http://schemas.microsoft.com/office/powerpoint/2010/main" val="39391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Pentagon 17">
            <a:extLst>
              <a:ext uri="{FF2B5EF4-FFF2-40B4-BE49-F238E27FC236}">
                <a16:creationId xmlns:a16="http://schemas.microsoft.com/office/drawing/2014/main" id="{5AAE814D-9DB2-48E0-9D24-000E5CB0AFC2}"/>
              </a:ext>
            </a:extLst>
          </p:cNvPr>
          <p:cNvSpPr/>
          <p:nvPr/>
        </p:nvSpPr>
        <p:spPr>
          <a:xfrm>
            <a:off x="0" y="213382"/>
            <a:ext cx="2438400" cy="611903"/>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Selective COX-3 inhibitors:</a:t>
            </a:r>
            <a:endParaRPr lang="en-US" b="1" dirty="0">
              <a:solidFill>
                <a:schemeClr val="tx1"/>
              </a:solidFill>
              <a:latin typeface="Cambria" panose="02040503050406030204" pitchFamily="18" charset="0"/>
            </a:endParaRPr>
          </a:p>
        </p:txBody>
      </p:sp>
      <p:graphicFrame>
        <p:nvGraphicFramePr>
          <p:cNvPr id="26" name="Table 25">
            <a:extLst>
              <a:ext uri="{FF2B5EF4-FFF2-40B4-BE49-F238E27FC236}">
                <a16:creationId xmlns:a16="http://schemas.microsoft.com/office/drawing/2014/main" id="{BB7E8928-F94F-49EC-A125-9D770CD2CEFD}"/>
              </a:ext>
            </a:extLst>
          </p:cNvPr>
          <p:cNvGraphicFramePr>
            <a:graphicFrameLocks noGrp="1"/>
          </p:cNvGraphicFramePr>
          <p:nvPr>
            <p:extLst>
              <p:ext uri="{D42A27DB-BD31-4B8C-83A1-F6EECF244321}">
                <p14:modId xmlns:p14="http://schemas.microsoft.com/office/powerpoint/2010/main" val="500090020"/>
              </p:ext>
            </p:extLst>
          </p:nvPr>
        </p:nvGraphicFramePr>
        <p:xfrm>
          <a:off x="0" y="1000258"/>
          <a:ext cx="6858000" cy="890574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4283207491"/>
                    </a:ext>
                  </a:extLst>
                </a:gridCol>
                <a:gridCol w="5867400">
                  <a:extLst>
                    <a:ext uri="{9D8B030D-6E8A-4147-A177-3AD203B41FA5}">
                      <a16:colId xmlns:a16="http://schemas.microsoft.com/office/drawing/2014/main" val="704602483"/>
                    </a:ext>
                  </a:extLst>
                </a:gridCol>
              </a:tblGrid>
              <a:tr h="946365">
                <a:tc>
                  <a:txBody>
                    <a:bodyPr/>
                    <a:lstStyle/>
                    <a:p>
                      <a:pPr algn="ctr"/>
                      <a:r>
                        <a:rPr lang="en-US" sz="2400" dirty="0"/>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3200" b="0" dirty="0"/>
                        <a:t>Paracetamol</a:t>
                      </a:r>
                    </a:p>
                    <a:p>
                      <a:pPr algn="ctr"/>
                      <a:r>
                        <a:rPr lang="en-US" sz="3200" b="0" dirty="0"/>
                        <a:t>(Acetaminophen)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067122644"/>
                  </a:ext>
                </a:extLst>
              </a:tr>
              <a:tr h="963090">
                <a:tc>
                  <a:txBody>
                    <a:bodyPr/>
                    <a:lstStyle/>
                    <a:p>
                      <a:pPr algn="ctr"/>
                      <a:r>
                        <a:rPr lang="en-US" sz="2400" b="1"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l"/>
                      <a:r>
                        <a:rPr lang="en-US" sz="1600" b="0" dirty="0"/>
                        <a:t>Selectively inhibits the COX-3.</a:t>
                      </a:r>
                    </a:p>
                    <a:p>
                      <a:pPr algn="l"/>
                      <a:r>
                        <a:rPr lang="en-US" sz="1600" b="0" dirty="0"/>
                        <a:t>Found in the brain.</a:t>
                      </a:r>
                    </a:p>
                    <a:p>
                      <a:pPr algn="l"/>
                      <a:r>
                        <a:rPr lang="en-US" sz="1600" b="1" dirty="0"/>
                        <a:t>Weak anti-inflammatory effect</a:t>
                      </a:r>
                      <a:r>
                        <a:rPr lang="en-US" sz="1600" b="0" dirty="0"/>
                        <a:t>. </a:t>
                      </a:r>
                      <a:r>
                        <a:rPr lang="en-US" sz="1600" b="0" dirty="0">
                          <a:solidFill>
                            <a:srgbClr val="92D050"/>
                          </a:solidFill>
                        </a:rPr>
                        <a:t>It is not given in conditions associated with inflammation</a:t>
                      </a:r>
                      <a:endParaRPr lang="en-US" sz="1600" b="0" dirty="0"/>
                    </a:p>
                    <a:p>
                      <a:pPr algn="l"/>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5984640"/>
                  </a:ext>
                </a:extLst>
              </a:tr>
              <a:tr h="1867837">
                <a:tc>
                  <a:txBody>
                    <a:bodyPr/>
                    <a:lstStyle/>
                    <a:p>
                      <a:pPr algn="ctr"/>
                      <a:r>
                        <a:rPr lang="en-US" sz="2400" b="1" dirty="0">
                          <a:solidFill>
                            <a:schemeClr val="bg1"/>
                          </a:solidFill>
                        </a:rPr>
                        <a:t>P.K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dirty="0"/>
                        <a:t>Given </a:t>
                      </a:r>
                      <a:r>
                        <a:rPr lang="en-US" sz="1600" dirty="0">
                          <a:solidFill>
                            <a:srgbClr val="FF0000"/>
                          </a:solidFill>
                        </a:rPr>
                        <a:t>orally</a:t>
                      </a:r>
                      <a:r>
                        <a:rPr lang="en-US" sz="1600" dirty="0"/>
                        <a:t> , well absorbed.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t½=2-4 h.</a:t>
                      </a:r>
                    </a:p>
                    <a:p>
                      <a:r>
                        <a:rPr lang="en-US" sz="1600" dirty="0"/>
                        <a:t>Metabolized by conjugation at therapeutic doses.</a:t>
                      </a:r>
                    </a:p>
                    <a:p>
                      <a:pPr algn="l"/>
                      <a:r>
                        <a:rPr lang="en-US" sz="1600" b="0" dirty="0"/>
                        <a:t>Binding of paracetamol to COX is inhibited by peroxides produce in inflammatory sites.</a:t>
                      </a:r>
                    </a:p>
                    <a:p>
                      <a:pPr algn="l"/>
                      <a:r>
                        <a:rPr lang="en-US" sz="1600" b="0" dirty="0"/>
                        <a:t>There is no evidence that COX3 exists in humans.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682296"/>
                  </a:ext>
                </a:extLst>
              </a:tr>
              <a:tr h="1711238">
                <a:tc>
                  <a:txBody>
                    <a:bodyPr/>
                    <a:lstStyle/>
                    <a:p>
                      <a:pPr algn="ctr"/>
                      <a:r>
                        <a:rPr lang="en-US" sz="2400" b="1" dirty="0">
                          <a:solidFill>
                            <a:schemeClr val="bg1"/>
                          </a:solidFill>
                        </a:rPr>
                        <a:t>Indications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indent="0">
                        <a:buFont typeface="Arial" panose="020B0604020202020204" pitchFamily="34" charset="0"/>
                        <a:buNone/>
                      </a:pPr>
                      <a:r>
                        <a:rPr lang="en-US" sz="1600" dirty="0"/>
                        <a:t>Commonly used </a:t>
                      </a:r>
                      <a:r>
                        <a:rPr lang="en-US" sz="1600" b="1" dirty="0"/>
                        <a:t>analgesic antipyretic </a:t>
                      </a:r>
                      <a:r>
                        <a:rPr lang="en-US" sz="1600" dirty="0"/>
                        <a:t>instead of Aspirin in cases of:</a:t>
                      </a:r>
                    </a:p>
                    <a:p>
                      <a:pPr marL="285750" indent="-285750">
                        <a:buFont typeface="Arial" panose="020B0604020202020204" pitchFamily="34" charset="0"/>
                        <a:buChar char="•"/>
                      </a:pPr>
                      <a:r>
                        <a:rPr lang="en-US" sz="1600" dirty="0"/>
                        <a:t>Peptic or gastric ulcers</a:t>
                      </a:r>
                    </a:p>
                    <a:p>
                      <a:pPr marL="285750" indent="-285750">
                        <a:buFont typeface="Arial" panose="020B0604020202020204" pitchFamily="34" charset="0"/>
                        <a:buChar char="•"/>
                      </a:pPr>
                      <a:r>
                        <a:rPr lang="en-US" sz="1600" dirty="0"/>
                        <a:t>Bleeding tendency</a:t>
                      </a:r>
                    </a:p>
                    <a:p>
                      <a:pPr marL="285750" indent="-285750">
                        <a:buFont typeface="Arial" panose="020B0604020202020204" pitchFamily="34" charset="0"/>
                        <a:buChar char="•"/>
                      </a:pPr>
                      <a:r>
                        <a:rPr lang="en-US" sz="1600" dirty="0">
                          <a:solidFill>
                            <a:srgbClr val="FF0000"/>
                          </a:solidFill>
                        </a:rPr>
                        <a:t>Allergy to Aspirin</a:t>
                      </a:r>
                    </a:p>
                    <a:p>
                      <a:pPr marL="285750" indent="-285750">
                        <a:buFont typeface="Arial" panose="020B0604020202020204" pitchFamily="34" charset="0"/>
                        <a:buChar char="•"/>
                      </a:pPr>
                      <a:r>
                        <a:rPr lang="en-US" sz="1600" dirty="0">
                          <a:solidFill>
                            <a:srgbClr val="FF0000"/>
                          </a:solidFill>
                        </a:rPr>
                        <a:t>Viral infections in children</a:t>
                      </a:r>
                    </a:p>
                    <a:p>
                      <a:pPr marL="285750" indent="-285750">
                        <a:buFont typeface="Arial" panose="020B0604020202020204" pitchFamily="34" charset="0"/>
                        <a:buChar char="•"/>
                      </a:pPr>
                      <a:r>
                        <a:rPr lang="en-US" sz="1600" dirty="0"/>
                        <a:t>Pregnancy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320114"/>
                  </a:ext>
                </a:extLst>
              </a:tr>
              <a:tr h="1595340">
                <a:tc>
                  <a:txBody>
                    <a:bodyPr/>
                    <a:lstStyle/>
                    <a:p>
                      <a:pPr algn="ctr"/>
                      <a:r>
                        <a:rPr lang="en-US" sz="2400" b="1" dirty="0">
                          <a:solidFill>
                            <a:schemeClr val="bg1"/>
                          </a:solidFill>
                        </a:rPr>
                        <a:t>ADRs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dirty="0">
                          <a:solidFill>
                            <a:srgbClr val="FF0000"/>
                          </a:solidFill>
                        </a:rPr>
                        <a:t>Mainly on the liver due to its active metabolite (N- acetyl-p-benzoquinone imine) with large doses which causes liver damage (Hepatotoxicity). </a:t>
                      </a:r>
                    </a:p>
                    <a:p>
                      <a:r>
                        <a:rPr lang="en-US" sz="1600" dirty="0"/>
                        <a:t>Therapeutic doses causes only liver enzymes elevation. No significant ADRS.</a:t>
                      </a:r>
                    </a:p>
                    <a:p>
                      <a:r>
                        <a:rPr lang="en-US" sz="1600" dirty="0"/>
                        <a:t>Chronic abuse causes Nephrotoxicity.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9893161"/>
                  </a:ext>
                </a:extLst>
              </a:tr>
              <a:tr h="1353887">
                <a:tc>
                  <a:txBody>
                    <a:bodyPr/>
                    <a:lstStyle/>
                    <a:p>
                      <a:pPr algn="ctr"/>
                      <a:r>
                        <a:rPr lang="en-US" sz="2400" b="1" dirty="0">
                          <a:solidFill>
                            <a:schemeClr val="bg1"/>
                          </a:solidFill>
                        </a:rPr>
                        <a:t>Toxicity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b="1" dirty="0">
                          <a:solidFill>
                            <a:srgbClr val="FF0000"/>
                          </a:solidFill>
                        </a:rPr>
                        <a:t>The toxicity caused by large doses of Paracetamol is treated by N- acetylcysteine to neutralize the toxic metabolite. </a:t>
                      </a:r>
                      <a:r>
                        <a:rPr lang="en-US" sz="1600" b="1" dirty="0">
                          <a:solidFill>
                            <a:srgbClr val="92D050"/>
                          </a:solidFill>
                        </a:rPr>
                        <a:t>VERY IMPORTANT!</a:t>
                      </a:r>
                    </a:p>
                    <a:p>
                      <a:r>
                        <a:rPr lang="en-US" sz="1400" dirty="0">
                          <a:solidFill>
                            <a:schemeClr val="bg2">
                              <a:lumMod val="75000"/>
                            </a:schemeClr>
                          </a:solidFill>
                        </a:rPr>
                        <a:t>Note:</a:t>
                      </a:r>
                    </a:p>
                    <a:p>
                      <a:r>
                        <a:rPr lang="en-US" sz="1400" dirty="0">
                          <a:solidFill>
                            <a:schemeClr val="bg2">
                              <a:lumMod val="75000"/>
                            </a:schemeClr>
                          </a:solidFill>
                        </a:rPr>
                        <a:t>Any drug used to overcome a toxicity we call it Antidot.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7052740"/>
                  </a:ext>
                </a:extLst>
              </a:tr>
            </a:tbl>
          </a:graphicData>
        </a:graphic>
      </p:graphicFrame>
    </p:spTree>
    <p:extLst>
      <p:ext uri="{BB962C8B-B14F-4D97-AF65-F5344CB8AC3E}">
        <p14:creationId xmlns:p14="http://schemas.microsoft.com/office/powerpoint/2010/main" val="221204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54E80A-E4FE-446B-81CC-CE55920A27AC}"/>
              </a:ext>
            </a:extLst>
          </p:cNvPr>
          <p:cNvGraphicFramePr>
            <a:graphicFrameLocks noGrp="1"/>
          </p:cNvGraphicFramePr>
          <p:nvPr>
            <p:extLst>
              <p:ext uri="{D42A27DB-BD31-4B8C-83A1-F6EECF244321}">
                <p14:modId xmlns:p14="http://schemas.microsoft.com/office/powerpoint/2010/main" val="1937268602"/>
              </p:ext>
            </p:extLst>
          </p:nvPr>
        </p:nvGraphicFramePr>
        <p:xfrm>
          <a:off x="790541" y="1473636"/>
          <a:ext cx="5276918" cy="3765113"/>
        </p:xfrm>
        <a:graphic>
          <a:graphicData uri="http://schemas.openxmlformats.org/drawingml/2006/table">
            <a:tbl>
              <a:tblPr firstRow="1" bandRow="1">
                <a:tableStyleId>{69012ECD-51FC-41F1-AA8D-1B2483CD663E}</a:tableStyleId>
              </a:tblPr>
              <a:tblGrid>
                <a:gridCol w="2638459">
                  <a:extLst>
                    <a:ext uri="{9D8B030D-6E8A-4147-A177-3AD203B41FA5}">
                      <a16:colId xmlns:a16="http://schemas.microsoft.com/office/drawing/2014/main" val="2226862737"/>
                    </a:ext>
                  </a:extLst>
                </a:gridCol>
                <a:gridCol w="2638459">
                  <a:extLst>
                    <a:ext uri="{9D8B030D-6E8A-4147-A177-3AD203B41FA5}">
                      <a16:colId xmlns:a16="http://schemas.microsoft.com/office/drawing/2014/main" val="2740984330"/>
                    </a:ext>
                  </a:extLst>
                </a:gridCol>
              </a:tblGrid>
              <a:tr h="7539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Clinical uses of</a:t>
                      </a:r>
                      <a:r>
                        <a:rPr lang="en-US" sz="1600" baseline="0" dirty="0">
                          <a:solidFill>
                            <a:srgbClr val="FF0000"/>
                          </a:solidFill>
                        </a:rPr>
                        <a:t> </a:t>
                      </a:r>
                      <a:r>
                        <a:rPr lang="en-US" sz="1600" baseline="0" dirty="0"/>
                        <a:t>Paracetamol</a:t>
                      </a:r>
                      <a:endParaRPr lang="en-US" sz="1600" b="1" dirty="0">
                        <a:solidFill>
                          <a:srgbClr val="9A261F"/>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76A"/>
                    </a:solidFill>
                  </a:tcPr>
                </a:tc>
                <a:tc>
                  <a:txBody>
                    <a:bodyPr/>
                    <a:lstStyle/>
                    <a:p>
                      <a:pPr algn="ctr"/>
                      <a:r>
                        <a:rPr lang="en-US" sz="1600" dirty="0">
                          <a:solidFill>
                            <a:srgbClr val="FF0000"/>
                          </a:solidFill>
                        </a:rPr>
                        <a:t>Contraindications</a:t>
                      </a:r>
                      <a:r>
                        <a:rPr lang="en-US" sz="1600" dirty="0"/>
                        <a:t> of Aspirin</a:t>
                      </a:r>
                      <a:endParaRPr lang="en-US" sz="1600" b="1" dirty="0">
                        <a:solidFill>
                          <a:srgbClr val="9A261F"/>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76A"/>
                    </a:solidFill>
                  </a:tcPr>
                </a:tc>
                <a:extLst>
                  <a:ext uri="{0D108BD9-81ED-4DB2-BD59-A6C34878D82A}">
                    <a16:rowId xmlns:a16="http://schemas.microsoft.com/office/drawing/2014/main" val="2726249901"/>
                  </a:ext>
                </a:extLst>
              </a:tr>
              <a:tr h="4718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Peptic or gastric ulcers </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Peptic ulcer</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161553"/>
                  </a:ext>
                </a:extLst>
              </a:tr>
              <a:tr h="106331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Bleeding tendency </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Hemophilic Patients,</a:t>
                      </a:r>
                    </a:p>
                    <a:p>
                      <a:pPr algn="ctr"/>
                      <a:r>
                        <a:rPr lang="en-US" sz="1600" dirty="0"/>
                        <a:t>Patients taking Anticoagulants.</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7684130"/>
                  </a:ext>
                </a:extLst>
              </a:tr>
              <a:tr h="668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Viral infections in children </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Children with viral infections</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832555"/>
                  </a:ext>
                </a:extLst>
              </a:tr>
              <a:tr h="335195">
                <a:tc>
                  <a:txBody>
                    <a:bodyPr/>
                    <a:lstStyle/>
                    <a:p>
                      <a:pPr algn="ctr"/>
                      <a:r>
                        <a:rPr lang="en-US" sz="1600" dirty="0"/>
                        <a:t>Pregnancy</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Pregnancy</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188504"/>
                  </a:ext>
                </a:extLst>
              </a:tr>
              <a:tr h="4718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Allergy to aspirin</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Gout ( small doses )</a:t>
                      </a:r>
                      <a:endParaRPr lang="en-US" sz="1600" b="0" dirty="0">
                        <a:solidFill>
                          <a:schemeClr val="tx1"/>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223818"/>
                  </a:ext>
                </a:extLst>
              </a:tr>
            </a:tbl>
          </a:graphicData>
        </a:graphic>
      </p:graphicFrame>
      <p:sp>
        <p:nvSpPr>
          <p:cNvPr id="12" name="Arrow: Pentagon 11">
            <a:extLst>
              <a:ext uri="{FF2B5EF4-FFF2-40B4-BE49-F238E27FC236}">
                <a16:creationId xmlns:a16="http://schemas.microsoft.com/office/drawing/2014/main" id="{D6BC2779-8149-4072-869D-8094947B4238}"/>
              </a:ext>
            </a:extLst>
          </p:cNvPr>
          <p:cNvSpPr/>
          <p:nvPr/>
        </p:nvSpPr>
        <p:spPr>
          <a:xfrm>
            <a:off x="0" y="406535"/>
            <a:ext cx="2933700" cy="603115"/>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Paracetamol VS Aspirin:</a:t>
            </a:r>
            <a:endParaRPr lang="en-US" b="1" dirty="0">
              <a:solidFill>
                <a:schemeClr val="tx1"/>
              </a:solidFill>
              <a:latin typeface="Cambria" panose="02040503050406030204" pitchFamily="18" charset="0"/>
            </a:endParaRPr>
          </a:p>
        </p:txBody>
      </p:sp>
      <p:sp>
        <p:nvSpPr>
          <p:cNvPr id="4" name="Title 1">
            <a:extLst>
              <a:ext uri="{FF2B5EF4-FFF2-40B4-BE49-F238E27FC236}">
                <a16:creationId xmlns:a16="http://schemas.microsoft.com/office/drawing/2014/main" id="{F5295962-87FD-4CB8-95AF-64AF7B83EBF1}"/>
              </a:ext>
            </a:extLst>
          </p:cNvPr>
          <p:cNvSpPr>
            <a:spLocks noGrp="1"/>
          </p:cNvSpPr>
          <p:nvPr>
            <p:ph type="title"/>
          </p:nvPr>
        </p:nvSpPr>
        <p:spPr>
          <a:xfrm>
            <a:off x="0" y="5702735"/>
            <a:ext cx="6858000" cy="767995"/>
          </a:xfrm>
        </p:spPr>
        <p:txBody>
          <a:bodyPr/>
          <a:lstStyle/>
          <a:p>
            <a:r>
              <a:rPr lang="en-US" dirty="0"/>
              <a:t>Summary</a:t>
            </a:r>
          </a:p>
        </p:txBody>
      </p:sp>
      <p:pic>
        <p:nvPicPr>
          <p:cNvPr id="6" name="Picture 5">
            <a:extLst>
              <a:ext uri="{FF2B5EF4-FFF2-40B4-BE49-F238E27FC236}">
                <a16:creationId xmlns:a16="http://schemas.microsoft.com/office/drawing/2014/main" id="{BBC7DEFE-C8C8-48AD-8406-AA7B8A31C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54" y="6596259"/>
            <a:ext cx="4999596" cy="3292241"/>
          </a:xfrm>
          <a:prstGeom prst="rect">
            <a:avLst/>
          </a:prstGeom>
        </p:spPr>
      </p:pic>
      <p:sp>
        <p:nvSpPr>
          <p:cNvPr id="2" name="TextBox 1">
            <a:extLst>
              <a:ext uri="{FF2B5EF4-FFF2-40B4-BE49-F238E27FC236}">
                <a16:creationId xmlns:a16="http://schemas.microsoft.com/office/drawing/2014/main" id="{5FE48842-9CE8-4F92-BC35-31BA8D98EF7E}"/>
              </a:ext>
            </a:extLst>
          </p:cNvPr>
          <p:cNvSpPr txBox="1"/>
          <p:nvPr/>
        </p:nvSpPr>
        <p:spPr>
          <a:xfrm>
            <a:off x="-28060" y="6714820"/>
            <a:ext cx="2057400" cy="646331"/>
          </a:xfrm>
          <a:prstGeom prst="rect">
            <a:avLst/>
          </a:prstGeom>
          <a:noFill/>
        </p:spPr>
        <p:txBody>
          <a:bodyPr wrap="square" rtlCol="0">
            <a:spAutoFit/>
          </a:bodyPr>
          <a:lstStyle/>
          <a:p>
            <a:pPr algn="ctr"/>
            <a:r>
              <a:rPr lang="en-US" dirty="0">
                <a:solidFill>
                  <a:schemeClr val="bg2">
                    <a:lumMod val="75000"/>
                  </a:schemeClr>
                </a:solidFill>
              </a:rPr>
              <a:t>*This summary is from Lippincott</a:t>
            </a:r>
          </a:p>
        </p:txBody>
      </p:sp>
      <p:sp>
        <p:nvSpPr>
          <p:cNvPr id="3" name="Rectangle 2">
            <a:extLst>
              <a:ext uri="{FF2B5EF4-FFF2-40B4-BE49-F238E27FC236}">
                <a16:creationId xmlns:a16="http://schemas.microsoft.com/office/drawing/2014/main" id="{EB41A02C-9A84-499C-A3A7-9A8081D6136F}"/>
              </a:ext>
            </a:extLst>
          </p:cNvPr>
          <p:cNvSpPr/>
          <p:nvPr/>
        </p:nvSpPr>
        <p:spPr>
          <a:xfrm>
            <a:off x="100013" y="7605241"/>
            <a:ext cx="1801254" cy="2054275"/>
          </a:xfrm>
          <a:prstGeom prst="rect">
            <a:avLst/>
          </a:prstGeom>
          <a:noFill/>
          <a:ln>
            <a:solidFill>
              <a:srgbClr val="6F2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Helpful videos:</a:t>
            </a:r>
          </a:p>
          <a:p>
            <a:pPr algn="ctr"/>
            <a:r>
              <a:rPr lang="en-US" sz="1050" dirty="0">
                <a:solidFill>
                  <a:schemeClr val="bg2">
                    <a:lumMod val="10000"/>
                  </a:schemeClr>
                </a:solidFill>
                <a:hlinkClick r:id="rId3"/>
              </a:rPr>
              <a:t>https://www.youtube.com/watch?v=LQpQtBEGkU4&amp;index=33&amp;list=WL</a:t>
            </a:r>
            <a:endParaRPr lang="en-US" sz="1050" dirty="0">
              <a:solidFill>
                <a:schemeClr val="bg2">
                  <a:lumMod val="10000"/>
                </a:schemeClr>
              </a:solidFill>
            </a:endParaRPr>
          </a:p>
          <a:p>
            <a:pPr algn="ctr"/>
            <a:endParaRPr lang="en-US" sz="1050" dirty="0">
              <a:solidFill>
                <a:schemeClr val="bg2">
                  <a:lumMod val="10000"/>
                </a:schemeClr>
              </a:solidFill>
            </a:endParaRPr>
          </a:p>
          <a:p>
            <a:pPr algn="ctr"/>
            <a:r>
              <a:rPr lang="en-US" sz="1050" dirty="0">
                <a:solidFill>
                  <a:schemeClr val="bg2">
                    <a:lumMod val="10000"/>
                  </a:schemeClr>
                </a:solidFill>
                <a:hlinkClick r:id="rId4"/>
              </a:rPr>
              <a:t>https://www.youtube.com/watch?v=VXR0Xiif25M&amp;list=WL&amp;index=34</a:t>
            </a:r>
            <a:r>
              <a:rPr lang="en-US" sz="1050" dirty="0">
                <a:solidFill>
                  <a:schemeClr val="bg2">
                    <a:lumMod val="10000"/>
                  </a:schemeClr>
                </a:solidFill>
              </a:rPr>
              <a:t> ( turn off the volume ) </a:t>
            </a:r>
          </a:p>
        </p:txBody>
      </p:sp>
    </p:spTree>
    <p:extLst>
      <p:ext uri="{BB962C8B-B14F-4D97-AF65-F5344CB8AC3E}">
        <p14:creationId xmlns:p14="http://schemas.microsoft.com/office/powerpoint/2010/main" val="360513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1808</Words>
  <Application>Microsoft Office PowerPoint</Application>
  <PresentationFormat>A4 Paper (210x297 mm)</PresentationFormat>
  <Paragraphs>297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Arabic Typesetting</vt:lpstr>
      <vt:lpstr>Arial</vt:lpstr>
      <vt:lpstr>Calibri</vt:lpstr>
      <vt:lpstr>Calibri Light</vt:lpstr>
      <vt:lpstr>Cambria</vt:lpstr>
      <vt:lpstr>Century</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Questions</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Dana Al-Kadi</cp:lastModifiedBy>
  <cp:revision>117</cp:revision>
  <dcterms:created xsi:type="dcterms:W3CDTF">2017-11-19T12:14:22Z</dcterms:created>
  <dcterms:modified xsi:type="dcterms:W3CDTF">2017-12-04T16:22:11Z</dcterms:modified>
</cp:coreProperties>
</file>