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76" r:id="rId3"/>
    <p:sldId id="277" r:id="rId4"/>
    <p:sldId id="278" r:id="rId5"/>
    <p:sldId id="279" r:id="rId6"/>
    <p:sldId id="280" r:id="rId7"/>
    <p:sldId id="281" r:id="rId8"/>
    <p:sldId id="282" r:id="rId9"/>
    <p:sldId id="283" r:id="rId10"/>
    <p:sldId id="273" r:id="rId11"/>
    <p:sldId id="274" r:id="rId12"/>
    <p:sldId id="275" r:id="rId1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3869"/>
    <a:srgbClr val="376761"/>
    <a:srgbClr val="782A72"/>
    <a:srgbClr val="D749A4"/>
    <a:srgbClr val="D664D1"/>
    <a:srgbClr val="E575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71" autoAdjust="0"/>
    <p:restoredTop sz="94660"/>
  </p:normalViewPr>
  <p:slideViewPr>
    <p:cSldViewPr snapToGrid="0">
      <p:cViewPr varScale="1">
        <p:scale>
          <a:sx n="63" d="100"/>
          <a:sy n="63" d="100"/>
        </p:scale>
        <p:origin x="212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1ACE8F-BED1-4A2D-A9E5-BF842085648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ar-SA"/>
        </a:p>
      </dgm:t>
    </dgm:pt>
    <dgm:pt modelId="{FA5FDD81-8556-4F75-A4E6-B0153F83F23E}">
      <dgm:prSet phldrT="[نص]" custT="1"/>
      <dgm:spPr/>
      <dgm:t>
        <a:bodyPr/>
        <a:lstStyle/>
        <a:p>
          <a:pPr rtl="1"/>
          <a:r>
            <a:rPr lang="en-US" sz="1100" dirty="0">
              <a:solidFill>
                <a:srgbClr val="782A72"/>
              </a:solidFill>
            </a:rPr>
            <a:t>Skeletal muscle relaxants </a:t>
          </a:r>
          <a:endParaRPr lang="ar-SA" sz="1100" dirty="0">
            <a:solidFill>
              <a:srgbClr val="782A72"/>
            </a:solidFill>
          </a:endParaRPr>
        </a:p>
      </dgm:t>
    </dgm:pt>
    <dgm:pt modelId="{441B1130-4D01-40A9-86CF-1EA4FC2EAC72}" type="parTrans" cxnId="{B8B8BDCF-5639-45DD-A842-AB02FC5A75B0}">
      <dgm:prSet/>
      <dgm:spPr/>
      <dgm:t>
        <a:bodyPr/>
        <a:lstStyle/>
        <a:p>
          <a:pPr rtl="1"/>
          <a:endParaRPr lang="ar-SA"/>
        </a:p>
      </dgm:t>
    </dgm:pt>
    <dgm:pt modelId="{004CA91D-109E-4103-AB18-0F88818B3780}" type="sibTrans" cxnId="{B8B8BDCF-5639-45DD-A842-AB02FC5A75B0}">
      <dgm:prSet/>
      <dgm:spPr/>
      <dgm:t>
        <a:bodyPr/>
        <a:lstStyle/>
        <a:p>
          <a:pPr rtl="1"/>
          <a:endParaRPr lang="ar-SA"/>
        </a:p>
      </dgm:t>
    </dgm:pt>
    <dgm:pt modelId="{B80B23A6-12D0-455D-ACD8-78E41FBDC412}">
      <dgm:prSet phldrT="[نص]" custT="1"/>
      <dgm:spPr/>
      <dgm:t>
        <a:bodyPr/>
        <a:lstStyle/>
        <a:p>
          <a:pPr rtl="1"/>
          <a:r>
            <a:rPr lang="en-US" sz="1100" dirty="0">
              <a:solidFill>
                <a:schemeClr val="tx1"/>
              </a:solidFill>
            </a:rPr>
            <a:t>Neuromuscular blockers or motor end plate blockers</a:t>
          </a:r>
          <a:endParaRPr lang="ar-SA" sz="1100" dirty="0">
            <a:solidFill>
              <a:schemeClr val="tx1"/>
            </a:solidFill>
          </a:endParaRPr>
        </a:p>
      </dgm:t>
    </dgm:pt>
    <dgm:pt modelId="{8C2B2A91-0034-4F8E-ADD0-28FC4FF1D335}" type="parTrans" cxnId="{C703B5DC-A1C6-4ADF-8131-92FCC6ECB161}">
      <dgm:prSet/>
      <dgm:spPr/>
      <dgm:t>
        <a:bodyPr/>
        <a:lstStyle/>
        <a:p>
          <a:pPr rtl="1"/>
          <a:endParaRPr lang="ar-SA"/>
        </a:p>
      </dgm:t>
    </dgm:pt>
    <dgm:pt modelId="{8187708E-5448-4EED-979B-F935D63B2FFA}" type="sibTrans" cxnId="{C703B5DC-A1C6-4ADF-8131-92FCC6ECB161}">
      <dgm:prSet/>
      <dgm:spPr/>
      <dgm:t>
        <a:bodyPr/>
        <a:lstStyle/>
        <a:p>
          <a:pPr rtl="1"/>
          <a:endParaRPr lang="ar-SA"/>
        </a:p>
      </dgm:t>
    </dgm:pt>
    <dgm:pt modelId="{55C569F4-7E8B-4F20-967A-7E09BFE03A75}">
      <dgm:prSet phldrT="[نص]"/>
      <dgm:spPr/>
      <dgm:t>
        <a:bodyPr/>
        <a:lstStyle/>
        <a:p>
          <a:pPr rtl="1"/>
          <a:r>
            <a:rPr lang="en-US" dirty="0">
              <a:solidFill>
                <a:schemeClr val="tx1"/>
              </a:solidFill>
            </a:rPr>
            <a:t>Atra</a:t>
          </a:r>
          <a:r>
            <a:rPr lang="en-US" dirty="0">
              <a:solidFill>
                <a:srgbClr val="FF0000"/>
              </a:solidFill>
            </a:rPr>
            <a:t>curium</a:t>
          </a:r>
        </a:p>
        <a:p>
          <a:pPr rtl="1"/>
          <a:r>
            <a:rPr lang="en-US" dirty="0">
              <a:solidFill>
                <a:schemeClr val="tx1"/>
              </a:solidFill>
            </a:rPr>
            <a:t>Miva</a:t>
          </a:r>
          <a:r>
            <a:rPr lang="en-US" dirty="0">
              <a:solidFill>
                <a:srgbClr val="FF0000"/>
              </a:solidFill>
            </a:rPr>
            <a:t>curium</a:t>
          </a:r>
          <a:endParaRPr lang="ar-SA" dirty="0">
            <a:solidFill>
              <a:srgbClr val="FF0000"/>
            </a:solidFill>
          </a:endParaRPr>
        </a:p>
      </dgm:t>
    </dgm:pt>
    <dgm:pt modelId="{1FB3EA22-CE28-47C3-B434-D2C9DECC080C}" type="parTrans" cxnId="{B3836149-209A-4575-B4E9-FDE0BC9671FD}">
      <dgm:prSet/>
      <dgm:spPr/>
      <dgm:t>
        <a:bodyPr/>
        <a:lstStyle/>
        <a:p>
          <a:pPr rtl="1"/>
          <a:endParaRPr lang="ar-SA"/>
        </a:p>
      </dgm:t>
    </dgm:pt>
    <dgm:pt modelId="{C3991A23-C722-4BBE-BB45-702CBA22B813}" type="sibTrans" cxnId="{B3836149-209A-4575-B4E9-FDE0BC9671FD}">
      <dgm:prSet/>
      <dgm:spPr/>
      <dgm:t>
        <a:bodyPr/>
        <a:lstStyle/>
        <a:p>
          <a:pPr rtl="1"/>
          <a:endParaRPr lang="ar-SA"/>
        </a:p>
      </dgm:t>
    </dgm:pt>
    <dgm:pt modelId="{16ACC18F-4786-405B-8C34-D5BCA7EB80F8}">
      <dgm:prSet phldrT="[نص]" custT="1"/>
      <dgm:spPr/>
      <dgm:t>
        <a:bodyPr/>
        <a:lstStyle/>
        <a:p>
          <a:pPr rtl="1"/>
          <a:r>
            <a:rPr lang="en-US" sz="1100" dirty="0">
              <a:solidFill>
                <a:schemeClr val="tx1"/>
              </a:solidFill>
            </a:rPr>
            <a:t>Spasmolytic</a:t>
          </a:r>
          <a:endParaRPr lang="ar-SA" sz="1100" dirty="0">
            <a:solidFill>
              <a:schemeClr val="tx1"/>
            </a:solidFill>
          </a:endParaRPr>
        </a:p>
      </dgm:t>
    </dgm:pt>
    <dgm:pt modelId="{C76EDE79-AA39-4C64-A305-751F894EE23C}" type="parTrans" cxnId="{01BEC990-5589-498A-B0EF-20CD3FDF9FE6}">
      <dgm:prSet/>
      <dgm:spPr/>
      <dgm:t>
        <a:bodyPr/>
        <a:lstStyle/>
        <a:p>
          <a:pPr rtl="1"/>
          <a:endParaRPr lang="ar-SA"/>
        </a:p>
      </dgm:t>
    </dgm:pt>
    <dgm:pt modelId="{C9AB24D5-B128-4EE0-8FF2-F1C87824B9F2}" type="sibTrans" cxnId="{01BEC990-5589-498A-B0EF-20CD3FDF9FE6}">
      <dgm:prSet/>
      <dgm:spPr/>
      <dgm:t>
        <a:bodyPr/>
        <a:lstStyle/>
        <a:p>
          <a:pPr rtl="1"/>
          <a:endParaRPr lang="ar-SA"/>
        </a:p>
      </dgm:t>
    </dgm:pt>
    <dgm:pt modelId="{5AFCB77F-9EA8-4EA3-AF93-B375467ADDE3}">
      <dgm:prSet phldrT="[نص]" custT="1"/>
      <dgm:spPr/>
      <dgm:t>
        <a:bodyPr/>
        <a:lstStyle/>
        <a:p>
          <a:pPr rtl="1"/>
          <a:r>
            <a:rPr lang="en-US" sz="1100" dirty="0">
              <a:solidFill>
                <a:schemeClr val="tx1"/>
              </a:solidFill>
            </a:rPr>
            <a:t>Centrally acting</a:t>
          </a:r>
          <a:endParaRPr lang="ar-SA" sz="1100" dirty="0">
            <a:solidFill>
              <a:schemeClr val="tx1"/>
            </a:solidFill>
          </a:endParaRPr>
        </a:p>
      </dgm:t>
    </dgm:pt>
    <dgm:pt modelId="{750DE7EB-4D5B-4296-BA95-5BA7BF5274B6}" type="parTrans" cxnId="{2ED47DC5-9076-4448-A993-61F63A24BEB6}">
      <dgm:prSet/>
      <dgm:spPr/>
      <dgm:t>
        <a:bodyPr/>
        <a:lstStyle/>
        <a:p>
          <a:pPr rtl="1"/>
          <a:endParaRPr lang="ar-SA"/>
        </a:p>
      </dgm:t>
    </dgm:pt>
    <dgm:pt modelId="{B1C4E8C0-6B80-4173-B0CF-227D3B1E6B53}" type="sibTrans" cxnId="{2ED47DC5-9076-4448-A993-61F63A24BEB6}">
      <dgm:prSet/>
      <dgm:spPr/>
      <dgm:t>
        <a:bodyPr/>
        <a:lstStyle/>
        <a:p>
          <a:pPr rtl="1"/>
          <a:endParaRPr lang="ar-SA"/>
        </a:p>
      </dgm:t>
    </dgm:pt>
    <dgm:pt modelId="{93060B64-5CDC-47A2-8D4E-609F578C1A02}">
      <dgm:prSet/>
      <dgm:spPr/>
      <dgm:t>
        <a:bodyPr/>
        <a:lstStyle/>
        <a:p>
          <a:pPr rtl="1"/>
          <a:r>
            <a:rPr lang="en-US" dirty="0">
              <a:solidFill>
                <a:schemeClr val="tx1"/>
              </a:solidFill>
            </a:rPr>
            <a:t>Pan</a:t>
          </a:r>
          <a:r>
            <a:rPr lang="en-US" dirty="0">
              <a:solidFill>
                <a:schemeClr val="accent2">
                  <a:lumMod val="75000"/>
                </a:schemeClr>
              </a:solidFill>
            </a:rPr>
            <a:t>curonium</a:t>
          </a:r>
        </a:p>
        <a:p>
          <a:pPr rtl="1"/>
          <a:r>
            <a:rPr lang="en-US" dirty="0">
              <a:solidFill>
                <a:schemeClr val="tx1"/>
              </a:solidFill>
            </a:rPr>
            <a:t>Ve</a:t>
          </a:r>
          <a:r>
            <a:rPr lang="en-US" dirty="0">
              <a:solidFill>
                <a:schemeClr val="accent2">
                  <a:lumMod val="75000"/>
                </a:schemeClr>
              </a:solidFill>
            </a:rPr>
            <a:t>curonium</a:t>
          </a:r>
          <a:endParaRPr lang="ar-SA" dirty="0">
            <a:solidFill>
              <a:schemeClr val="accent2">
                <a:lumMod val="75000"/>
              </a:schemeClr>
            </a:solidFill>
          </a:endParaRPr>
        </a:p>
      </dgm:t>
    </dgm:pt>
    <dgm:pt modelId="{2B49A2FF-6CBC-46E4-9913-23251FA1BC1C}" type="parTrans" cxnId="{1DC2BF5B-B9B8-4B30-B95E-3BED202DE8C3}">
      <dgm:prSet/>
      <dgm:spPr/>
      <dgm:t>
        <a:bodyPr/>
        <a:lstStyle/>
        <a:p>
          <a:pPr rtl="1"/>
          <a:endParaRPr lang="ar-SA"/>
        </a:p>
      </dgm:t>
    </dgm:pt>
    <dgm:pt modelId="{679558F5-0991-492C-9FCA-341F0CD579F0}" type="sibTrans" cxnId="{1DC2BF5B-B9B8-4B30-B95E-3BED202DE8C3}">
      <dgm:prSet/>
      <dgm:spPr/>
      <dgm:t>
        <a:bodyPr/>
        <a:lstStyle/>
        <a:p>
          <a:pPr rtl="1"/>
          <a:endParaRPr lang="ar-SA"/>
        </a:p>
      </dgm:t>
    </dgm:pt>
    <dgm:pt modelId="{F1588E7A-9108-4D39-80C7-0BEC4B9B3DFF}">
      <dgm:prSet/>
      <dgm:spPr/>
      <dgm:t>
        <a:bodyPr/>
        <a:lstStyle/>
        <a:p>
          <a:pPr rtl="1"/>
          <a:r>
            <a:rPr lang="ar-SA" dirty="0">
              <a:solidFill>
                <a:srgbClr val="7030A0"/>
              </a:solidFill>
            </a:rPr>
            <a:t> </a:t>
          </a:r>
          <a:r>
            <a:rPr lang="en-US" dirty="0">
              <a:solidFill>
                <a:schemeClr val="tx1"/>
              </a:solidFill>
            </a:rPr>
            <a:t>D-tubocurarine</a:t>
          </a:r>
        </a:p>
        <a:p>
          <a:pPr rtl="1"/>
          <a:r>
            <a:rPr lang="en-US" dirty="0">
              <a:solidFill>
                <a:schemeClr val="tx1"/>
              </a:solidFill>
            </a:rPr>
            <a:t>or Curare</a:t>
          </a:r>
        </a:p>
        <a:p>
          <a:pPr rtl="1"/>
          <a:r>
            <a:rPr lang="en-US" dirty="0">
              <a:solidFill>
                <a:schemeClr val="tx1"/>
              </a:solidFill>
            </a:rPr>
            <a:t>(Prototype*)</a:t>
          </a:r>
          <a:endParaRPr lang="ar-SA" dirty="0">
            <a:solidFill>
              <a:schemeClr val="tx1"/>
            </a:solidFill>
          </a:endParaRPr>
        </a:p>
      </dgm:t>
    </dgm:pt>
    <dgm:pt modelId="{7C90FE32-9338-46CD-8BEC-6158A084C944}" type="parTrans" cxnId="{CDD29F26-F999-4575-BD45-1B39DF27347B}">
      <dgm:prSet/>
      <dgm:spPr/>
      <dgm:t>
        <a:bodyPr/>
        <a:lstStyle/>
        <a:p>
          <a:pPr rtl="1"/>
          <a:endParaRPr lang="ar-SA"/>
        </a:p>
      </dgm:t>
    </dgm:pt>
    <dgm:pt modelId="{100F4E72-4CD3-43AE-9FA0-04275A2745B5}" type="sibTrans" cxnId="{CDD29F26-F999-4575-BD45-1B39DF27347B}">
      <dgm:prSet/>
      <dgm:spPr/>
      <dgm:t>
        <a:bodyPr/>
        <a:lstStyle/>
        <a:p>
          <a:pPr rtl="1"/>
          <a:endParaRPr lang="ar-SA"/>
        </a:p>
      </dgm:t>
    </dgm:pt>
    <dgm:pt modelId="{D7D4DD14-30CE-441A-8D9D-486F0263B5E5}">
      <dgm:prSet custT="1"/>
      <dgm:spPr/>
      <dgm:t>
        <a:bodyPr/>
        <a:lstStyle/>
        <a:p>
          <a:pPr rtl="1"/>
          <a:r>
            <a:rPr lang="ar-SA" sz="1100" dirty="0">
              <a:solidFill>
                <a:schemeClr val="tx1"/>
              </a:solidFill>
            </a:rPr>
            <a:t> </a:t>
          </a:r>
          <a:r>
            <a:rPr lang="en-US" sz="1100" dirty="0">
              <a:solidFill>
                <a:schemeClr val="tx1"/>
              </a:solidFill>
            </a:rPr>
            <a:t>Depolarizing blockers </a:t>
          </a:r>
          <a:endParaRPr lang="ar-SA" sz="1100" dirty="0">
            <a:solidFill>
              <a:schemeClr val="tx1"/>
            </a:solidFill>
          </a:endParaRPr>
        </a:p>
      </dgm:t>
    </dgm:pt>
    <dgm:pt modelId="{20599E8B-80A9-48A4-8D32-7B0A425E4607}" type="parTrans" cxnId="{ADDB6294-A0A3-4C80-998C-F9174474F453}">
      <dgm:prSet/>
      <dgm:spPr/>
      <dgm:t>
        <a:bodyPr/>
        <a:lstStyle/>
        <a:p>
          <a:pPr rtl="1"/>
          <a:endParaRPr lang="ar-SA"/>
        </a:p>
      </dgm:t>
    </dgm:pt>
    <dgm:pt modelId="{E52CBFD7-3A46-4BC8-ADB6-09C587206495}" type="sibTrans" cxnId="{ADDB6294-A0A3-4C80-998C-F9174474F453}">
      <dgm:prSet/>
      <dgm:spPr/>
      <dgm:t>
        <a:bodyPr/>
        <a:lstStyle/>
        <a:p>
          <a:pPr rtl="1"/>
          <a:endParaRPr lang="ar-SA"/>
        </a:p>
      </dgm:t>
    </dgm:pt>
    <dgm:pt modelId="{68F8B878-393D-45B8-ADB6-B5C56126B3B2}">
      <dgm:prSet custT="1"/>
      <dgm:spPr/>
      <dgm:t>
        <a:bodyPr/>
        <a:lstStyle/>
        <a:p>
          <a:pPr rtl="1"/>
          <a:r>
            <a:rPr lang="en-US" sz="1100" dirty="0">
              <a:solidFill>
                <a:schemeClr val="tx1"/>
              </a:solidFill>
            </a:rPr>
            <a:t>Non-depolarizing blockers (competetive)</a:t>
          </a:r>
          <a:endParaRPr lang="ar-SA" sz="1100" dirty="0">
            <a:solidFill>
              <a:schemeClr val="tx1"/>
            </a:solidFill>
          </a:endParaRPr>
        </a:p>
      </dgm:t>
    </dgm:pt>
    <dgm:pt modelId="{21DE6131-EBAE-41DC-9611-18B832C6DF08}" type="parTrans" cxnId="{0DEE0E49-DC83-4A19-A683-C38685B955B5}">
      <dgm:prSet/>
      <dgm:spPr/>
      <dgm:t>
        <a:bodyPr/>
        <a:lstStyle/>
        <a:p>
          <a:pPr rtl="1"/>
          <a:endParaRPr lang="ar-SA"/>
        </a:p>
      </dgm:t>
    </dgm:pt>
    <dgm:pt modelId="{1A6766B0-435D-4D4E-8050-16AC3BD4CC17}" type="sibTrans" cxnId="{0DEE0E49-DC83-4A19-A683-C38685B955B5}">
      <dgm:prSet/>
      <dgm:spPr/>
      <dgm:t>
        <a:bodyPr/>
        <a:lstStyle/>
        <a:p>
          <a:pPr rtl="1"/>
          <a:endParaRPr lang="ar-SA"/>
        </a:p>
      </dgm:t>
    </dgm:pt>
    <dgm:pt modelId="{59CEE404-69DE-4A34-88F2-5253E2D912A1}">
      <dgm:prSet custT="1"/>
      <dgm:spPr/>
      <dgm:t>
        <a:bodyPr/>
        <a:lstStyle/>
        <a:p>
          <a:pPr rtl="1"/>
          <a:r>
            <a:rPr lang="en-US" sz="1100" dirty="0">
              <a:solidFill>
                <a:schemeClr val="tx1"/>
              </a:solidFill>
            </a:rPr>
            <a:t>Succinylcholine</a:t>
          </a:r>
          <a:endParaRPr lang="ar-SA" sz="1100" dirty="0">
            <a:solidFill>
              <a:schemeClr val="tx1"/>
            </a:solidFill>
          </a:endParaRPr>
        </a:p>
      </dgm:t>
    </dgm:pt>
    <dgm:pt modelId="{93BA8D9B-53A2-458C-9502-51803F4E24A3}" type="parTrans" cxnId="{0FC51C01-F1FA-43C9-82F8-9DBFE1817751}">
      <dgm:prSet/>
      <dgm:spPr/>
      <dgm:t>
        <a:bodyPr/>
        <a:lstStyle/>
        <a:p>
          <a:pPr rtl="1"/>
          <a:endParaRPr lang="ar-SA"/>
        </a:p>
      </dgm:t>
    </dgm:pt>
    <dgm:pt modelId="{B6D1C5DB-E64A-4161-A0D1-B3F12BAE8E72}" type="sibTrans" cxnId="{0FC51C01-F1FA-43C9-82F8-9DBFE1817751}">
      <dgm:prSet/>
      <dgm:spPr/>
      <dgm:t>
        <a:bodyPr/>
        <a:lstStyle/>
        <a:p>
          <a:pPr rtl="1"/>
          <a:endParaRPr lang="ar-SA"/>
        </a:p>
      </dgm:t>
    </dgm:pt>
    <dgm:pt modelId="{323568D0-8901-4E72-9CE1-078044737DC5}">
      <dgm:prSet custT="1"/>
      <dgm:spPr/>
      <dgm:t>
        <a:bodyPr/>
        <a:lstStyle/>
        <a:p>
          <a:pPr rtl="1"/>
          <a:r>
            <a:rPr lang="en-US" sz="1100" dirty="0">
              <a:solidFill>
                <a:schemeClr val="tx1"/>
              </a:solidFill>
            </a:rPr>
            <a:t>Direct acting</a:t>
          </a:r>
          <a:endParaRPr lang="ar-SA" sz="1100" dirty="0">
            <a:solidFill>
              <a:schemeClr val="tx1"/>
            </a:solidFill>
          </a:endParaRPr>
        </a:p>
      </dgm:t>
    </dgm:pt>
    <dgm:pt modelId="{F33549B4-772A-4020-B300-8836EE9D3848}" type="parTrans" cxnId="{FE9F154A-4E5F-499F-BAD8-609521F88F71}">
      <dgm:prSet/>
      <dgm:spPr/>
      <dgm:t>
        <a:bodyPr/>
        <a:lstStyle/>
        <a:p>
          <a:pPr rtl="1"/>
          <a:endParaRPr lang="ar-SA"/>
        </a:p>
      </dgm:t>
    </dgm:pt>
    <dgm:pt modelId="{3C30F9E3-BEE8-44C9-B07C-30D43E6EA13E}" type="sibTrans" cxnId="{FE9F154A-4E5F-499F-BAD8-609521F88F71}">
      <dgm:prSet/>
      <dgm:spPr/>
      <dgm:t>
        <a:bodyPr/>
        <a:lstStyle/>
        <a:p>
          <a:pPr rtl="1"/>
          <a:endParaRPr lang="ar-SA"/>
        </a:p>
      </dgm:t>
    </dgm:pt>
    <dgm:pt modelId="{A9732BC9-4004-499F-A929-A4F10D7EF0A9}">
      <dgm:prSet custT="1"/>
      <dgm:spPr/>
      <dgm:t>
        <a:bodyPr/>
        <a:lstStyle/>
        <a:p>
          <a:pPr rtl="1"/>
          <a:r>
            <a:rPr lang="en-US" sz="1100" dirty="0">
              <a:solidFill>
                <a:schemeClr val="tx1"/>
              </a:solidFill>
            </a:rPr>
            <a:t>Baclofen (act on spinal cord)</a:t>
          </a:r>
          <a:endParaRPr lang="ar-SA" sz="1100" dirty="0">
            <a:solidFill>
              <a:schemeClr val="tx1"/>
            </a:solidFill>
          </a:endParaRPr>
        </a:p>
      </dgm:t>
    </dgm:pt>
    <dgm:pt modelId="{7FD7E4C7-A5CE-4D6B-8C16-BACD06A87585}" type="parTrans" cxnId="{CAEF7306-6FFB-44FA-8DCF-93E1AEBBBD26}">
      <dgm:prSet/>
      <dgm:spPr/>
      <dgm:t>
        <a:bodyPr/>
        <a:lstStyle/>
        <a:p>
          <a:pPr rtl="1"/>
          <a:endParaRPr lang="ar-SA"/>
        </a:p>
      </dgm:t>
    </dgm:pt>
    <dgm:pt modelId="{2E5EF375-A1C8-4B55-AB68-BF1DFCEF36CC}" type="sibTrans" cxnId="{CAEF7306-6FFB-44FA-8DCF-93E1AEBBBD26}">
      <dgm:prSet/>
      <dgm:spPr/>
      <dgm:t>
        <a:bodyPr/>
        <a:lstStyle/>
        <a:p>
          <a:pPr rtl="1"/>
          <a:endParaRPr lang="ar-SA"/>
        </a:p>
      </dgm:t>
    </dgm:pt>
    <dgm:pt modelId="{77A2ABD4-B20A-4322-8D61-D607D1EA6639}">
      <dgm:prSet custT="1"/>
      <dgm:spPr/>
      <dgm:t>
        <a:bodyPr/>
        <a:lstStyle/>
        <a:p>
          <a:pPr rtl="1"/>
          <a:r>
            <a:rPr lang="en-US" sz="1100" dirty="0">
              <a:solidFill>
                <a:schemeClr val="tx1"/>
              </a:solidFill>
            </a:rPr>
            <a:t>Diazepam</a:t>
          </a:r>
        </a:p>
        <a:p>
          <a:pPr rtl="1"/>
          <a:r>
            <a:rPr lang="en-US" sz="1100" dirty="0">
              <a:solidFill>
                <a:schemeClr val="tx1"/>
              </a:solidFill>
            </a:rPr>
            <a:t>(act on spinl cord)</a:t>
          </a:r>
          <a:endParaRPr lang="ar-SA" sz="1100" dirty="0">
            <a:solidFill>
              <a:schemeClr val="tx1"/>
            </a:solidFill>
          </a:endParaRPr>
        </a:p>
      </dgm:t>
    </dgm:pt>
    <dgm:pt modelId="{0F178CC1-CF15-473E-AB23-AC814F68A567}" type="parTrans" cxnId="{F1AB10F7-A436-4F5D-B443-910451765D8C}">
      <dgm:prSet/>
      <dgm:spPr/>
      <dgm:t>
        <a:bodyPr/>
        <a:lstStyle/>
        <a:p>
          <a:pPr rtl="1"/>
          <a:endParaRPr lang="ar-SA"/>
        </a:p>
      </dgm:t>
    </dgm:pt>
    <dgm:pt modelId="{BAF839BC-5BF8-40E7-B826-11BDDB189224}" type="sibTrans" cxnId="{F1AB10F7-A436-4F5D-B443-910451765D8C}">
      <dgm:prSet/>
      <dgm:spPr/>
      <dgm:t>
        <a:bodyPr/>
        <a:lstStyle/>
        <a:p>
          <a:pPr rtl="1"/>
          <a:endParaRPr lang="ar-SA"/>
        </a:p>
      </dgm:t>
    </dgm:pt>
    <dgm:pt modelId="{B71C01B7-E12B-48CB-91F8-9DA594651ADE}">
      <dgm:prSet custT="1"/>
      <dgm:spPr/>
      <dgm:t>
        <a:bodyPr/>
        <a:lstStyle/>
        <a:p>
          <a:pPr rtl="1"/>
          <a:r>
            <a:rPr lang="en-US" sz="1100" dirty="0">
              <a:solidFill>
                <a:schemeClr val="tx1"/>
              </a:solidFill>
            </a:rPr>
            <a:t>Dantrolene</a:t>
          </a:r>
          <a:endParaRPr lang="ar-SA" sz="1100" dirty="0">
            <a:solidFill>
              <a:schemeClr val="tx1"/>
            </a:solidFill>
          </a:endParaRPr>
        </a:p>
      </dgm:t>
    </dgm:pt>
    <dgm:pt modelId="{680ECCA0-ACC3-4845-913B-D00E6477D999}" type="parTrans" cxnId="{8536C8D5-9D81-4242-8D2E-8305D6B75CE9}">
      <dgm:prSet/>
      <dgm:spPr/>
      <dgm:t>
        <a:bodyPr/>
        <a:lstStyle/>
        <a:p>
          <a:pPr rtl="1"/>
          <a:endParaRPr lang="ar-SA"/>
        </a:p>
      </dgm:t>
    </dgm:pt>
    <dgm:pt modelId="{1F554991-E254-4890-BA86-EF7D7826A8E6}" type="sibTrans" cxnId="{8536C8D5-9D81-4242-8D2E-8305D6B75CE9}">
      <dgm:prSet/>
      <dgm:spPr/>
      <dgm:t>
        <a:bodyPr/>
        <a:lstStyle/>
        <a:p>
          <a:pPr rtl="1"/>
          <a:endParaRPr lang="ar-SA"/>
        </a:p>
      </dgm:t>
    </dgm:pt>
    <dgm:pt modelId="{56DAEA04-801C-4731-AA9D-4156CECECDBF}">
      <dgm:prSet custT="1"/>
      <dgm:spPr/>
      <dgm:t>
        <a:bodyPr/>
        <a:lstStyle/>
        <a:p>
          <a:pPr rtl="1"/>
          <a:r>
            <a:rPr lang="en-US" sz="1100" dirty="0">
              <a:solidFill>
                <a:schemeClr val="tx1"/>
              </a:solidFill>
            </a:rPr>
            <a:t>Peripherally acting</a:t>
          </a:r>
        </a:p>
      </dgm:t>
    </dgm:pt>
    <dgm:pt modelId="{A6DC2221-B5FE-4FB6-A1A1-8DA7C541278A}" type="parTrans" cxnId="{B3290094-58D4-4D07-A754-A82AA1007E88}">
      <dgm:prSet/>
      <dgm:spPr/>
      <dgm:t>
        <a:bodyPr/>
        <a:lstStyle/>
        <a:p>
          <a:pPr rtl="1"/>
          <a:endParaRPr lang="ar-SA"/>
        </a:p>
      </dgm:t>
    </dgm:pt>
    <dgm:pt modelId="{645A3C73-2A19-4C9C-8777-415042A4D1B1}" type="sibTrans" cxnId="{B3290094-58D4-4D07-A754-A82AA1007E88}">
      <dgm:prSet/>
      <dgm:spPr/>
      <dgm:t>
        <a:bodyPr/>
        <a:lstStyle/>
        <a:p>
          <a:pPr rtl="1"/>
          <a:endParaRPr lang="ar-SA"/>
        </a:p>
      </dgm:t>
    </dgm:pt>
    <dgm:pt modelId="{3A77C8E8-7D45-4AF3-A07A-2EB07EEF1D7E}" type="pres">
      <dgm:prSet presAssocID="{E91ACE8F-BED1-4A2D-A9E5-BF842085648E}" presName="hierChild1" presStyleCnt="0">
        <dgm:presLayoutVars>
          <dgm:chPref val="1"/>
          <dgm:dir/>
          <dgm:animOne val="branch"/>
          <dgm:animLvl val="lvl"/>
          <dgm:resizeHandles/>
        </dgm:presLayoutVars>
      </dgm:prSet>
      <dgm:spPr/>
    </dgm:pt>
    <dgm:pt modelId="{5060AC08-726D-4039-98E4-287C670E917E}" type="pres">
      <dgm:prSet presAssocID="{FA5FDD81-8556-4F75-A4E6-B0153F83F23E}" presName="hierRoot1" presStyleCnt="0"/>
      <dgm:spPr/>
    </dgm:pt>
    <dgm:pt modelId="{FF6552AA-804B-48A5-9B8D-D589AA681300}" type="pres">
      <dgm:prSet presAssocID="{FA5FDD81-8556-4F75-A4E6-B0153F83F23E}" presName="composite" presStyleCnt="0"/>
      <dgm:spPr/>
    </dgm:pt>
    <dgm:pt modelId="{CC249B72-3B66-4034-BA57-091DA9A775C1}" type="pres">
      <dgm:prSet presAssocID="{FA5FDD81-8556-4F75-A4E6-B0153F83F23E}" presName="background" presStyleLbl="node0" presStyleIdx="0" presStyleCnt="1"/>
      <dgm:spPr>
        <a:solidFill>
          <a:srgbClr val="782A72"/>
        </a:solidFill>
      </dgm:spPr>
    </dgm:pt>
    <dgm:pt modelId="{47A60FE0-79E4-46A6-A8A5-EF2771160FAB}" type="pres">
      <dgm:prSet presAssocID="{FA5FDD81-8556-4F75-A4E6-B0153F83F23E}" presName="text" presStyleLbl="fgAcc0" presStyleIdx="0" presStyleCnt="1">
        <dgm:presLayoutVars>
          <dgm:chPref val="3"/>
        </dgm:presLayoutVars>
      </dgm:prSet>
      <dgm:spPr/>
    </dgm:pt>
    <dgm:pt modelId="{C2412E21-3A2D-4457-984E-486CB5AE5C98}" type="pres">
      <dgm:prSet presAssocID="{FA5FDD81-8556-4F75-A4E6-B0153F83F23E}" presName="hierChild2" presStyleCnt="0"/>
      <dgm:spPr/>
    </dgm:pt>
    <dgm:pt modelId="{8EDD3336-363F-49B3-83C1-4C7E18B00540}" type="pres">
      <dgm:prSet presAssocID="{A6DC2221-B5FE-4FB6-A1A1-8DA7C541278A}" presName="Name10" presStyleLbl="parChTrans1D2" presStyleIdx="0" presStyleCnt="2"/>
      <dgm:spPr/>
    </dgm:pt>
    <dgm:pt modelId="{BEEEA368-175D-4031-A3DF-E6AD4D9808DD}" type="pres">
      <dgm:prSet presAssocID="{56DAEA04-801C-4731-AA9D-4156CECECDBF}" presName="hierRoot2" presStyleCnt="0"/>
      <dgm:spPr/>
    </dgm:pt>
    <dgm:pt modelId="{89DA04F3-51AE-479B-887D-82BEE92E95BB}" type="pres">
      <dgm:prSet presAssocID="{56DAEA04-801C-4731-AA9D-4156CECECDBF}" presName="composite2" presStyleCnt="0"/>
      <dgm:spPr/>
    </dgm:pt>
    <dgm:pt modelId="{3707EFBF-1F5A-47FA-BCF0-FEE2880F2B2C}" type="pres">
      <dgm:prSet presAssocID="{56DAEA04-801C-4731-AA9D-4156CECECDBF}" presName="background2" presStyleLbl="node2" presStyleIdx="0" presStyleCnt="2"/>
      <dgm:spPr>
        <a:solidFill>
          <a:srgbClr val="782A72"/>
        </a:solidFill>
      </dgm:spPr>
    </dgm:pt>
    <dgm:pt modelId="{673803D4-B97F-443E-B637-B6AF690FCAD7}" type="pres">
      <dgm:prSet presAssocID="{56DAEA04-801C-4731-AA9D-4156CECECDBF}" presName="text2" presStyleLbl="fgAcc2" presStyleIdx="0" presStyleCnt="2">
        <dgm:presLayoutVars>
          <dgm:chPref val="3"/>
        </dgm:presLayoutVars>
      </dgm:prSet>
      <dgm:spPr/>
    </dgm:pt>
    <dgm:pt modelId="{48923620-F528-45CD-B1E2-422150D69092}" type="pres">
      <dgm:prSet presAssocID="{56DAEA04-801C-4731-AA9D-4156CECECDBF}" presName="hierChild3" presStyleCnt="0"/>
      <dgm:spPr/>
    </dgm:pt>
    <dgm:pt modelId="{08D8E331-ADF0-4E62-A3F2-B2BECDE2D50C}" type="pres">
      <dgm:prSet presAssocID="{8C2B2A91-0034-4F8E-ADD0-28FC4FF1D335}" presName="Name17" presStyleLbl="parChTrans1D3" presStyleIdx="0" presStyleCnt="3"/>
      <dgm:spPr/>
    </dgm:pt>
    <dgm:pt modelId="{E9121E02-D08E-48DD-9951-808C5F370CB8}" type="pres">
      <dgm:prSet presAssocID="{B80B23A6-12D0-455D-ACD8-78E41FBDC412}" presName="hierRoot3" presStyleCnt="0"/>
      <dgm:spPr/>
    </dgm:pt>
    <dgm:pt modelId="{35A9EF87-3DEA-4F64-8D18-2E25FB946E17}" type="pres">
      <dgm:prSet presAssocID="{B80B23A6-12D0-455D-ACD8-78E41FBDC412}" presName="composite3" presStyleCnt="0"/>
      <dgm:spPr/>
    </dgm:pt>
    <dgm:pt modelId="{2E058493-C24F-4CA7-B63C-DDEC52D9806F}" type="pres">
      <dgm:prSet presAssocID="{B80B23A6-12D0-455D-ACD8-78E41FBDC412}" presName="background3" presStyleLbl="node3" presStyleIdx="0" presStyleCnt="3"/>
      <dgm:spPr>
        <a:solidFill>
          <a:srgbClr val="782A72"/>
        </a:solidFill>
      </dgm:spPr>
    </dgm:pt>
    <dgm:pt modelId="{F1DD1AD4-FD66-4366-9ABF-456B7BD9DDA4}" type="pres">
      <dgm:prSet presAssocID="{B80B23A6-12D0-455D-ACD8-78E41FBDC412}" presName="text3" presStyleLbl="fgAcc3" presStyleIdx="0" presStyleCnt="3">
        <dgm:presLayoutVars>
          <dgm:chPref val="3"/>
        </dgm:presLayoutVars>
      </dgm:prSet>
      <dgm:spPr/>
    </dgm:pt>
    <dgm:pt modelId="{97984E66-C747-41D1-A907-6D0A699E4FB3}" type="pres">
      <dgm:prSet presAssocID="{B80B23A6-12D0-455D-ACD8-78E41FBDC412}" presName="hierChild4" presStyleCnt="0"/>
      <dgm:spPr/>
    </dgm:pt>
    <dgm:pt modelId="{C379B121-D9F5-4F2B-A6D4-EC4EF204689F}" type="pres">
      <dgm:prSet presAssocID="{21DE6131-EBAE-41DC-9611-18B832C6DF08}" presName="Name23" presStyleLbl="parChTrans1D4" presStyleIdx="0" presStyleCnt="9"/>
      <dgm:spPr/>
    </dgm:pt>
    <dgm:pt modelId="{CC20EF1E-910D-4FE3-BF1E-DF8915369DE6}" type="pres">
      <dgm:prSet presAssocID="{68F8B878-393D-45B8-ADB6-B5C56126B3B2}" presName="hierRoot4" presStyleCnt="0"/>
      <dgm:spPr/>
    </dgm:pt>
    <dgm:pt modelId="{5D22973D-D0A0-449C-A133-15CDEC53B853}" type="pres">
      <dgm:prSet presAssocID="{68F8B878-393D-45B8-ADB6-B5C56126B3B2}" presName="composite4" presStyleCnt="0"/>
      <dgm:spPr/>
    </dgm:pt>
    <dgm:pt modelId="{3FD462C2-22BF-4C61-84E9-E4A7CA990C85}" type="pres">
      <dgm:prSet presAssocID="{68F8B878-393D-45B8-ADB6-B5C56126B3B2}" presName="background4" presStyleLbl="node4" presStyleIdx="0" presStyleCnt="9"/>
      <dgm:spPr>
        <a:solidFill>
          <a:srgbClr val="782A72"/>
        </a:solidFill>
      </dgm:spPr>
    </dgm:pt>
    <dgm:pt modelId="{FB70805B-D084-4391-BADE-C610792686FA}" type="pres">
      <dgm:prSet presAssocID="{68F8B878-393D-45B8-ADB6-B5C56126B3B2}" presName="text4" presStyleLbl="fgAcc4" presStyleIdx="0" presStyleCnt="9">
        <dgm:presLayoutVars>
          <dgm:chPref val="3"/>
        </dgm:presLayoutVars>
      </dgm:prSet>
      <dgm:spPr/>
    </dgm:pt>
    <dgm:pt modelId="{60299102-C4BB-40E2-952E-7848C63B3CC2}" type="pres">
      <dgm:prSet presAssocID="{68F8B878-393D-45B8-ADB6-B5C56126B3B2}" presName="hierChild5" presStyleCnt="0"/>
      <dgm:spPr/>
    </dgm:pt>
    <dgm:pt modelId="{27CB7612-369B-47F7-A8B6-9B4DC10D34AD}" type="pres">
      <dgm:prSet presAssocID="{1FB3EA22-CE28-47C3-B434-D2C9DECC080C}" presName="Name23" presStyleLbl="parChTrans1D4" presStyleIdx="1" presStyleCnt="9"/>
      <dgm:spPr/>
    </dgm:pt>
    <dgm:pt modelId="{E27A38A7-465D-4DFB-80E3-22DB03D5BD99}" type="pres">
      <dgm:prSet presAssocID="{55C569F4-7E8B-4F20-967A-7E09BFE03A75}" presName="hierRoot4" presStyleCnt="0"/>
      <dgm:spPr/>
    </dgm:pt>
    <dgm:pt modelId="{3A48E28B-3291-405D-A115-8FAC05074FE7}" type="pres">
      <dgm:prSet presAssocID="{55C569F4-7E8B-4F20-967A-7E09BFE03A75}" presName="composite4" presStyleCnt="0"/>
      <dgm:spPr/>
    </dgm:pt>
    <dgm:pt modelId="{C103343B-1C7E-423E-AA5D-AC1128F0658B}" type="pres">
      <dgm:prSet presAssocID="{55C569F4-7E8B-4F20-967A-7E09BFE03A75}" presName="background4" presStyleLbl="node4" presStyleIdx="1" presStyleCnt="9"/>
      <dgm:spPr>
        <a:solidFill>
          <a:srgbClr val="782A72"/>
        </a:solidFill>
      </dgm:spPr>
    </dgm:pt>
    <dgm:pt modelId="{68BAC0C0-7D63-40AF-80E5-8BCBF2347646}" type="pres">
      <dgm:prSet presAssocID="{55C569F4-7E8B-4F20-967A-7E09BFE03A75}" presName="text4" presStyleLbl="fgAcc4" presStyleIdx="1" presStyleCnt="9">
        <dgm:presLayoutVars>
          <dgm:chPref val="3"/>
        </dgm:presLayoutVars>
      </dgm:prSet>
      <dgm:spPr/>
    </dgm:pt>
    <dgm:pt modelId="{434D817D-1A6D-49F4-8085-03DE4F8FDEFE}" type="pres">
      <dgm:prSet presAssocID="{55C569F4-7E8B-4F20-967A-7E09BFE03A75}" presName="hierChild5" presStyleCnt="0"/>
      <dgm:spPr/>
    </dgm:pt>
    <dgm:pt modelId="{B5510D25-A679-4B7D-950E-9A622A235E17}" type="pres">
      <dgm:prSet presAssocID="{2B49A2FF-6CBC-46E4-9913-23251FA1BC1C}" presName="Name23" presStyleLbl="parChTrans1D4" presStyleIdx="2" presStyleCnt="9"/>
      <dgm:spPr/>
    </dgm:pt>
    <dgm:pt modelId="{01FB17B9-DDDE-4070-BEDE-6112986A1EA2}" type="pres">
      <dgm:prSet presAssocID="{93060B64-5CDC-47A2-8D4E-609F578C1A02}" presName="hierRoot4" presStyleCnt="0"/>
      <dgm:spPr/>
    </dgm:pt>
    <dgm:pt modelId="{4ACF3F35-7AEE-4D26-B562-DFA03AF5610D}" type="pres">
      <dgm:prSet presAssocID="{93060B64-5CDC-47A2-8D4E-609F578C1A02}" presName="composite4" presStyleCnt="0"/>
      <dgm:spPr/>
    </dgm:pt>
    <dgm:pt modelId="{1AC6DB9D-9AE5-4979-BF1A-15AD36F27686}" type="pres">
      <dgm:prSet presAssocID="{93060B64-5CDC-47A2-8D4E-609F578C1A02}" presName="background4" presStyleLbl="node4" presStyleIdx="2" presStyleCnt="9"/>
      <dgm:spPr>
        <a:solidFill>
          <a:srgbClr val="782A72"/>
        </a:solidFill>
      </dgm:spPr>
    </dgm:pt>
    <dgm:pt modelId="{CC19B35B-9B87-4CD8-954A-55839A9605F5}" type="pres">
      <dgm:prSet presAssocID="{93060B64-5CDC-47A2-8D4E-609F578C1A02}" presName="text4" presStyleLbl="fgAcc4" presStyleIdx="2" presStyleCnt="9">
        <dgm:presLayoutVars>
          <dgm:chPref val="3"/>
        </dgm:presLayoutVars>
      </dgm:prSet>
      <dgm:spPr/>
    </dgm:pt>
    <dgm:pt modelId="{4CE6AEC7-4B39-42BB-A12D-2680054AAD2C}" type="pres">
      <dgm:prSet presAssocID="{93060B64-5CDC-47A2-8D4E-609F578C1A02}" presName="hierChild5" presStyleCnt="0"/>
      <dgm:spPr/>
    </dgm:pt>
    <dgm:pt modelId="{795A90BF-B685-4CF6-B176-3035A5CA2BD4}" type="pres">
      <dgm:prSet presAssocID="{7C90FE32-9338-46CD-8BEC-6158A084C944}" presName="Name23" presStyleLbl="parChTrans1D4" presStyleIdx="3" presStyleCnt="9"/>
      <dgm:spPr/>
    </dgm:pt>
    <dgm:pt modelId="{CED6DE35-8286-41FC-97F6-EACDCC3853A8}" type="pres">
      <dgm:prSet presAssocID="{F1588E7A-9108-4D39-80C7-0BEC4B9B3DFF}" presName="hierRoot4" presStyleCnt="0"/>
      <dgm:spPr/>
    </dgm:pt>
    <dgm:pt modelId="{A4FFF938-1E66-4EBA-A298-22F2FDF80014}" type="pres">
      <dgm:prSet presAssocID="{F1588E7A-9108-4D39-80C7-0BEC4B9B3DFF}" presName="composite4" presStyleCnt="0"/>
      <dgm:spPr/>
    </dgm:pt>
    <dgm:pt modelId="{A1EBF43F-A0C2-49C8-A6BC-3E8116A579BF}" type="pres">
      <dgm:prSet presAssocID="{F1588E7A-9108-4D39-80C7-0BEC4B9B3DFF}" presName="background4" presStyleLbl="node4" presStyleIdx="3" presStyleCnt="9"/>
      <dgm:spPr>
        <a:solidFill>
          <a:srgbClr val="782A72"/>
        </a:solidFill>
      </dgm:spPr>
    </dgm:pt>
    <dgm:pt modelId="{AC78741D-41F8-4EC8-B3B5-6204AE0B5709}" type="pres">
      <dgm:prSet presAssocID="{F1588E7A-9108-4D39-80C7-0BEC4B9B3DFF}" presName="text4" presStyleLbl="fgAcc4" presStyleIdx="3" presStyleCnt="9">
        <dgm:presLayoutVars>
          <dgm:chPref val="3"/>
        </dgm:presLayoutVars>
      </dgm:prSet>
      <dgm:spPr/>
    </dgm:pt>
    <dgm:pt modelId="{4F884FA3-24F3-486E-8F8A-1F741DE8298D}" type="pres">
      <dgm:prSet presAssocID="{F1588E7A-9108-4D39-80C7-0BEC4B9B3DFF}" presName="hierChild5" presStyleCnt="0"/>
      <dgm:spPr/>
    </dgm:pt>
    <dgm:pt modelId="{400C48D9-579E-403D-BF58-4359BA1D60E3}" type="pres">
      <dgm:prSet presAssocID="{20599E8B-80A9-48A4-8D32-7B0A425E4607}" presName="Name23" presStyleLbl="parChTrans1D4" presStyleIdx="4" presStyleCnt="9"/>
      <dgm:spPr/>
    </dgm:pt>
    <dgm:pt modelId="{466AD0DE-024C-4820-9009-9634DA505981}" type="pres">
      <dgm:prSet presAssocID="{D7D4DD14-30CE-441A-8D9D-486F0263B5E5}" presName="hierRoot4" presStyleCnt="0"/>
      <dgm:spPr/>
    </dgm:pt>
    <dgm:pt modelId="{09AD938B-0F0D-4663-A71F-783658BDAB8B}" type="pres">
      <dgm:prSet presAssocID="{D7D4DD14-30CE-441A-8D9D-486F0263B5E5}" presName="composite4" presStyleCnt="0"/>
      <dgm:spPr/>
    </dgm:pt>
    <dgm:pt modelId="{DEE909C9-2927-4FC4-91D5-F12730695932}" type="pres">
      <dgm:prSet presAssocID="{D7D4DD14-30CE-441A-8D9D-486F0263B5E5}" presName="background4" presStyleLbl="node4" presStyleIdx="4" presStyleCnt="9"/>
      <dgm:spPr>
        <a:solidFill>
          <a:srgbClr val="782A72"/>
        </a:solidFill>
      </dgm:spPr>
    </dgm:pt>
    <dgm:pt modelId="{BC741A5C-DA23-4CF5-BAA5-93511A7EE076}" type="pres">
      <dgm:prSet presAssocID="{D7D4DD14-30CE-441A-8D9D-486F0263B5E5}" presName="text4" presStyleLbl="fgAcc4" presStyleIdx="4" presStyleCnt="9">
        <dgm:presLayoutVars>
          <dgm:chPref val="3"/>
        </dgm:presLayoutVars>
      </dgm:prSet>
      <dgm:spPr/>
    </dgm:pt>
    <dgm:pt modelId="{DF5F7CFF-D8FE-4FA2-8307-C1D0D9135F14}" type="pres">
      <dgm:prSet presAssocID="{D7D4DD14-30CE-441A-8D9D-486F0263B5E5}" presName="hierChild5" presStyleCnt="0"/>
      <dgm:spPr/>
    </dgm:pt>
    <dgm:pt modelId="{D14D23FF-F53F-4F46-8500-CAF16457D8D5}" type="pres">
      <dgm:prSet presAssocID="{93BA8D9B-53A2-458C-9502-51803F4E24A3}" presName="Name23" presStyleLbl="parChTrans1D4" presStyleIdx="5" presStyleCnt="9"/>
      <dgm:spPr/>
    </dgm:pt>
    <dgm:pt modelId="{94164422-CD41-466B-8AC9-9EF94073A093}" type="pres">
      <dgm:prSet presAssocID="{59CEE404-69DE-4A34-88F2-5253E2D912A1}" presName="hierRoot4" presStyleCnt="0"/>
      <dgm:spPr/>
    </dgm:pt>
    <dgm:pt modelId="{2E773D78-C984-4484-9819-1F9C7C5E5D87}" type="pres">
      <dgm:prSet presAssocID="{59CEE404-69DE-4A34-88F2-5253E2D912A1}" presName="composite4" presStyleCnt="0"/>
      <dgm:spPr/>
    </dgm:pt>
    <dgm:pt modelId="{446A0955-8B5E-45A6-B81F-8D784D6A396E}" type="pres">
      <dgm:prSet presAssocID="{59CEE404-69DE-4A34-88F2-5253E2D912A1}" presName="background4" presStyleLbl="node4" presStyleIdx="5" presStyleCnt="9"/>
      <dgm:spPr>
        <a:solidFill>
          <a:srgbClr val="782A72"/>
        </a:solidFill>
      </dgm:spPr>
    </dgm:pt>
    <dgm:pt modelId="{96A1B1E0-A2F7-44E4-8B64-2AA397ACF9D8}" type="pres">
      <dgm:prSet presAssocID="{59CEE404-69DE-4A34-88F2-5253E2D912A1}" presName="text4" presStyleLbl="fgAcc4" presStyleIdx="5" presStyleCnt="9">
        <dgm:presLayoutVars>
          <dgm:chPref val="3"/>
        </dgm:presLayoutVars>
      </dgm:prSet>
      <dgm:spPr/>
    </dgm:pt>
    <dgm:pt modelId="{555E92D9-4E7A-4B09-A0AA-2EF46BBD88F7}" type="pres">
      <dgm:prSet presAssocID="{59CEE404-69DE-4A34-88F2-5253E2D912A1}" presName="hierChild5" presStyleCnt="0"/>
      <dgm:spPr/>
    </dgm:pt>
    <dgm:pt modelId="{0E63BF34-74EE-4E5E-97D3-7650A1527749}" type="pres">
      <dgm:prSet presAssocID="{C76EDE79-AA39-4C64-A305-751F894EE23C}" presName="Name10" presStyleLbl="parChTrans1D2" presStyleIdx="1" presStyleCnt="2"/>
      <dgm:spPr/>
    </dgm:pt>
    <dgm:pt modelId="{CD342A37-7970-4F67-94A8-103173BA43A5}" type="pres">
      <dgm:prSet presAssocID="{16ACC18F-4786-405B-8C34-D5BCA7EB80F8}" presName="hierRoot2" presStyleCnt="0"/>
      <dgm:spPr/>
    </dgm:pt>
    <dgm:pt modelId="{1B03006B-FA17-4F9D-BF94-FC92685925AC}" type="pres">
      <dgm:prSet presAssocID="{16ACC18F-4786-405B-8C34-D5BCA7EB80F8}" presName="composite2" presStyleCnt="0"/>
      <dgm:spPr/>
    </dgm:pt>
    <dgm:pt modelId="{4BFFFEEF-96DA-443C-A9DE-45AC0084B2F8}" type="pres">
      <dgm:prSet presAssocID="{16ACC18F-4786-405B-8C34-D5BCA7EB80F8}" presName="background2" presStyleLbl="node2" presStyleIdx="1" presStyleCnt="2"/>
      <dgm:spPr>
        <a:solidFill>
          <a:srgbClr val="782A72"/>
        </a:solidFill>
      </dgm:spPr>
    </dgm:pt>
    <dgm:pt modelId="{4A1C7818-0277-40C5-BE14-E0B3CBFDAE57}" type="pres">
      <dgm:prSet presAssocID="{16ACC18F-4786-405B-8C34-D5BCA7EB80F8}" presName="text2" presStyleLbl="fgAcc2" presStyleIdx="1" presStyleCnt="2">
        <dgm:presLayoutVars>
          <dgm:chPref val="3"/>
        </dgm:presLayoutVars>
      </dgm:prSet>
      <dgm:spPr/>
    </dgm:pt>
    <dgm:pt modelId="{A0C8E32B-7897-4244-9033-774CC127550B}" type="pres">
      <dgm:prSet presAssocID="{16ACC18F-4786-405B-8C34-D5BCA7EB80F8}" presName="hierChild3" presStyleCnt="0"/>
      <dgm:spPr/>
    </dgm:pt>
    <dgm:pt modelId="{A43DA718-D0F3-4039-86DE-302CB5E88B1A}" type="pres">
      <dgm:prSet presAssocID="{750DE7EB-4D5B-4296-BA95-5BA7BF5274B6}" presName="Name17" presStyleLbl="parChTrans1D3" presStyleIdx="1" presStyleCnt="3"/>
      <dgm:spPr/>
    </dgm:pt>
    <dgm:pt modelId="{DD694D9C-C85F-4B3A-92F9-DF463CB152C6}" type="pres">
      <dgm:prSet presAssocID="{5AFCB77F-9EA8-4EA3-AF93-B375467ADDE3}" presName="hierRoot3" presStyleCnt="0"/>
      <dgm:spPr/>
    </dgm:pt>
    <dgm:pt modelId="{6006EFF2-8897-4FB0-B3C4-D8B4AE5902B4}" type="pres">
      <dgm:prSet presAssocID="{5AFCB77F-9EA8-4EA3-AF93-B375467ADDE3}" presName="composite3" presStyleCnt="0"/>
      <dgm:spPr/>
    </dgm:pt>
    <dgm:pt modelId="{2E8D3A67-B6F2-4DFF-91DA-145C67EB9C52}" type="pres">
      <dgm:prSet presAssocID="{5AFCB77F-9EA8-4EA3-AF93-B375467ADDE3}" presName="background3" presStyleLbl="node3" presStyleIdx="1" presStyleCnt="3"/>
      <dgm:spPr>
        <a:solidFill>
          <a:srgbClr val="782A72"/>
        </a:solidFill>
      </dgm:spPr>
    </dgm:pt>
    <dgm:pt modelId="{8055BF8B-84F8-4939-8037-09E5B0D34649}" type="pres">
      <dgm:prSet presAssocID="{5AFCB77F-9EA8-4EA3-AF93-B375467ADDE3}" presName="text3" presStyleLbl="fgAcc3" presStyleIdx="1" presStyleCnt="3">
        <dgm:presLayoutVars>
          <dgm:chPref val="3"/>
        </dgm:presLayoutVars>
      </dgm:prSet>
      <dgm:spPr/>
    </dgm:pt>
    <dgm:pt modelId="{22A5A441-9E0C-4D08-9A88-F37F7BE4C099}" type="pres">
      <dgm:prSet presAssocID="{5AFCB77F-9EA8-4EA3-AF93-B375467ADDE3}" presName="hierChild4" presStyleCnt="0"/>
      <dgm:spPr/>
    </dgm:pt>
    <dgm:pt modelId="{CC3C4101-41CD-418A-BFE7-27E58E4D2324}" type="pres">
      <dgm:prSet presAssocID="{7FD7E4C7-A5CE-4D6B-8C16-BACD06A87585}" presName="Name23" presStyleLbl="parChTrans1D4" presStyleIdx="6" presStyleCnt="9"/>
      <dgm:spPr/>
    </dgm:pt>
    <dgm:pt modelId="{15497201-15DD-4C6C-87C7-DAF122C99591}" type="pres">
      <dgm:prSet presAssocID="{A9732BC9-4004-499F-A929-A4F10D7EF0A9}" presName="hierRoot4" presStyleCnt="0"/>
      <dgm:spPr/>
    </dgm:pt>
    <dgm:pt modelId="{2C73440C-7AAD-4C50-8C68-105D0BE706DC}" type="pres">
      <dgm:prSet presAssocID="{A9732BC9-4004-499F-A929-A4F10D7EF0A9}" presName="composite4" presStyleCnt="0"/>
      <dgm:spPr/>
    </dgm:pt>
    <dgm:pt modelId="{528D46E8-8381-4217-B25B-9EAE165BC921}" type="pres">
      <dgm:prSet presAssocID="{A9732BC9-4004-499F-A929-A4F10D7EF0A9}" presName="background4" presStyleLbl="node4" presStyleIdx="6" presStyleCnt="9"/>
      <dgm:spPr>
        <a:solidFill>
          <a:srgbClr val="782A72"/>
        </a:solidFill>
      </dgm:spPr>
    </dgm:pt>
    <dgm:pt modelId="{E6FA8FC7-7E95-4880-8FF0-4ADB643B5FE1}" type="pres">
      <dgm:prSet presAssocID="{A9732BC9-4004-499F-A929-A4F10D7EF0A9}" presName="text4" presStyleLbl="fgAcc4" presStyleIdx="6" presStyleCnt="9">
        <dgm:presLayoutVars>
          <dgm:chPref val="3"/>
        </dgm:presLayoutVars>
      </dgm:prSet>
      <dgm:spPr/>
    </dgm:pt>
    <dgm:pt modelId="{A2901E96-32DD-4D1C-90B4-6D5F039E39BC}" type="pres">
      <dgm:prSet presAssocID="{A9732BC9-4004-499F-A929-A4F10D7EF0A9}" presName="hierChild5" presStyleCnt="0"/>
      <dgm:spPr/>
    </dgm:pt>
    <dgm:pt modelId="{1386217A-600C-41E2-BD16-245C0319AC98}" type="pres">
      <dgm:prSet presAssocID="{0F178CC1-CF15-473E-AB23-AC814F68A567}" presName="Name23" presStyleLbl="parChTrans1D4" presStyleIdx="7" presStyleCnt="9"/>
      <dgm:spPr/>
    </dgm:pt>
    <dgm:pt modelId="{0197C993-D7EB-4551-A2AC-A3F4AB6D3A87}" type="pres">
      <dgm:prSet presAssocID="{77A2ABD4-B20A-4322-8D61-D607D1EA6639}" presName="hierRoot4" presStyleCnt="0"/>
      <dgm:spPr/>
    </dgm:pt>
    <dgm:pt modelId="{BA1C48D2-38D3-4E5B-B81C-5551026CDDDD}" type="pres">
      <dgm:prSet presAssocID="{77A2ABD4-B20A-4322-8D61-D607D1EA6639}" presName="composite4" presStyleCnt="0"/>
      <dgm:spPr/>
    </dgm:pt>
    <dgm:pt modelId="{F4E91BD1-48C3-46B7-98C3-D2193E86E646}" type="pres">
      <dgm:prSet presAssocID="{77A2ABD4-B20A-4322-8D61-D607D1EA6639}" presName="background4" presStyleLbl="node4" presStyleIdx="7" presStyleCnt="9"/>
      <dgm:spPr>
        <a:solidFill>
          <a:srgbClr val="782A72"/>
        </a:solidFill>
      </dgm:spPr>
    </dgm:pt>
    <dgm:pt modelId="{2855A851-8704-4E1B-81E4-4F7ECDE33574}" type="pres">
      <dgm:prSet presAssocID="{77A2ABD4-B20A-4322-8D61-D607D1EA6639}" presName="text4" presStyleLbl="fgAcc4" presStyleIdx="7" presStyleCnt="9">
        <dgm:presLayoutVars>
          <dgm:chPref val="3"/>
        </dgm:presLayoutVars>
      </dgm:prSet>
      <dgm:spPr/>
    </dgm:pt>
    <dgm:pt modelId="{6CCD9AE8-F01C-4E9D-B6D2-16F416FA3D56}" type="pres">
      <dgm:prSet presAssocID="{77A2ABD4-B20A-4322-8D61-D607D1EA6639}" presName="hierChild5" presStyleCnt="0"/>
      <dgm:spPr/>
    </dgm:pt>
    <dgm:pt modelId="{E02FAEF1-6956-4982-98C8-968B5843AA45}" type="pres">
      <dgm:prSet presAssocID="{F33549B4-772A-4020-B300-8836EE9D3848}" presName="Name17" presStyleLbl="parChTrans1D3" presStyleIdx="2" presStyleCnt="3"/>
      <dgm:spPr/>
    </dgm:pt>
    <dgm:pt modelId="{31AE0AE9-842F-41C7-9DD3-DA1A8E0B6F3A}" type="pres">
      <dgm:prSet presAssocID="{323568D0-8901-4E72-9CE1-078044737DC5}" presName="hierRoot3" presStyleCnt="0"/>
      <dgm:spPr/>
    </dgm:pt>
    <dgm:pt modelId="{1A4AD0F4-E951-40BE-8839-4579836B203B}" type="pres">
      <dgm:prSet presAssocID="{323568D0-8901-4E72-9CE1-078044737DC5}" presName="composite3" presStyleCnt="0"/>
      <dgm:spPr/>
    </dgm:pt>
    <dgm:pt modelId="{6BA097EE-5AED-49D2-96C0-3E999AC25557}" type="pres">
      <dgm:prSet presAssocID="{323568D0-8901-4E72-9CE1-078044737DC5}" presName="background3" presStyleLbl="node3" presStyleIdx="2" presStyleCnt="3"/>
      <dgm:spPr>
        <a:solidFill>
          <a:srgbClr val="782A72"/>
        </a:solidFill>
      </dgm:spPr>
    </dgm:pt>
    <dgm:pt modelId="{28646A6B-3CC4-45CF-A9F9-A2C1E23CBE07}" type="pres">
      <dgm:prSet presAssocID="{323568D0-8901-4E72-9CE1-078044737DC5}" presName="text3" presStyleLbl="fgAcc3" presStyleIdx="2" presStyleCnt="3">
        <dgm:presLayoutVars>
          <dgm:chPref val="3"/>
        </dgm:presLayoutVars>
      </dgm:prSet>
      <dgm:spPr/>
    </dgm:pt>
    <dgm:pt modelId="{1A9445B2-4F83-42B1-9690-419F8F2E685F}" type="pres">
      <dgm:prSet presAssocID="{323568D0-8901-4E72-9CE1-078044737DC5}" presName="hierChild4" presStyleCnt="0"/>
      <dgm:spPr/>
    </dgm:pt>
    <dgm:pt modelId="{F898FE1C-2E79-4546-8629-3BA88BAA5347}" type="pres">
      <dgm:prSet presAssocID="{680ECCA0-ACC3-4845-913B-D00E6477D999}" presName="Name23" presStyleLbl="parChTrans1D4" presStyleIdx="8" presStyleCnt="9"/>
      <dgm:spPr/>
    </dgm:pt>
    <dgm:pt modelId="{939EACBF-C68F-4D74-8620-E7F58FBA35BF}" type="pres">
      <dgm:prSet presAssocID="{B71C01B7-E12B-48CB-91F8-9DA594651ADE}" presName="hierRoot4" presStyleCnt="0"/>
      <dgm:spPr/>
    </dgm:pt>
    <dgm:pt modelId="{7D97CCDA-B8C7-440B-BF6C-E678BBF5042A}" type="pres">
      <dgm:prSet presAssocID="{B71C01B7-E12B-48CB-91F8-9DA594651ADE}" presName="composite4" presStyleCnt="0"/>
      <dgm:spPr/>
    </dgm:pt>
    <dgm:pt modelId="{9B1C8346-0925-4859-BAC1-563FD03ADD55}" type="pres">
      <dgm:prSet presAssocID="{B71C01B7-E12B-48CB-91F8-9DA594651ADE}" presName="background4" presStyleLbl="node4" presStyleIdx="8" presStyleCnt="9"/>
      <dgm:spPr>
        <a:solidFill>
          <a:srgbClr val="782A72"/>
        </a:solidFill>
      </dgm:spPr>
    </dgm:pt>
    <dgm:pt modelId="{DC7D23EB-0C65-4BD6-B3E5-9061276F0347}" type="pres">
      <dgm:prSet presAssocID="{B71C01B7-E12B-48CB-91F8-9DA594651ADE}" presName="text4" presStyleLbl="fgAcc4" presStyleIdx="8" presStyleCnt="9">
        <dgm:presLayoutVars>
          <dgm:chPref val="3"/>
        </dgm:presLayoutVars>
      </dgm:prSet>
      <dgm:spPr/>
    </dgm:pt>
    <dgm:pt modelId="{5346DC70-DB99-4F3E-8743-AF82A5864255}" type="pres">
      <dgm:prSet presAssocID="{B71C01B7-E12B-48CB-91F8-9DA594651ADE}" presName="hierChild5" presStyleCnt="0"/>
      <dgm:spPr/>
    </dgm:pt>
  </dgm:ptLst>
  <dgm:cxnLst>
    <dgm:cxn modelId="{0FC51C01-F1FA-43C9-82F8-9DBFE1817751}" srcId="{D7D4DD14-30CE-441A-8D9D-486F0263B5E5}" destId="{59CEE404-69DE-4A34-88F2-5253E2D912A1}" srcOrd="0" destOrd="0" parTransId="{93BA8D9B-53A2-458C-9502-51803F4E24A3}" sibTransId="{B6D1C5DB-E64A-4161-A0D1-B3F12BAE8E72}"/>
    <dgm:cxn modelId="{CAEF7306-6FFB-44FA-8DCF-93E1AEBBBD26}" srcId="{5AFCB77F-9EA8-4EA3-AF93-B375467ADDE3}" destId="{A9732BC9-4004-499F-A929-A4F10D7EF0A9}" srcOrd="0" destOrd="0" parTransId="{7FD7E4C7-A5CE-4D6B-8C16-BACD06A87585}" sibTransId="{2E5EF375-A1C8-4B55-AB68-BF1DFCEF36CC}"/>
    <dgm:cxn modelId="{7983200B-A7AB-4AA9-A9A7-956EDD5DC1C8}" type="presOf" srcId="{B71C01B7-E12B-48CB-91F8-9DA594651ADE}" destId="{DC7D23EB-0C65-4BD6-B3E5-9061276F0347}" srcOrd="0" destOrd="0" presId="urn:microsoft.com/office/officeart/2005/8/layout/hierarchy1"/>
    <dgm:cxn modelId="{5A55020C-18E3-4D88-A7FD-53653F172AEE}" type="presOf" srcId="{750DE7EB-4D5B-4296-BA95-5BA7BF5274B6}" destId="{A43DA718-D0F3-4039-86DE-302CB5E88B1A}" srcOrd="0" destOrd="0" presId="urn:microsoft.com/office/officeart/2005/8/layout/hierarchy1"/>
    <dgm:cxn modelId="{58D96C17-9D0F-466E-910C-545B23945FB3}" type="presOf" srcId="{77A2ABD4-B20A-4322-8D61-D607D1EA6639}" destId="{2855A851-8704-4E1B-81E4-4F7ECDE33574}" srcOrd="0" destOrd="0" presId="urn:microsoft.com/office/officeart/2005/8/layout/hierarchy1"/>
    <dgm:cxn modelId="{A7F7C622-A3BE-4F6B-A6A4-C72A8C90293E}" type="presOf" srcId="{21DE6131-EBAE-41DC-9611-18B832C6DF08}" destId="{C379B121-D9F5-4F2B-A6D4-EC4EF204689F}" srcOrd="0" destOrd="0" presId="urn:microsoft.com/office/officeart/2005/8/layout/hierarchy1"/>
    <dgm:cxn modelId="{56860C24-B50E-4761-A06B-4233E6B8A93C}" type="presOf" srcId="{20599E8B-80A9-48A4-8D32-7B0A425E4607}" destId="{400C48D9-579E-403D-BF58-4359BA1D60E3}" srcOrd="0" destOrd="0" presId="urn:microsoft.com/office/officeart/2005/8/layout/hierarchy1"/>
    <dgm:cxn modelId="{CDD29F26-F999-4575-BD45-1B39DF27347B}" srcId="{93060B64-5CDC-47A2-8D4E-609F578C1A02}" destId="{F1588E7A-9108-4D39-80C7-0BEC4B9B3DFF}" srcOrd="0" destOrd="0" parTransId="{7C90FE32-9338-46CD-8BEC-6158A084C944}" sibTransId="{100F4E72-4CD3-43AE-9FA0-04275A2745B5}"/>
    <dgm:cxn modelId="{FA8F6B27-D362-4D20-AC8F-BE0ED3D9BE06}" type="presOf" srcId="{56DAEA04-801C-4731-AA9D-4156CECECDBF}" destId="{673803D4-B97F-443E-B637-B6AF690FCAD7}" srcOrd="0" destOrd="0" presId="urn:microsoft.com/office/officeart/2005/8/layout/hierarchy1"/>
    <dgm:cxn modelId="{1DC2BF5B-B9B8-4B30-B95E-3BED202DE8C3}" srcId="{55C569F4-7E8B-4F20-967A-7E09BFE03A75}" destId="{93060B64-5CDC-47A2-8D4E-609F578C1A02}" srcOrd="0" destOrd="0" parTransId="{2B49A2FF-6CBC-46E4-9913-23251FA1BC1C}" sibTransId="{679558F5-0991-492C-9FCA-341F0CD579F0}"/>
    <dgm:cxn modelId="{7BE8555F-97A7-4AFD-9DC0-A70FFF403EDD}" type="presOf" srcId="{323568D0-8901-4E72-9CE1-078044737DC5}" destId="{28646A6B-3CC4-45CF-A9F9-A2C1E23CBE07}" srcOrd="0" destOrd="0" presId="urn:microsoft.com/office/officeart/2005/8/layout/hierarchy1"/>
    <dgm:cxn modelId="{BBD49665-DE3B-4E71-84F2-1D70AF301861}" type="presOf" srcId="{A9732BC9-4004-499F-A929-A4F10D7EF0A9}" destId="{E6FA8FC7-7E95-4880-8FF0-4ADB643B5FE1}" srcOrd="0" destOrd="0" presId="urn:microsoft.com/office/officeart/2005/8/layout/hierarchy1"/>
    <dgm:cxn modelId="{A558C048-C294-4D1E-8572-24B3E07BEC3A}" type="presOf" srcId="{59CEE404-69DE-4A34-88F2-5253E2D912A1}" destId="{96A1B1E0-A2F7-44E4-8B64-2AA397ACF9D8}" srcOrd="0" destOrd="0" presId="urn:microsoft.com/office/officeart/2005/8/layout/hierarchy1"/>
    <dgm:cxn modelId="{0DEE0E49-DC83-4A19-A683-C38685B955B5}" srcId="{B80B23A6-12D0-455D-ACD8-78E41FBDC412}" destId="{68F8B878-393D-45B8-ADB6-B5C56126B3B2}" srcOrd="0" destOrd="0" parTransId="{21DE6131-EBAE-41DC-9611-18B832C6DF08}" sibTransId="{1A6766B0-435D-4D4E-8050-16AC3BD4CC17}"/>
    <dgm:cxn modelId="{B3836149-209A-4575-B4E9-FDE0BC9671FD}" srcId="{68F8B878-393D-45B8-ADB6-B5C56126B3B2}" destId="{55C569F4-7E8B-4F20-967A-7E09BFE03A75}" srcOrd="0" destOrd="0" parTransId="{1FB3EA22-CE28-47C3-B434-D2C9DECC080C}" sibTransId="{C3991A23-C722-4BBE-BB45-702CBA22B813}"/>
    <dgm:cxn modelId="{FE9F154A-4E5F-499F-BAD8-609521F88F71}" srcId="{16ACC18F-4786-405B-8C34-D5BCA7EB80F8}" destId="{323568D0-8901-4E72-9CE1-078044737DC5}" srcOrd="1" destOrd="0" parTransId="{F33549B4-772A-4020-B300-8836EE9D3848}" sibTransId="{3C30F9E3-BEE8-44C9-B07C-30D43E6EA13E}"/>
    <dgm:cxn modelId="{76FAA84C-9CA6-4769-84BE-96CB43240BB0}" type="presOf" srcId="{0F178CC1-CF15-473E-AB23-AC814F68A567}" destId="{1386217A-600C-41E2-BD16-245C0319AC98}" srcOrd="0" destOrd="0" presId="urn:microsoft.com/office/officeart/2005/8/layout/hierarchy1"/>
    <dgm:cxn modelId="{A7529452-F823-4102-A6AC-5B5A2333F783}" type="presOf" srcId="{D7D4DD14-30CE-441A-8D9D-486F0263B5E5}" destId="{BC741A5C-DA23-4CF5-BAA5-93511A7EE076}" srcOrd="0" destOrd="0" presId="urn:microsoft.com/office/officeart/2005/8/layout/hierarchy1"/>
    <dgm:cxn modelId="{27940957-6171-4F46-A811-684D86B7E611}" type="presOf" srcId="{B80B23A6-12D0-455D-ACD8-78E41FBDC412}" destId="{F1DD1AD4-FD66-4366-9ABF-456B7BD9DDA4}" srcOrd="0" destOrd="0" presId="urn:microsoft.com/office/officeart/2005/8/layout/hierarchy1"/>
    <dgm:cxn modelId="{670A6378-BD5C-4E0D-BECD-DDA206F884A8}" type="presOf" srcId="{5AFCB77F-9EA8-4EA3-AF93-B375467ADDE3}" destId="{8055BF8B-84F8-4939-8037-09E5B0D34649}" srcOrd="0" destOrd="0" presId="urn:microsoft.com/office/officeart/2005/8/layout/hierarchy1"/>
    <dgm:cxn modelId="{0255CE58-729C-4AF0-A8C2-0AC37219B447}" type="presOf" srcId="{680ECCA0-ACC3-4845-913B-D00E6477D999}" destId="{F898FE1C-2E79-4546-8629-3BA88BAA5347}" srcOrd="0" destOrd="0" presId="urn:microsoft.com/office/officeart/2005/8/layout/hierarchy1"/>
    <dgm:cxn modelId="{F1EE0A89-87AF-459E-9A3F-7EE5B67D1E14}" type="presOf" srcId="{16ACC18F-4786-405B-8C34-D5BCA7EB80F8}" destId="{4A1C7818-0277-40C5-BE14-E0B3CBFDAE57}" srcOrd="0" destOrd="0" presId="urn:microsoft.com/office/officeart/2005/8/layout/hierarchy1"/>
    <dgm:cxn modelId="{695B9B90-FF99-4F20-8F19-C31CE1C4F8C3}" type="presOf" srcId="{1FB3EA22-CE28-47C3-B434-D2C9DECC080C}" destId="{27CB7612-369B-47F7-A8B6-9B4DC10D34AD}" srcOrd="0" destOrd="0" presId="urn:microsoft.com/office/officeart/2005/8/layout/hierarchy1"/>
    <dgm:cxn modelId="{01BEC990-5589-498A-B0EF-20CD3FDF9FE6}" srcId="{FA5FDD81-8556-4F75-A4E6-B0153F83F23E}" destId="{16ACC18F-4786-405B-8C34-D5BCA7EB80F8}" srcOrd="1" destOrd="0" parTransId="{C76EDE79-AA39-4C64-A305-751F894EE23C}" sibTransId="{C9AB24D5-B128-4EE0-8FF2-F1C87824B9F2}"/>
    <dgm:cxn modelId="{064CD090-4CA1-4390-ACEC-4C485CA1A4C3}" type="presOf" srcId="{68F8B878-393D-45B8-ADB6-B5C56126B3B2}" destId="{FB70805B-D084-4391-BADE-C610792686FA}" srcOrd="0" destOrd="0" presId="urn:microsoft.com/office/officeart/2005/8/layout/hierarchy1"/>
    <dgm:cxn modelId="{B3290094-58D4-4D07-A754-A82AA1007E88}" srcId="{FA5FDD81-8556-4F75-A4E6-B0153F83F23E}" destId="{56DAEA04-801C-4731-AA9D-4156CECECDBF}" srcOrd="0" destOrd="0" parTransId="{A6DC2221-B5FE-4FB6-A1A1-8DA7C541278A}" sibTransId="{645A3C73-2A19-4C9C-8777-415042A4D1B1}"/>
    <dgm:cxn modelId="{ADDB6294-A0A3-4C80-998C-F9174474F453}" srcId="{B80B23A6-12D0-455D-ACD8-78E41FBDC412}" destId="{D7D4DD14-30CE-441A-8D9D-486F0263B5E5}" srcOrd="1" destOrd="0" parTransId="{20599E8B-80A9-48A4-8D32-7B0A425E4607}" sibTransId="{E52CBFD7-3A46-4BC8-ADB6-09C587206495}"/>
    <dgm:cxn modelId="{D850A09C-9F74-445A-A85B-52C30C3CB45E}" type="presOf" srcId="{7C90FE32-9338-46CD-8BEC-6158A084C944}" destId="{795A90BF-B685-4CF6-B176-3035A5CA2BD4}" srcOrd="0" destOrd="0" presId="urn:microsoft.com/office/officeart/2005/8/layout/hierarchy1"/>
    <dgm:cxn modelId="{16CF5DA8-F8D2-49D6-8266-6A448E59F706}" type="presOf" srcId="{7FD7E4C7-A5CE-4D6B-8C16-BACD06A87585}" destId="{CC3C4101-41CD-418A-BFE7-27E58E4D2324}" srcOrd="0" destOrd="0" presId="urn:microsoft.com/office/officeart/2005/8/layout/hierarchy1"/>
    <dgm:cxn modelId="{47D230B4-5C1B-4AF2-99FA-48BD361A51F7}" type="presOf" srcId="{8C2B2A91-0034-4F8E-ADD0-28FC4FF1D335}" destId="{08D8E331-ADF0-4E62-A3F2-B2BECDE2D50C}" srcOrd="0" destOrd="0" presId="urn:microsoft.com/office/officeart/2005/8/layout/hierarchy1"/>
    <dgm:cxn modelId="{126646BF-8898-4808-A231-915E53EAA1A1}" type="presOf" srcId="{FA5FDD81-8556-4F75-A4E6-B0153F83F23E}" destId="{47A60FE0-79E4-46A6-A8A5-EF2771160FAB}" srcOrd="0" destOrd="0" presId="urn:microsoft.com/office/officeart/2005/8/layout/hierarchy1"/>
    <dgm:cxn modelId="{A63EEFC2-851D-414F-89BE-78D738375B8C}" type="presOf" srcId="{93BA8D9B-53A2-458C-9502-51803F4E24A3}" destId="{D14D23FF-F53F-4F46-8500-CAF16457D8D5}" srcOrd="0" destOrd="0" presId="urn:microsoft.com/office/officeart/2005/8/layout/hierarchy1"/>
    <dgm:cxn modelId="{2ED47DC5-9076-4448-A993-61F63A24BEB6}" srcId="{16ACC18F-4786-405B-8C34-D5BCA7EB80F8}" destId="{5AFCB77F-9EA8-4EA3-AF93-B375467ADDE3}" srcOrd="0" destOrd="0" parTransId="{750DE7EB-4D5B-4296-BA95-5BA7BF5274B6}" sibTransId="{B1C4E8C0-6B80-4173-B0CF-227D3B1E6B53}"/>
    <dgm:cxn modelId="{08D92BC6-70A7-4CD1-B528-0FD6F4478BFC}" type="presOf" srcId="{55C569F4-7E8B-4F20-967A-7E09BFE03A75}" destId="{68BAC0C0-7D63-40AF-80E5-8BCBF2347646}" srcOrd="0" destOrd="0" presId="urn:microsoft.com/office/officeart/2005/8/layout/hierarchy1"/>
    <dgm:cxn modelId="{B8B8BDCF-5639-45DD-A842-AB02FC5A75B0}" srcId="{E91ACE8F-BED1-4A2D-A9E5-BF842085648E}" destId="{FA5FDD81-8556-4F75-A4E6-B0153F83F23E}" srcOrd="0" destOrd="0" parTransId="{441B1130-4D01-40A9-86CF-1EA4FC2EAC72}" sibTransId="{004CA91D-109E-4103-AB18-0F88818B3780}"/>
    <dgm:cxn modelId="{7224FED0-A22F-4846-BA03-4E938216C9E3}" type="presOf" srcId="{C76EDE79-AA39-4C64-A305-751F894EE23C}" destId="{0E63BF34-74EE-4E5E-97D3-7650A1527749}" srcOrd="0" destOrd="0" presId="urn:microsoft.com/office/officeart/2005/8/layout/hierarchy1"/>
    <dgm:cxn modelId="{8536C8D5-9D81-4242-8D2E-8305D6B75CE9}" srcId="{323568D0-8901-4E72-9CE1-078044737DC5}" destId="{B71C01B7-E12B-48CB-91F8-9DA594651ADE}" srcOrd="0" destOrd="0" parTransId="{680ECCA0-ACC3-4845-913B-D00E6477D999}" sibTransId="{1F554991-E254-4890-BA86-EF7D7826A8E6}"/>
    <dgm:cxn modelId="{C3765DDA-DAA9-482A-B3D0-D86344CFDE85}" type="presOf" srcId="{A6DC2221-B5FE-4FB6-A1A1-8DA7C541278A}" destId="{8EDD3336-363F-49B3-83C1-4C7E18B00540}" srcOrd="0" destOrd="0" presId="urn:microsoft.com/office/officeart/2005/8/layout/hierarchy1"/>
    <dgm:cxn modelId="{C703B5DC-A1C6-4ADF-8131-92FCC6ECB161}" srcId="{56DAEA04-801C-4731-AA9D-4156CECECDBF}" destId="{B80B23A6-12D0-455D-ACD8-78E41FBDC412}" srcOrd="0" destOrd="0" parTransId="{8C2B2A91-0034-4F8E-ADD0-28FC4FF1D335}" sibTransId="{8187708E-5448-4EED-979B-F935D63B2FFA}"/>
    <dgm:cxn modelId="{837A5FE3-EF10-4826-A27E-ABB399BDE007}" type="presOf" srcId="{93060B64-5CDC-47A2-8D4E-609F578C1A02}" destId="{CC19B35B-9B87-4CD8-954A-55839A9605F5}" srcOrd="0" destOrd="0" presId="urn:microsoft.com/office/officeart/2005/8/layout/hierarchy1"/>
    <dgm:cxn modelId="{753993E5-6801-4CF9-B08C-9C962FCC99B9}" type="presOf" srcId="{E91ACE8F-BED1-4A2D-A9E5-BF842085648E}" destId="{3A77C8E8-7D45-4AF3-A07A-2EB07EEF1D7E}" srcOrd="0" destOrd="0" presId="urn:microsoft.com/office/officeart/2005/8/layout/hierarchy1"/>
    <dgm:cxn modelId="{C114FBF4-7433-4ADF-A6FE-D60023BA1B61}" type="presOf" srcId="{2B49A2FF-6CBC-46E4-9913-23251FA1BC1C}" destId="{B5510D25-A679-4B7D-950E-9A622A235E17}" srcOrd="0" destOrd="0" presId="urn:microsoft.com/office/officeart/2005/8/layout/hierarchy1"/>
    <dgm:cxn modelId="{F1AB10F7-A436-4F5D-B443-910451765D8C}" srcId="{A9732BC9-4004-499F-A929-A4F10D7EF0A9}" destId="{77A2ABD4-B20A-4322-8D61-D607D1EA6639}" srcOrd="0" destOrd="0" parTransId="{0F178CC1-CF15-473E-AB23-AC814F68A567}" sibTransId="{BAF839BC-5BF8-40E7-B826-11BDDB189224}"/>
    <dgm:cxn modelId="{E7B26FFE-2481-45CF-BF93-B54F21395977}" type="presOf" srcId="{F1588E7A-9108-4D39-80C7-0BEC4B9B3DFF}" destId="{AC78741D-41F8-4EC8-B3B5-6204AE0B5709}" srcOrd="0" destOrd="0" presId="urn:microsoft.com/office/officeart/2005/8/layout/hierarchy1"/>
    <dgm:cxn modelId="{CE34A5FF-9168-4317-8CD4-269F75538557}" type="presOf" srcId="{F33549B4-772A-4020-B300-8836EE9D3848}" destId="{E02FAEF1-6956-4982-98C8-968B5843AA45}" srcOrd="0" destOrd="0" presId="urn:microsoft.com/office/officeart/2005/8/layout/hierarchy1"/>
    <dgm:cxn modelId="{419C14E0-4007-4E2E-B5EF-E52D75B3600D}" type="presParOf" srcId="{3A77C8E8-7D45-4AF3-A07A-2EB07EEF1D7E}" destId="{5060AC08-726D-4039-98E4-287C670E917E}" srcOrd="0" destOrd="0" presId="urn:microsoft.com/office/officeart/2005/8/layout/hierarchy1"/>
    <dgm:cxn modelId="{C7E2B017-8E28-4DB1-9A83-0F78B10E783A}" type="presParOf" srcId="{5060AC08-726D-4039-98E4-287C670E917E}" destId="{FF6552AA-804B-48A5-9B8D-D589AA681300}" srcOrd="0" destOrd="0" presId="urn:microsoft.com/office/officeart/2005/8/layout/hierarchy1"/>
    <dgm:cxn modelId="{46DA4AA7-BC37-4156-A747-13A35E2993C0}" type="presParOf" srcId="{FF6552AA-804B-48A5-9B8D-D589AA681300}" destId="{CC249B72-3B66-4034-BA57-091DA9A775C1}" srcOrd="0" destOrd="0" presId="urn:microsoft.com/office/officeart/2005/8/layout/hierarchy1"/>
    <dgm:cxn modelId="{B57A5F9C-A99E-42C3-A407-1C130E1B1339}" type="presParOf" srcId="{FF6552AA-804B-48A5-9B8D-D589AA681300}" destId="{47A60FE0-79E4-46A6-A8A5-EF2771160FAB}" srcOrd="1" destOrd="0" presId="urn:microsoft.com/office/officeart/2005/8/layout/hierarchy1"/>
    <dgm:cxn modelId="{C7AC9C49-36BD-4529-8005-5232D22514C3}" type="presParOf" srcId="{5060AC08-726D-4039-98E4-287C670E917E}" destId="{C2412E21-3A2D-4457-984E-486CB5AE5C98}" srcOrd="1" destOrd="0" presId="urn:microsoft.com/office/officeart/2005/8/layout/hierarchy1"/>
    <dgm:cxn modelId="{7BB83C5A-56E0-4B2E-BF7A-4FABA0ED7576}" type="presParOf" srcId="{C2412E21-3A2D-4457-984E-486CB5AE5C98}" destId="{8EDD3336-363F-49B3-83C1-4C7E18B00540}" srcOrd="0" destOrd="0" presId="urn:microsoft.com/office/officeart/2005/8/layout/hierarchy1"/>
    <dgm:cxn modelId="{E649E3BF-0941-497D-B819-7DFBA3200DA7}" type="presParOf" srcId="{C2412E21-3A2D-4457-984E-486CB5AE5C98}" destId="{BEEEA368-175D-4031-A3DF-E6AD4D9808DD}" srcOrd="1" destOrd="0" presId="urn:microsoft.com/office/officeart/2005/8/layout/hierarchy1"/>
    <dgm:cxn modelId="{EFB09C52-EA3C-4B36-9DC2-4922584BE2E1}" type="presParOf" srcId="{BEEEA368-175D-4031-A3DF-E6AD4D9808DD}" destId="{89DA04F3-51AE-479B-887D-82BEE92E95BB}" srcOrd="0" destOrd="0" presId="urn:microsoft.com/office/officeart/2005/8/layout/hierarchy1"/>
    <dgm:cxn modelId="{475E51F0-5B1D-47E9-A4C9-1C7D2BD32AE9}" type="presParOf" srcId="{89DA04F3-51AE-479B-887D-82BEE92E95BB}" destId="{3707EFBF-1F5A-47FA-BCF0-FEE2880F2B2C}" srcOrd="0" destOrd="0" presId="urn:microsoft.com/office/officeart/2005/8/layout/hierarchy1"/>
    <dgm:cxn modelId="{BD051834-1677-4217-98E6-3A10E5B8F8A1}" type="presParOf" srcId="{89DA04F3-51AE-479B-887D-82BEE92E95BB}" destId="{673803D4-B97F-443E-B637-B6AF690FCAD7}" srcOrd="1" destOrd="0" presId="urn:microsoft.com/office/officeart/2005/8/layout/hierarchy1"/>
    <dgm:cxn modelId="{EED3A3AE-B061-4C6F-8B16-C34652266647}" type="presParOf" srcId="{BEEEA368-175D-4031-A3DF-E6AD4D9808DD}" destId="{48923620-F528-45CD-B1E2-422150D69092}" srcOrd="1" destOrd="0" presId="urn:microsoft.com/office/officeart/2005/8/layout/hierarchy1"/>
    <dgm:cxn modelId="{4540B8CD-BDC3-4F58-8EFF-39F20A4FD483}" type="presParOf" srcId="{48923620-F528-45CD-B1E2-422150D69092}" destId="{08D8E331-ADF0-4E62-A3F2-B2BECDE2D50C}" srcOrd="0" destOrd="0" presId="urn:microsoft.com/office/officeart/2005/8/layout/hierarchy1"/>
    <dgm:cxn modelId="{D4BB002A-0398-4374-AB34-3A60863D646D}" type="presParOf" srcId="{48923620-F528-45CD-B1E2-422150D69092}" destId="{E9121E02-D08E-48DD-9951-808C5F370CB8}" srcOrd="1" destOrd="0" presId="urn:microsoft.com/office/officeart/2005/8/layout/hierarchy1"/>
    <dgm:cxn modelId="{B6806C75-6667-40EC-BEB1-7F124FDFD00B}" type="presParOf" srcId="{E9121E02-D08E-48DD-9951-808C5F370CB8}" destId="{35A9EF87-3DEA-4F64-8D18-2E25FB946E17}" srcOrd="0" destOrd="0" presId="urn:microsoft.com/office/officeart/2005/8/layout/hierarchy1"/>
    <dgm:cxn modelId="{D3488FEA-ACF0-4374-B7B2-F75D616B4F7B}" type="presParOf" srcId="{35A9EF87-3DEA-4F64-8D18-2E25FB946E17}" destId="{2E058493-C24F-4CA7-B63C-DDEC52D9806F}" srcOrd="0" destOrd="0" presId="urn:microsoft.com/office/officeart/2005/8/layout/hierarchy1"/>
    <dgm:cxn modelId="{6E05B5A8-10F1-47F4-A661-7EBF9181D30D}" type="presParOf" srcId="{35A9EF87-3DEA-4F64-8D18-2E25FB946E17}" destId="{F1DD1AD4-FD66-4366-9ABF-456B7BD9DDA4}" srcOrd="1" destOrd="0" presId="urn:microsoft.com/office/officeart/2005/8/layout/hierarchy1"/>
    <dgm:cxn modelId="{EF5A593C-8CF4-450F-9AC8-D07ED8C86431}" type="presParOf" srcId="{E9121E02-D08E-48DD-9951-808C5F370CB8}" destId="{97984E66-C747-41D1-A907-6D0A699E4FB3}" srcOrd="1" destOrd="0" presId="urn:microsoft.com/office/officeart/2005/8/layout/hierarchy1"/>
    <dgm:cxn modelId="{4F5DE8C5-DBFE-400F-A6F0-980FF1E4600C}" type="presParOf" srcId="{97984E66-C747-41D1-A907-6D0A699E4FB3}" destId="{C379B121-D9F5-4F2B-A6D4-EC4EF204689F}" srcOrd="0" destOrd="0" presId="urn:microsoft.com/office/officeart/2005/8/layout/hierarchy1"/>
    <dgm:cxn modelId="{AF4AC184-68BE-4D8E-BDE9-CC31BF985F81}" type="presParOf" srcId="{97984E66-C747-41D1-A907-6D0A699E4FB3}" destId="{CC20EF1E-910D-4FE3-BF1E-DF8915369DE6}" srcOrd="1" destOrd="0" presId="urn:microsoft.com/office/officeart/2005/8/layout/hierarchy1"/>
    <dgm:cxn modelId="{D8129669-9A27-4F5D-B73B-14D6C79E9015}" type="presParOf" srcId="{CC20EF1E-910D-4FE3-BF1E-DF8915369DE6}" destId="{5D22973D-D0A0-449C-A133-15CDEC53B853}" srcOrd="0" destOrd="0" presId="urn:microsoft.com/office/officeart/2005/8/layout/hierarchy1"/>
    <dgm:cxn modelId="{68732F12-7922-4238-A95C-202FFFA5DFA2}" type="presParOf" srcId="{5D22973D-D0A0-449C-A133-15CDEC53B853}" destId="{3FD462C2-22BF-4C61-84E9-E4A7CA990C85}" srcOrd="0" destOrd="0" presId="urn:microsoft.com/office/officeart/2005/8/layout/hierarchy1"/>
    <dgm:cxn modelId="{A9950594-3CF1-4F99-BB9D-D29C4213E2BC}" type="presParOf" srcId="{5D22973D-D0A0-449C-A133-15CDEC53B853}" destId="{FB70805B-D084-4391-BADE-C610792686FA}" srcOrd="1" destOrd="0" presId="urn:microsoft.com/office/officeart/2005/8/layout/hierarchy1"/>
    <dgm:cxn modelId="{7378E3E8-D604-4FD3-A6C0-F2A3AAA71C7C}" type="presParOf" srcId="{CC20EF1E-910D-4FE3-BF1E-DF8915369DE6}" destId="{60299102-C4BB-40E2-952E-7848C63B3CC2}" srcOrd="1" destOrd="0" presId="urn:microsoft.com/office/officeart/2005/8/layout/hierarchy1"/>
    <dgm:cxn modelId="{A08087EC-E2D3-4350-8332-A30122C1B161}" type="presParOf" srcId="{60299102-C4BB-40E2-952E-7848C63B3CC2}" destId="{27CB7612-369B-47F7-A8B6-9B4DC10D34AD}" srcOrd="0" destOrd="0" presId="urn:microsoft.com/office/officeart/2005/8/layout/hierarchy1"/>
    <dgm:cxn modelId="{5E898560-36EF-43C5-BF4E-17F4B178C953}" type="presParOf" srcId="{60299102-C4BB-40E2-952E-7848C63B3CC2}" destId="{E27A38A7-465D-4DFB-80E3-22DB03D5BD99}" srcOrd="1" destOrd="0" presId="urn:microsoft.com/office/officeart/2005/8/layout/hierarchy1"/>
    <dgm:cxn modelId="{4929F6BF-86DB-46E0-9163-CED43006C769}" type="presParOf" srcId="{E27A38A7-465D-4DFB-80E3-22DB03D5BD99}" destId="{3A48E28B-3291-405D-A115-8FAC05074FE7}" srcOrd="0" destOrd="0" presId="urn:microsoft.com/office/officeart/2005/8/layout/hierarchy1"/>
    <dgm:cxn modelId="{C2F23180-22F9-49E4-973D-E5B2764EB7F5}" type="presParOf" srcId="{3A48E28B-3291-405D-A115-8FAC05074FE7}" destId="{C103343B-1C7E-423E-AA5D-AC1128F0658B}" srcOrd="0" destOrd="0" presId="urn:microsoft.com/office/officeart/2005/8/layout/hierarchy1"/>
    <dgm:cxn modelId="{4CD12E35-FDDE-4ED1-B985-3BD1E681124E}" type="presParOf" srcId="{3A48E28B-3291-405D-A115-8FAC05074FE7}" destId="{68BAC0C0-7D63-40AF-80E5-8BCBF2347646}" srcOrd="1" destOrd="0" presId="urn:microsoft.com/office/officeart/2005/8/layout/hierarchy1"/>
    <dgm:cxn modelId="{92FAE9CB-A58D-4523-955F-4BC7033DAFBE}" type="presParOf" srcId="{E27A38A7-465D-4DFB-80E3-22DB03D5BD99}" destId="{434D817D-1A6D-49F4-8085-03DE4F8FDEFE}" srcOrd="1" destOrd="0" presId="urn:microsoft.com/office/officeart/2005/8/layout/hierarchy1"/>
    <dgm:cxn modelId="{4EF69E7F-03FC-496D-BDB7-0AE24A027AFC}" type="presParOf" srcId="{434D817D-1A6D-49F4-8085-03DE4F8FDEFE}" destId="{B5510D25-A679-4B7D-950E-9A622A235E17}" srcOrd="0" destOrd="0" presId="urn:microsoft.com/office/officeart/2005/8/layout/hierarchy1"/>
    <dgm:cxn modelId="{2D0D8E05-2F67-4779-8C30-21BFBEA0D4A6}" type="presParOf" srcId="{434D817D-1A6D-49F4-8085-03DE4F8FDEFE}" destId="{01FB17B9-DDDE-4070-BEDE-6112986A1EA2}" srcOrd="1" destOrd="0" presId="urn:microsoft.com/office/officeart/2005/8/layout/hierarchy1"/>
    <dgm:cxn modelId="{751E598F-B0CE-4D8E-A0B8-6A45872E2F9F}" type="presParOf" srcId="{01FB17B9-DDDE-4070-BEDE-6112986A1EA2}" destId="{4ACF3F35-7AEE-4D26-B562-DFA03AF5610D}" srcOrd="0" destOrd="0" presId="urn:microsoft.com/office/officeart/2005/8/layout/hierarchy1"/>
    <dgm:cxn modelId="{AFF567D2-337C-485D-869B-B71210633446}" type="presParOf" srcId="{4ACF3F35-7AEE-4D26-B562-DFA03AF5610D}" destId="{1AC6DB9D-9AE5-4979-BF1A-15AD36F27686}" srcOrd="0" destOrd="0" presId="urn:microsoft.com/office/officeart/2005/8/layout/hierarchy1"/>
    <dgm:cxn modelId="{6064EECA-5D63-44D2-8491-F9361663E03F}" type="presParOf" srcId="{4ACF3F35-7AEE-4D26-B562-DFA03AF5610D}" destId="{CC19B35B-9B87-4CD8-954A-55839A9605F5}" srcOrd="1" destOrd="0" presId="urn:microsoft.com/office/officeart/2005/8/layout/hierarchy1"/>
    <dgm:cxn modelId="{2DF3B90A-B0E8-4897-A550-AE9363B57F6A}" type="presParOf" srcId="{01FB17B9-DDDE-4070-BEDE-6112986A1EA2}" destId="{4CE6AEC7-4B39-42BB-A12D-2680054AAD2C}" srcOrd="1" destOrd="0" presId="urn:microsoft.com/office/officeart/2005/8/layout/hierarchy1"/>
    <dgm:cxn modelId="{08D18AED-731A-4253-9D74-1FCF715A1ADB}" type="presParOf" srcId="{4CE6AEC7-4B39-42BB-A12D-2680054AAD2C}" destId="{795A90BF-B685-4CF6-B176-3035A5CA2BD4}" srcOrd="0" destOrd="0" presId="urn:microsoft.com/office/officeart/2005/8/layout/hierarchy1"/>
    <dgm:cxn modelId="{4A6AA282-5B64-436B-A0FD-F347BE2514C7}" type="presParOf" srcId="{4CE6AEC7-4B39-42BB-A12D-2680054AAD2C}" destId="{CED6DE35-8286-41FC-97F6-EACDCC3853A8}" srcOrd="1" destOrd="0" presId="urn:microsoft.com/office/officeart/2005/8/layout/hierarchy1"/>
    <dgm:cxn modelId="{ABDA6C08-7A61-4066-A6DE-9D3BFA18D097}" type="presParOf" srcId="{CED6DE35-8286-41FC-97F6-EACDCC3853A8}" destId="{A4FFF938-1E66-4EBA-A298-22F2FDF80014}" srcOrd="0" destOrd="0" presId="urn:microsoft.com/office/officeart/2005/8/layout/hierarchy1"/>
    <dgm:cxn modelId="{1BB53320-3F85-4EE2-A885-C6C761167328}" type="presParOf" srcId="{A4FFF938-1E66-4EBA-A298-22F2FDF80014}" destId="{A1EBF43F-A0C2-49C8-A6BC-3E8116A579BF}" srcOrd="0" destOrd="0" presId="urn:microsoft.com/office/officeart/2005/8/layout/hierarchy1"/>
    <dgm:cxn modelId="{71FE8562-5996-4807-8BFB-11BA35A99AD2}" type="presParOf" srcId="{A4FFF938-1E66-4EBA-A298-22F2FDF80014}" destId="{AC78741D-41F8-4EC8-B3B5-6204AE0B5709}" srcOrd="1" destOrd="0" presId="urn:microsoft.com/office/officeart/2005/8/layout/hierarchy1"/>
    <dgm:cxn modelId="{ACA73E43-C6AF-4C6F-A275-BF363DEEE0BF}" type="presParOf" srcId="{CED6DE35-8286-41FC-97F6-EACDCC3853A8}" destId="{4F884FA3-24F3-486E-8F8A-1F741DE8298D}" srcOrd="1" destOrd="0" presId="urn:microsoft.com/office/officeart/2005/8/layout/hierarchy1"/>
    <dgm:cxn modelId="{B88DDA8D-5BC7-4D71-920B-EFA8DBF9091E}" type="presParOf" srcId="{97984E66-C747-41D1-A907-6D0A699E4FB3}" destId="{400C48D9-579E-403D-BF58-4359BA1D60E3}" srcOrd="2" destOrd="0" presId="urn:microsoft.com/office/officeart/2005/8/layout/hierarchy1"/>
    <dgm:cxn modelId="{5435A8D5-1E7E-4EDB-85EE-FA270E2B04A2}" type="presParOf" srcId="{97984E66-C747-41D1-A907-6D0A699E4FB3}" destId="{466AD0DE-024C-4820-9009-9634DA505981}" srcOrd="3" destOrd="0" presId="urn:microsoft.com/office/officeart/2005/8/layout/hierarchy1"/>
    <dgm:cxn modelId="{8DD06DE2-46E3-417E-8F34-E86D92B6B9D0}" type="presParOf" srcId="{466AD0DE-024C-4820-9009-9634DA505981}" destId="{09AD938B-0F0D-4663-A71F-783658BDAB8B}" srcOrd="0" destOrd="0" presId="urn:microsoft.com/office/officeart/2005/8/layout/hierarchy1"/>
    <dgm:cxn modelId="{4872C0CC-A1F8-409B-9FD3-1182F5C5A95B}" type="presParOf" srcId="{09AD938B-0F0D-4663-A71F-783658BDAB8B}" destId="{DEE909C9-2927-4FC4-91D5-F12730695932}" srcOrd="0" destOrd="0" presId="urn:microsoft.com/office/officeart/2005/8/layout/hierarchy1"/>
    <dgm:cxn modelId="{8BBC17C2-309E-4C23-8530-F2280F987404}" type="presParOf" srcId="{09AD938B-0F0D-4663-A71F-783658BDAB8B}" destId="{BC741A5C-DA23-4CF5-BAA5-93511A7EE076}" srcOrd="1" destOrd="0" presId="urn:microsoft.com/office/officeart/2005/8/layout/hierarchy1"/>
    <dgm:cxn modelId="{00EDCCD0-9815-426C-A70D-CD42C6A61BE2}" type="presParOf" srcId="{466AD0DE-024C-4820-9009-9634DA505981}" destId="{DF5F7CFF-D8FE-4FA2-8307-C1D0D9135F14}" srcOrd="1" destOrd="0" presId="urn:microsoft.com/office/officeart/2005/8/layout/hierarchy1"/>
    <dgm:cxn modelId="{C8999D47-82CF-4A2C-8AD9-4E2C0692D8E1}" type="presParOf" srcId="{DF5F7CFF-D8FE-4FA2-8307-C1D0D9135F14}" destId="{D14D23FF-F53F-4F46-8500-CAF16457D8D5}" srcOrd="0" destOrd="0" presId="urn:microsoft.com/office/officeart/2005/8/layout/hierarchy1"/>
    <dgm:cxn modelId="{3F8DF414-48E5-403C-A359-5D06B8FF44ED}" type="presParOf" srcId="{DF5F7CFF-D8FE-4FA2-8307-C1D0D9135F14}" destId="{94164422-CD41-466B-8AC9-9EF94073A093}" srcOrd="1" destOrd="0" presId="urn:microsoft.com/office/officeart/2005/8/layout/hierarchy1"/>
    <dgm:cxn modelId="{42C44956-D69E-44A1-A95C-3235174FF33D}" type="presParOf" srcId="{94164422-CD41-466B-8AC9-9EF94073A093}" destId="{2E773D78-C984-4484-9819-1F9C7C5E5D87}" srcOrd="0" destOrd="0" presId="urn:microsoft.com/office/officeart/2005/8/layout/hierarchy1"/>
    <dgm:cxn modelId="{A21A10A7-5E6C-450B-88C7-24C1F21A7906}" type="presParOf" srcId="{2E773D78-C984-4484-9819-1F9C7C5E5D87}" destId="{446A0955-8B5E-45A6-B81F-8D784D6A396E}" srcOrd="0" destOrd="0" presId="urn:microsoft.com/office/officeart/2005/8/layout/hierarchy1"/>
    <dgm:cxn modelId="{4931487C-85E8-4343-A4F3-89A12113BA37}" type="presParOf" srcId="{2E773D78-C984-4484-9819-1F9C7C5E5D87}" destId="{96A1B1E0-A2F7-44E4-8B64-2AA397ACF9D8}" srcOrd="1" destOrd="0" presId="urn:microsoft.com/office/officeart/2005/8/layout/hierarchy1"/>
    <dgm:cxn modelId="{8383CB25-FC72-4038-B5FF-7FF3AC00F2C6}" type="presParOf" srcId="{94164422-CD41-466B-8AC9-9EF94073A093}" destId="{555E92D9-4E7A-4B09-A0AA-2EF46BBD88F7}" srcOrd="1" destOrd="0" presId="urn:microsoft.com/office/officeart/2005/8/layout/hierarchy1"/>
    <dgm:cxn modelId="{72A096AD-D91D-4AF1-AF97-628681646876}" type="presParOf" srcId="{C2412E21-3A2D-4457-984E-486CB5AE5C98}" destId="{0E63BF34-74EE-4E5E-97D3-7650A1527749}" srcOrd="2" destOrd="0" presId="urn:microsoft.com/office/officeart/2005/8/layout/hierarchy1"/>
    <dgm:cxn modelId="{2AFD9E0B-26E7-4B42-BD38-8F0D9151E088}" type="presParOf" srcId="{C2412E21-3A2D-4457-984E-486CB5AE5C98}" destId="{CD342A37-7970-4F67-94A8-103173BA43A5}" srcOrd="3" destOrd="0" presId="urn:microsoft.com/office/officeart/2005/8/layout/hierarchy1"/>
    <dgm:cxn modelId="{6801EEC2-E934-4189-92CD-EF4357AEF4A6}" type="presParOf" srcId="{CD342A37-7970-4F67-94A8-103173BA43A5}" destId="{1B03006B-FA17-4F9D-BF94-FC92685925AC}" srcOrd="0" destOrd="0" presId="urn:microsoft.com/office/officeart/2005/8/layout/hierarchy1"/>
    <dgm:cxn modelId="{86A236F0-5225-4883-8B70-0C25D034AEF1}" type="presParOf" srcId="{1B03006B-FA17-4F9D-BF94-FC92685925AC}" destId="{4BFFFEEF-96DA-443C-A9DE-45AC0084B2F8}" srcOrd="0" destOrd="0" presId="urn:microsoft.com/office/officeart/2005/8/layout/hierarchy1"/>
    <dgm:cxn modelId="{3534734E-4BF6-440E-8F44-3AE5749D5EF9}" type="presParOf" srcId="{1B03006B-FA17-4F9D-BF94-FC92685925AC}" destId="{4A1C7818-0277-40C5-BE14-E0B3CBFDAE57}" srcOrd="1" destOrd="0" presId="urn:microsoft.com/office/officeart/2005/8/layout/hierarchy1"/>
    <dgm:cxn modelId="{AD173BA9-ABDF-4725-B669-00C41746E2DA}" type="presParOf" srcId="{CD342A37-7970-4F67-94A8-103173BA43A5}" destId="{A0C8E32B-7897-4244-9033-774CC127550B}" srcOrd="1" destOrd="0" presId="urn:microsoft.com/office/officeart/2005/8/layout/hierarchy1"/>
    <dgm:cxn modelId="{EEF48C09-8B29-4617-9F1A-A23D907AF19A}" type="presParOf" srcId="{A0C8E32B-7897-4244-9033-774CC127550B}" destId="{A43DA718-D0F3-4039-86DE-302CB5E88B1A}" srcOrd="0" destOrd="0" presId="urn:microsoft.com/office/officeart/2005/8/layout/hierarchy1"/>
    <dgm:cxn modelId="{4F4AE8B8-2EC4-4F7F-ADA2-46CC59F237CA}" type="presParOf" srcId="{A0C8E32B-7897-4244-9033-774CC127550B}" destId="{DD694D9C-C85F-4B3A-92F9-DF463CB152C6}" srcOrd="1" destOrd="0" presId="urn:microsoft.com/office/officeart/2005/8/layout/hierarchy1"/>
    <dgm:cxn modelId="{D0060A53-C561-4125-9702-A2229FE1786B}" type="presParOf" srcId="{DD694D9C-C85F-4B3A-92F9-DF463CB152C6}" destId="{6006EFF2-8897-4FB0-B3C4-D8B4AE5902B4}" srcOrd="0" destOrd="0" presId="urn:microsoft.com/office/officeart/2005/8/layout/hierarchy1"/>
    <dgm:cxn modelId="{619B0C0A-0C5E-4739-9706-B241CF2AA198}" type="presParOf" srcId="{6006EFF2-8897-4FB0-B3C4-D8B4AE5902B4}" destId="{2E8D3A67-B6F2-4DFF-91DA-145C67EB9C52}" srcOrd="0" destOrd="0" presId="urn:microsoft.com/office/officeart/2005/8/layout/hierarchy1"/>
    <dgm:cxn modelId="{3DA6B18A-87D6-4AD9-9D25-A3042D9DAF03}" type="presParOf" srcId="{6006EFF2-8897-4FB0-B3C4-D8B4AE5902B4}" destId="{8055BF8B-84F8-4939-8037-09E5B0D34649}" srcOrd="1" destOrd="0" presId="urn:microsoft.com/office/officeart/2005/8/layout/hierarchy1"/>
    <dgm:cxn modelId="{4AA82D5B-A785-4DC3-96E8-AF4881FBA247}" type="presParOf" srcId="{DD694D9C-C85F-4B3A-92F9-DF463CB152C6}" destId="{22A5A441-9E0C-4D08-9A88-F37F7BE4C099}" srcOrd="1" destOrd="0" presId="urn:microsoft.com/office/officeart/2005/8/layout/hierarchy1"/>
    <dgm:cxn modelId="{FB876DD0-03C9-4358-8833-4DF74735FECB}" type="presParOf" srcId="{22A5A441-9E0C-4D08-9A88-F37F7BE4C099}" destId="{CC3C4101-41CD-418A-BFE7-27E58E4D2324}" srcOrd="0" destOrd="0" presId="urn:microsoft.com/office/officeart/2005/8/layout/hierarchy1"/>
    <dgm:cxn modelId="{6CF1A4EE-20B0-43A6-8F6C-BE6285E47EB7}" type="presParOf" srcId="{22A5A441-9E0C-4D08-9A88-F37F7BE4C099}" destId="{15497201-15DD-4C6C-87C7-DAF122C99591}" srcOrd="1" destOrd="0" presId="urn:microsoft.com/office/officeart/2005/8/layout/hierarchy1"/>
    <dgm:cxn modelId="{D1327133-4C3A-40A5-944B-EE83DB9A9CB0}" type="presParOf" srcId="{15497201-15DD-4C6C-87C7-DAF122C99591}" destId="{2C73440C-7AAD-4C50-8C68-105D0BE706DC}" srcOrd="0" destOrd="0" presId="urn:microsoft.com/office/officeart/2005/8/layout/hierarchy1"/>
    <dgm:cxn modelId="{D63A9DD6-A85A-4AF3-B379-EB6AEBD8FBEB}" type="presParOf" srcId="{2C73440C-7AAD-4C50-8C68-105D0BE706DC}" destId="{528D46E8-8381-4217-B25B-9EAE165BC921}" srcOrd="0" destOrd="0" presId="urn:microsoft.com/office/officeart/2005/8/layout/hierarchy1"/>
    <dgm:cxn modelId="{12DCC896-46D5-41B9-9796-67CED44BC037}" type="presParOf" srcId="{2C73440C-7AAD-4C50-8C68-105D0BE706DC}" destId="{E6FA8FC7-7E95-4880-8FF0-4ADB643B5FE1}" srcOrd="1" destOrd="0" presId="urn:microsoft.com/office/officeart/2005/8/layout/hierarchy1"/>
    <dgm:cxn modelId="{77AF2AFD-40B5-442B-878C-A78948647153}" type="presParOf" srcId="{15497201-15DD-4C6C-87C7-DAF122C99591}" destId="{A2901E96-32DD-4D1C-90B4-6D5F039E39BC}" srcOrd="1" destOrd="0" presId="urn:microsoft.com/office/officeart/2005/8/layout/hierarchy1"/>
    <dgm:cxn modelId="{09D0D1F2-7F8B-4291-B36F-AC59BBA4D9D0}" type="presParOf" srcId="{A2901E96-32DD-4D1C-90B4-6D5F039E39BC}" destId="{1386217A-600C-41E2-BD16-245C0319AC98}" srcOrd="0" destOrd="0" presId="urn:microsoft.com/office/officeart/2005/8/layout/hierarchy1"/>
    <dgm:cxn modelId="{8F26E64D-D1DD-4C76-B122-87FC7BCDF1EF}" type="presParOf" srcId="{A2901E96-32DD-4D1C-90B4-6D5F039E39BC}" destId="{0197C993-D7EB-4551-A2AC-A3F4AB6D3A87}" srcOrd="1" destOrd="0" presId="urn:microsoft.com/office/officeart/2005/8/layout/hierarchy1"/>
    <dgm:cxn modelId="{90E34380-BE7C-4705-AF31-B8AD2046009E}" type="presParOf" srcId="{0197C993-D7EB-4551-A2AC-A3F4AB6D3A87}" destId="{BA1C48D2-38D3-4E5B-B81C-5551026CDDDD}" srcOrd="0" destOrd="0" presId="urn:microsoft.com/office/officeart/2005/8/layout/hierarchy1"/>
    <dgm:cxn modelId="{65CDBE09-0224-4BB9-A968-5A437F65C18D}" type="presParOf" srcId="{BA1C48D2-38D3-4E5B-B81C-5551026CDDDD}" destId="{F4E91BD1-48C3-46B7-98C3-D2193E86E646}" srcOrd="0" destOrd="0" presId="urn:microsoft.com/office/officeart/2005/8/layout/hierarchy1"/>
    <dgm:cxn modelId="{01DAB76F-7C50-4E3A-9D43-C997E4222F7D}" type="presParOf" srcId="{BA1C48D2-38D3-4E5B-B81C-5551026CDDDD}" destId="{2855A851-8704-4E1B-81E4-4F7ECDE33574}" srcOrd="1" destOrd="0" presId="urn:microsoft.com/office/officeart/2005/8/layout/hierarchy1"/>
    <dgm:cxn modelId="{4BBCBDAF-DE64-47B8-AAD3-5BD21303E67D}" type="presParOf" srcId="{0197C993-D7EB-4551-A2AC-A3F4AB6D3A87}" destId="{6CCD9AE8-F01C-4E9D-B6D2-16F416FA3D56}" srcOrd="1" destOrd="0" presId="urn:microsoft.com/office/officeart/2005/8/layout/hierarchy1"/>
    <dgm:cxn modelId="{6A511ECB-0A77-46AC-8957-CA6ECE71E335}" type="presParOf" srcId="{A0C8E32B-7897-4244-9033-774CC127550B}" destId="{E02FAEF1-6956-4982-98C8-968B5843AA45}" srcOrd="2" destOrd="0" presId="urn:microsoft.com/office/officeart/2005/8/layout/hierarchy1"/>
    <dgm:cxn modelId="{623CBC76-C0D6-4383-B556-4BF9FB20D730}" type="presParOf" srcId="{A0C8E32B-7897-4244-9033-774CC127550B}" destId="{31AE0AE9-842F-41C7-9DD3-DA1A8E0B6F3A}" srcOrd="3" destOrd="0" presId="urn:microsoft.com/office/officeart/2005/8/layout/hierarchy1"/>
    <dgm:cxn modelId="{586B4894-248B-4699-A00C-E271BA1844FC}" type="presParOf" srcId="{31AE0AE9-842F-41C7-9DD3-DA1A8E0B6F3A}" destId="{1A4AD0F4-E951-40BE-8839-4579836B203B}" srcOrd="0" destOrd="0" presId="urn:microsoft.com/office/officeart/2005/8/layout/hierarchy1"/>
    <dgm:cxn modelId="{7D1E2AB8-0B13-45F7-9DDD-F8DE00C5781C}" type="presParOf" srcId="{1A4AD0F4-E951-40BE-8839-4579836B203B}" destId="{6BA097EE-5AED-49D2-96C0-3E999AC25557}" srcOrd="0" destOrd="0" presId="urn:microsoft.com/office/officeart/2005/8/layout/hierarchy1"/>
    <dgm:cxn modelId="{7546FE37-E5C3-41DE-B67D-0786CB827709}" type="presParOf" srcId="{1A4AD0F4-E951-40BE-8839-4579836B203B}" destId="{28646A6B-3CC4-45CF-A9F9-A2C1E23CBE07}" srcOrd="1" destOrd="0" presId="urn:microsoft.com/office/officeart/2005/8/layout/hierarchy1"/>
    <dgm:cxn modelId="{7D9C27DA-AF87-4095-9A07-24C2F8D31982}" type="presParOf" srcId="{31AE0AE9-842F-41C7-9DD3-DA1A8E0B6F3A}" destId="{1A9445B2-4F83-42B1-9690-419F8F2E685F}" srcOrd="1" destOrd="0" presId="urn:microsoft.com/office/officeart/2005/8/layout/hierarchy1"/>
    <dgm:cxn modelId="{3E356BBA-9E7F-4295-80A2-73B25C64C17E}" type="presParOf" srcId="{1A9445B2-4F83-42B1-9690-419F8F2E685F}" destId="{F898FE1C-2E79-4546-8629-3BA88BAA5347}" srcOrd="0" destOrd="0" presId="urn:microsoft.com/office/officeart/2005/8/layout/hierarchy1"/>
    <dgm:cxn modelId="{94EEE0F9-87FB-4CAB-BC61-9D60337301B0}" type="presParOf" srcId="{1A9445B2-4F83-42B1-9690-419F8F2E685F}" destId="{939EACBF-C68F-4D74-8620-E7F58FBA35BF}" srcOrd="1" destOrd="0" presId="urn:microsoft.com/office/officeart/2005/8/layout/hierarchy1"/>
    <dgm:cxn modelId="{4F593A0D-D714-40C5-9567-985B76046305}" type="presParOf" srcId="{939EACBF-C68F-4D74-8620-E7F58FBA35BF}" destId="{7D97CCDA-B8C7-440B-BF6C-E678BBF5042A}" srcOrd="0" destOrd="0" presId="urn:microsoft.com/office/officeart/2005/8/layout/hierarchy1"/>
    <dgm:cxn modelId="{B75D2DA8-0ED2-48DE-ACA8-EA70018F1F2F}" type="presParOf" srcId="{7D97CCDA-B8C7-440B-BF6C-E678BBF5042A}" destId="{9B1C8346-0925-4859-BAC1-563FD03ADD55}" srcOrd="0" destOrd="0" presId="urn:microsoft.com/office/officeart/2005/8/layout/hierarchy1"/>
    <dgm:cxn modelId="{22E79C78-73BC-46C9-B163-91EE38B6B109}" type="presParOf" srcId="{7D97CCDA-B8C7-440B-BF6C-E678BBF5042A}" destId="{DC7D23EB-0C65-4BD6-B3E5-9061276F0347}" srcOrd="1" destOrd="0" presId="urn:microsoft.com/office/officeart/2005/8/layout/hierarchy1"/>
    <dgm:cxn modelId="{4981B754-AB80-483B-B461-4C2A5ACAC2A1}" type="presParOf" srcId="{939EACBF-C68F-4D74-8620-E7F58FBA35BF}" destId="{5346DC70-DB99-4F3E-8743-AF82A586425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8FE1C-2E79-4546-8629-3BA88BAA5347}">
      <dsp:nvSpPr>
        <dsp:cNvPr id="0" name=""/>
        <dsp:cNvSpPr/>
      </dsp:nvSpPr>
      <dsp:spPr>
        <a:xfrm>
          <a:off x="4699186" y="2649150"/>
          <a:ext cx="91440" cy="309546"/>
        </a:xfrm>
        <a:custGeom>
          <a:avLst/>
          <a:gdLst/>
          <a:ahLst/>
          <a:cxnLst/>
          <a:rect l="0" t="0" r="0" b="0"/>
          <a:pathLst>
            <a:path>
              <a:moveTo>
                <a:pt x="45720" y="0"/>
              </a:moveTo>
              <a:lnTo>
                <a:pt x="45720" y="3095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2FAEF1-6956-4982-98C8-968B5843AA45}">
      <dsp:nvSpPr>
        <dsp:cNvPr id="0" name=""/>
        <dsp:cNvSpPr/>
      </dsp:nvSpPr>
      <dsp:spPr>
        <a:xfrm>
          <a:off x="4094473" y="1663744"/>
          <a:ext cx="650432" cy="309546"/>
        </a:xfrm>
        <a:custGeom>
          <a:avLst/>
          <a:gdLst/>
          <a:ahLst/>
          <a:cxnLst/>
          <a:rect l="0" t="0" r="0" b="0"/>
          <a:pathLst>
            <a:path>
              <a:moveTo>
                <a:pt x="0" y="0"/>
              </a:moveTo>
              <a:lnTo>
                <a:pt x="0" y="210947"/>
              </a:lnTo>
              <a:lnTo>
                <a:pt x="650432" y="210947"/>
              </a:lnTo>
              <a:lnTo>
                <a:pt x="650432" y="3095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86217A-600C-41E2-BD16-245C0319AC98}">
      <dsp:nvSpPr>
        <dsp:cNvPr id="0" name=""/>
        <dsp:cNvSpPr/>
      </dsp:nvSpPr>
      <dsp:spPr>
        <a:xfrm>
          <a:off x="3398320" y="3634555"/>
          <a:ext cx="91440" cy="309546"/>
        </a:xfrm>
        <a:custGeom>
          <a:avLst/>
          <a:gdLst/>
          <a:ahLst/>
          <a:cxnLst/>
          <a:rect l="0" t="0" r="0" b="0"/>
          <a:pathLst>
            <a:path>
              <a:moveTo>
                <a:pt x="45720" y="0"/>
              </a:moveTo>
              <a:lnTo>
                <a:pt x="45720" y="3095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3C4101-41CD-418A-BFE7-27E58E4D2324}">
      <dsp:nvSpPr>
        <dsp:cNvPr id="0" name=""/>
        <dsp:cNvSpPr/>
      </dsp:nvSpPr>
      <dsp:spPr>
        <a:xfrm>
          <a:off x="3398320" y="2649150"/>
          <a:ext cx="91440" cy="309546"/>
        </a:xfrm>
        <a:custGeom>
          <a:avLst/>
          <a:gdLst/>
          <a:ahLst/>
          <a:cxnLst/>
          <a:rect l="0" t="0" r="0" b="0"/>
          <a:pathLst>
            <a:path>
              <a:moveTo>
                <a:pt x="45720" y="0"/>
              </a:moveTo>
              <a:lnTo>
                <a:pt x="45720" y="3095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3DA718-D0F3-4039-86DE-302CB5E88B1A}">
      <dsp:nvSpPr>
        <dsp:cNvPr id="0" name=""/>
        <dsp:cNvSpPr/>
      </dsp:nvSpPr>
      <dsp:spPr>
        <a:xfrm>
          <a:off x="3444040" y="1663744"/>
          <a:ext cx="650432" cy="309546"/>
        </a:xfrm>
        <a:custGeom>
          <a:avLst/>
          <a:gdLst/>
          <a:ahLst/>
          <a:cxnLst/>
          <a:rect l="0" t="0" r="0" b="0"/>
          <a:pathLst>
            <a:path>
              <a:moveTo>
                <a:pt x="650432" y="0"/>
              </a:moveTo>
              <a:lnTo>
                <a:pt x="650432" y="210947"/>
              </a:lnTo>
              <a:lnTo>
                <a:pt x="0" y="210947"/>
              </a:lnTo>
              <a:lnTo>
                <a:pt x="0" y="3095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63BF34-74EE-4E5E-97D3-7650A1527749}">
      <dsp:nvSpPr>
        <dsp:cNvPr id="0" name=""/>
        <dsp:cNvSpPr/>
      </dsp:nvSpPr>
      <dsp:spPr>
        <a:xfrm>
          <a:off x="2793608" y="678338"/>
          <a:ext cx="1300865" cy="309546"/>
        </a:xfrm>
        <a:custGeom>
          <a:avLst/>
          <a:gdLst/>
          <a:ahLst/>
          <a:cxnLst/>
          <a:rect l="0" t="0" r="0" b="0"/>
          <a:pathLst>
            <a:path>
              <a:moveTo>
                <a:pt x="0" y="0"/>
              </a:moveTo>
              <a:lnTo>
                <a:pt x="0" y="210947"/>
              </a:lnTo>
              <a:lnTo>
                <a:pt x="1300865" y="210947"/>
              </a:lnTo>
              <a:lnTo>
                <a:pt x="1300865" y="3095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4D23FF-F53F-4F46-8500-CAF16457D8D5}">
      <dsp:nvSpPr>
        <dsp:cNvPr id="0" name=""/>
        <dsp:cNvSpPr/>
      </dsp:nvSpPr>
      <dsp:spPr>
        <a:xfrm>
          <a:off x="2097455" y="3634555"/>
          <a:ext cx="91440" cy="309546"/>
        </a:xfrm>
        <a:custGeom>
          <a:avLst/>
          <a:gdLst/>
          <a:ahLst/>
          <a:cxnLst/>
          <a:rect l="0" t="0" r="0" b="0"/>
          <a:pathLst>
            <a:path>
              <a:moveTo>
                <a:pt x="45720" y="0"/>
              </a:moveTo>
              <a:lnTo>
                <a:pt x="45720" y="3095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0C48D9-579E-403D-BF58-4359BA1D60E3}">
      <dsp:nvSpPr>
        <dsp:cNvPr id="0" name=""/>
        <dsp:cNvSpPr/>
      </dsp:nvSpPr>
      <dsp:spPr>
        <a:xfrm>
          <a:off x="1492742" y="2649150"/>
          <a:ext cx="650432" cy="309546"/>
        </a:xfrm>
        <a:custGeom>
          <a:avLst/>
          <a:gdLst/>
          <a:ahLst/>
          <a:cxnLst/>
          <a:rect l="0" t="0" r="0" b="0"/>
          <a:pathLst>
            <a:path>
              <a:moveTo>
                <a:pt x="0" y="0"/>
              </a:moveTo>
              <a:lnTo>
                <a:pt x="0" y="210947"/>
              </a:lnTo>
              <a:lnTo>
                <a:pt x="650432" y="210947"/>
              </a:lnTo>
              <a:lnTo>
                <a:pt x="650432" y="3095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5A90BF-B685-4CF6-B176-3035A5CA2BD4}">
      <dsp:nvSpPr>
        <dsp:cNvPr id="0" name=""/>
        <dsp:cNvSpPr/>
      </dsp:nvSpPr>
      <dsp:spPr>
        <a:xfrm>
          <a:off x="796590" y="5605366"/>
          <a:ext cx="91440" cy="309546"/>
        </a:xfrm>
        <a:custGeom>
          <a:avLst/>
          <a:gdLst/>
          <a:ahLst/>
          <a:cxnLst/>
          <a:rect l="0" t="0" r="0" b="0"/>
          <a:pathLst>
            <a:path>
              <a:moveTo>
                <a:pt x="45720" y="0"/>
              </a:moveTo>
              <a:lnTo>
                <a:pt x="45720" y="3095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510D25-A679-4B7D-950E-9A622A235E17}">
      <dsp:nvSpPr>
        <dsp:cNvPr id="0" name=""/>
        <dsp:cNvSpPr/>
      </dsp:nvSpPr>
      <dsp:spPr>
        <a:xfrm>
          <a:off x="796590" y="4619961"/>
          <a:ext cx="91440" cy="309546"/>
        </a:xfrm>
        <a:custGeom>
          <a:avLst/>
          <a:gdLst/>
          <a:ahLst/>
          <a:cxnLst/>
          <a:rect l="0" t="0" r="0" b="0"/>
          <a:pathLst>
            <a:path>
              <a:moveTo>
                <a:pt x="45720" y="0"/>
              </a:moveTo>
              <a:lnTo>
                <a:pt x="45720" y="3095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CB7612-369B-47F7-A8B6-9B4DC10D34AD}">
      <dsp:nvSpPr>
        <dsp:cNvPr id="0" name=""/>
        <dsp:cNvSpPr/>
      </dsp:nvSpPr>
      <dsp:spPr>
        <a:xfrm>
          <a:off x="796590" y="3634555"/>
          <a:ext cx="91440" cy="309546"/>
        </a:xfrm>
        <a:custGeom>
          <a:avLst/>
          <a:gdLst/>
          <a:ahLst/>
          <a:cxnLst/>
          <a:rect l="0" t="0" r="0" b="0"/>
          <a:pathLst>
            <a:path>
              <a:moveTo>
                <a:pt x="45720" y="0"/>
              </a:moveTo>
              <a:lnTo>
                <a:pt x="45720" y="3095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79B121-D9F5-4F2B-A6D4-EC4EF204689F}">
      <dsp:nvSpPr>
        <dsp:cNvPr id="0" name=""/>
        <dsp:cNvSpPr/>
      </dsp:nvSpPr>
      <dsp:spPr>
        <a:xfrm>
          <a:off x="842310" y="2649150"/>
          <a:ext cx="650432" cy="309546"/>
        </a:xfrm>
        <a:custGeom>
          <a:avLst/>
          <a:gdLst/>
          <a:ahLst/>
          <a:cxnLst/>
          <a:rect l="0" t="0" r="0" b="0"/>
          <a:pathLst>
            <a:path>
              <a:moveTo>
                <a:pt x="650432" y="0"/>
              </a:moveTo>
              <a:lnTo>
                <a:pt x="650432" y="210947"/>
              </a:lnTo>
              <a:lnTo>
                <a:pt x="0" y="210947"/>
              </a:lnTo>
              <a:lnTo>
                <a:pt x="0" y="3095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D8E331-ADF0-4E62-A3F2-B2BECDE2D50C}">
      <dsp:nvSpPr>
        <dsp:cNvPr id="0" name=""/>
        <dsp:cNvSpPr/>
      </dsp:nvSpPr>
      <dsp:spPr>
        <a:xfrm>
          <a:off x="1447022" y="1663744"/>
          <a:ext cx="91440" cy="309546"/>
        </a:xfrm>
        <a:custGeom>
          <a:avLst/>
          <a:gdLst/>
          <a:ahLst/>
          <a:cxnLst/>
          <a:rect l="0" t="0" r="0" b="0"/>
          <a:pathLst>
            <a:path>
              <a:moveTo>
                <a:pt x="45720" y="0"/>
              </a:moveTo>
              <a:lnTo>
                <a:pt x="45720" y="3095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DD3336-363F-49B3-83C1-4C7E18B00540}">
      <dsp:nvSpPr>
        <dsp:cNvPr id="0" name=""/>
        <dsp:cNvSpPr/>
      </dsp:nvSpPr>
      <dsp:spPr>
        <a:xfrm>
          <a:off x="1492742" y="678338"/>
          <a:ext cx="1300865" cy="309546"/>
        </a:xfrm>
        <a:custGeom>
          <a:avLst/>
          <a:gdLst/>
          <a:ahLst/>
          <a:cxnLst/>
          <a:rect l="0" t="0" r="0" b="0"/>
          <a:pathLst>
            <a:path>
              <a:moveTo>
                <a:pt x="1300865" y="0"/>
              </a:moveTo>
              <a:lnTo>
                <a:pt x="1300865" y="210947"/>
              </a:lnTo>
              <a:lnTo>
                <a:pt x="0" y="210947"/>
              </a:lnTo>
              <a:lnTo>
                <a:pt x="0" y="3095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249B72-3B66-4034-BA57-091DA9A775C1}">
      <dsp:nvSpPr>
        <dsp:cNvPr id="0" name=""/>
        <dsp:cNvSpPr/>
      </dsp:nvSpPr>
      <dsp:spPr>
        <a:xfrm>
          <a:off x="2261436" y="2480"/>
          <a:ext cx="1064344" cy="675858"/>
        </a:xfrm>
        <a:prstGeom prst="roundRect">
          <a:avLst>
            <a:gd name="adj" fmla="val 10000"/>
          </a:avLst>
        </a:prstGeom>
        <a:solidFill>
          <a:srgbClr val="782A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A60FE0-79E4-46A6-A8A5-EF2771160FAB}">
      <dsp:nvSpPr>
        <dsp:cNvPr id="0" name=""/>
        <dsp:cNvSpPr/>
      </dsp:nvSpPr>
      <dsp:spPr>
        <a:xfrm>
          <a:off x="2379696" y="114827"/>
          <a:ext cx="1064344" cy="6758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1">
            <a:lnSpc>
              <a:spcPct val="90000"/>
            </a:lnSpc>
            <a:spcBef>
              <a:spcPct val="0"/>
            </a:spcBef>
            <a:spcAft>
              <a:spcPct val="35000"/>
            </a:spcAft>
            <a:buNone/>
          </a:pPr>
          <a:r>
            <a:rPr lang="en-US" sz="1100" kern="1200" dirty="0">
              <a:solidFill>
                <a:srgbClr val="782A72"/>
              </a:solidFill>
            </a:rPr>
            <a:t>Skeletal muscle relaxants </a:t>
          </a:r>
          <a:endParaRPr lang="ar-SA" sz="1100" kern="1200" dirty="0">
            <a:solidFill>
              <a:srgbClr val="782A72"/>
            </a:solidFill>
          </a:endParaRPr>
        </a:p>
      </dsp:txBody>
      <dsp:txXfrm>
        <a:off x="2399491" y="134622"/>
        <a:ext cx="1024754" cy="636268"/>
      </dsp:txXfrm>
    </dsp:sp>
    <dsp:sp modelId="{3707EFBF-1F5A-47FA-BCF0-FEE2880F2B2C}">
      <dsp:nvSpPr>
        <dsp:cNvPr id="0" name=""/>
        <dsp:cNvSpPr/>
      </dsp:nvSpPr>
      <dsp:spPr>
        <a:xfrm>
          <a:off x="960570" y="987885"/>
          <a:ext cx="1064344" cy="675858"/>
        </a:xfrm>
        <a:prstGeom prst="roundRect">
          <a:avLst>
            <a:gd name="adj" fmla="val 10000"/>
          </a:avLst>
        </a:prstGeom>
        <a:solidFill>
          <a:srgbClr val="782A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3803D4-B97F-443E-B637-B6AF690FCAD7}">
      <dsp:nvSpPr>
        <dsp:cNvPr id="0" name=""/>
        <dsp:cNvSpPr/>
      </dsp:nvSpPr>
      <dsp:spPr>
        <a:xfrm>
          <a:off x="1078831" y="1100233"/>
          <a:ext cx="1064344" cy="6758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1">
            <a:lnSpc>
              <a:spcPct val="90000"/>
            </a:lnSpc>
            <a:spcBef>
              <a:spcPct val="0"/>
            </a:spcBef>
            <a:spcAft>
              <a:spcPct val="35000"/>
            </a:spcAft>
            <a:buNone/>
          </a:pPr>
          <a:r>
            <a:rPr lang="en-US" sz="1100" kern="1200" dirty="0">
              <a:solidFill>
                <a:schemeClr val="tx1"/>
              </a:solidFill>
            </a:rPr>
            <a:t>Peripherally acting</a:t>
          </a:r>
        </a:p>
      </dsp:txBody>
      <dsp:txXfrm>
        <a:off x="1098626" y="1120028"/>
        <a:ext cx="1024754" cy="636268"/>
      </dsp:txXfrm>
    </dsp:sp>
    <dsp:sp modelId="{2E058493-C24F-4CA7-B63C-DDEC52D9806F}">
      <dsp:nvSpPr>
        <dsp:cNvPr id="0" name=""/>
        <dsp:cNvSpPr/>
      </dsp:nvSpPr>
      <dsp:spPr>
        <a:xfrm>
          <a:off x="960570" y="1973291"/>
          <a:ext cx="1064344" cy="675858"/>
        </a:xfrm>
        <a:prstGeom prst="roundRect">
          <a:avLst>
            <a:gd name="adj" fmla="val 10000"/>
          </a:avLst>
        </a:prstGeom>
        <a:solidFill>
          <a:srgbClr val="782A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DD1AD4-FD66-4366-9ABF-456B7BD9DDA4}">
      <dsp:nvSpPr>
        <dsp:cNvPr id="0" name=""/>
        <dsp:cNvSpPr/>
      </dsp:nvSpPr>
      <dsp:spPr>
        <a:xfrm>
          <a:off x="1078831" y="2085638"/>
          <a:ext cx="1064344" cy="6758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1">
            <a:lnSpc>
              <a:spcPct val="90000"/>
            </a:lnSpc>
            <a:spcBef>
              <a:spcPct val="0"/>
            </a:spcBef>
            <a:spcAft>
              <a:spcPct val="35000"/>
            </a:spcAft>
            <a:buNone/>
          </a:pPr>
          <a:r>
            <a:rPr lang="en-US" sz="1100" kern="1200" dirty="0">
              <a:solidFill>
                <a:schemeClr val="tx1"/>
              </a:solidFill>
            </a:rPr>
            <a:t>Neuromuscular blockers or motor end plate blockers</a:t>
          </a:r>
          <a:endParaRPr lang="ar-SA" sz="1100" kern="1200" dirty="0">
            <a:solidFill>
              <a:schemeClr val="tx1"/>
            </a:solidFill>
          </a:endParaRPr>
        </a:p>
      </dsp:txBody>
      <dsp:txXfrm>
        <a:off x="1098626" y="2105433"/>
        <a:ext cx="1024754" cy="636268"/>
      </dsp:txXfrm>
    </dsp:sp>
    <dsp:sp modelId="{3FD462C2-22BF-4C61-84E9-E4A7CA990C85}">
      <dsp:nvSpPr>
        <dsp:cNvPr id="0" name=""/>
        <dsp:cNvSpPr/>
      </dsp:nvSpPr>
      <dsp:spPr>
        <a:xfrm>
          <a:off x="310137" y="2958696"/>
          <a:ext cx="1064344" cy="675858"/>
        </a:xfrm>
        <a:prstGeom prst="roundRect">
          <a:avLst>
            <a:gd name="adj" fmla="val 10000"/>
          </a:avLst>
        </a:prstGeom>
        <a:solidFill>
          <a:srgbClr val="782A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70805B-D084-4391-BADE-C610792686FA}">
      <dsp:nvSpPr>
        <dsp:cNvPr id="0" name=""/>
        <dsp:cNvSpPr/>
      </dsp:nvSpPr>
      <dsp:spPr>
        <a:xfrm>
          <a:off x="428398" y="3071044"/>
          <a:ext cx="1064344" cy="6758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1">
            <a:lnSpc>
              <a:spcPct val="90000"/>
            </a:lnSpc>
            <a:spcBef>
              <a:spcPct val="0"/>
            </a:spcBef>
            <a:spcAft>
              <a:spcPct val="35000"/>
            </a:spcAft>
            <a:buNone/>
          </a:pPr>
          <a:r>
            <a:rPr lang="en-US" sz="1100" kern="1200" dirty="0">
              <a:solidFill>
                <a:schemeClr val="tx1"/>
              </a:solidFill>
            </a:rPr>
            <a:t>Non-depolarizing blockers (competetive)</a:t>
          </a:r>
          <a:endParaRPr lang="ar-SA" sz="1100" kern="1200" dirty="0">
            <a:solidFill>
              <a:schemeClr val="tx1"/>
            </a:solidFill>
          </a:endParaRPr>
        </a:p>
      </dsp:txBody>
      <dsp:txXfrm>
        <a:off x="448193" y="3090839"/>
        <a:ext cx="1024754" cy="636268"/>
      </dsp:txXfrm>
    </dsp:sp>
    <dsp:sp modelId="{C103343B-1C7E-423E-AA5D-AC1128F0658B}">
      <dsp:nvSpPr>
        <dsp:cNvPr id="0" name=""/>
        <dsp:cNvSpPr/>
      </dsp:nvSpPr>
      <dsp:spPr>
        <a:xfrm>
          <a:off x="310137" y="3944102"/>
          <a:ext cx="1064344" cy="675858"/>
        </a:xfrm>
        <a:prstGeom prst="roundRect">
          <a:avLst>
            <a:gd name="adj" fmla="val 10000"/>
          </a:avLst>
        </a:prstGeom>
        <a:solidFill>
          <a:srgbClr val="782A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BAC0C0-7D63-40AF-80E5-8BCBF2347646}">
      <dsp:nvSpPr>
        <dsp:cNvPr id="0" name=""/>
        <dsp:cNvSpPr/>
      </dsp:nvSpPr>
      <dsp:spPr>
        <a:xfrm>
          <a:off x="428398" y="4056449"/>
          <a:ext cx="1064344" cy="6758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rtl="1">
            <a:lnSpc>
              <a:spcPct val="90000"/>
            </a:lnSpc>
            <a:spcBef>
              <a:spcPct val="0"/>
            </a:spcBef>
            <a:spcAft>
              <a:spcPct val="35000"/>
            </a:spcAft>
            <a:buNone/>
          </a:pPr>
          <a:r>
            <a:rPr lang="en-US" sz="1000" kern="1200" dirty="0">
              <a:solidFill>
                <a:schemeClr val="tx1"/>
              </a:solidFill>
            </a:rPr>
            <a:t>Atra</a:t>
          </a:r>
          <a:r>
            <a:rPr lang="en-US" sz="1000" kern="1200" dirty="0">
              <a:solidFill>
                <a:srgbClr val="FF0000"/>
              </a:solidFill>
            </a:rPr>
            <a:t>curium</a:t>
          </a:r>
        </a:p>
        <a:p>
          <a:pPr marL="0" lvl="0" indent="0" algn="ctr" defTabSz="444500" rtl="1">
            <a:lnSpc>
              <a:spcPct val="90000"/>
            </a:lnSpc>
            <a:spcBef>
              <a:spcPct val="0"/>
            </a:spcBef>
            <a:spcAft>
              <a:spcPct val="35000"/>
            </a:spcAft>
            <a:buNone/>
          </a:pPr>
          <a:r>
            <a:rPr lang="en-US" sz="1000" kern="1200" dirty="0">
              <a:solidFill>
                <a:schemeClr val="tx1"/>
              </a:solidFill>
            </a:rPr>
            <a:t>Miva</a:t>
          </a:r>
          <a:r>
            <a:rPr lang="en-US" sz="1000" kern="1200" dirty="0">
              <a:solidFill>
                <a:srgbClr val="FF0000"/>
              </a:solidFill>
            </a:rPr>
            <a:t>curium</a:t>
          </a:r>
          <a:endParaRPr lang="ar-SA" sz="1000" kern="1200" dirty="0">
            <a:solidFill>
              <a:srgbClr val="FF0000"/>
            </a:solidFill>
          </a:endParaRPr>
        </a:p>
      </dsp:txBody>
      <dsp:txXfrm>
        <a:off x="448193" y="4076244"/>
        <a:ext cx="1024754" cy="636268"/>
      </dsp:txXfrm>
    </dsp:sp>
    <dsp:sp modelId="{1AC6DB9D-9AE5-4979-BF1A-15AD36F27686}">
      <dsp:nvSpPr>
        <dsp:cNvPr id="0" name=""/>
        <dsp:cNvSpPr/>
      </dsp:nvSpPr>
      <dsp:spPr>
        <a:xfrm>
          <a:off x="310137" y="4929508"/>
          <a:ext cx="1064344" cy="675858"/>
        </a:xfrm>
        <a:prstGeom prst="roundRect">
          <a:avLst>
            <a:gd name="adj" fmla="val 10000"/>
          </a:avLst>
        </a:prstGeom>
        <a:solidFill>
          <a:srgbClr val="782A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19B35B-9B87-4CD8-954A-55839A9605F5}">
      <dsp:nvSpPr>
        <dsp:cNvPr id="0" name=""/>
        <dsp:cNvSpPr/>
      </dsp:nvSpPr>
      <dsp:spPr>
        <a:xfrm>
          <a:off x="428398" y="5041855"/>
          <a:ext cx="1064344" cy="6758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rtl="1">
            <a:lnSpc>
              <a:spcPct val="90000"/>
            </a:lnSpc>
            <a:spcBef>
              <a:spcPct val="0"/>
            </a:spcBef>
            <a:spcAft>
              <a:spcPct val="35000"/>
            </a:spcAft>
            <a:buNone/>
          </a:pPr>
          <a:r>
            <a:rPr lang="en-US" sz="1000" kern="1200" dirty="0">
              <a:solidFill>
                <a:schemeClr val="tx1"/>
              </a:solidFill>
            </a:rPr>
            <a:t>Pan</a:t>
          </a:r>
          <a:r>
            <a:rPr lang="en-US" sz="1000" kern="1200" dirty="0">
              <a:solidFill>
                <a:schemeClr val="accent2">
                  <a:lumMod val="75000"/>
                </a:schemeClr>
              </a:solidFill>
            </a:rPr>
            <a:t>curonium</a:t>
          </a:r>
        </a:p>
        <a:p>
          <a:pPr marL="0" lvl="0" indent="0" algn="ctr" defTabSz="444500" rtl="1">
            <a:lnSpc>
              <a:spcPct val="90000"/>
            </a:lnSpc>
            <a:spcBef>
              <a:spcPct val="0"/>
            </a:spcBef>
            <a:spcAft>
              <a:spcPct val="35000"/>
            </a:spcAft>
            <a:buNone/>
          </a:pPr>
          <a:r>
            <a:rPr lang="en-US" sz="1000" kern="1200" dirty="0">
              <a:solidFill>
                <a:schemeClr val="tx1"/>
              </a:solidFill>
            </a:rPr>
            <a:t>Ve</a:t>
          </a:r>
          <a:r>
            <a:rPr lang="en-US" sz="1000" kern="1200" dirty="0">
              <a:solidFill>
                <a:schemeClr val="accent2">
                  <a:lumMod val="75000"/>
                </a:schemeClr>
              </a:solidFill>
            </a:rPr>
            <a:t>curonium</a:t>
          </a:r>
          <a:endParaRPr lang="ar-SA" sz="1000" kern="1200" dirty="0">
            <a:solidFill>
              <a:schemeClr val="accent2">
                <a:lumMod val="75000"/>
              </a:schemeClr>
            </a:solidFill>
          </a:endParaRPr>
        </a:p>
      </dsp:txBody>
      <dsp:txXfrm>
        <a:off x="448193" y="5061650"/>
        <a:ext cx="1024754" cy="636268"/>
      </dsp:txXfrm>
    </dsp:sp>
    <dsp:sp modelId="{A1EBF43F-A0C2-49C8-A6BC-3E8116A579BF}">
      <dsp:nvSpPr>
        <dsp:cNvPr id="0" name=""/>
        <dsp:cNvSpPr/>
      </dsp:nvSpPr>
      <dsp:spPr>
        <a:xfrm>
          <a:off x="310137" y="5914913"/>
          <a:ext cx="1064344" cy="675858"/>
        </a:xfrm>
        <a:prstGeom prst="roundRect">
          <a:avLst>
            <a:gd name="adj" fmla="val 10000"/>
          </a:avLst>
        </a:prstGeom>
        <a:solidFill>
          <a:srgbClr val="782A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78741D-41F8-4EC8-B3B5-6204AE0B5709}">
      <dsp:nvSpPr>
        <dsp:cNvPr id="0" name=""/>
        <dsp:cNvSpPr/>
      </dsp:nvSpPr>
      <dsp:spPr>
        <a:xfrm>
          <a:off x="428398" y="6027261"/>
          <a:ext cx="1064344" cy="6758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rtl="1">
            <a:lnSpc>
              <a:spcPct val="90000"/>
            </a:lnSpc>
            <a:spcBef>
              <a:spcPct val="0"/>
            </a:spcBef>
            <a:spcAft>
              <a:spcPct val="35000"/>
            </a:spcAft>
            <a:buNone/>
          </a:pPr>
          <a:r>
            <a:rPr lang="ar-SA" sz="1000" kern="1200" dirty="0">
              <a:solidFill>
                <a:srgbClr val="7030A0"/>
              </a:solidFill>
            </a:rPr>
            <a:t> </a:t>
          </a:r>
          <a:r>
            <a:rPr lang="en-US" sz="1000" kern="1200" dirty="0">
              <a:solidFill>
                <a:schemeClr val="tx1"/>
              </a:solidFill>
            </a:rPr>
            <a:t>D-tubocurarine</a:t>
          </a:r>
        </a:p>
        <a:p>
          <a:pPr marL="0" lvl="0" indent="0" algn="ctr" defTabSz="444500" rtl="1">
            <a:lnSpc>
              <a:spcPct val="90000"/>
            </a:lnSpc>
            <a:spcBef>
              <a:spcPct val="0"/>
            </a:spcBef>
            <a:spcAft>
              <a:spcPct val="35000"/>
            </a:spcAft>
            <a:buNone/>
          </a:pPr>
          <a:r>
            <a:rPr lang="en-US" sz="1000" kern="1200" dirty="0">
              <a:solidFill>
                <a:schemeClr val="tx1"/>
              </a:solidFill>
            </a:rPr>
            <a:t>or Curare</a:t>
          </a:r>
        </a:p>
        <a:p>
          <a:pPr marL="0" lvl="0" indent="0" algn="ctr" defTabSz="444500" rtl="1">
            <a:lnSpc>
              <a:spcPct val="90000"/>
            </a:lnSpc>
            <a:spcBef>
              <a:spcPct val="0"/>
            </a:spcBef>
            <a:spcAft>
              <a:spcPct val="35000"/>
            </a:spcAft>
            <a:buNone/>
          </a:pPr>
          <a:r>
            <a:rPr lang="en-US" sz="1000" kern="1200" dirty="0">
              <a:solidFill>
                <a:schemeClr val="tx1"/>
              </a:solidFill>
            </a:rPr>
            <a:t>(Prototype*)</a:t>
          </a:r>
          <a:endParaRPr lang="ar-SA" sz="1000" kern="1200" dirty="0">
            <a:solidFill>
              <a:schemeClr val="tx1"/>
            </a:solidFill>
          </a:endParaRPr>
        </a:p>
      </dsp:txBody>
      <dsp:txXfrm>
        <a:off x="448193" y="6047056"/>
        <a:ext cx="1024754" cy="636268"/>
      </dsp:txXfrm>
    </dsp:sp>
    <dsp:sp modelId="{DEE909C9-2927-4FC4-91D5-F12730695932}">
      <dsp:nvSpPr>
        <dsp:cNvPr id="0" name=""/>
        <dsp:cNvSpPr/>
      </dsp:nvSpPr>
      <dsp:spPr>
        <a:xfrm>
          <a:off x="1611003" y="2958696"/>
          <a:ext cx="1064344" cy="675858"/>
        </a:xfrm>
        <a:prstGeom prst="roundRect">
          <a:avLst>
            <a:gd name="adj" fmla="val 10000"/>
          </a:avLst>
        </a:prstGeom>
        <a:solidFill>
          <a:srgbClr val="782A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741A5C-DA23-4CF5-BAA5-93511A7EE076}">
      <dsp:nvSpPr>
        <dsp:cNvPr id="0" name=""/>
        <dsp:cNvSpPr/>
      </dsp:nvSpPr>
      <dsp:spPr>
        <a:xfrm>
          <a:off x="1729263" y="3071044"/>
          <a:ext cx="1064344" cy="6758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1">
            <a:lnSpc>
              <a:spcPct val="90000"/>
            </a:lnSpc>
            <a:spcBef>
              <a:spcPct val="0"/>
            </a:spcBef>
            <a:spcAft>
              <a:spcPct val="35000"/>
            </a:spcAft>
            <a:buNone/>
          </a:pPr>
          <a:r>
            <a:rPr lang="ar-SA" sz="1100" kern="1200" dirty="0">
              <a:solidFill>
                <a:schemeClr val="tx1"/>
              </a:solidFill>
            </a:rPr>
            <a:t> </a:t>
          </a:r>
          <a:r>
            <a:rPr lang="en-US" sz="1100" kern="1200" dirty="0">
              <a:solidFill>
                <a:schemeClr val="tx1"/>
              </a:solidFill>
            </a:rPr>
            <a:t>Depolarizing blockers </a:t>
          </a:r>
          <a:endParaRPr lang="ar-SA" sz="1100" kern="1200" dirty="0">
            <a:solidFill>
              <a:schemeClr val="tx1"/>
            </a:solidFill>
          </a:endParaRPr>
        </a:p>
      </dsp:txBody>
      <dsp:txXfrm>
        <a:off x="1749058" y="3090839"/>
        <a:ext cx="1024754" cy="636268"/>
      </dsp:txXfrm>
    </dsp:sp>
    <dsp:sp modelId="{446A0955-8B5E-45A6-B81F-8D784D6A396E}">
      <dsp:nvSpPr>
        <dsp:cNvPr id="0" name=""/>
        <dsp:cNvSpPr/>
      </dsp:nvSpPr>
      <dsp:spPr>
        <a:xfrm>
          <a:off x="1611003" y="3944102"/>
          <a:ext cx="1064344" cy="675858"/>
        </a:xfrm>
        <a:prstGeom prst="roundRect">
          <a:avLst>
            <a:gd name="adj" fmla="val 10000"/>
          </a:avLst>
        </a:prstGeom>
        <a:solidFill>
          <a:srgbClr val="782A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A1B1E0-A2F7-44E4-8B64-2AA397ACF9D8}">
      <dsp:nvSpPr>
        <dsp:cNvPr id="0" name=""/>
        <dsp:cNvSpPr/>
      </dsp:nvSpPr>
      <dsp:spPr>
        <a:xfrm>
          <a:off x="1729263" y="4056449"/>
          <a:ext cx="1064344" cy="6758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1">
            <a:lnSpc>
              <a:spcPct val="90000"/>
            </a:lnSpc>
            <a:spcBef>
              <a:spcPct val="0"/>
            </a:spcBef>
            <a:spcAft>
              <a:spcPct val="35000"/>
            </a:spcAft>
            <a:buNone/>
          </a:pPr>
          <a:r>
            <a:rPr lang="en-US" sz="1100" kern="1200" dirty="0">
              <a:solidFill>
                <a:schemeClr val="tx1"/>
              </a:solidFill>
            </a:rPr>
            <a:t>Succinylcholine</a:t>
          </a:r>
          <a:endParaRPr lang="ar-SA" sz="1100" kern="1200" dirty="0">
            <a:solidFill>
              <a:schemeClr val="tx1"/>
            </a:solidFill>
          </a:endParaRPr>
        </a:p>
      </dsp:txBody>
      <dsp:txXfrm>
        <a:off x="1749058" y="4076244"/>
        <a:ext cx="1024754" cy="636268"/>
      </dsp:txXfrm>
    </dsp:sp>
    <dsp:sp modelId="{4BFFFEEF-96DA-443C-A9DE-45AC0084B2F8}">
      <dsp:nvSpPr>
        <dsp:cNvPr id="0" name=""/>
        <dsp:cNvSpPr/>
      </dsp:nvSpPr>
      <dsp:spPr>
        <a:xfrm>
          <a:off x="3562301" y="987885"/>
          <a:ext cx="1064344" cy="675858"/>
        </a:xfrm>
        <a:prstGeom prst="roundRect">
          <a:avLst>
            <a:gd name="adj" fmla="val 10000"/>
          </a:avLst>
        </a:prstGeom>
        <a:solidFill>
          <a:srgbClr val="782A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1C7818-0277-40C5-BE14-E0B3CBFDAE57}">
      <dsp:nvSpPr>
        <dsp:cNvPr id="0" name=""/>
        <dsp:cNvSpPr/>
      </dsp:nvSpPr>
      <dsp:spPr>
        <a:xfrm>
          <a:off x="3680561" y="1100233"/>
          <a:ext cx="1064344" cy="6758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1">
            <a:lnSpc>
              <a:spcPct val="90000"/>
            </a:lnSpc>
            <a:spcBef>
              <a:spcPct val="0"/>
            </a:spcBef>
            <a:spcAft>
              <a:spcPct val="35000"/>
            </a:spcAft>
            <a:buNone/>
          </a:pPr>
          <a:r>
            <a:rPr lang="en-US" sz="1100" kern="1200" dirty="0">
              <a:solidFill>
                <a:schemeClr val="tx1"/>
              </a:solidFill>
            </a:rPr>
            <a:t>Spasmolytic</a:t>
          </a:r>
          <a:endParaRPr lang="ar-SA" sz="1100" kern="1200" dirty="0">
            <a:solidFill>
              <a:schemeClr val="tx1"/>
            </a:solidFill>
          </a:endParaRPr>
        </a:p>
      </dsp:txBody>
      <dsp:txXfrm>
        <a:off x="3700356" y="1120028"/>
        <a:ext cx="1024754" cy="636268"/>
      </dsp:txXfrm>
    </dsp:sp>
    <dsp:sp modelId="{2E8D3A67-B6F2-4DFF-91DA-145C67EB9C52}">
      <dsp:nvSpPr>
        <dsp:cNvPr id="0" name=""/>
        <dsp:cNvSpPr/>
      </dsp:nvSpPr>
      <dsp:spPr>
        <a:xfrm>
          <a:off x="2911868" y="1973291"/>
          <a:ext cx="1064344" cy="675858"/>
        </a:xfrm>
        <a:prstGeom prst="roundRect">
          <a:avLst>
            <a:gd name="adj" fmla="val 10000"/>
          </a:avLst>
        </a:prstGeom>
        <a:solidFill>
          <a:srgbClr val="782A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5BF8B-84F8-4939-8037-09E5B0D34649}">
      <dsp:nvSpPr>
        <dsp:cNvPr id="0" name=""/>
        <dsp:cNvSpPr/>
      </dsp:nvSpPr>
      <dsp:spPr>
        <a:xfrm>
          <a:off x="3030129" y="2085638"/>
          <a:ext cx="1064344" cy="6758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1">
            <a:lnSpc>
              <a:spcPct val="90000"/>
            </a:lnSpc>
            <a:spcBef>
              <a:spcPct val="0"/>
            </a:spcBef>
            <a:spcAft>
              <a:spcPct val="35000"/>
            </a:spcAft>
            <a:buNone/>
          </a:pPr>
          <a:r>
            <a:rPr lang="en-US" sz="1100" kern="1200" dirty="0">
              <a:solidFill>
                <a:schemeClr val="tx1"/>
              </a:solidFill>
            </a:rPr>
            <a:t>Centrally acting</a:t>
          </a:r>
          <a:endParaRPr lang="ar-SA" sz="1100" kern="1200" dirty="0">
            <a:solidFill>
              <a:schemeClr val="tx1"/>
            </a:solidFill>
          </a:endParaRPr>
        </a:p>
      </dsp:txBody>
      <dsp:txXfrm>
        <a:off x="3049924" y="2105433"/>
        <a:ext cx="1024754" cy="636268"/>
      </dsp:txXfrm>
    </dsp:sp>
    <dsp:sp modelId="{528D46E8-8381-4217-B25B-9EAE165BC921}">
      <dsp:nvSpPr>
        <dsp:cNvPr id="0" name=""/>
        <dsp:cNvSpPr/>
      </dsp:nvSpPr>
      <dsp:spPr>
        <a:xfrm>
          <a:off x="2911868" y="2958696"/>
          <a:ext cx="1064344" cy="675858"/>
        </a:xfrm>
        <a:prstGeom prst="roundRect">
          <a:avLst>
            <a:gd name="adj" fmla="val 10000"/>
          </a:avLst>
        </a:prstGeom>
        <a:solidFill>
          <a:srgbClr val="782A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FA8FC7-7E95-4880-8FF0-4ADB643B5FE1}">
      <dsp:nvSpPr>
        <dsp:cNvPr id="0" name=""/>
        <dsp:cNvSpPr/>
      </dsp:nvSpPr>
      <dsp:spPr>
        <a:xfrm>
          <a:off x="3030129" y="3071044"/>
          <a:ext cx="1064344" cy="6758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1">
            <a:lnSpc>
              <a:spcPct val="90000"/>
            </a:lnSpc>
            <a:spcBef>
              <a:spcPct val="0"/>
            </a:spcBef>
            <a:spcAft>
              <a:spcPct val="35000"/>
            </a:spcAft>
            <a:buNone/>
          </a:pPr>
          <a:r>
            <a:rPr lang="en-US" sz="1100" kern="1200" dirty="0">
              <a:solidFill>
                <a:schemeClr val="tx1"/>
              </a:solidFill>
            </a:rPr>
            <a:t>Baclofen (act on spinal cord)</a:t>
          </a:r>
          <a:endParaRPr lang="ar-SA" sz="1100" kern="1200" dirty="0">
            <a:solidFill>
              <a:schemeClr val="tx1"/>
            </a:solidFill>
          </a:endParaRPr>
        </a:p>
      </dsp:txBody>
      <dsp:txXfrm>
        <a:off x="3049924" y="3090839"/>
        <a:ext cx="1024754" cy="636268"/>
      </dsp:txXfrm>
    </dsp:sp>
    <dsp:sp modelId="{F4E91BD1-48C3-46B7-98C3-D2193E86E646}">
      <dsp:nvSpPr>
        <dsp:cNvPr id="0" name=""/>
        <dsp:cNvSpPr/>
      </dsp:nvSpPr>
      <dsp:spPr>
        <a:xfrm>
          <a:off x="2911868" y="3944102"/>
          <a:ext cx="1064344" cy="675858"/>
        </a:xfrm>
        <a:prstGeom prst="roundRect">
          <a:avLst>
            <a:gd name="adj" fmla="val 10000"/>
          </a:avLst>
        </a:prstGeom>
        <a:solidFill>
          <a:srgbClr val="782A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55A851-8704-4E1B-81E4-4F7ECDE33574}">
      <dsp:nvSpPr>
        <dsp:cNvPr id="0" name=""/>
        <dsp:cNvSpPr/>
      </dsp:nvSpPr>
      <dsp:spPr>
        <a:xfrm>
          <a:off x="3030129" y="4056449"/>
          <a:ext cx="1064344" cy="6758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1">
            <a:lnSpc>
              <a:spcPct val="90000"/>
            </a:lnSpc>
            <a:spcBef>
              <a:spcPct val="0"/>
            </a:spcBef>
            <a:spcAft>
              <a:spcPct val="35000"/>
            </a:spcAft>
            <a:buNone/>
          </a:pPr>
          <a:r>
            <a:rPr lang="en-US" sz="1100" kern="1200" dirty="0">
              <a:solidFill>
                <a:schemeClr val="tx1"/>
              </a:solidFill>
            </a:rPr>
            <a:t>Diazepam</a:t>
          </a:r>
        </a:p>
        <a:p>
          <a:pPr marL="0" lvl="0" indent="0" algn="ctr" defTabSz="488950" rtl="1">
            <a:lnSpc>
              <a:spcPct val="90000"/>
            </a:lnSpc>
            <a:spcBef>
              <a:spcPct val="0"/>
            </a:spcBef>
            <a:spcAft>
              <a:spcPct val="35000"/>
            </a:spcAft>
            <a:buNone/>
          </a:pPr>
          <a:r>
            <a:rPr lang="en-US" sz="1100" kern="1200" dirty="0">
              <a:solidFill>
                <a:schemeClr val="tx1"/>
              </a:solidFill>
            </a:rPr>
            <a:t>(act on spinl cord)</a:t>
          </a:r>
          <a:endParaRPr lang="ar-SA" sz="1100" kern="1200" dirty="0">
            <a:solidFill>
              <a:schemeClr val="tx1"/>
            </a:solidFill>
          </a:endParaRPr>
        </a:p>
      </dsp:txBody>
      <dsp:txXfrm>
        <a:off x="3049924" y="4076244"/>
        <a:ext cx="1024754" cy="636268"/>
      </dsp:txXfrm>
    </dsp:sp>
    <dsp:sp modelId="{6BA097EE-5AED-49D2-96C0-3E999AC25557}">
      <dsp:nvSpPr>
        <dsp:cNvPr id="0" name=""/>
        <dsp:cNvSpPr/>
      </dsp:nvSpPr>
      <dsp:spPr>
        <a:xfrm>
          <a:off x="4212734" y="1973291"/>
          <a:ext cx="1064344" cy="675858"/>
        </a:xfrm>
        <a:prstGeom prst="roundRect">
          <a:avLst>
            <a:gd name="adj" fmla="val 10000"/>
          </a:avLst>
        </a:prstGeom>
        <a:solidFill>
          <a:srgbClr val="782A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646A6B-3CC4-45CF-A9F9-A2C1E23CBE07}">
      <dsp:nvSpPr>
        <dsp:cNvPr id="0" name=""/>
        <dsp:cNvSpPr/>
      </dsp:nvSpPr>
      <dsp:spPr>
        <a:xfrm>
          <a:off x="4330994" y="2085638"/>
          <a:ext cx="1064344" cy="6758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1">
            <a:lnSpc>
              <a:spcPct val="90000"/>
            </a:lnSpc>
            <a:spcBef>
              <a:spcPct val="0"/>
            </a:spcBef>
            <a:spcAft>
              <a:spcPct val="35000"/>
            </a:spcAft>
            <a:buNone/>
          </a:pPr>
          <a:r>
            <a:rPr lang="en-US" sz="1100" kern="1200" dirty="0">
              <a:solidFill>
                <a:schemeClr val="tx1"/>
              </a:solidFill>
            </a:rPr>
            <a:t>Direct acting</a:t>
          </a:r>
          <a:endParaRPr lang="ar-SA" sz="1100" kern="1200" dirty="0">
            <a:solidFill>
              <a:schemeClr val="tx1"/>
            </a:solidFill>
          </a:endParaRPr>
        </a:p>
      </dsp:txBody>
      <dsp:txXfrm>
        <a:off x="4350789" y="2105433"/>
        <a:ext cx="1024754" cy="636268"/>
      </dsp:txXfrm>
    </dsp:sp>
    <dsp:sp modelId="{9B1C8346-0925-4859-BAC1-563FD03ADD55}">
      <dsp:nvSpPr>
        <dsp:cNvPr id="0" name=""/>
        <dsp:cNvSpPr/>
      </dsp:nvSpPr>
      <dsp:spPr>
        <a:xfrm>
          <a:off x="4212734" y="2958696"/>
          <a:ext cx="1064344" cy="675858"/>
        </a:xfrm>
        <a:prstGeom prst="roundRect">
          <a:avLst>
            <a:gd name="adj" fmla="val 10000"/>
          </a:avLst>
        </a:prstGeom>
        <a:solidFill>
          <a:srgbClr val="782A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7D23EB-0C65-4BD6-B3E5-9061276F0347}">
      <dsp:nvSpPr>
        <dsp:cNvPr id="0" name=""/>
        <dsp:cNvSpPr/>
      </dsp:nvSpPr>
      <dsp:spPr>
        <a:xfrm>
          <a:off x="4330994" y="3071044"/>
          <a:ext cx="1064344" cy="6758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1">
            <a:lnSpc>
              <a:spcPct val="90000"/>
            </a:lnSpc>
            <a:spcBef>
              <a:spcPct val="0"/>
            </a:spcBef>
            <a:spcAft>
              <a:spcPct val="35000"/>
            </a:spcAft>
            <a:buNone/>
          </a:pPr>
          <a:r>
            <a:rPr lang="en-US" sz="1100" kern="1200" dirty="0">
              <a:solidFill>
                <a:schemeClr val="tx1"/>
              </a:solidFill>
            </a:rPr>
            <a:t>Dantrolene</a:t>
          </a:r>
          <a:endParaRPr lang="ar-SA" sz="1100" kern="1200" dirty="0">
            <a:solidFill>
              <a:schemeClr val="tx1"/>
            </a:solidFill>
          </a:endParaRPr>
        </a:p>
      </dsp:txBody>
      <dsp:txXfrm>
        <a:off x="4350789" y="3090839"/>
        <a:ext cx="1024754" cy="6362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FE76D3-0F21-4076-8DBA-40B194C2D648}" type="datetimeFigureOut">
              <a:rPr lang="en-US" smtClean="0"/>
              <a:t>12/13/2017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3DDAD5-C796-4EF2-8B03-74A6B31E85B4}" type="slidenum">
              <a:rPr lang="en-US" smtClean="0"/>
              <a:t>‹#›</a:t>
            </a:fld>
            <a:endParaRPr lang="en-US" dirty="0"/>
          </a:p>
        </p:txBody>
      </p:sp>
    </p:spTree>
    <p:extLst>
      <p:ext uri="{BB962C8B-B14F-4D97-AF65-F5344CB8AC3E}">
        <p14:creationId xmlns:p14="http://schemas.microsoft.com/office/powerpoint/2010/main" val="811873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FE76D3-0F21-4076-8DBA-40B194C2D648}" type="datetimeFigureOut">
              <a:rPr lang="en-US" smtClean="0"/>
              <a:t>12/13/2017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3DDAD5-C796-4EF2-8B03-74A6B31E85B4}" type="slidenum">
              <a:rPr lang="en-US" smtClean="0"/>
              <a:t>‹#›</a:t>
            </a:fld>
            <a:endParaRPr lang="en-US" dirty="0"/>
          </a:p>
        </p:txBody>
      </p:sp>
    </p:spTree>
    <p:extLst>
      <p:ext uri="{BB962C8B-B14F-4D97-AF65-F5344CB8AC3E}">
        <p14:creationId xmlns:p14="http://schemas.microsoft.com/office/powerpoint/2010/main" val="3947438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FE76D3-0F21-4076-8DBA-40B194C2D648}" type="datetimeFigureOut">
              <a:rPr lang="en-US" smtClean="0"/>
              <a:t>12/13/2017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3DDAD5-C796-4EF2-8B03-74A6B31E85B4}" type="slidenum">
              <a:rPr lang="en-US" smtClean="0"/>
              <a:t>‹#›</a:t>
            </a:fld>
            <a:endParaRPr lang="en-US" dirty="0"/>
          </a:p>
        </p:txBody>
      </p:sp>
    </p:spTree>
    <p:extLst>
      <p:ext uri="{BB962C8B-B14F-4D97-AF65-F5344CB8AC3E}">
        <p14:creationId xmlns:p14="http://schemas.microsoft.com/office/powerpoint/2010/main" val="1661642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6858000" cy="767995"/>
          </a:xfrm>
          <a:solidFill>
            <a:srgbClr val="782A72"/>
          </a:solidFill>
        </p:spPr>
        <p:txBody>
          <a:bodyPr>
            <a:noAutofit/>
          </a:bodyPr>
          <a:lstStyle>
            <a:lvl1pPr algn="ctr">
              <a:defRPr sz="4400">
                <a:ln w="3175">
                  <a:solidFill>
                    <a:schemeClr val="tx1"/>
                  </a:solidFill>
                </a:ln>
                <a:solidFill>
                  <a:schemeClr val="bg1"/>
                </a:solidFill>
                <a:latin typeface="Cambria" panose="02040503050406030204" pitchFamily="18" charset="0"/>
              </a:defRPr>
            </a:lvl1pPr>
          </a:lstStyle>
          <a:p>
            <a:r>
              <a:rPr lang="en-US" dirty="0"/>
              <a:t>Heading</a:t>
            </a:r>
          </a:p>
        </p:txBody>
      </p:sp>
      <p:sp>
        <p:nvSpPr>
          <p:cNvPr id="3" name="Content Placeholder 2"/>
          <p:cNvSpPr>
            <a:spLocks noGrp="1"/>
          </p:cNvSpPr>
          <p:nvPr>
            <p:ph idx="1"/>
          </p:nvPr>
        </p:nvSpPr>
        <p:spPr/>
        <p:txBody>
          <a:bodyPr/>
          <a:lstStyle>
            <a:lvl1pPr marL="0" indent="0">
              <a:buNone/>
              <a:defRPr/>
            </a:lvl1pPr>
          </a:lstStyle>
          <a:p>
            <a:pPr lvl="0"/>
            <a:endParaRPr lang="en-US" dirty="0"/>
          </a:p>
        </p:txBody>
      </p:sp>
    </p:spTree>
    <p:extLst>
      <p:ext uri="{BB962C8B-B14F-4D97-AF65-F5344CB8AC3E}">
        <p14:creationId xmlns:p14="http://schemas.microsoft.com/office/powerpoint/2010/main" val="1887401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FE76D3-0F21-4076-8DBA-40B194C2D648}" type="datetimeFigureOut">
              <a:rPr lang="en-US" smtClean="0"/>
              <a:t>12/13/2017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3DDAD5-C796-4EF2-8B03-74A6B31E85B4}" type="slidenum">
              <a:rPr lang="en-US" smtClean="0"/>
              <a:t>‹#›</a:t>
            </a:fld>
            <a:endParaRPr lang="en-US" dirty="0"/>
          </a:p>
        </p:txBody>
      </p:sp>
    </p:spTree>
    <p:extLst>
      <p:ext uri="{BB962C8B-B14F-4D97-AF65-F5344CB8AC3E}">
        <p14:creationId xmlns:p14="http://schemas.microsoft.com/office/powerpoint/2010/main" val="3391287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FE76D3-0F21-4076-8DBA-40B194C2D648}" type="datetimeFigureOut">
              <a:rPr lang="en-US" smtClean="0"/>
              <a:t>12/13/2017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3DDAD5-C796-4EF2-8B03-74A6B31E85B4}" type="slidenum">
              <a:rPr lang="en-US" smtClean="0"/>
              <a:t>‹#›</a:t>
            </a:fld>
            <a:endParaRPr lang="en-US" dirty="0"/>
          </a:p>
        </p:txBody>
      </p:sp>
    </p:spTree>
    <p:extLst>
      <p:ext uri="{BB962C8B-B14F-4D97-AF65-F5344CB8AC3E}">
        <p14:creationId xmlns:p14="http://schemas.microsoft.com/office/powerpoint/2010/main" val="1323737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FE76D3-0F21-4076-8DBA-40B194C2D648}" type="datetimeFigureOut">
              <a:rPr lang="en-US" smtClean="0"/>
              <a:t>12/13/2017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B3DDAD5-C796-4EF2-8B03-74A6B31E85B4}" type="slidenum">
              <a:rPr lang="en-US" smtClean="0"/>
              <a:t>‹#›</a:t>
            </a:fld>
            <a:endParaRPr lang="en-US" dirty="0"/>
          </a:p>
        </p:txBody>
      </p:sp>
    </p:spTree>
    <p:extLst>
      <p:ext uri="{BB962C8B-B14F-4D97-AF65-F5344CB8AC3E}">
        <p14:creationId xmlns:p14="http://schemas.microsoft.com/office/powerpoint/2010/main" val="2003896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FE76D3-0F21-4076-8DBA-40B194C2D648}" type="datetimeFigureOut">
              <a:rPr lang="en-US" smtClean="0"/>
              <a:t>12/13/2017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B3DDAD5-C796-4EF2-8B03-74A6B31E85B4}" type="slidenum">
              <a:rPr lang="en-US" smtClean="0"/>
              <a:t>‹#›</a:t>
            </a:fld>
            <a:endParaRPr lang="en-US" dirty="0"/>
          </a:p>
        </p:txBody>
      </p:sp>
    </p:spTree>
    <p:extLst>
      <p:ext uri="{BB962C8B-B14F-4D97-AF65-F5344CB8AC3E}">
        <p14:creationId xmlns:p14="http://schemas.microsoft.com/office/powerpoint/2010/main" val="2533461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E76D3-0F21-4076-8DBA-40B194C2D648}" type="datetimeFigureOut">
              <a:rPr lang="en-US" smtClean="0"/>
              <a:t>12/13/2017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B3DDAD5-C796-4EF2-8B03-74A6B31E85B4}" type="slidenum">
              <a:rPr lang="en-US" smtClean="0"/>
              <a:t>‹#›</a:t>
            </a:fld>
            <a:endParaRPr lang="en-US" dirty="0"/>
          </a:p>
        </p:txBody>
      </p:sp>
    </p:spTree>
    <p:extLst>
      <p:ext uri="{BB962C8B-B14F-4D97-AF65-F5344CB8AC3E}">
        <p14:creationId xmlns:p14="http://schemas.microsoft.com/office/powerpoint/2010/main" val="1652864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EFE76D3-0F21-4076-8DBA-40B194C2D648}" type="datetimeFigureOut">
              <a:rPr lang="en-US" smtClean="0"/>
              <a:t>12/13/2017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3DDAD5-C796-4EF2-8B03-74A6B31E85B4}" type="slidenum">
              <a:rPr lang="en-US" smtClean="0"/>
              <a:t>‹#›</a:t>
            </a:fld>
            <a:endParaRPr lang="en-US" dirty="0"/>
          </a:p>
        </p:txBody>
      </p:sp>
    </p:spTree>
    <p:extLst>
      <p:ext uri="{BB962C8B-B14F-4D97-AF65-F5344CB8AC3E}">
        <p14:creationId xmlns:p14="http://schemas.microsoft.com/office/powerpoint/2010/main" val="825969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EFE76D3-0F21-4076-8DBA-40B194C2D648}" type="datetimeFigureOut">
              <a:rPr lang="en-US" smtClean="0"/>
              <a:t>12/13/2017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3DDAD5-C796-4EF2-8B03-74A6B31E85B4}" type="slidenum">
              <a:rPr lang="en-US" smtClean="0"/>
              <a:t>‹#›</a:t>
            </a:fld>
            <a:endParaRPr lang="en-US" dirty="0"/>
          </a:p>
        </p:txBody>
      </p:sp>
    </p:spTree>
    <p:extLst>
      <p:ext uri="{BB962C8B-B14F-4D97-AF65-F5344CB8AC3E}">
        <p14:creationId xmlns:p14="http://schemas.microsoft.com/office/powerpoint/2010/main" val="435189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EFE76D3-0F21-4076-8DBA-40B194C2D648}" type="datetimeFigureOut">
              <a:rPr lang="en-US" smtClean="0"/>
              <a:t>12/13/2017</a:t>
            </a:fld>
            <a:endParaRPr lang="en-US"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B3DDAD5-C796-4EF2-8B03-74A6B31E85B4}" type="slidenum">
              <a:rPr lang="en-US" smtClean="0"/>
              <a:t>‹#›</a:t>
            </a:fld>
            <a:endParaRPr lang="en-US" dirty="0"/>
          </a:p>
        </p:txBody>
      </p:sp>
    </p:spTree>
    <p:extLst>
      <p:ext uri="{BB962C8B-B14F-4D97-AF65-F5344CB8AC3E}">
        <p14:creationId xmlns:p14="http://schemas.microsoft.com/office/powerpoint/2010/main" val="21811738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https://docs.google.com/presentation/d/1-exnTKdfVPSt9eGY3cQ_aYOEFT2k2WUolOR7V6FqFPQ/present?ueb=true&amp;slide=id.p"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1YkMzGXq2Z8"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EAEA9A8-6002-4AF3-BF0C-88EA149D094F}"/>
              </a:ext>
            </a:extLst>
          </p:cNvPr>
          <p:cNvSpPr txBox="1"/>
          <p:nvPr/>
        </p:nvSpPr>
        <p:spPr>
          <a:xfrm>
            <a:off x="1530376" y="9401770"/>
            <a:ext cx="3797248"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Important</a:t>
            </a:r>
            <a:r>
              <a:rPr kumimoji="0" lang="en-US" sz="1600" b="0" i="0" u="none" strike="noStrike" kern="1200" cap="none" spc="0" normalizeH="0" baseline="0" noProof="0" dirty="0">
                <a:ln>
                  <a:noFill/>
                </a:ln>
                <a:solidFill>
                  <a:srgbClr val="A5A5A5"/>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srgbClr val="70AD47"/>
                </a:solidFill>
                <a:effectLst/>
                <a:uLnTx/>
                <a:uFillTx/>
                <a:latin typeface="Calibri" panose="020F0502020204030204"/>
                <a:ea typeface="+mn-ea"/>
                <a:cs typeface="+mn-cs"/>
              </a:rPr>
              <a:t>Notes</a:t>
            </a:r>
            <a:r>
              <a:rPr kumimoji="0" lang="en-US" sz="1600" b="0" i="0" u="none" strike="noStrike" kern="1200" cap="none" spc="0" normalizeH="0" baseline="0" noProof="0" dirty="0">
                <a:ln>
                  <a:noFill/>
                </a:ln>
                <a:solidFill>
                  <a:srgbClr val="A5A5A5"/>
                </a:solidFill>
                <a:effectLst/>
                <a:uLnTx/>
                <a:uFillTx/>
                <a:latin typeface="Calibri" panose="020F0502020204030204"/>
                <a:ea typeface="+mn-ea"/>
                <a:cs typeface="+mn-cs"/>
              </a:rPr>
              <a:t>    Extra</a:t>
            </a:r>
          </a:p>
        </p:txBody>
      </p:sp>
      <p:grpSp>
        <p:nvGrpSpPr>
          <p:cNvPr id="2" name="Group 1">
            <a:extLst>
              <a:ext uri="{FF2B5EF4-FFF2-40B4-BE49-F238E27FC236}">
                <a16:creationId xmlns:a16="http://schemas.microsoft.com/office/drawing/2014/main" id="{03F8C9BF-A790-403A-B321-21AF5F92082C}"/>
              </a:ext>
            </a:extLst>
          </p:cNvPr>
          <p:cNvGrpSpPr/>
          <p:nvPr/>
        </p:nvGrpSpPr>
        <p:grpSpPr>
          <a:xfrm>
            <a:off x="49192" y="251675"/>
            <a:ext cx="6540796" cy="5860422"/>
            <a:chOff x="158602" y="165676"/>
            <a:chExt cx="6540796" cy="5860422"/>
          </a:xfrm>
        </p:grpSpPr>
        <p:grpSp>
          <p:nvGrpSpPr>
            <p:cNvPr id="9" name="Group 8">
              <a:extLst>
                <a:ext uri="{FF2B5EF4-FFF2-40B4-BE49-F238E27FC236}">
                  <a16:creationId xmlns:a16="http://schemas.microsoft.com/office/drawing/2014/main" id="{2CD058D2-C8A3-41B3-AA91-2A740C93525E}"/>
                </a:ext>
              </a:extLst>
            </p:cNvPr>
            <p:cNvGrpSpPr/>
            <p:nvPr/>
          </p:nvGrpSpPr>
          <p:grpSpPr>
            <a:xfrm>
              <a:off x="158602" y="1459248"/>
              <a:ext cx="6235994" cy="4566850"/>
              <a:chOff x="120502" y="1628775"/>
              <a:chExt cx="6235994" cy="4566850"/>
            </a:xfrm>
          </p:grpSpPr>
          <p:pic>
            <p:nvPicPr>
              <p:cNvPr id="5" name="Picture 4">
                <a:extLst>
                  <a:ext uri="{FF2B5EF4-FFF2-40B4-BE49-F238E27FC236}">
                    <a16:creationId xmlns:a16="http://schemas.microsoft.com/office/drawing/2014/main" id="{1CF920FB-9B95-489A-B832-81FC3B03505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647" b="89796" l="8424" r="91168">
                            <a14:foregroundMark x1="8424" y1="56030" x2="8424" y2="56030"/>
                            <a14:foregroundMark x1="91168" y1="46382" x2="91168" y2="46382"/>
                          </a14:backgroundRemoval>
                        </a14:imgEffect>
                      </a14:imgLayer>
                    </a14:imgProps>
                  </a:ext>
                  <a:ext uri="{28A0092B-C50C-407E-A947-70E740481C1C}">
                    <a14:useLocalDpi xmlns:a14="http://schemas.microsoft.com/office/drawing/2010/main" val="0"/>
                  </a:ext>
                </a:extLst>
              </a:blip>
              <a:stretch>
                <a:fillRect/>
              </a:stretch>
            </p:blipFill>
            <p:spPr>
              <a:xfrm>
                <a:off x="120502" y="1628775"/>
                <a:ext cx="6235994" cy="4566850"/>
              </a:xfrm>
              <a:prstGeom prst="rect">
                <a:avLst/>
              </a:prstGeom>
            </p:spPr>
          </p:pic>
          <p:pic>
            <p:nvPicPr>
              <p:cNvPr id="7" name="Picture 6">
                <a:extLst>
                  <a:ext uri="{FF2B5EF4-FFF2-40B4-BE49-F238E27FC236}">
                    <a16:creationId xmlns:a16="http://schemas.microsoft.com/office/drawing/2014/main" id="{66920F40-3CF6-46C0-92C5-35277B078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9425" y="1628775"/>
                <a:ext cx="2318147" cy="3143250"/>
              </a:xfrm>
              <a:prstGeom prst="rect">
                <a:avLst/>
              </a:prstGeom>
            </p:spPr>
          </p:pic>
        </p:grpSp>
        <p:pic>
          <p:nvPicPr>
            <p:cNvPr id="3" name="Picture 2">
              <a:extLst>
                <a:ext uri="{FF2B5EF4-FFF2-40B4-BE49-F238E27FC236}">
                  <a16:creationId xmlns:a16="http://schemas.microsoft.com/office/drawing/2014/main" id="{58562703-5308-4B0F-BEC5-87216B4431A2}"/>
                </a:ext>
              </a:extLst>
            </p:cNvPr>
            <p:cNvPicPr>
              <a:picLocks noChangeAspect="1"/>
            </p:cNvPicPr>
            <p:nvPr/>
          </p:nvPicPr>
          <p:blipFill rotWithShape="1">
            <a:blip r:embed="rId5">
              <a:extLst>
                <a:ext uri="{28A0092B-C50C-407E-A947-70E740481C1C}">
                  <a14:useLocalDpi xmlns:a14="http://schemas.microsoft.com/office/drawing/2010/main" val="0"/>
                </a:ext>
              </a:extLst>
            </a:blip>
            <a:srcRect l="29091" t="35757" r="26250" b="26667"/>
            <a:stretch/>
          </p:blipFill>
          <p:spPr>
            <a:xfrm>
              <a:off x="158602" y="192390"/>
              <a:ext cx="1692820" cy="1424323"/>
            </a:xfrm>
            <a:prstGeom prst="rect">
              <a:avLst/>
            </a:prstGeom>
          </p:spPr>
        </p:pic>
        <p:pic>
          <p:nvPicPr>
            <p:cNvPr id="6" name="Picture 5">
              <a:extLst>
                <a:ext uri="{FF2B5EF4-FFF2-40B4-BE49-F238E27FC236}">
                  <a16:creationId xmlns:a16="http://schemas.microsoft.com/office/drawing/2014/main" id="{1B443D44-6502-4F9C-8134-DB8D4B6BD9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3037" y="165676"/>
              <a:ext cx="1376361" cy="1293572"/>
            </a:xfrm>
            <a:prstGeom prst="rect">
              <a:avLst/>
            </a:prstGeom>
          </p:spPr>
        </p:pic>
      </p:grpSp>
      <p:sp>
        <p:nvSpPr>
          <p:cNvPr id="12" name="TextBox 33">
            <a:extLst>
              <a:ext uri="{FF2B5EF4-FFF2-40B4-BE49-F238E27FC236}">
                <a16:creationId xmlns:a16="http://schemas.microsoft.com/office/drawing/2014/main" id="{68A78393-159E-4EFA-AA18-A50784A2EF88}"/>
              </a:ext>
            </a:extLst>
          </p:cNvPr>
          <p:cNvSpPr txBox="1"/>
          <p:nvPr/>
        </p:nvSpPr>
        <p:spPr>
          <a:xfrm>
            <a:off x="158602" y="5936698"/>
            <a:ext cx="5278638" cy="28315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00B050"/>
                </a:solidFill>
              </a:rPr>
              <a:t>Objectives: </a:t>
            </a:r>
          </a:p>
          <a:p>
            <a:pPr marL="742950" lvl="1" indent="-285750">
              <a:buFont typeface="Wingdings" panose="05000000000000000000" pitchFamily="2" charset="2"/>
              <a:buChar char="ü"/>
            </a:pPr>
            <a:r>
              <a:rPr lang="en-US" sz="1600" dirty="0"/>
              <a:t>Identify classification of skeletal muscle relaxants. </a:t>
            </a:r>
          </a:p>
          <a:p>
            <a:pPr marL="742950" lvl="1" indent="-285750">
              <a:buFont typeface="Wingdings" panose="05000000000000000000" pitchFamily="2" charset="2"/>
              <a:buChar char="ü"/>
            </a:pPr>
            <a:r>
              <a:rPr lang="en-US" sz="1600" dirty="0"/>
              <a:t>Describe the pharmacokinetics and dynamics of neuromuscular relaxants. </a:t>
            </a:r>
          </a:p>
          <a:p>
            <a:pPr marL="742950" lvl="1" indent="-285750">
              <a:buFont typeface="Wingdings" panose="05000000000000000000" pitchFamily="2" charset="2"/>
              <a:buChar char="ü"/>
            </a:pPr>
            <a:r>
              <a:rPr lang="en-US" sz="1600" dirty="0"/>
              <a:t>Recognize the clinical application for neuromuscular blockers </a:t>
            </a:r>
          </a:p>
          <a:p>
            <a:pPr marL="742950" lvl="1" indent="-285750">
              <a:buFont typeface="Wingdings" panose="05000000000000000000" pitchFamily="2" charset="2"/>
              <a:buChar char="ü"/>
            </a:pPr>
            <a:r>
              <a:rPr lang="en-US" sz="1600" dirty="0"/>
              <a:t>Know the different types of spasmolytic. </a:t>
            </a:r>
          </a:p>
          <a:p>
            <a:pPr marL="742950" lvl="1" indent="-285750">
              <a:buFont typeface="Wingdings" panose="05000000000000000000" pitchFamily="2" charset="2"/>
              <a:buChar char="ü"/>
            </a:pPr>
            <a:r>
              <a:rPr lang="en-US" sz="1600" dirty="0"/>
              <a:t>Describe the pharmacokinetics and dynamics of spasmolytic drugs. </a:t>
            </a:r>
          </a:p>
          <a:p>
            <a:pPr marL="742950" lvl="1" indent="-285750">
              <a:buFont typeface="Wingdings" panose="05000000000000000000" pitchFamily="2" charset="2"/>
              <a:buChar char="ü"/>
            </a:pPr>
            <a:r>
              <a:rPr lang="en-US" sz="1600" dirty="0"/>
              <a:t>Recognize the clinical application for spasmolytic drugs.</a:t>
            </a:r>
          </a:p>
        </p:txBody>
      </p:sp>
      <p:sp>
        <p:nvSpPr>
          <p:cNvPr id="13" name="Rectangle 12">
            <a:extLst>
              <a:ext uri="{FF2B5EF4-FFF2-40B4-BE49-F238E27FC236}">
                <a16:creationId xmlns:a16="http://schemas.microsoft.com/office/drawing/2014/main" id="{235E706A-76A0-415A-A76A-46F6E10A67CC}"/>
              </a:ext>
            </a:extLst>
          </p:cNvPr>
          <p:cNvSpPr/>
          <p:nvPr/>
        </p:nvSpPr>
        <p:spPr>
          <a:xfrm>
            <a:off x="572814" y="5234358"/>
            <a:ext cx="5881738" cy="672556"/>
          </a:xfrm>
          <a:prstGeom prst="rect">
            <a:avLst/>
          </a:prstGeom>
        </p:spPr>
        <p:txBody>
          <a:bodyPr wrap="none">
            <a:spAutoFit/>
          </a:bodyPr>
          <a:lstStyle/>
          <a:p>
            <a:pPr rtl="1">
              <a:lnSpc>
                <a:spcPct val="115000"/>
              </a:lnSpc>
              <a:spcAft>
                <a:spcPts val="1000"/>
              </a:spcAft>
            </a:pPr>
            <a:r>
              <a:rPr lang="en-US" sz="3600" dirty="0">
                <a:solidFill>
                  <a:srgbClr val="376761"/>
                </a:solidFill>
                <a:latin typeface="Century Gothic" panose="020B0502020202020204" pitchFamily="34" charset="0"/>
              </a:rPr>
              <a:t>Skeletal Muscle Relaxants</a:t>
            </a:r>
          </a:p>
        </p:txBody>
      </p:sp>
      <p:sp>
        <p:nvSpPr>
          <p:cNvPr id="14" name="TextBox 5">
            <a:extLst>
              <a:ext uri="{FF2B5EF4-FFF2-40B4-BE49-F238E27FC236}">
                <a16:creationId xmlns:a16="http://schemas.microsoft.com/office/drawing/2014/main" id="{94DD8340-A6B3-4197-A529-0851DADEDC7F}"/>
              </a:ext>
            </a:extLst>
          </p:cNvPr>
          <p:cNvSpPr txBox="1"/>
          <p:nvPr/>
        </p:nvSpPr>
        <p:spPr>
          <a:xfrm>
            <a:off x="-265371" y="8933009"/>
            <a:ext cx="6126584"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742950" lvl="1" indent="-285750">
              <a:buFont typeface="Arial" panose="020B0604020202020204" pitchFamily="34" charset="0"/>
              <a:buChar char="•"/>
            </a:pPr>
            <a:r>
              <a:rPr lang="en-US" sz="1600" dirty="0">
                <a:solidFill>
                  <a:srgbClr val="9A261F"/>
                </a:solidFill>
              </a:rPr>
              <a:t>We recommend you to study NEUROMUSCLAR JUNCTION </a:t>
            </a:r>
          </a:p>
          <a:p>
            <a:pPr lvl="1"/>
            <a:r>
              <a:rPr lang="en-US" sz="1600" dirty="0">
                <a:solidFill>
                  <a:srgbClr val="9A261F"/>
                </a:solidFill>
              </a:rPr>
              <a:t>Lecture in physiology. </a:t>
            </a:r>
            <a:endParaRPr lang="en-US" sz="1600" dirty="0">
              <a:solidFill>
                <a:srgbClr val="9A261F"/>
              </a:solidFill>
              <a:effectLst/>
            </a:endParaRPr>
          </a:p>
        </p:txBody>
      </p:sp>
      <p:sp>
        <p:nvSpPr>
          <p:cNvPr id="15" name="Arrow: Pentagon 14">
            <a:hlinkClick r:id="rId7"/>
            <a:extLst>
              <a:ext uri="{FF2B5EF4-FFF2-40B4-BE49-F238E27FC236}">
                <a16:creationId xmlns:a16="http://schemas.microsoft.com/office/drawing/2014/main" id="{C0A01CF2-D7EF-4D9F-B873-2CF14F3D978F}"/>
              </a:ext>
            </a:extLst>
          </p:cNvPr>
          <p:cNvSpPr/>
          <p:nvPr/>
        </p:nvSpPr>
        <p:spPr>
          <a:xfrm flipH="1">
            <a:off x="5213627" y="7841792"/>
            <a:ext cx="1637818" cy="672556"/>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Editing File</a:t>
            </a:r>
            <a:endParaRPr lang="en-US" b="1" dirty="0">
              <a:solidFill>
                <a:schemeClr val="tx1"/>
              </a:solidFill>
              <a:latin typeface="Cambria" panose="02040503050406030204" pitchFamily="18" charset="0"/>
            </a:endParaRPr>
          </a:p>
        </p:txBody>
      </p:sp>
    </p:spTree>
    <p:extLst>
      <p:ext uri="{BB962C8B-B14F-4D97-AF65-F5344CB8AC3E}">
        <p14:creationId xmlns:p14="http://schemas.microsoft.com/office/powerpoint/2010/main" val="3777523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BD33C-B76A-484A-829D-ADBA5AD1C7A8}"/>
              </a:ext>
            </a:extLst>
          </p:cNvPr>
          <p:cNvSpPr>
            <a:spLocks noGrp="1"/>
          </p:cNvSpPr>
          <p:nvPr>
            <p:ph type="title"/>
          </p:nvPr>
        </p:nvSpPr>
        <p:spPr/>
        <p:txBody>
          <a:bodyPr/>
          <a:lstStyle/>
          <a:p>
            <a:r>
              <a:rPr lang="en-US" dirty="0"/>
              <a:t>Questions</a:t>
            </a:r>
          </a:p>
        </p:txBody>
      </p:sp>
      <p:sp>
        <p:nvSpPr>
          <p:cNvPr id="4" name="Arrow: Pentagon 3">
            <a:extLst>
              <a:ext uri="{FF2B5EF4-FFF2-40B4-BE49-F238E27FC236}">
                <a16:creationId xmlns:a16="http://schemas.microsoft.com/office/drawing/2014/main" id="{52F10F92-CFC7-46BA-BC54-5F6E5C54F56A}"/>
              </a:ext>
            </a:extLst>
          </p:cNvPr>
          <p:cNvSpPr/>
          <p:nvPr/>
        </p:nvSpPr>
        <p:spPr>
          <a:xfrm>
            <a:off x="0" y="1076982"/>
            <a:ext cx="1943100" cy="548618"/>
          </a:xfrm>
          <a:prstGeom prst="homePlat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MCQs:</a:t>
            </a:r>
          </a:p>
        </p:txBody>
      </p:sp>
      <p:sp>
        <p:nvSpPr>
          <p:cNvPr id="5" name="TextBox 4">
            <a:extLst>
              <a:ext uri="{FF2B5EF4-FFF2-40B4-BE49-F238E27FC236}">
                <a16:creationId xmlns:a16="http://schemas.microsoft.com/office/drawing/2014/main" id="{6FB60D8F-9A91-400C-B6AA-FD538AF5A894}"/>
              </a:ext>
            </a:extLst>
          </p:cNvPr>
          <p:cNvSpPr txBox="1"/>
          <p:nvPr/>
        </p:nvSpPr>
        <p:spPr>
          <a:xfrm>
            <a:off x="95250" y="1959987"/>
            <a:ext cx="6667500" cy="7478970"/>
          </a:xfrm>
          <a:prstGeom prst="rect">
            <a:avLst/>
          </a:prstGeom>
          <a:noFill/>
        </p:spPr>
        <p:txBody>
          <a:bodyPr wrap="square" rtlCol="0">
            <a:spAutoFit/>
          </a:bodyPr>
          <a:lstStyle/>
          <a:p>
            <a:r>
              <a:rPr lang="en-US" sz="1600" b="1" dirty="0">
                <a:latin typeface="Calibri" panose="020F0502020204030204"/>
              </a:rPr>
              <a:t>1-Depolarization NMB are an ……..drug?</a:t>
            </a:r>
            <a:endParaRPr kumimoji="0" lang="en-US" sz="1600" b="1" i="0" u="none" strike="noStrike" kern="1200" cap="none" spc="0" normalizeH="0" baseline="0" noProof="0" dirty="0">
              <a:ln>
                <a:noFill/>
              </a:ln>
              <a:effectLst/>
              <a:uLnTx/>
              <a:uFillTx/>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panose="020F0502020204030204"/>
                <a:ea typeface="+mn-ea"/>
                <a:cs typeface="+mn-cs"/>
              </a:rPr>
              <a:t>A)Antagonist.</a:t>
            </a:r>
            <a:r>
              <a:rPr lang="en-US" sz="1600" dirty="0">
                <a:latin typeface="Calibri" panose="020F0502020204030204"/>
              </a:rPr>
              <a:t>         </a:t>
            </a:r>
            <a:r>
              <a:rPr kumimoji="0" lang="en-US" sz="1600" b="0" i="0" u="none" strike="noStrike" kern="1200" cap="none" spc="0" normalizeH="0" baseline="0" noProof="0" dirty="0">
                <a:ln>
                  <a:noFill/>
                </a:ln>
                <a:effectLst/>
                <a:uLnTx/>
                <a:uFillTx/>
                <a:latin typeface="Calibri" panose="020F0502020204030204"/>
                <a:ea typeface="+mn-ea"/>
                <a:cs typeface="+mn-cs"/>
              </a:rPr>
              <a:t>B)Agoist.</a:t>
            </a:r>
          </a:p>
          <a:p>
            <a:pPr lvl="0"/>
            <a:r>
              <a:rPr kumimoji="0" lang="en-US" sz="1600" b="0" i="0" u="none" strike="noStrike" kern="1200" cap="none" spc="0" normalizeH="0" baseline="0" noProof="0" dirty="0">
                <a:ln>
                  <a:noFill/>
                </a:ln>
                <a:effectLst/>
                <a:uLnTx/>
                <a:uFillTx/>
                <a:latin typeface="Calibri" panose="020F0502020204030204"/>
                <a:ea typeface="+mn-ea"/>
                <a:cs typeface="+mn-cs"/>
              </a:rPr>
              <a:t>C)P</a:t>
            </a:r>
            <a:r>
              <a:rPr lang="en-US" sz="1600" dirty="0"/>
              <a:t>hysiological.      </a:t>
            </a:r>
            <a:r>
              <a:rPr lang="en-US" sz="1600" dirty="0">
                <a:latin typeface="Calibri" panose="020F0502020204030204"/>
              </a:rPr>
              <a:t>D)All of them.</a:t>
            </a:r>
            <a:endParaRPr kumimoji="0" lang="en-US" sz="1600" b="0" i="0" u="none" strike="noStrike" kern="1200" cap="none" spc="0" normalizeH="0" baseline="0" noProof="0" dirty="0">
              <a:ln>
                <a:noFill/>
              </a:ln>
              <a:effectLst/>
              <a:uLnTx/>
              <a:uFillTx/>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effectLst/>
              <a:uLnTx/>
              <a:uFillTx/>
              <a:latin typeface="Calibri" panose="020F0502020204030204"/>
              <a:ea typeface="+mn-ea"/>
              <a:cs typeface="+mn-cs"/>
            </a:endParaRPr>
          </a:p>
          <a:p>
            <a:r>
              <a:rPr lang="en-US" sz="1600" b="1" dirty="0">
                <a:latin typeface="Calibri" panose="020F0502020204030204"/>
              </a:rPr>
              <a:t>2-muscle relaxant might cause ?</a:t>
            </a:r>
            <a:endParaRPr lang="en-US" sz="1600" dirty="0"/>
          </a:p>
          <a:p>
            <a:r>
              <a:rPr lang="en-US" sz="1600" dirty="0"/>
              <a:t>A)spasm.                  B)hyperthermia.</a:t>
            </a:r>
          </a:p>
          <a:p>
            <a:r>
              <a:rPr lang="en-US" sz="1600" dirty="0"/>
              <a:t>C)hyperkalemia.     D)b and c.</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latin typeface="Calibri" panose="020F0502020204030204"/>
              </a:rPr>
              <a:t>3-Which of the following acts directly on the muscle:</a:t>
            </a:r>
          </a:p>
          <a:p>
            <a:r>
              <a:rPr lang="en-US" sz="1600" dirty="0"/>
              <a:t>A)Dantrolene.          B)Diazepam.</a:t>
            </a:r>
          </a:p>
          <a:p>
            <a:r>
              <a:rPr lang="en-US" sz="1600" dirty="0"/>
              <a:t>C)Baclofen.               D)Vecuronuim.</a:t>
            </a:r>
          </a:p>
          <a:p>
            <a:endParaRPr lang="en-US" sz="1600" dirty="0"/>
          </a:p>
          <a:p>
            <a:pPr>
              <a:defRPr/>
            </a:pPr>
            <a:r>
              <a:rPr lang="en-US" sz="1600" b="1" dirty="0">
                <a:latin typeface="Calibri" panose="020F0502020204030204"/>
              </a:rPr>
              <a:t>4-Which of the following is a depolarizing blocker?</a:t>
            </a:r>
          </a:p>
          <a:p>
            <a:r>
              <a:rPr lang="en-US" sz="1600" dirty="0"/>
              <a:t>A)Atracurium.           B)D-tubocuranine.</a:t>
            </a:r>
          </a:p>
          <a:p>
            <a:r>
              <a:rPr lang="en-US" sz="1600" dirty="0"/>
              <a:t>C)Succinylcholine.    D)Baclofen.</a:t>
            </a:r>
          </a:p>
          <a:p>
            <a:endParaRPr lang="en-US" sz="1600" dirty="0"/>
          </a:p>
          <a:p>
            <a:r>
              <a:rPr lang="en-US" sz="1600" b="1" dirty="0">
                <a:latin typeface="Calibri" panose="020F0502020204030204"/>
              </a:rPr>
              <a:t>5-Patients</a:t>
            </a:r>
            <a:r>
              <a:rPr lang="en-US" sz="1600" dirty="0"/>
              <a:t> </a:t>
            </a:r>
            <a:r>
              <a:rPr lang="en-US" sz="1600" b="1" dirty="0">
                <a:latin typeface="Calibri" panose="020F0502020204030204"/>
              </a:rPr>
              <a:t>with coronary diseases must avoid which Relaxant ? </a:t>
            </a:r>
          </a:p>
          <a:p>
            <a:r>
              <a:rPr lang="en-US" sz="1600" dirty="0"/>
              <a:t>A) Vecuronium         B) Pancuronium </a:t>
            </a:r>
          </a:p>
          <a:p>
            <a:r>
              <a:rPr lang="en-US" sz="1600" dirty="0"/>
              <a:t>C) Mivacurium         D) Atracurium </a:t>
            </a:r>
          </a:p>
          <a:p>
            <a:endParaRPr lang="en-US" sz="1600" dirty="0"/>
          </a:p>
          <a:p>
            <a:r>
              <a:rPr lang="en-US" sz="1600" b="1" dirty="0">
                <a:latin typeface="Calibri" panose="020F0502020204030204"/>
              </a:rPr>
              <a:t>6-Which one of the following Relaxants has the shortest Duration of Action ?</a:t>
            </a:r>
          </a:p>
          <a:p>
            <a:r>
              <a:rPr lang="en-US" sz="1600" dirty="0"/>
              <a:t>A)d-Tubocurarine     B)Atracurium</a:t>
            </a:r>
          </a:p>
          <a:p>
            <a:r>
              <a:rPr lang="en-US" sz="1600" dirty="0"/>
              <a:t>C)Mivacurium           D)Vecuronium</a:t>
            </a:r>
          </a:p>
          <a:p>
            <a:endParaRPr lang="en-US" sz="1600" dirty="0"/>
          </a:p>
          <a:p>
            <a:r>
              <a:rPr lang="en-US" sz="1600" b="1" dirty="0">
                <a:latin typeface="Calibri" panose="020F0502020204030204"/>
              </a:rPr>
              <a:t>7-Vecuronium Metabolized Mainly By …… </a:t>
            </a:r>
          </a:p>
          <a:p>
            <a:r>
              <a:rPr lang="en-US" sz="1600" dirty="0"/>
              <a:t>A)Liver.         </a:t>
            </a:r>
          </a:p>
          <a:p>
            <a:r>
              <a:rPr lang="en-US" sz="1600" dirty="0"/>
              <a:t>B)Kidney.</a:t>
            </a:r>
          </a:p>
          <a:p>
            <a:r>
              <a:rPr lang="en-US" sz="1600" dirty="0"/>
              <a:t>C)Spontaneous Hydrolysis at body pH.</a:t>
            </a:r>
          </a:p>
          <a:p>
            <a:r>
              <a:rPr lang="en-US" sz="1600" dirty="0"/>
              <a:t>D)Pseudo-Cholinestrase.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CD8AA49-9DF0-49AC-A969-DEBE06ECA3DC}"/>
              </a:ext>
            </a:extLst>
          </p:cNvPr>
          <p:cNvSpPr txBox="1"/>
          <p:nvPr/>
        </p:nvSpPr>
        <p:spPr>
          <a:xfrm rot="16200000">
            <a:off x="5425470" y="8050769"/>
            <a:ext cx="1104900"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75000"/>
                  </a:srgbClr>
                </a:solidFill>
                <a:effectLst/>
                <a:uLnTx/>
                <a:uFillTx/>
                <a:latin typeface="Calibri" panose="020F0502020204030204"/>
                <a:ea typeface="+mn-ea"/>
                <a:cs typeface="+mn-cs"/>
              </a:rPr>
              <a:t>Answers: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75000"/>
                  </a:srgbClr>
                </a:solidFill>
                <a:effectLst/>
                <a:uLnTx/>
                <a:uFillTx/>
                <a:latin typeface="Calibri" panose="020F0502020204030204"/>
                <a:ea typeface="+mn-ea"/>
                <a:cs typeface="+mn-cs"/>
              </a:rPr>
              <a:t>1-B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75000"/>
                  </a:srgbClr>
                </a:solidFill>
                <a:effectLst/>
                <a:uLnTx/>
                <a:uFillTx/>
                <a:latin typeface="Calibri" panose="020F0502020204030204"/>
                <a:ea typeface="+mn-ea"/>
                <a:cs typeface="+mn-cs"/>
              </a:rPr>
              <a:t>2-D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75000"/>
                  </a:srgbClr>
                </a:solidFill>
                <a:effectLst/>
                <a:uLnTx/>
                <a:uFillTx/>
                <a:latin typeface="Calibri" panose="020F0502020204030204"/>
                <a:ea typeface="+mn-ea"/>
                <a:cs typeface="+mn-cs"/>
              </a:rPr>
              <a:t>3-A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75000"/>
                  </a:srgbClr>
                </a:solidFill>
                <a:effectLst/>
                <a:uLnTx/>
                <a:uFillTx/>
                <a:latin typeface="Calibri" panose="020F0502020204030204"/>
                <a:ea typeface="+mn-ea"/>
                <a:cs typeface="+mn-cs"/>
              </a:rPr>
              <a:t>4-C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75000"/>
                  </a:srgbClr>
                </a:solidFill>
                <a:effectLst/>
                <a:uLnTx/>
                <a:uFillTx/>
                <a:latin typeface="Calibri" panose="020F0502020204030204"/>
                <a:ea typeface="+mn-ea"/>
                <a:cs typeface="+mn-cs"/>
              </a:rPr>
              <a:t>5-B</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rgbClr val="E7E6E6">
                    <a:lumMod val="75000"/>
                  </a:srgbClr>
                </a:solidFill>
                <a:latin typeface="Calibri" panose="020F0502020204030204"/>
              </a:rPr>
              <a:t>6-C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75000"/>
                  </a:srgbClr>
                </a:solidFill>
                <a:effectLst/>
                <a:uLnTx/>
                <a:uFillTx/>
                <a:latin typeface="Calibri" panose="020F0502020204030204"/>
                <a:ea typeface="+mn-ea"/>
                <a:cs typeface="+mn-cs"/>
              </a:rPr>
              <a:t>7-A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E7E6E6">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313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02D0B-6133-4D22-920E-9C5904456DD9}"/>
              </a:ext>
            </a:extLst>
          </p:cNvPr>
          <p:cNvSpPr>
            <a:spLocks noGrp="1"/>
          </p:cNvSpPr>
          <p:nvPr>
            <p:ph type="title"/>
          </p:nvPr>
        </p:nvSpPr>
        <p:spPr/>
        <p:txBody>
          <a:bodyPr/>
          <a:lstStyle/>
          <a:p>
            <a:r>
              <a:rPr lang="en-US" dirty="0"/>
              <a:t>Cont..</a:t>
            </a:r>
          </a:p>
        </p:txBody>
      </p:sp>
      <p:sp>
        <p:nvSpPr>
          <p:cNvPr id="4" name="Arrow: Pentagon 3">
            <a:extLst>
              <a:ext uri="{FF2B5EF4-FFF2-40B4-BE49-F238E27FC236}">
                <a16:creationId xmlns:a16="http://schemas.microsoft.com/office/drawing/2014/main" id="{13567125-B027-4F4F-989A-22992C7734F9}"/>
              </a:ext>
            </a:extLst>
          </p:cNvPr>
          <p:cNvSpPr/>
          <p:nvPr/>
        </p:nvSpPr>
        <p:spPr>
          <a:xfrm>
            <a:off x="0" y="1184932"/>
            <a:ext cx="2438400" cy="611903"/>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SAQ:</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
        <p:nvSpPr>
          <p:cNvPr id="6" name="TextBox 5">
            <a:extLst>
              <a:ext uri="{FF2B5EF4-FFF2-40B4-BE49-F238E27FC236}">
                <a16:creationId xmlns:a16="http://schemas.microsoft.com/office/drawing/2014/main" id="{6D132E68-62BE-448A-80BE-C0D057E529CE}"/>
              </a:ext>
            </a:extLst>
          </p:cNvPr>
          <p:cNvSpPr txBox="1"/>
          <p:nvPr/>
        </p:nvSpPr>
        <p:spPr>
          <a:xfrm>
            <a:off x="152400" y="1998863"/>
            <a:ext cx="4629150" cy="1015663"/>
          </a:xfrm>
          <a:prstGeom prst="rect">
            <a:avLst/>
          </a:prstGeom>
          <a:noFill/>
        </p:spPr>
        <p:txBody>
          <a:bodyPr wrap="square" rtlCol="0">
            <a:spAutoFit/>
          </a:bodyPr>
          <a:lstStyle/>
          <a:p>
            <a:r>
              <a:rPr lang="en-US" sz="2000" b="1" dirty="0"/>
              <a:t>1)Malignant hyperthermia occurs as a bizarre ADR of some muscle relaxant name two of them ?</a:t>
            </a:r>
          </a:p>
        </p:txBody>
      </p:sp>
      <p:sp>
        <p:nvSpPr>
          <p:cNvPr id="7" name="TextBox 6">
            <a:extLst>
              <a:ext uri="{FF2B5EF4-FFF2-40B4-BE49-F238E27FC236}">
                <a16:creationId xmlns:a16="http://schemas.microsoft.com/office/drawing/2014/main" id="{7780BF1A-586B-4A91-BB54-345E7691DA1B}"/>
              </a:ext>
            </a:extLst>
          </p:cNvPr>
          <p:cNvSpPr txBox="1"/>
          <p:nvPr/>
        </p:nvSpPr>
        <p:spPr>
          <a:xfrm>
            <a:off x="152400" y="4001811"/>
            <a:ext cx="462915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alibri" panose="020F0502020204030204"/>
                <a:ea typeface="+mn-ea"/>
                <a:cs typeface="+mn-cs"/>
              </a:rPr>
              <a:t>2)Why using muscle relaxant during caesarean surgery doesn’t affect the baby?</a:t>
            </a:r>
          </a:p>
        </p:txBody>
      </p:sp>
      <p:sp>
        <p:nvSpPr>
          <p:cNvPr id="8" name="TextBox 7">
            <a:extLst>
              <a:ext uri="{FF2B5EF4-FFF2-40B4-BE49-F238E27FC236}">
                <a16:creationId xmlns:a16="http://schemas.microsoft.com/office/drawing/2014/main" id="{F9FE758B-CAA3-43A9-A038-4A40889436DE}"/>
              </a:ext>
            </a:extLst>
          </p:cNvPr>
          <p:cNvSpPr txBox="1"/>
          <p:nvPr/>
        </p:nvSpPr>
        <p:spPr>
          <a:xfrm>
            <a:off x="152400" y="5520320"/>
            <a:ext cx="4305300" cy="1015663"/>
          </a:xfrm>
          <a:prstGeom prst="rect">
            <a:avLst/>
          </a:prstGeom>
          <a:noFill/>
        </p:spPr>
        <p:txBody>
          <a:bodyPr wrap="square" rtlCol="0">
            <a:spAutoFit/>
          </a:bodyPr>
          <a:lstStyle/>
          <a:p>
            <a:pPr lvl="0"/>
            <a:r>
              <a:rPr lang="en-US" sz="2000" b="1" dirty="0"/>
              <a:t>3) Why using muscle relaxant during caesarean surgery doesn’t affect Uterus?</a:t>
            </a:r>
            <a:endParaRPr kumimoji="0" lang="en-US" sz="2000" b="1" i="0" u="none" strike="noStrike" kern="1200" cap="none" spc="0" normalizeH="0" baseline="0" noProof="0" dirty="0">
              <a:ln>
                <a:noFill/>
              </a:ln>
              <a:effectLst/>
              <a:uLnTx/>
              <a:uFillTx/>
              <a:latin typeface="Calibri" panose="020F0502020204030204"/>
            </a:endParaRPr>
          </a:p>
        </p:txBody>
      </p:sp>
      <p:sp>
        <p:nvSpPr>
          <p:cNvPr id="10" name="TextBox 9">
            <a:extLst>
              <a:ext uri="{FF2B5EF4-FFF2-40B4-BE49-F238E27FC236}">
                <a16:creationId xmlns:a16="http://schemas.microsoft.com/office/drawing/2014/main" id="{784C5ABA-851B-46AA-B82A-D5CF9ACCC899}"/>
              </a:ext>
            </a:extLst>
          </p:cNvPr>
          <p:cNvSpPr txBox="1"/>
          <p:nvPr/>
        </p:nvSpPr>
        <p:spPr>
          <a:xfrm>
            <a:off x="152400" y="3084103"/>
            <a:ext cx="4629150" cy="646331"/>
          </a:xfrm>
          <a:prstGeom prst="rect">
            <a:avLst/>
          </a:prstGeom>
          <a:noFill/>
        </p:spPr>
        <p:txBody>
          <a:bodyPr wrap="square" rtlCol="0">
            <a:spAutoFit/>
          </a:bodyPr>
          <a:lstStyle/>
          <a:p>
            <a:pPr lvl="0"/>
            <a:r>
              <a:rPr lang="en-US" dirty="0"/>
              <a:t>1-</a:t>
            </a:r>
            <a:r>
              <a:rPr lang="en-US" dirty="0">
                <a:solidFill>
                  <a:srgbClr val="C00000"/>
                </a:solidFill>
              </a:rPr>
              <a:t>halothane  </a:t>
            </a:r>
          </a:p>
          <a:p>
            <a:pPr lvl="0"/>
            <a:r>
              <a:rPr lang="en-US" dirty="0">
                <a:solidFill>
                  <a:prstClr val="black"/>
                </a:solidFill>
              </a:rPr>
              <a:t>2-neuromuscular blockers e.g. </a:t>
            </a:r>
            <a:r>
              <a:rPr lang="en-US" dirty="0">
                <a:solidFill>
                  <a:srgbClr val="C00000"/>
                </a:solidFill>
              </a:rPr>
              <a:t>succinylcholine</a:t>
            </a:r>
            <a:r>
              <a:rPr lang="en-US" dirty="0">
                <a:solidFill>
                  <a:prstClr val="black"/>
                </a:solidFill>
              </a:rPr>
              <a:t> </a:t>
            </a:r>
            <a:endParaRPr lang="en-US" dirty="0"/>
          </a:p>
        </p:txBody>
      </p:sp>
      <p:sp>
        <p:nvSpPr>
          <p:cNvPr id="11" name="TextBox 10">
            <a:extLst>
              <a:ext uri="{FF2B5EF4-FFF2-40B4-BE49-F238E27FC236}">
                <a16:creationId xmlns:a16="http://schemas.microsoft.com/office/drawing/2014/main" id="{F8FF6DDF-94BD-4F62-BED4-4E050EEE2D54}"/>
              </a:ext>
            </a:extLst>
          </p:cNvPr>
          <p:cNvSpPr txBox="1"/>
          <p:nvPr/>
        </p:nvSpPr>
        <p:spPr>
          <a:xfrm>
            <a:off x="152400" y="4840584"/>
            <a:ext cx="489585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alibri" panose="020F0502020204030204"/>
                <a:ea typeface="+mn-ea"/>
                <a:cs typeface="+mn-cs"/>
              </a:rPr>
              <a:t>Because the drug doesn’t cross into the placenta.</a:t>
            </a:r>
          </a:p>
        </p:txBody>
      </p:sp>
      <p:sp>
        <p:nvSpPr>
          <p:cNvPr id="12" name="TextBox 11">
            <a:extLst>
              <a:ext uri="{FF2B5EF4-FFF2-40B4-BE49-F238E27FC236}">
                <a16:creationId xmlns:a16="http://schemas.microsoft.com/office/drawing/2014/main" id="{2FB55AF0-904D-41A7-9EFF-37AB713ABB30}"/>
              </a:ext>
            </a:extLst>
          </p:cNvPr>
          <p:cNvSpPr txBox="1"/>
          <p:nvPr/>
        </p:nvSpPr>
        <p:spPr>
          <a:xfrm>
            <a:off x="152400" y="6574537"/>
            <a:ext cx="401955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alibri" panose="020F0502020204030204"/>
                <a:ea typeface="+mn-ea"/>
                <a:cs typeface="+mn-cs"/>
              </a:rPr>
              <a:t>Because it doesn’t affect smooth muscle.</a:t>
            </a:r>
          </a:p>
        </p:txBody>
      </p:sp>
    </p:spTree>
    <p:extLst>
      <p:ext uri="{BB962C8B-B14F-4D97-AF65-F5344CB8AC3E}">
        <p14:creationId xmlns:p14="http://schemas.microsoft.com/office/powerpoint/2010/main" val="646280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4FA16F3A-3C3D-46C8-B32D-8843278B2966}"/>
              </a:ext>
            </a:extLst>
          </p:cNvPr>
          <p:cNvGrpSpPr/>
          <p:nvPr/>
        </p:nvGrpSpPr>
        <p:grpSpPr>
          <a:xfrm>
            <a:off x="453864" y="533400"/>
            <a:ext cx="6251736" cy="3070201"/>
            <a:chOff x="453864" y="533400"/>
            <a:chExt cx="6251736" cy="3070201"/>
          </a:xfrm>
        </p:grpSpPr>
        <p:grpSp>
          <p:nvGrpSpPr>
            <p:cNvPr id="17" name="Group 16">
              <a:extLst>
                <a:ext uri="{FF2B5EF4-FFF2-40B4-BE49-F238E27FC236}">
                  <a16:creationId xmlns:a16="http://schemas.microsoft.com/office/drawing/2014/main" id="{09DC9EC8-7F59-4854-BF83-921924C43328}"/>
                </a:ext>
              </a:extLst>
            </p:cNvPr>
            <p:cNvGrpSpPr/>
            <p:nvPr/>
          </p:nvGrpSpPr>
          <p:grpSpPr>
            <a:xfrm>
              <a:off x="453864" y="533400"/>
              <a:ext cx="6251736" cy="2686372"/>
              <a:chOff x="453864" y="533400"/>
              <a:chExt cx="6251736" cy="2686372"/>
            </a:xfrm>
          </p:grpSpPr>
          <p:pic>
            <p:nvPicPr>
              <p:cNvPr id="7" name="Picture 6">
                <a:extLst>
                  <a:ext uri="{FF2B5EF4-FFF2-40B4-BE49-F238E27FC236}">
                    <a16:creationId xmlns:a16="http://schemas.microsoft.com/office/drawing/2014/main" id="{F0021A23-9B89-4D60-8DA8-BE533C29F7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76275" y="533400"/>
                <a:ext cx="1444464" cy="1543047"/>
              </a:xfrm>
              <a:prstGeom prst="rect">
                <a:avLst/>
              </a:prstGeom>
            </p:spPr>
          </p:pic>
          <p:pic>
            <p:nvPicPr>
              <p:cNvPr id="9" name="Picture 8">
                <a:extLst>
                  <a:ext uri="{FF2B5EF4-FFF2-40B4-BE49-F238E27FC236}">
                    <a16:creationId xmlns:a16="http://schemas.microsoft.com/office/drawing/2014/main" id="{43E7DD4D-41F5-4AB1-B11F-9D51D31346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864" y="1657027"/>
                <a:ext cx="1152525" cy="1562745"/>
              </a:xfrm>
              <a:prstGeom prst="rect">
                <a:avLst/>
              </a:prstGeom>
            </p:spPr>
          </p:pic>
          <p:cxnSp>
            <p:nvCxnSpPr>
              <p:cNvPr id="11" name="Straight Connector 10">
                <a:extLst>
                  <a:ext uri="{FF2B5EF4-FFF2-40B4-BE49-F238E27FC236}">
                    <a16:creationId xmlns:a16="http://schemas.microsoft.com/office/drawing/2014/main" id="{9EE7D283-39E9-4D4B-A672-1DE763AC015C}"/>
                  </a:ext>
                </a:extLst>
              </p:cNvPr>
              <p:cNvCxnSpPr/>
              <p:nvPr/>
            </p:nvCxnSpPr>
            <p:spPr>
              <a:xfrm>
                <a:off x="1777471" y="2247900"/>
                <a:ext cx="4928129" cy="0"/>
              </a:xfrm>
              <a:prstGeom prst="line">
                <a:avLst/>
              </a:prstGeom>
              <a:ln w="38100">
                <a:solidFill>
                  <a:srgbClr val="37676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41258FE-D7C8-4C66-B64D-7D0AF8C00EA9}"/>
                  </a:ext>
                </a:extLst>
              </p:cNvPr>
              <p:cNvSpPr txBox="1"/>
              <p:nvPr/>
            </p:nvSpPr>
            <p:spPr>
              <a:xfrm>
                <a:off x="2107935" y="1589127"/>
                <a:ext cx="42672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panose="02040604050505020304" pitchFamily="18" charset="0"/>
                    <a:ea typeface="+mn-ea"/>
                    <a:cs typeface="+mn-cs"/>
                  </a:rPr>
                  <a:t>“It is not hard, you just made it to the end!”</a:t>
                </a:r>
              </a:p>
            </p:txBody>
          </p:sp>
        </p:grpSp>
        <p:sp>
          <p:nvSpPr>
            <p:cNvPr id="13" name="TextBox 12">
              <a:extLst>
                <a:ext uri="{FF2B5EF4-FFF2-40B4-BE49-F238E27FC236}">
                  <a16:creationId xmlns:a16="http://schemas.microsoft.com/office/drawing/2014/main" id="{AD07951E-6654-4F7C-9987-E00CE6EA949D}"/>
                </a:ext>
              </a:extLst>
            </p:cNvPr>
            <p:cNvSpPr txBox="1"/>
            <p:nvPr/>
          </p:nvSpPr>
          <p:spPr>
            <a:xfrm>
              <a:off x="2406121" y="2438399"/>
              <a:ext cx="317552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93297C"/>
                  </a:solidFill>
                  <a:effectLst/>
                  <a:uLnTx/>
                  <a:uFillTx/>
                  <a:latin typeface="Cambria" panose="02040503050406030204" pitchFamily="18" charset="0"/>
                  <a:ea typeface="+mn-ea"/>
                  <a:cs typeface="+mn-cs"/>
                </a:rPr>
                <a:t>Team Leaders:</a:t>
              </a:r>
            </a:p>
          </p:txBody>
        </p:sp>
        <p:sp>
          <p:nvSpPr>
            <p:cNvPr id="14" name="TextBox 13">
              <a:extLst>
                <a:ext uri="{FF2B5EF4-FFF2-40B4-BE49-F238E27FC236}">
                  <a16:creationId xmlns:a16="http://schemas.microsoft.com/office/drawing/2014/main" id="{C7B72803-D8E1-491A-AEB5-E67CB92E878A}"/>
                </a:ext>
              </a:extLst>
            </p:cNvPr>
            <p:cNvSpPr txBox="1"/>
            <p:nvPr/>
          </p:nvSpPr>
          <p:spPr>
            <a:xfrm>
              <a:off x="1474522" y="3141936"/>
              <a:ext cx="50387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Yazeed Alharbi &amp; Aseel Badukhon</a:t>
              </a:r>
            </a:p>
          </p:txBody>
        </p:sp>
      </p:grpSp>
      <p:sp>
        <p:nvSpPr>
          <p:cNvPr id="15" name="TextBox 14">
            <a:extLst>
              <a:ext uri="{FF2B5EF4-FFF2-40B4-BE49-F238E27FC236}">
                <a16:creationId xmlns:a16="http://schemas.microsoft.com/office/drawing/2014/main" id="{679263BE-CE18-4790-8407-DC269FA491AB}"/>
              </a:ext>
            </a:extLst>
          </p:cNvPr>
          <p:cNvSpPr txBox="1"/>
          <p:nvPr/>
        </p:nvSpPr>
        <p:spPr>
          <a:xfrm>
            <a:off x="1236397" y="3960793"/>
            <a:ext cx="5276850"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93297C"/>
                </a:solidFill>
                <a:effectLst/>
                <a:uLnTx/>
                <a:uFillTx/>
                <a:latin typeface="Cambria" panose="02040503050406030204" pitchFamily="18" charset="0"/>
                <a:ea typeface="+mn-ea"/>
                <a:cs typeface="+mn-cs"/>
              </a:rPr>
              <a:t>Thanks for those who worked on this lecture: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93297C"/>
              </a:solidFill>
              <a:effectLst/>
              <a:uLnTx/>
              <a:uFillTx/>
              <a:latin typeface="Cambria" panose="02040503050406030204" pitchFamily="18" charset="0"/>
              <a:ea typeface="+mn-ea"/>
              <a:cs typeface="+mn-cs"/>
            </a:endParaRPr>
          </a:p>
        </p:txBody>
      </p:sp>
      <p:sp>
        <p:nvSpPr>
          <p:cNvPr id="19" name="TextBox 18">
            <a:extLst>
              <a:ext uri="{FF2B5EF4-FFF2-40B4-BE49-F238E27FC236}">
                <a16:creationId xmlns:a16="http://schemas.microsoft.com/office/drawing/2014/main" id="{F4AE539C-016D-4CD4-AE14-E5DD519E79CD}"/>
              </a:ext>
            </a:extLst>
          </p:cNvPr>
          <p:cNvSpPr txBox="1"/>
          <p:nvPr/>
        </p:nvSpPr>
        <p:spPr>
          <a:xfrm>
            <a:off x="2158471" y="4991101"/>
            <a:ext cx="353747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
        <p:nvSpPr>
          <p:cNvPr id="20" name="Arrow: Pentagon 19">
            <a:extLst>
              <a:ext uri="{FF2B5EF4-FFF2-40B4-BE49-F238E27FC236}">
                <a16:creationId xmlns:a16="http://schemas.microsoft.com/office/drawing/2014/main" id="{AEA416A7-B167-4FD5-8AC5-5FD09DFD4FD7}"/>
              </a:ext>
            </a:extLst>
          </p:cNvPr>
          <p:cNvSpPr/>
          <p:nvPr/>
        </p:nvSpPr>
        <p:spPr>
          <a:xfrm>
            <a:off x="0" y="7658100"/>
            <a:ext cx="2266582" cy="492057"/>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References:</a:t>
            </a:r>
            <a:endPar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
        <p:nvSpPr>
          <p:cNvPr id="21" name="TextBox 20">
            <a:extLst>
              <a:ext uri="{FF2B5EF4-FFF2-40B4-BE49-F238E27FC236}">
                <a16:creationId xmlns:a16="http://schemas.microsoft.com/office/drawing/2014/main" id="{E3D0001B-7C13-4E9D-8953-8C3FD32FD109}"/>
              </a:ext>
            </a:extLst>
          </p:cNvPr>
          <p:cNvSpPr txBox="1"/>
          <p:nvPr/>
        </p:nvSpPr>
        <p:spPr>
          <a:xfrm>
            <a:off x="95618" y="8266331"/>
            <a:ext cx="2975136" cy="64633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Team436</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Doctors’ notes and slides</a:t>
            </a:r>
          </a:p>
        </p:txBody>
      </p:sp>
      <p:pic>
        <p:nvPicPr>
          <p:cNvPr id="23" name="Picture 22">
            <a:extLst>
              <a:ext uri="{FF2B5EF4-FFF2-40B4-BE49-F238E27FC236}">
                <a16:creationId xmlns:a16="http://schemas.microsoft.com/office/drawing/2014/main" id="{8819D8F8-9F42-44F3-9902-96EDFD5871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589" y="9133245"/>
            <a:ext cx="590550" cy="590550"/>
          </a:xfrm>
          <a:prstGeom prst="rect">
            <a:avLst/>
          </a:prstGeom>
        </p:spPr>
      </p:pic>
      <p:sp>
        <p:nvSpPr>
          <p:cNvPr id="24" name="TextBox 23">
            <a:extLst>
              <a:ext uri="{FF2B5EF4-FFF2-40B4-BE49-F238E27FC236}">
                <a16:creationId xmlns:a16="http://schemas.microsoft.com/office/drawing/2014/main" id="{1C9917CA-3E14-42ED-80BF-E6EEB04B8536}"/>
              </a:ext>
            </a:extLst>
          </p:cNvPr>
          <p:cNvSpPr txBox="1"/>
          <p:nvPr/>
        </p:nvSpPr>
        <p:spPr>
          <a:xfrm>
            <a:off x="749139" y="9258300"/>
            <a:ext cx="203216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@Pharma4370</a:t>
            </a:r>
          </a:p>
        </p:txBody>
      </p:sp>
      <p:pic>
        <p:nvPicPr>
          <p:cNvPr id="26" name="Picture 25">
            <a:extLst>
              <a:ext uri="{FF2B5EF4-FFF2-40B4-BE49-F238E27FC236}">
                <a16:creationId xmlns:a16="http://schemas.microsoft.com/office/drawing/2014/main" id="{E5742EA3-9C05-4357-9757-77F53035E6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7354" y="9147691"/>
            <a:ext cx="590550" cy="590550"/>
          </a:xfrm>
          <a:prstGeom prst="rect">
            <a:avLst/>
          </a:prstGeom>
        </p:spPr>
      </p:pic>
      <p:sp>
        <p:nvSpPr>
          <p:cNvPr id="27" name="TextBox 26">
            <a:extLst>
              <a:ext uri="{FF2B5EF4-FFF2-40B4-BE49-F238E27FC236}">
                <a16:creationId xmlns:a16="http://schemas.microsoft.com/office/drawing/2014/main" id="{F787CF48-0CE7-495D-AF57-AAEDA709BFC3}"/>
              </a:ext>
            </a:extLst>
          </p:cNvPr>
          <p:cNvSpPr txBox="1"/>
          <p:nvPr/>
        </p:nvSpPr>
        <p:spPr>
          <a:xfrm>
            <a:off x="3161932" y="9258300"/>
            <a:ext cx="353747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pharmacology437@gmail.com</a:t>
            </a:r>
          </a:p>
        </p:txBody>
      </p:sp>
      <p:sp>
        <p:nvSpPr>
          <p:cNvPr id="2" name="TextBox 1">
            <a:extLst>
              <a:ext uri="{FF2B5EF4-FFF2-40B4-BE49-F238E27FC236}">
                <a16:creationId xmlns:a16="http://schemas.microsoft.com/office/drawing/2014/main" id="{1F74DE16-1A80-4A42-9089-E1FE28F6786B}"/>
              </a:ext>
            </a:extLst>
          </p:cNvPr>
          <p:cNvSpPr txBox="1"/>
          <p:nvPr/>
        </p:nvSpPr>
        <p:spPr>
          <a:xfrm>
            <a:off x="1062149" y="6889520"/>
            <a:ext cx="562534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abic Typesetting" panose="03020402040406030203" pitchFamily="66" charset="-78"/>
              <a:ea typeface="+mn-ea"/>
              <a:cs typeface="Arabic Typesetting" panose="03020402040406030203" pitchFamily="66" charset="-78"/>
            </a:endParaRPr>
          </a:p>
        </p:txBody>
      </p:sp>
      <p:sp>
        <p:nvSpPr>
          <p:cNvPr id="3" name="مربع نص 2">
            <a:extLst>
              <a:ext uri="{FF2B5EF4-FFF2-40B4-BE49-F238E27FC236}">
                <a16:creationId xmlns:a16="http://schemas.microsoft.com/office/drawing/2014/main" id="{F4918769-FCD1-4799-B705-B136E1B48218}"/>
              </a:ext>
            </a:extLst>
          </p:cNvPr>
          <p:cNvSpPr txBox="1"/>
          <p:nvPr/>
        </p:nvSpPr>
        <p:spPr>
          <a:xfrm>
            <a:off x="1915582" y="4888111"/>
            <a:ext cx="3918478" cy="3416320"/>
          </a:xfrm>
          <a:prstGeom prst="rect">
            <a:avLst/>
          </a:prstGeom>
          <a:noFill/>
        </p:spPr>
        <p:txBody>
          <a:bodyPr wrap="square" rtlCol="1">
            <a:spAutoFit/>
          </a:bodyPr>
          <a:lstStyle/>
          <a:p>
            <a:pPr algn="ctr"/>
            <a:r>
              <a:rPr lang="en-GB" dirty="0">
                <a:latin typeface="Cambria" panose="02040503050406030204" pitchFamily="18" charset="0"/>
              </a:rPr>
              <a:t>Abdullah abdurahman al-asseri</a:t>
            </a:r>
          </a:p>
          <a:p>
            <a:pPr algn="ctr"/>
            <a:r>
              <a:rPr lang="en-GB" dirty="0">
                <a:latin typeface="Cambria" panose="02040503050406030204" pitchFamily="18" charset="0"/>
              </a:rPr>
              <a:t>Abdulhakim Alonaiq</a:t>
            </a:r>
            <a:br>
              <a:rPr lang="en-GB" dirty="0">
                <a:latin typeface="Cambria" panose="02040503050406030204" pitchFamily="18" charset="0"/>
              </a:rPr>
            </a:br>
            <a:r>
              <a:rPr lang="en-GB" dirty="0">
                <a:latin typeface="Cambria" panose="02040503050406030204" pitchFamily="18" charset="0"/>
              </a:rPr>
              <a:t>Bader Altamimi</a:t>
            </a:r>
            <a:br>
              <a:rPr lang="en-GB" dirty="0">
                <a:latin typeface="Cambria" panose="02040503050406030204" pitchFamily="18" charset="0"/>
              </a:rPr>
            </a:br>
            <a:r>
              <a:rPr lang="en-GB" dirty="0">
                <a:latin typeface="Cambria" panose="02040503050406030204" pitchFamily="18" charset="0"/>
              </a:rPr>
              <a:t>Fayez Ghiyath Aldarsouni</a:t>
            </a:r>
            <a:br>
              <a:rPr lang="en-GB" dirty="0">
                <a:latin typeface="Cambria" panose="02040503050406030204" pitchFamily="18" charset="0"/>
              </a:rPr>
            </a:br>
            <a:r>
              <a:rPr lang="en-GB" dirty="0">
                <a:latin typeface="Cambria" panose="02040503050406030204" pitchFamily="18" charset="0"/>
              </a:rPr>
              <a:t>Maan Abdulrahman Shukr</a:t>
            </a:r>
            <a:br>
              <a:rPr lang="en-GB" dirty="0">
                <a:latin typeface="Cambria" panose="02040503050406030204" pitchFamily="18" charset="0"/>
              </a:rPr>
            </a:br>
            <a:r>
              <a:rPr lang="en-GB" dirty="0">
                <a:latin typeface="Cambria" panose="02040503050406030204" pitchFamily="18" charset="0"/>
              </a:rPr>
              <a:t>Mohammed alnajeim</a:t>
            </a:r>
            <a:br>
              <a:rPr lang="en-GB" dirty="0">
                <a:latin typeface="Cambria" panose="02040503050406030204" pitchFamily="18" charset="0"/>
              </a:rPr>
            </a:br>
            <a:r>
              <a:rPr lang="en-GB" dirty="0">
                <a:latin typeface="Cambria" panose="02040503050406030204" pitchFamily="18" charset="0"/>
              </a:rPr>
              <a:t>Omar Alsuhaibani</a:t>
            </a:r>
            <a:br>
              <a:rPr lang="en-GB" dirty="0">
                <a:latin typeface="Cambria" panose="02040503050406030204" pitchFamily="18" charset="0"/>
              </a:rPr>
            </a:br>
            <a:r>
              <a:rPr lang="en-GB" dirty="0">
                <a:latin typeface="Cambria" panose="02040503050406030204" pitchFamily="18" charset="0"/>
              </a:rPr>
              <a:t>Sultan Omar Almalki</a:t>
            </a:r>
            <a:br>
              <a:rPr lang="en-GB" dirty="0">
                <a:latin typeface="Cambria" panose="02040503050406030204" pitchFamily="18" charset="0"/>
              </a:rPr>
            </a:br>
            <a:r>
              <a:rPr lang="en-GB" dirty="0">
                <a:latin typeface="Cambria" panose="02040503050406030204" pitchFamily="18" charset="0"/>
              </a:rPr>
              <a:t>Yazeed abdullah alkhayyal</a:t>
            </a:r>
          </a:p>
          <a:p>
            <a:pPr algn="ctr"/>
            <a:r>
              <a:rPr lang="en-GB" dirty="0">
                <a:latin typeface="Cambria" panose="02040503050406030204" pitchFamily="18" charset="0"/>
              </a:rPr>
              <a:t>Ahmed Lateef Alanzy</a:t>
            </a:r>
          </a:p>
          <a:p>
            <a:pPr algn="ctr"/>
            <a:r>
              <a:rPr lang="en-GB" dirty="0">
                <a:latin typeface="Cambria" panose="02040503050406030204" pitchFamily="18" charset="0"/>
              </a:rPr>
              <a:t>Adel Alorainy</a:t>
            </a:r>
          </a:p>
          <a:p>
            <a:pPr algn="ctr"/>
            <a:endParaRPr lang="ar-SA" dirty="0">
              <a:latin typeface="Cambria" panose="02040503050406030204" pitchFamily="18" charset="0"/>
            </a:endParaRPr>
          </a:p>
        </p:txBody>
      </p:sp>
    </p:spTree>
    <p:extLst>
      <p:ext uri="{BB962C8B-B14F-4D97-AF65-F5344CB8AC3E}">
        <p14:creationId xmlns:p14="http://schemas.microsoft.com/office/powerpoint/2010/main" val="3785475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56E43-E478-475A-998C-A2C117E95E58}"/>
              </a:ext>
            </a:extLst>
          </p:cNvPr>
          <p:cNvSpPr txBox="1">
            <a:spLocks/>
          </p:cNvSpPr>
          <p:nvPr/>
        </p:nvSpPr>
        <p:spPr>
          <a:xfrm>
            <a:off x="0" y="0"/>
            <a:ext cx="6858000" cy="767080"/>
          </a:xfrm>
          <a:prstGeom prst="rect">
            <a:avLst/>
          </a:prstGeom>
          <a:solidFill>
            <a:srgbClr val="782A72"/>
          </a:solidFill>
        </p:spPr>
        <p:txBody>
          <a:bodyPr anchor="ctr">
            <a:noAutofit/>
          </a:bodyPr>
          <a:lstStyle>
            <a:lvl1pPr algn="ctr" defTabSz="685800" rtl="0" eaLnBrk="1" latinLnBrk="0" hangingPunct="1">
              <a:lnSpc>
                <a:spcPct val="90000"/>
              </a:lnSpc>
              <a:spcBef>
                <a:spcPct val="0"/>
              </a:spcBef>
              <a:buNone/>
              <a:defRPr sz="4400" kern="1200">
                <a:ln w="3175">
                  <a:solidFill>
                    <a:schemeClr val="tx1"/>
                  </a:solidFill>
                </a:ln>
                <a:solidFill>
                  <a:schemeClr val="bg1"/>
                </a:solidFill>
                <a:latin typeface="Cambria" panose="02040503050406030204" pitchFamily="18" charset="0"/>
                <a:ea typeface="+mj-ea"/>
                <a:cs typeface="+mj-cs"/>
              </a:defRPr>
            </a:lvl1pPr>
          </a:lstStyle>
          <a:p>
            <a:r>
              <a:rPr lang="en-US" sz="3600" dirty="0">
                <a:ln w="3175">
                  <a:solidFill>
                    <a:prstClr val="white"/>
                  </a:solidFill>
                </a:ln>
                <a:solidFill>
                  <a:prstClr val="black"/>
                </a:solidFill>
              </a:rPr>
              <a:t>Skeletal Muscle Relaxants</a:t>
            </a:r>
            <a:endParaRPr lang="ar-SA" sz="3600" dirty="0">
              <a:ln w="3175">
                <a:solidFill>
                  <a:prstClr val="white"/>
                </a:solidFill>
              </a:ln>
              <a:solidFill>
                <a:prstClr val="black"/>
              </a:solidFill>
            </a:endParaRPr>
          </a:p>
        </p:txBody>
      </p:sp>
      <p:sp>
        <p:nvSpPr>
          <p:cNvPr id="4" name="Arrow: Pentagon 3">
            <a:extLst>
              <a:ext uri="{FF2B5EF4-FFF2-40B4-BE49-F238E27FC236}">
                <a16:creationId xmlns:a16="http://schemas.microsoft.com/office/drawing/2014/main" id="{4987FE60-F643-4328-BA80-2B555F7C14AA}"/>
              </a:ext>
            </a:extLst>
          </p:cNvPr>
          <p:cNvSpPr/>
          <p:nvPr/>
        </p:nvSpPr>
        <p:spPr>
          <a:xfrm>
            <a:off x="0" y="973379"/>
            <a:ext cx="2190750" cy="767080"/>
          </a:xfrm>
          <a:prstGeom prst="homePlate">
            <a:avLst/>
          </a:prstGeom>
          <a:solidFill>
            <a:srgbClr val="F1D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What</a:t>
            </a:r>
            <a:r>
              <a:rPr lang="en-US" b="1" dirty="0">
                <a:solidFill>
                  <a:schemeClr val="tx1"/>
                </a:solidFill>
                <a:latin typeface="Cambria" panose="02040503050406030204" pitchFamily="18" charset="0"/>
              </a:rPr>
              <a:t> </a:t>
            </a:r>
            <a:r>
              <a:rPr lang="en-US" dirty="0">
                <a:solidFill>
                  <a:schemeClr val="tx1"/>
                </a:solidFill>
                <a:latin typeface="Cambria" panose="02040503050406030204" pitchFamily="18" charset="0"/>
              </a:rPr>
              <a:t>are</a:t>
            </a:r>
            <a:r>
              <a:rPr lang="en-US" b="1" dirty="0">
                <a:solidFill>
                  <a:schemeClr val="tx1"/>
                </a:solidFill>
                <a:latin typeface="Cambria" panose="02040503050406030204" pitchFamily="18" charset="0"/>
              </a:rPr>
              <a:t> </a:t>
            </a:r>
            <a:r>
              <a:rPr lang="en-US" dirty="0">
                <a:solidFill>
                  <a:schemeClr val="tx1"/>
                </a:solidFill>
                <a:latin typeface="Cambria" panose="02040503050406030204" pitchFamily="18" charset="0"/>
              </a:rPr>
              <a:t>Skeletal Muscle Relaxants</a:t>
            </a:r>
            <a:r>
              <a:rPr lang="en-US" b="1" dirty="0">
                <a:solidFill>
                  <a:schemeClr val="tx1"/>
                </a:solidFill>
                <a:latin typeface="Cambria" panose="02040503050406030204" pitchFamily="18" charset="0"/>
              </a:rPr>
              <a:t>?</a:t>
            </a:r>
          </a:p>
        </p:txBody>
      </p:sp>
      <p:sp>
        <p:nvSpPr>
          <p:cNvPr id="5" name="TextBox 4">
            <a:extLst>
              <a:ext uri="{FF2B5EF4-FFF2-40B4-BE49-F238E27FC236}">
                <a16:creationId xmlns:a16="http://schemas.microsoft.com/office/drawing/2014/main" id="{A964ED96-F1AD-4CE3-A1AF-1639B24D202E}"/>
              </a:ext>
            </a:extLst>
          </p:cNvPr>
          <p:cNvSpPr txBox="1"/>
          <p:nvPr/>
        </p:nvSpPr>
        <p:spPr>
          <a:xfrm>
            <a:off x="152400" y="1946758"/>
            <a:ext cx="5029200" cy="369332"/>
          </a:xfrm>
          <a:prstGeom prst="rect">
            <a:avLst/>
          </a:prstGeom>
          <a:noFill/>
        </p:spPr>
        <p:txBody>
          <a:bodyPr wrap="square" rtlCol="0">
            <a:spAutoFit/>
          </a:bodyPr>
          <a:lstStyle/>
          <a:p>
            <a:r>
              <a:rPr lang="en-US" dirty="0"/>
              <a:t>Drugs used to induce skeletal muscles relaxation.</a:t>
            </a:r>
          </a:p>
        </p:txBody>
      </p:sp>
      <p:sp>
        <p:nvSpPr>
          <p:cNvPr id="6" name="TextBox 5">
            <a:extLst>
              <a:ext uri="{FF2B5EF4-FFF2-40B4-BE49-F238E27FC236}">
                <a16:creationId xmlns:a16="http://schemas.microsoft.com/office/drawing/2014/main" id="{2C6FD570-DD5F-499B-BCC1-6907AE7C8E21}"/>
              </a:ext>
            </a:extLst>
          </p:cNvPr>
          <p:cNvSpPr txBox="1"/>
          <p:nvPr/>
        </p:nvSpPr>
        <p:spPr>
          <a:xfrm>
            <a:off x="152400" y="2566194"/>
            <a:ext cx="4457700" cy="707886"/>
          </a:xfrm>
          <a:prstGeom prst="rect">
            <a:avLst/>
          </a:prstGeom>
          <a:noFill/>
        </p:spPr>
        <p:txBody>
          <a:bodyPr wrap="square" rtlCol="0">
            <a:spAutoFit/>
          </a:bodyPr>
          <a:lstStyle/>
          <a:p>
            <a:pPr marL="285750" indent="-285750">
              <a:buFont typeface="Wingdings" panose="05000000000000000000" pitchFamily="2" charset="2"/>
              <a:buChar char="v"/>
            </a:pPr>
            <a:r>
              <a:rPr lang="en-US" sz="2000" b="1" dirty="0">
                <a:solidFill>
                  <a:srgbClr val="782A72"/>
                </a:solidFill>
                <a:latin typeface="Cambria" panose="02040503050406030204" pitchFamily="18" charset="0"/>
              </a:rPr>
              <a:t>Classification of Skeletal Muscle Relaxants:</a:t>
            </a:r>
          </a:p>
        </p:txBody>
      </p:sp>
      <p:sp>
        <p:nvSpPr>
          <p:cNvPr id="7" name="TextBox 6">
            <a:extLst>
              <a:ext uri="{FF2B5EF4-FFF2-40B4-BE49-F238E27FC236}">
                <a16:creationId xmlns:a16="http://schemas.microsoft.com/office/drawing/2014/main" id="{F258CF4F-57FC-4923-B470-2E2F60B5E148}"/>
              </a:ext>
            </a:extLst>
          </p:cNvPr>
          <p:cNvSpPr txBox="1"/>
          <p:nvPr/>
        </p:nvSpPr>
        <p:spPr>
          <a:xfrm>
            <a:off x="419100" y="3274080"/>
            <a:ext cx="2095500" cy="1200329"/>
          </a:xfrm>
          <a:prstGeom prst="rect">
            <a:avLst/>
          </a:prstGeom>
          <a:noFill/>
        </p:spPr>
        <p:txBody>
          <a:bodyPr wrap="square" rtlCol="0">
            <a:spAutoFit/>
          </a:bodyPr>
          <a:lstStyle/>
          <a:p>
            <a:r>
              <a:rPr lang="en-US" dirty="0">
                <a:solidFill>
                  <a:srgbClr val="92D050"/>
                </a:solidFill>
              </a:rPr>
              <a:t>They are classified according to the mechanism of action into:</a:t>
            </a:r>
          </a:p>
        </p:txBody>
      </p:sp>
      <p:graphicFrame>
        <p:nvGraphicFramePr>
          <p:cNvPr id="9" name="رسم تخطيطي 7">
            <a:extLst>
              <a:ext uri="{FF2B5EF4-FFF2-40B4-BE49-F238E27FC236}">
                <a16:creationId xmlns:a16="http://schemas.microsoft.com/office/drawing/2014/main" id="{48E7F2DB-928B-453B-B978-3374FFFF4764}"/>
              </a:ext>
            </a:extLst>
          </p:cNvPr>
          <p:cNvGraphicFramePr/>
          <p:nvPr>
            <p:extLst>
              <p:ext uri="{D42A27DB-BD31-4B8C-83A1-F6EECF244321}">
                <p14:modId xmlns:p14="http://schemas.microsoft.com/office/powerpoint/2010/main" val="865437035"/>
              </p:ext>
            </p:extLst>
          </p:nvPr>
        </p:nvGraphicFramePr>
        <p:xfrm>
          <a:off x="1028700" y="3129687"/>
          <a:ext cx="5705477"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4C5075D5-2C3C-4B61-B88D-D838D4F7A256}"/>
              </a:ext>
            </a:extLst>
          </p:cNvPr>
          <p:cNvSpPr txBox="1"/>
          <p:nvPr/>
        </p:nvSpPr>
        <p:spPr>
          <a:xfrm>
            <a:off x="2514600" y="9172823"/>
            <a:ext cx="4343400" cy="523220"/>
          </a:xfrm>
          <a:prstGeom prst="rect">
            <a:avLst/>
          </a:prstGeom>
          <a:noFill/>
        </p:spPr>
        <p:txBody>
          <a:bodyPr wrap="square" rtlCol="0">
            <a:spAutoFit/>
          </a:bodyPr>
          <a:lstStyle/>
          <a:p>
            <a:r>
              <a:rPr lang="en-US" sz="1400" dirty="0">
                <a:solidFill>
                  <a:srgbClr val="92D050"/>
                </a:solidFill>
              </a:rPr>
              <a:t>*Prototype is the first drug discovered in a particular class. Related drugs are compared with it.</a:t>
            </a:r>
          </a:p>
        </p:txBody>
      </p:sp>
    </p:spTree>
    <p:extLst>
      <p:ext uri="{BB962C8B-B14F-4D97-AF65-F5344CB8AC3E}">
        <p14:creationId xmlns:p14="http://schemas.microsoft.com/office/powerpoint/2010/main" val="2544373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0D019447-B449-49C3-81E0-3CA8BBCDC96A}"/>
              </a:ext>
            </a:extLst>
          </p:cNvPr>
          <p:cNvSpPr/>
          <p:nvPr/>
        </p:nvSpPr>
        <p:spPr>
          <a:xfrm>
            <a:off x="0" y="173279"/>
            <a:ext cx="2228850" cy="645871"/>
          </a:xfrm>
          <a:prstGeom prst="homePlat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Peripheral Acting Drugs:</a:t>
            </a:r>
            <a:endParaRPr lang="en-US" b="1" dirty="0">
              <a:solidFill>
                <a:schemeClr val="tx1"/>
              </a:solidFill>
              <a:latin typeface="Cambria" panose="02040503050406030204" pitchFamily="18" charset="0"/>
            </a:endParaRPr>
          </a:p>
        </p:txBody>
      </p:sp>
      <p:graphicFrame>
        <p:nvGraphicFramePr>
          <p:cNvPr id="4" name="Table 3">
            <a:extLst>
              <a:ext uri="{FF2B5EF4-FFF2-40B4-BE49-F238E27FC236}">
                <a16:creationId xmlns:a16="http://schemas.microsoft.com/office/drawing/2014/main" id="{EA129D10-EF7F-42FE-BC0E-7FD969C65E88}"/>
              </a:ext>
            </a:extLst>
          </p:cNvPr>
          <p:cNvGraphicFramePr>
            <a:graphicFrameLocks noGrp="1"/>
          </p:cNvGraphicFramePr>
          <p:nvPr>
            <p:extLst>
              <p:ext uri="{D42A27DB-BD31-4B8C-83A1-F6EECF244321}">
                <p14:modId xmlns:p14="http://schemas.microsoft.com/office/powerpoint/2010/main" val="1496044457"/>
              </p:ext>
            </p:extLst>
          </p:nvPr>
        </p:nvGraphicFramePr>
        <p:xfrm>
          <a:off x="0" y="918920"/>
          <a:ext cx="6858000" cy="8997963"/>
        </p:xfrm>
        <a:graphic>
          <a:graphicData uri="http://schemas.openxmlformats.org/drawingml/2006/table">
            <a:tbl>
              <a:tblPr firstRow="1" bandRow="1">
                <a:tableStyleId>{5C22544A-7EE6-4342-B048-85BDC9FD1C3A}</a:tableStyleId>
              </a:tblPr>
              <a:tblGrid>
                <a:gridCol w="438150">
                  <a:extLst>
                    <a:ext uri="{9D8B030D-6E8A-4147-A177-3AD203B41FA5}">
                      <a16:colId xmlns:a16="http://schemas.microsoft.com/office/drawing/2014/main" val="3119493996"/>
                    </a:ext>
                  </a:extLst>
                </a:gridCol>
                <a:gridCol w="683120">
                  <a:extLst>
                    <a:ext uri="{9D8B030D-6E8A-4147-A177-3AD203B41FA5}">
                      <a16:colId xmlns:a16="http://schemas.microsoft.com/office/drawing/2014/main" val="2232362253"/>
                    </a:ext>
                  </a:extLst>
                </a:gridCol>
                <a:gridCol w="2500913">
                  <a:extLst>
                    <a:ext uri="{9D8B030D-6E8A-4147-A177-3AD203B41FA5}">
                      <a16:colId xmlns:a16="http://schemas.microsoft.com/office/drawing/2014/main" val="3962069720"/>
                    </a:ext>
                  </a:extLst>
                </a:gridCol>
                <a:gridCol w="3235817">
                  <a:extLst>
                    <a:ext uri="{9D8B030D-6E8A-4147-A177-3AD203B41FA5}">
                      <a16:colId xmlns:a16="http://schemas.microsoft.com/office/drawing/2014/main" val="279762920"/>
                    </a:ext>
                  </a:extLst>
                </a:gridCol>
              </a:tblGrid>
              <a:tr h="713080">
                <a:tc gridSpan="4">
                  <a:txBody>
                    <a:bodyPr/>
                    <a:lstStyle/>
                    <a:p>
                      <a:pPr algn="ctr"/>
                      <a:r>
                        <a:rPr lang="en-US" sz="1800" dirty="0">
                          <a:solidFill>
                            <a:schemeClr val="bg1"/>
                          </a:solidFill>
                        </a:rPr>
                        <a:t>Neuromuscular Blockers</a:t>
                      </a:r>
                    </a:p>
                    <a:p>
                      <a:pPr algn="ctr"/>
                      <a:r>
                        <a:rPr lang="en-US" sz="1800" dirty="0">
                          <a:solidFill>
                            <a:schemeClr val="bg1"/>
                          </a:solidFill>
                        </a:rPr>
                        <a:t>(Peripheral Acting)</a:t>
                      </a:r>
                      <a:endParaRPr lang="en-US" sz="2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49A4"/>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71880787"/>
                  </a:ext>
                </a:extLst>
              </a:tr>
              <a:tr h="687613">
                <a:tc gridSpan="2">
                  <a:txBody>
                    <a:bodyPr/>
                    <a:lstStyle/>
                    <a:p>
                      <a:pPr algn="ctr"/>
                      <a:r>
                        <a:rPr lang="en-US" b="1" dirty="0">
                          <a:solidFill>
                            <a:schemeClr val="bg1"/>
                          </a:solidFill>
                        </a:rPr>
                        <a:t>M.O.A</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hMerge="1">
                  <a:txBody>
                    <a:bodyPr/>
                    <a:lstStyle/>
                    <a:p>
                      <a:pPr algn="ctr"/>
                      <a:endParaRPr lang="en-US" b="1" dirty="0">
                        <a:solidFill>
                          <a:schemeClr val="bg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gridSpan="2">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b="0" dirty="0">
                          <a:latin typeface="+mn-lt"/>
                          <a:ea typeface="Times New Roman" charset="0"/>
                          <a:cs typeface="Times New Roman" charset="0"/>
                        </a:rPr>
                        <a:t>Act by blocking</a:t>
                      </a:r>
                      <a:r>
                        <a:rPr lang="en-US" altLang="en-US" b="0" baseline="0" dirty="0">
                          <a:latin typeface="+mn-lt"/>
                          <a:ea typeface="Times New Roman" charset="0"/>
                          <a:cs typeface="Times New Roman" charset="0"/>
                        </a:rPr>
                        <a:t> </a:t>
                      </a:r>
                      <a:r>
                        <a:rPr lang="en-US" altLang="en-US" b="0" dirty="0">
                          <a:latin typeface="+mn-lt"/>
                          <a:ea typeface="Times New Roman" charset="0"/>
                          <a:cs typeface="Times New Roman" charset="0"/>
                        </a:rPr>
                        <a:t>neuromuscular junction or motor end plate</a:t>
                      </a:r>
                      <a:r>
                        <a:rPr lang="en-US" altLang="en-US" b="0" baseline="0" dirty="0">
                          <a:latin typeface="+mn-lt"/>
                          <a:ea typeface="Times New Roman" charset="0"/>
                          <a:cs typeface="Times New Roman" charset="0"/>
                        </a:rPr>
                        <a:t> l</a:t>
                      </a:r>
                      <a:r>
                        <a:rPr lang="en-US" altLang="en-US" b="0" dirty="0">
                          <a:latin typeface="+mn-lt"/>
                          <a:ea typeface="Times New Roman" charset="0"/>
                          <a:cs typeface="Times New Roman" charset="0"/>
                        </a:rPr>
                        <a:t>eading to skeletal muscle relaxation.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142401394"/>
                  </a:ext>
                </a:extLst>
              </a:tr>
              <a:tr h="594233">
                <a:tc gridSpan="2">
                  <a:txBody>
                    <a:bodyPr/>
                    <a:lstStyle/>
                    <a:p>
                      <a:pPr algn="ctr"/>
                      <a:r>
                        <a:rPr lang="en-US" b="1" dirty="0">
                          <a:solidFill>
                            <a:schemeClr val="bg1"/>
                          </a:solidFill>
                        </a:rPr>
                        <a:t>Classification</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hMerge="1">
                  <a:txBody>
                    <a:bodyPr/>
                    <a:lstStyle/>
                    <a:p>
                      <a:pPr algn="ctr"/>
                      <a:endParaRPr lang="en-US" b="1" dirty="0">
                        <a:solidFill>
                          <a:schemeClr val="bg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gridSpan="2">
                  <a:txBody>
                    <a:bodyPr/>
                    <a:lstStyle/>
                    <a:p>
                      <a:pPr marL="285750" indent="-285750">
                        <a:buFont typeface="Wingdings" panose="05000000000000000000" pitchFamily="2" charset="2"/>
                        <a:buChar char="v"/>
                      </a:pPr>
                      <a:r>
                        <a:rPr lang="en-US" dirty="0"/>
                        <a:t>According to the mechanism of 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4741869"/>
                  </a:ext>
                </a:extLst>
              </a:tr>
              <a:tr h="413134">
                <a:tc gridSpan="3">
                  <a:txBody>
                    <a:bodyPr/>
                    <a:lstStyle/>
                    <a:p>
                      <a:pPr algn="ctr"/>
                      <a:r>
                        <a:rPr lang="en-US" b="1" dirty="0">
                          <a:solidFill>
                            <a:schemeClr val="bg1"/>
                          </a:solidFill>
                        </a:rPr>
                        <a:t>1-Competitive (Non-depolarizing) Blockers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bg1"/>
                          </a:solidFill>
                        </a:rPr>
                        <a:t>2-Depolarizing Blockers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138519268"/>
                  </a:ext>
                </a:extLst>
              </a:tr>
              <a:tr h="1520737">
                <a:tc>
                  <a:txBody>
                    <a:bodyPr/>
                    <a:lstStyle/>
                    <a:p>
                      <a:pPr algn="ctr"/>
                      <a:r>
                        <a:rPr lang="en-US" sz="1600" b="1" dirty="0">
                          <a:solidFill>
                            <a:schemeClr val="bg1"/>
                          </a:solidFill>
                        </a:rPr>
                        <a:t>M.O.A</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gridSpan="2">
                  <a:txBody>
                    <a:bodyPr/>
                    <a:lstStyle/>
                    <a:p>
                      <a:pPr marL="285750" indent="-285750">
                        <a:buFont typeface="Arial" panose="020B0604020202020204" pitchFamily="34" charset="0"/>
                        <a:buChar char="•"/>
                      </a:pPr>
                      <a:r>
                        <a:rPr lang="en-US" dirty="0"/>
                        <a:t>Compete with </a:t>
                      </a:r>
                      <a:r>
                        <a:rPr lang="en-US" dirty="0" err="1"/>
                        <a:t>Ach</a:t>
                      </a:r>
                      <a:r>
                        <a:rPr lang="en-US" dirty="0"/>
                        <a:t> for the nicotinic receptors present in postjunctional membrane of neuromuscular junction or motor end plate.  </a:t>
                      </a:r>
                    </a:p>
                    <a:p>
                      <a:pPr marL="285750" indent="-285750">
                        <a:buFont typeface="Arial" panose="020B0604020202020204" pitchFamily="34" charset="0"/>
                        <a:buChar char="•"/>
                      </a:pPr>
                      <a:r>
                        <a:rPr lang="en-US" dirty="0"/>
                        <a:t>No depolarization of postjunctional membrane (non depolarizing).</a:t>
                      </a:r>
                    </a:p>
                    <a:p>
                      <a:pPr marL="0" indent="0" algn="r" rtl="1">
                        <a:buFont typeface="Arial" panose="020B0604020202020204" pitchFamily="34" charset="0"/>
                        <a:buNone/>
                      </a:pPr>
                      <a:r>
                        <a:rPr lang="ar-SA" dirty="0">
                          <a:solidFill>
                            <a:srgbClr val="92D050"/>
                          </a:solidFill>
                        </a:rPr>
                        <a:t>التنافس يكون على حسب التركيز!</a:t>
                      </a:r>
                      <a:endParaRPr lang="en-US" dirty="0">
                        <a:solidFill>
                          <a:srgbClr val="92D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285750" indent="-285750" algn="l">
                        <a:buFont typeface="Arial" panose="020B0604020202020204" pitchFamily="34" charset="0"/>
                        <a:buChar char="•"/>
                      </a:pPr>
                      <a:r>
                        <a:rPr lang="en-US" dirty="0"/>
                        <a:t>combine with nicotinic receptors in postjunctional membrane of neuromuscular junction → initial depolarization of motor end plate → muscle twitching → persistent depolarization → SKM relaxation </a:t>
                      </a:r>
                      <a:endParaRPr lang="en-US"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2603814"/>
                  </a:ext>
                </a:extLst>
              </a:tr>
              <a:tr h="2435169">
                <a:tc>
                  <a:txBody>
                    <a:bodyPr/>
                    <a:lstStyle/>
                    <a:p>
                      <a:pPr algn="ctr"/>
                      <a:r>
                        <a:rPr lang="en-US" sz="1600" b="1" dirty="0">
                          <a:solidFill>
                            <a:schemeClr val="bg1"/>
                          </a:solidFill>
                        </a:rPr>
                        <a:t>Drugs</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gridSpan="2">
                  <a:txBody>
                    <a:bodyPr/>
                    <a:lstStyle/>
                    <a:p>
                      <a:pPr marL="285750" indent="-285750">
                        <a:buFont typeface="Wingdings" panose="05000000000000000000" pitchFamily="2" charset="2"/>
                        <a:buChar char="v"/>
                      </a:pPr>
                      <a:r>
                        <a:rPr lang="en-US" dirty="0"/>
                        <a:t>According to the duration of action: </a:t>
                      </a:r>
                      <a:r>
                        <a:rPr lang="en-US" dirty="0">
                          <a:solidFill>
                            <a:srgbClr val="92D050"/>
                          </a:solidFill>
                        </a:rPr>
                        <a:t>Type of inhibition</a:t>
                      </a:r>
                    </a:p>
                    <a:p>
                      <a:pPr marL="0" indent="0">
                        <a:buFont typeface="Wingdings" panose="05000000000000000000" pitchFamily="2" charset="2"/>
                        <a:buNone/>
                      </a:pPr>
                      <a:r>
                        <a:rPr lang="en-US" b="1" dirty="0">
                          <a:solidFill>
                            <a:srgbClr val="00B050"/>
                          </a:solidFill>
                        </a:rPr>
                        <a:t>Long acting:</a:t>
                      </a:r>
                    </a:p>
                    <a:p>
                      <a:pPr marL="0" indent="0">
                        <a:buFont typeface="Wingdings" panose="05000000000000000000" pitchFamily="2" charset="2"/>
                        <a:buNone/>
                      </a:pPr>
                      <a:r>
                        <a:rPr lang="en-US" dirty="0"/>
                        <a:t>D-tubocurarine(Prototype)</a:t>
                      </a:r>
                      <a:r>
                        <a:rPr lang="en-US" dirty="0">
                          <a:solidFill>
                            <a:srgbClr val="92D050"/>
                          </a:solidFill>
                        </a:rPr>
                        <a:t>(Curare not used anymore)</a:t>
                      </a:r>
                    </a:p>
                    <a:p>
                      <a:pPr marL="0" indent="0">
                        <a:buFont typeface="Wingdings" panose="05000000000000000000" pitchFamily="2" charset="2"/>
                        <a:buNone/>
                      </a:pPr>
                      <a:r>
                        <a:rPr lang="en-US" dirty="0"/>
                        <a:t>Pancuronium</a:t>
                      </a:r>
                    </a:p>
                    <a:p>
                      <a:pPr marL="0" indent="0">
                        <a:buFont typeface="Wingdings" panose="05000000000000000000" pitchFamily="2" charset="2"/>
                        <a:buNone/>
                      </a:pPr>
                      <a:r>
                        <a:rPr lang="en-US" b="1" dirty="0">
                          <a:solidFill>
                            <a:srgbClr val="00B050"/>
                          </a:solidFill>
                        </a:rPr>
                        <a:t>Intermediate acting:</a:t>
                      </a:r>
                    </a:p>
                    <a:p>
                      <a:pPr marL="0" indent="0">
                        <a:buFont typeface="Wingdings" panose="05000000000000000000" pitchFamily="2" charset="2"/>
                        <a:buNone/>
                      </a:pPr>
                      <a:r>
                        <a:rPr lang="en-US" dirty="0"/>
                        <a:t>Atracurium</a:t>
                      </a:r>
                    </a:p>
                    <a:p>
                      <a:pPr marL="0" indent="0">
                        <a:buFont typeface="Wingdings" panose="05000000000000000000" pitchFamily="2" charset="2"/>
                        <a:buNone/>
                      </a:pPr>
                      <a:r>
                        <a:rPr lang="en-US" dirty="0"/>
                        <a:t>Vecuronium</a:t>
                      </a:r>
                    </a:p>
                    <a:p>
                      <a:pPr marL="0" indent="0">
                        <a:buFont typeface="Wingdings" panose="05000000000000000000" pitchFamily="2" charset="2"/>
                        <a:buNone/>
                      </a:pPr>
                      <a:r>
                        <a:rPr lang="en-US" b="1" dirty="0">
                          <a:solidFill>
                            <a:srgbClr val="00B050"/>
                          </a:solidFill>
                        </a:rPr>
                        <a:t>Short acting:</a:t>
                      </a:r>
                    </a:p>
                    <a:p>
                      <a:pPr marL="0" indent="0">
                        <a:buFont typeface="Wingdings" panose="05000000000000000000" pitchFamily="2" charset="2"/>
                        <a:buNone/>
                      </a:pPr>
                      <a:r>
                        <a:rPr lang="en-US" dirty="0"/>
                        <a:t>Mivacurium </a:t>
                      </a:r>
                      <a:r>
                        <a:rPr lang="en-US" dirty="0">
                          <a:solidFill>
                            <a:srgbClr val="92D050"/>
                          </a:solidFill>
                        </a:rPr>
                        <a:t>(Ester)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a:r>
                        <a:rPr lang="en-US" b="0" dirty="0">
                          <a:solidFill>
                            <a:schemeClr val="tx1"/>
                          </a:solidFill>
                        </a:rPr>
                        <a:t>Succinylcholine (Suxamethonium)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0627460"/>
                  </a:ext>
                </a:extLst>
              </a:tr>
              <a:tr h="2623114">
                <a:tc>
                  <a:txBody>
                    <a:bodyPr/>
                    <a:lstStyle/>
                    <a:p>
                      <a:pPr algn="ctr"/>
                      <a:r>
                        <a:rPr lang="en-US" sz="1600" b="1" dirty="0">
                          <a:solidFill>
                            <a:schemeClr val="bg1"/>
                          </a:solidFill>
                        </a:rPr>
                        <a:t>P.K</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gridSpan="2">
                  <a:txBody>
                    <a:bodyPr/>
                    <a:lstStyle/>
                    <a:p>
                      <a:pPr marL="0" indent="0">
                        <a:buFont typeface="Wingdings" panose="05000000000000000000" pitchFamily="2" charset="2"/>
                        <a:buNone/>
                      </a:pPr>
                      <a:r>
                        <a:rPr lang="en-US" sz="1400" dirty="0"/>
                        <a:t>Polar compound</a:t>
                      </a:r>
                    </a:p>
                    <a:p>
                      <a:pPr marL="0" indent="0">
                        <a:buFont typeface="Wingdings" panose="05000000000000000000" pitchFamily="2" charset="2"/>
                        <a:buNone/>
                      </a:pPr>
                      <a:r>
                        <a:rPr lang="en-US" sz="1400" dirty="0"/>
                        <a:t>Inactive orally, taken parentally</a:t>
                      </a:r>
                    </a:p>
                    <a:p>
                      <a:pPr marL="0" indent="0">
                        <a:buFont typeface="Wingdings" panose="05000000000000000000" pitchFamily="2" charset="2"/>
                        <a:buNone/>
                      </a:pPr>
                      <a:r>
                        <a:rPr lang="en-US" sz="1400" dirty="0"/>
                        <a:t>Don’t cross Blood brain barrier (No central acting)</a:t>
                      </a:r>
                    </a:p>
                    <a:p>
                      <a:pPr marL="0" indent="0">
                        <a:buFont typeface="Wingdings" panose="05000000000000000000" pitchFamily="2" charset="2"/>
                        <a:buNone/>
                      </a:pPr>
                      <a:r>
                        <a:rPr lang="en-US" sz="1400" dirty="0"/>
                        <a:t>Don’t cross placenta </a:t>
                      </a:r>
                      <a:r>
                        <a:rPr lang="en-US" sz="1200" dirty="0">
                          <a:solidFill>
                            <a:srgbClr val="92D050"/>
                          </a:solidFill>
                        </a:rPr>
                        <a:t>(Can be used with pregnant women)</a:t>
                      </a:r>
                    </a:p>
                    <a:p>
                      <a:pPr marL="0" indent="0">
                        <a:buFont typeface="Wingdings" panose="05000000000000000000" pitchFamily="2" charset="2"/>
                        <a:buNone/>
                      </a:pPr>
                      <a:r>
                        <a:rPr lang="en-US" sz="1400" dirty="0"/>
                        <a:t>Metabolism by either liver or kidney EXCEPT :</a:t>
                      </a:r>
                    </a:p>
                    <a:p>
                      <a:pPr marL="285750" indent="-285750">
                        <a:buFont typeface="Arial" panose="020B0604020202020204" pitchFamily="34" charset="0"/>
                        <a:buChar char="•"/>
                      </a:pPr>
                      <a:r>
                        <a:rPr lang="en-US" sz="1400" dirty="0"/>
                        <a:t>Mivacurium (by Acetyl cholinesterase)</a:t>
                      </a:r>
                    </a:p>
                    <a:p>
                      <a:pPr marL="285750" indent="-285750">
                        <a:buFont typeface="Arial" panose="020B0604020202020204" pitchFamily="34" charset="0"/>
                        <a:buChar char="•"/>
                      </a:pPr>
                      <a:r>
                        <a:rPr lang="en-US" sz="1400" dirty="0"/>
                        <a:t>Atracurium (Spontaneous degradation in blood)</a:t>
                      </a:r>
                      <a:endParaRPr lang="en-US" sz="1400" dirty="0">
                        <a:solidFill>
                          <a:srgbClr val="92D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9278334"/>
                  </a:ext>
                </a:extLst>
              </a:tr>
            </a:tbl>
          </a:graphicData>
        </a:graphic>
      </p:graphicFrame>
      <p:sp>
        <p:nvSpPr>
          <p:cNvPr id="5" name="TextBox 4">
            <a:extLst>
              <a:ext uri="{FF2B5EF4-FFF2-40B4-BE49-F238E27FC236}">
                <a16:creationId xmlns:a16="http://schemas.microsoft.com/office/drawing/2014/main" id="{742BCBC0-ED02-4B7F-BABC-3D91A3C3229D}"/>
              </a:ext>
            </a:extLst>
          </p:cNvPr>
          <p:cNvSpPr txBox="1"/>
          <p:nvPr/>
        </p:nvSpPr>
        <p:spPr>
          <a:xfrm>
            <a:off x="2228850" y="315037"/>
            <a:ext cx="2724150" cy="338554"/>
          </a:xfrm>
          <a:prstGeom prst="rect">
            <a:avLst/>
          </a:prstGeom>
          <a:noFill/>
        </p:spPr>
        <p:txBody>
          <a:bodyPr wrap="square" rtlCol="0">
            <a:spAutoFit/>
          </a:bodyPr>
          <a:lstStyle/>
          <a:p>
            <a:r>
              <a:rPr lang="en-US" sz="1600" dirty="0">
                <a:solidFill>
                  <a:srgbClr val="92D050"/>
                </a:solidFill>
              </a:rPr>
              <a:t>Mainly and widely used </a:t>
            </a:r>
          </a:p>
        </p:txBody>
      </p:sp>
      <p:sp>
        <p:nvSpPr>
          <p:cNvPr id="6" name="TextBox 5">
            <a:extLst>
              <a:ext uri="{FF2B5EF4-FFF2-40B4-BE49-F238E27FC236}">
                <a16:creationId xmlns:a16="http://schemas.microsoft.com/office/drawing/2014/main" id="{40D8899D-392F-4BC6-9FFE-F4AC7E117608}"/>
              </a:ext>
            </a:extLst>
          </p:cNvPr>
          <p:cNvSpPr txBox="1"/>
          <p:nvPr/>
        </p:nvSpPr>
        <p:spPr>
          <a:xfrm>
            <a:off x="2533650" y="6256101"/>
            <a:ext cx="1200150" cy="954107"/>
          </a:xfrm>
          <a:prstGeom prst="rect">
            <a:avLst/>
          </a:prstGeom>
          <a:noFill/>
        </p:spPr>
        <p:txBody>
          <a:bodyPr wrap="square" rtlCol="0">
            <a:spAutoFit/>
          </a:bodyPr>
          <a:lstStyle/>
          <a:p>
            <a:r>
              <a:rPr lang="en-US" sz="1400" dirty="0">
                <a:solidFill>
                  <a:srgbClr val="92D050"/>
                </a:solidFill>
              </a:rPr>
              <a:t>Variation of duration depends on metabolism</a:t>
            </a:r>
          </a:p>
        </p:txBody>
      </p:sp>
      <p:sp>
        <p:nvSpPr>
          <p:cNvPr id="7" name="TextBox 6">
            <a:extLst>
              <a:ext uri="{FF2B5EF4-FFF2-40B4-BE49-F238E27FC236}">
                <a16:creationId xmlns:a16="http://schemas.microsoft.com/office/drawing/2014/main" id="{7E0236EC-8FF2-4EC5-8BB3-E34E2001331F}"/>
              </a:ext>
            </a:extLst>
          </p:cNvPr>
          <p:cNvSpPr txBox="1"/>
          <p:nvPr/>
        </p:nvSpPr>
        <p:spPr>
          <a:xfrm>
            <a:off x="3733800" y="7317679"/>
            <a:ext cx="3124200" cy="2462213"/>
          </a:xfrm>
          <a:prstGeom prst="rect">
            <a:avLst/>
          </a:prstGeom>
          <a:noFill/>
        </p:spPr>
        <p:txBody>
          <a:bodyPr wrap="square" rtlCol="0">
            <a:spAutoFit/>
          </a:bodyPr>
          <a:lstStyle/>
          <a:p>
            <a:r>
              <a:rPr lang="en-US" sz="1400" dirty="0">
                <a:solidFill>
                  <a:srgbClr val="92D050"/>
                </a:solidFill>
              </a:rPr>
              <a:t>Metabolism by liver means intermediate duration.</a:t>
            </a:r>
          </a:p>
          <a:p>
            <a:r>
              <a:rPr lang="en-US" sz="1400" dirty="0">
                <a:solidFill>
                  <a:srgbClr val="92D050"/>
                </a:solidFill>
              </a:rPr>
              <a:t>Metabolism by kidney means long duration</a:t>
            </a:r>
          </a:p>
          <a:p>
            <a:endParaRPr lang="en-US" sz="1400" dirty="0">
              <a:solidFill>
                <a:srgbClr val="92D050"/>
              </a:solidFill>
            </a:endParaRPr>
          </a:p>
          <a:p>
            <a:r>
              <a:rPr lang="en-US" sz="1400" dirty="0">
                <a:solidFill>
                  <a:srgbClr val="92D050"/>
                </a:solidFill>
              </a:rPr>
              <a:t>Pseudocholinesterase works at blood circulation</a:t>
            </a:r>
          </a:p>
          <a:p>
            <a:r>
              <a:rPr lang="en-US" sz="1400" dirty="0">
                <a:solidFill>
                  <a:srgbClr val="92D050"/>
                </a:solidFill>
              </a:rPr>
              <a:t>Acetyl cholinesterase works at NMJ</a:t>
            </a:r>
          </a:p>
          <a:p>
            <a:endParaRPr lang="en-US" sz="1400" dirty="0">
              <a:solidFill>
                <a:srgbClr val="92D050"/>
              </a:solidFill>
            </a:endParaRPr>
          </a:p>
          <a:p>
            <a:r>
              <a:rPr lang="en-US" sz="1400" dirty="0">
                <a:solidFill>
                  <a:srgbClr val="92D050"/>
                </a:solidFill>
              </a:rPr>
              <a:t>Degradation in blood due differences in pH between drug and blood</a:t>
            </a:r>
          </a:p>
        </p:txBody>
      </p:sp>
    </p:spTree>
    <p:extLst>
      <p:ext uri="{BB962C8B-B14F-4D97-AF65-F5344CB8AC3E}">
        <p14:creationId xmlns:p14="http://schemas.microsoft.com/office/powerpoint/2010/main" val="2579165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210C531-2F36-40AE-A8B7-E0347198D18C}"/>
              </a:ext>
            </a:extLst>
          </p:cNvPr>
          <p:cNvGraphicFramePr>
            <a:graphicFrameLocks noGrp="1"/>
          </p:cNvGraphicFramePr>
          <p:nvPr>
            <p:extLst>
              <p:ext uri="{D42A27DB-BD31-4B8C-83A1-F6EECF244321}">
                <p14:modId xmlns:p14="http://schemas.microsoft.com/office/powerpoint/2010/main" val="2040495967"/>
              </p:ext>
            </p:extLst>
          </p:nvPr>
        </p:nvGraphicFramePr>
        <p:xfrm>
          <a:off x="0" y="628650"/>
          <a:ext cx="6858002" cy="5579769"/>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180336888"/>
                    </a:ext>
                  </a:extLst>
                </a:gridCol>
                <a:gridCol w="3181350">
                  <a:extLst>
                    <a:ext uri="{9D8B030D-6E8A-4147-A177-3AD203B41FA5}">
                      <a16:colId xmlns:a16="http://schemas.microsoft.com/office/drawing/2014/main" val="4277381054"/>
                    </a:ext>
                  </a:extLst>
                </a:gridCol>
                <a:gridCol w="2762252">
                  <a:extLst>
                    <a:ext uri="{9D8B030D-6E8A-4147-A177-3AD203B41FA5}">
                      <a16:colId xmlns:a16="http://schemas.microsoft.com/office/drawing/2014/main" val="4156242210"/>
                    </a:ext>
                  </a:extLst>
                </a:gridCol>
              </a:tblGrid>
              <a:tr h="2090420">
                <a:tc>
                  <a:txBody>
                    <a:bodyPr/>
                    <a:lstStyle/>
                    <a:p>
                      <a:pPr algn="ctr"/>
                      <a:r>
                        <a:rPr lang="en-US" sz="1600" dirty="0">
                          <a:solidFill>
                            <a:schemeClr val="bg1"/>
                          </a:solidFill>
                        </a:rPr>
                        <a:t>Pharmacodynamics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a:txBody>
                    <a:bodyPr/>
                    <a:lstStyle/>
                    <a:p>
                      <a:pPr marL="0" indent="0">
                        <a:buFont typeface="+mj-lt"/>
                        <a:buNone/>
                      </a:pPr>
                      <a:r>
                        <a:rPr lang="en-US" sz="1400" b="0" dirty="0">
                          <a:solidFill>
                            <a:schemeClr val="tx1"/>
                          </a:solidFill>
                        </a:rPr>
                        <a:t>1-Skeletal muscle relaxation.</a:t>
                      </a:r>
                    </a:p>
                    <a:p>
                      <a:r>
                        <a:rPr lang="en-US" sz="1400" b="0" dirty="0">
                          <a:solidFill>
                            <a:schemeClr val="tx1"/>
                          </a:solidFill>
                        </a:rPr>
                        <a:t>2-They produce different effects on CVS</a:t>
                      </a:r>
                    </a:p>
                    <a:p>
                      <a:r>
                        <a:rPr lang="en-US" sz="1400" b="0" dirty="0">
                          <a:solidFill>
                            <a:schemeClr val="tx1"/>
                          </a:solidFill>
                        </a:rPr>
                        <a:t>3-Some release histamine and produce hypotension;</a:t>
                      </a:r>
                    </a:p>
                    <a:p>
                      <a:r>
                        <a:rPr lang="en-US" sz="1400" b="0" dirty="0">
                          <a:solidFill>
                            <a:schemeClr val="tx1"/>
                          </a:solidFill>
                        </a:rPr>
                        <a:t>o d-Tubocurarine </a:t>
                      </a:r>
                      <a:r>
                        <a:rPr lang="en-US" sz="1400" b="0" dirty="0">
                          <a:solidFill>
                            <a:srgbClr val="92D050"/>
                          </a:solidFill>
                        </a:rPr>
                        <a:t>(Severe release)</a:t>
                      </a:r>
                      <a:endParaRPr lang="en-US" sz="1400" b="0" dirty="0">
                        <a:solidFill>
                          <a:schemeClr val="tx1"/>
                        </a:solidFill>
                      </a:endParaRPr>
                    </a:p>
                    <a:p>
                      <a:r>
                        <a:rPr lang="en-US" sz="1400" b="0" dirty="0">
                          <a:solidFill>
                            <a:schemeClr val="tx1"/>
                          </a:solidFill>
                        </a:rPr>
                        <a:t>o Atracurium </a:t>
                      </a:r>
                      <a:r>
                        <a:rPr lang="en-US" sz="1400" b="0" dirty="0">
                          <a:solidFill>
                            <a:srgbClr val="92D050"/>
                          </a:solidFill>
                        </a:rPr>
                        <a:t>(Moderate release)</a:t>
                      </a:r>
                      <a:endParaRPr lang="en-US" sz="1400" b="0" dirty="0">
                        <a:solidFill>
                          <a:schemeClr val="tx1"/>
                        </a:solidFill>
                      </a:endParaRPr>
                    </a:p>
                    <a:p>
                      <a:r>
                        <a:rPr lang="en-US" sz="1400" b="0" dirty="0">
                          <a:solidFill>
                            <a:schemeClr val="tx1"/>
                          </a:solidFill>
                        </a:rPr>
                        <a:t>o Mivacurium </a:t>
                      </a:r>
                      <a:r>
                        <a:rPr lang="en-US" sz="1400" b="0" dirty="0">
                          <a:solidFill>
                            <a:srgbClr val="92D050"/>
                          </a:solidFill>
                        </a:rPr>
                        <a:t>(Mild release)</a:t>
                      </a:r>
                      <a:endParaRPr lang="en-US" sz="1400" b="0" dirty="0">
                        <a:solidFill>
                          <a:schemeClr val="tx1"/>
                        </a:solidFill>
                      </a:endParaRPr>
                    </a:p>
                    <a:p>
                      <a:r>
                        <a:rPr lang="en-US" sz="1400" b="0" dirty="0">
                          <a:solidFill>
                            <a:schemeClr val="tx1"/>
                          </a:solidFill>
                        </a:rPr>
                        <a:t>4-Others produce tachycardia (↑ H.R);</a:t>
                      </a:r>
                    </a:p>
                    <a:p>
                      <a:r>
                        <a:rPr lang="en-US" sz="1400" b="0" dirty="0">
                          <a:solidFill>
                            <a:schemeClr val="tx1"/>
                          </a:solidFill>
                        </a:rPr>
                        <a:t>oPancuronium </a:t>
                      </a:r>
                      <a:r>
                        <a:rPr lang="en-US" sz="1400" b="0" dirty="0">
                          <a:solidFill>
                            <a:srgbClr val="92D050"/>
                          </a:solidFill>
                        </a:rPr>
                        <a:t>(No release of Histamine)</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5711106"/>
                  </a:ext>
                </a:extLst>
              </a:tr>
              <a:tr h="1447189">
                <a:tc>
                  <a:txBody>
                    <a:bodyPr/>
                    <a:lstStyle/>
                    <a:p>
                      <a:pPr algn="ctr"/>
                      <a:r>
                        <a:rPr lang="en-US" sz="1600" dirty="0">
                          <a:solidFill>
                            <a:schemeClr val="bg1"/>
                          </a:solidFill>
                        </a:rPr>
                        <a:t>Uses of Neuromuscular Blockers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gridSpan="2">
                  <a:txBody>
                    <a:bodyPr/>
                    <a:lstStyle/>
                    <a:p>
                      <a:pPr marL="285750" indent="-285750">
                        <a:buFont typeface="Arial" panose="020B0604020202020204" pitchFamily="34" charset="0"/>
                        <a:buChar char="•"/>
                      </a:pPr>
                      <a:r>
                        <a:rPr lang="en-US" sz="1600" dirty="0"/>
                        <a:t>control convulsion → electroshock therapy in psychotic patients.  </a:t>
                      </a:r>
                    </a:p>
                    <a:p>
                      <a:pPr marL="285750" indent="-285750">
                        <a:buFont typeface="Arial" panose="020B0604020202020204" pitchFamily="34" charset="0"/>
                        <a:buChar char="•"/>
                      </a:pPr>
                      <a:r>
                        <a:rPr lang="en-US" sz="1600" dirty="0"/>
                        <a:t>Relieve of tetanus and epileptic convulsion. </a:t>
                      </a:r>
                    </a:p>
                    <a:p>
                      <a:pPr marL="285750" indent="-285750">
                        <a:buFont typeface="Arial" panose="020B0604020202020204" pitchFamily="34" charset="0"/>
                        <a:buChar char="•"/>
                      </a:pPr>
                      <a:r>
                        <a:rPr lang="en-US" sz="1600" dirty="0"/>
                        <a:t>As adjuvant in general anesthesia to induce muscle relaxation</a:t>
                      </a:r>
                    </a:p>
                    <a:p>
                      <a:pPr marL="285750" indent="-285750">
                        <a:buFont typeface="Arial" panose="020B0604020202020204" pitchFamily="34" charset="0"/>
                        <a:buChar char="•"/>
                      </a:pPr>
                      <a:r>
                        <a:rPr lang="en-US" sz="1600" dirty="0"/>
                        <a:t>Facilitate endotracheal intubation </a:t>
                      </a:r>
                    </a:p>
                    <a:p>
                      <a:pPr marL="285750" indent="-285750">
                        <a:buFont typeface="Arial" panose="020B0604020202020204" pitchFamily="34" charset="0"/>
                        <a:buChar char="•"/>
                      </a:pPr>
                      <a:r>
                        <a:rPr lang="en-US" sz="1600" dirty="0"/>
                        <a:t>Orthopedic surgery</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9468615"/>
                  </a:ext>
                </a:extLst>
              </a:tr>
              <a:tr h="1055943">
                <a:tc>
                  <a:txBody>
                    <a:bodyPr/>
                    <a:lstStyle/>
                    <a:p>
                      <a:pPr algn="ctr"/>
                      <a:r>
                        <a:rPr lang="en-US" sz="1600" dirty="0">
                          <a:solidFill>
                            <a:schemeClr val="bg1"/>
                          </a:solidFill>
                        </a:rPr>
                        <a:t>Modify the effects of NM blockers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gridSpan="2">
                  <a:txBody>
                    <a:bodyPr/>
                    <a:lstStyle/>
                    <a:p>
                      <a:pPr marL="0" indent="0">
                        <a:buFont typeface="Arial" panose="020B0604020202020204" pitchFamily="34" charset="0"/>
                        <a:buNone/>
                      </a:pPr>
                      <a:r>
                        <a:rPr lang="en-US" sz="1600" b="0" dirty="0">
                          <a:solidFill>
                            <a:schemeClr val="tx1"/>
                          </a:solidFill>
                        </a:rPr>
                        <a:t>There are diseases and drugs that modify the effects of Neuromuscular blockers which are:</a:t>
                      </a:r>
                    </a:p>
                    <a:p>
                      <a:pPr marL="0" indent="0">
                        <a:buFont typeface="Arial" panose="020B0604020202020204" pitchFamily="34" charset="0"/>
                        <a:buNone/>
                      </a:pPr>
                      <a:r>
                        <a:rPr lang="en-US" sz="1600" b="1" dirty="0">
                          <a:solidFill>
                            <a:srgbClr val="00B050"/>
                          </a:solidFill>
                        </a:rPr>
                        <a:t>Diseases:</a:t>
                      </a:r>
                    </a:p>
                    <a:p>
                      <a:pPr marL="0" indent="0">
                        <a:buFont typeface="Arial" panose="020B0604020202020204" pitchFamily="34" charset="0"/>
                        <a:buNone/>
                      </a:pPr>
                      <a:r>
                        <a:rPr lang="en-US" sz="1600" b="1" dirty="0">
                          <a:solidFill>
                            <a:schemeClr val="tx1"/>
                          </a:solidFill>
                        </a:rPr>
                        <a:t>Myasthenia Gravis </a:t>
                      </a:r>
                      <a:r>
                        <a:rPr lang="en-US" sz="1600" b="0" dirty="0">
                          <a:solidFill>
                            <a:schemeClr val="tx1"/>
                          </a:solidFill>
                        </a:rPr>
                        <a:t>increases the response to those drugs</a:t>
                      </a:r>
                    </a:p>
                    <a:p>
                      <a:pPr marL="0" indent="0">
                        <a:buFont typeface="Arial" panose="020B0604020202020204" pitchFamily="34" charset="0"/>
                        <a:buNone/>
                      </a:pPr>
                      <a:r>
                        <a:rPr lang="en-US" sz="1600" b="1" dirty="0">
                          <a:solidFill>
                            <a:srgbClr val="00B050"/>
                          </a:solidFill>
                        </a:rPr>
                        <a:t>Drugs:</a:t>
                      </a:r>
                    </a:p>
                    <a:p>
                      <a:pPr marL="0" indent="0">
                        <a:buFont typeface="Arial" panose="020B0604020202020204" pitchFamily="34" charset="0"/>
                        <a:buNone/>
                      </a:pPr>
                      <a:r>
                        <a:rPr lang="en-US" sz="1600" b="0" dirty="0">
                          <a:solidFill>
                            <a:schemeClr val="tx1"/>
                          </a:solidFill>
                        </a:rPr>
                        <a:t>As Aminoglycosides (e.g. Streptomycin), Magnesium Sulphate and General anesthesia can potentiate or enhance the effects  of NM blockers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795538603"/>
                  </a:ext>
                </a:extLst>
              </a:tr>
            </a:tbl>
          </a:graphicData>
        </a:graphic>
      </p:graphicFrame>
      <p:sp>
        <p:nvSpPr>
          <p:cNvPr id="4" name="Title 1">
            <a:extLst>
              <a:ext uri="{FF2B5EF4-FFF2-40B4-BE49-F238E27FC236}">
                <a16:creationId xmlns:a16="http://schemas.microsoft.com/office/drawing/2014/main" id="{02719659-E2C5-40C9-BA00-A950DD9C52A3}"/>
              </a:ext>
            </a:extLst>
          </p:cNvPr>
          <p:cNvSpPr txBox="1">
            <a:spLocks/>
          </p:cNvSpPr>
          <p:nvPr/>
        </p:nvSpPr>
        <p:spPr>
          <a:xfrm>
            <a:off x="0" y="0"/>
            <a:ext cx="6858000" cy="628650"/>
          </a:xfrm>
          <a:prstGeom prst="rect">
            <a:avLst/>
          </a:prstGeom>
          <a:solidFill>
            <a:srgbClr val="782A72"/>
          </a:solidFill>
        </p:spPr>
        <p:txBody>
          <a:bodyPr anchor="ctr">
            <a:noAutofit/>
          </a:bodyPr>
          <a:lstStyle>
            <a:lvl1pPr algn="ctr" defTabSz="685800" rtl="0" eaLnBrk="1" latinLnBrk="0" hangingPunct="1">
              <a:lnSpc>
                <a:spcPct val="90000"/>
              </a:lnSpc>
              <a:spcBef>
                <a:spcPct val="0"/>
              </a:spcBef>
              <a:buNone/>
              <a:defRPr sz="4400" kern="1200">
                <a:ln w="3175">
                  <a:solidFill>
                    <a:schemeClr val="tx1"/>
                  </a:solidFill>
                </a:ln>
                <a:solidFill>
                  <a:schemeClr val="bg1"/>
                </a:solidFill>
                <a:latin typeface="Cambria" panose="02040503050406030204" pitchFamily="18" charset="0"/>
                <a:ea typeface="+mj-ea"/>
                <a:cs typeface="+mj-cs"/>
              </a:defRPr>
            </a:lvl1pPr>
          </a:lstStyle>
          <a:p>
            <a:r>
              <a:rPr lang="en-US" sz="3600" dirty="0">
                <a:ln w="3175">
                  <a:solidFill>
                    <a:prstClr val="white"/>
                  </a:solidFill>
                </a:ln>
                <a:solidFill>
                  <a:prstClr val="black"/>
                </a:solidFill>
              </a:rPr>
              <a:t>Cont..</a:t>
            </a:r>
            <a:endParaRPr lang="ar-SA" sz="3600" dirty="0">
              <a:ln w="3175">
                <a:solidFill>
                  <a:prstClr val="white"/>
                </a:solidFill>
              </a:ln>
              <a:solidFill>
                <a:prstClr val="black"/>
              </a:solidFill>
            </a:endParaRPr>
          </a:p>
        </p:txBody>
      </p:sp>
      <p:graphicFrame>
        <p:nvGraphicFramePr>
          <p:cNvPr id="5" name="Table 4">
            <a:extLst>
              <a:ext uri="{FF2B5EF4-FFF2-40B4-BE49-F238E27FC236}">
                <a16:creationId xmlns:a16="http://schemas.microsoft.com/office/drawing/2014/main" id="{F30AC208-C261-4806-B18A-CCA3F98DE46F}"/>
              </a:ext>
            </a:extLst>
          </p:cNvPr>
          <p:cNvGraphicFramePr>
            <a:graphicFrameLocks noGrp="1"/>
          </p:cNvGraphicFramePr>
          <p:nvPr>
            <p:extLst>
              <p:ext uri="{D42A27DB-BD31-4B8C-83A1-F6EECF244321}">
                <p14:modId xmlns:p14="http://schemas.microsoft.com/office/powerpoint/2010/main" val="2385509364"/>
              </p:ext>
            </p:extLst>
          </p:nvPr>
        </p:nvGraphicFramePr>
        <p:xfrm>
          <a:off x="0" y="7079502"/>
          <a:ext cx="6858000" cy="3048000"/>
        </p:xfrm>
        <a:graphic>
          <a:graphicData uri="http://schemas.openxmlformats.org/drawingml/2006/table">
            <a:tbl>
              <a:tblPr firstRow="1" bandRow="1">
                <a:tableStyleId>{5C22544A-7EE6-4342-B048-85BDC9FD1C3A}</a:tableStyleId>
              </a:tblPr>
              <a:tblGrid>
                <a:gridCol w="6858000">
                  <a:extLst>
                    <a:ext uri="{9D8B030D-6E8A-4147-A177-3AD203B41FA5}">
                      <a16:colId xmlns:a16="http://schemas.microsoft.com/office/drawing/2014/main" val="2031729088"/>
                    </a:ext>
                  </a:extLst>
                </a:gridCol>
              </a:tblGrid>
              <a:tr h="333967">
                <a:tc>
                  <a:txBody>
                    <a:bodyPr/>
                    <a:lstStyle/>
                    <a:p>
                      <a:pPr algn="ctr"/>
                      <a:r>
                        <a:rPr lang="en-US" sz="1800" dirty="0">
                          <a:solidFill>
                            <a:schemeClr val="bg1"/>
                          </a:solidFill>
                        </a:rPr>
                        <a:t>Malignant Hyperthermia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3869"/>
                    </a:solidFill>
                  </a:tcPr>
                </a:tc>
                <a:extLst>
                  <a:ext uri="{0D108BD9-81ED-4DB2-BD59-A6C34878D82A}">
                    <a16:rowId xmlns:a16="http://schemas.microsoft.com/office/drawing/2014/main" val="2463015119"/>
                  </a:ext>
                </a:extLst>
              </a:tr>
              <a:tr h="2449088">
                <a:tc>
                  <a:txBody>
                    <a:bodyPr/>
                    <a:lstStyle/>
                    <a:p>
                      <a:pPr marL="285750" indent="-285750">
                        <a:buFont typeface="Wingdings" panose="05000000000000000000" pitchFamily="2" charset="2"/>
                        <a:buChar char="v"/>
                      </a:pPr>
                      <a:r>
                        <a:rPr lang="en-US" sz="1400" dirty="0"/>
                        <a:t>the rare bizarre inherited condition of having a body temperature greatly above normal. </a:t>
                      </a:r>
                    </a:p>
                    <a:p>
                      <a:pPr marL="285750" indent="-285750">
                        <a:buFont typeface="Wingdings" panose="05000000000000000000" pitchFamily="2" charset="2"/>
                        <a:buChar char="v"/>
                      </a:pPr>
                      <a:r>
                        <a:rPr lang="en-US" sz="1400" dirty="0"/>
                        <a:t>occurs upon administration of drugs as: </a:t>
                      </a:r>
                    </a:p>
                    <a:p>
                      <a:r>
                        <a:rPr lang="en-US" sz="1400" dirty="0"/>
                        <a:t>◦ general anesthesia e.g. halothane</a:t>
                      </a:r>
                    </a:p>
                    <a:p>
                      <a:r>
                        <a:rPr lang="en-US" sz="1400" dirty="0"/>
                        <a:t>◦ neuromuscular blockers e.g. succinylcholine </a:t>
                      </a:r>
                    </a:p>
                    <a:p>
                      <a:pPr marL="285750" indent="-285750">
                        <a:buFont typeface="Wingdings" panose="05000000000000000000" pitchFamily="2" charset="2"/>
                        <a:buChar char="v"/>
                      </a:pPr>
                      <a:r>
                        <a:rPr lang="en-US" sz="1400" b="1" dirty="0">
                          <a:solidFill>
                            <a:schemeClr val="tx1"/>
                          </a:solidFill>
                        </a:rPr>
                        <a:t>Mechanism of the disease:</a:t>
                      </a:r>
                    </a:p>
                    <a:p>
                      <a:pPr marL="0" indent="0">
                        <a:buNone/>
                      </a:pPr>
                      <a:r>
                        <a:rPr lang="en-US" sz="1400" dirty="0"/>
                        <a:t>• Inability to bind calcium by sarcoplasmic reticulum in some patients due to genetic defect . </a:t>
                      </a:r>
                    </a:p>
                    <a:p>
                      <a:pPr marL="0" indent="0">
                        <a:buNone/>
                      </a:pPr>
                      <a:r>
                        <a:rPr lang="en-US" sz="1400" dirty="0"/>
                        <a:t>• ↑ Ca release </a:t>
                      </a:r>
                    </a:p>
                    <a:p>
                      <a:pPr marL="0" indent="0">
                        <a:buNone/>
                      </a:pPr>
                      <a:r>
                        <a:rPr lang="en-US" sz="1400" dirty="0"/>
                        <a:t>• intense muscle spasm </a:t>
                      </a:r>
                    </a:p>
                    <a:p>
                      <a:pPr marL="0" indent="0">
                        <a:buNone/>
                      </a:pPr>
                      <a:r>
                        <a:rPr lang="en-US" sz="1400" dirty="0"/>
                        <a:t>• Hyperthermia</a:t>
                      </a: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400" b="1" dirty="0"/>
                        <a:t>Treatment : </a:t>
                      </a:r>
                      <a:r>
                        <a:rPr lang="en-US" sz="1400" dirty="0"/>
                        <a:t>Dantrolene</a:t>
                      </a:r>
                    </a:p>
                    <a:p>
                      <a:pPr marL="0" indent="0">
                        <a:buNone/>
                      </a:pPr>
                      <a:endParaRPr lang="en-US" sz="1400" dirty="0"/>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7301830"/>
                  </a:ext>
                </a:extLst>
              </a:tr>
            </a:tbl>
          </a:graphicData>
        </a:graphic>
      </p:graphicFrame>
      <p:sp>
        <p:nvSpPr>
          <p:cNvPr id="6" name="Arrow: Pentagon 5">
            <a:extLst>
              <a:ext uri="{FF2B5EF4-FFF2-40B4-BE49-F238E27FC236}">
                <a16:creationId xmlns:a16="http://schemas.microsoft.com/office/drawing/2014/main" id="{BCD7CFEC-4E93-4936-9C93-6C5A7C76B9DB}"/>
              </a:ext>
            </a:extLst>
          </p:cNvPr>
          <p:cNvSpPr/>
          <p:nvPr/>
        </p:nvSpPr>
        <p:spPr>
          <a:xfrm>
            <a:off x="0" y="6444750"/>
            <a:ext cx="2990850" cy="468645"/>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Diseases caused by Drugs:</a:t>
            </a:r>
            <a:endParaRPr lang="en-US" b="1" dirty="0">
              <a:solidFill>
                <a:schemeClr val="tx1"/>
              </a:solidFill>
              <a:latin typeface="Cambria" panose="02040503050406030204" pitchFamily="18" charset="0"/>
            </a:endParaRPr>
          </a:p>
        </p:txBody>
      </p:sp>
      <p:sp>
        <p:nvSpPr>
          <p:cNvPr id="8" name="TextBox 7">
            <a:extLst>
              <a:ext uri="{FF2B5EF4-FFF2-40B4-BE49-F238E27FC236}">
                <a16:creationId xmlns:a16="http://schemas.microsoft.com/office/drawing/2014/main" id="{59FE119B-232D-4991-AB24-299DC6F1B652}"/>
              </a:ext>
            </a:extLst>
          </p:cNvPr>
          <p:cNvSpPr txBox="1"/>
          <p:nvPr/>
        </p:nvSpPr>
        <p:spPr>
          <a:xfrm>
            <a:off x="4191000" y="780246"/>
            <a:ext cx="2114550" cy="954107"/>
          </a:xfrm>
          <a:prstGeom prst="rect">
            <a:avLst/>
          </a:prstGeom>
          <a:noFill/>
        </p:spPr>
        <p:txBody>
          <a:bodyPr wrap="square" rtlCol="0">
            <a:spAutoFit/>
          </a:bodyPr>
          <a:lstStyle/>
          <a:p>
            <a:r>
              <a:rPr lang="en-US" sz="1400" dirty="0">
                <a:solidFill>
                  <a:srgbClr val="92D050"/>
                </a:solidFill>
              </a:rPr>
              <a:t>The increase in H.R by Pancuronium is due to stimulation of Sympathetic system</a:t>
            </a:r>
          </a:p>
        </p:txBody>
      </p:sp>
    </p:spTree>
    <p:extLst>
      <p:ext uri="{BB962C8B-B14F-4D97-AF65-F5344CB8AC3E}">
        <p14:creationId xmlns:p14="http://schemas.microsoft.com/office/powerpoint/2010/main" val="3685678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2AB1A075-8BBD-4694-AB8D-D47C7D0DED69}"/>
              </a:ext>
            </a:extLst>
          </p:cNvPr>
          <p:cNvSpPr/>
          <p:nvPr/>
        </p:nvSpPr>
        <p:spPr>
          <a:xfrm>
            <a:off x="0" y="177300"/>
            <a:ext cx="2952750" cy="77520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Competitive (Non-depolarizing) Blockers :</a:t>
            </a:r>
            <a:endParaRPr lang="en-US" b="1" dirty="0">
              <a:solidFill>
                <a:schemeClr val="tx1"/>
              </a:solidFill>
              <a:latin typeface="Cambria" panose="02040503050406030204" pitchFamily="18" charset="0"/>
            </a:endParaRPr>
          </a:p>
        </p:txBody>
      </p:sp>
      <p:graphicFrame>
        <p:nvGraphicFramePr>
          <p:cNvPr id="6" name="Table 5">
            <a:extLst>
              <a:ext uri="{FF2B5EF4-FFF2-40B4-BE49-F238E27FC236}">
                <a16:creationId xmlns:a16="http://schemas.microsoft.com/office/drawing/2014/main" id="{3EDB548F-2BAF-46AE-8286-55253E454DEE}"/>
              </a:ext>
            </a:extLst>
          </p:cNvPr>
          <p:cNvGraphicFramePr>
            <a:graphicFrameLocks noGrp="1"/>
          </p:cNvGraphicFramePr>
          <p:nvPr>
            <p:extLst>
              <p:ext uri="{D42A27DB-BD31-4B8C-83A1-F6EECF244321}">
                <p14:modId xmlns:p14="http://schemas.microsoft.com/office/powerpoint/2010/main" val="677735331"/>
              </p:ext>
            </p:extLst>
          </p:nvPr>
        </p:nvGraphicFramePr>
        <p:xfrm>
          <a:off x="0" y="1104900"/>
          <a:ext cx="6858000" cy="8824036"/>
        </p:xfrm>
        <a:graphic>
          <a:graphicData uri="http://schemas.openxmlformats.org/drawingml/2006/table">
            <a:tbl>
              <a:tblPr firstRow="1" bandRow="1">
                <a:tableStyleId>{5C22544A-7EE6-4342-B048-85BDC9FD1C3A}</a:tableStyleId>
              </a:tblPr>
              <a:tblGrid>
                <a:gridCol w="476250">
                  <a:extLst>
                    <a:ext uri="{9D8B030D-6E8A-4147-A177-3AD203B41FA5}">
                      <a16:colId xmlns:a16="http://schemas.microsoft.com/office/drawing/2014/main" val="907918866"/>
                    </a:ext>
                  </a:extLst>
                </a:gridCol>
                <a:gridCol w="1619250">
                  <a:extLst>
                    <a:ext uri="{9D8B030D-6E8A-4147-A177-3AD203B41FA5}">
                      <a16:colId xmlns:a16="http://schemas.microsoft.com/office/drawing/2014/main" val="3464787842"/>
                    </a:ext>
                  </a:extLst>
                </a:gridCol>
                <a:gridCol w="1314450">
                  <a:extLst>
                    <a:ext uri="{9D8B030D-6E8A-4147-A177-3AD203B41FA5}">
                      <a16:colId xmlns:a16="http://schemas.microsoft.com/office/drawing/2014/main" val="3587253460"/>
                    </a:ext>
                  </a:extLst>
                </a:gridCol>
                <a:gridCol w="1219200">
                  <a:extLst>
                    <a:ext uri="{9D8B030D-6E8A-4147-A177-3AD203B41FA5}">
                      <a16:colId xmlns:a16="http://schemas.microsoft.com/office/drawing/2014/main" val="3754924392"/>
                    </a:ext>
                  </a:extLst>
                </a:gridCol>
                <a:gridCol w="1085850">
                  <a:extLst>
                    <a:ext uri="{9D8B030D-6E8A-4147-A177-3AD203B41FA5}">
                      <a16:colId xmlns:a16="http://schemas.microsoft.com/office/drawing/2014/main" val="3851651936"/>
                    </a:ext>
                  </a:extLst>
                </a:gridCol>
                <a:gridCol w="1143000">
                  <a:extLst>
                    <a:ext uri="{9D8B030D-6E8A-4147-A177-3AD203B41FA5}">
                      <a16:colId xmlns:a16="http://schemas.microsoft.com/office/drawing/2014/main" val="2903486286"/>
                    </a:ext>
                  </a:extLst>
                </a:gridCol>
              </a:tblGrid>
              <a:tr h="1085850">
                <a:tc>
                  <a:txBody>
                    <a:bodyPr/>
                    <a:lstStyle/>
                    <a:p>
                      <a:pPr algn="ctr"/>
                      <a:r>
                        <a:rPr lang="en-US" sz="1800" dirty="0">
                          <a:solidFill>
                            <a:schemeClr val="bg1"/>
                          </a:solidFill>
                        </a:rPr>
                        <a:t>Drug</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t>D-tubocurarine</a:t>
                      </a:r>
                    </a:p>
                    <a:p>
                      <a:pPr algn="ct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600" dirty="0"/>
                        <a:t>Pan</a:t>
                      </a:r>
                      <a:r>
                        <a:rPr lang="en-US" sz="1600" dirty="0">
                          <a:solidFill>
                            <a:srgbClr val="FF0000"/>
                          </a:solidFill>
                        </a:rPr>
                        <a:t>curonium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2A72"/>
                    </a:solidFill>
                  </a:tcPr>
                </a:tc>
                <a:tc>
                  <a:txBody>
                    <a:bodyPr/>
                    <a:lstStyle/>
                    <a:p>
                      <a:pPr algn="ctr"/>
                      <a:r>
                        <a:rPr lang="en-US" sz="1600" dirty="0"/>
                        <a:t>Atra</a:t>
                      </a:r>
                      <a:r>
                        <a:rPr lang="en-US" sz="1600" dirty="0">
                          <a:solidFill>
                            <a:srgbClr val="FF0000"/>
                          </a:solidFill>
                        </a:rPr>
                        <a:t>curium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600" dirty="0"/>
                        <a:t>Vec</a:t>
                      </a:r>
                      <a:r>
                        <a:rPr lang="en-US" sz="1600" dirty="0">
                          <a:solidFill>
                            <a:srgbClr val="FF0000"/>
                          </a:solidFill>
                        </a:rPr>
                        <a:t>uronium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600" dirty="0"/>
                        <a:t>Miva</a:t>
                      </a:r>
                      <a:r>
                        <a:rPr lang="en-US" sz="1600" dirty="0">
                          <a:solidFill>
                            <a:srgbClr val="FF0000"/>
                          </a:solidFill>
                        </a:rPr>
                        <a:t>curium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786760086"/>
                  </a:ext>
                </a:extLst>
              </a:tr>
              <a:tr h="2620255">
                <a:tc>
                  <a:txBody>
                    <a:bodyPr/>
                    <a:lstStyle/>
                    <a:p>
                      <a:pPr algn="ctr"/>
                      <a:r>
                        <a:rPr lang="en-US" sz="1800" dirty="0">
                          <a:solidFill>
                            <a:schemeClr val="bg1"/>
                          </a:solidFill>
                        </a:rPr>
                        <a:t>P.K</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a:txBody>
                    <a:bodyPr/>
                    <a:lstStyle/>
                    <a:p>
                      <a:pPr marL="0" indent="0">
                        <a:buFont typeface="Arial" panose="020B0604020202020204" pitchFamily="34" charset="0"/>
                        <a:buNone/>
                      </a:pPr>
                      <a:r>
                        <a:rPr lang="en-US" sz="1400" dirty="0">
                          <a:solidFill>
                            <a:srgbClr val="FF0000"/>
                          </a:solidFill>
                        </a:rPr>
                        <a:t>Long Duration </a:t>
                      </a:r>
                      <a:r>
                        <a:rPr lang="en-US" sz="1400" dirty="0"/>
                        <a:t>(1-2h)</a:t>
                      </a:r>
                    </a:p>
                    <a:p>
                      <a:pPr marL="0" indent="0">
                        <a:buFont typeface="Arial" panose="020B0604020202020204" pitchFamily="34" charset="0"/>
                        <a:buNone/>
                      </a:pPr>
                      <a:r>
                        <a:rPr lang="en-US" sz="1400" b="1" dirty="0"/>
                        <a:t>Eliminated mainly by kidney </a:t>
                      </a:r>
                      <a:r>
                        <a:rPr lang="en-US" sz="1400" dirty="0"/>
                        <a:t>60%, liver 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More potent than Curare (6 times)</a:t>
                      </a:r>
                    </a:p>
                    <a:p>
                      <a:r>
                        <a:rPr lang="en-US" sz="1400" b="1" dirty="0"/>
                        <a:t>Excreted by kidney </a:t>
                      </a:r>
                      <a:r>
                        <a:rPr lang="en-US" sz="1400" dirty="0"/>
                        <a:t>80%</a:t>
                      </a:r>
                    </a:p>
                    <a:p>
                      <a:r>
                        <a:rPr lang="en-US" sz="1400" dirty="0">
                          <a:solidFill>
                            <a:srgbClr val="FF0000"/>
                          </a:solidFill>
                        </a:rPr>
                        <a:t>Long duration </a:t>
                      </a:r>
                      <a:r>
                        <a:rPr lang="en-US" sz="1400" dirty="0"/>
                        <a:t>of 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rgbClr val="FF0000"/>
                          </a:solidFill>
                        </a:rPr>
                        <a:t>Intermediate duration </a:t>
                      </a:r>
                      <a:r>
                        <a:rPr lang="en-US" sz="1400" dirty="0"/>
                        <a:t>(30 mins)</a:t>
                      </a:r>
                    </a:p>
                    <a:p>
                      <a:r>
                        <a:rPr lang="en-US" sz="1400" b="1" dirty="0">
                          <a:solidFill>
                            <a:srgbClr val="FF0000"/>
                          </a:solidFill>
                        </a:rPr>
                        <a:t>Eliminated by non enzymatic chemical degradation in plasma (Hydrolysis at body pH) </a:t>
                      </a:r>
                    </a:p>
                    <a:p>
                      <a:r>
                        <a:rPr lang="en-US" sz="1400" dirty="0"/>
                        <a:t>As potent as curare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More potent than tubocurarine (6 times)</a:t>
                      </a:r>
                    </a:p>
                    <a:p>
                      <a:r>
                        <a:rPr lang="en-US" sz="1400" b="1" dirty="0"/>
                        <a:t>Metabolized mainly by the liver and excreted in Bile</a:t>
                      </a:r>
                    </a:p>
                    <a:p>
                      <a:r>
                        <a:rPr lang="en-US" sz="1400" dirty="0">
                          <a:solidFill>
                            <a:srgbClr val="FF0000"/>
                          </a:solidFill>
                        </a:rPr>
                        <a:t>Intermediate duration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Fast onset of action</a:t>
                      </a:r>
                    </a:p>
                    <a:p>
                      <a:r>
                        <a:rPr lang="en-US" sz="1400" dirty="0">
                          <a:solidFill>
                            <a:srgbClr val="FF0000"/>
                          </a:solidFill>
                        </a:rPr>
                        <a:t>Has the shortest duration (15 mins) of all NM blockers</a:t>
                      </a:r>
                    </a:p>
                    <a:p>
                      <a:r>
                        <a:rPr lang="en-US" sz="1400" dirty="0">
                          <a:solidFill>
                            <a:srgbClr val="FF0000"/>
                          </a:solidFill>
                        </a:rPr>
                        <a:t>Metabolized by Pseudo-cholinesterase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t>Chemically related to Atracurium</a:t>
                      </a:r>
                    </a:p>
                    <a:p>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7413534"/>
                  </a:ext>
                </a:extLst>
              </a:tr>
              <a:tr h="2975880">
                <a:tc>
                  <a:txBody>
                    <a:bodyPr/>
                    <a:lstStyle/>
                    <a:p>
                      <a:pPr algn="ctr"/>
                      <a:r>
                        <a:rPr lang="en-US" sz="1800" dirty="0">
                          <a:solidFill>
                            <a:schemeClr val="bg1"/>
                          </a:solidFill>
                        </a:rPr>
                        <a:t>ADRS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a:txBody>
                    <a:bodyPr/>
                    <a:lstStyle/>
                    <a:p>
                      <a:pPr marL="0" indent="0">
                        <a:buFont typeface="Arial" panose="020B0604020202020204" pitchFamily="34" charset="0"/>
                        <a:buNone/>
                      </a:pPr>
                      <a:r>
                        <a:rPr lang="en-US" sz="1400" dirty="0"/>
                        <a:t>Not used clinically due to its side effects.</a:t>
                      </a:r>
                    </a:p>
                    <a:p>
                      <a:pPr marL="0" indent="0">
                        <a:buFont typeface="Arial" panose="020B0604020202020204" pitchFamily="34" charset="0"/>
                        <a:buNone/>
                      </a:pPr>
                      <a:r>
                        <a:rPr lang="en-US" sz="1400" dirty="0"/>
                        <a:t>Histamine releaser leading to:</a:t>
                      </a:r>
                    </a:p>
                    <a:p>
                      <a:pPr marL="0" indent="0">
                        <a:buFont typeface="Arial" panose="020B0604020202020204" pitchFamily="34" charset="0"/>
                        <a:buNone/>
                      </a:pPr>
                      <a:r>
                        <a:rPr lang="en-US" sz="1400" dirty="0"/>
                        <a:t>Bronchospasm</a:t>
                      </a:r>
                    </a:p>
                    <a:p>
                      <a:pPr marL="0" indent="0">
                        <a:buFont typeface="Arial" panose="020B0604020202020204" pitchFamily="34" charset="0"/>
                        <a:buNone/>
                      </a:pPr>
                      <a:r>
                        <a:rPr lang="en-US" sz="1400" dirty="0"/>
                        <a:t>Hypotension</a:t>
                      </a:r>
                    </a:p>
                    <a:p>
                      <a:pPr marL="0" indent="0">
                        <a:buFont typeface="Arial" panose="020B0604020202020204" pitchFamily="34" charset="0"/>
                        <a:buNone/>
                      </a:pPr>
                      <a:r>
                        <a:rPr lang="en-US" sz="1400" dirty="0"/>
                        <a:t>Tachycardia </a:t>
                      </a:r>
                      <a:r>
                        <a:rPr lang="en-US" sz="1400" dirty="0">
                          <a:solidFill>
                            <a:srgbClr val="92D050"/>
                          </a:solidFill>
                        </a:rPr>
                        <a:t>(Reflex for hypotension)</a:t>
                      </a:r>
                      <a:endParaRPr lang="en-US" sz="1400" dirty="0"/>
                    </a:p>
                    <a:p>
                      <a:pPr marL="285750" indent="-285750">
                        <a:buFont typeface="Arial" panose="020B0604020202020204" pitchFamily="34" charset="0"/>
                        <a:buChar char="•"/>
                      </a:pPr>
                      <a:endParaRPr lang="en-US" sz="1400" dirty="0"/>
                    </a:p>
                    <a:p>
                      <a:pPr marL="0" indent="0">
                        <a:buFont typeface="Arial" panose="020B0604020202020204" pitchFamily="34" charset="0"/>
                        <a:buNone/>
                      </a:pPr>
                      <a:r>
                        <a:rPr lang="en-US" sz="1400" dirty="0"/>
                        <a:t>More safer derivatives are now available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Hypertension, Tachycardia due to increase Norepinephrine release from adrenergic nerve endings</a:t>
                      </a:r>
                    </a:p>
                    <a:p>
                      <a:r>
                        <a:rPr lang="en-US" sz="1400" dirty="0"/>
                        <a:t>Anticholinergic action (Block parasympathetic </a:t>
                      </a:r>
                      <a:r>
                        <a:rPr lang="en-US" sz="1400"/>
                        <a:t>effects)</a:t>
                      </a:r>
                    </a:p>
                    <a:p>
                      <a:r>
                        <a:rPr lang="en-US" sz="1400"/>
                        <a:t>Block muscarinic receptors in SA node of heart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Liberates Histamine causing transient hypotension.</a:t>
                      </a:r>
                    </a:p>
                    <a:p>
                      <a:r>
                        <a:rPr lang="en-US" sz="1400" dirty="0"/>
                        <a:t>Bronchospasm</a:t>
                      </a:r>
                    </a:p>
                    <a:p>
                      <a:r>
                        <a:rPr lang="en-US" sz="1400" dirty="0"/>
                        <a:t>Pretreatment may prevent those side effects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Has few side effects:</a:t>
                      </a:r>
                    </a:p>
                    <a:p>
                      <a:r>
                        <a:rPr lang="en-US" sz="1400" dirty="0"/>
                        <a:t>No Histamine release</a:t>
                      </a:r>
                    </a:p>
                    <a:p>
                      <a:r>
                        <a:rPr lang="en-US" sz="1400" dirty="0"/>
                        <a:t>No Tachycardia (No Ganglionic block nor anticholinergic effects)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Transient Hypotension due to Histamine 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4440787"/>
                  </a:ext>
                </a:extLst>
              </a:tr>
              <a:tr h="1154506">
                <a:tc>
                  <a:txBody>
                    <a:bodyPr/>
                    <a:lstStyle/>
                    <a:p>
                      <a:pPr algn="ctr"/>
                      <a:r>
                        <a:rPr lang="en-US" sz="1800" dirty="0">
                          <a:solidFill>
                            <a:schemeClr val="bg1"/>
                          </a:solidFill>
                        </a:rPr>
                        <a:t>Uses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a:txBody>
                    <a:bodyPr/>
                    <a:lstStyle/>
                    <a:p>
                      <a:pPr marL="0" indent="0" algn="ctr">
                        <a:buFont typeface="Arial" panose="020B0604020202020204" pitchFamily="34" charset="0"/>
                        <a:buNone/>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1" dirty="0">
                          <a:solidFill>
                            <a:srgbClr val="FF0000"/>
                          </a:solidFill>
                        </a:rPr>
                        <a:t>Drug of choice in liver and kidney failure patients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dirty="0">
                          <a:solidFill>
                            <a:srgbClr val="92D050"/>
                          </a:solidFill>
                        </a:rPr>
                        <a:t>Given with renal failure patients.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737272"/>
                  </a:ext>
                </a:extLst>
              </a:tr>
            </a:tbl>
          </a:graphicData>
        </a:graphic>
      </p:graphicFrame>
      <p:sp>
        <p:nvSpPr>
          <p:cNvPr id="7" name="TextBox 6">
            <a:extLst>
              <a:ext uri="{FF2B5EF4-FFF2-40B4-BE49-F238E27FC236}">
                <a16:creationId xmlns:a16="http://schemas.microsoft.com/office/drawing/2014/main" id="{A51F9FE1-F859-4340-A318-C80B63E3922D}"/>
              </a:ext>
            </a:extLst>
          </p:cNvPr>
          <p:cNvSpPr txBox="1"/>
          <p:nvPr/>
        </p:nvSpPr>
        <p:spPr>
          <a:xfrm>
            <a:off x="2952750" y="177300"/>
            <a:ext cx="3905250" cy="738664"/>
          </a:xfrm>
          <a:prstGeom prst="rect">
            <a:avLst/>
          </a:prstGeom>
          <a:noFill/>
        </p:spPr>
        <p:txBody>
          <a:bodyPr wrap="square" rtlCol="0">
            <a:spAutoFit/>
          </a:bodyPr>
          <a:lstStyle/>
          <a:p>
            <a:r>
              <a:rPr lang="en-US" sz="1400" dirty="0">
                <a:solidFill>
                  <a:srgbClr val="92D050"/>
                </a:solidFill>
              </a:rPr>
              <a:t>It just prevents the effect of </a:t>
            </a:r>
            <a:r>
              <a:rPr lang="en-US" sz="1400" dirty="0" err="1">
                <a:solidFill>
                  <a:srgbClr val="92D050"/>
                </a:solidFill>
              </a:rPr>
              <a:t>Ach</a:t>
            </a:r>
            <a:r>
              <a:rPr lang="en-US" sz="1400" dirty="0">
                <a:solidFill>
                  <a:srgbClr val="92D050"/>
                </a:solidFill>
              </a:rPr>
              <a:t> but doesn’t produce an action</a:t>
            </a:r>
          </a:p>
          <a:p>
            <a:r>
              <a:rPr lang="en-US" sz="1400" dirty="0">
                <a:solidFill>
                  <a:srgbClr val="92D050"/>
                </a:solidFill>
              </a:rPr>
              <a:t>They have common suffix curium or </a:t>
            </a:r>
            <a:r>
              <a:rPr lang="en-US" sz="1400" dirty="0" err="1">
                <a:solidFill>
                  <a:srgbClr val="92D050"/>
                </a:solidFill>
              </a:rPr>
              <a:t>curonium</a:t>
            </a:r>
            <a:endParaRPr lang="en-US" sz="1400" dirty="0">
              <a:solidFill>
                <a:srgbClr val="92D050"/>
              </a:solidFill>
            </a:endParaRPr>
          </a:p>
        </p:txBody>
      </p:sp>
    </p:spTree>
    <p:extLst>
      <p:ext uri="{BB962C8B-B14F-4D97-AF65-F5344CB8AC3E}">
        <p14:creationId xmlns:p14="http://schemas.microsoft.com/office/powerpoint/2010/main" val="2885634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2A59223-8ED4-468E-913C-D88A8262DF58}"/>
              </a:ext>
            </a:extLst>
          </p:cNvPr>
          <p:cNvGraphicFramePr>
            <a:graphicFrameLocks noGrp="1"/>
          </p:cNvGraphicFramePr>
          <p:nvPr>
            <p:extLst>
              <p:ext uri="{D42A27DB-BD31-4B8C-83A1-F6EECF244321}">
                <p14:modId xmlns:p14="http://schemas.microsoft.com/office/powerpoint/2010/main" val="1298469952"/>
              </p:ext>
            </p:extLst>
          </p:nvPr>
        </p:nvGraphicFramePr>
        <p:xfrm>
          <a:off x="0" y="628650"/>
          <a:ext cx="6858000" cy="1737360"/>
        </p:xfrm>
        <a:graphic>
          <a:graphicData uri="http://schemas.openxmlformats.org/drawingml/2006/table">
            <a:tbl>
              <a:tblPr firstRow="1" bandRow="1">
                <a:tableStyleId>{5C22544A-7EE6-4342-B048-85BDC9FD1C3A}</a:tableStyleId>
              </a:tblPr>
              <a:tblGrid>
                <a:gridCol w="571500">
                  <a:extLst>
                    <a:ext uri="{9D8B030D-6E8A-4147-A177-3AD203B41FA5}">
                      <a16:colId xmlns:a16="http://schemas.microsoft.com/office/drawing/2014/main" val="2911860862"/>
                    </a:ext>
                  </a:extLst>
                </a:gridCol>
                <a:gridCol w="1524000">
                  <a:extLst>
                    <a:ext uri="{9D8B030D-6E8A-4147-A177-3AD203B41FA5}">
                      <a16:colId xmlns:a16="http://schemas.microsoft.com/office/drawing/2014/main" val="658163241"/>
                    </a:ext>
                  </a:extLst>
                </a:gridCol>
                <a:gridCol w="1314450">
                  <a:extLst>
                    <a:ext uri="{9D8B030D-6E8A-4147-A177-3AD203B41FA5}">
                      <a16:colId xmlns:a16="http://schemas.microsoft.com/office/drawing/2014/main" val="3595871372"/>
                    </a:ext>
                  </a:extLst>
                </a:gridCol>
                <a:gridCol w="1219200">
                  <a:extLst>
                    <a:ext uri="{9D8B030D-6E8A-4147-A177-3AD203B41FA5}">
                      <a16:colId xmlns:a16="http://schemas.microsoft.com/office/drawing/2014/main" val="4217493900"/>
                    </a:ext>
                  </a:extLst>
                </a:gridCol>
                <a:gridCol w="1085850">
                  <a:extLst>
                    <a:ext uri="{9D8B030D-6E8A-4147-A177-3AD203B41FA5}">
                      <a16:colId xmlns:a16="http://schemas.microsoft.com/office/drawing/2014/main" val="1074060824"/>
                    </a:ext>
                  </a:extLst>
                </a:gridCol>
                <a:gridCol w="1143000">
                  <a:extLst>
                    <a:ext uri="{9D8B030D-6E8A-4147-A177-3AD203B41FA5}">
                      <a16:colId xmlns:a16="http://schemas.microsoft.com/office/drawing/2014/main" val="1663987336"/>
                    </a:ext>
                  </a:extLst>
                </a:gridCol>
              </a:tblGrid>
              <a:tr h="998550">
                <a:tc>
                  <a:txBody>
                    <a:bodyPr/>
                    <a:lstStyle/>
                    <a:p>
                      <a:pPr algn="ctr"/>
                      <a:r>
                        <a:rPr lang="en-US" sz="1800" dirty="0">
                          <a:solidFill>
                            <a:schemeClr val="bg1"/>
                          </a:solidFill>
                        </a:rPr>
                        <a:t>Contraindication</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a:txBody>
                    <a:bodyPr/>
                    <a:lstStyle/>
                    <a:p>
                      <a:pPr marL="0" indent="0" algn="ctr">
                        <a:buFont typeface="Arial" panose="020B0604020202020204" pitchFamily="34" charset="0"/>
                        <a:buNone/>
                      </a:pPr>
                      <a:r>
                        <a:rPr lang="en-US" sz="1800" b="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a:solidFill>
                            <a:schemeClr val="tx1"/>
                          </a:solidFill>
                        </a:rPr>
                        <a:t>Patients with coronary diseases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a:solidFill>
                            <a:schemeClr val="tx1"/>
                          </a:solidFill>
                        </a:rPr>
                        <a:t>Asthmatic patients </a:t>
                      </a:r>
                      <a:r>
                        <a:rPr lang="en-US" sz="1600" b="0" dirty="0">
                          <a:solidFill>
                            <a:srgbClr val="92D050"/>
                          </a:solidFill>
                        </a:rPr>
                        <a:t>because of release of Histamine</a:t>
                      </a:r>
                      <a:endParaRPr 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0" dirty="0">
                          <a:solidFill>
                            <a:schemeClr val="tx1"/>
                          </a:solidFill>
                        </a:rPr>
                        <a:t>Longer duration in liver diseases or Genetic Cholinesterase deficiency or malnutrition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9885821"/>
                  </a:ext>
                </a:extLst>
              </a:tr>
            </a:tbl>
          </a:graphicData>
        </a:graphic>
      </p:graphicFrame>
      <p:sp>
        <p:nvSpPr>
          <p:cNvPr id="3" name="Title 1">
            <a:extLst>
              <a:ext uri="{FF2B5EF4-FFF2-40B4-BE49-F238E27FC236}">
                <a16:creationId xmlns:a16="http://schemas.microsoft.com/office/drawing/2014/main" id="{FAA9C9AA-AB50-476D-9E31-4043F41F7092}"/>
              </a:ext>
            </a:extLst>
          </p:cNvPr>
          <p:cNvSpPr txBox="1">
            <a:spLocks/>
          </p:cNvSpPr>
          <p:nvPr/>
        </p:nvSpPr>
        <p:spPr>
          <a:xfrm>
            <a:off x="0" y="0"/>
            <a:ext cx="6858000" cy="628650"/>
          </a:xfrm>
          <a:prstGeom prst="rect">
            <a:avLst/>
          </a:prstGeom>
          <a:solidFill>
            <a:srgbClr val="782A72"/>
          </a:solidFill>
        </p:spPr>
        <p:txBody>
          <a:bodyPr anchor="ctr">
            <a:noAutofit/>
          </a:bodyPr>
          <a:lstStyle>
            <a:lvl1pPr algn="ctr" defTabSz="685800" rtl="0" eaLnBrk="1" latinLnBrk="0" hangingPunct="1">
              <a:lnSpc>
                <a:spcPct val="90000"/>
              </a:lnSpc>
              <a:spcBef>
                <a:spcPct val="0"/>
              </a:spcBef>
              <a:buNone/>
              <a:defRPr sz="4400" kern="1200">
                <a:ln w="3175">
                  <a:solidFill>
                    <a:schemeClr val="tx1"/>
                  </a:solidFill>
                </a:ln>
                <a:solidFill>
                  <a:schemeClr val="bg1"/>
                </a:solidFill>
                <a:latin typeface="Cambria" panose="02040503050406030204" pitchFamily="18" charset="0"/>
                <a:ea typeface="+mj-ea"/>
                <a:cs typeface="+mj-cs"/>
              </a:defRPr>
            </a:lvl1pPr>
          </a:lstStyle>
          <a:p>
            <a:r>
              <a:rPr lang="en-US" sz="3600" dirty="0">
                <a:ln w="3175">
                  <a:solidFill>
                    <a:prstClr val="white"/>
                  </a:solidFill>
                </a:ln>
                <a:solidFill>
                  <a:prstClr val="black"/>
                </a:solidFill>
              </a:rPr>
              <a:t>Cont..</a:t>
            </a:r>
            <a:endParaRPr lang="ar-SA" sz="3600" dirty="0">
              <a:ln w="3175">
                <a:solidFill>
                  <a:prstClr val="white"/>
                </a:solidFill>
              </a:ln>
              <a:solidFill>
                <a:prstClr val="black"/>
              </a:solidFill>
            </a:endParaRPr>
          </a:p>
        </p:txBody>
      </p:sp>
      <p:sp>
        <p:nvSpPr>
          <p:cNvPr id="4" name="Arrow: Pentagon 3">
            <a:extLst>
              <a:ext uri="{FF2B5EF4-FFF2-40B4-BE49-F238E27FC236}">
                <a16:creationId xmlns:a16="http://schemas.microsoft.com/office/drawing/2014/main" id="{26E86D29-39E7-4864-8A7B-559CFC599B6C}"/>
              </a:ext>
            </a:extLst>
          </p:cNvPr>
          <p:cNvSpPr/>
          <p:nvPr/>
        </p:nvSpPr>
        <p:spPr>
          <a:xfrm>
            <a:off x="0" y="2514600"/>
            <a:ext cx="2076450" cy="480060"/>
          </a:xfrm>
          <a:prstGeom prst="homePlat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anose="02040503050406030204" pitchFamily="18" charset="0"/>
              </a:rPr>
              <a:t>Depolarizing NM Blockers:</a:t>
            </a:r>
            <a:endParaRPr lang="en-US" sz="1600" b="1" dirty="0">
              <a:solidFill>
                <a:schemeClr val="tx1"/>
              </a:solidFill>
              <a:latin typeface="Cambria" panose="02040503050406030204" pitchFamily="18" charset="0"/>
            </a:endParaRPr>
          </a:p>
        </p:txBody>
      </p:sp>
      <p:graphicFrame>
        <p:nvGraphicFramePr>
          <p:cNvPr id="5" name="Table 4">
            <a:extLst>
              <a:ext uri="{FF2B5EF4-FFF2-40B4-BE49-F238E27FC236}">
                <a16:creationId xmlns:a16="http://schemas.microsoft.com/office/drawing/2014/main" id="{637751D8-A0D6-4204-8563-83AAAC5B8E92}"/>
              </a:ext>
            </a:extLst>
          </p:cNvPr>
          <p:cNvGraphicFramePr>
            <a:graphicFrameLocks noGrp="1"/>
          </p:cNvGraphicFramePr>
          <p:nvPr>
            <p:extLst>
              <p:ext uri="{D42A27DB-BD31-4B8C-83A1-F6EECF244321}">
                <p14:modId xmlns:p14="http://schemas.microsoft.com/office/powerpoint/2010/main" val="3628751171"/>
              </p:ext>
            </p:extLst>
          </p:nvPr>
        </p:nvGraphicFramePr>
        <p:xfrm>
          <a:off x="0" y="3143250"/>
          <a:ext cx="6858000" cy="6981047"/>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665837701"/>
                    </a:ext>
                  </a:extLst>
                </a:gridCol>
                <a:gridCol w="3009900">
                  <a:extLst>
                    <a:ext uri="{9D8B030D-6E8A-4147-A177-3AD203B41FA5}">
                      <a16:colId xmlns:a16="http://schemas.microsoft.com/office/drawing/2014/main" val="1907505104"/>
                    </a:ext>
                  </a:extLst>
                </a:gridCol>
                <a:gridCol w="476250">
                  <a:extLst>
                    <a:ext uri="{9D8B030D-6E8A-4147-A177-3AD203B41FA5}">
                      <a16:colId xmlns:a16="http://schemas.microsoft.com/office/drawing/2014/main" val="1157763374"/>
                    </a:ext>
                  </a:extLst>
                </a:gridCol>
                <a:gridCol w="2533650">
                  <a:extLst>
                    <a:ext uri="{9D8B030D-6E8A-4147-A177-3AD203B41FA5}">
                      <a16:colId xmlns:a16="http://schemas.microsoft.com/office/drawing/2014/main" val="3437600092"/>
                    </a:ext>
                  </a:extLst>
                </a:gridCol>
              </a:tblGrid>
              <a:tr h="616478">
                <a:tc>
                  <a:txBody>
                    <a:bodyPr/>
                    <a:lstStyle/>
                    <a:p>
                      <a:pPr algn="ctr"/>
                      <a:r>
                        <a:rPr lang="en-US" sz="1600" b="1" dirty="0">
                          <a:solidFill>
                            <a:schemeClr val="bg1"/>
                          </a:solidFill>
                        </a:rPr>
                        <a:t>Drug</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gridSpan="3">
                  <a:txBody>
                    <a:bodyPr/>
                    <a:lstStyle/>
                    <a:p>
                      <a:pPr algn="ctr"/>
                      <a:r>
                        <a:rPr lang="en-US" sz="1600" dirty="0">
                          <a:solidFill>
                            <a:schemeClr val="bg1"/>
                          </a:solidFill>
                        </a:rPr>
                        <a:t>Succinylcholine</a:t>
                      </a:r>
                    </a:p>
                    <a:p>
                      <a:pPr algn="ctr"/>
                      <a:r>
                        <a:rPr lang="en-US" sz="1600" dirty="0">
                          <a:solidFill>
                            <a:schemeClr val="bg1"/>
                          </a:solidFill>
                        </a:rPr>
                        <a:t>(Suxamethonium)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84511050"/>
                  </a:ext>
                </a:extLst>
              </a:tr>
              <a:tr h="2433463">
                <a:tc>
                  <a:txBody>
                    <a:bodyPr/>
                    <a:lstStyle/>
                    <a:p>
                      <a:pPr algn="ctr"/>
                      <a:r>
                        <a:rPr lang="en-US" sz="1600" b="1" dirty="0">
                          <a:solidFill>
                            <a:schemeClr val="bg1"/>
                          </a:solidFill>
                        </a:rPr>
                        <a:t>P.K</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a:txBody>
                    <a:bodyPr/>
                    <a:lstStyle/>
                    <a:p>
                      <a:r>
                        <a:rPr lang="en-US" sz="1400" dirty="0"/>
                        <a:t>Fast onset of action (1 min.).</a:t>
                      </a:r>
                    </a:p>
                    <a:p>
                      <a:r>
                        <a:rPr lang="en-US" sz="1400" dirty="0"/>
                        <a:t>Short duration of action (5-10 min.).</a:t>
                      </a:r>
                    </a:p>
                    <a:p>
                      <a:r>
                        <a:rPr lang="en-US" sz="1400" dirty="0">
                          <a:solidFill>
                            <a:srgbClr val="FF0000"/>
                          </a:solidFill>
                        </a:rPr>
                        <a:t>Metabolized by pseudo-cholinesterase in plasma</a:t>
                      </a:r>
                    </a:p>
                    <a:p>
                      <a:r>
                        <a:rPr lang="en-US" sz="1400" b="1" dirty="0"/>
                        <a:t>Half life is prolonged in</a:t>
                      </a:r>
                    </a:p>
                    <a:p>
                      <a:r>
                        <a:rPr lang="en-US" sz="1400" dirty="0"/>
                        <a:t>◦ Neonates </a:t>
                      </a:r>
                      <a:r>
                        <a:rPr lang="en-US" sz="1400" dirty="0">
                          <a:solidFill>
                            <a:srgbClr val="92D050"/>
                          </a:solidFill>
                        </a:rPr>
                        <a:t>(Low enzymes)</a:t>
                      </a:r>
                      <a:endParaRPr lang="en-US" sz="1400" dirty="0"/>
                    </a:p>
                    <a:p>
                      <a:r>
                        <a:rPr lang="en-US" sz="1400" dirty="0"/>
                        <a:t>◦ Elderly </a:t>
                      </a:r>
                      <a:r>
                        <a:rPr lang="en-US" sz="1100" dirty="0">
                          <a:solidFill>
                            <a:srgbClr val="92D050"/>
                          </a:solidFill>
                        </a:rPr>
                        <a:t>(Liver function declined due to aging)</a:t>
                      </a:r>
                      <a:endParaRPr lang="en-US" sz="1100" dirty="0"/>
                    </a:p>
                    <a:p>
                      <a:r>
                        <a:rPr lang="en-US" sz="1400" dirty="0"/>
                        <a:t>◦ Pseudo-cholinesterase deficiency (liver disease</a:t>
                      </a:r>
                    </a:p>
                    <a:p>
                      <a:r>
                        <a:rPr lang="en-US" sz="1400" dirty="0"/>
                        <a:t>or malnutrition or genetic cholinesterase</a:t>
                      </a:r>
                    </a:p>
                    <a:p>
                      <a:r>
                        <a:rPr lang="en-US" sz="1400" dirty="0"/>
                        <a:t>deficiency).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bg1"/>
                          </a:solidFill>
                        </a:rPr>
                        <a:t>Contraindications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a:txBody>
                    <a:bodyPr/>
                    <a:lstStyle/>
                    <a:p>
                      <a:pPr marL="285750" indent="-285750">
                        <a:buFont typeface="Arial" panose="020B0604020202020204" pitchFamily="34" charset="0"/>
                        <a:buChar char="•"/>
                      </a:pPr>
                      <a:r>
                        <a:rPr lang="en-US" sz="1600" dirty="0"/>
                        <a:t>Glaucoma</a:t>
                      </a:r>
                    </a:p>
                    <a:p>
                      <a:pPr marL="285750" indent="-285750">
                        <a:buFont typeface="Arial" panose="020B0604020202020204" pitchFamily="34" charset="0"/>
                        <a:buChar char="•"/>
                      </a:pPr>
                      <a:r>
                        <a:rPr lang="en-US" sz="1600" dirty="0"/>
                        <a:t>Patient with cardiac diseases.</a:t>
                      </a:r>
                    </a:p>
                    <a:p>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9707300"/>
                  </a:ext>
                </a:extLst>
              </a:tr>
              <a:tr h="1395185">
                <a:tc>
                  <a:txBody>
                    <a:bodyPr/>
                    <a:lstStyle/>
                    <a:p>
                      <a:pPr algn="ctr"/>
                      <a:r>
                        <a:rPr lang="en-US" sz="1600" b="1" dirty="0">
                          <a:solidFill>
                            <a:schemeClr val="bg1"/>
                          </a:solidFill>
                        </a:rPr>
                        <a:t>Pharmacodynamics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gridSpan="3">
                  <a:txBody>
                    <a:bodyPr/>
                    <a:lstStyle/>
                    <a:p>
                      <a:pPr marL="285750" indent="-285750">
                        <a:buFont typeface="Wingdings" panose="05000000000000000000" pitchFamily="2" charset="2"/>
                        <a:buChar char="v"/>
                      </a:pPr>
                      <a:r>
                        <a:rPr lang="en-US" sz="1600" dirty="0">
                          <a:solidFill>
                            <a:srgbClr val="00B050"/>
                          </a:solidFill>
                        </a:rPr>
                        <a:t>Skeletal muscles: </a:t>
                      </a:r>
                      <a:r>
                        <a:rPr lang="en-US" sz="1600" dirty="0"/>
                        <a:t>twitching → relaxation </a:t>
                      </a:r>
                      <a:r>
                        <a:rPr lang="en-US" sz="1400" dirty="0">
                          <a:solidFill>
                            <a:schemeClr val="bg2">
                              <a:lumMod val="90000"/>
                            </a:schemeClr>
                          </a:solidFill>
                        </a:rPr>
                        <a:t>(Usually used before surgery)</a:t>
                      </a:r>
                      <a:endParaRPr lang="en-US" sz="1400" dirty="0"/>
                    </a:p>
                    <a:p>
                      <a:pPr marL="285750" indent="-285750">
                        <a:buFont typeface="Wingdings" panose="05000000000000000000" pitchFamily="2" charset="2"/>
                        <a:buChar char="v"/>
                      </a:pPr>
                      <a:r>
                        <a:rPr lang="en-US" sz="1600" dirty="0">
                          <a:solidFill>
                            <a:srgbClr val="00B050"/>
                          </a:solidFill>
                        </a:rPr>
                        <a:t>Hyperkalemia: </a:t>
                      </a:r>
                      <a:r>
                        <a:rPr lang="en-US" sz="1600" dirty="0"/>
                        <a:t>Cardiac arrest.</a:t>
                      </a:r>
                    </a:p>
                    <a:p>
                      <a:pPr marL="285750" indent="-285750">
                        <a:buFont typeface="Wingdings" panose="05000000000000000000" pitchFamily="2" charset="2"/>
                        <a:buChar char="v"/>
                      </a:pPr>
                      <a:r>
                        <a:rPr lang="en-US" sz="1600" dirty="0">
                          <a:solidFill>
                            <a:srgbClr val="00B050"/>
                          </a:solidFill>
                        </a:rPr>
                        <a:t>CVS: </a:t>
                      </a:r>
                      <a:r>
                        <a:rPr lang="en-US" sz="1600" dirty="0"/>
                        <a:t>arrhythmia</a:t>
                      </a:r>
                    </a:p>
                    <a:p>
                      <a:pPr marL="285750" indent="-285750">
                        <a:buFont typeface="Wingdings" panose="05000000000000000000" pitchFamily="2" charset="2"/>
                        <a:buChar char="v"/>
                      </a:pPr>
                      <a:r>
                        <a:rPr lang="en-US" sz="1600" dirty="0">
                          <a:solidFill>
                            <a:srgbClr val="00B050"/>
                          </a:solidFill>
                        </a:rPr>
                        <a:t>Eye: </a:t>
                      </a:r>
                      <a:r>
                        <a:rPr lang="en-US" sz="1600" dirty="0"/>
                        <a:t>↑ intraocular pressure (due to contraction of extra-ocular muscle)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90935504"/>
                  </a:ext>
                </a:extLst>
              </a:tr>
              <a:tr h="2317624">
                <a:tc>
                  <a:txBody>
                    <a:bodyPr/>
                    <a:lstStyle/>
                    <a:p>
                      <a:pPr algn="ctr"/>
                      <a:r>
                        <a:rPr lang="en-US" sz="1600" b="1" dirty="0">
                          <a:solidFill>
                            <a:schemeClr val="bg1"/>
                          </a:solidFill>
                        </a:rPr>
                        <a:t>ADRS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gridSpan="3">
                  <a:txBody>
                    <a:bodyPr/>
                    <a:lstStyle/>
                    <a:p>
                      <a:r>
                        <a:rPr lang="en-US" sz="1600" dirty="0"/>
                        <a:t>Hyperkalemia causing cardiac arrest</a:t>
                      </a:r>
                    </a:p>
                    <a:p>
                      <a:r>
                        <a:rPr lang="en-US" sz="1600" dirty="0"/>
                        <a:t>CVS arrhythmia</a:t>
                      </a:r>
                    </a:p>
                    <a:p>
                      <a:r>
                        <a:rPr lang="en-US" sz="1600" dirty="0"/>
                        <a:t>↑ Intraocular pressure contraindicated in</a:t>
                      </a:r>
                    </a:p>
                    <a:p>
                      <a:r>
                        <a:rPr lang="en-US" sz="1600" dirty="0"/>
                        <a:t>glaucoma</a:t>
                      </a:r>
                    </a:p>
                    <a:p>
                      <a:r>
                        <a:rPr lang="en-US" sz="1600" b="1" dirty="0">
                          <a:solidFill>
                            <a:srgbClr val="FF0000"/>
                          </a:solidFill>
                        </a:rPr>
                        <a:t>Can produce malignant hyperthermia</a:t>
                      </a:r>
                    </a:p>
                    <a:p>
                      <a:r>
                        <a:rPr lang="en-US" sz="1600" dirty="0"/>
                        <a:t>May cause </a:t>
                      </a:r>
                      <a:r>
                        <a:rPr lang="en-US" sz="1600" b="1" dirty="0">
                          <a:solidFill>
                            <a:srgbClr val="FF0000"/>
                          </a:solidFill>
                        </a:rPr>
                        <a:t>succinylcholine apnea </a:t>
                      </a:r>
                      <a:r>
                        <a:rPr lang="en-US" sz="1600" dirty="0"/>
                        <a:t>due to</a:t>
                      </a:r>
                    </a:p>
                    <a:p>
                      <a:r>
                        <a:rPr lang="en-US" sz="1600" dirty="0"/>
                        <a:t>deficiency of pseudo-cholinesterase.</a:t>
                      </a:r>
                      <a:r>
                        <a:rPr lang="en-US" sz="1200" dirty="0">
                          <a:solidFill>
                            <a:srgbClr val="92D050"/>
                          </a:solidFill>
                        </a:rPr>
                        <a:t>(affects intercostal and </a:t>
                      </a:r>
                      <a:r>
                        <a:rPr lang="en-US" sz="1200" dirty="0" err="1">
                          <a:solidFill>
                            <a:srgbClr val="92D050"/>
                          </a:solidFill>
                        </a:rPr>
                        <a:t>diaghram</a:t>
                      </a:r>
                      <a:r>
                        <a:rPr lang="en-US" sz="1200" dirty="0">
                          <a:solidFill>
                            <a:srgbClr val="92D050"/>
                          </a:solidFill>
                        </a:rPr>
                        <a:t> muscles)</a:t>
                      </a:r>
                      <a:endParaRPr lang="en-US" sz="16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t>GIT: increased </a:t>
                      </a:r>
                      <a:r>
                        <a:rPr lang="en-US" sz="1600" dirty="0"/>
                        <a:t>intra-gastric pressure leads </a:t>
                      </a:r>
                      <a:r>
                        <a:rPr lang="en-US" sz="1600" b="1" dirty="0">
                          <a:solidFill>
                            <a:srgbClr val="FF0000"/>
                          </a:solidFill>
                        </a:rPr>
                        <a:t>to regurgitation of gastric.</a:t>
                      </a:r>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48290005"/>
                  </a:ext>
                </a:extLst>
              </a:tr>
            </a:tbl>
          </a:graphicData>
        </a:graphic>
      </p:graphicFrame>
      <p:sp>
        <p:nvSpPr>
          <p:cNvPr id="6" name="TextBox 5">
            <a:extLst>
              <a:ext uri="{FF2B5EF4-FFF2-40B4-BE49-F238E27FC236}">
                <a16:creationId xmlns:a16="http://schemas.microsoft.com/office/drawing/2014/main" id="{8C206DC4-A887-46C0-86D4-3697D8A41880}"/>
              </a:ext>
            </a:extLst>
          </p:cNvPr>
          <p:cNvSpPr txBox="1"/>
          <p:nvPr/>
        </p:nvSpPr>
        <p:spPr>
          <a:xfrm>
            <a:off x="4610100" y="628650"/>
            <a:ext cx="1219200" cy="1754326"/>
          </a:xfrm>
          <a:prstGeom prst="rect">
            <a:avLst/>
          </a:prstGeom>
          <a:noFill/>
        </p:spPr>
        <p:txBody>
          <a:bodyPr wrap="square" rtlCol="0">
            <a:spAutoFit/>
          </a:bodyPr>
          <a:lstStyle/>
          <a:p>
            <a:r>
              <a:rPr lang="en-US" sz="1200" dirty="0">
                <a:solidFill>
                  <a:srgbClr val="92D050"/>
                </a:solidFill>
              </a:rPr>
              <a:t>Liver produces enzymes.</a:t>
            </a:r>
          </a:p>
          <a:p>
            <a:r>
              <a:rPr lang="en-US" sz="1200" dirty="0">
                <a:solidFill>
                  <a:srgbClr val="92D050"/>
                </a:solidFill>
              </a:rPr>
              <a:t>Malnutrition causes reduction in amino acids which essential in the synthesis of proteins</a:t>
            </a:r>
          </a:p>
        </p:txBody>
      </p:sp>
      <p:cxnSp>
        <p:nvCxnSpPr>
          <p:cNvPr id="8" name="Straight Arrow Connector 7">
            <a:extLst>
              <a:ext uri="{FF2B5EF4-FFF2-40B4-BE49-F238E27FC236}">
                <a16:creationId xmlns:a16="http://schemas.microsoft.com/office/drawing/2014/main" id="{9DA4F531-AC36-45AB-B177-90DA1496BA09}"/>
              </a:ext>
            </a:extLst>
          </p:cNvPr>
          <p:cNvCxnSpPr/>
          <p:nvPr/>
        </p:nvCxnSpPr>
        <p:spPr>
          <a:xfrm>
            <a:off x="5448300" y="1314450"/>
            <a:ext cx="38100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4876B58-2A61-45F6-BDB0-2D9D96FB46FB}"/>
              </a:ext>
            </a:extLst>
          </p:cNvPr>
          <p:cNvSpPr txBox="1"/>
          <p:nvPr/>
        </p:nvSpPr>
        <p:spPr>
          <a:xfrm>
            <a:off x="2038352" y="2509540"/>
            <a:ext cx="4000500" cy="523220"/>
          </a:xfrm>
          <a:prstGeom prst="rect">
            <a:avLst/>
          </a:prstGeom>
          <a:noFill/>
        </p:spPr>
        <p:txBody>
          <a:bodyPr wrap="square" rtlCol="0">
            <a:spAutoFit/>
          </a:bodyPr>
          <a:lstStyle/>
          <a:p>
            <a:r>
              <a:rPr lang="en-US" sz="1400" dirty="0">
                <a:solidFill>
                  <a:srgbClr val="92D050"/>
                </a:solidFill>
              </a:rPr>
              <a:t>Twitching means individual contraction of muscle fibers</a:t>
            </a:r>
          </a:p>
        </p:txBody>
      </p:sp>
    </p:spTree>
    <p:extLst>
      <p:ext uri="{BB962C8B-B14F-4D97-AF65-F5344CB8AC3E}">
        <p14:creationId xmlns:p14="http://schemas.microsoft.com/office/powerpoint/2010/main" val="92679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A86AE-B40D-4986-9331-CCAE64F5A7E1}"/>
              </a:ext>
            </a:extLst>
          </p:cNvPr>
          <p:cNvSpPr txBox="1">
            <a:spLocks/>
          </p:cNvSpPr>
          <p:nvPr/>
        </p:nvSpPr>
        <p:spPr>
          <a:xfrm>
            <a:off x="0" y="0"/>
            <a:ext cx="6858000" cy="628650"/>
          </a:xfrm>
          <a:prstGeom prst="rect">
            <a:avLst/>
          </a:prstGeom>
          <a:solidFill>
            <a:srgbClr val="782A72"/>
          </a:solidFill>
        </p:spPr>
        <p:txBody>
          <a:bodyPr anchor="ctr">
            <a:noAutofit/>
          </a:bodyPr>
          <a:lstStyle>
            <a:lvl1pPr algn="ctr" defTabSz="685800" rtl="0" eaLnBrk="1" latinLnBrk="0" hangingPunct="1">
              <a:lnSpc>
                <a:spcPct val="90000"/>
              </a:lnSpc>
              <a:spcBef>
                <a:spcPct val="0"/>
              </a:spcBef>
              <a:buNone/>
              <a:defRPr sz="4400" kern="1200">
                <a:ln w="3175">
                  <a:solidFill>
                    <a:schemeClr val="tx1"/>
                  </a:solidFill>
                </a:ln>
                <a:solidFill>
                  <a:schemeClr val="bg1"/>
                </a:solidFill>
                <a:latin typeface="Cambria" panose="02040503050406030204" pitchFamily="18" charset="0"/>
                <a:ea typeface="+mj-ea"/>
                <a:cs typeface="+mj-cs"/>
              </a:defRPr>
            </a:lvl1pPr>
          </a:lstStyle>
          <a:p>
            <a:r>
              <a:rPr lang="en-US" sz="3600" dirty="0">
                <a:ln w="3175">
                  <a:solidFill>
                    <a:prstClr val="white"/>
                  </a:solidFill>
                </a:ln>
                <a:solidFill>
                  <a:prstClr val="black"/>
                </a:solidFill>
              </a:rPr>
              <a:t>Extra Explanations</a:t>
            </a:r>
            <a:endParaRPr lang="ar-SA" sz="3600" dirty="0">
              <a:ln w="3175">
                <a:solidFill>
                  <a:prstClr val="white"/>
                </a:solidFill>
              </a:ln>
              <a:solidFill>
                <a:prstClr val="black"/>
              </a:solidFill>
            </a:endParaRPr>
          </a:p>
        </p:txBody>
      </p:sp>
      <p:sp>
        <p:nvSpPr>
          <p:cNvPr id="3" name="Arrow: Pentagon 2">
            <a:extLst>
              <a:ext uri="{FF2B5EF4-FFF2-40B4-BE49-F238E27FC236}">
                <a16:creationId xmlns:a16="http://schemas.microsoft.com/office/drawing/2014/main" id="{DFDA06B8-C453-4162-8310-566ADA0F1FB7}"/>
              </a:ext>
            </a:extLst>
          </p:cNvPr>
          <p:cNvSpPr/>
          <p:nvPr/>
        </p:nvSpPr>
        <p:spPr>
          <a:xfrm>
            <a:off x="0" y="844050"/>
            <a:ext cx="2762250" cy="628650"/>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Mechanism of action of NM Blockers:</a:t>
            </a:r>
            <a:endParaRPr lang="en-US" b="1" dirty="0">
              <a:solidFill>
                <a:schemeClr val="tx1"/>
              </a:solidFill>
              <a:latin typeface="Cambria" panose="02040503050406030204" pitchFamily="18" charset="0"/>
            </a:endParaRPr>
          </a:p>
        </p:txBody>
      </p:sp>
      <p:pic>
        <p:nvPicPr>
          <p:cNvPr id="4" name="صورة 11">
            <a:extLst>
              <a:ext uri="{FF2B5EF4-FFF2-40B4-BE49-F238E27FC236}">
                <a16:creationId xmlns:a16="http://schemas.microsoft.com/office/drawing/2014/main" id="{C0D94448-1D15-43A3-9102-983DE22421A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09550" y="1688100"/>
            <a:ext cx="3371850" cy="3131550"/>
          </a:xfrm>
          <a:prstGeom prst="rect">
            <a:avLst/>
          </a:prstGeom>
        </p:spPr>
      </p:pic>
      <p:sp>
        <p:nvSpPr>
          <p:cNvPr id="5" name="TextBox 4">
            <a:extLst>
              <a:ext uri="{FF2B5EF4-FFF2-40B4-BE49-F238E27FC236}">
                <a16:creationId xmlns:a16="http://schemas.microsoft.com/office/drawing/2014/main" id="{62025704-32CD-4994-B98D-B95304B5AD34}"/>
              </a:ext>
            </a:extLst>
          </p:cNvPr>
          <p:cNvSpPr txBox="1"/>
          <p:nvPr/>
        </p:nvSpPr>
        <p:spPr>
          <a:xfrm>
            <a:off x="3714750" y="1844175"/>
            <a:ext cx="3143250" cy="3313728"/>
          </a:xfrm>
          <a:prstGeom prst="rect">
            <a:avLst/>
          </a:prstGeom>
          <a:noFill/>
        </p:spPr>
        <p:txBody>
          <a:bodyPr wrap="square" rtlCol="0">
            <a:spAutoFit/>
          </a:bodyPr>
          <a:lstStyle/>
          <a:p>
            <a:pPr lvl="0" defTabSz="914400" rtl="1" eaLnBrk="0" fontAlgn="base" hangingPunct="0">
              <a:spcBef>
                <a:spcPct val="0"/>
              </a:spcBef>
              <a:spcAft>
                <a:spcPts val="800"/>
              </a:spcAft>
            </a:pPr>
            <a:r>
              <a:rPr lang="en-US" altLang="ar-SA" sz="1400" b="1" dirty="0">
                <a:solidFill>
                  <a:schemeClr val="bg2">
                    <a:lumMod val="90000"/>
                  </a:schemeClr>
                </a:solidFill>
                <a:latin typeface="Calibri" panose="020F0502020204030204" pitchFamily="34" charset="0"/>
                <a:ea typeface="Arial" panose="020B0604020202020204" pitchFamily="34" charset="0"/>
              </a:rPr>
              <a:t>Extra explanation from 436:</a:t>
            </a:r>
          </a:p>
          <a:p>
            <a:pPr lvl="0" defTabSz="914400" rtl="1" eaLnBrk="0" fontAlgn="base" hangingPunct="0">
              <a:spcBef>
                <a:spcPct val="0"/>
              </a:spcBef>
              <a:spcAft>
                <a:spcPts val="800"/>
              </a:spcAft>
            </a:pPr>
            <a:r>
              <a:rPr lang="en-US" altLang="ar-SA" sz="1400" dirty="0">
                <a:solidFill>
                  <a:schemeClr val="bg2">
                    <a:lumMod val="90000"/>
                  </a:schemeClr>
                </a:solidFill>
                <a:latin typeface="Calibri" panose="020F0502020204030204" pitchFamily="34" charset="0"/>
                <a:ea typeface="Arial" panose="020B0604020202020204" pitchFamily="34" charset="0"/>
              </a:rPr>
              <a:t>Normally in the neuromuscular junction, the acetylcholine will attach with the acetyl choline receptors (in skeletal muscle the receptors are nicotinic receptors type 1 after that a lot of changes will happen and then the muscle will contract. The Neuromuscular blockers basically will block the nicotinic receptors so the acetyl choline can not bind with the receptors and produce its action (muscle contraction) and if the muscle will not contract it will relax </a:t>
            </a:r>
            <a:r>
              <a:rPr lang="en-US" altLang="ar-SA" sz="1400" dirty="0">
                <a:solidFill>
                  <a:schemeClr val="bg2">
                    <a:lumMod val="90000"/>
                  </a:schemeClr>
                </a:solidFill>
                <a:latin typeface="Arial" panose="020B0604020202020204" pitchFamily="34" charset="0"/>
                <a:ea typeface="Arial" panose="020B0604020202020204" pitchFamily="34" charset="0"/>
                <a:sym typeface="Wingdings" panose="05000000000000000000" pitchFamily="2" charset="2"/>
              </a:rPr>
              <a:t></a:t>
            </a:r>
            <a:r>
              <a:rPr lang="en-US" altLang="ar-SA" sz="1400" dirty="0">
                <a:solidFill>
                  <a:schemeClr val="bg2">
                    <a:lumMod val="90000"/>
                  </a:schemeClr>
                </a:solidFill>
                <a:latin typeface="Calibri" panose="020F0502020204030204" pitchFamily="34" charset="0"/>
                <a:ea typeface="Arial" panose="020B0604020202020204" pitchFamily="34" charset="0"/>
              </a:rPr>
              <a:t>. </a:t>
            </a:r>
          </a:p>
          <a:p>
            <a:endParaRPr lang="en-US" sz="1400" dirty="0">
              <a:solidFill>
                <a:schemeClr val="bg2">
                  <a:lumMod val="90000"/>
                </a:schemeClr>
              </a:solidFill>
            </a:endParaRPr>
          </a:p>
        </p:txBody>
      </p:sp>
      <p:sp>
        <p:nvSpPr>
          <p:cNvPr id="6" name="Arrow: Pentagon 5">
            <a:extLst>
              <a:ext uri="{FF2B5EF4-FFF2-40B4-BE49-F238E27FC236}">
                <a16:creationId xmlns:a16="http://schemas.microsoft.com/office/drawing/2014/main" id="{6A7ADCDE-5565-4F70-B0DE-50312DFCBE80}"/>
              </a:ext>
            </a:extLst>
          </p:cNvPr>
          <p:cNvSpPr/>
          <p:nvPr/>
        </p:nvSpPr>
        <p:spPr>
          <a:xfrm>
            <a:off x="0" y="5207703"/>
            <a:ext cx="2762250" cy="628650"/>
          </a:xfrm>
          <a:prstGeom prst="homePlat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Mechanism of action of Depolarizing Blockers:</a:t>
            </a:r>
            <a:endParaRPr lang="en-US" b="1" dirty="0">
              <a:solidFill>
                <a:schemeClr val="tx1"/>
              </a:solidFill>
              <a:latin typeface="Cambria" panose="02040503050406030204" pitchFamily="18" charset="0"/>
            </a:endParaRPr>
          </a:p>
        </p:txBody>
      </p:sp>
      <p:sp>
        <p:nvSpPr>
          <p:cNvPr id="7" name="Rectangle 6">
            <a:extLst>
              <a:ext uri="{FF2B5EF4-FFF2-40B4-BE49-F238E27FC236}">
                <a16:creationId xmlns:a16="http://schemas.microsoft.com/office/drawing/2014/main" id="{164E9A1C-4BF8-42DD-8969-00BD03AFBBF4}"/>
              </a:ext>
            </a:extLst>
          </p:cNvPr>
          <p:cNvSpPr/>
          <p:nvPr/>
        </p:nvSpPr>
        <p:spPr>
          <a:xfrm>
            <a:off x="133350" y="5946978"/>
            <a:ext cx="6591300" cy="3693319"/>
          </a:xfrm>
          <a:prstGeom prst="rect">
            <a:avLst/>
          </a:prstGeom>
        </p:spPr>
        <p:txBody>
          <a:bodyPr wrap="square">
            <a:spAutoFit/>
          </a:bodyPr>
          <a:lstStyle/>
          <a:p>
            <a:r>
              <a:rPr lang="en-US" dirty="0">
                <a:solidFill>
                  <a:schemeClr val="bg1">
                    <a:lumMod val="50000"/>
                  </a:schemeClr>
                </a:solidFill>
              </a:rPr>
              <a:t>They fool </a:t>
            </a:r>
            <a:r>
              <a:rPr lang="en-US" dirty="0" err="1">
                <a:solidFill>
                  <a:schemeClr val="bg1">
                    <a:lumMod val="50000"/>
                  </a:schemeClr>
                </a:solidFill>
              </a:rPr>
              <a:t>Ach</a:t>
            </a:r>
            <a:r>
              <a:rPr lang="en-US" dirty="0">
                <a:solidFill>
                  <a:schemeClr val="bg1">
                    <a:lumMod val="50000"/>
                  </a:schemeClr>
                </a:solidFill>
              </a:rPr>
              <a:t> receptors in the </a:t>
            </a:r>
            <a:r>
              <a:rPr lang="en-US" dirty="0">
                <a:solidFill>
                  <a:srgbClr val="92D050"/>
                </a:solidFill>
              </a:rPr>
              <a:t>MEP</a:t>
            </a:r>
            <a:r>
              <a:rPr lang="en-US" dirty="0"/>
              <a:t> by </a:t>
            </a:r>
            <a:r>
              <a:rPr lang="en-US" dirty="0">
                <a:solidFill>
                  <a:srgbClr val="FF0000"/>
                </a:solidFill>
              </a:rPr>
              <a:t>attaching to them and stimulating the same effect as the </a:t>
            </a:r>
            <a:r>
              <a:rPr lang="en-US" dirty="0" err="1">
                <a:solidFill>
                  <a:srgbClr val="FF0000"/>
                </a:solidFill>
              </a:rPr>
              <a:t>Ach</a:t>
            </a:r>
            <a:r>
              <a:rPr lang="en-US" dirty="0"/>
              <a:t>(acetylcholine) so they </a:t>
            </a:r>
            <a:r>
              <a:rPr lang="en-US" dirty="0">
                <a:solidFill>
                  <a:srgbClr val="FF0000"/>
                </a:solidFill>
              </a:rPr>
              <a:t>initiate the contractions of muscles </a:t>
            </a:r>
            <a:r>
              <a:rPr lang="en-US" dirty="0"/>
              <a:t>fasciculation (</a:t>
            </a:r>
            <a:r>
              <a:rPr lang="en-US" dirty="0">
                <a:solidFill>
                  <a:srgbClr val="C00000"/>
                </a:solidFill>
              </a:rPr>
              <a:t>twitching</a:t>
            </a:r>
            <a:r>
              <a:rPr lang="en-US" dirty="0"/>
              <a:t>) </a:t>
            </a:r>
            <a:r>
              <a:rPr lang="en-US" dirty="0">
                <a:solidFill>
                  <a:schemeClr val="bg1">
                    <a:lumMod val="50000"/>
                  </a:schemeClr>
                </a:solidFill>
              </a:rPr>
              <a:t>by </a:t>
            </a:r>
            <a:r>
              <a:rPr lang="en-US" dirty="0"/>
              <a:t>opening the Na++ sodium voltage channels. in the beginning</a:t>
            </a:r>
            <a:r>
              <a:rPr lang="en-US" dirty="0">
                <a:solidFill>
                  <a:schemeClr val="bg1">
                    <a:lumMod val="50000"/>
                  </a:schemeClr>
                </a:solidFill>
              </a:rPr>
              <a:t>. but after the sodium inside the muscle is used. the depolarizing  blocker will still be attached to the </a:t>
            </a:r>
            <a:r>
              <a:rPr lang="en-US" dirty="0" err="1">
                <a:solidFill>
                  <a:schemeClr val="bg1">
                    <a:lumMod val="50000"/>
                  </a:schemeClr>
                </a:solidFill>
              </a:rPr>
              <a:t>Ach</a:t>
            </a:r>
            <a:r>
              <a:rPr lang="en-US" dirty="0">
                <a:solidFill>
                  <a:schemeClr val="bg1">
                    <a:lumMod val="50000"/>
                  </a:schemeClr>
                </a:solidFill>
              </a:rPr>
              <a:t> receptors. </a:t>
            </a:r>
            <a:r>
              <a:rPr lang="en-US" dirty="0">
                <a:solidFill>
                  <a:srgbClr val="FF0000"/>
                </a:solidFill>
              </a:rPr>
              <a:t>which will prevent repolarization</a:t>
            </a:r>
            <a:r>
              <a:rPr lang="en-US" dirty="0">
                <a:solidFill>
                  <a:schemeClr val="bg1">
                    <a:lumMod val="65000"/>
                  </a:schemeClr>
                </a:solidFill>
              </a:rPr>
              <a:t>. this is called hyperpolarization</a:t>
            </a:r>
            <a:r>
              <a:rPr lang="en-US" dirty="0"/>
              <a:t> </a:t>
            </a:r>
            <a:r>
              <a:rPr lang="en-US" dirty="0">
                <a:solidFill>
                  <a:schemeClr val="bg1">
                    <a:lumMod val="50000"/>
                  </a:schemeClr>
                </a:solidFill>
              </a:rPr>
              <a:t>so no more contractions will occur.   </a:t>
            </a:r>
          </a:p>
          <a:p>
            <a:r>
              <a:rPr lang="en-US" dirty="0" err="1"/>
              <a:t>e.g</a:t>
            </a:r>
            <a:r>
              <a:rPr lang="en-US" dirty="0"/>
              <a:t> of depolarization NMB is (succinylcholine)</a:t>
            </a:r>
            <a:endParaRPr lang="en-US" dirty="0">
              <a:solidFill>
                <a:schemeClr val="bg1">
                  <a:lumMod val="50000"/>
                </a:schemeClr>
              </a:solidFill>
            </a:endParaRPr>
          </a:p>
          <a:p>
            <a:r>
              <a:rPr lang="en-US" b="1" u="sng" dirty="0">
                <a:solidFill>
                  <a:srgbClr val="C00000"/>
                </a:solidFill>
              </a:rPr>
              <a:t>They are agonist drugs </a:t>
            </a:r>
            <a:endParaRPr lang="en-US" dirty="0">
              <a:solidFill>
                <a:schemeClr val="bg1">
                  <a:lumMod val="50000"/>
                </a:schemeClr>
              </a:solidFill>
              <a:hlinkClick r:id="rId3"/>
            </a:endParaRPr>
          </a:p>
          <a:p>
            <a:r>
              <a:rPr lang="en-US" dirty="0">
                <a:solidFill>
                  <a:schemeClr val="bg1">
                    <a:lumMod val="50000"/>
                  </a:schemeClr>
                </a:solidFill>
                <a:hlinkClick r:id="rId3"/>
              </a:rPr>
              <a:t>https://www.youtube.com/watch?v=1YkMzGXq2Z8</a:t>
            </a:r>
            <a:r>
              <a:rPr lang="en-US" dirty="0">
                <a:solidFill>
                  <a:schemeClr val="bg1">
                    <a:lumMod val="50000"/>
                  </a:schemeClr>
                </a:solidFill>
              </a:rPr>
              <a:t> note : watch first minute only </a:t>
            </a:r>
          </a:p>
          <a:p>
            <a:endParaRPr lang="en-US" dirty="0">
              <a:solidFill>
                <a:schemeClr val="bg1">
                  <a:lumMod val="50000"/>
                </a:schemeClr>
              </a:solidFill>
            </a:endParaRPr>
          </a:p>
          <a:p>
            <a:r>
              <a:rPr lang="en-US" dirty="0">
                <a:solidFill>
                  <a:srgbClr val="00B050"/>
                </a:solidFill>
              </a:rPr>
              <a:t>MEP</a:t>
            </a:r>
            <a:r>
              <a:rPr lang="en-US" dirty="0">
                <a:solidFill>
                  <a:schemeClr val="bg1">
                    <a:lumMod val="50000"/>
                  </a:schemeClr>
                </a:solidFill>
              </a:rPr>
              <a:t>: muscular end point</a:t>
            </a:r>
          </a:p>
        </p:txBody>
      </p:sp>
      <p:sp>
        <p:nvSpPr>
          <p:cNvPr id="8" name="TextBox 7">
            <a:extLst>
              <a:ext uri="{FF2B5EF4-FFF2-40B4-BE49-F238E27FC236}">
                <a16:creationId xmlns:a16="http://schemas.microsoft.com/office/drawing/2014/main" id="{CC7644D0-9E36-4B74-B752-5FA24629278D}"/>
              </a:ext>
            </a:extLst>
          </p:cNvPr>
          <p:cNvSpPr txBox="1"/>
          <p:nvPr/>
        </p:nvSpPr>
        <p:spPr>
          <a:xfrm>
            <a:off x="2895602" y="5367774"/>
            <a:ext cx="2400300" cy="369332"/>
          </a:xfrm>
          <a:prstGeom prst="rect">
            <a:avLst/>
          </a:prstGeom>
          <a:noFill/>
        </p:spPr>
        <p:txBody>
          <a:bodyPr wrap="square" rtlCol="0">
            <a:spAutoFit/>
          </a:bodyPr>
          <a:lstStyle/>
          <a:p>
            <a:r>
              <a:rPr lang="en-US" b="1" dirty="0">
                <a:solidFill>
                  <a:srgbClr val="782A72"/>
                </a:solidFill>
              </a:rPr>
              <a:t>Don’t skip this part!</a:t>
            </a:r>
          </a:p>
        </p:txBody>
      </p:sp>
    </p:spTree>
    <p:extLst>
      <p:ext uri="{BB962C8B-B14F-4D97-AF65-F5344CB8AC3E}">
        <p14:creationId xmlns:p14="http://schemas.microsoft.com/office/powerpoint/2010/main" val="1891765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D0F963D-7275-42B8-AEFD-BA62C033E7F8}"/>
              </a:ext>
            </a:extLst>
          </p:cNvPr>
          <p:cNvSpPr txBox="1">
            <a:spLocks/>
          </p:cNvSpPr>
          <p:nvPr/>
        </p:nvSpPr>
        <p:spPr>
          <a:xfrm>
            <a:off x="0" y="0"/>
            <a:ext cx="6858000" cy="628650"/>
          </a:xfrm>
          <a:prstGeom prst="rect">
            <a:avLst/>
          </a:prstGeom>
          <a:solidFill>
            <a:srgbClr val="782A72"/>
          </a:solidFill>
        </p:spPr>
        <p:txBody>
          <a:bodyPr anchor="ctr">
            <a:noAutofit/>
          </a:bodyPr>
          <a:lstStyle>
            <a:lvl1pPr algn="ctr" defTabSz="685800" rtl="0" eaLnBrk="1" latinLnBrk="0" hangingPunct="1">
              <a:lnSpc>
                <a:spcPct val="90000"/>
              </a:lnSpc>
              <a:spcBef>
                <a:spcPct val="0"/>
              </a:spcBef>
              <a:buNone/>
              <a:defRPr sz="4400" kern="1200">
                <a:ln w="3175">
                  <a:solidFill>
                    <a:schemeClr val="tx1"/>
                  </a:solidFill>
                </a:ln>
                <a:solidFill>
                  <a:schemeClr val="bg1"/>
                </a:solidFill>
                <a:latin typeface="Cambria" panose="02040503050406030204" pitchFamily="18" charset="0"/>
                <a:ea typeface="+mj-ea"/>
                <a:cs typeface="+mj-cs"/>
              </a:defRPr>
            </a:lvl1pPr>
          </a:lstStyle>
          <a:p>
            <a:r>
              <a:rPr lang="en-US" sz="3600" dirty="0">
                <a:ln w="3175">
                  <a:solidFill>
                    <a:prstClr val="white"/>
                  </a:solidFill>
                </a:ln>
                <a:solidFill>
                  <a:prstClr val="black"/>
                </a:solidFill>
              </a:rPr>
              <a:t>Spasmolytic</a:t>
            </a:r>
            <a:endParaRPr lang="ar-SA" sz="3600" dirty="0">
              <a:ln w="3175">
                <a:solidFill>
                  <a:prstClr val="white"/>
                </a:solidFill>
              </a:ln>
              <a:solidFill>
                <a:prstClr val="black"/>
              </a:solidFill>
            </a:endParaRPr>
          </a:p>
        </p:txBody>
      </p:sp>
      <p:graphicFrame>
        <p:nvGraphicFramePr>
          <p:cNvPr id="5" name="Table 4">
            <a:extLst>
              <a:ext uri="{FF2B5EF4-FFF2-40B4-BE49-F238E27FC236}">
                <a16:creationId xmlns:a16="http://schemas.microsoft.com/office/drawing/2014/main" id="{40EC6091-C39C-42AA-9215-65ED90B1DDC9}"/>
              </a:ext>
            </a:extLst>
          </p:cNvPr>
          <p:cNvGraphicFramePr>
            <a:graphicFrameLocks noGrp="1"/>
          </p:cNvGraphicFramePr>
          <p:nvPr>
            <p:extLst>
              <p:ext uri="{D42A27DB-BD31-4B8C-83A1-F6EECF244321}">
                <p14:modId xmlns:p14="http://schemas.microsoft.com/office/powerpoint/2010/main" val="1825908612"/>
              </p:ext>
            </p:extLst>
          </p:nvPr>
        </p:nvGraphicFramePr>
        <p:xfrm>
          <a:off x="0" y="628650"/>
          <a:ext cx="6858000" cy="3741928"/>
        </p:xfrm>
        <a:graphic>
          <a:graphicData uri="http://schemas.openxmlformats.org/drawingml/2006/table">
            <a:tbl>
              <a:tblPr firstRow="1" bandRow="1">
                <a:tableStyleId>{5C22544A-7EE6-4342-B048-85BDC9FD1C3A}</a:tableStyleId>
              </a:tblPr>
              <a:tblGrid>
                <a:gridCol w="876300">
                  <a:extLst>
                    <a:ext uri="{9D8B030D-6E8A-4147-A177-3AD203B41FA5}">
                      <a16:colId xmlns:a16="http://schemas.microsoft.com/office/drawing/2014/main" val="3692449889"/>
                    </a:ext>
                  </a:extLst>
                </a:gridCol>
                <a:gridCol w="5981700">
                  <a:extLst>
                    <a:ext uri="{9D8B030D-6E8A-4147-A177-3AD203B41FA5}">
                      <a16:colId xmlns:a16="http://schemas.microsoft.com/office/drawing/2014/main" val="4272725615"/>
                    </a:ext>
                  </a:extLst>
                </a:gridCol>
              </a:tblGrid>
              <a:tr h="638175">
                <a:tc>
                  <a:txBody>
                    <a:bodyPr/>
                    <a:lstStyle/>
                    <a:p>
                      <a:pPr algn="ctr"/>
                      <a:r>
                        <a:rPr lang="en-US" sz="1600" b="1" dirty="0">
                          <a:solidFill>
                            <a:schemeClr val="bg1"/>
                          </a:solidFill>
                        </a:rPr>
                        <a:t>M.O.A</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a:txBody>
                    <a:bodyPr/>
                    <a:lstStyle/>
                    <a:p>
                      <a:pPr marL="342900" marR="0" lvl="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Reduce muscle spasm in spastic states </a:t>
                      </a:r>
                    </a:p>
                    <a:p>
                      <a:pPr marL="342900" marR="0" lvl="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Centrally acting ,Example: Baclofen GABA (gamma-amino butyric acid ‘GABA’)* agonist. Acts on spinal cord, Example: Diazepam (Benzodiazepines): facilitate GABA* action on CNS </a:t>
                      </a:r>
                    </a:p>
                    <a:p>
                      <a:pPr marL="342900" marR="0" lvl="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Direct action on skeletal muscles, Example: </a:t>
                      </a:r>
                      <a:r>
                        <a:rPr kumimoji="0" lang="en-US" sz="1800" b="1" i="0" u="none" strike="noStrike" kern="1200" cap="none" spc="0" normalizeH="0" baseline="0" noProof="0" dirty="0">
                          <a:ln>
                            <a:noFill/>
                          </a:ln>
                          <a:solidFill>
                            <a:prstClr val="black"/>
                          </a:solidFill>
                          <a:effectLst/>
                          <a:uLnTx/>
                          <a:uFillTx/>
                          <a:latin typeface="+mn-lt"/>
                          <a:ea typeface="+mn-ea"/>
                          <a:cs typeface="+mn-cs"/>
                        </a:rPr>
                        <a:t>Dantrolene</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4109493"/>
                  </a:ext>
                </a:extLst>
              </a:tr>
              <a:tr h="638175">
                <a:tc>
                  <a:txBody>
                    <a:bodyPr/>
                    <a:lstStyle/>
                    <a:p>
                      <a:pPr algn="ctr"/>
                      <a:r>
                        <a:rPr lang="en-US" sz="1600" b="1" dirty="0">
                          <a:solidFill>
                            <a:schemeClr val="bg1"/>
                          </a:solidFill>
                        </a:rPr>
                        <a:t>Uses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a:txBody>
                    <a:bodyPr/>
                    <a:lstStyle/>
                    <a:p>
                      <a:r>
                        <a:rPr lang="en-US" sz="1600" dirty="0"/>
                        <a:t>They reduce muscle spasm in spastic static state produced by </a:t>
                      </a:r>
                      <a:r>
                        <a:rPr lang="en-US" sz="1600" u="sng" dirty="0">
                          <a:solidFill>
                            <a:srgbClr val="FF0000"/>
                          </a:solidFill>
                        </a:rPr>
                        <a:t>neurological disorders </a:t>
                      </a:r>
                      <a:r>
                        <a:rPr lang="en-US" sz="1600" dirty="0"/>
                        <a:t>such as:</a:t>
                      </a:r>
                    </a:p>
                    <a:p>
                      <a:r>
                        <a:rPr lang="en-US" sz="1600" dirty="0"/>
                        <a:t> • spinal cord injury </a:t>
                      </a:r>
                    </a:p>
                    <a:p>
                      <a:r>
                        <a:rPr lang="en-US" sz="1600" dirty="0"/>
                        <a:t>• Cerebral stroke </a:t>
                      </a:r>
                    </a:p>
                    <a:p>
                      <a:r>
                        <a:rPr lang="en-US" sz="1600" dirty="0"/>
                        <a:t>• Cerebral palsy</a:t>
                      </a:r>
                    </a:p>
                    <a:p>
                      <a:r>
                        <a:rPr lang="en-US" sz="1600" dirty="0">
                          <a:solidFill>
                            <a:schemeClr val="bg1">
                              <a:lumMod val="50000"/>
                            </a:schemeClr>
                          </a:solidFill>
                        </a:rPr>
                        <a:t>Note: they also work as sedimentation drugs.</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7905989"/>
                  </a:ext>
                </a:extLst>
              </a:tr>
            </a:tbl>
          </a:graphicData>
        </a:graphic>
      </p:graphicFrame>
      <p:graphicFrame>
        <p:nvGraphicFramePr>
          <p:cNvPr id="6" name="Table 5">
            <a:extLst>
              <a:ext uri="{FF2B5EF4-FFF2-40B4-BE49-F238E27FC236}">
                <a16:creationId xmlns:a16="http://schemas.microsoft.com/office/drawing/2014/main" id="{D8F0E921-83DC-4DB7-8416-43DFEDABE383}"/>
              </a:ext>
            </a:extLst>
          </p:cNvPr>
          <p:cNvGraphicFramePr>
            <a:graphicFrameLocks noGrp="1"/>
          </p:cNvGraphicFramePr>
          <p:nvPr>
            <p:extLst>
              <p:ext uri="{D42A27DB-BD31-4B8C-83A1-F6EECF244321}">
                <p14:modId xmlns:p14="http://schemas.microsoft.com/office/powerpoint/2010/main" val="197010909"/>
              </p:ext>
            </p:extLst>
          </p:nvPr>
        </p:nvGraphicFramePr>
        <p:xfrm>
          <a:off x="-1" y="4370578"/>
          <a:ext cx="6858001" cy="3661983"/>
        </p:xfrm>
        <a:graphic>
          <a:graphicData uri="http://schemas.openxmlformats.org/drawingml/2006/table">
            <a:tbl>
              <a:tblPr firstRow="1" bandRow="1">
                <a:tableStyleId>{5C22544A-7EE6-4342-B048-85BDC9FD1C3A}</a:tableStyleId>
              </a:tblPr>
              <a:tblGrid>
                <a:gridCol w="1352550">
                  <a:extLst>
                    <a:ext uri="{9D8B030D-6E8A-4147-A177-3AD203B41FA5}">
                      <a16:colId xmlns:a16="http://schemas.microsoft.com/office/drawing/2014/main" val="2904183565"/>
                    </a:ext>
                  </a:extLst>
                </a:gridCol>
                <a:gridCol w="5505451">
                  <a:extLst>
                    <a:ext uri="{9D8B030D-6E8A-4147-A177-3AD203B41FA5}">
                      <a16:colId xmlns:a16="http://schemas.microsoft.com/office/drawing/2014/main" val="1984555622"/>
                    </a:ext>
                  </a:extLst>
                </a:gridCol>
              </a:tblGrid>
              <a:tr h="783781">
                <a:tc gridSpan="2">
                  <a:txBody>
                    <a:bodyPr/>
                    <a:lstStyle/>
                    <a:p>
                      <a:pPr algn="ctr"/>
                      <a:r>
                        <a:rPr lang="en-US" sz="2400" dirty="0">
                          <a:solidFill>
                            <a:schemeClr val="bg1"/>
                          </a:solidFill>
                        </a:rPr>
                        <a:t>Dantrolene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n-US"/>
                    </a:p>
                  </a:txBody>
                  <a:tcPr/>
                </a:tc>
                <a:extLst>
                  <a:ext uri="{0D108BD9-81ED-4DB2-BD59-A6C34878D82A}">
                    <a16:rowId xmlns:a16="http://schemas.microsoft.com/office/drawing/2014/main" val="2494473424"/>
                  </a:ext>
                </a:extLst>
              </a:tr>
              <a:tr h="783781">
                <a:tc>
                  <a:txBody>
                    <a:bodyPr/>
                    <a:lstStyle/>
                    <a:p>
                      <a:pPr algn="ctr"/>
                      <a:r>
                        <a:rPr lang="en-US" sz="1800" b="1" dirty="0">
                          <a:solidFill>
                            <a:schemeClr val="bg1"/>
                          </a:solidFill>
                        </a:rPr>
                        <a:t>M.OA</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a:txBody>
                    <a:bodyPr/>
                    <a:lstStyle/>
                    <a:p>
                      <a:pPr marL="285750" indent="-285750">
                        <a:buFont typeface="Arial" panose="020B0604020202020204" pitchFamily="34" charset="0"/>
                        <a:buChar char="•"/>
                      </a:pPr>
                      <a:r>
                        <a:rPr lang="en-US" sz="1600" dirty="0"/>
                        <a:t>Acts directly on skeletal muscles.</a:t>
                      </a:r>
                    </a:p>
                    <a:p>
                      <a:pPr marL="285750" indent="-285750">
                        <a:buFont typeface="Arial" panose="020B0604020202020204" pitchFamily="34" charset="0"/>
                        <a:buChar char="•"/>
                      </a:pPr>
                      <a:r>
                        <a:rPr lang="en-US" sz="1600" dirty="0"/>
                        <a:t>It interferes with the release of calcium from its</a:t>
                      </a:r>
                    </a:p>
                    <a:p>
                      <a:pPr marL="285750" indent="-285750">
                        <a:buFont typeface="Arial" panose="020B0604020202020204" pitchFamily="34" charset="0"/>
                        <a:buChar char="•"/>
                      </a:pPr>
                      <a:r>
                        <a:rPr lang="en-US" sz="1600" dirty="0"/>
                        <a:t>stores in skeletal muscles (sarcoplasmic reticulum).</a:t>
                      </a:r>
                    </a:p>
                    <a:p>
                      <a:pPr marL="285750" indent="-285750">
                        <a:buFont typeface="Arial" panose="020B0604020202020204" pitchFamily="34" charset="0"/>
                        <a:buChar char="•"/>
                      </a:pPr>
                      <a:r>
                        <a:rPr lang="en-US" sz="1600" dirty="0"/>
                        <a:t>It inhibits excitation-contraction coupling in the</a:t>
                      </a:r>
                    </a:p>
                    <a:p>
                      <a:pPr marL="285750" indent="-285750">
                        <a:buFont typeface="Arial" panose="020B0604020202020204" pitchFamily="34" charset="0"/>
                        <a:buChar char="•"/>
                      </a:pPr>
                      <a:r>
                        <a:rPr lang="en-US" sz="1600" dirty="0"/>
                        <a:t>muscle fiber</a:t>
                      </a:r>
                      <a:r>
                        <a:rPr lang="en-US"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8217647"/>
                  </a:ext>
                </a:extLst>
              </a:tr>
              <a:tr h="783781">
                <a:tc>
                  <a:txBody>
                    <a:bodyPr/>
                    <a:lstStyle/>
                    <a:p>
                      <a:pPr algn="ctr"/>
                      <a:r>
                        <a:rPr lang="en-US" sz="1800" b="1" dirty="0">
                          <a:solidFill>
                            <a:schemeClr val="bg1"/>
                          </a:solidFill>
                        </a:rPr>
                        <a:t>P.K</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a:txBody>
                    <a:bodyPr/>
                    <a:lstStyle/>
                    <a:p>
                      <a:r>
                        <a:rPr lang="en-US" sz="1600" dirty="0"/>
                        <a:t>Orally, IV, (t ½ = 8 - 9 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1172466"/>
                  </a:ext>
                </a:extLst>
              </a:tr>
              <a:tr h="783781">
                <a:tc>
                  <a:txBody>
                    <a:bodyPr/>
                    <a:lstStyle/>
                    <a:p>
                      <a:pPr algn="ctr"/>
                      <a:r>
                        <a:rPr lang="en-US" sz="1800" b="1" dirty="0">
                          <a:solidFill>
                            <a:schemeClr val="bg1"/>
                          </a:solidFill>
                        </a:rPr>
                        <a:t>Uses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a:txBody>
                    <a:bodyPr/>
                    <a:lstStyle/>
                    <a:p>
                      <a:pPr marL="285750" indent="-285750">
                        <a:buFont typeface="Arial" panose="020B0604020202020204" pitchFamily="34" charset="0"/>
                        <a:buChar char="•"/>
                      </a:pPr>
                      <a:r>
                        <a:rPr lang="en-US" sz="1600" dirty="0"/>
                        <a:t>Spastic states</a:t>
                      </a:r>
                    </a:p>
                    <a:p>
                      <a:pPr marL="285750" indent="-285750">
                        <a:buFont typeface="Arial" panose="020B0604020202020204" pitchFamily="34" charset="0"/>
                        <a:buChar char="•"/>
                      </a:pPr>
                      <a:r>
                        <a:rPr lang="en-US" sz="1600" b="1" dirty="0">
                          <a:solidFill>
                            <a:srgbClr val="FF0000"/>
                          </a:solidFill>
                        </a:rPr>
                        <a:t>Malignant hyperthermia </a:t>
                      </a:r>
                      <a:r>
                        <a:rPr lang="en-US" sz="1600" b="1" dirty="0">
                          <a:solidFill>
                            <a:srgbClr val="92D050"/>
                          </a:solidFill>
                        </a:rPr>
                        <a:t>(The drug of choice)</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7523647"/>
                  </a:ext>
                </a:extLst>
              </a:tr>
            </a:tbl>
          </a:graphicData>
        </a:graphic>
      </p:graphicFrame>
      <p:pic>
        <p:nvPicPr>
          <p:cNvPr id="7" name="Picture 6">
            <a:extLst>
              <a:ext uri="{FF2B5EF4-FFF2-40B4-BE49-F238E27FC236}">
                <a16:creationId xmlns:a16="http://schemas.microsoft.com/office/drawing/2014/main" id="{9EB81FD2-86AA-40A9-910F-83C6D97428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8189478"/>
            <a:ext cx="3124200" cy="1477407"/>
          </a:xfrm>
          <a:prstGeom prst="rect">
            <a:avLst/>
          </a:prstGeom>
        </p:spPr>
      </p:pic>
      <p:sp>
        <p:nvSpPr>
          <p:cNvPr id="8" name="TextBox 7">
            <a:extLst>
              <a:ext uri="{FF2B5EF4-FFF2-40B4-BE49-F238E27FC236}">
                <a16:creationId xmlns:a16="http://schemas.microsoft.com/office/drawing/2014/main" id="{90169997-A9F0-4A3F-B7E3-AFA182196B55}"/>
              </a:ext>
            </a:extLst>
          </p:cNvPr>
          <p:cNvSpPr txBox="1"/>
          <p:nvPr/>
        </p:nvSpPr>
        <p:spPr>
          <a:xfrm>
            <a:off x="2133600" y="8743515"/>
            <a:ext cx="1600200" cy="369332"/>
          </a:xfrm>
          <a:prstGeom prst="rect">
            <a:avLst/>
          </a:prstGeom>
          <a:noFill/>
        </p:spPr>
        <p:txBody>
          <a:bodyPr wrap="square" rtlCol="0">
            <a:spAutoFit/>
          </a:bodyPr>
          <a:lstStyle/>
          <a:p>
            <a:r>
              <a:rPr lang="en-US" b="1" dirty="0">
                <a:solidFill>
                  <a:schemeClr val="bg2">
                    <a:lumMod val="90000"/>
                  </a:schemeClr>
                </a:solidFill>
              </a:rPr>
              <a:t>Extra picture:</a:t>
            </a:r>
          </a:p>
        </p:txBody>
      </p:sp>
    </p:spTree>
    <p:extLst>
      <p:ext uri="{BB962C8B-B14F-4D97-AF65-F5344CB8AC3E}">
        <p14:creationId xmlns:p14="http://schemas.microsoft.com/office/powerpoint/2010/main" val="3404912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A954C-75BA-429F-BAA2-A207E024CAD6}"/>
              </a:ext>
            </a:extLst>
          </p:cNvPr>
          <p:cNvSpPr txBox="1">
            <a:spLocks/>
          </p:cNvSpPr>
          <p:nvPr/>
        </p:nvSpPr>
        <p:spPr>
          <a:xfrm>
            <a:off x="0" y="0"/>
            <a:ext cx="6858000" cy="538109"/>
          </a:xfrm>
          <a:prstGeom prst="rect">
            <a:avLst/>
          </a:prstGeom>
          <a:solidFill>
            <a:srgbClr val="782A72"/>
          </a:solidFill>
        </p:spPr>
        <p:txBody>
          <a:bodyPr anchor="ctr">
            <a:noAutofit/>
          </a:bodyPr>
          <a:lstStyle>
            <a:lvl1pPr algn="ctr" defTabSz="685800" rtl="0" eaLnBrk="1" latinLnBrk="0" hangingPunct="1">
              <a:lnSpc>
                <a:spcPct val="90000"/>
              </a:lnSpc>
              <a:spcBef>
                <a:spcPct val="0"/>
              </a:spcBef>
              <a:buNone/>
              <a:defRPr sz="4400" kern="1200">
                <a:ln w="3175">
                  <a:solidFill>
                    <a:schemeClr val="tx1"/>
                  </a:solidFill>
                </a:ln>
                <a:solidFill>
                  <a:schemeClr val="bg1"/>
                </a:solidFill>
                <a:latin typeface="Cambria" panose="02040503050406030204" pitchFamily="18" charset="0"/>
                <a:ea typeface="+mj-ea"/>
                <a:cs typeface="+mj-cs"/>
              </a:defRPr>
            </a:lvl1pPr>
          </a:lstStyle>
          <a:p>
            <a:r>
              <a:rPr lang="en-US" sz="3600" dirty="0">
                <a:ln w="3175">
                  <a:solidFill>
                    <a:prstClr val="white"/>
                  </a:solidFill>
                </a:ln>
                <a:solidFill>
                  <a:prstClr val="black"/>
                </a:solidFill>
              </a:rPr>
              <a:t>Summary</a:t>
            </a:r>
            <a:endParaRPr lang="ar-SA" sz="3600" dirty="0">
              <a:ln w="3175">
                <a:solidFill>
                  <a:prstClr val="white"/>
                </a:solidFill>
              </a:ln>
              <a:solidFill>
                <a:prstClr val="black"/>
              </a:solidFill>
            </a:endParaRPr>
          </a:p>
        </p:txBody>
      </p:sp>
      <p:graphicFrame>
        <p:nvGraphicFramePr>
          <p:cNvPr id="3" name="Group 50">
            <a:extLst>
              <a:ext uri="{FF2B5EF4-FFF2-40B4-BE49-F238E27FC236}">
                <a16:creationId xmlns:a16="http://schemas.microsoft.com/office/drawing/2014/main" id="{3D2C7E54-8276-44E8-9856-CEDCA2A3F6AA}"/>
              </a:ext>
            </a:extLst>
          </p:cNvPr>
          <p:cNvGraphicFramePr>
            <a:graphicFrameLocks noGrp="1"/>
          </p:cNvGraphicFramePr>
          <p:nvPr>
            <p:extLst>
              <p:ext uri="{D42A27DB-BD31-4B8C-83A1-F6EECF244321}">
                <p14:modId xmlns:p14="http://schemas.microsoft.com/office/powerpoint/2010/main" val="321419582"/>
              </p:ext>
            </p:extLst>
          </p:nvPr>
        </p:nvGraphicFramePr>
        <p:xfrm>
          <a:off x="0" y="538109"/>
          <a:ext cx="6858000" cy="6698323"/>
        </p:xfrm>
        <a:graphic>
          <a:graphicData uri="http://schemas.openxmlformats.org/drawingml/2006/table">
            <a:tbl>
              <a:tblPr rtl="1"/>
              <a:tblGrid>
                <a:gridCol w="2177360">
                  <a:extLst>
                    <a:ext uri="{9D8B030D-6E8A-4147-A177-3AD203B41FA5}">
                      <a16:colId xmlns:a16="http://schemas.microsoft.com/office/drawing/2014/main" val="20000"/>
                    </a:ext>
                  </a:extLst>
                </a:gridCol>
                <a:gridCol w="1689790">
                  <a:extLst>
                    <a:ext uri="{9D8B030D-6E8A-4147-A177-3AD203B41FA5}">
                      <a16:colId xmlns:a16="http://schemas.microsoft.com/office/drawing/2014/main" val="20001"/>
                    </a:ext>
                  </a:extLst>
                </a:gridCol>
                <a:gridCol w="139065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416395">
                <a:tc>
                  <a:txBody>
                    <a:bodyPr/>
                    <a:lstStyle/>
                    <a:p>
                      <a:pPr marL="365125" marR="0" lvl="0" indent="-255588" algn="ctr" defTabSz="914400" rtl="0" eaLnBrk="1" fontAlgn="base" latinLnBrk="0" hangingPunct="1">
                        <a:lnSpc>
                          <a:spcPct val="100000"/>
                        </a:lnSpc>
                        <a:spcBef>
                          <a:spcPct val="0"/>
                        </a:spcBef>
                        <a:spcAft>
                          <a:spcPct val="0"/>
                        </a:spcAft>
                        <a:buClrTx/>
                        <a:buSzTx/>
                        <a:buFontTx/>
                        <a:buNone/>
                        <a:tabLst/>
                      </a:pPr>
                      <a:r>
                        <a:rPr kumimoji="0" lang="arn-CL" sz="2000" b="1" i="0" u="none" strike="noStrike" cap="none" normalizeH="0" baseline="0" dirty="0">
                          <a:ln>
                            <a:noFill/>
                          </a:ln>
                          <a:solidFill>
                            <a:schemeClr val="bg1"/>
                          </a:solidFill>
                          <a:effectLst/>
                          <a:latin typeface="Cambria" panose="02040503050406030204" pitchFamily="18" charset="0"/>
                          <a:cs typeface="Times New Roman" pitchFamily="18" charset="0"/>
                        </a:rPr>
                        <a:t>Notes</a:t>
                      </a:r>
                      <a:endParaRPr kumimoji="0" lang="ar-SA" sz="2000" b="1" i="0" u="none" strike="noStrike" cap="none" normalizeH="0" baseline="0" dirty="0">
                        <a:ln>
                          <a:noFill/>
                        </a:ln>
                        <a:solidFill>
                          <a:schemeClr val="bg1"/>
                        </a:solidFill>
                        <a:effectLst/>
                        <a:latin typeface="Cambria" panose="02040503050406030204"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76761"/>
                    </a:solidFill>
                  </a:tcPr>
                </a:tc>
                <a:tc>
                  <a:txBody>
                    <a:bodyPr/>
                    <a:lstStyle/>
                    <a:p>
                      <a:pPr marL="365125" marR="0" lvl="0" indent="-255588"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Cambria" panose="02040503050406030204" pitchFamily="18" charset="0"/>
                          <a:cs typeface="Arial" charset="0"/>
                        </a:rPr>
                        <a:t>Side effects</a:t>
                      </a:r>
                      <a:endParaRPr kumimoji="0" lang="ar-SA" sz="2000" b="1" i="0" u="none" strike="noStrike" cap="none" normalizeH="0" baseline="0">
                        <a:ln>
                          <a:noFill/>
                        </a:ln>
                        <a:solidFill>
                          <a:schemeClr val="bg1"/>
                        </a:solidFill>
                        <a:effectLst/>
                        <a:latin typeface="Cambria" panose="02040503050406030204"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76761"/>
                    </a:solidFill>
                  </a:tcPr>
                </a:tc>
                <a:tc>
                  <a:txBody>
                    <a:bodyPr/>
                    <a:lstStyle/>
                    <a:p>
                      <a:pPr marL="365125" marR="0" lvl="0" indent="-255588"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Cambria" panose="02040503050406030204" pitchFamily="18" charset="0"/>
                          <a:cs typeface="Arial" charset="0"/>
                        </a:rPr>
                        <a:t>Duration</a:t>
                      </a:r>
                      <a:endParaRPr kumimoji="0" lang="ar-SA" sz="2000" b="1" i="0" u="none" strike="noStrike" cap="none" normalizeH="0" baseline="0" dirty="0">
                        <a:ln>
                          <a:noFill/>
                        </a:ln>
                        <a:solidFill>
                          <a:schemeClr val="bg1"/>
                        </a:solidFill>
                        <a:effectLst/>
                        <a:latin typeface="Cambria" panose="02040503050406030204"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76761"/>
                    </a:solidFill>
                  </a:tcPr>
                </a:tc>
                <a:tc>
                  <a:txBody>
                    <a:bodyPr/>
                    <a:lstStyle/>
                    <a:p>
                      <a:pPr marL="365125" marR="0" lvl="0" indent="-255588" algn="ctr" defTabSz="914400" rtl="0" eaLnBrk="1" fontAlgn="base" latinLnBrk="0" hangingPunct="1">
                        <a:lnSpc>
                          <a:spcPct val="100000"/>
                        </a:lnSpc>
                        <a:spcBef>
                          <a:spcPct val="0"/>
                        </a:spcBef>
                        <a:spcAft>
                          <a:spcPct val="0"/>
                        </a:spcAft>
                        <a:buClrTx/>
                        <a:buSzTx/>
                        <a:buFontTx/>
                        <a:buNone/>
                        <a:tabLst/>
                      </a:pPr>
                      <a:r>
                        <a:rPr kumimoji="0" lang="arn-CL" sz="2000" b="1" i="0" u="none" strike="noStrike" cap="none" normalizeH="0" baseline="0" dirty="0">
                          <a:ln>
                            <a:noFill/>
                          </a:ln>
                          <a:solidFill>
                            <a:schemeClr val="bg1"/>
                          </a:solidFill>
                          <a:effectLst/>
                          <a:latin typeface="Cambria" panose="02040503050406030204" pitchFamily="18" charset="0"/>
                          <a:cs typeface="Times New Roman" pitchFamily="18" charset="0"/>
                        </a:rPr>
                        <a:t>Drug</a:t>
                      </a:r>
                      <a:endParaRPr kumimoji="0" lang="ar-SA" sz="2000" b="1" i="0" u="none" strike="noStrike" cap="none" normalizeH="0" baseline="0" dirty="0">
                        <a:ln>
                          <a:noFill/>
                        </a:ln>
                        <a:solidFill>
                          <a:schemeClr val="bg1"/>
                        </a:solidFill>
                        <a:effectLst/>
                        <a:latin typeface="Cambria" panose="02040503050406030204"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76761"/>
                    </a:solidFill>
                  </a:tcPr>
                </a:tc>
                <a:extLst>
                  <a:ext uri="{0D108BD9-81ED-4DB2-BD59-A6C34878D82A}">
                    <a16:rowId xmlns:a16="http://schemas.microsoft.com/office/drawing/2014/main" val="10000"/>
                  </a:ext>
                </a:extLst>
              </a:tr>
              <a:tr h="598495">
                <a:tc>
                  <a:txBody>
                    <a:bodyPr/>
                    <a:lstStyle/>
                    <a:p>
                      <a:pPr marL="365125" marR="0" lvl="0" indent="-255588"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Cambria" panose="02040503050406030204" pitchFamily="18" charset="0"/>
                          <a:cs typeface="Times New Roman" pitchFamily="18" charset="0"/>
                        </a:rPr>
                        <a:t>#</a:t>
                      </a:r>
                      <a:r>
                        <a:rPr kumimoji="0" lang="en-US" sz="1800" b="1" i="0" u="none" strike="noStrike" cap="none" normalizeH="0" baseline="0">
                          <a:ln>
                            <a:noFill/>
                          </a:ln>
                          <a:solidFill>
                            <a:schemeClr val="tx1"/>
                          </a:solidFill>
                          <a:effectLst/>
                          <a:latin typeface="Cambria" panose="02040503050406030204" pitchFamily="18" charset="0"/>
                          <a:cs typeface="Times New Roman" pitchFamily="18" charset="0"/>
                        </a:rPr>
                        <a:t> Renal failure</a:t>
                      </a:r>
                      <a:endParaRPr kumimoji="0" lang="ar-SA" sz="1800" b="1" i="0" u="none" strike="noStrike" cap="none" normalizeH="0" baseline="0">
                        <a:ln>
                          <a:noFill/>
                        </a:ln>
                        <a:solidFill>
                          <a:schemeClr val="tx1"/>
                        </a:solidFill>
                        <a:effectLst/>
                        <a:latin typeface="Cambria" panose="02040503050406030204"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65125" marR="0" lvl="0" indent="-255588"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mbria" panose="02040503050406030204" pitchFamily="18" charset="0"/>
                          <a:cs typeface="Times New Roman" pitchFamily="18" charset="0"/>
                        </a:rPr>
                        <a:t>Hypotension</a:t>
                      </a:r>
                      <a:endParaRPr kumimoji="0" lang="ar-SA" sz="1800" b="1" i="0" u="none" strike="noStrike" cap="none" normalizeH="0" baseline="0">
                        <a:ln>
                          <a:noFill/>
                        </a:ln>
                        <a:solidFill>
                          <a:schemeClr val="tx1"/>
                        </a:solidFill>
                        <a:effectLst/>
                        <a:latin typeface="Cambria" panose="02040503050406030204"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65125" marR="0" lvl="0" indent="-255588" algn="ctr" defTabSz="914400" rtl="0" eaLnBrk="1" fontAlgn="base" latinLnBrk="0" hangingPunct="1">
                        <a:lnSpc>
                          <a:spcPct val="90000"/>
                        </a:lnSpc>
                        <a:spcBef>
                          <a:spcPct val="0"/>
                        </a:spcBef>
                        <a:spcAft>
                          <a:spcPct val="0"/>
                        </a:spcAft>
                        <a:buClrTx/>
                        <a:buSzTx/>
                        <a:buFontTx/>
                        <a:buNone/>
                        <a:tabLst/>
                      </a:pPr>
                      <a:r>
                        <a:rPr kumimoji="0" lang="arn-CL" sz="1800" b="1" i="0" u="none" strike="noStrike" cap="none" normalizeH="0" baseline="0">
                          <a:ln>
                            <a:noFill/>
                          </a:ln>
                          <a:solidFill>
                            <a:schemeClr val="tx1"/>
                          </a:solidFill>
                          <a:effectLst/>
                          <a:latin typeface="Cambria" panose="02040503050406030204" pitchFamily="18" charset="0"/>
                          <a:cs typeface="Times New Roman" pitchFamily="18" charset="0"/>
                        </a:rPr>
                        <a:t>Lon</a:t>
                      </a:r>
                      <a:r>
                        <a:rPr kumimoji="0" lang="en-US" sz="1800" b="1" i="0" u="none" strike="noStrike" cap="none" normalizeH="0" baseline="0">
                          <a:ln>
                            <a:noFill/>
                          </a:ln>
                          <a:solidFill>
                            <a:schemeClr val="tx1"/>
                          </a:solidFill>
                          <a:effectLst/>
                          <a:latin typeface="Cambria" panose="02040503050406030204" pitchFamily="18" charset="0"/>
                          <a:cs typeface="Times New Roman" pitchFamily="18" charset="0"/>
                        </a:rPr>
                        <a:t>g </a:t>
                      </a:r>
                    </a:p>
                    <a:p>
                      <a:pPr marL="365125" marR="0" lvl="0" indent="-255588"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Cambria" panose="02040503050406030204" pitchFamily="18" charset="0"/>
                          <a:cs typeface="Times New Roman" pitchFamily="18" charset="0"/>
                        </a:rPr>
                        <a:t>1-2 h</a:t>
                      </a:r>
                      <a:endParaRPr kumimoji="0" lang="en-US" sz="1800" b="1" i="0" u="none" strike="noStrike" cap="none" normalizeH="0" baseline="0">
                        <a:ln>
                          <a:noFill/>
                        </a:ln>
                        <a:solidFill>
                          <a:schemeClr val="tx1"/>
                        </a:solidFill>
                        <a:effectLst/>
                        <a:latin typeface="Cambria" panose="02040503050406030204"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65125" marR="0" lvl="0" indent="-255588" algn="ctr" defTabSz="914400" rtl="0" eaLnBrk="1" fontAlgn="base" latinLnBrk="0" hangingPunct="1">
                        <a:lnSpc>
                          <a:spcPct val="90000"/>
                        </a:lnSpc>
                        <a:spcBef>
                          <a:spcPct val="0"/>
                        </a:spcBef>
                        <a:spcAft>
                          <a:spcPct val="0"/>
                        </a:spcAft>
                        <a:buClrTx/>
                        <a:buSzTx/>
                        <a:buFontTx/>
                        <a:buNone/>
                        <a:tabLst/>
                      </a:pPr>
                      <a:r>
                        <a:rPr kumimoji="0" lang="arn-CL" sz="1800" b="1" i="0" u="none" strike="noStrike" cap="none" normalizeH="0" baseline="0" dirty="0">
                          <a:ln>
                            <a:noFill/>
                          </a:ln>
                          <a:solidFill>
                            <a:schemeClr val="tx1"/>
                          </a:solidFill>
                          <a:effectLst/>
                          <a:latin typeface="Cambria" panose="02040503050406030204" pitchFamily="18" charset="0"/>
                          <a:cs typeface="Times New Roman" pitchFamily="18" charset="0"/>
                        </a:rPr>
                        <a:t>Tubocurarine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98495">
                <a:tc>
                  <a:txBody>
                    <a:bodyPr/>
                    <a:lstStyle/>
                    <a:p>
                      <a:pPr marL="365125" marR="0" lvl="0" indent="-255588"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Cambria" panose="02040503050406030204" pitchFamily="18" charset="0"/>
                          <a:cs typeface="Times New Roman" pitchFamily="18" charset="0"/>
                        </a:rPr>
                        <a:t>#</a:t>
                      </a:r>
                      <a:r>
                        <a:rPr kumimoji="0" lang="en-US" sz="1800" b="1" i="0" u="none" strike="noStrike" cap="none" normalizeH="0" baseline="0">
                          <a:ln>
                            <a:noFill/>
                          </a:ln>
                          <a:solidFill>
                            <a:schemeClr val="tx1"/>
                          </a:solidFill>
                          <a:effectLst/>
                          <a:latin typeface="Cambria" panose="02040503050406030204" pitchFamily="18" charset="0"/>
                          <a:cs typeface="Times New Roman" pitchFamily="18" charset="0"/>
                        </a:rPr>
                        <a:t>  Renal failure</a:t>
                      </a:r>
                      <a:endParaRPr kumimoji="0" lang="ar-SA" sz="1800" b="1" i="0" u="none" strike="noStrike" cap="none" normalizeH="0" baseline="0">
                        <a:ln>
                          <a:noFill/>
                        </a:ln>
                        <a:solidFill>
                          <a:schemeClr val="tx1"/>
                        </a:solidFill>
                        <a:effectLst/>
                        <a:latin typeface="Cambria" panose="02040503050406030204"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65125" marR="0" lvl="0" indent="-255588" algn="ctr" defTabSz="914400" rtl="0" eaLnBrk="1" fontAlgn="base" latinLnBrk="0" hangingPunct="1">
                        <a:lnSpc>
                          <a:spcPct val="90000"/>
                        </a:lnSpc>
                        <a:spcBef>
                          <a:spcPct val="0"/>
                        </a:spcBef>
                        <a:spcAft>
                          <a:spcPct val="0"/>
                        </a:spcAft>
                        <a:buClrTx/>
                        <a:buSzTx/>
                        <a:buFontTx/>
                        <a:buNone/>
                        <a:tabLst/>
                      </a:pPr>
                      <a:r>
                        <a:rPr kumimoji="0" lang="arn-CL" sz="1800" b="1" i="0" u="none" strike="noStrike" cap="none" normalizeH="0" baseline="0">
                          <a:ln>
                            <a:noFill/>
                          </a:ln>
                          <a:solidFill>
                            <a:schemeClr val="tx1"/>
                          </a:solidFill>
                          <a:effectLst/>
                          <a:latin typeface="Cambria" panose="02040503050406030204" pitchFamily="18" charset="0"/>
                          <a:cs typeface="Times New Roman" pitchFamily="18" charset="0"/>
                        </a:rPr>
                        <a:t>Tachycardia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65125" marR="0" lvl="0" indent="-255588" algn="ctr" defTabSz="914400" rtl="0" eaLnBrk="1" fontAlgn="base" latinLnBrk="0" hangingPunct="1">
                        <a:lnSpc>
                          <a:spcPct val="90000"/>
                        </a:lnSpc>
                        <a:spcBef>
                          <a:spcPct val="0"/>
                        </a:spcBef>
                        <a:spcAft>
                          <a:spcPct val="0"/>
                        </a:spcAft>
                        <a:buClrTx/>
                        <a:buSzTx/>
                        <a:buFontTx/>
                        <a:buNone/>
                        <a:tabLst/>
                      </a:pPr>
                      <a:r>
                        <a:rPr kumimoji="0" lang="arn-CL" sz="1800" b="1" i="0" u="none" strike="noStrike" cap="none" normalizeH="0" baseline="0">
                          <a:ln>
                            <a:noFill/>
                          </a:ln>
                          <a:solidFill>
                            <a:schemeClr val="tx1"/>
                          </a:solidFill>
                          <a:effectLst/>
                          <a:latin typeface="Cambria" panose="02040503050406030204" pitchFamily="18" charset="0"/>
                          <a:cs typeface="Times New Roman" pitchFamily="18" charset="0"/>
                        </a:rPr>
                        <a:t>Long</a:t>
                      </a:r>
                      <a:endParaRPr kumimoji="0" lang="en-US" sz="1800" b="1" i="0" u="none" strike="noStrike" cap="none" normalizeH="0" baseline="0">
                        <a:ln>
                          <a:noFill/>
                        </a:ln>
                        <a:solidFill>
                          <a:schemeClr val="tx1"/>
                        </a:solidFill>
                        <a:effectLst/>
                        <a:latin typeface="Cambria" panose="02040503050406030204" pitchFamily="18" charset="0"/>
                        <a:cs typeface="Times New Roman" pitchFamily="18" charset="0"/>
                      </a:endParaRPr>
                    </a:p>
                    <a:p>
                      <a:pPr marL="365125" marR="0" lvl="0" indent="-255588"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Cambria" panose="02040503050406030204" pitchFamily="18" charset="0"/>
                          <a:cs typeface="Times New Roman" pitchFamily="18" charset="0"/>
                        </a:rPr>
                        <a:t>1-2 h</a:t>
                      </a:r>
                      <a:endParaRPr kumimoji="0" lang="arn-CL" sz="1800" b="1" i="0" u="none" strike="noStrike" cap="none" normalizeH="0" baseline="0">
                        <a:ln>
                          <a:noFill/>
                        </a:ln>
                        <a:solidFill>
                          <a:schemeClr val="tx1"/>
                        </a:solidFill>
                        <a:effectLst/>
                        <a:latin typeface="Cambria" panose="02040503050406030204"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65125" marR="0" lvl="0" indent="-255588" algn="ctr" defTabSz="914400" rtl="0" eaLnBrk="1" fontAlgn="base" latinLnBrk="0" hangingPunct="1">
                        <a:lnSpc>
                          <a:spcPct val="90000"/>
                        </a:lnSpc>
                        <a:spcBef>
                          <a:spcPct val="0"/>
                        </a:spcBef>
                        <a:spcAft>
                          <a:spcPct val="0"/>
                        </a:spcAft>
                        <a:buClrTx/>
                        <a:buSzTx/>
                        <a:buFontTx/>
                        <a:buNone/>
                        <a:tabLst/>
                      </a:pPr>
                      <a:r>
                        <a:rPr kumimoji="0" lang="arn-CL" sz="1800" b="1" i="0" u="none" strike="noStrike" cap="none" normalizeH="0" baseline="0" dirty="0">
                          <a:ln>
                            <a:noFill/>
                          </a:ln>
                          <a:solidFill>
                            <a:schemeClr val="tx1"/>
                          </a:solidFill>
                          <a:effectLst/>
                          <a:latin typeface="Cambria" panose="02040503050406030204" pitchFamily="18" charset="0"/>
                          <a:cs typeface="Times New Roman" pitchFamily="18" charset="0"/>
                        </a:rPr>
                        <a:t>Pancuronium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295250">
                <a:tc>
                  <a:txBody>
                    <a:bodyPr/>
                    <a:lstStyle/>
                    <a:p>
                      <a:pPr marL="365125" marR="0" lvl="0" indent="-255588"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mbria" panose="02040503050406030204" pitchFamily="18" charset="0"/>
                          <a:cs typeface="Times New Roman" pitchFamily="18" charset="0"/>
                        </a:rPr>
                        <a:t>Spontaneous degradation</a:t>
                      </a:r>
                    </a:p>
                    <a:p>
                      <a:pPr marL="365125" marR="0" lvl="0" indent="-255588"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mbria" panose="02040503050406030204" pitchFamily="18" charset="0"/>
                          <a:cs typeface="Times New Roman" pitchFamily="18" charset="0"/>
                        </a:rPr>
                        <a:t>Used in liver and kidney failure</a:t>
                      </a:r>
                      <a:endParaRPr kumimoji="0" lang="ar-SA" sz="1800" b="1" i="0" u="none" strike="noStrike" cap="none" normalizeH="0" baseline="0">
                        <a:ln>
                          <a:noFill/>
                        </a:ln>
                        <a:solidFill>
                          <a:schemeClr val="tx1"/>
                        </a:solidFill>
                        <a:effectLst/>
                        <a:latin typeface="Cambria" panose="02040503050406030204"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65125" marR="0" lvl="0" indent="-255588"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mbria" panose="02040503050406030204" pitchFamily="18" charset="0"/>
                          <a:cs typeface="Times New Roman" pitchFamily="18" charset="0"/>
                        </a:rPr>
                        <a:t>Transient hypotension</a:t>
                      </a:r>
                    </a:p>
                    <a:p>
                      <a:pPr marL="365125" marR="0" lvl="0" indent="-255588"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mbria" panose="02040503050406030204" pitchFamily="18" charset="0"/>
                          <a:cs typeface="Times New Roman" pitchFamily="18" charset="0"/>
                        </a:rPr>
                        <a:t>Histamine release</a:t>
                      </a:r>
                      <a:endParaRPr kumimoji="0" lang="ar-SA" sz="1800" b="1" i="0" u="none" strike="noStrike" cap="none" normalizeH="0" baseline="0">
                        <a:ln>
                          <a:noFill/>
                        </a:ln>
                        <a:solidFill>
                          <a:schemeClr val="tx1"/>
                        </a:solidFill>
                        <a:effectLst/>
                        <a:latin typeface="Cambria" panose="02040503050406030204"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65125" marR="0" lvl="0" indent="-255588"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mbria" panose="02040503050406030204" pitchFamily="18" charset="0"/>
                          <a:cs typeface="Times New Roman" pitchFamily="18" charset="0"/>
                        </a:rPr>
                        <a:t>Short</a:t>
                      </a:r>
                    </a:p>
                    <a:p>
                      <a:pPr marL="365125" marR="0" lvl="0" indent="-255588"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Cambria" panose="02040503050406030204" pitchFamily="18" charset="0"/>
                          <a:cs typeface="Times New Roman" pitchFamily="18" charset="0"/>
                        </a:rPr>
                        <a:t>30 min.</a:t>
                      </a:r>
                      <a:endParaRPr kumimoji="0" lang="ar-SA" sz="1800" b="1" i="0" u="none" strike="noStrike" cap="none" normalizeH="0" baseline="0" dirty="0">
                        <a:ln>
                          <a:noFill/>
                        </a:ln>
                        <a:solidFill>
                          <a:srgbClr val="FF0000"/>
                        </a:solidFill>
                        <a:effectLst/>
                        <a:latin typeface="Cambria" panose="02040503050406030204" pitchFamily="18" charset="0"/>
                        <a:cs typeface="Times New Roman" pitchFamily="18" charset="0"/>
                      </a:endParaRPr>
                    </a:p>
                    <a:p>
                      <a:pPr marL="365125" marR="0" lvl="0" indent="-255588" algn="ctr" defTabSz="914400" rtl="0" eaLnBrk="1" fontAlgn="base" latinLnBrk="0" hangingPunct="1">
                        <a:lnSpc>
                          <a:spcPct val="90000"/>
                        </a:lnSpc>
                        <a:spcBef>
                          <a:spcPct val="0"/>
                        </a:spcBef>
                        <a:spcAft>
                          <a:spcPct val="0"/>
                        </a:spcAft>
                        <a:buClrTx/>
                        <a:buSzTx/>
                        <a:buFontTx/>
                        <a:buNone/>
                        <a:tabLst/>
                      </a:pPr>
                      <a:endParaRPr kumimoji="0" lang="ar-SA" sz="1800" b="1" i="0" u="none" strike="noStrike" cap="none" normalizeH="0" baseline="0" dirty="0">
                        <a:ln>
                          <a:noFill/>
                        </a:ln>
                        <a:solidFill>
                          <a:schemeClr val="tx1"/>
                        </a:solidFill>
                        <a:effectLst/>
                        <a:latin typeface="Cambria" panose="02040503050406030204"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65125" marR="0" lvl="0" indent="-255588" algn="ctr" defTabSz="914400" rtl="0" eaLnBrk="1" fontAlgn="base" latinLnBrk="0" hangingPunct="1">
                        <a:lnSpc>
                          <a:spcPct val="90000"/>
                        </a:lnSpc>
                        <a:spcBef>
                          <a:spcPct val="0"/>
                        </a:spcBef>
                        <a:spcAft>
                          <a:spcPct val="0"/>
                        </a:spcAft>
                        <a:buClrTx/>
                        <a:buSzTx/>
                        <a:buFontTx/>
                        <a:buNone/>
                        <a:tabLst/>
                      </a:pPr>
                      <a:r>
                        <a:rPr kumimoji="0" lang="arn-CL" sz="1800" b="1" i="0" u="none" strike="noStrike" cap="none" normalizeH="0" baseline="0" dirty="0">
                          <a:ln>
                            <a:noFill/>
                          </a:ln>
                          <a:solidFill>
                            <a:schemeClr val="tx1"/>
                          </a:solidFill>
                          <a:effectLst/>
                          <a:latin typeface="Cambria" panose="02040503050406030204" pitchFamily="18" charset="0"/>
                          <a:cs typeface="Times New Roman" pitchFamily="18" charset="0"/>
                        </a:rPr>
                        <a:t>Atracurium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12881">
                <a:tc>
                  <a:txBody>
                    <a:bodyPr/>
                    <a:lstStyle/>
                    <a:p>
                      <a:pPr marL="365125" marR="0" lvl="0" indent="-255588"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Cambria" panose="02040503050406030204" pitchFamily="18" charset="0"/>
                          <a:cs typeface="Times New Roman" pitchFamily="18" charset="0"/>
                        </a:rPr>
                        <a:t>#</a:t>
                      </a:r>
                      <a:r>
                        <a:rPr kumimoji="0" lang="en-US" sz="1800" b="1" i="0" u="none" strike="noStrike" cap="none" normalizeH="0" baseline="0">
                          <a:ln>
                            <a:noFill/>
                          </a:ln>
                          <a:solidFill>
                            <a:schemeClr val="tx1"/>
                          </a:solidFill>
                          <a:effectLst/>
                          <a:latin typeface="Cambria" panose="02040503050406030204" pitchFamily="18" charset="0"/>
                          <a:cs typeface="Times New Roman" pitchFamily="18" charset="0"/>
                        </a:rPr>
                        <a:t> Liver failure</a:t>
                      </a:r>
                      <a:endParaRPr kumimoji="0" lang="ar-SA" sz="1800" b="1" i="0" u="none" strike="noStrike" cap="none" normalizeH="0" baseline="0">
                        <a:ln>
                          <a:noFill/>
                        </a:ln>
                        <a:solidFill>
                          <a:schemeClr val="tx1"/>
                        </a:solidFill>
                        <a:effectLst/>
                        <a:latin typeface="Cambria" panose="02040503050406030204"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65125" marR="0" lvl="0" indent="-255588"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mbria" panose="02040503050406030204" pitchFamily="18" charset="0"/>
                          <a:cs typeface="Times New Roman" pitchFamily="18" charset="0"/>
                        </a:rPr>
                        <a:t>Few side effects</a:t>
                      </a:r>
                      <a:endParaRPr kumimoji="0" lang="ar-SA" sz="1800" b="1" i="0" u="none" strike="noStrike" cap="none" normalizeH="0" baseline="0">
                        <a:ln>
                          <a:noFill/>
                        </a:ln>
                        <a:solidFill>
                          <a:schemeClr val="tx1"/>
                        </a:solidFill>
                        <a:effectLst/>
                        <a:latin typeface="Cambria" panose="02040503050406030204"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65125" marR="0" lvl="0" indent="-255588"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mbria" panose="02040503050406030204" pitchFamily="18" charset="0"/>
                          <a:cs typeface="Times New Roman" pitchFamily="18" charset="0"/>
                        </a:rPr>
                        <a:t>Short</a:t>
                      </a:r>
                    </a:p>
                    <a:p>
                      <a:pPr marL="365125" marR="0" lvl="0" indent="-255588"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Cambria" panose="02040503050406030204" pitchFamily="18" charset="0"/>
                          <a:cs typeface="Times New Roman" pitchFamily="18" charset="0"/>
                        </a:rPr>
                        <a:t>   40 min.</a:t>
                      </a:r>
                      <a:endParaRPr kumimoji="0" lang="ar-SA" sz="1800" b="1" i="0" u="none" strike="noStrike" cap="none" normalizeH="0" baseline="0">
                        <a:ln>
                          <a:noFill/>
                        </a:ln>
                        <a:solidFill>
                          <a:srgbClr val="FF0000"/>
                        </a:solidFill>
                        <a:effectLst/>
                        <a:latin typeface="Cambria" panose="02040503050406030204" pitchFamily="18" charset="0"/>
                        <a:cs typeface="Times New Roman" pitchFamily="18" charset="0"/>
                      </a:endParaRPr>
                    </a:p>
                    <a:p>
                      <a:pPr marL="365125" marR="0" lvl="0" indent="-255588" algn="ctr" defTabSz="914400" rtl="0" eaLnBrk="1" fontAlgn="base" latinLnBrk="0" hangingPunct="1">
                        <a:lnSpc>
                          <a:spcPct val="90000"/>
                        </a:lnSpc>
                        <a:spcBef>
                          <a:spcPct val="0"/>
                        </a:spcBef>
                        <a:spcAft>
                          <a:spcPct val="0"/>
                        </a:spcAft>
                        <a:buClrTx/>
                        <a:buSzTx/>
                        <a:buFontTx/>
                        <a:buNone/>
                        <a:tabLst/>
                      </a:pPr>
                      <a:endParaRPr kumimoji="0" lang="ar-SA" sz="1800" b="1" i="0" u="none" strike="noStrike" cap="none" normalizeH="0" baseline="0">
                        <a:ln>
                          <a:noFill/>
                        </a:ln>
                        <a:solidFill>
                          <a:schemeClr val="tx1"/>
                        </a:solidFill>
                        <a:effectLst/>
                        <a:latin typeface="Cambria" panose="02040503050406030204"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65125" marR="0" lvl="0" indent="-255588" algn="ctr" defTabSz="914400" rtl="0" eaLnBrk="1" fontAlgn="base" latinLnBrk="0" hangingPunct="1">
                        <a:lnSpc>
                          <a:spcPct val="90000"/>
                        </a:lnSpc>
                        <a:spcBef>
                          <a:spcPct val="0"/>
                        </a:spcBef>
                        <a:spcAft>
                          <a:spcPct val="0"/>
                        </a:spcAft>
                        <a:buClrTx/>
                        <a:buSzTx/>
                        <a:buFontTx/>
                        <a:buNone/>
                        <a:tabLst/>
                      </a:pPr>
                      <a:r>
                        <a:rPr kumimoji="0" lang="arn-CL" sz="1800" b="1" i="0" u="none" strike="noStrike" cap="none" normalizeH="0" baseline="0" dirty="0">
                          <a:ln>
                            <a:noFill/>
                          </a:ln>
                          <a:solidFill>
                            <a:schemeClr val="tx1"/>
                          </a:solidFill>
                          <a:effectLst/>
                          <a:latin typeface="Cambria" panose="02040503050406030204" pitchFamily="18" charset="0"/>
                          <a:cs typeface="Times New Roman" pitchFamily="18" charset="0"/>
                        </a:rPr>
                        <a:t>Vecuronium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536434">
                <a:tc>
                  <a:txBody>
                    <a:bodyPr/>
                    <a:lstStyle/>
                    <a:p>
                      <a:pPr marL="365125" marR="0" lvl="0" indent="-255588"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mbria" panose="02040503050406030204" pitchFamily="18" charset="0"/>
                          <a:cs typeface="Times New Roman" pitchFamily="18" charset="0"/>
                        </a:rPr>
                        <a:t>Metabolized by </a:t>
                      </a:r>
                      <a:r>
                        <a:rPr kumimoji="0" lang="en-US" sz="1800" b="1" i="0" u="none" strike="noStrike" cap="none" normalizeH="0" baseline="0" dirty="0" err="1">
                          <a:ln>
                            <a:noFill/>
                          </a:ln>
                          <a:solidFill>
                            <a:schemeClr val="tx1"/>
                          </a:solidFill>
                          <a:effectLst/>
                          <a:latin typeface="Cambria" panose="02040503050406030204" pitchFamily="18" charset="0"/>
                          <a:cs typeface="Times New Roman" pitchFamily="18" charset="0"/>
                        </a:rPr>
                        <a:t>pseudocholinesterase</a:t>
                      </a:r>
                      <a:endParaRPr kumimoji="0" lang="en-US" sz="1800" b="1" i="0" u="none" strike="noStrike" cap="none" normalizeH="0" baseline="0" dirty="0">
                        <a:ln>
                          <a:noFill/>
                        </a:ln>
                        <a:solidFill>
                          <a:schemeClr val="tx1"/>
                        </a:solidFill>
                        <a:effectLst/>
                        <a:latin typeface="Cambria" panose="02040503050406030204" pitchFamily="18" charset="0"/>
                        <a:cs typeface="Times New Roman" pitchFamily="18" charset="0"/>
                      </a:endParaRPr>
                    </a:p>
                    <a:p>
                      <a:pPr marL="365125" marR="0" lvl="0" indent="-255588"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Cambria" panose="02040503050406030204" pitchFamily="18" charset="0"/>
                          <a:cs typeface="Times New Roman" pitchFamily="18" charset="0"/>
                        </a:rPr>
                        <a:t>#</a:t>
                      </a:r>
                      <a:r>
                        <a:rPr kumimoji="0" lang="en-US" sz="1800" b="1" i="0" u="none" strike="noStrike" cap="none" normalizeH="0" baseline="0" dirty="0">
                          <a:ln>
                            <a:noFill/>
                          </a:ln>
                          <a:solidFill>
                            <a:schemeClr val="tx1"/>
                          </a:solidFill>
                          <a:effectLst/>
                          <a:latin typeface="Cambria" panose="02040503050406030204" pitchFamily="18" charset="0"/>
                          <a:cs typeface="Times New Roman" pitchFamily="18" charset="0"/>
                        </a:rPr>
                        <a:t> </a:t>
                      </a:r>
                      <a:r>
                        <a:rPr kumimoji="0" lang="en-US" sz="1800" b="1" i="0" u="none" strike="noStrike" cap="none" normalizeH="0" baseline="0" dirty="0" err="1">
                          <a:ln>
                            <a:noFill/>
                          </a:ln>
                          <a:solidFill>
                            <a:schemeClr val="tx1"/>
                          </a:solidFill>
                          <a:effectLst/>
                          <a:latin typeface="Cambria" panose="02040503050406030204" pitchFamily="18" charset="0"/>
                          <a:cs typeface="Times New Roman" pitchFamily="18" charset="0"/>
                        </a:rPr>
                        <a:t>Choline</a:t>
                      </a:r>
                      <a:r>
                        <a:rPr kumimoji="0" lang="en-US" sz="1800" b="1" i="0" u="none" strike="noStrike" cap="none" normalizeH="0" baseline="0" dirty="0">
                          <a:ln>
                            <a:noFill/>
                          </a:ln>
                          <a:solidFill>
                            <a:schemeClr val="tx1"/>
                          </a:solidFill>
                          <a:effectLst/>
                          <a:latin typeface="Cambria" panose="02040503050406030204" pitchFamily="18" charset="0"/>
                          <a:cs typeface="Times New Roman" pitchFamily="18" charset="0"/>
                        </a:rPr>
                        <a:t> esterase deficiency</a:t>
                      </a:r>
                      <a:endParaRPr kumimoji="0" lang="ar-SA" sz="1800" b="1" i="0" u="none" strike="noStrike" cap="none" normalizeH="0" baseline="0" dirty="0">
                        <a:ln>
                          <a:noFill/>
                        </a:ln>
                        <a:solidFill>
                          <a:schemeClr val="tx1"/>
                        </a:solidFill>
                        <a:effectLst/>
                        <a:latin typeface="Cambria" panose="02040503050406030204"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65125" marR="0" lvl="0" indent="-255588"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mbria" panose="02040503050406030204" pitchFamily="18" charset="0"/>
                          <a:cs typeface="Times New Roman" pitchFamily="18" charset="0"/>
                        </a:rPr>
                        <a:t>Similar to atracurium</a:t>
                      </a:r>
                      <a:endParaRPr kumimoji="0" lang="ar-SA" sz="1800" b="1" i="0" u="none" strike="noStrike" cap="none" normalizeH="0" baseline="0" dirty="0">
                        <a:ln>
                          <a:noFill/>
                        </a:ln>
                        <a:solidFill>
                          <a:schemeClr val="tx1"/>
                        </a:solidFill>
                        <a:effectLst/>
                        <a:latin typeface="Cambria" panose="02040503050406030204"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65125" marR="0" lvl="0" indent="-255588"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mbria" panose="02040503050406030204" pitchFamily="18" charset="0"/>
                          <a:cs typeface="Times New Roman" pitchFamily="18" charset="0"/>
                        </a:rPr>
                        <a:t>Short</a:t>
                      </a:r>
                    </a:p>
                    <a:p>
                      <a:pPr marL="365125" marR="0" lvl="0" indent="-255588"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Cambria" panose="02040503050406030204" pitchFamily="18" charset="0"/>
                          <a:cs typeface="Times New Roman" pitchFamily="18" charset="0"/>
                        </a:rPr>
                        <a:t>    15 min.</a:t>
                      </a:r>
                      <a:endParaRPr kumimoji="0" lang="ar-SA" sz="1800" b="1" i="0" u="none" strike="noStrike" cap="none" normalizeH="0" baseline="0">
                        <a:ln>
                          <a:noFill/>
                        </a:ln>
                        <a:solidFill>
                          <a:srgbClr val="FF0000"/>
                        </a:solidFill>
                        <a:effectLst/>
                        <a:latin typeface="Cambria" panose="02040503050406030204" pitchFamily="18" charset="0"/>
                        <a:cs typeface="Times New Roman" pitchFamily="18" charset="0"/>
                      </a:endParaRPr>
                    </a:p>
                    <a:p>
                      <a:pPr marL="365125" marR="0" lvl="0" indent="-255588" algn="ctr" defTabSz="914400" rtl="0" eaLnBrk="1" fontAlgn="base" latinLnBrk="0" hangingPunct="1">
                        <a:lnSpc>
                          <a:spcPct val="90000"/>
                        </a:lnSpc>
                        <a:spcBef>
                          <a:spcPct val="0"/>
                        </a:spcBef>
                        <a:spcAft>
                          <a:spcPct val="0"/>
                        </a:spcAft>
                        <a:buClrTx/>
                        <a:buSzTx/>
                        <a:buFontTx/>
                        <a:buNone/>
                        <a:tabLst/>
                      </a:pPr>
                      <a:endParaRPr kumimoji="0" lang="ar-SA" sz="1800" b="1" i="0" u="none" strike="noStrike" cap="none" normalizeH="0" baseline="0">
                        <a:ln>
                          <a:noFill/>
                        </a:ln>
                        <a:solidFill>
                          <a:schemeClr val="tx1"/>
                        </a:solidFill>
                        <a:effectLst/>
                        <a:latin typeface="Cambria" panose="02040503050406030204"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65125" marR="0" lvl="0" indent="-255588"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mbria" panose="02040503050406030204" pitchFamily="18" charset="0"/>
                          <a:cs typeface="Times New Roman" pitchFamily="18" charset="0"/>
                        </a:rPr>
                        <a:t>Mivacurium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295250">
                <a:tc>
                  <a:txBody>
                    <a:bodyPr/>
                    <a:lstStyle/>
                    <a:p>
                      <a:pPr marL="365125" marR="0" lvl="0" indent="-255588"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Cambria" panose="02040503050406030204" pitchFamily="18" charset="0"/>
                          <a:cs typeface="Times New Roman" pitchFamily="18" charset="0"/>
                        </a:rPr>
                        <a:t>   #</a:t>
                      </a:r>
                      <a:r>
                        <a:rPr kumimoji="0" lang="en-US" sz="1800" b="1" i="0" u="none" strike="noStrike" cap="none" normalizeH="0" baseline="0">
                          <a:ln>
                            <a:noFill/>
                          </a:ln>
                          <a:solidFill>
                            <a:schemeClr val="tx1"/>
                          </a:solidFill>
                          <a:effectLst/>
                          <a:latin typeface="Cambria" panose="02040503050406030204" pitchFamily="18" charset="0"/>
                          <a:cs typeface="Times New Roman" pitchFamily="18" charset="0"/>
                        </a:rPr>
                        <a:t> CVS Diseases</a:t>
                      </a:r>
                    </a:p>
                    <a:p>
                      <a:pPr marL="365125" marR="0" lvl="0" indent="-255588"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Cambria" panose="02040503050406030204" pitchFamily="18" charset="0"/>
                          <a:cs typeface="Times New Roman" pitchFamily="18" charset="0"/>
                        </a:rPr>
                        <a:t>#</a:t>
                      </a:r>
                      <a:r>
                        <a:rPr kumimoji="0" lang="en-US" sz="1800" b="1" i="0" u="none" strike="noStrike" cap="none" normalizeH="0" baseline="0">
                          <a:ln>
                            <a:noFill/>
                          </a:ln>
                          <a:solidFill>
                            <a:schemeClr val="tx1"/>
                          </a:solidFill>
                          <a:effectLst/>
                          <a:latin typeface="Cambria" panose="02040503050406030204" pitchFamily="18" charset="0"/>
                          <a:cs typeface="Times New Roman" pitchFamily="18" charset="0"/>
                        </a:rPr>
                        <a:t> Glaucoma</a:t>
                      </a:r>
                    </a:p>
                    <a:p>
                      <a:pPr marL="365125" marR="0" lvl="0" indent="-255588"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Cambria" panose="02040503050406030204" pitchFamily="18" charset="0"/>
                          <a:cs typeface="Times New Roman" pitchFamily="18" charset="0"/>
                        </a:rPr>
                        <a:t>#</a:t>
                      </a:r>
                      <a:r>
                        <a:rPr kumimoji="0" lang="en-US" sz="1800" b="1" i="0" u="none" strike="noStrike" cap="none" normalizeH="0" baseline="0">
                          <a:ln>
                            <a:noFill/>
                          </a:ln>
                          <a:solidFill>
                            <a:schemeClr val="tx1"/>
                          </a:solidFill>
                          <a:effectLst/>
                          <a:latin typeface="Cambria" panose="02040503050406030204" pitchFamily="18" charset="0"/>
                          <a:cs typeface="Times New Roman" pitchFamily="18" charset="0"/>
                        </a:rPr>
                        <a:t> Liver disease</a:t>
                      </a:r>
                    </a:p>
                    <a:p>
                      <a:pPr marL="365125" marR="0" lvl="0" indent="-255588" algn="ctr" defTabSz="914400" rtl="0" eaLnBrk="1" fontAlgn="base" latinLnBrk="0" hangingPunct="1">
                        <a:lnSpc>
                          <a:spcPct val="90000"/>
                        </a:lnSpc>
                        <a:spcBef>
                          <a:spcPct val="0"/>
                        </a:spcBef>
                        <a:spcAft>
                          <a:spcPct val="0"/>
                        </a:spcAft>
                        <a:buClrTx/>
                        <a:buSzTx/>
                        <a:buFontTx/>
                        <a:buNone/>
                        <a:tabLst/>
                      </a:pPr>
                      <a:endParaRPr kumimoji="0" lang="ar-SA" sz="1800" b="1" i="0" u="none" strike="noStrike" cap="none" normalizeH="0" baseline="0">
                        <a:ln>
                          <a:noFill/>
                        </a:ln>
                        <a:solidFill>
                          <a:schemeClr val="tx1"/>
                        </a:solidFill>
                        <a:effectLst/>
                        <a:latin typeface="Cambria" panose="02040503050406030204"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65125" marR="0" lvl="0" indent="-255588"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mbria" panose="02040503050406030204" pitchFamily="18" charset="0"/>
                          <a:cs typeface="Times New Roman" pitchFamily="18" charset="0"/>
                        </a:rPr>
                        <a:t>Hyperkalemia</a:t>
                      </a:r>
                    </a:p>
                    <a:p>
                      <a:pPr marL="365125" marR="0" lvl="0" indent="-255588"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mbria" panose="02040503050406030204" pitchFamily="18" charset="0"/>
                          <a:cs typeface="Times New Roman" pitchFamily="18" charset="0"/>
                        </a:rPr>
                        <a:t>Arrhythmia</a:t>
                      </a:r>
                    </a:p>
                    <a:p>
                      <a:pPr marL="365125" marR="0" lvl="0" indent="-255588"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mbria" panose="02040503050406030204" pitchFamily="18" charset="0"/>
                          <a:cs typeface="Times New Roman" pitchFamily="18" charset="0"/>
                        </a:rPr>
                        <a:t>Increase IOP</a:t>
                      </a:r>
                    </a:p>
                    <a:p>
                      <a:pPr marL="365125" marR="0" lvl="0" indent="-255588" algn="ctr" defTabSz="914400" rtl="0" eaLnBrk="1" fontAlgn="base" latinLnBrk="0" hangingPunct="1">
                        <a:lnSpc>
                          <a:spcPct val="90000"/>
                        </a:lnSpc>
                        <a:spcBef>
                          <a:spcPct val="0"/>
                        </a:spcBef>
                        <a:spcAft>
                          <a:spcPct val="0"/>
                        </a:spcAft>
                        <a:buClrTx/>
                        <a:buSzTx/>
                        <a:buFontTx/>
                        <a:buNone/>
                        <a:tabLst/>
                      </a:pPr>
                      <a:endParaRPr kumimoji="0" lang="ar-SA" sz="1800" b="1" i="0" u="none" strike="noStrike" cap="none" normalizeH="0" baseline="0" dirty="0">
                        <a:ln>
                          <a:noFill/>
                        </a:ln>
                        <a:solidFill>
                          <a:schemeClr val="tx1"/>
                        </a:solidFill>
                        <a:effectLst/>
                        <a:latin typeface="Cambria" panose="02040503050406030204"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65125" marR="0" lvl="0" indent="-255588"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mbria" panose="02040503050406030204" pitchFamily="18" charset="0"/>
                          <a:cs typeface="Times New Roman" pitchFamily="18" charset="0"/>
                        </a:rPr>
                        <a:t>Short</a:t>
                      </a:r>
                    </a:p>
                    <a:p>
                      <a:pPr marL="365125" marR="0" lvl="0" indent="-255588"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Cambria" panose="02040503050406030204" pitchFamily="18" charset="0"/>
                          <a:cs typeface="Times New Roman" pitchFamily="18" charset="0"/>
                        </a:rPr>
                        <a:t>10 min.</a:t>
                      </a:r>
                      <a:endParaRPr kumimoji="0" lang="ar-SA" sz="1800" b="1" i="0" u="none" strike="noStrike" cap="none" normalizeH="0" baseline="0" dirty="0">
                        <a:ln>
                          <a:noFill/>
                        </a:ln>
                        <a:solidFill>
                          <a:srgbClr val="FF0000"/>
                        </a:solidFill>
                        <a:effectLst/>
                        <a:latin typeface="Cambria" panose="02040503050406030204"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65125" marR="0" lvl="0" indent="-255588"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dirty="0" err="1">
                          <a:ln>
                            <a:noFill/>
                          </a:ln>
                          <a:solidFill>
                            <a:schemeClr val="tx1"/>
                          </a:solidFill>
                          <a:effectLst/>
                          <a:latin typeface="Cambria" panose="02040503050406030204" pitchFamily="18" charset="0"/>
                          <a:cs typeface="Times New Roman" pitchFamily="18" charset="0"/>
                        </a:rPr>
                        <a:t>Succinyl</a:t>
                      </a:r>
                      <a:r>
                        <a:rPr kumimoji="0" lang="en-US" sz="1800" b="1" i="0" u="none" strike="noStrike" cap="none" normalizeH="0" baseline="0" dirty="0">
                          <a:ln>
                            <a:noFill/>
                          </a:ln>
                          <a:solidFill>
                            <a:schemeClr val="tx1"/>
                          </a:solidFill>
                          <a:effectLst/>
                          <a:latin typeface="Cambria" panose="02040503050406030204" pitchFamily="18" charset="0"/>
                          <a:cs typeface="Times New Roman" pitchFamily="18" charset="0"/>
                        </a:rPr>
                        <a:t> </a:t>
                      </a:r>
                    </a:p>
                    <a:p>
                      <a:pPr marL="365125" marR="0" lvl="0" indent="-255588"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mbria" panose="02040503050406030204" pitchFamily="18" charset="0"/>
                          <a:cs typeface="Times New Roman" pitchFamily="18" charset="0"/>
                        </a:rPr>
                        <a:t>choline </a:t>
                      </a:r>
                      <a:endParaRPr kumimoji="0" lang="ar-SA" sz="1800" b="1" i="0" u="none" strike="noStrike" cap="none" normalizeH="0" baseline="0" dirty="0">
                        <a:ln>
                          <a:noFill/>
                        </a:ln>
                        <a:solidFill>
                          <a:schemeClr val="tx1"/>
                        </a:solidFill>
                        <a:effectLst/>
                        <a:latin typeface="Cambria" panose="02040503050406030204"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4" name="Arrow: Pentagon 3">
            <a:extLst>
              <a:ext uri="{FF2B5EF4-FFF2-40B4-BE49-F238E27FC236}">
                <a16:creationId xmlns:a16="http://schemas.microsoft.com/office/drawing/2014/main" id="{06026F1C-7AFD-4FC9-9F37-5C9877FE06B5}"/>
              </a:ext>
            </a:extLst>
          </p:cNvPr>
          <p:cNvSpPr/>
          <p:nvPr/>
        </p:nvSpPr>
        <p:spPr>
          <a:xfrm>
            <a:off x="0" y="7305731"/>
            <a:ext cx="1676400" cy="392503"/>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Mnemonics:</a:t>
            </a:r>
          </a:p>
        </p:txBody>
      </p:sp>
      <p:graphicFrame>
        <p:nvGraphicFramePr>
          <p:cNvPr id="5" name="Table 4">
            <a:extLst>
              <a:ext uri="{FF2B5EF4-FFF2-40B4-BE49-F238E27FC236}">
                <a16:creationId xmlns:a16="http://schemas.microsoft.com/office/drawing/2014/main" id="{93E5ED99-D1F2-4577-B304-4949E4C9A8E7}"/>
              </a:ext>
            </a:extLst>
          </p:cNvPr>
          <p:cNvGraphicFramePr>
            <a:graphicFrameLocks noGrp="1"/>
          </p:cNvGraphicFramePr>
          <p:nvPr>
            <p:extLst>
              <p:ext uri="{D42A27DB-BD31-4B8C-83A1-F6EECF244321}">
                <p14:modId xmlns:p14="http://schemas.microsoft.com/office/powerpoint/2010/main" val="1192520305"/>
              </p:ext>
            </p:extLst>
          </p:nvPr>
        </p:nvGraphicFramePr>
        <p:xfrm>
          <a:off x="0" y="7774540"/>
          <a:ext cx="6858000" cy="2263403"/>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989772796"/>
                    </a:ext>
                  </a:extLst>
                </a:gridCol>
                <a:gridCol w="2286000">
                  <a:extLst>
                    <a:ext uri="{9D8B030D-6E8A-4147-A177-3AD203B41FA5}">
                      <a16:colId xmlns:a16="http://schemas.microsoft.com/office/drawing/2014/main" val="669421750"/>
                    </a:ext>
                  </a:extLst>
                </a:gridCol>
                <a:gridCol w="2286000">
                  <a:extLst>
                    <a:ext uri="{9D8B030D-6E8A-4147-A177-3AD203B41FA5}">
                      <a16:colId xmlns:a16="http://schemas.microsoft.com/office/drawing/2014/main" val="2581457382"/>
                    </a:ext>
                  </a:extLst>
                </a:gridCol>
              </a:tblGrid>
              <a:tr h="472703">
                <a:tc>
                  <a:txBody>
                    <a:bodyPr/>
                    <a:lstStyle/>
                    <a:p>
                      <a:pPr algn="ctr"/>
                      <a:r>
                        <a:rPr lang="en-US" dirty="0">
                          <a:solidFill>
                            <a:schemeClr val="bg1"/>
                          </a:solidFill>
                        </a:rPr>
                        <a:t>Dantrolene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3869"/>
                    </a:solidFill>
                  </a:tcPr>
                </a:tc>
                <a:tc>
                  <a:txBody>
                    <a:bodyPr/>
                    <a:lstStyle/>
                    <a:p>
                      <a:pPr algn="ctr"/>
                      <a:r>
                        <a:rPr lang="en-US" dirty="0">
                          <a:solidFill>
                            <a:schemeClr val="bg1"/>
                          </a:solidFill>
                        </a:rPr>
                        <a:t>Diazepam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3869"/>
                    </a:solidFill>
                  </a:tcPr>
                </a:tc>
                <a:tc>
                  <a:txBody>
                    <a:bodyPr/>
                    <a:lstStyle/>
                    <a:p>
                      <a:pPr algn="ctr"/>
                      <a:r>
                        <a:rPr lang="en-US" dirty="0">
                          <a:solidFill>
                            <a:schemeClr val="bg1"/>
                          </a:solidFill>
                        </a:rPr>
                        <a:t>Baclofen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3869"/>
                    </a:solidFill>
                  </a:tcPr>
                </a:tc>
                <a:extLst>
                  <a:ext uri="{0D108BD9-81ED-4DB2-BD59-A6C34878D82A}">
                    <a16:rowId xmlns:a16="http://schemas.microsoft.com/office/drawing/2014/main" val="1993179210"/>
                  </a:ext>
                </a:extLst>
              </a:tr>
              <a:tr h="1658756">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err="1">
                          <a:ln>
                            <a:solidFill>
                              <a:srgbClr val="782A72"/>
                            </a:solidFill>
                          </a:ln>
                          <a:solidFill>
                            <a:schemeClr val="tx1"/>
                          </a:solidFill>
                          <a:effectLst/>
                          <a:uLnTx/>
                          <a:uFillTx/>
                          <a:latin typeface="+mn-lt"/>
                          <a:ea typeface="+mn-ea"/>
                          <a:cs typeface="+mn-cs"/>
                        </a:rPr>
                        <a:t>دا</a:t>
                      </a:r>
                      <a:r>
                        <a:rPr kumimoji="0" lang="ar-SA" sz="1400" b="0" i="0" u="none" strike="noStrike" kern="1200" cap="none" spc="0" normalizeH="0" baseline="0" noProof="0" dirty="0">
                          <a:ln>
                            <a:solidFill>
                              <a:srgbClr val="782A72"/>
                            </a:solidFill>
                          </a:ln>
                          <a:solidFill>
                            <a:schemeClr val="tx1"/>
                          </a:solidFill>
                          <a:effectLst/>
                          <a:uLnTx/>
                          <a:uFillTx/>
                          <a:latin typeface="+mn-lt"/>
                          <a:ea typeface="+mn-ea"/>
                          <a:cs typeface="+mn-cs"/>
                        </a:rPr>
                        <a:t> </a:t>
                      </a:r>
                      <a:r>
                        <a:rPr kumimoji="0" lang="en-US" sz="1400" b="0" i="0" u="none" strike="noStrike" kern="1200" cap="none" spc="0" normalizeH="0" baseline="0" noProof="0" dirty="0">
                          <a:ln>
                            <a:solidFill>
                              <a:srgbClr val="782A72"/>
                            </a:solidFill>
                          </a:ln>
                          <a:solidFill>
                            <a:schemeClr val="tx1"/>
                          </a:solidFill>
                          <a:effectLst/>
                          <a:uLnTx/>
                          <a:uFillTx/>
                          <a:latin typeface="+mn-lt"/>
                          <a:ea typeface="+mn-ea"/>
                          <a:cs typeface="+mn-cs"/>
                        </a:rPr>
                        <a:t> (Da)</a:t>
                      </a:r>
                      <a:r>
                        <a:rPr kumimoji="0" lang="ar-SA" sz="1400" b="0" i="0" u="none" strike="noStrike" kern="1200" cap="none" spc="0" normalizeH="0" baseline="0" noProof="0" dirty="0">
                          <a:ln>
                            <a:solidFill>
                              <a:srgbClr val="782A72"/>
                            </a:solidFill>
                          </a:ln>
                          <a:solidFill>
                            <a:schemeClr val="tx1"/>
                          </a:solidFill>
                          <a:effectLst/>
                          <a:uLnTx/>
                          <a:uFillTx/>
                          <a:latin typeface="+mn-lt"/>
                          <a:ea typeface="+mn-ea"/>
                          <a:cs typeface="+mn-cs"/>
                        </a:rPr>
                        <a:t>هوا</a:t>
                      </a:r>
                      <a:r>
                        <a:rPr kumimoji="0" lang="en-US" sz="1400" b="0" i="0" u="none" strike="noStrike" kern="1200" cap="none" spc="0" normalizeH="0" baseline="0" noProof="0" dirty="0">
                          <a:ln>
                            <a:solidFill>
                              <a:srgbClr val="782A72"/>
                            </a:solidFill>
                          </a:ln>
                          <a:solidFill>
                            <a:schemeClr val="tx1"/>
                          </a:solidFill>
                          <a:effectLst/>
                          <a:uLnTx/>
                          <a:uFillTx/>
                          <a:latin typeface="+mn-lt"/>
                          <a:ea typeface="+mn-ea"/>
                          <a:cs typeface="+mn-cs"/>
                        </a:rPr>
                        <a:t> (</a:t>
                      </a:r>
                      <a:r>
                        <a:rPr kumimoji="0" lang="en-US" sz="1400" b="0" i="0" u="none" strike="noStrike" kern="1200" cap="none" spc="0" normalizeH="0" baseline="0" noProof="0" dirty="0" err="1">
                          <a:ln>
                            <a:solidFill>
                              <a:srgbClr val="782A72"/>
                            </a:solidFill>
                          </a:ln>
                          <a:solidFill>
                            <a:schemeClr val="tx1"/>
                          </a:solidFill>
                          <a:effectLst/>
                          <a:uLnTx/>
                          <a:uFillTx/>
                          <a:latin typeface="+mn-lt"/>
                          <a:ea typeface="+mn-ea"/>
                          <a:cs typeface="+mn-cs"/>
                        </a:rPr>
                        <a:t>natrilene</a:t>
                      </a:r>
                      <a:r>
                        <a:rPr kumimoji="0" lang="en-US" sz="1400" b="0" i="0" u="none" strike="noStrike" kern="1200" cap="none" spc="0" normalizeH="0" baseline="0" noProof="0" dirty="0">
                          <a:ln>
                            <a:solidFill>
                              <a:srgbClr val="782A72"/>
                            </a:solidFill>
                          </a:ln>
                          <a:solidFill>
                            <a:schemeClr val="tx1"/>
                          </a:solidFill>
                          <a:effectLst/>
                          <a:uLnTx/>
                          <a:uFillTx/>
                          <a:latin typeface="+mn-lt"/>
                          <a:ea typeface="+mn-ea"/>
                          <a:cs typeface="+mn-cs"/>
                        </a:rPr>
                        <a:t>) </a:t>
                      </a:r>
                      <a:r>
                        <a:rPr kumimoji="0" lang="ar-SA" sz="1400" b="0" i="0" u="none" strike="noStrike" kern="1200" cap="none" spc="0" normalizeH="0" baseline="0" noProof="0" dirty="0">
                          <a:ln>
                            <a:solidFill>
                              <a:srgbClr val="782A72"/>
                            </a:solidFill>
                          </a:ln>
                          <a:solidFill>
                            <a:schemeClr val="tx1"/>
                          </a:solidFill>
                          <a:effectLst/>
                          <a:uLnTx/>
                          <a:uFillTx/>
                          <a:latin typeface="+mn-lt"/>
                          <a:ea typeface="+mn-ea"/>
                          <a:cs typeface="+mn-cs"/>
                        </a:rPr>
                        <a:t>اللي تدور عليه يله</a:t>
                      </a:r>
                      <a:r>
                        <a:rPr kumimoji="0" lang="en-US" sz="1400" b="0" i="0" u="none" strike="noStrike" kern="1200" cap="none" spc="0" normalizeH="0" baseline="0" noProof="0" dirty="0">
                          <a:ln>
                            <a:solidFill>
                              <a:srgbClr val="782A72"/>
                            </a:solidFill>
                          </a:ln>
                          <a:solidFill>
                            <a:schemeClr val="tx1"/>
                          </a:solidFill>
                          <a:effectLst/>
                          <a:uLnTx/>
                          <a:uFillTx/>
                          <a:latin typeface="+mn-lt"/>
                          <a:ea typeface="+mn-ea"/>
                          <a:cs typeface="+mn-cs"/>
                        </a:rPr>
                        <a:t>(Act </a:t>
                      </a:r>
                      <a:r>
                        <a:rPr kumimoji="0" lang="en-US" sz="1400" b="0" i="0" u="none" strike="noStrike" kern="1200" cap="none" spc="0" normalizeH="0" baseline="0" noProof="0" dirty="0" err="1">
                          <a:ln>
                            <a:solidFill>
                              <a:srgbClr val="782A72"/>
                            </a:solidFill>
                          </a:ln>
                          <a:solidFill>
                            <a:schemeClr val="tx1"/>
                          </a:solidFill>
                          <a:effectLst/>
                          <a:uLnTx/>
                          <a:uFillTx/>
                          <a:latin typeface="+mn-lt"/>
                          <a:ea typeface="+mn-ea"/>
                          <a:cs typeface="+mn-cs"/>
                        </a:rPr>
                        <a:t>dirctly</a:t>
                      </a:r>
                      <a:r>
                        <a:rPr kumimoji="0" lang="en-US" sz="1400" b="0" i="0" u="none" strike="noStrike" kern="1200" cap="none" spc="0" normalizeH="0" baseline="0" noProof="0" dirty="0">
                          <a:ln>
                            <a:solidFill>
                              <a:srgbClr val="782A72"/>
                            </a:solidFill>
                          </a:ln>
                          <a:solidFill>
                            <a:schemeClr val="tx1"/>
                          </a:solidFill>
                          <a:effectLst/>
                          <a:uLnTx/>
                          <a:uFillTx/>
                          <a:latin typeface="+mn-lt"/>
                          <a:ea typeface="+mn-ea"/>
                          <a:cs typeface="+mn-cs"/>
                        </a:rPr>
                        <a:t>) </a:t>
                      </a:r>
                      <a:r>
                        <a:rPr kumimoji="0" lang="ar-SA" sz="1400" b="0" i="0" u="none" strike="noStrike" kern="1200" cap="none" spc="0" normalizeH="0" baseline="0" noProof="0" dirty="0">
                          <a:ln>
                            <a:solidFill>
                              <a:srgbClr val="782A72"/>
                            </a:solidFill>
                          </a:ln>
                          <a:solidFill>
                            <a:schemeClr val="tx1"/>
                          </a:solidFill>
                          <a:effectLst/>
                          <a:uLnTx/>
                          <a:uFillTx/>
                          <a:latin typeface="+mn-lt"/>
                          <a:ea typeface="+mn-ea"/>
                          <a:cs typeface="+mn-cs"/>
                        </a:rPr>
                        <a:t> </a:t>
                      </a:r>
                      <a:r>
                        <a:rPr kumimoji="0" lang="ar-SA" sz="1400" b="0" i="0" u="none" strike="noStrike" kern="1200" cap="none" spc="0" normalizeH="0" baseline="0" noProof="0" dirty="0" err="1">
                          <a:ln>
                            <a:solidFill>
                              <a:srgbClr val="782A72"/>
                            </a:solidFill>
                          </a:ln>
                          <a:solidFill>
                            <a:schemeClr val="tx1"/>
                          </a:solidFill>
                          <a:effectLst/>
                          <a:uLnTx/>
                          <a:uFillTx/>
                          <a:latin typeface="+mn-lt"/>
                          <a:ea typeface="+mn-ea"/>
                          <a:cs typeface="+mn-cs"/>
                        </a:rPr>
                        <a:t>ايش</a:t>
                      </a:r>
                      <a:r>
                        <a:rPr kumimoji="0" lang="ar-SA" sz="1400" b="0" i="0" u="none" strike="noStrike" kern="1200" cap="none" spc="0" normalizeH="0" baseline="0" noProof="0" dirty="0">
                          <a:ln>
                            <a:solidFill>
                              <a:srgbClr val="782A72"/>
                            </a:solidFill>
                          </a:ln>
                          <a:solidFill>
                            <a:schemeClr val="tx1"/>
                          </a:solidFill>
                          <a:effectLst/>
                          <a:uLnTx/>
                          <a:uFillTx/>
                          <a:latin typeface="+mn-lt"/>
                          <a:ea typeface="+mn-ea"/>
                          <a:cs typeface="+mn-cs"/>
                        </a:rPr>
                        <a:t> تنتظر </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ar-SA" sz="1200" dirty="0">
                          <a:ln>
                            <a:solidFill>
                              <a:srgbClr val="782A72"/>
                            </a:solidFill>
                          </a:ln>
                          <a:solidFill>
                            <a:sysClr val="windowText" lastClr="000000"/>
                          </a:solidFill>
                        </a:rPr>
                        <a:t>نقسم اسم الدرق قسمين الأول </a:t>
                      </a:r>
                      <a:r>
                        <a:rPr lang="en-US" sz="1200" dirty="0">
                          <a:ln>
                            <a:solidFill>
                              <a:srgbClr val="782A72"/>
                            </a:solidFill>
                          </a:ln>
                          <a:solidFill>
                            <a:sysClr val="windowText" lastClr="000000"/>
                          </a:solidFill>
                        </a:rPr>
                        <a:t>(</a:t>
                      </a:r>
                      <a:r>
                        <a:rPr lang="en-US" sz="1200" dirty="0" err="1">
                          <a:ln>
                            <a:solidFill>
                              <a:srgbClr val="782A72"/>
                            </a:solidFill>
                          </a:ln>
                          <a:solidFill>
                            <a:sysClr val="windowText" lastClr="000000"/>
                          </a:solidFill>
                        </a:rPr>
                        <a:t>Diaze</a:t>
                      </a:r>
                      <a:r>
                        <a:rPr lang="en-US" sz="1200" dirty="0">
                          <a:ln>
                            <a:solidFill>
                              <a:srgbClr val="782A72"/>
                            </a:solidFill>
                          </a:ln>
                          <a:solidFill>
                            <a:sysClr val="windowText" lastClr="000000"/>
                          </a:solidFill>
                        </a:rPr>
                        <a:t>)</a:t>
                      </a:r>
                      <a:r>
                        <a:rPr lang="ar-SA" sz="1200" dirty="0">
                          <a:ln>
                            <a:solidFill>
                              <a:srgbClr val="782A72"/>
                            </a:solidFill>
                          </a:ln>
                          <a:solidFill>
                            <a:sysClr val="windowText" lastClr="000000"/>
                          </a:solidFill>
                        </a:rPr>
                        <a:t> يشبه كلمة</a:t>
                      </a:r>
                      <a:r>
                        <a:rPr lang="en-US" sz="1200" dirty="0">
                          <a:ln>
                            <a:solidFill>
                              <a:srgbClr val="782A72"/>
                            </a:solidFill>
                          </a:ln>
                          <a:solidFill>
                            <a:sysClr val="windowText" lastClr="000000"/>
                          </a:solidFill>
                        </a:rPr>
                        <a:t> dizzy </a:t>
                      </a:r>
                      <a:r>
                        <a:rPr lang="ar-SA" sz="1200" dirty="0">
                          <a:ln>
                            <a:solidFill>
                              <a:srgbClr val="782A72"/>
                            </a:solidFill>
                          </a:ln>
                          <a:solidFill>
                            <a:sysClr val="windowText" lastClr="000000"/>
                          </a:solidFill>
                        </a:rPr>
                        <a:t>والدوار يصير بالرأس معناته </a:t>
                      </a:r>
                      <a:r>
                        <a:rPr lang="ar-SA" sz="1200" dirty="0" err="1">
                          <a:ln>
                            <a:solidFill>
                              <a:srgbClr val="782A72"/>
                            </a:solidFill>
                          </a:ln>
                          <a:solidFill>
                            <a:sysClr val="windowText" lastClr="000000"/>
                          </a:solidFill>
                        </a:rPr>
                        <a:t>هالدواء</a:t>
                      </a:r>
                      <a:r>
                        <a:rPr lang="ar-SA" sz="1200" dirty="0">
                          <a:ln>
                            <a:solidFill>
                              <a:srgbClr val="782A72"/>
                            </a:solidFill>
                          </a:ln>
                          <a:solidFill>
                            <a:sysClr val="windowText" lastClr="000000"/>
                          </a:solidFill>
                        </a:rPr>
                        <a:t> يشتغل على </a:t>
                      </a:r>
                      <a:r>
                        <a:rPr lang="en-US" sz="1200" dirty="0">
                          <a:ln>
                            <a:solidFill>
                              <a:srgbClr val="782A72"/>
                            </a:solidFill>
                          </a:ln>
                          <a:solidFill>
                            <a:sysClr val="windowText" lastClr="000000"/>
                          </a:solidFill>
                        </a:rPr>
                        <a:t>(CNS)</a:t>
                      </a:r>
                      <a:r>
                        <a:rPr lang="ar-SA" sz="1200" dirty="0">
                          <a:ln>
                            <a:solidFill>
                              <a:srgbClr val="782A72"/>
                            </a:solidFill>
                          </a:ln>
                          <a:solidFill>
                            <a:sysClr val="windowText" lastClr="000000"/>
                          </a:solidFill>
                        </a:rPr>
                        <a:t> والقسم الثاني</a:t>
                      </a:r>
                      <a:r>
                        <a:rPr lang="en-US" sz="1200" dirty="0">
                          <a:ln>
                            <a:solidFill>
                              <a:srgbClr val="782A72"/>
                            </a:solidFill>
                          </a:ln>
                          <a:solidFill>
                            <a:sysClr val="windowText" lastClr="000000"/>
                          </a:solidFill>
                        </a:rPr>
                        <a:t> (</a:t>
                      </a:r>
                      <a:r>
                        <a:rPr lang="en-US" sz="1200" dirty="0" err="1">
                          <a:ln>
                            <a:solidFill>
                              <a:srgbClr val="782A72"/>
                            </a:solidFill>
                          </a:ln>
                          <a:solidFill>
                            <a:sysClr val="windowText" lastClr="000000"/>
                          </a:solidFill>
                        </a:rPr>
                        <a:t>zepam</a:t>
                      </a:r>
                      <a:r>
                        <a:rPr lang="en-US" sz="1200" dirty="0">
                          <a:ln>
                            <a:solidFill>
                              <a:srgbClr val="782A72"/>
                            </a:solidFill>
                          </a:ln>
                          <a:solidFill>
                            <a:sysClr val="windowText" lastClr="000000"/>
                          </a:solidFill>
                        </a:rPr>
                        <a:t>)</a:t>
                      </a:r>
                      <a:r>
                        <a:rPr lang="ar-SA" sz="1200" dirty="0">
                          <a:ln>
                            <a:solidFill>
                              <a:srgbClr val="782A72"/>
                            </a:solidFill>
                          </a:ln>
                          <a:solidFill>
                            <a:sysClr val="windowText" lastClr="000000"/>
                          </a:solidFill>
                        </a:rPr>
                        <a:t> يشبه</a:t>
                      </a:r>
                      <a:r>
                        <a:rPr lang="en-US" sz="1200" dirty="0">
                          <a:ln>
                            <a:solidFill>
                              <a:srgbClr val="782A72"/>
                            </a:solidFill>
                          </a:ln>
                          <a:solidFill>
                            <a:sysClr val="windowText" lastClr="000000"/>
                          </a:solidFill>
                        </a:rPr>
                        <a:t> spasm</a:t>
                      </a:r>
                      <a:r>
                        <a:rPr lang="ar-SA" sz="1200" dirty="0">
                          <a:ln>
                            <a:solidFill>
                              <a:srgbClr val="782A72"/>
                            </a:solidFill>
                          </a:ln>
                          <a:solidFill>
                            <a:sysClr val="windowText" lastClr="000000"/>
                          </a:solidFill>
                        </a:rPr>
                        <a:t> والتشنج له علاقة بالعضلات</a:t>
                      </a:r>
                      <a:r>
                        <a:rPr lang="en-US" sz="1200" dirty="0">
                          <a:ln>
                            <a:solidFill>
                              <a:srgbClr val="782A72"/>
                            </a:solidFill>
                          </a:ln>
                          <a:solidFill>
                            <a:sysClr val="windowText" lastClr="000000"/>
                          </a:solidFill>
                        </a:rPr>
                        <a:t>, </a:t>
                      </a:r>
                      <a:r>
                        <a:rPr lang="ar-SA" sz="1200" dirty="0">
                          <a:ln>
                            <a:solidFill>
                              <a:srgbClr val="782A72"/>
                            </a:solidFill>
                          </a:ln>
                          <a:solidFill>
                            <a:sysClr val="windowText" lastClr="000000"/>
                          </a:solidFill>
                        </a:rPr>
                        <a:t>فلما نجمعهم مع بعض نتذكر ان </a:t>
                      </a:r>
                      <a:r>
                        <a:rPr lang="ar-SA" sz="1200" dirty="0" err="1">
                          <a:ln>
                            <a:solidFill>
                              <a:srgbClr val="782A72"/>
                            </a:solidFill>
                          </a:ln>
                          <a:solidFill>
                            <a:sysClr val="windowText" lastClr="000000"/>
                          </a:solidFill>
                        </a:rPr>
                        <a:t>هالدواء</a:t>
                      </a:r>
                      <a:r>
                        <a:rPr lang="ar-SA" sz="1200" dirty="0">
                          <a:ln>
                            <a:solidFill>
                              <a:srgbClr val="782A72"/>
                            </a:solidFill>
                          </a:ln>
                          <a:solidFill>
                            <a:sysClr val="windowText" lastClr="000000"/>
                          </a:solidFill>
                        </a:rPr>
                        <a:t> يشتغل على الجهاز العصبي المركزي ويعالج العضلات المتشنجة       </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1400" dirty="0" err="1">
                          <a:ln>
                            <a:solidFill>
                              <a:srgbClr val="782A72"/>
                            </a:solidFill>
                          </a:ln>
                          <a:solidFill>
                            <a:sysClr val="windowText" lastClr="000000"/>
                          </a:solidFill>
                        </a:rPr>
                        <a:t>البكله</a:t>
                      </a:r>
                      <a:r>
                        <a:rPr lang="ar-SA" sz="1400" dirty="0">
                          <a:ln>
                            <a:solidFill>
                              <a:srgbClr val="782A72"/>
                            </a:solidFill>
                          </a:ln>
                          <a:solidFill>
                            <a:sysClr val="windowText" lastClr="000000"/>
                          </a:solidFill>
                        </a:rPr>
                        <a:t> </a:t>
                      </a:r>
                      <a:r>
                        <a:rPr lang="en-US" sz="1400" dirty="0">
                          <a:ln>
                            <a:solidFill>
                              <a:srgbClr val="782A72"/>
                            </a:solidFill>
                          </a:ln>
                          <a:solidFill>
                            <a:sysClr val="windowText" lastClr="000000"/>
                          </a:solidFill>
                        </a:rPr>
                        <a:t>(</a:t>
                      </a:r>
                      <a:r>
                        <a:rPr lang="en-US" sz="1400" dirty="0" err="1">
                          <a:ln>
                            <a:solidFill>
                              <a:srgbClr val="782A72"/>
                            </a:solidFill>
                          </a:ln>
                          <a:solidFill>
                            <a:sysClr val="windowText" lastClr="000000"/>
                          </a:solidFill>
                        </a:rPr>
                        <a:t>Baclo</a:t>
                      </a:r>
                      <a:r>
                        <a:rPr lang="en-US" sz="1400" dirty="0">
                          <a:ln>
                            <a:solidFill>
                              <a:srgbClr val="782A72"/>
                            </a:solidFill>
                          </a:ln>
                          <a:solidFill>
                            <a:sysClr val="windowText" lastClr="000000"/>
                          </a:solidFill>
                        </a:rPr>
                        <a:t>)</a:t>
                      </a:r>
                      <a:r>
                        <a:rPr lang="ar-SA" sz="1400" dirty="0">
                          <a:ln>
                            <a:solidFill>
                              <a:srgbClr val="782A72"/>
                            </a:solidFill>
                          </a:ln>
                          <a:solidFill>
                            <a:sysClr val="windowText" lastClr="000000"/>
                          </a:solidFill>
                        </a:rPr>
                        <a:t> فين </a:t>
                      </a:r>
                      <a:r>
                        <a:rPr lang="en-US" sz="1400" dirty="0">
                          <a:ln>
                            <a:solidFill>
                              <a:srgbClr val="782A72"/>
                            </a:solidFill>
                          </a:ln>
                          <a:solidFill>
                            <a:sysClr val="windowText" lastClr="000000"/>
                          </a:solidFill>
                        </a:rPr>
                        <a:t>(fen)</a:t>
                      </a:r>
                      <a:r>
                        <a:rPr lang="ar-SA" sz="1400" dirty="0">
                          <a:ln>
                            <a:solidFill>
                              <a:srgbClr val="782A72"/>
                            </a:solidFill>
                          </a:ln>
                          <a:solidFill>
                            <a:sysClr val="windowText" lastClr="000000"/>
                          </a:solidFill>
                        </a:rPr>
                        <a:t> براسك يعني</a:t>
                      </a:r>
                      <a:r>
                        <a:rPr lang="en-US" sz="1400" dirty="0">
                          <a:ln>
                            <a:solidFill>
                              <a:srgbClr val="782A72"/>
                            </a:solidFill>
                          </a:ln>
                          <a:solidFill>
                            <a:sysClr val="windowText" lastClr="000000"/>
                          </a:solidFill>
                        </a:rPr>
                        <a:t>(CNS acting)</a:t>
                      </a:r>
                      <a:r>
                        <a:rPr lang="ar-SA" sz="1400" dirty="0">
                          <a:ln>
                            <a:solidFill>
                              <a:srgbClr val="782A72"/>
                            </a:solidFill>
                          </a:ln>
                          <a:solidFill>
                            <a:sysClr val="windowText" lastClr="000000"/>
                          </a:solidFill>
                        </a:rPr>
                        <a:t> وينها بالضبط طيب رابطة شعرك</a:t>
                      </a:r>
                      <a:r>
                        <a:rPr lang="en-US" sz="1400" dirty="0">
                          <a:ln>
                            <a:solidFill>
                              <a:srgbClr val="782A72"/>
                            </a:solidFill>
                          </a:ln>
                          <a:solidFill>
                            <a:sysClr val="windowText" lastClr="000000"/>
                          </a:solidFill>
                        </a:rPr>
                        <a:t> (Act on spinal cord)</a:t>
                      </a:r>
                      <a:r>
                        <a:rPr lang="ar-SA" sz="1400" dirty="0">
                          <a:ln>
                            <a:solidFill>
                              <a:srgbClr val="782A72"/>
                            </a:solidFill>
                          </a:ln>
                          <a:solidFill>
                            <a:sysClr val="windowText" lastClr="000000"/>
                          </a:solidFill>
                        </a:rPr>
                        <a:t> </a:t>
                      </a:r>
                    </a:p>
                    <a:p>
                      <a:pPr algn="ctr" rtl="1"/>
                      <a:r>
                        <a:rPr lang="ar-SA" sz="1400" dirty="0">
                          <a:ln>
                            <a:solidFill>
                              <a:srgbClr val="782A72"/>
                            </a:solidFill>
                          </a:ln>
                          <a:solidFill>
                            <a:sysClr val="windowText" lastClr="000000"/>
                          </a:solidFill>
                        </a:rPr>
                        <a:t>“تخيلوا المخ راسها والحبل الشوكي شعرها ف </a:t>
                      </a:r>
                      <a:r>
                        <a:rPr lang="ar-SA" sz="1400" dirty="0" err="1">
                          <a:ln>
                            <a:solidFill>
                              <a:srgbClr val="782A72"/>
                            </a:solidFill>
                          </a:ln>
                          <a:solidFill>
                            <a:sysClr val="windowText" lastClr="000000"/>
                          </a:solidFill>
                        </a:rPr>
                        <a:t>البكله</a:t>
                      </a:r>
                      <a:r>
                        <a:rPr lang="ar-SA" sz="1400" dirty="0">
                          <a:ln>
                            <a:solidFill>
                              <a:srgbClr val="782A72"/>
                            </a:solidFill>
                          </a:ln>
                          <a:solidFill>
                            <a:sysClr val="windowText" lastClr="000000"/>
                          </a:solidFill>
                        </a:rPr>
                        <a:t> وين؟ اكيد بالشعر يعني تشتغل على الحبل الشوكي“ </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5181591"/>
                  </a:ext>
                </a:extLst>
              </a:tr>
            </a:tbl>
          </a:graphicData>
        </a:graphic>
      </p:graphicFrame>
      <p:sp>
        <p:nvSpPr>
          <p:cNvPr id="7" name="TextBox 6">
            <a:extLst>
              <a:ext uri="{FF2B5EF4-FFF2-40B4-BE49-F238E27FC236}">
                <a16:creationId xmlns:a16="http://schemas.microsoft.com/office/drawing/2014/main" id="{CBFF7DBC-4DB2-47D2-8632-280A0A6FDE21}"/>
              </a:ext>
            </a:extLst>
          </p:cNvPr>
          <p:cNvSpPr txBox="1"/>
          <p:nvPr/>
        </p:nvSpPr>
        <p:spPr>
          <a:xfrm>
            <a:off x="1676400" y="7320820"/>
            <a:ext cx="1276350" cy="369332"/>
          </a:xfrm>
          <a:prstGeom prst="rect">
            <a:avLst/>
          </a:prstGeom>
          <a:noFill/>
        </p:spPr>
        <p:txBody>
          <a:bodyPr wrap="square" rtlCol="0">
            <a:spAutoFit/>
          </a:bodyPr>
          <a:lstStyle/>
          <a:p>
            <a:r>
              <a:rPr lang="en-US" dirty="0">
                <a:solidFill>
                  <a:schemeClr val="bg2">
                    <a:lumMod val="75000"/>
                  </a:schemeClr>
                </a:solidFill>
              </a:rPr>
              <a:t>From 436</a:t>
            </a:r>
          </a:p>
        </p:txBody>
      </p:sp>
      <p:sp>
        <p:nvSpPr>
          <p:cNvPr id="8" name="TextBox 7">
            <a:extLst>
              <a:ext uri="{FF2B5EF4-FFF2-40B4-BE49-F238E27FC236}">
                <a16:creationId xmlns:a16="http://schemas.microsoft.com/office/drawing/2014/main" id="{3809B8EE-183A-4AEC-A2BE-3074AA5B49E6}"/>
              </a:ext>
            </a:extLst>
          </p:cNvPr>
          <p:cNvSpPr txBox="1"/>
          <p:nvPr/>
        </p:nvSpPr>
        <p:spPr>
          <a:xfrm>
            <a:off x="4686300" y="14889"/>
            <a:ext cx="2038350" cy="523220"/>
          </a:xfrm>
          <a:prstGeom prst="rect">
            <a:avLst/>
          </a:prstGeom>
          <a:noFill/>
        </p:spPr>
        <p:txBody>
          <a:bodyPr wrap="square" rtlCol="0">
            <a:spAutoFit/>
          </a:bodyPr>
          <a:lstStyle/>
          <a:p>
            <a:r>
              <a:rPr lang="en-US" sz="1400" dirty="0">
                <a:solidFill>
                  <a:schemeClr val="bg2">
                    <a:lumMod val="75000"/>
                  </a:schemeClr>
                </a:solidFill>
              </a:rPr>
              <a:t>This table was taken from </a:t>
            </a:r>
            <a:r>
              <a:rPr lang="en-US" sz="1400" dirty="0" err="1">
                <a:solidFill>
                  <a:schemeClr val="bg2">
                    <a:lumMod val="75000"/>
                  </a:schemeClr>
                </a:solidFill>
              </a:rPr>
              <a:t>Prof.Hanan’s</a:t>
            </a:r>
            <a:r>
              <a:rPr lang="en-US" sz="1400" dirty="0">
                <a:solidFill>
                  <a:schemeClr val="bg2">
                    <a:lumMod val="75000"/>
                  </a:schemeClr>
                </a:solidFill>
              </a:rPr>
              <a:t> lecture</a:t>
            </a:r>
          </a:p>
        </p:txBody>
      </p:sp>
    </p:spTree>
    <p:extLst>
      <p:ext uri="{BB962C8B-B14F-4D97-AF65-F5344CB8AC3E}">
        <p14:creationId xmlns:p14="http://schemas.microsoft.com/office/powerpoint/2010/main" val="207956703"/>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556</TotalTime>
  <Words>2006</Words>
  <Application>Microsoft Office PowerPoint</Application>
  <PresentationFormat>A4 Paper (210x297 mm)</PresentationFormat>
  <Paragraphs>355</Paragraphs>
  <Slides>12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Arabic Typesetting</vt:lpstr>
      <vt:lpstr>Arial</vt:lpstr>
      <vt:lpstr>Calibri</vt:lpstr>
      <vt:lpstr>Calibri Light</vt:lpstr>
      <vt:lpstr>Cambria</vt:lpstr>
      <vt:lpstr>Century</vt:lpstr>
      <vt:lpstr>Century Gothic</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Maan</dc:creator>
  <cp:lastModifiedBy>Dana Al-Kadi</cp:lastModifiedBy>
  <cp:revision>95</cp:revision>
  <dcterms:created xsi:type="dcterms:W3CDTF">2017-12-02T20:04:55Z</dcterms:created>
  <dcterms:modified xsi:type="dcterms:W3CDTF">2017-12-13T13:51:24Z</dcterms:modified>
</cp:coreProperties>
</file>