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2" r:id="rId4"/>
    <p:sldId id="260" r:id="rId5"/>
    <p:sldId id="261" r:id="rId6"/>
    <p:sldId id="263" r:id="rId7"/>
    <p:sldId id="264" r:id="rId8"/>
    <p:sldId id="265" r:id="rId9"/>
    <p:sldId id="266" r:id="rId10"/>
    <p:sldId id="267" r:id="rId11"/>
    <p:sldId id="269" r:id="rId12"/>
    <p:sldId id="270" r:id="rId13"/>
    <p:sldId id="268"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A72"/>
    <a:srgbClr val="D587CF"/>
    <a:srgbClr val="FD7BC5"/>
    <a:srgbClr val="376761"/>
    <a:srgbClr val="93297C"/>
    <a:srgbClr val="B84E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4660"/>
  </p:normalViewPr>
  <p:slideViewPr>
    <p:cSldViewPr snapToGrid="0">
      <p:cViewPr>
        <p:scale>
          <a:sx n="66" d="100"/>
          <a:sy n="66" d="100"/>
        </p:scale>
        <p:origin x="1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96A69-D628-7F46-A113-FEA22424A63A}" type="doc">
      <dgm:prSet loTypeId="urn:microsoft.com/office/officeart/2005/8/layout/lProcess2" loCatId="" qsTypeId="urn:microsoft.com/office/officeart/2005/8/quickstyle/simple4" qsCatId="simple" csTypeId="urn:microsoft.com/office/officeart/2005/8/colors/accent0_1" csCatId="mainScheme" phldr="1"/>
      <dgm:spPr/>
      <dgm:t>
        <a:bodyPr/>
        <a:lstStyle/>
        <a:p>
          <a:endParaRPr lang="en-US"/>
        </a:p>
      </dgm:t>
    </dgm:pt>
    <dgm:pt modelId="{66A083C2-CD50-5E4D-A372-CC4DB6B35CA7}">
      <dgm:prSet phldrT="[Text]" custT="1"/>
      <dgm:spPr>
        <a:solidFill>
          <a:srgbClr val="782A72">
            <a:tint val="66000"/>
            <a:satMod val="160000"/>
          </a:srgbClr>
        </a:solidFill>
      </dgm:spPr>
      <dgm:t>
        <a:bodyPr/>
        <a:lstStyle/>
        <a:p>
          <a:r>
            <a:rPr lang="en-US" sz="1600" dirty="0">
              <a:solidFill>
                <a:schemeClr val="bg1"/>
              </a:solidFill>
            </a:rPr>
            <a:t>Asymptomatic hyperuricemia </a:t>
          </a:r>
          <a:r>
            <a:rPr lang="en-US" sz="1600" dirty="0">
              <a:solidFill>
                <a:srgbClr val="92D050"/>
              </a:solidFill>
            </a:rPr>
            <a:t>*</a:t>
          </a:r>
        </a:p>
      </dgm:t>
    </dgm:pt>
    <dgm:pt modelId="{EDD332F2-32C2-1F49-A071-DAE81D136D78}" type="parTrans" cxnId="{A55A81D3-B6B7-7047-903E-C75A39DD269B}">
      <dgm:prSet/>
      <dgm:spPr/>
      <dgm:t>
        <a:bodyPr/>
        <a:lstStyle/>
        <a:p>
          <a:endParaRPr lang="en-US" sz="1600"/>
        </a:p>
      </dgm:t>
    </dgm:pt>
    <dgm:pt modelId="{9744CD2F-3263-9F48-8352-2DC8D9339AC6}" type="sibTrans" cxnId="{A55A81D3-B6B7-7047-903E-C75A39DD269B}">
      <dgm:prSet/>
      <dgm:spPr/>
      <dgm:t>
        <a:bodyPr/>
        <a:lstStyle/>
        <a:p>
          <a:endParaRPr lang="en-US" sz="1600"/>
        </a:p>
      </dgm:t>
    </dgm:pt>
    <dgm:pt modelId="{4A45F38E-CE6B-D742-B6C4-AA879A609A7F}">
      <dgm:prSet phldrT="[Text]" custT="1"/>
      <dgm:spPr/>
      <dgm:t>
        <a:bodyPr/>
        <a:lstStyle/>
        <a:p>
          <a:r>
            <a:rPr lang="en-US" sz="1200" dirty="0"/>
            <a:t>acute inflammation in joint caused by free urate crystals </a:t>
          </a:r>
        </a:p>
        <a:p>
          <a:r>
            <a:rPr lang="en-US" sz="1200" b="1" dirty="0"/>
            <a:t>Management: </a:t>
          </a:r>
          <a:r>
            <a:rPr lang="en-US" sz="1200" dirty="0">
              <a:solidFill>
                <a:srgbClr val="FF0000"/>
              </a:solidFill>
            </a:rPr>
            <a:t>Terminate the attack </a:t>
          </a:r>
        </a:p>
      </dgm:t>
    </dgm:pt>
    <dgm:pt modelId="{FDA95D1A-6CEC-CB48-8092-D5B8CC945E5A}" type="parTrans" cxnId="{A08D7F54-B616-B54F-B1AF-7A5176182EAD}">
      <dgm:prSet/>
      <dgm:spPr/>
      <dgm:t>
        <a:bodyPr/>
        <a:lstStyle/>
        <a:p>
          <a:endParaRPr lang="en-US" sz="1600"/>
        </a:p>
      </dgm:t>
    </dgm:pt>
    <dgm:pt modelId="{9CA0ACCC-A865-1A40-AC0F-3CEA7B05616C}" type="sibTrans" cxnId="{A08D7F54-B616-B54F-B1AF-7A5176182EAD}">
      <dgm:prSet/>
      <dgm:spPr/>
      <dgm:t>
        <a:bodyPr/>
        <a:lstStyle/>
        <a:p>
          <a:endParaRPr lang="en-US" sz="1600"/>
        </a:p>
      </dgm:t>
    </dgm:pt>
    <dgm:pt modelId="{13307440-7A91-4749-90A5-B972BD859793}">
      <dgm:prSet phldrT="[Text]" custT="1"/>
      <dgm:spPr>
        <a:solidFill>
          <a:srgbClr val="782A72">
            <a:tint val="66000"/>
            <a:satMod val="160000"/>
          </a:srgbClr>
        </a:solidFill>
      </dgm:spPr>
      <dgm:t>
        <a:bodyPr/>
        <a:lstStyle/>
        <a:p>
          <a:r>
            <a:rPr lang="en-US" sz="1600" dirty="0">
              <a:solidFill>
                <a:schemeClr val="bg1"/>
              </a:solidFill>
            </a:rPr>
            <a:t>Intercritical stage </a:t>
          </a:r>
        </a:p>
      </dgm:t>
    </dgm:pt>
    <dgm:pt modelId="{46AEAA24-F17C-764C-94CE-9D33B9E2F77C}" type="parTrans" cxnId="{185CEFE9-9956-3644-8F5F-D1E5AC1083E0}">
      <dgm:prSet/>
      <dgm:spPr/>
      <dgm:t>
        <a:bodyPr/>
        <a:lstStyle/>
        <a:p>
          <a:endParaRPr lang="en-US" sz="1600"/>
        </a:p>
      </dgm:t>
    </dgm:pt>
    <dgm:pt modelId="{450ED594-0D55-B549-8CCF-341F48A5E23F}" type="sibTrans" cxnId="{185CEFE9-9956-3644-8F5F-D1E5AC1083E0}">
      <dgm:prSet/>
      <dgm:spPr/>
      <dgm:t>
        <a:bodyPr/>
        <a:lstStyle/>
        <a:p>
          <a:endParaRPr lang="en-US" sz="1600"/>
        </a:p>
      </dgm:t>
    </dgm:pt>
    <dgm:pt modelId="{C6D7FB3B-F54A-7B46-84DD-B40C14F3F584}">
      <dgm:prSet phldrT="[Text]" custT="1"/>
      <dgm:spPr/>
      <dgm:t>
        <a:bodyPr/>
        <a:lstStyle/>
        <a:p>
          <a:r>
            <a:rPr lang="en-US" sz="1200" dirty="0"/>
            <a:t>The interval between acute flares </a:t>
          </a:r>
        </a:p>
        <a:p>
          <a:r>
            <a:rPr lang="en-US" sz="1200" b="1" dirty="0"/>
            <a:t>Management: </a:t>
          </a:r>
          <a:r>
            <a:rPr lang="en-US" sz="1200" dirty="0">
              <a:solidFill>
                <a:srgbClr val="FF0000"/>
              </a:solidFill>
            </a:rPr>
            <a:t>Prevent recurrent attacks </a:t>
          </a:r>
        </a:p>
      </dgm:t>
    </dgm:pt>
    <dgm:pt modelId="{E0B1B6D5-3782-A44F-B200-706B81FD6363}" type="parTrans" cxnId="{C6CAFE2F-F25E-6544-BFA7-B40EDC7086E1}">
      <dgm:prSet/>
      <dgm:spPr/>
      <dgm:t>
        <a:bodyPr/>
        <a:lstStyle/>
        <a:p>
          <a:endParaRPr lang="en-US" sz="1600"/>
        </a:p>
      </dgm:t>
    </dgm:pt>
    <dgm:pt modelId="{1C4E1113-6479-AF4D-9752-3928B14DF54B}" type="sibTrans" cxnId="{C6CAFE2F-F25E-6544-BFA7-B40EDC7086E1}">
      <dgm:prSet/>
      <dgm:spPr/>
      <dgm:t>
        <a:bodyPr/>
        <a:lstStyle/>
        <a:p>
          <a:endParaRPr lang="en-US" sz="1600"/>
        </a:p>
      </dgm:t>
    </dgm:pt>
    <dgm:pt modelId="{D0F2BE0C-D323-9C4D-8D23-6663CCCA76DE}">
      <dgm:prSet phldrT="[Text]" custT="1"/>
      <dgm:spPr>
        <a:solidFill>
          <a:srgbClr val="782A72">
            <a:tint val="66000"/>
            <a:satMod val="160000"/>
          </a:srgbClr>
        </a:solidFill>
      </dgm:spPr>
      <dgm:t>
        <a:bodyPr/>
        <a:lstStyle/>
        <a:p>
          <a:r>
            <a:rPr lang="en-US" sz="1600" dirty="0">
              <a:solidFill>
                <a:schemeClr val="bg1"/>
              </a:solidFill>
            </a:rPr>
            <a:t>Chronic gout </a:t>
          </a:r>
        </a:p>
      </dgm:t>
    </dgm:pt>
    <dgm:pt modelId="{05A956FF-015C-7A45-95E8-DAC9055A95F0}" type="parTrans" cxnId="{AEB4D618-2814-EB46-904D-0D12E903E1D7}">
      <dgm:prSet/>
      <dgm:spPr/>
      <dgm:t>
        <a:bodyPr/>
        <a:lstStyle/>
        <a:p>
          <a:endParaRPr lang="en-US" sz="1600"/>
        </a:p>
      </dgm:t>
    </dgm:pt>
    <dgm:pt modelId="{49D33F15-190B-4743-B478-24CFEF59F3D6}" type="sibTrans" cxnId="{AEB4D618-2814-EB46-904D-0D12E903E1D7}">
      <dgm:prSet/>
      <dgm:spPr/>
      <dgm:t>
        <a:bodyPr/>
        <a:lstStyle/>
        <a:p>
          <a:endParaRPr lang="en-US" sz="1600"/>
        </a:p>
      </dgm:t>
    </dgm:pt>
    <dgm:pt modelId="{84DDE0B3-B5EA-F148-97C6-D2E104F421BC}">
      <dgm:prSet phldrT="[Text]" custT="1"/>
      <dgm:spPr/>
      <dgm:t>
        <a:bodyPr/>
        <a:lstStyle/>
        <a:p>
          <a:r>
            <a:rPr lang="en-US" sz="1200" dirty="0"/>
            <a:t>Long-term gout complication </a:t>
          </a:r>
        </a:p>
        <a:p>
          <a:r>
            <a:rPr lang="en-US" sz="1200" b="1" dirty="0"/>
            <a:t>Management: - </a:t>
          </a:r>
          <a:r>
            <a:rPr lang="en-US" sz="1200" dirty="0">
              <a:solidFill>
                <a:srgbClr val="FF0000"/>
              </a:solidFill>
            </a:rPr>
            <a:t>Prevent complications </a:t>
          </a:r>
          <a:r>
            <a:rPr lang="en-US" sz="1200" b="1" dirty="0">
              <a:solidFill>
                <a:srgbClr val="FF0000"/>
              </a:solidFill>
            </a:rPr>
            <a:t>-</a:t>
          </a:r>
          <a:r>
            <a:rPr lang="en-US" sz="1200" dirty="0">
              <a:solidFill>
                <a:srgbClr val="FF0000"/>
              </a:solidFill>
            </a:rPr>
            <a:t> Lower serum uric acid </a:t>
          </a:r>
        </a:p>
      </dgm:t>
    </dgm:pt>
    <dgm:pt modelId="{01925ACF-ADCE-2049-8992-E2001155007E}" type="parTrans" cxnId="{3A19B44B-E4E6-BF4B-A473-C0289ECB5A01}">
      <dgm:prSet/>
      <dgm:spPr/>
      <dgm:t>
        <a:bodyPr/>
        <a:lstStyle/>
        <a:p>
          <a:endParaRPr lang="en-US" sz="1600"/>
        </a:p>
      </dgm:t>
    </dgm:pt>
    <dgm:pt modelId="{E50514A8-FE6A-C54F-B95A-27EDB66FBD69}" type="sibTrans" cxnId="{3A19B44B-E4E6-BF4B-A473-C0289ECB5A01}">
      <dgm:prSet/>
      <dgm:spPr/>
      <dgm:t>
        <a:bodyPr/>
        <a:lstStyle/>
        <a:p>
          <a:pPr rtl="0"/>
          <a:endParaRPr lang="en-US" sz="1600"/>
        </a:p>
      </dgm:t>
    </dgm:pt>
    <dgm:pt modelId="{B77BA82D-754C-BD44-AAB7-04C5471CF8F2}">
      <dgm:prSet phldrT="[Text]" custT="1"/>
      <dgm:spPr>
        <a:solidFill>
          <a:srgbClr val="782A72">
            <a:tint val="66000"/>
            <a:satMod val="160000"/>
          </a:srgbClr>
        </a:solidFill>
      </dgm:spPr>
      <dgm:t>
        <a:bodyPr/>
        <a:lstStyle/>
        <a:p>
          <a:r>
            <a:rPr lang="en-US" sz="1600" dirty="0">
              <a:solidFill>
                <a:schemeClr val="bg1"/>
              </a:solidFill>
            </a:rPr>
            <a:t>Acute intermittent gout </a:t>
          </a:r>
        </a:p>
      </dgm:t>
    </dgm:pt>
    <dgm:pt modelId="{829D60EC-9980-A144-B767-C8AF56D53170}" type="parTrans" cxnId="{231EF904-4CD4-3F4D-8A49-FEC92CEEBE7B}">
      <dgm:prSet/>
      <dgm:spPr/>
      <dgm:t>
        <a:bodyPr/>
        <a:lstStyle/>
        <a:p>
          <a:endParaRPr lang="en-US" sz="1600"/>
        </a:p>
      </dgm:t>
    </dgm:pt>
    <dgm:pt modelId="{FD535847-B756-2F4E-9FA5-E7E4E2B4D49A}" type="sibTrans" cxnId="{231EF904-4CD4-3F4D-8A49-FEC92CEEBE7B}">
      <dgm:prSet/>
      <dgm:spPr/>
      <dgm:t>
        <a:bodyPr/>
        <a:lstStyle/>
        <a:p>
          <a:endParaRPr lang="en-US" sz="1600"/>
        </a:p>
      </dgm:t>
    </dgm:pt>
    <dgm:pt modelId="{6FC8F6A0-DA4F-C74A-9A6A-DC9EEE46CE57}">
      <dgm:prSet custT="1"/>
      <dgm:spPr/>
      <dgm:t>
        <a:bodyPr/>
        <a:lstStyle/>
        <a:p>
          <a:pPr algn="ctr"/>
          <a:r>
            <a:rPr lang="en-US" sz="1200" dirty="0"/>
            <a:t>Elevated serum urate with no clinical manifestation of gout</a:t>
          </a:r>
        </a:p>
        <a:p>
          <a:pPr algn="ctr"/>
          <a:r>
            <a:rPr lang="en-US" sz="1200" dirty="0">
              <a:solidFill>
                <a:srgbClr val="92D050"/>
              </a:solidFill>
            </a:rPr>
            <a:t>Treat or not to treat? </a:t>
          </a:r>
        </a:p>
      </dgm:t>
    </dgm:pt>
    <dgm:pt modelId="{887265DB-345E-A841-972A-53D1B70E971E}" type="parTrans" cxnId="{5F06DB8F-4815-4D4B-8521-8853F65F8097}">
      <dgm:prSet/>
      <dgm:spPr/>
      <dgm:t>
        <a:bodyPr/>
        <a:lstStyle/>
        <a:p>
          <a:endParaRPr lang="en-US" sz="1600"/>
        </a:p>
      </dgm:t>
    </dgm:pt>
    <dgm:pt modelId="{26079357-81B5-9145-B121-463EC5EED730}" type="sibTrans" cxnId="{5F06DB8F-4815-4D4B-8521-8853F65F8097}">
      <dgm:prSet/>
      <dgm:spPr/>
      <dgm:t>
        <a:bodyPr/>
        <a:lstStyle/>
        <a:p>
          <a:endParaRPr lang="en-US" sz="1600"/>
        </a:p>
      </dgm:t>
    </dgm:pt>
    <dgm:pt modelId="{24A6AEA5-E8ED-DC4D-801D-BC000530FAF5}" type="pres">
      <dgm:prSet presAssocID="{98996A69-D628-7F46-A113-FEA22424A63A}" presName="theList" presStyleCnt="0">
        <dgm:presLayoutVars>
          <dgm:dir/>
          <dgm:animLvl val="lvl"/>
          <dgm:resizeHandles val="exact"/>
        </dgm:presLayoutVars>
      </dgm:prSet>
      <dgm:spPr/>
      <dgm:t>
        <a:bodyPr/>
        <a:lstStyle/>
        <a:p>
          <a:endParaRPr lang="en-GB"/>
        </a:p>
      </dgm:t>
    </dgm:pt>
    <dgm:pt modelId="{0084D24F-4A6B-EC4C-8118-BD617954B4CF}" type="pres">
      <dgm:prSet presAssocID="{66A083C2-CD50-5E4D-A372-CC4DB6B35CA7}" presName="compNode" presStyleCnt="0"/>
      <dgm:spPr/>
    </dgm:pt>
    <dgm:pt modelId="{6E7A24AE-66C8-414D-AF7E-EE7B4BDCE16C}" type="pres">
      <dgm:prSet presAssocID="{66A083C2-CD50-5E4D-A372-CC4DB6B35CA7}" presName="aNode" presStyleLbl="bgShp" presStyleIdx="0" presStyleCnt="4"/>
      <dgm:spPr/>
      <dgm:t>
        <a:bodyPr/>
        <a:lstStyle/>
        <a:p>
          <a:endParaRPr lang="en-GB"/>
        </a:p>
      </dgm:t>
    </dgm:pt>
    <dgm:pt modelId="{C14FC923-FBC1-4043-A12E-51AA23F923F4}" type="pres">
      <dgm:prSet presAssocID="{66A083C2-CD50-5E4D-A372-CC4DB6B35CA7}" presName="textNode" presStyleLbl="bgShp" presStyleIdx="0" presStyleCnt="4"/>
      <dgm:spPr/>
      <dgm:t>
        <a:bodyPr/>
        <a:lstStyle/>
        <a:p>
          <a:endParaRPr lang="en-GB"/>
        </a:p>
      </dgm:t>
    </dgm:pt>
    <dgm:pt modelId="{C9ADA235-7CAC-3C4D-831C-3FC9110DCFC5}" type="pres">
      <dgm:prSet presAssocID="{66A083C2-CD50-5E4D-A372-CC4DB6B35CA7}" presName="compChildNode" presStyleCnt="0"/>
      <dgm:spPr/>
    </dgm:pt>
    <dgm:pt modelId="{D8FA8986-5874-394C-A022-07FF009B4528}" type="pres">
      <dgm:prSet presAssocID="{66A083C2-CD50-5E4D-A372-CC4DB6B35CA7}" presName="theInnerList" presStyleCnt="0"/>
      <dgm:spPr/>
    </dgm:pt>
    <dgm:pt modelId="{87D99A4F-AEEB-B148-8F02-7F74A4934A37}" type="pres">
      <dgm:prSet presAssocID="{6FC8F6A0-DA4F-C74A-9A6A-DC9EEE46CE57}" presName="childNode" presStyleLbl="node1" presStyleIdx="0" presStyleCnt="4">
        <dgm:presLayoutVars>
          <dgm:bulletEnabled val="1"/>
        </dgm:presLayoutVars>
      </dgm:prSet>
      <dgm:spPr/>
      <dgm:t>
        <a:bodyPr/>
        <a:lstStyle/>
        <a:p>
          <a:endParaRPr lang="en-GB"/>
        </a:p>
      </dgm:t>
    </dgm:pt>
    <dgm:pt modelId="{F1E81B8F-3884-7F4A-B13B-4511FABE89DF}" type="pres">
      <dgm:prSet presAssocID="{66A083C2-CD50-5E4D-A372-CC4DB6B35CA7}" presName="aSpace" presStyleCnt="0"/>
      <dgm:spPr/>
    </dgm:pt>
    <dgm:pt modelId="{5E5A1FC8-D10F-F347-A29D-AE0329D075B4}" type="pres">
      <dgm:prSet presAssocID="{B77BA82D-754C-BD44-AAB7-04C5471CF8F2}" presName="compNode" presStyleCnt="0"/>
      <dgm:spPr/>
    </dgm:pt>
    <dgm:pt modelId="{A0313D91-11FF-314B-8D1B-59C904353BD9}" type="pres">
      <dgm:prSet presAssocID="{B77BA82D-754C-BD44-AAB7-04C5471CF8F2}" presName="aNode" presStyleLbl="bgShp" presStyleIdx="1" presStyleCnt="4"/>
      <dgm:spPr/>
      <dgm:t>
        <a:bodyPr/>
        <a:lstStyle/>
        <a:p>
          <a:endParaRPr lang="en-GB"/>
        </a:p>
      </dgm:t>
    </dgm:pt>
    <dgm:pt modelId="{BF735905-EF53-414D-B1AD-E0A460D3F8EB}" type="pres">
      <dgm:prSet presAssocID="{B77BA82D-754C-BD44-AAB7-04C5471CF8F2}" presName="textNode" presStyleLbl="bgShp" presStyleIdx="1" presStyleCnt="4"/>
      <dgm:spPr/>
      <dgm:t>
        <a:bodyPr/>
        <a:lstStyle/>
        <a:p>
          <a:endParaRPr lang="en-GB"/>
        </a:p>
      </dgm:t>
    </dgm:pt>
    <dgm:pt modelId="{D91BA1BF-537F-334B-AF40-E455E652858E}" type="pres">
      <dgm:prSet presAssocID="{B77BA82D-754C-BD44-AAB7-04C5471CF8F2}" presName="compChildNode" presStyleCnt="0"/>
      <dgm:spPr/>
    </dgm:pt>
    <dgm:pt modelId="{7780637A-2E9A-954F-859F-C4A3C94CFDE5}" type="pres">
      <dgm:prSet presAssocID="{B77BA82D-754C-BD44-AAB7-04C5471CF8F2}" presName="theInnerList" presStyleCnt="0"/>
      <dgm:spPr/>
    </dgm:pt>
    <dgm:pt modelId="{0EAA76F5-66D7-8F49-AB32-24C6F0566DA8}" type="pres">
      <dgm:prSet presAssocID="{4A45F38E-CE6B-D742-B6C4-AA879A609A7F}" presName="childNode" presStyleLbl="node1" presStyleIdx="1" presStyleCnt="4">
        <dgm:presLayoutVars>
          <dgm:bulletEnabled val="1"/>
        </dgm:presLayoutVars>
      </dgm:prSet>
      <dgm:spPr/>
      <dgm:t>
        <a:bodyPr/>
        <a:lstStyle/>
        <a:p>
          <a:endParaRPr lang="en-GB"/>
        </a:p>
      </dgm:t>
    </dgm:pt>
    <dgm:pt modelId="{33652A7A-6D10-2E4A-92AC-DC2E2A1B2125}" type="pres">
      <dgm:prSet presAssocID="{B77BA82D-754C-BD44-AAB7-04C5471CF8F2}" presName="aSpace" presStyleCnt="0"/>
      <dgm:spPr/>
    </dgm:pt>
    <dgm:pt modelId="{26C06A38-AC6C-584D-9B32-5B76AEF8FE75}" type="pres">
      <dgm:prSet presAssocID="{13307440-7A91-4749-90A5-B972BD859793}" presName="compNode" presStyleCnt="0"/>
      <dgm:spPr/>
    </dgm:pt>
    <dgm:pt modelId="{ED745573-FC49-7143-A8CA-28048FE4DA67}" type="pres">
      <dgm:prSet presAssocID="{13307440-7A91-4749-90A5-B972BD859793}" presName="aNode" presStyleLbl="bgShp" presStyleIdx="2" presStyleCnt="4"/>
      <dgm:spPr/>
      <dgm:t>
        <a:bodyPr/>
        <a:lstStyle/>
        <a:p>
          <a:endParaRPr lang="en-GB"/>
        </a:p>
      </dgm:t>
    </dgm:pt>
    <dgm:pt modelId="{EFCC3C14-57A2-CD44-B8CC-03520D01E80C}" type="pres">
      <dgm:prSet presAssocID="{13307440-7A91-4749-90A5-B972BD859793}" presName="textNode" presStyleLbl="bgShp" presStyleIdx="2" presStyleCnt="4"/>
      <dgm:spPr/>
      <dgm:t>
        <a:bodyPr/>
        <a:lstStyle/>
        <a:p>
          <a:endParaRPr lang="en-GB"/>
        </a:p>
      </dgm:t>
    </dgm:pt>
    <dgm:pt modelId="{A0064BA4-9D89-E842-89D4-83DE2C2FEEC4}" type="pres">
      <dgm:prSet presAssocID="{13307440-7A91-4749-90A5-B972BD859793}" presName="compChildNode" presStyleCnt="0"/>
      <dgm:spPr/>
    </dgm:pt>
    <dgm:pt modelId="{6EC61FB6-78BB-9747-B958-13F4B1F18410}" type="pres">
      <dgm:prSet presAssocID="{13307440-7A91-4749-90A5-B972BD859793}" presName="theInnerList" presStyleCnt="0"/>
      <dgm:spPr/>
    </dgm:pt>
    <dgm:pt modelId="{1A9D6B04-7C0F-4344-9BE0-20265A8F58BE}" type="pres">
      <dgm:prSet presAssocID="{C6D7FB3B-F54A-7B46-84DD-B40C14F3F584}" presName="childNode" presStyleLbl="node1" presStyleIdx="2" presStyleCnt="4">
        <dgm:presLayoutVars>
          <dgm:bulletEnabled val="1"/>
        </dgm:presLayoutVars>
      </dgm:prSet>
      <dgm:spPr/>
      <dgm:t>
        <a:bodyPr/>
        <a:lstStyle/>
        <a:p>
          <a:endParaRPr lang="en-GB"/>
        </a:p>
      </dgm:t>
    </dgm:pt>
    <dgm:pt modelId="{D7BD1A8D-5B5E-F240-8B40-79C9ABB6406E}" type="pres">
      <dgm:prSet presAssocID="{13307440-7A91-4749-90A5-B972BD859793}" presName="aSpace" presStyleCnt="0"/>
      <dgm:spPr/>
    </dgm:pt>
    <dgm:pt modelId="{6419FFC4-C10A-044B-A5F2-96041AACEDE4}" type="pres">
      <dgm:prSet presAssocID="{D0F2BE0C-D323-9C4D-8D23-6663CCCA76DE}" presName="compNode" presStyleCnt="0"/>
      <dgm:spPr/>
    </dgm:pt>
    <dgm:pt modelId="{4AD93E07-7B1D-C444-A814-7471D64AC6BB}" type="pres">
      <dgm:prSet presAssocID="{D0F2BE0C-D323-9C4D-8D23-6663CCCA76DE}" presName="aNode" presStyleLbl="bgShp" presStyleIdx="3" presStyleCnt="4"/>
      <dgm:spPr/>
      <dgm:t>
        <a:bodyPr/>
        <a:lstStyle/>
        <a:p>
          <a:endParaRPr lang="en-GB"/>
        </a:p>
      </dgm:t>
    </dgm:pt>
    <dgm:pt modelId="{E6023CCA-CEE3-9346-BF43-208E9A76EAB3}" type="pres">
      <dgm:prSet presAssocID="{D0F2BE0C-D323-9C4D-8D23-6663CCCA76DE}" presName="textNode" presStyleLbl="bgShp" presStyleIdx="3" presStyleCnt="4"/>
      <dgm:spPr/>
      <dgm:t>
        <a:bodyPr/>
        <a:lstStyle/>
        <a:p>
          <a:endParaRPr lang="en-GB"/>
        </a:p>
      </dgm:t>
    </dgm:pt>
    <dgm:pt modelId="{0D860868-5244-7A4D-996E-13077DD25727}" type="pres">
      <dgm:prSet presAssocID="{D0F2BE0C-D323-9C4D-8D23-6663CCCA76DE}" presName="compChildNode" presStyleCnt="0"/>
      <dgm:spPr/>
    </dgm:pt>
    <dgm:pt modelId="{20DE8847-02BA-764D-A127-56CC126C79FF}" type="pres">
      <dgm:prSet presAssocID="{D0F2BE0C-D323-9C4D-8D23-6663CCCA76DE}" presName="theInnerList" presStyleCnt="0"/>
      <dgm:spPr/>
    </dgm:pt>
    <dgm:pt modelId="{C2DE93DD-9CD2-8947-B24D-5360D3C52F87}" type="pres">
      <dgm:prSet presAssocID="{84DDE0B3-B5EA-F148-97C6-D2E104F421BC}" presName="childNode" presStyleLbl="node1" presStyleIdx="3" presStyleCnt="4">
        <dgm:presLayoutVars>
          <dgm:bulletEnabled val="1"/>
        </dgm:presLayoutVars>
      </dgm:prSet>
      <dgm:spPr/>
      <dgm:t>
        <a:bodyPr/>
        <a:lstStyle/>
        <a:p>
          <a:endParaRPr lang="en-GB"/>
        </a:p>
      </dgm:t>
    </dgm:pt>
  </dgm:ptLst>
  <dgm:cxnLst>
    <dgm:cxn modelId="{5F06DB8F-4815-4D4B-8521-8853F65F8097}" srcId="{66A083C2-CD50-5E4D-A372-CC4DB6B35CA7}" destId="{6FC8F6A0-DA4F-C74A-9A6A-DC9EEE46CE57}" srcOrd="0" destOrd="0" parTransId="{887265DB-345E-A841-972A-53D1B70E971E}" sibTransId="{26079357-81B5-9145-B121-463EC5EED730}"/>
    <dgm:cxn modelId="{9B3993DB-8E9B-514B-A6D7-8F6743D6B583}" type="presOf" srcId="{D0F2BE0C-D323-9C4D-8D23-6663CCCA76DE}" destId="{E6023CCA-CEE3-9346-BF43-208E9A76EAB3}" srcOrd="1" destOrd="0" presId="urn:microsoft.com/office/officeart/2005/8/layout/lProcess2"/>
    <dgm:cxn modelId="{9084BCB3-50DF-EA46-BDF6-607BDFF7A02B}" type="presOf" srcId="{4A45F38E-CE6B-D742-B6C4-AA879A609A7F}" destId="{0EAA76F5-66D7-8F49-AB32-24C6F0566DA8}" srcOrd="0" destOrd="0" presId="urn:microsoft.com/office/officeart/2005/8/layout/lProcess2"/>
    <dgm:cxn modelId="{F370888A-3532-D24A-9CCF-58E36DC0D03A}" type="presOf" srcId="{66A083C2-CD50-5E4D-A372-CC4DB6B35CA7}" destId="{6E7A24AE-66C8-414D-AF7E-EE7B4BDCE16C}" srcOrd="0" destOrd="0" presId="urn:microsoft.com/office/officeart/2005/8/layout/lProcess2"/>
    <dgm:cxn modelId="{3A19B44B-E4E6-BF4B-A473-C0289ECB5A01}" srcId="{D0F2BE0C-D323-9C4D-8D23-6663CCCA76DE}" destId="{84DDE0B3-B5EA-F148-97C6-D2E104F421BC}" srcOrd="0" destOrd="0" parTransId="{01925ACF-ADCE-2049-8992-E2001155007E}" sibTransId="{E50514A8-FE6A-C54F-B95A-27EDB66FBD69}"/>
    <dgm:cxn modelId="{6E41144A-4708-F343-8B5D-66A64E6A0B44}" type="presOf" srcId="{6FC8F6A0-DA4F-C74A-9A6A-DC9EEE46CE57}" destId="{87D99A4F-AEEB-B148-8F02-7F74A4934A37}" srcOrd="0" destOrd="0" presId="urn:microsoft.com/office/officeart/2005/8/layout/lProcess2"/>
    <dgm:cxn modelId="{F728E3DB-8AEE-7F49-9D3C-5A107163767E}" type="presOf" srcId="{98996A69-D628-7F46-A113-FEA22424A63A}" destId="{24A6AEA5-E8ED-DC4D-801D-BC000530FAF5}" srcOrd="0" destOrd="0" presId="urn:microsoft.com/office/officeart/2005/8/layout/lProcess2"/>
    <dgm:cxn modelId="{AEB4D618-2814-EB46-904D-0D12E903E1D7}" srcId="{98996A69-D628-7F46-A113-FEA22424A63A}" destId="{D0F2BE0C-D323-9C4D-8D23-6663CCCA76DE}" srcOrd="3" destOrd="0" parTransId="{05A956FF-015C-7A45-95E8-DAC9055A95F0}" sibTransId="{49D33F15-190B-4743-B478-24CFEF59F3D6}"/>
    <dgm:cxn modelId="{4ED7A333-1724-1A4D-942F-C61537225880}" type="presOf" srcId="{C6D7FB3B-F54A-7B46-84DD-B40C14F3F584}" destId="{1A9D6B04-7C0F-4344-9BE0-20265A8F58BE}" srcOrd="0" destOrd="0" presId="urn:microsoft.com/office/officeart/2005/8/layout/lProcess2"/>
    <dgm:cxn modelId="{B07F4E7F-B7B4-314F-9159-D4BEE6DA76A3}" type="presOf" srcId="{84DDE0B3-B5EA-F148-97C6-D2E104F421BC}" destId="{C2DE93DD-9CD2-8947-B24D-5360D3C52F87}" srcOrd="0" destOrd="0" presId="urn:microsoft.com/office/officeart/2005/8/layout/lProcess2"/>
    <dgm:cxn modelId="{A08D7F54-B616-B54F-B1AF-7A5176182EAD}" srcId="{B77BA82D-754C-BD44-AAB7-04C5471CF8F2}" destId="{4A45F38E-CE6B-D742-B6C4-AA879A609A7F}" srcOrd="0" destOrd="0" parTransId="{FDA95D1A-6CEC-CB48-8092-D5B8CC945E5A}" sibTransId="{9CA0ACCC-A865-1A40-AC0F-3CEA7B05616C}"/>
    <dgm:cxn modelId="{185CEFE9-9956-3644-8F5F-D1E5AC1083E0}" srcId="{98996A69-D628-7F46-A113-FEA22424A63A}" destId="{13307440-7A91-4749-90A5-B972BD859793}" srcOrd="2" destOrd="0" parTransId="{46AEAA24-F17C-764C-94CE-9D33B9E2F77C}" sibTransId="{450ED594-0D55-B549-8CCF-341F48A5E23F}"/>
    <dgm:cxn modelId="{C6CAFE2F-F25E-6544-BFA7-B40EDC7086E1}" srcId="{13307440-7A91-4749-90A5-B972BD859793}" destId="{C6D7FB3B-F54A-7B46-84DD-B40C14F3F584}" srcOrd="0" destOrd="0" parTransId="{E0B1B6D5-3782-A44F-B200-706B81FD6363}" sibTransId="{1C4E1113-6479-AF4D-9752-3928B14DF54B}"/>
    <dgm:cxn modelId="{3E895E01-2C6A-7D44-BCED-A873E0F336F7}" type="presOf" srcId="{13307440-7A91-4749-90A5-B972BD859793}" destId="{EFCC3C14-57A2-CD44-B8CC-03520D01E80C}" srcOrd="1" destOrd="0" presId="urn:microsoft.com/office/officeart/2005/8/layout/lProcess2"/>
    <dgm:cxn modelId="{327A2E9E-D1A5-CF4C-BC71-CF4603FD8DC4}" type="presOf" srcId="{13307440-7A91-4749-90A5-B972BD859793}" destId="{ED745573-FC49-7143-A8CA-28048FE4DA67}" srcOrd="0" destOrd="0" presId="urn:microsoft.com/office/officeart/2005/8/layout/lProcess2"/>
    <dgm:cxn modelId="{507FB8B5-F5BA-E145-B6C8-39B68FA6D995}" type="presOf" srcId="{D0F2BE0C-D323-9C4D-8D23-6663CCCA76DE}" destId="{4AD93E07-7B1D-C444-A814-7471D64AC6BB}" srcOrd="0" destOrd="0" presId="urn:microsoft.com/office/officeart/2005/8/layout/lProcess2"/>
    <dgm:cxn modelId="{A55A81D3-B6B7-7047-903E-C75A39DD269B}" srcId="{98996A69-D628-7F46-A113-FEA22424A63A}" destId="{66A083C2-CD50-5E4D-A372-CC4DB6B35CA7}" srcOrd="0" destOrd="0" parTransId="{EDD332F2-32C2-1F49-A071-DAE81D136D78}" sibTransId="{9744CD2F-3263-9F48-8352-2DC8D9339AC6}"/>
    <dgm:cxn modelId="{FA8EC630-B09C-1243-91C2-9DD630A24F34}" type="presOf" srcId="{B77BA82D-754C-BD44-AAB7-04C5471CF8F2}" destId="{A0313D91-11FF-314B-8D1B-59C904353BD9}" srcOrd="0" destOrd="0" presId="urn:microsoft.com/office/officeart/2005/8/layout/lProcess2"/>
    <dgm:cxn modelId="{231EF904-4CD4-3F4D-8A49-FEC92CEEBE7B}" srcId="{98996A69-D628-7F46-A113-FEA22424A63A}" destId="{B77BA82D-754C-BD44-AAB7-04C5471CF8F2}" srcOrd="1" destOrd="0" parTransId="{829D60EC-9980-A144-B767-C8AF56D53170}" sibTransId="{FD535847-B756-2F4E-9FA5-E7E4E2B4D49A}"/>
    <dgm:cxn modelId="{3C01390F-9A5A-EA4E-9030-21C32EB3FA13}" type="presOf" srcId="{66A083C2-CD50-5E4D-A372-CC4DB6B35CA7}" destId="{C14FC923-FBC1-4043-A12E-51AA23F923F4}" srcOrd="1" destOrd="0" presId="urn:microsoft.com/office/officeart/2005/8/layout/lProcess2"/>
    <dgm:cxn modelId="{98E0475A-C041-8549-8FED-6AEE1CB780FE}" type="presOf" srcId="{B77BA82D-754C-BD44-AAB7-04C5471CF8F2}" destId="{BF735905-EF53-414D-B1AD-E0A460D3F8EB}" srcOrd="1" destOrd="0" presId="urn:microsoft.com/office/officeart/2005/8/layout/lProcess2"/>
    <dgm:cxn modelId="{3D1971AB-957C-FB41-A6BE-06409317962E}" type="presParOf" srcId="{24A6AEA5-E8ED-DC4D-801D-BC000530FAF5}" destId="{0084D24F-4A6B-EC4C-8118-BD617954B4CF}" srcOrd="0" destOrd="0" presId="urn:microsoft.com/office/officeart/2005/8/layout/lProcess2"/>
    <dgm:cxn modelId="{4128C2B7-0269-B944-BD39-6145E73A56E5}" type="presParOf" srcId="{0084D24F-4A6B-EC4C-8118-BD617954B4CF}" destId="{6E7A24AE-66C8-414D-AF7E-EE7B4BDCE16C}" srcOrd="0" destOrd="0" presId="urn:microsoft.com/office/officeart/2005/8/layout/lProcess2"/>
    <dgm:cxn modelId="{12B363C4-C979-1A41-9E7C-2765611A22C7}" type="presParOf" srcId="{0084D24F-4A6B-EC4C-8118-BD617954B4CF}" destId="{C14FC923-FBC1-4043-A12E-51AA23F923F4}" srcOrd="1" destOrd="0" presId="urn:microsoft.com/office/officeart/2005/8/layout/lProcess2"/>
    <dgm:cxn modelId="{C09E32D3-56C1-D34E-A86C-B01A510A4443}" type="presParOf" srcId="{0084D24F-4A6B-EC4C-8118-BD617954B4CF}" destId="{C9ADA235-7CAC-3C4D-831C-3FC9110DCFC5}" srcOrd="2" destOrd="0" presId="urn:microsoft.com/office/officeart/2005/8/layout/lProcess2"/>
    <dgm:cxn modelId="{641D7C1A-34DC-4E47-959F-0EB971673448}" type="presParOf" srcId="{C9ADA235-7CAC-3C4D-831C-3FC9110DCFC5}" destId="{D8FA8986-5874-394C-A022-07FF009B4528}" srcOrd="0" destOrd="0" presId="urn:microsoft.com/office/officeart/2005/8/layout/lProcess2"/>
    <dgm:cxn modelId="{5F25DC09-2358-E140-81E6-6ED7A014EE8A}" type="presParOf" srcId="{D8FA8986-5874-394C-A022-07FF009B4528}" destId="{87D99A4F-AEEB-B148-8F02-7F74A4934A37}" srcOrd="0" destOrd="0" presId="urn:microsoft.com/office/officeart/2005/8/layout/lProcess2"/>
    <dgm:cxn modelId="{77A40870-1E79-9F40-8A75-BFD83728AEB0}" type="presParOf" srcId="{24A6AEA5-E8ED-DC4D-801D-BC000530FAF5}" destId="{F1E81B8F-3884-7F4A-B13B-4511FABE89DF}" srcOrd="1" destOrd="0" presId="urn:microsoft.com/office/officeart/2005/8/layout/lProcess2"/>
    <dgm:cxn modelId="{99F2AE78-CBF5-2442-AEC0-87DD3D5D7432}" type="presParOf" srcId="{24A6AEA5-E8ED-DC4D-801D-BC000530FAF5}" destId="{5E5A1FC8-D10F-F347-A29D-AE0329D075B4}" srcOrd="2" destOrd="0" presId="urn:microsoft.com/office/officeart/2005/8/layout/lProcess2"/>
    <dgm:cxn modelId="{8285BA81-7E4D-3F48-BDDA-95CCCC698204}" type="presParOf" srcId="{5E5A1FC8-D10F-F347-A29D-AE0329D075B4}" destId="{A0313D91-11FF-314B-8D1B-59C904353BD9}" srcOrd="0" destOrd="0" presId="urn:microsoft.com/office/officeart/2005/8/layout/lProcess2"/>
    <dgm:cxn modelId="{50215F38-DEE5-8F44-9EBD-345674B543A7}" type="presParOf" srcId="{5E5A1FC8-D10F-F347-A29D-AE0329D075B4}" destId="{BF735905-EF53-414D-B1AD-E0A460D3F8EB}" srcOrd="1" destOrd="0" presId="urn:microsoft.com/office/officeart/2005/8/layout/lProcess2"/>
    <dgm:cxn modelId="{C446171E-3CB6-B247-BEC6-9603605762B0}" type="presParOf" srcId="{5E5A1FC8-D10F-F347-A29D-AE0329D075B4}" destId="{D91BA1BF-537F-334B-AF40-E455E652858E}" srcOrd="2" destOrd="0" presId="urn:microsoft.com/office/officeart/2005/8/layout/lProcess2"/>
    <dgm:cxn modelId="{69E24D0C-F6D8-9A49-A9BC-953E65477899}" type="presParOf" srcId="{D91BA1BF-537F-334B-AF40-E455E652858E}" destId="{7780637A-2E9A-954F-859F-C4A3C94CFDE5}" srcOrd="0" destOrd="0" presId="urn:microsoft.com/office/officeart/2005/8/layout/lProcess2"/>
    <dgm:cxn modelId="{31F59A62-8C38-A847-AF8F-185E79E61BCD}" type="presParOf" srcId="{7780637A-2E9A-954F-859F-C4A3C94CFDE5}" destId="{0EAA76F5-66D7-8F49-AB32-24C6F0566DA8}" srcOrd="0" destOrd="0" presId="urn:microsoft.com/office/officeart/2005/8/layout/lProcess2"/>
    <dgm:cxn modelId="{DA38C8BA-6511-644D-A165-DF864198B889}" type="presParOf" srcId="{24A6AEA5-E8ED-DC4D-801D-BC000530FAF5}" destId="{33652A7A-6D10-2E4A-92AC-DC2E2A1B2125}" srcOrd="3" destOrd="0" presId="urn:microsoft.com/office/officeart/2005/8/layout/lProcess2"/>
    <dgm:cxn modelId="{91B5AA73-138E-8741-9639-F02240BBDF41}" type="presParOf" srcId="{24A6AEA5-E8ED-DC4D-801D-BC000530FAF5}" destId="{26C06A38-AC6C-584D-9B32-5B76AEF8FE75}" srcOrd="4" destOrd="0" presId="urn:microsoft.com/office/officeart/2005/8/layout/lProcess2"/>
    <dgm:cxn modelId="{7386B76D-F878-8749-AD46-09BB3172FA9C}" type="presParOf" srcId="{26C06A38-AC6C-584D-9B32-5B76AEF8FE75}" destId="{ED745573-FC49-7143-A8CA-28048FE4DA67}" srcOrd="0" destOrd="0" presId="urn:microsoft.com/office/officeart/2005/8/layout/lProcess2"/>
    <dgm:cxn modelId="{7AE28AA0-8F69-7249-AD0F-C699B26627CE}" type="presParOf" srcId="{26C06A38-AC6C-584D-9B32-5B76AEF8FE75}" destId="{EFCC3C14-57A2-CD44-B8CC-03520D01E80C}" srcOrd="1" destOrd="0" presId="urn:microsoft.com/office/officeart/2005/8/layout/lProcess2"/>
    <dgm:cxn modelId="{692972FC-3656-E34F-9C66-FF9142EDF823}" type="presParOf" srcId="{26C06A38-AC6C-584D-9B32-5B76AEF8FE75}" destId="{A0064BA4-9D89-E842-89D4-83DE2C2FEEC4}" srcOrd="2" destOrd="0" presId="urn:microsoft.com/office/officeart/2005/8/layout/lProcess2"/>
    <dgm:cxn modelId="{02E539DA-BD48-CB4E-854F-4BBFBF2217F0}" type="presParOf" srcId="{A0064BA4-9D89-E842-89D4-83DE2C2FEEC4}" destId="{6EC61FB6-78BB-9747-B958-13F4B1F18410}" srcOrd="0" destOrd="0" presId="urn:microsoft.com/office/officeart/2005/8/layout/lProcess2"/>
    <dgm:cxn modelId="{F7F3B6B9-F0C4-5640-8D9D-AB4B48BB6B6E}" type="presParOf" srcId="{6EC61FB6-78BB-9747-B958-13F4B1F18410}" destId="{1A9D6B04-7C0F-4344-9BE0-20265A8F58BE}" srcOrd="0" destOrd="0" presId="urn:microsoft.com/office/officeart/2005/8/layout/lProcess2"/>
    <dgm:cxn modelId="{81CF8953-3701-624B-A16F-0DB7F7C626B3}" type="presParOf" srcId="{24A6AEA5-E8ED-DC4D-801D-BC000530FAF5}" destId="{D7BD1A8D-5B5E-F240-8B40-79C9ABB6406E}" srcOrd="5" destOrd="0" presId="urn:microsoft.com/office/officeart/2005/8/layout/lProcess2"/>
    <dgm:cxn modelId="{71A6A782-A276-F04B-8038-8BE72D9B9B43}" type="presParOf" srcId="{24A6AEA5-E8ED-DC4D-801D-BC000530FAF5}" destId="{6419FFC4-C10A-044B-A5F2-96041AACEDE4}" srcOrd="6" destOrd="0" presId="urn:microsoft.com/office/officeart/2005/8/layout/lProcess2"/>
    <dgm:cxn modelId="{0B393F45-C46B-3F42-BF2B-A2D00BDA7417}" type="presParOf" srcId="{6419FFC4-C10A-044B-A5F2-96041AACEDE4}" destId="{4AD93E07-7B1D-C444-A814-7471D64AC6BB}" srcOrd="0" destOrd="0" presId="urn:microsoft.com/office/officeart/2005/8/layout/lProcess2"/>
    <dgm:cxn modelId="{6CF03E9C-2D89-FA41-AFEB-0BA6DE4457C2}" type="presParOf" srcId="{6419FFC4-C10A-044B-A5F2-96041AACEDE4}" destId="{E6023CCA-CEE3-9346-BF43-208E9A76EAB3}" srcOrd="1" destOrd="0" presId="urn:microsoft.com/office/officeart/2005/8/layout/lProcess2"/>
    <dgm:cxn modelId="{AD058578-A07A-5041-8490-30EEC7CD567A}" type="presParOf" srcId="{6419FFC4-C10A-044B-A5F2-96041AACEDE4}" destId="{0D860868-5244-7A4D-996E-13077DD25727}" srcOrd="2" destOrd="0" presId="urn:microsoft.com/office/officeart/2005/8/layout/lProcess2"/>
    <dgm:cxn modelId="{AE677875-2105-F14D-90F1-801DD130CE68}" type="presParOf" srcId="{0D860868-5244-7A4D-996E-13077DD25727}" destId="{20DE8847-02BA-764D-A127-56CC126C79FF}" srcOrd="0" destOrd="0" presId="urn:microsoft.com/office/officeart/2005/8/layout/lProcess2"/>
    <dgm:cxn modelId="{075456E2-FB4F-424F-9DEC-2DA9F9BDEC10}" type="presParOf" srcId="{20DE8847-02BA-764D-A127-56CC126C79FF}" destId="{C2DE93DD-9CD2-8947-B24D-5360D3C52F8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47ACF-6754-D148-99E3-F3A1EE052C3D}"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CE24A8B9-A8C6-EC41-A45E-4240556EEB33}">
      <dgm:prSet phldrT="[Text]" custT="1"/>
      <dgm:spPr>
        <a:solidFill>
          <a:srgbClr val="782A72"/>
        </a:solidFill>
        <a:ln>
          <a:solidFill>
            <a:srgbClr val="782A72"/>
          </a:solidFill>
        </a:ln>
      </dgm:spPr>
      <dgm:t>
        <a:bodyPr/>
        <a:lstStyle/>
        <a:p>
          <a:pPr algn="ctr"/>
          <a:r>
            <a:rPr lang="en-US" sz="1400" b="1" dirty="0"/>
            <a:t>Treatment of Gout</a:t>
          </a:r>
        </a:p>
      </dgm:t>
    </dgm:pt>
    <dgm:pt modelId="{6D0BF20C-7E6C-484C-8845-DCF684B3FC67}" type="parTrans" cxnId="{6431DA64-2F1D-1D42-A298-465CEBF08B88}">
      <dgm:prSet/>
      <dgm:spPr/>
      <dgm:t>
        <a:bodyPr/>
        <a:lstStyle/>
        <a:p>
          <a:pPr algn="ctr"/>
          <a:endParaRPr lang="en-US" sz="1600"/>
        </a:p>
      </dgm:t>
    </dgm:pt>
    <dgm:pt modelId="{2ACD3EAA-D290-B84C-BB74-DA1F03F0B1AC}" type="sibTrans" cxnId="{6431DA64-2F1D-1D42-A298-465CEBF08B88}">
      <dgm:prSet/>
      <dgm:spPr/>
      <dgm:t>
        <a:bodyPr/>
        <a:lstStyle/>
        <a:p>
          <a:pPr algn="ctr"/>
          <a:endParaRPr lang="en-US" sz="1600"/>
        </a:p>
      </dgm:t>
    </dgm:pt>
    <dgm:pt modelId="{2C2C6589-8D2E-D142-9BE7-131DEEA2735C}">
      <dgm:prSet phldrT="[Text]" custT="1"/>
      <dgm:spPr>
        <a:solidFill>
          <a:srgbClr val="782A72"/>
        </a:solidFill>
        <a:ln>
          <a:solidFill>
            <a:srgbClr val="782A72"/>
          </a:solidFill>
        </a:ln>
      </dgm:spPr>
      <dgm:t>
        <a:bodyPr/>
        <a:lstStyle/>
        <a:p>
          <a:pPr algn="ctr"/>
          <a:r>
            <a:rPr lang="en-US" sz="1200" b="1" dirty="0">
              <a:solidFill>
                <a:schemeClr val="bg1"/>
              </a:solidFill>
            </a:rPr>
            <a:t>Non-pharmacologic</a:t>
          </a:r>
        </a:p>
      </dgm:t>
    </dgm:pt>
    <dgm:pt modelId="{605FCD4E-0BBD-DF4C-BF53-ABE47B2ECAD0}" type="parTrans" cxnId="{6186DD48-F157-934E-BB3B-18A9928050FE}">
      <dgm:prSet/>
      <dgm:spPr>
        <a:ln>
          <a:solidFill>
            <a:srgbClr val="782A72"/>
          </a:solidFill>
        </a:ln>
      </dgm:spPr>
      <dgm:t>
        <a:bodyPr/>
        <a:lstStyle/>
        <a:p>
          <a:pPr algn="ctr"/>
          <a:endParaRPr lang="en-US" sz="1600"/>
        </a:p>
      </dgm:t>
    </dgm:pt>
    <dgm:pt modelId="{ACB46FE5-BE5E-3F4F-A1C8-FB950F8106C5}" type="sibTrans" cxnId="{6186DD48-F157-934E-BB3B-18A9928050FE}">
      <dgm:prSet/>
      <dgm:spPr/>
      <dgm:t>
        <a:bodyPr/>
        <a:lstStyle/>
        <a:p>
          <a:pPr algn="ctr"/>
          <a:endParaRPr lang="en-US" sz="1600"/>
        </a:p>
      </dgm:t>
    </dgm:pt>
    <dgm:pt modelId="{57C643B7-0C95-7242-B39F-D9B191DFFDAB}">
      <dgm:prSet phldrT="[Text]" custT="1"/>
      <dgm:spPr>
        <a:noFill/>
        <a:ln>
          <a:solidFill>
            <a:srgbClr val="782A72"/>
          </a:solidFill>
        </a:ln>
      </dgm:spPr>
      <dgm:t>
        <a:bodyPr/>
        <a:lstStyle/>
        <a:p>
          <a:pPr algn="ctr"/>
          <a:r>
            <a:rPr lang="en-US" sz="1200" dirty="0">
              <a:solidFill>
                <a:schemeClr val="tx1"/>
              </a:solidFill>
            </a:rPr>
            <a:t> Lifestyle modifications </a:t>
          </a:r>
        </a:p>
        <a:p>
          <a:pPr algn="ctr"/>
          <a:r>
            <a:rPr lang="en-US" sz="1200" b="1" dirty="0">
              <a:solidFill>
                <a:srgbClr val="782A72"/>
              </a:solidFill>
            </a:rPr>
            <a:t> -</a:t>
          </a:r>
          <a:r>
            <a:rPr lang="en-US" sz="1200" dirty="0">
              <a:solidFill>
                <a:schemeClr val="tx1"/>
              </a:solidFill>
            </a:rPr>
            <a:t> Loss of weight </a:t>
          </a:r>
        </a:p>
        <a:p>
          <a:pPr algn="ctr"/>
          <a:r>
            <a:rPr lang="en-US" sz="1200" b="1" dirty="0">
              <a:solidFill>
                <a:srgbClr val="782A72"/>
              </a:solidFill>
            </a:rPr>
            <a:t> -</a:t>
          </a:r>
          <a:r>
            <a:rPr lang="en-US" sz="1200" dirty="0">
              <a:solidFill>
                <a:schemeClr val="tx1"/>
              </a:solidFill>
            </a:rPr>
            <a:t> Exercise </a:t>
          </a:r>
        </a:p>
        <a:p>
          <a:pPr algn="ctr"/>
          <a:r>
            <a:rPr lang="en-US" sz="1200" b="1" dirty="0">
              <a:solidFill>
                <a:srgbClr val="782A72"/>
              </a:solidFill>
            </a:rPr>
            <a:t> -</a:t>
          </a:r>
          <a:r>
            <a:rPr lang="en-US" sz="1200" dirty="0">
              <a:solidFill>
                <a:schemeClr val="tx1"/>
              </a:solidFill>
            </a:rPr>
            <a:t> Diet control </a:t>
          </a:r>
        </a:p>
        <a:p>
          <a:pPr algn="ctr"/>
          <a:r>
            <a:rPr lang="en-US" sz="1200" b="1" dirty="0">
              <a:solidFill>
                <a:srgbClr val="782A72"/>
              </a:solidFill>
            </a:rPr>
            <a:t> - </a:t>
          </a:r>
          <a:r>
            <a:rPr lang="en-US" sz="1200" dirty="0">
              <a:solidFill>
                <a:schemeClr val="tx1"/>
              </a:solidFill>
            </a:rPr>
            <a:t>Smoking   cessation </a:t>
          </a:r>
          <a:r>
            <a:rPr lang="en-US" sz="1200" dirty="0">
              <a:solidFill>
                <a:srgbClr val="92D050"/>
              </a:solidFill>
            </a:rPr>
            <a:t>and avoid alcohol </a:t>
          </a:r>
        </a:p>
      </dgm:t>
    </dgm:pt>
    <dgm:pt modelId="{23A0564C-5700-7443-A30C-667CAA899EFA}" type="parTrans" cxnId="{4DCBEC50-C73A-BA48-BC13-BE4BD3BBDB65}">
      <dgm:prSet/>
      <dgm:spPr>
        <a:ln>
          <a:solidFill>
            <a:srgbClr val="782A72"/>
          </a:solidFill>
        </a:ln>
      </dgm:spPr>
      <dgm:t>
        <a:bodyPr/>
        <a:lstStyle/>
        <a:p>
          <a:pPr algn="ctr"/>
          <a:endParaRPr lang="en-US" sz="1600"/>
        </a:p>
      </dgm:t>
    </dgm:pt>
    <dgm:pt modelId="{6988BB2A-1DF4-6349-AC8D-D1F9FDC6C224}" type="sibTrans" cxnId="{4DCBEC50-C73A-BA48-BC13-BE4BD3BBDB65}">
      <dgm:prSet/>
      <dgm:spPr/>
      <dgm:t>
        <a:bodyPr/>
        <a:lstStyle/>
        <a:p>
          <a:pPr algn="ctr"/>
          <a:endParaRPr lang="en-US" sz="1600"/>
        </a:p>
      </dgm:t>
    </dgm:pt>
    <dgm:pt modelId="{64B563F6-CD9B-7545-9574-28508E26550B}">
      <dgm:prSet custT="1"/>
      <dgm:spPr>
        <a:solidFill>
          <a:srgbClr val="782A72"/>
        </a:solidFill>
        <a:ln>
          <a:solidFill>
            <a:srgbClr val="782A72"/>
          </a:solidFill>
        </a:ln>
      </dgm:spPr>
      <dgm:t>
        <a:bodyPr/>
        <a:lstStyle/>
        <a:p>
          <a:pPr algn="ctr"/>
          <a:r>
            <a:rPr lang="en-US" sz="1200" b="1" dirty="0">
              <a:solidFill>
                <a:schemeClr val="bg1"/>
              </a:solidFill>
            </a:rPr>
            <a:t>Pharmacologic</a:t>
          </a:r>
        </a:p>
      </dgm:t>
    </dgm:pt>
    <dgm:pt modelId="{32E51D53-B435-FD40-B753-E2D643984B08}" type="parTrans" cxnId="{4DE6D235-56EF-AE42-A5AF-E16529E97255}">
      <dgm:prSet/>
      <dgm:spPr>
        <a:ln>
          <a:solidFill>
            <a:srgbClr val="782A72"/>
          </a:solidFill>
        </a:ln>
      </dgm:spPr>
      <dgm:t>
        <a:bodyPr/>
        <a:lstStyle/>
        <a:p>
          <a:pPr algn="ctr"/>
          <a:endParaRPr lang="en-US" sz="1600"/>
        </a:p>
      </dgm:t>
    </dgm:pt>
    <dgm:pt modelId="{160430DF-F01F-BF44-82DE-85C8931077B4}" type="sibTrans" cxnId="{4DE6D235-56EF-AE42-A5AF-E16529E97255}">
      <dgm:prSet/>
      <dgm:spPr/>
      <dgm:t>
        <a:bodyPr/>
        <a:lstStyle/>
        <a:p>
          <a:pPr algn="ctr"/>
          <a:endParaRPr lang="en-US" sz="1600"/>
        </a:p>
      </dgm:t>
    </dgm:pt>
    <dgm:pt modelId="{52CFA132-2FDA-8440-AB8D-AD8848313DA8}">
      <dgm:prSet custT="1"/>
      <dgm:spPr>
        <a:noFill/>
        <a:ln>
          <a:solidFill>
            <a:srgbClr val="782A72"/>
          </a:solidFill>
        </a:ln>
      </dgm:spPr>
      <dgm:t>
        <a:bodyPr/>
        <a:lstStyle/>
        <a:p>
          <a:pPr algn="ctr"/>
          <a:r>
            <a:rPr lang="en-US" sz="1200" b="1" dirty="0">
              <a:solidFill>
                <a:schemeClr val="tx1"/>
              </a:solidFill>
            </a:rPr>
            <a:t>Uricostatic</a:t>
          </a:r>
        </a:p>
      </dgm:t>
    </dgm:pt>
    <dgm:pt modelId="{2AFB415D-7432-1947-A371-0DDD955C1CA2}" type="parTrans" cxnId="{75CF4194-8E7E-4245-821C-68A035970F4E}">
      <dgm:prSet/>
      <dgm:spPr>
        <a:ln>
          <a:solidFill>
            <a:srgbClr val="782A72"/>
          </a:solidFill>
        </a:ln>
      </dgm:spPr>
      <dgm:t>
        <a:bodyPr/>
        <a:lstStyle/>
        <a:p>
          <a:pPr algn="ctr"/>
          <a:endParaRPr lang="en-US" sz="1600"/>
        </a:p>
      </dgm:t>
    </dgm:pt>
    <dgm:pt modelId="{182C98FE-7D97-BF44-A99C-F662A76777A1}" type="sibTrans" cxnId="{75CF4194-8E7E-4245-821C-68A035970F4E}">
      <dgm:prSet/>
      <dgm:spPr/>
      <dgm:t>
        <a:bodyPr/>
        <a:lstStyle/>
        <a:p>
          <a:pPr algn="ctr"/>
          <a:endParaRPr lang="en-US" sz="1600"/>
        </a:p>
      </dgm:t>
    </dgm:pt>
    <dgm:pt modelId="{C5D5DB15-169C-694A-90BB-A94D28B5726E}">
      <dgm:prSet custT="1"/>
      <dgm:spPr>
        <a:noFill/>
        <a:ln>
          <a:solidFill>
            <a:srgbClr val="782A72"/>
          </a:solidFill>
        </a:ln>
      </dgm:spPr>
      <dgm:t>
        <a:bodyPr/>
        <a:lstStyle/>
        <a:p>
          <a:pPr algn="ctr"/>
          <a:r>
            <a:rPr lang="en-US" sz="1200" b="1" dirty="0">
              <a:solidFill>
                <a:schemeClr val="tx1"/>
              </a:solidFill>
            </a:rPr>
            <a:t>Anti-inflammatory</a:t>
          </a:r>
        </a:p>
      </dgm:t>
    </dgm:pt>
    <dgm:pt modelId="{870612E8-888F-5C4C-88ED-9CC33D4F8B1E}" type="parTrans" cxnId="{F41233DD-62E3-C346-AA60-6EE1166415C9}">
      <dgm:prSet/>
      <dgm:spPr>
        <a:ln>
          <a:solidFill>
            <a:srgbClr val="782A72"/>
          </a:solidFill>
        </a:ln>
      </dgm:spPr>
      <dgm:t>
        <a:bodyPr/>
        <a:lstStyle/>
        <a:p>
          <a:pPr algn="ctr"/>
          <a:endParaRPr lang="en-US" sz="1600"/>
        </a:p>
      </dgm:t>
    </dgm:pt>
    <dgm:pt modelId="{ED9BD335-B4C0-B845-A44E-6895342D2F6D}" type="sibTrans" cxnId="{F41233DD-62E3-C346-AA60-6EE1166415C9}">
      <dgm:prSet/>
      <dgm:spPr/>
      <dgm:t>
        <a:bodyPr/>
        <a:lstStyle/>
        <a:p>
          <a:pPr algn="ctr"/>
          <a:endParaRPr lang="en-US" sz="1600"/>
        </a:p>
      </dgm:t>
    </dgm:pt>
    <dgm:pt modelId="{DB134A89-113C-2044-B211-6D25C3A6DCAA}">
      <dgm:prSet custT="1"/>
      <dgm:spPr>
        <a:noFill/>
        <a:ln>
          <a:solidFill>
            <a:srgbClr val="782A72"/>
          </a:solidFill>
        </a:ln>
      </dgm:spPr>
      <dgm:t>
        <a:bodyPr/>
        <a:lstStyle/>
        <a:p>
          <a:pPr algn="ctr"/>
          <a:r>
            <a:rPr lang="en-US" sz="1200" b="1" dirty="0">
              <a:solidFill>
                <a:schemeClr val="tx1"/>
              </a:solidFill>
            </a:rPr>
            <a:t>Tubulin inhibitors</a:t>
          </a:r>
        </a:p>
      </dgm:t>
    </dgm:pt>
    <dgm:pt modelId="{2CAFC1C4-AB31-5043-AFB1-31D44FAD9EF0}" type="parTrans" cxnId="{5CBCF281-CD21-7F48-8108-86CD6C3BFC38}">
      <dgm:prSet/>
      <dgm:spPr>
        <a:ln>
          <a:solidFill>
            <a:srgbClr val="782A72"/>
          </a:solidFill>
        </a:ln>
      </dgm:spPr>
      <dgm:t>
        <a:bodyPr/>
        <a:lstStyle/>
        <a:p>
          <a:pPr algn="ctr"/>
          <a:endParaRPr lang="en-US" sz="1600"/>
        </a:p>
      </dgm:t>
    </dgm:pt>
    <dgm:pt modelId="{CFC7ED4F-CF89-8F42-A94B-10B4E16C0F84}" type="sibTrans" cxnId="{5CBCF281-CD21-7F48-8108-86CD6C3BFC38}">
      <dgm:prSet/>
      <dgm:spPr/>
      <dgm:t>
        <a:bodyPr/>
        <a:lstStyle/>
        <a:p>
          <a:pPr algn="ctr"/>
          <a:endParaRPr lang="en-US" sz="1600"/>
        </a:p>
      </dgm:t>
    </dgm:pt>
    <dgm:pt modelId="{2113118B-5666-EB45-8669-AF27C7E89D31}">
      <dgm:prSet custT="1"/>
      <dgm:spPr>
        <a:noFill/>
        <a:ln>
          <a:solidFill>
            <a:srgbClr val="782A72"/>
          </a:solidFill>
        </a:ln>
      </dgm:spPr>
      <dgm:t>
        <a:bodyPr/>
        <a:lstStyle/>
        <a:p>
          <a:pPr algn="ctr"/>
          <a:r>
            <a:rPr lang="en-US" sz="1200" b="1" dirty="0">
              <a:solidFill>
                <a:schemeClr val="tx1"/>
              </a:solidFill>
            </a:rPr>
            <a:t>Uricosuric</a:t>
          </a:r>
        </a:p>
      </dgm:t>
    </dgm:pt>
    <dgm:pt modelId="{C41272CA-177D-BD4F-8FBB-742A908A8C13}" type="parTrans" cxnId="{49CE0978-40F4-5B40-A242-33BB4B41E152}">
      <dgm:prSet/>
      <dgm:spPr/>
      <dgm:t>
        <a:bodyPr/>
        <a:lstStyle/>
        <a:p>
          <a:pPr algn="ctr"/>
          <a:endParaRPr lang="en-US" sz="1600"/>
        </a:p>
      </dgm:t>
    </dgm:pt>
    <dgm:pt modelId="{14AF7347-0C77-334C-81DF-0CC31497C2AD}" type="sibTrans" cxnId="{49CE0978-40F4-5B40-A242-33BB4B41E152}">
      <dgm:prSet/>
      <dgm:spPr/>
      <dgm:t>
        <a:bodyPr/>
        <a:lstStyle/>
        <a:p>
          <a:pPr algn="ctr"/>
          <a:endParaRPr lang="en-US" sz="1600"/>
        </a:p>
      </dgm:t>
    </dgm:pt>
    <dgm:pt modelId="{1BAD07F6-4CC2-9E4F-9074-5719287E1751}">
      <dgm:prSet custT="1"/>
      <dgm:spPr>
        <a:noFill/>
        <a:ln>
          <a:noFill/>
        </a:ln>
      </dgm:spPr>
      <dgm:t>
        <a:bodyPr/>
        <a:lstStyle/>
        <a:p>
          <a:pPr algn="ctr"/>
          <a:r>
            <a:rPr lang="en-US" sz="1200" dirty="0">
              <a:solidFill>
                <a:schemeClr val="tx1"/>
              </a:solidFill>
            </a:rPr>
            <a:t>Allopurinol</a:t>
          </a:r>
        </a:p>
      </dgm:t>
    </dgm:pt>
    <dgm:pt modelId="{5FA877CF-0245-264A-A477-9A90DDE47489}" type="parTrans" cxnId="{01DAD754-9D12-8543-BC41-3EAFF81AED84}">
      <dgm:prSet/>
      <dgm:spPr>
        <a:ln>
          <a:solidFill>
            <a:srgbClr val="782A72"/>
          </a:solidFill>
        </a:ln>
      </dgm:spPr>
      <dgm:t>
        <a:bodyPr/>
        <a:lstStyle/>
        <a:p>
          <a:pPr algn="ctr"/>
          <a:endParaRPr lang="en-US" sz="1600"/>
        </a:p>
      </dgm:t>
    </dgm:pt>
    <dgm:pt modelId="{F8BA6488-046A-5E45-97B2-2EF11378E268}" type="sibTrans" cxnId="{01DAD754-9D12-8543-BC41-3EAFF81AED84}">
      <dgm:prSet/>
      <dgm:spPr/>
      <dgm:t>
        <a:bodyPr/>
        <a:lstStyle/>
        <a:p>
          <a:pPr algn="ctr"/>
          <a:endParaRPr lang="en-US" sz="1600"/>
        </a:p>
      </dgm:t>
    </dgm:pt>
    <dgm:pt modelId="{A86294FA-E9F2-5F4A-B94E-DC0F64210426}">
      <dgm:prSet custT="1"/>
      <dgm:spPr>
        <a:noFill/>
        <a:ln>
          <a:noFill/>
        </a:ln>
      </dgm:spPr>
      <dgm:t>
        <a:bodyPr/>
        <a:lstStyle/>
        <a:p>
          <a:pPr algn="ctr"/>
          <a:r>
            <a:rPr lang="en-US" sz="1200" dirty="0">
              <a:solidFill>
                <a:schemeClr val="tx1"/>
              </a:solidFill>
            </a:rPr>
            <a:t>Febuxostat</a:t>
          </a:r>
        </a:p>
      </dgm:t>
    </dgm:pt>
    <dgm:pt modelId="{55D26301-BCC4-7E4D-92B8-C995A326A8AA}" type="parTrans" cxnId="{EA9715B4-A2BC-4A4C-B301-3A177BA849BE}">
      <dgm:prSet/>
      <dgm:spPr>
        <a:ln>
          <a:solidFill>
            <a:srgbClr val="782A72"/>
          </a:solidFill>
        </a:ln>
      </dgm:spPr>
      <dgm:t>
        <a:bodyPr/>
        <a:lstStyle/>
        <a:p>
          <a:pPr algn="ctr"/>
          <a:endParaRPr lang="en-US" sz="1600"/>
        </a:p>
      </dgm:t>
    </dgm:pt>
    <dgm:pt modelId="{3149CA92-E66B-1842-A777-2878918F8E59}" type="sibTrans" cxnId="{EA9715B4-A2BC-4A4C-B301-3A177BA849BE}">
      <dgm:prSet/>
      <dgm:spPr/>
      <dgm:t>
        <a:bodyPr/>
        <a:lstStyle/>
        <a:p>
          <a:pPr algn="ctr"/>
          <a:endParaRPr lang="en-US" sz="1600"/>
        </a:p>
      </dgm:t>
    </dgm:pt>
    <dgm:pt modelId="{FF27DDA9-4E43-BB43-AD93-6D3D6AF59B0C}">
      <dgm:prSet custT="1"/>
      <dgm:spPr>
        <a:noFill/>
        <a:ln>
          <a:noFill/>
        </a:ln>
      </dgm:spPr>
      <dgm:t>
        <a:bodyPr/>
        <a:lstStyle/>
        <a:p>
          <a:pPr algn="ctr"/>
          <a:r>
            <a:rPr lang="en-US" sz="1200" dirty="0">
              <a:solidFill>
                <a:schemeClr val="tx1"/>
              </a:solidFill>
            </a:rPr>
            <a:t>Probenecid</a:t>
          </a:r>
        </a:p>
      </dgm:t>
    </dgm:pt>
    <dgm:pt modelId="{23B40CE8-A6BE-2C48-9FAB-E47BAEF62789}" type="parTrans" cxnId="{AE653EFF-C38D-BA40-B835-846A8A20569F}">
      <dgm:prSet/>
      <dgm:spPr>
        <a:ln>
          <a:solidFill>
            <a:srgbClr val="782A72"/>
          </a:solidFill>
        </a:ln>
      </dgm:spPr>
      <dgm:t>
        <a:bodyPr/>
        <a:lstStyle/>
        <a:p>
          <a:pPr algn="ctr"/>
          <a:endParaRPr lang="en-US" sz="1600"/>
        </a:p>
      </dgm:t>
    </dgm:pt>
    <dgm:pt modelId="{435A76CC-F928-CC44-A05E-5CC69D9C221A}" type="sibTrans" cxnId="{AE653EFF-C38D-BA40-B835-846A8A20569F}">
      <dgm:prSet/>
      <dgm:spPr/>
      <dgm:t>
        <a:bodyPr/>
        <a:lstStyle/>
        <a:p>
          <a:pPr algn="ctr"/>
          <a:endParaRPr lang="en-US" sz="1600"/>
        </a:p>
      </dgm:t>
    </dgm:pt>
    <dgm:pt modelId="{6D29677E-C77E-ED40-A9CD-DC5EF4FC1DF9}">
      <dgm:prSet custT="1"/>
      <dgm:spPr>
        <a:noFill/>
        <a:ln>
          <a:noFill/>
        </a:ln>
      </dgm:spPr>
      <dgm:t>
        <a:bodyPr/>
        <a:lstStyle/>
        <a:p>
          <a:pPr algn="ctr"/>
          <a:r>
            <a:rPr lang="en-US" sz="1200" dirty="0">
              <a:solidFill>
                <a:schemeClr val="tx1"/>
              </a:solidFill>
            </a:rPr>
            <a:t>Sulfinpyrazone</a:t>
          </a:r>
        </a:p>
      </dgm:t>
    </dgm:pt>
    <dgm:pt modelId="{C28A9E33-6911-EF4B-AC1E-6D28CEC00D5F}" type="parTrans" cxnId="{AA7776C9-8A8D-8B4F-8515-9B2CE6F114F6}">
      <dgm:prSet/>
      <dgm:spPr>
        <a:ln>
          <a:solidFill>
            <a:srgbClr val="782A72"/>
          </a:solidFill>
        </a:ln>
      </dgm:spPr>
      <dgm:t>
        <a:bodyPr/>
        <a:lstStyle/>
        <a:p>
          <a:pPr algn="ctr"/>
          <a:endParaRPr lang="en-US" sz="1600"/>
        </a:p>
      </dgm:t>
    </dgm:pt>
    <dgm:pt modelId="{C07A51DC-6383-D342-ADB8-1A6956DAED85}" type="sibTrans" cxnId="{AA7776C9-8A8D-8B4F-8515-9B2CE6F114F6}">
      <dgm:prSet/>
      <dgm:spPr/>
      <dgm:t>
        <a:bodyPr/>
        <a:lstStyle/>
        <a:p>
          <a:pPr algn="ctr"/>
          <a:endParaRPr lang="en-US" sz="1600"/>
        </a:p>
      </dgm:t>
    </dgm:pt>
    <dgm:pt modelId="{CA9F1172-4178-584D-83D1-7BDC2C06FB50}">
      <dgm:prSet custT="1"/>
      <dgm:spPr>
        <a:noFill/>
        <a:ln>
          <a:noFill/>
        </a:ln>
      </dgm:spPr>
      <dgm:t>
        <a:bodyPr/>
        <a:lstStyle/>
        <a:p>
          <a:pPr algn="ctr"/>
          <a:r>
            <a:rPr lang="en-US" sz="1200" dirty="0">
              <a:solidFill>
                <a:schemeClr val="tx1"/>
              </a:solidFill>
            </a:rPr>
            <a:t>NSAIDs</a:t>
          </a:r>
        </a:p>
      </dgm:t>
    </dgm:pt>
    <dgm:pt modelId="{2760B63D-C41C-1749-9BE5-3627A67379F6}" type="parTrans" cxnId="{B831A2B8-6535-BC46-A60E-D1F34340E62F}">
      <dgm:prSet/>
      <dgm:spPr>
        <a:ln>
          <a:solidFill>
            <a:srgbClr val="782A72"/>
          </a:solidFill>
        </a:ln>
      </dgm:spPr>
      <dgm:t>
        <a:bodyPr/>
        <a:lstStyle/>
        <a:p>
          <a:pPr algn="ctr"/>
          <a:endParaRPr lang="en-US" sz="1600"/>
        </a:p>
      </dgm:t>
    </dgm:pt>
    <dgm:pt modelId="{F86C7FBC-B4E2-8F41-B86C-299A7FE13F5A}" type="sibTrans" cxnId="{B831A2B8-6535-BC46-A60E-D1F34340E62F}">
      <dgm:prSet/>
      <dgm:spPr/>
      <dgm:t>
        <a:bodyPr/>
        <a:lstStyle/>
        <a:p>
          <a:pPr algn="ctr"/>
          <a:endParaRPr lang="en-US" sz="1600"/>
        </a:p>
      </dgm:t>
    </dgm:pt>
    <dgm:pt modelId="{C955275C-BBB6-F944-B577-0776B898B185}">
      <dgm:prSet custT="1"/>
      <dgm:spPr>
        <a:noFill/>
        <a:ln>
          <a:noFill/>
        </a:ln>
      </dgm:spPr>
      <dgm:t>
        <a:bodyPr/>
        <a:lstStyle/>
        <a:p>
          <a:pPr algn="ctr"/>
          <a:r>
            <a:rPr lang="en-US" sz="1200" dirty="0">
              <a:solidFill>
                <a:schemeClr val="tx1"/>
              </a:solidFill>
            </a:rPr>
            <a:t>Steroids</a:t>
          </a:r>
          <a:endParaRPr lang="en-US" sz="2000" dirty="0">
            <a:solidFill>
              <a:schemeClr val="tx1"/>
            </a:solidFill>
          </a:endParaRPr>
        </a:p>
      </dgm:t>
    </dgm:pt>
    <dgm:pt modelId="{F6C567AA-2FE3-9B43-8615-C497BF31DEE7}" type="parTrans" cxnId="{3FA2904A-014D-7E4C-8ACB-AFCAE261967E}">
      <dgm:prSet/>
      <dgm:spPr>
        <a:ln>
          <a:solidFill>
            <a:srgbClr val="782A72"/>
          </a:solidFill>
        </a:ln>
      </dgm:spPr>
      <dgm:t>
        <a:bodyPr/>
        <a:lstStyle/>
        <a:p>
          <a:pPr algn="ctr"/>
          <a:endParaRPr lang="en-US" sz="1600"/>
        </a:p>
      </dgm:t>
    </dgm:pt>
    <dgm:pt modelId="{84ED9112-B35A-D647-AE2E-C9A5ADFE07B7}" type="sibTrans" cxnId="{3FA2904A-014D-7E4C-8ACB-AFCAE261967E}">
      <dgm:prSet/>
      <dgm:spPr/>
      <dgm:t>
        <a:bodyPr/>
        <a:lstStyle/>
        <a:p>
          <a:pPr algn="ctr"/>
          <a:endParaRPr lang="en-US" sz="1600"/>
        </a:p>
      </dgm:t>
    </dgm:pt>
    <dgm:pt modelId="{91E08355-7FEA-6849-A440-3033FF9058AA}">
      <dgm:prSet custT="1"/>
      <dgm:spPr>
        <a:noFill/>
        <a:ln>
          <a:noFill/>
        </a:ln>
      </dgm:spPr>
      <dgm:t>
        <a:bodyPr/>
        <a:lstStyle/>
        <a:p>
          <a:pPr algn="ctr"/>
          <a:r>
            <a:rPr lang="en-US" sz="1200" b="1" dirty="0">
              <a:solidFill>
                <a:schemeClr val="tx1"/>
              </a:solidFill>
            </a:rPr>
            <a:t>Colchicine</a:t>
          </a:r>
        </a:p>
      </dgm:t>
    </dgm:pt>
    <dgm:pt modelId="{2C7E259C-157E-8449-8A53-9198ED7DA9A3}" type="parTrans" cxnId="{61B1D000-379C-4C41-BC72-9F7BE607187E}">
      <dgm:prSet/>
      <dgm:spPr>
        <a:ln>
          <a:solidFill>
            <a:srgbClr val="782A72"/>
          </a:solidFill>
        </a:ln>
      </dgm:spPr>
      <dgm:t>
        <a:bodyPr/>
        <a:lstStyle/>
        <a:p>
          <a:pPr algn="ctr"/>
          <a:endParaRPr lang="en-US" sz="1600"/>
        </a:p>
      </dgm:t>
    </dgm:pt>
    <dgm:pt modelId="{5513B253-9EB8-014C-93A4-8806406B8975}" type="sibTrans" cxnId="{61B1D000-379C-4C41-BC72-9F7BE607187E}">
      <dgm:prSet/>
      <dgm:spPr/>
      <dgm:t>
        <a:bodyPr/>
        <a:lstStyle/>
        <a:p>
          <a:pPr algn="ctr"/>
          <a:endParaRPr lang="en-US" sz="1600"/>
        </a:p>
      </dgm:t>
    </dgm:pt>
    <dgm:pt modelId="{04EDC114-C494-2E4B-AB27-96F2DECAC7AF}" type="pres">
      <dgm:prSet presAssocID="{24847ACF-6754-D148-99E3-F3A1EE052C3D}" presName="hierChild1" presStyleCnt="0">
        <dgm:presLayoutVars>
          <dgm:orgChart val="1"/>
          <dgm:chPref val="1"/>
          <dgm:dir/>
          <dgm:animOne val="branch"/>
          <dgm:animLvl val="lvl"/>
          <dgm:resizeHandles/>
        </dgm:presLayoutVars>
      </dgm:prSet>
      <dgm:spPr/>
      <dgm:t>
        <a:bodyPr/>
        <a:lstStyle/>
        <a:p>
          <a:endParaRPr lang="en-GB"/>
        </a:p>
      </dgm:t>
    </dgm:pt>
    <dgm:pt modelId="{372C5F15-EB01-284C-B9FD-DCA2878FC0A6}" type="pres">
      <dgm:prSet presAssocID="{CE24A8B9-A8C6-EC41-A45E-4240556EEB33}" presName="hierRoot1" presStyleCnt="0">
        <dgm:presLayoutVars>
          <dgm:hierBranch val="init"/>
        </dgm:presLayoutVars>
      </dgm:prSet>
      <dgm:spPr/>
    </dgm:pt>
    <dgm:pt modelId="{51088F08-7A33-8C49-BD5A-5527B950D04D}" type="pres">
      <dgm:prSet presAssocID="{CE24A8B9-A8C6-EC41-A45E-4240556EEB33}" presName="rootComposite1" presStyleCnt="0"/>
      <dgm:spPr/>
    </dgm:pt>
    <dgm:pt modelId="{E9A50FB1-F64F-CF4C-888F-81E27E7E85D8}" type="pres">
      <dgm:prSet presAssocID="{CE24A8B9-A8C6-EC41-A45E-4240556EEB33}" presName="rootText1" presStyleLbl="node0" presStyleIdx="0" presStyleCnt="1" custScaleX="168442">
        <dgm:presLayoutVars>
          <dgm:chPref val="3"/>
        </dgm:presLayoutVars>
      </dgm:prSet>
      <dgm:spPr/>
      <dgm:t>
        <a:bodyPr/>
        <a:lstStyle/>
        <a:p>
          <a:endParaRPr lang="en-GB"/>
        </a:p>
      </dgm:t>
    </dgm:pt>
    <dgm:pt modelId="{2308119B-72E8-E249-8CF1-B7DC46EBDFD0}" type="pres">
      <dgm:prSet presAssocID="{CE24A8B9-A8C6-EC41-A45E-4240556EEB33}" presName="rootConnector1" presStyleLbl="node1" presStyleIdx="0" presStyleCnt="0"/>
      <dgm:spPr/>
      <dgm:t>
        <a:bodyPr/>
        <a:lstStyle/>
        <a:p>
          <a:endParaRPr lang="en-GB"/>
        </a:p>
      </dgm:t>
    </dgm:pt>
    <dgm:pt modelId="{3E7C2587-BBAA-1C4F-82CE-1F7E1E5C64C7}" type="pres">
      <dgm:prSet presAssocID="{CE24A8B9-A8C6-EC41-A45E-4240556EEB33}" presName="hierChild2" presStyleCnt="0"/>
      <dgm:spPr/>
    </dgm:pt>
    <dgm:pt modelId="{6FAD336D-BD5D-854E-B250-FF60180E8CA9}" type="pres">
      <dgm:prSet presAssocID="{605FCD4E-0BBD-DF4C-BF53-ABE47B2ECAD0}" presName="Name37" presStyleLbl="parChTrans1D2" presStyleIdx="0" presStyleCnt="2"/>
      <dgm:spPr/>
      <dgm:t>
        <a:bodyPr/>
        <a:lstStyle/>
        <a:p>
          <a:endParaRPr lang="en-GB"/>
        </a:p>
      </dgm:t>
    </dgm:pt>
    <dgm:pt modelId="{FF9B1610-65DE-6D44-A2AB-40D7311DE4CC}" type="pres">
      <dgm:prSet presAssocID="{2C2C6589-8D2E-D142-9BE7-131DEEA2735C}" presName="hierRoot2" presStyleCnt="0">
        <dgm:presLayoutVars>
          <dgm:hierBranch val="init"/>
        </dgm:presLayoutVars>
      </dgm:prSet>
      <dgm:spPr/>
    </dgm:pt>
    <dgm:pt modelId="{FD725F14-CD6E-E844-96F3-78AB785DD7BC}" type="pres">
      <dgm:prSet presAssocID="{2C2C6589-8D2E-D142-9BE7-131DEEA2735C}" presName="rootComposite" presStyleCnt="0"/>
      <dgm:spPr/>
    </dgm:pt>
    <dgm:pt modelId="{36A0FE6D-D77D-0C45-9049-0A4ADE0552ED}" type="pres">
      <dgm:prSet presAssocID="{2C2C6589-8D2E-D142-9BE7-131DEEA2735C}" presName="rootText" presStyleLbl="node2" presStyleIdx="0" presStyleCnt="2" custScaleX="121155">
        <dgm:presLayoutVars>
          <dgm:chPref val="3"/>
        </dgm:presLayoutVars>
      </dgm:prSet>
      <dgm:spPr/>
      <dgm:t>
        <a:bodyPr/>
        <a:lstStyle/>
        <a:p>
          <a:endParaRPr lang="en-GB"/>
        </a:p>
      </dgm:t>
    </dgm:pt>
    <dgm:pt modelId="{0D595A27-F7F2-3349-99C5-9E2C8B45792D}" type="pres">
      <dgm:prSet presAssocID="{2C2C6589-8D2E-D142-9BE7-131DEEA2735C}" presName="rootConnector" presStyleLbl="node2" presStyleIdx="0" presStyleCnt="2"/>
      <dgm:spPr/>
      <dgm:t>
        <a:bodyPr/>
        <a:lstStyle/>
        <a:p>
          <a:endParaRPr lang="en-GB"/>
        </a:p>
      </dgm:t>
    </dgm:pt>
    <dgm:pt modelId="{28520C7B-DA28-8C44-9C91-2D791069A551}" type="pres">
      <dgm:prSet presAssocID="{2C2C6589-8D2E-D142-9BE7-131DEEA2735C}" presName="hierChild4" presStyleCnt="0"/>
      <dgm:spPr/>
    </dgm:pt>
    <dgm:pt modelId="{200E74C5-0CE6-6841-A6D9-C761E8E778B8}" type="pres">
      <dgm:prSet presAssocID="{23A0564C-5700-7443-A30C-667CAA899EFA}" presName="Name37" presStyleLbl="parChTrans1D3" presStyleIdx="0" presStyleCnt="5"/>
      <dgm:spPr/>
      <dgm:t>
        <a:bodyPr/>
        <a:lstStyle/>
        <a:p>
          <a:endParaRPr lang="en-GB"/>
        </a:p>
      </dgm:t>
    </dgm:pt>
    <dgm:pt modelId="{880CF2F1-5C13-174F-B326-E4E7EC595857}" type="pres">
      <dgm:prSet presAssocID="{57C643B7-0C95-7242-B39F-D9B191DFFDAB}" presName="hierRoot2" presStyleCnt="0">
        <dgm:presLayoutVars>
          <dgm:hierBranch val="init"/>
        </dgm:presLayoutVars>
      </dgm:prSet>
      <dgm:spPr/>
    </dgm:pt>
    <dgm:pt modelId="{E9ACDE25-8AA5-5A4F-B688-D31A6B516960}" type="pres">
      <dgm:prSet presAssocID="{57C643B7-0C95-7242-B39F-D9B191DFFDAB}" presName="rootComposite" presStyleCnt="0"/>
      <dgm:spPr/>
    </dgm:pt>
    <dgm:pt modelId="{0990D557-C923-BB4A-AC2D-4B48FE9DB5C8}" type="pres">
      <dgm:prSet presAssocID="{57C643B7-0C95-7242-B39F-D9B191DFFDAB}" presName="rootText" presStyleLbl="node3" presStyleIdx="0" presStyleCnt="5" custScaleX="122399" custScaleY="371527">
        <dgm:presLayoutVars>
          <dgm:chPref val="3"/>
        </dgm:presLayoutVars>
      </dgm:prSet>
      <dgm:spPr/>
      <dgm:t>
        <a:bodyPr/>
        <a:lstStyle/>
        <a:p>
          <a:endParaRPr lang="en-GB"/>
        </a:p>
      </dgm:t>
    </dgm:pt>
    <dgm:pt modelId="{6381A3DB-83D8-A44A-9B0F-4A3E0E71DE91}" type="pres">
      <dgm:prSet presAssocID="{57C643B7-0C95-7242-B39F-D9B191DFFDAB}" presName="rootConnector" presStyleLbl="node3" presStyleIdx="0" presStyleCnt="5"/>
      <dgm:spPr/>
      <dgm:t>
        <a:bodyPr/>
        <a:lstStyle/>
        <a:p>
          <a:endParaRPr lang="en-GB"/>
        </a:p>
      </dgm:t>
    </dgm:pt>
    <dgm:pt modelId="{25781980-16D0-FD44-8129-8989D3A2259C}" type="pres">
      <dgm:prSet presAssocID="{57C643B7-0C95-7242-B39F-D9B191DFFDAB}" presName="hierChild4" presStyleCnt="0"/>
      <dgm:spPr/>
    </dgm:pt>
    <dgm:pt modelId="{F31B3BBE-8751-4C44-9606-42896C65B840}" type="pres">
      <dgm:prSet presAssocID="{57C643B7-0C95-7242-B39F-D9B191DFFDAB}" presName="hierChild5" presStyleCnt="0"/>
      <dgm:spPr/>
    </dgm:pt>
    <dgm:pt modelId="{E4268C44-BAA6-3545-A0B5-0DEBF454F6DC}" type="pres">
      <dgm:prSet presAssocID="{2C2C6589-8D2E-D142-9BE7-131DEEA2735C}" presName="hierChild5" presStyleCnt="0"/>
      <dgm:spPr/>
    </dgm:pt>
    <dgm:pt modelId="{946E2D05-1FB3-9841-BD68-ACA0C36F7437}" type="pres">
      <dgm:prSet presAssocID="{32E51D53-B435-FD40-B753-E2D643984B08}" presName="Name37" presStyleLbl="parChTrans1D2" presStyleIdx="1" presStyleCnt="2"/>
      <dgm:spPr/>
      <dgm:t>
        <a:bodyPr/>
        <a:lstStyle/>
        <a:p>
          <a:endParaRPr lang="en-GB"/>
        </a:p>
      </dgm:t>
    </dgm:pt>
    <dgm:pt modelId="{8C5B34A8-FC69-1B48-8E2F-041044FF6EAE}" type="pres">
      <dgm:prSet presAssocID="{64B563F6-CD9B-7545-9574-28508E26550B}" presName="hierRoot2" presStyleCnt="0">
        <dgm:presLayoutVars>
          <dgm:hierBranch val="init"/>
        </dgm:presLayoutVars>
      </dgm:prSet>
      <dgm:spPr/>
    </dgm:pt>
    <dgm:pt modelId="{4A34772D-54A8-504F-AA93-191337735832}" type="pres">
      <dgm:prSet presAssocID="{64B563F6-CD9B-7545-9574-28508E26550B}" presName="rootComposite" presStyleCnt="0"/>
      <dgm:spPr/>
    </dgm:pt>
    <dgm:pt modelId="{2570F227-02B3-7441-A977-96BE400AD069}" type="pres">
      <dgm:prSet presAssocID="{64B563F6-CD9B-7545-9574-28508E26550B}" presName="rootText" presStyleLbl="node2" presStyleIdx="1" presStyleCnt="2" custScaleX="120820">
        <dgm:presLayoutVars>
          <dgm:chPref val="3"/>
        </dgm:presLayoutVars>
      </dgm:prSet>
      <dgm:spPr/>
      <dgm:t>
        <a:bodyPr/>
        <a:lstStyle/>
        <a:p>
          <a:endParaRPr lang="en-GB"/>
        </a:p>
      </dgm:t>
    </dgm:pt>
    <dgm:pt modelId="{58E309E3-C4CD-E841-A0DC-569D6A62604D}" type="pres">
      <dgm:prSet presAssocID="{64B563F6-CD9B-7545-9574-28508E26550B}" presName="rootConnector" presStyleLbl="node2" presStyleIdx="1" presStyleCnt="2"/>
      <dgm:spPr/>
      <dgm:t>
        <a:bodyPr/>
        <a:lstStyle/>
        <a:p>
          <a:endParaRPr lang="en-GB"/>
        </a:p>
      </dgm:t>
    </dgm:pt>
    <dgm:pt modelId="{19269702-E47C-5142-9967-8A100303D725}" type="pres">
      <dgm:prSet presAssocID="{64B563F6-CD9B-7545-9574-28508E26550B}" presName="hierChild4" presStyleCnt="0"/>
      <dgm:spPr/>
    </dgm:pt>
    <dgm:pt modelId="{BEE38FE3-E288-3D4B-96EC-380511D0CB37}" type="pres">
      <dgm:prSet presAssocID="{2AFB415D-7432-1947-A371-0DDD955C1CA2}" presName="Name37" presStyleLbl="parChTrans1D3" presStyleIdx="1" presStyleCnt="5"/>
      <dgm:spPr/>
      <dgm:t>
        <a:bodyPr/>
        <a:lstStyle/>
        <a:p>
          <a:endParaRPr lang="en-GB"/>
        </a:p>
      </dgm:t>
    </dgm:pt>
    <dgm:pt modelId="{EA98AD2C-BD58-344E-BF0F-2F76BA1CC7F9}" type="pres">
      <dgm:prSet presAssocID="{52CFA132-2FDA-8440-AB8D-AD8848313DA8}" presName="hierRoot2" presStyleCnt="0">
        <dgm:presLayoutVars>
          <dgm:hierBranch val="init"/>
        </dgm:presLayoutVars>
      </dgm:prSet>
      <dgm:spPr/>
    </dgm:pt>
    <dgm:pt modelId="{45026070-776D-EB4C-8316-4615F8C247E9}" type="pres">
      <dgm:prSet presAssocID="{52CFA132-2FDA-8440-AB8D-AD8848313DA8}" presName="rootComposite" presStyleCnt="0"/>
      <dgm:spPr/>
    </dgm:pt>
    <dgm:pt modelId="{18C7E9DC-F759-F748-B7B2-CA08849711C1}" type="pres">
      <dgm:prSet presAssocID="{52CFA132-2FDA-8440-AB8D-AD8848313DA8}" presName="rootText" presStyleLbl="node3" presStyleIdx="1" presStyleCnt="5">
        <dgm:presLayoutVars>
          <dgm:chPref val="3"/>
        </dgm:presLayoutVars>
      </dgm:prSet>
      <dgm:spPr/>
      <dgm:t>
        <a:bodyPr/>
        <a:lstStyle/>
        <a:p>
          <a:endParaRPr lang="en-GB"/>
        </a:p>
      </dgm:t>
    </dgm:pt>
    <dgm:pt modelId="{2755FFAB-4D39-A841-BAC5-E0834463BBEC}" type="pres">
      <dgm:prSet presAssocID="{52CFA132-2FDA-8440-AB8D-AD8848313DA8}" presName="rootConnector" presStyleLbl="node3" presStyleIdx="1" presStyleCnt="5"/>
      <dgm:spPr/>
      <dgm:t>
        <a:bodyPr/>
        <a:lstStyle/>
        <a:p>
          <a:endParaRPr lang="en-GB"/>
        </a:p>
      </dgm:t>
    </dgm:pt>
    <dgm:pt modelId="{919E21BF-87C3-0145-9BBF-8ABFD927F505}" type="pres">
      <dgm:prSet presAssocID="{52CFA132-2FDA-8440-AB8D-AD8848313DA8}" presName="hierChild4" presStyleCnt="0"/>
      <dgm:spPr/>
    </dgm:pt>
    <dgm:pt modelId="{88DBC5F3-3777-9E4C-93F3-B29C6B76CBC8}" type="pres">
      <dgm:prSet presAssocID="{5FA877CF-0245-264A-A477-9A90DDE47489}" presName="Name37" presStyleLbl="parChTrans1D4" presStyleIdx="0" presStyleCnt="7"/>
      <dgm:spPr/>
      <dgm:t>
        <a:bodyPr/>
        <a:lstStyle/>
        <a:p>
          <a:endParaRPr lang="en-GB"/>
        </a:p>
      </dgm:t>
    </dgm:pt>
    <dgm:pt modelId="{089EA84A-5F95-CB4C-B046-8737D9BFFD77}" type="pres">
      <dgm:prSet presAssocID="{1BAD07F6-4CC2-9E4F-9074-5719287E1751}" presName="hierRoot2" presStyleCnt="0">
        <dgm:presLayoutVars>
          <dgm:hierBranch val="init"/>
        </dgm:presLayoutVars>
      </dgm:prSet>
      <dgm:spPr/>
    </dgm:pt>
    <dgm:pt modelId="{54893B5F-EEC9-AF4F-98A0-DD90A13A788F}" type="pres">
      <dgm:prSet presAssocID="{1BAD07F6-4CC2-9E4F-9074-5719287E1751}" presName="rootComposite" presStyleCnt="0"/>
      <dgm:spPr/>
    </dgm:pt>
    <dgm:pt modelId="{EA82CFA1-7BF8-0843-8055-1938D756ACF7}" type="pres">
      <dgm:prSet presAssocID="{1BAD07F6-4CC2-9E4F-9074-5719287E1751}" presName="rootText" presStyleLbl="node4" presStyleIdx="0" presStyleCnt="7">
        <dgm:presLayoutVars>
          <dgm:chPref val="3"/>
        </dgm:presLayoutVars>
      </dgm:prSet>
      <dgm:spPr/>
      <dgm:t>
        <a:bodyPr/>
        <a:lstStyle/>
        <a:p>
          <a:endParaRPr lang="en-GB"/>
        </a:p>
      </dgm:t>
    </dgm:pt>
    <dgm:pt modelId="{41C494BE-7FCB-6940-BFBE-BA7E9745F88D}" type="pres">
      <dgm:prSet presAssocID="{1BAD07F6-4CC2-9E4F-9074-5719287E1751}" presName="rootConnector" presStyleLbl="node4" presStyleIdx="0" presStyleCnt="7"/>
      <dgm:spPr/>
      <dgm:t>
        <a:bodyPr/>
        <a:lstStyle/>
        <a:p>
          <a:endParaRPr lang="en-GB"/>
        </a:p>
      </dgm:t>
    </dgm:pt>
    <dgm:pt modelId="{60B8FF3F-1310-394E-9A98-08209F691A7F}" type="pres">
      <dgm:prSet presAssocID="{1BAD07F6-4CC2-9E4F-9074-5719287E1751}" presName="hierChild4" presStyleCnt="0"/>
      <dgm:spPr/>
    </dgm:pt>
    <dgm:pt modelId="{EA1C0EC2-CD96-7B4C-9A51-97E2E8EF93BC}" type="pres">
      <dgm:prSet presAssocID="{1BAD07F6-4CC2-9E4F-9074-5719287E1751}" presName="hierChild5" presStyleCnt="0"/>
      <dgm:spPr/>
    </dgm:pt>
    <dgm:pt modelId="{52F65FA7-6322-0844-A5EA-048B9324826E}" type="pres">
      <dgm:prSet presAssocID="{55D26301-BCC4-7E4D-92B8-C995A326A8AA}" presName="Name37" presStyleLbl="parChTrans1D4" presStyleIdx="1" presStyleCnt="7"/>
      <dgm:spPr/>
      <dgm:t>
        <a:bodyPr/>
        <a:lstStyle/>
        <a:p>
          <a:endParaRPr lang="en-GB"/>
        </a:p>
      </dgm:t>
    </dgm:pt>
    <dgm:pt modelId="{AD8748F3-E1BA-7A46-9C83-385AE60BAEC7}" type="pres">
      <dgm:prSet presAssocID="{A86294FA-E9F2-5F4A-B94E-DC0F64210426}" presName="hierRoot2" presStyleCnt="0">
        <dgm:presLayoutVars>
          <dgm:hierBranch val="init"/>
        </dgm:presLayoutVars>
      </dgm:prSet>
      <dgm:spPr/>
    </dgm:pt>
    <dgm:pt modelId="{58D3E908-9A85-EB4F-95A9-57E099683099}" type="pres">
      <dgm:prSet presAssocID="{A86294FA-E9F2-5F4A-B94E-DC0F64210426}" presName="rootComposite" presStyleCnt="0"/>
      <dgm:spPr/>
    </dgm:pt>
    <dgm:pt modelId="{A8B99FBF-F5C5-7448-9774-2E5F2893585E}" type="pres">
      <dgm:prSet presAssocID="{A86294FA-E9F2-5F4A-B94E-DC0F64210426}" presName="rootText" presStyleLbl="node4" presStyleIdx="1" presStyleCnt="7">
        <dgm:presLayoutVars>
          <dgm:chPref val="3"/>
        </dgm:presLayoutVars>
      </dgm:prSet>
      <dgm:spPr/>
      <dgm:t>
        <a:bodyPr/>
        <a:lstStyle/>
        <a:p>
          <a:endParaRPr lang="en-GB"/>
        </a:p>
      </dgm:t>
    </dgm:pt>
    <dgm:pt modelId="{03658914-39E9-584F-AC48-5C677ABB6000}" type="pres">
      <dgm:prSet presAssocID="{A86294FA-E9F2-5F4A-B94E-DC0F64210426}" presName="rootConnector" presStyleLbl="node4" presStyleIdx="1" presStyleCnt="7"/>
      <dgm:spPr/>
      <dgm:t>
        <a:bodyPr/>
        <a:lstStyle/>
        <a:p>
          <a:endParaRPr lang="en-GB"/>
        </a:p>
      </dgm:t>
    </dgm:pt>
    <dgm:pt modelId="{129E47B1-A8D0-4C45-BAF2-3D05D37AACD8}" type="pres">
      <dgm:prSet presAssocID="{A86294FA-E9F2-5F4A-B94E-DC0F64210426}" presName="hierChild4" presStyleCnt="0"/>
      <dgm:spPr/>
    </dgm:pt>
    <dgm:pt modelId="{4DACF8C4-F1CA-4247-81BC-DBEF515596C2}" type="pres">
      <dgm:prSet presAssocID="{A86294FA-E9F2-5F4A-B94E-DC0F64210426}" presName="hierChild5" presStyleCnt="0"/>
      <dgm:spPr/>
    </dgm:pt>
    <dgm:pt modelId="{6C755D8C-E6CA-D841-9272-884A1DC3BD11}" type="pres">
      <dgm:prSet presAssocID="{52CFA132-2FDA-8440-AB8D-AD8848313DA8}" presName="hierChild5" presStyleCnt="0"/>
      <dgm:spPr/>
    </dgm:pt>
    <dgm:pt modelId="{B9B89B96-716C-D647-8B54-2572B6AA17CA}" type="pres">
      <dgm:prSet presAssocID="{C41272CA-177D-BD4F-8FBB-742A908A8C13}" presName="Name37" presStyleLbl="parChTrans1D3" presStyleIdx="2" presStyleCnt="5"/>
      <dgm:spPr/>
      <dgm:t>
        <a:bodyPr/>
        <a:lstStyle/>
        <a:p>
          <a:endParaRPr lang="en-GB"/>
        </a:p>
      </dgm:t>
    </dgm:pt>
    <dgm:pt modelId="{77E95E2F-CA88-9946-92E0-6B62C334674E}" type="pres">
      <dgm:prSet presAssocID="{2113118B-5666-EB45-8669-AF27C7E89D31}" presName="hierRoot2" presStyleCnt="0">
        <dgm:presLayoutVars>
          <dgm:hierBranch val="init"/>
        </dgm:presLayoutVars>
      </dgm:prSet>
      <dgm:spPr/>
    </dgm:pt>
    <dgm:pt modelId="{29C24020-63A0-6643-A96F-B7442251BA2E}" type="pres">
      <dgm:prSet presAssocID="{2113118B-5666-EB45-8669-AF27C7E89D31}" presName="rootComposite" presStyleCnt="0"/>
      <dgm:spPr/>
    </dgm:pt>
    <dgm:pt modelId="{58B7A7C1-A63B-CE4E-A30C-DB1DDE654D0F}" type="pres">
      <dgm:prSet presAssocID="{2113118B-5666-EB45-8669-AF27C7E89D31}" presName="rootText" presStyleLbl="node3" presStyleIdx="2" presStyleCnt="5">
        <dgm:presLayoutVars>
          <dgm:chPref val="3"/>
        </dgm:presLayoutVars>
      </dgm:prSet>
      <dgm:spPr/>
      <dgm:t>
        <a:bodyPr/>
        <a:lstStyle/>
        <a:p>
          <a:endParaRPr lang="en-GB"/>
        </a:p>
      </dgm:t>
    </dgm:pt>
    <dgm:pt modelId="{4C90C9A6-72B2-4E41-8564-BF8299479C04}" type="pres">
      <dgm:prSet presAssocID="{2113118B-5666-EB45-8669-AF27C7E89D31}" presName="rootConnector" presStyleLbl="node3" presStyleIdx="2" presStyleCnt="5"/>
      <dgm:spPr/>
      <dgm:t>
        <a:bodyPr/>
        <a:lstStyle/>
        <a:p>
          <a:endParaRPr lang="en-GB"/>
        </a:p>
      </dgm:t>
    </dgm:pt>
    <dgm:pt modelId="{5F3F3348-5740-2C4C-9CC2-DE9477A6BBED}" type="pres">
      <dgm:prSet presAssocID="{2113118B-5666-EB45-8669-AF27C7E89D31}" presName="hierChild4" presStyleCnt="0"/>
      <dgm:spPr/>
    </dgm:pt>
    <dgm:pt modelId="{AAD77BBD-8877-B342-8D78-801B1397FE85}" type="pres">
      <dgm:prSet presAssocID="{23B40CE8-A6BE-2C48-9FAB-E47BAEF62789}" presName="Name37" presStyleLbl="parChTrans1D4" presStyleIdx="2" presStyleCnt="7"/>
      <dgm:spPr/>
      <dgm:t>
        <a:bodyPr/>
        <a:lstStyle/>
        <a:p>
          <a:endParaRPr lang="en-GB"/>
        </a:p>
      </dgm:t>
    </dgm:pt>
    <dgm:pt modelId="{8F0496D9-6594-894D-9DCC-69296611B45E}" type="pres">
      <dgm:prSet presAssocID="{FF27DDA9-4E43-BB43-AD93-6D3D6AF59B0C}" presName="hierRoot2" presStyleCnt="0">
        <dgm:presLayoutVars>
          <dgm:hierBranch val="init"/>
        </dgm:presLayoutVars>
      </dgm:prSet>
      <dgm:spPr/>
    </dgm:pt>
    <dgm:pt modelId="{0F4BDD44-26AB-AA4D-89BC-68F8AAD65B74}" type="pres">
      <dgm:prSet presAssocID="{FF27DDA9-4E43-BB43-AD93-6D3D6AF59B0C}" presName="rootComposite" presStyleCnt="0"/>
      <dgm:spPr/>
    </dgm:pt>
    <dgm:pt modelId="{80FCBC31-58A9-4A4A-A6BD-285F3652F20B}" type="pres">
      <dgm:prSet presAssocID="{FF27DDA9-4E43-BB43-AD93-6D3D6AF59B0C}" presName="rootText" presStyleLbl="node4" presStyleIdx="2" presStyleCnt="7">
        <dgm:presLayoutVars>
          <dgm:chPref val="3"/>
        </dgm:presLayoutVars>
      </dgm:prSet>
      <dgm:spPr/>
      <dgm:t>
        <a:bodyPr/>
        <a:lstStyle/>
        <a:p>
          <a:endParaRPr lang="en-GB"/>
        </a:p>
      </dgm:t>
    </dgm:pt>
    <dgm:pt modelId="{877B8355-AEB2-F240-B3AF-0FD0E8D99F7F}" type="pres">
      <dgm:prSet presAssocID="{FF27DDA9-4E43-BB43-AD93-6D3D6AF59B0C}" presName="rootConnector" presStyleLbl="node4" presStyleIdx="2" presStyleCnt="7"/>
      <dgm:spPr/>
      <dgm:t>
        <a:bodyPr/>
        <a:lstStyle/>
        <a:p>
          <a:endParaRPr lang="en-GB"/>
        </a:p>
      </dgm:t>
    </dgm:pt>
    <dgm:pt modelId="{D2A77CAB-C5C8-5F4A-84E9-D87BE1316554}" type="pres">
      <dgm:prSet presAssocID="{FF27DDA9-4E43-BB43-AD93-6D3D6AF59B0C}" presName="hierChild4" presStyleCnt="0"/>
      <dgm:spPr/>
    </dgm:pt>
    <dgm:pt modelId="{382C80ED-1EB6-8541-B6C6-0F2491511ACA}" type="pres">
      <dgm:prSet presAssocID="{FF27DDA9-4E43-BB43-AD93-6D3D6AF59B0C}" presName="hierChild5" presStyleCnt="0"/>
      <dgm:spPr/>
    </dgm:pt>
    <dgm:pt modelId="{8D464983-5E33-BC4A-9D9D-516546B6A79C}" type="pres">
      <dgm:prSet presAssocID="{C28A9E33-6911-EF4B-AC1E-6D28CEC00D5F}" presName="Name37" presStyleLbl="parChTrans1D4" presStyleIdx="3" presStyleCnt="7"/>
      <dgm:spPr/>
      <dgm:t>
        <a:bodyPr/>
        <a:lstStyle/>
        <a:p>
          <a:endParaRPr lang="en-GB"/>
        </a:p>
      </dgm:t>
    </dgm:pt>
    <dgm:pt modelId="{27764FFE-89CE-C54D-AF40-9F002EE7FD59}" type="pres">
      <dgm:prSet presAssocID="{6D29677E-C77E-ED40-A9CD-DC5EF4FC1DF9}" presName="hierRoot2" presStyleCnt="0">
        <dgm:presLayoutVars>
          <dgm:hierBranch val="init"/>
        </dgm:presLayoutVars>
      </dgm:prSet>
      <dgm:spPr/>
    </dgm:pt>
    <dgm:pt modelId="{4C2FDAFB-3776-D84E-A21F-E2EBDC72CAB6}" type="pres">
      <dgm:prSet presAssocID="{6D29677E-C77E-ED40-A9CD-DC5EF4FC1DF9}" presName="rootComposite" presStyleCnt="0"/>
      <dgm:spPr/>
    </dgm:pt>
    <dgm:pt modelId="{C1A2A4AE-506C-B549-95EF-7C7C232320B4}" type="pres">
      <dgm:prSet presAssocID="{6D29677E-C77E-ED40-A9CD-DC5EF4FC1DF9}" presName="rootText" presStyleLbl="node4" presStyleIdx="3" presStyleCnt="7" custScaleX="112456">
        <dgm:presLayoutVars>
          <dgm:chPref val="3"/>
        </dgm:presLayoutVars>
      </dgm:prSet>
      <dgm:spPr/>
      <dgm:t>
        <a:bodyPr/>
        <a:lstStyle/>
        <a:p>
          <a:endParaRPr lang="en-GB"/>
        </a:p>
      </dgm:t>
    </dgm:pt>
    <dgm:pt modelId="{281271EA-6624-5045-9A8F-0854EEDE5FCB}" type="pres">
      <dgm:prSet presAssocID="{6D29677E-C77E-ED40-A9CD-DC5EF4FC1DF9}" presName="rootConnector" presStyleLbl="node4" presStyleIdx="3" presStyleCnt="7"/>
      <dgm:spPr/>
      <dgm:t>
        <a:bodyPr/>
        <a:lstStyle/>
        <a:p>
          <a:endParaRPr lang="en-GB"/>
        </a:p>
      </dgm:t>
    </dgm:pt>
    <dgm:pt modelId="{6E07F2BD-E518-9C45-8B7D-E158A1760581}" type="pres">
      <dgm:prSet presAssocID="{6D29677E-C77E-ED40-A9CD-DC5EF4FC1DF9}" presName="hierChild4" presStyleCnt="0"/>
      <dgm:spPr/>
    </dgm:pt>
    <dgm:pt modelId="{E06F2B3E-2C05-044A-9B78-7BD7153F55DA}" type="pres">
      <dgm:prSet presAssocID="{6D29677E-C77E-ED40-A9CD-DC5EF4FC1DF9}" presName="hierChild5" presStyleCnt="0"/>
      <dgm:spPr/>
    </dgm:pt>
    <dgm:pt modelId="{68EA4C6D-E986-4240-AF18-12FC45D4E62A}" type="pres">
      <dgm:prSet presAssocID="{2113118B-5666-EB45-8669-AF27C7E89D31}" presName="hierChild5" presStyleCnt="0"/>
      <dgm:spPr/>
    </dgm:pt>
    <dgm:pt modelId="{CBFBC304-D263-8E49-8EE8-5A5D0779CBF3}" type="pres">
      <dgm:prSet presAssocID="{870612E8-888F-5C4C-88ED-9CC33D4F8B1E}" presName="Name37" presStyleLbl="parChTrans1D3" presStyleIdx="3" presStyleCnt="5"/>
      <dgm:spPr/>
      <dgm:t>
        <a:bodyPr/>
        <a:lstStyle/>
        <a:p>
          <a:endParaRPr lang="en-GB"/>
        </a:p>
      </dgm:t>
    </dgm:pt>
    <dgm:pt modelId="{EE308E91-6881-F741-B18A-A7B94AC57A70}" type="pres">
      <dgm:prSet presAssocID="{C5D5DB15-169C-694A-90BB-A94D28B5726E}" presName="hierRoot2" presStyleCnt="0">
        <dgm:presLayoutVars>
          <dgm:hierBranch val="init"/>
        </dgm:presLayoutVars>
      </dgm:prSet>
      <dgm:spPr/>
    </dgm:pt>
    <dgm:pt modelId="{537C3689-265A-8746-A64F-C7D5DBBD2BCA}" type="pres">
      <dgm:prSet presAssocID="{C5D5DB15-169C-694A-90BB-A94D28B5726E}" presName="rootComposite" presStyleCnt="0"/>
      <dgm:spPr/>
    </dgm:pt>
    <dgm:pt modelId="{246C7FD9-E9C1-5C43-8847-F13A1655A9AE}" type="pres">
      <dgm:prSet presAssocID="{C5D5DB15-169C-694A-90BB-A94D28B5726E}" presName="rootText" presStyleLbl="node3" presStyleIdx="3" presStyleCnt="5">
        <dgm:presLayoutVars>
          <dgm:chPref val="3"/>
        </dgm:presLayoutVars>
      </dgm:prSet>
      <dgm:spPr/>
      <dgm:t>
        <a:bodyPr/>
        <a:lstStyle/>
        <a:p>
          <a:endParaRPr lang="en-GB"/>
        </a:p>
      </dgm:t>
    </dgm:pt>
    <dgm:pt modelId="{9ED25E3B-52B2-9D4C-BE75-4021503BBDFC}" type="pres">
      <dgm:prSet presAssocID="{C5D5DB15-169C-694A-90BB-A94D28B5726E}" presName="rootConnector" presStyleLbl="node3" presStyleIdx="3" presStyleCnt="5"/>
      <dgm:spPr/>
      <dgm:t>
        <a:bodyPr/>
        <a:lstStyle/>
        <a:p>
          <a:endParaRPr lang="en-GB"/>
        </a:p>
      </dgm:t>
    </dgm:pt>
    <dgm:pt modelId="{B062050B-FB87-E845-95F5-1B9344883505}" type="pres">
      <dgm:prSet presAssocID="{C5D5DB15-169C-694A-90BB-A94D28B5726E}" presName="hierChild4" presStyleCnt="0"/>
      <dgm:spPr/>
    </dgm:pt>
    <dgm:pt modelId="{6947B368-B875-234C-9A03-6D9371C44AE9}" type="pres">
      <dgm:prSet presAssocID="{2760B63D-C41C-1749-9BE5-3627A67379F6}" presName="Name37" presStyleLbl="parChTrans1D4" presStyleIdx="4" presStyleCnt="7"/>
      <dgm:spPr/>
      <dgm:t>
        <a:bodyPr/>
        <a:lstStyle/>
        <a:p>
          <a:endParaRPr lang="en-GB"/>
        </a:p>
      </dgm:t>
    </dgm:pt>
    <dgm:pt modelId="{109FB2CA-352F-0445-85D0-EEC155F26956}" type="pres">
      <dgm:prSet presAssocID="{CA9F1172-4178-584D-83D1-7BDC2C06FB50}" presName="hierRoot2" presStyleCnt="0">
        <dgm:presLayoutVars>
          <dgm:hierBranch val="init"/>
        </dgm:presLayoutVars>
      </dgm:prSet>
      <dgm:spPr/>
    </dgm:pt>
    <dgm:pt modelId="{FC07E2E3-F8CA-694C-8B78-F1D31230BACB}" type="pres">
      <dgm:prSet presAssocID="{CA9F1172-4178-584D-83D1-7BDC2C06FB50}" presName="rootComposite" presStyleCnt="0"/>
      <dgm:spPr/>
    </dgm:pt>
    <dgm:pt modelId="{471C89FA-F0DC-E841-9F27-1FD9E0509F95}" type="pres">
      <dgm:prSet presAssocID="{CA9F1172-4178-584D-83D1-7BDC2C06FB50}" presName="rootText" presStyleLbl="node4" presStyleIdx="4" presStyleCnt="7">
        <dgm:presLayoutVars>
          <dgm:chPref val="3"/>
        </dgm:presLayoutVars>
      </dgm:prSet>
      <dgm:spPr/>
      <dgm:t>
        <a:bodyPr/>
        <a:lstStyle/>
        <a:p>
          <a:endParaRPr lang="en-GB"/>
        </a:p>
      </dgm:t>
    </dgm:pt>
    <dgm:pt modelId="{7DDCAAD0-D211-A141-9C4B-79C10DC5D8E2}" type="pres">
      <dgm:prSet presAssocID="{CA9F1172-4178-584D-83D1-7BDC2C06FB50}" presName="rootConnector" presStyleLbl="node4" presStyleIdx="4" presStyleCnt="7"/>
      <dgm:spPr/>
      <dgm:t>
        <a:bodyPr/>
        <a:lstStyle/>
        <a:p>
          <a:endParaRPr lang="en-GB"/>
        </a:p>
      </dgm:t>
    </dgm:pt>
    <dgm:pt modelId="{7320D410-DAC5-6946-84B6-911486725786}" type="pres">
      <dgm:prSet presAssocID="{CA9F1172-4178-584D-83D1-7BDC2C06FB50}" presName="hierChild4" presStyleCnt="0"/>
      <dgm:spPr/>
    </dgm:pt>
    <dgm:pt modelId="{98180261-B146-3B41-A0F5-BAB45763C477}" type="pres">
      <dgm:prSet presAssocID="{CA9F1172-4178-584D-83D1-7BDC2C06FB50}" presName="hierChild5" presStyleCnt="0"/>
      <dgm:spPr/>
    </dgm:pt>
    <dgm:pt modelId="{97858674-84A9-7E46-BB78-365FAC144181}" type="pres">
      <dgm:prSet presAssocID="{F6C567AA-2FE3-9B43-8615-C497BF31DEE7}" presName="Name37" presStyleLbl="parChTrans1D4" presStyleIdx="5" presStyleCnt="7"/>
      <dgm:spPr/>
      <dgm:t>
        <a:bodyPr/>
        <a:lstStyle/>
        <a:p>
          <a:endParaRPr lang="en-GB"/>
        </a:p>
      </dgm:t>
    </dgm:pt>
    <dgm:pt modelId="{F83B35FB-6C6B-1341-AF13-44607B50EE78}" type="pres">
      <dgm:prSet presAssocID="{C955275C-BBB6-F944-B577-0776B898B185}" presName="hierRoot2" presStyleCnt="0">
        <dgm:presLayoutVars>
          <dgm:hierBranch val="init"/>
        </dgm:presLayoutVars>
      </dgm:prSet>
      <dgm:spPr/>
    </dgm:pt>
    <dgm:pt modelId="{0B55DF66-09E3-144B-AF31-CC20582F97E7}" type="pres">
      <dgm:prSet presAssocID="{C955275C-BBB6-F944-B577-0776B898B185}" presName="rootComposite" presStyleCnt="0"/>
      <dgm:spPr/>
    </dgm:pt>
    <dgm:pt modelId="{A982AD32-EA7A-DC45-B2B7-E0B8DA5C4D53}" type="pres">
      <dgm:prSet presAssocID="{C955275C-BBB6-F944-B577-0776B898B185}" presName="rootText" presStyleLbl="node4" presStyleIdx="5" presStyleCnt="7">
        <dgm:presLayoutVars>
          <dgm:chPref val="3"/>
        </dgm:presLayoutVars>
      </dgm:prSet>
      <dgm:spPr/>
      <dgm:t>
        <a:bodyPr/>
        <a:lstStyle/>
        <a:p>
          <a:endParaRPr lang="en-GB"/>
        </a:p>
      </dgm:t>
    </dgm:pt>
    <dgm:pt modelId="{0724CAA7-DCCB-2C4D-B7C4-C7D7806270E6}" type="pres">
      <dgm:prSet presAssocID="{C955275C-BBB6-F944-B577-0776B898B185}" presName="rootConnector" presStyleLbl="node4" presStyleIdx="5" presStyleCnt="7"/>
      <dgm:spPr/>
      <dgm:t>
        <a:bodyPr/>
        <a:lstStyle/>
        <a:p>
          <a:endParaRPr lang="en-GB"/>
        </a:p>
      </dgm:t>
    </dgm:pt>
    <dgm:pt modelId="{04CE047E-A4FA-7F4A-AC60-83306E41F040}" type="pres">
      <dgm:prSet presAssocID="{C955275C-BBB6-F944-B577-0776B898B185}" presName="hierChild4" presStyleCnt="0"/>
      <dgm:spPr/>
    </dgm:pt>
    <dgm:pt modelId="{C33C4930-5D09-1847-B90E-99113552B01D}" type="pres">
      <dgm:prSet presAssocID="{C955275C-BBB6-F944-B577-0776B898B185}" presName="hierChild5" presStyleCnt="0"/>
      <dgm:spPr/>
    </dgm:pt>
    <dgm:pt modelId="{12D61135-A538-F949-B00E-81A0AA15450B}" type="pres">
      <dgm:prSet presAssocID="{C5D5DB15-169C-694A-90BB-A94D28B5726E}" presName="hierChild5" presStyleCnt="0"/>
      <dgm:spPr/>
    </dgm:pt>
    <dgm:pt modelId="{0DFB21A5-A71C-FB47-AAD8-34D657371B17}" type="pres">
      <dgm:prSet presAssocID="{2CAFC1C4-AB31-5043-AFB1-31D44FAD9EF0}" presName="Name37" presStyleLbl="parChTrans1D3" presStyleIdx="4" presStyleCnt="5"/>
      <dgm:spPr/>
      <dgm:t>
        <a:bodyPr/>
        <a:lstStyle/>
        <a:p>
          <a:endParaRPr lang="en-GB"/>
        </a:p>
      </dgm:t>
    </dgm:pt>
    <dgm:pt modelId="{8B91B2FD-3AE6-B843-B61F-5684CF176012}" type="pres">
      <dgm:prSet presAssocID="{DB134A89-113C-2044-B211-6D25C3A6DCAA}" presName="hierRoot2" presStyleCnt="0">
        <dgm:presLayoutVars>
          <dgm:hierBranch val="init"/>
        </dgm:presLayoutVars>
      </dgm:prSet>
      <dgm:spPr/>
    </dgm:pt>
    <dgm:pt modelId="{C3FF9493-D061-1745-BF37-6F29D0656729}" type="pres">
      <dgm:prSet presAssocID="{DB134A89-113C-2044-B211-6D25C3A6DCAA}" presName="rootComposite" presStyleCnt="0"/>
      <dgm:spPr/>
    </dgm:pt>
    <dgm:pt modelId="{81218029-7D5C-8446-8317-A6D640796742}" type="pres">
      <dgm:prSet presAssocID="{DB134A89-113C-2044-B211-6D25C3A6DCAA}" presName="rootText" presStyleLbl="node3" presStyleIdx="4" presStyleCnt="5">
        <dgm:presLayoutVars>
          <dgm:chPref val="3"/>
        </dgm:presLayoutVars>
      </dgm:prSet>
      <dgm:spPr/>
      <dgm:t>
        <a:bodyPr/>
        <a:lstStyle/>
        <a:p>
          <a:endParaRPr lang="en-GB"/>
        </a:p>
      </dgm:t>
    </dgm:pt>
    <dgm:pt modelId="{6941DCD4-0CF7-4A44-989C-452C07B6EE2A}" type="pres">
      <dgm:prSet presAssocID="{DB134A89-113C-2044-B211-6D25C3A6DCAA}" presName="rootConnector" presStyleLbl="node3" presStyleIdx="4" presStyleCnt="5"/>
      <dgm:spPr/>
      <dgm:t>
        <a:bodyPr/>
        <a:lstStyle/>
        <a:p>
          <a:endParaRPr lang="en-GB"/>
        </a:p>
      </dgm:t>
    </dgm:pt>
    <dgm:pt modelId="{4441D635-109E-CA47-B736-14A8B8BFF15C}" type="pres">
      <dgm:prSet presAssocID="{DB134A89-113C-2044-B211-6D25C3A6DCAA}" presName="hierChild4" presStyleCnt="0"/>
      <dgm:spPr/>
    </dgm:pt>
    <dgm:pt modelId="{27CF70AB-DE77-F345-8247-756523FD9E20}" type="pres">
      <dgm:prSet presAssocID="{2C7E259C-157E-8449-8A53-9198ED7DA9A3}" presName="Name37" presStyleLbl="parChTrans1D4" presStyleIdx="6" presStyleCnt="7"/>
      <dgm:spPr/>
      <dgm:t>
        <a:bodyPr/>
        <a:lstStyle/>
        <a:p>
          <a:endParaRPr lang="en-GB"/>
        </a:p>
      </dgm:t>
    </dgm:pt>
    <dgm:pt modelId="{27F6718E-2A78-454D-ABB4-72D7A63BBE30}" type="pres">
      <dgm:prSet presAssocID="{91E08355-7FEA-6849-A440-3033FF9058AA}" presName="hierRoot2" presStyleCnt="0">
        <dgm:presLayoutVars>
          <dgm:hierBranch val="init"/>
        </dgm:presLayoutVars>
      </dgm:prSet>
      <dgm:spPr/>
    </dgm:pt>
    <dgm:pt modelId="{B268D608-3156-5940-866D-60A70977AE2D}" type="pres">
      <dgm:prSet presAssocID="{91E08355-7FEA-6849-A440-3033FF9058AA}" presName="rootComposite" presStyleCnt="0"/>
      <dgm:spPr/>
    </dgm:pt>
    <dgm:pt modelId="{E80261A1-2686-2048-8B05-962B34CAFC5D}" type="pres">
      <dgm:prSet presAssocID="{91E08355-7FEA-6849-A440-3033FF9058AA}" presName="rootText" presStyleLbl="node4" presStyleIdx="6" presStyleCnt="7">
        <dgm:presLayoutVars>
          <dgm:chPref val="3"/>
        </dgm:presLayoutVars>
      </dgm:prSet>
      <dgm:spPr/>
      <dgm:t>
        <a:bodyPr/>
        <a:lstStyle/>
        <a:p>
          <a:endParaRPr lang="en-GB"/>
        </a:p>
      </dgm:t>
    </dgm:pt>
    <dgm:pt modelId="{68B68EE1-684B-8B43-8140-6259A1ABAAC5}" type="pres">
      <dgm:prSet presAssocID="{91E08355-7FEA-6849-A440-3033FF9058AA}" presName="rootConnector" presStyleLbl="node4" presStyleIdx="6" presStyleCnt="7"/>
      <dgm:spPr/>
      <dgm:t>
        <a:bodyPr/>
        <a:lstStyle/>
        <a:p>
          <a:endParaRPr lang="en-GB"/>
        </a:p>
      </dgm:t>
    </dgm:pt>
    <dgm:pt modelId="{8DE1E74B-966C-4245-8E18-30FE3055C815}" type="pres">
      <dgm:prSet presAssocID="{91E08355-7FEA-6849-A440-3033FF9058AA}" presName="hierChild4" presStyleCnt="0"/>
      <dgm:spPr/>
    </dgm:pt>
    <dgm:pt modelId="{9D522FE8-34CB-654B-885F-BBB984E5CDDC}" type="pres">
      <dgm:prSet presAssocID="{91E08355-7FEA-6849-A440-3033FF9058AA}" presName="hierChild5" presStyleCnt="0"/>
      <dgm:spPr/>
    </dgm:pt>
    <dgm:pt modelId="{B1225693-F526-294C-A543-1EEAF50CB77D}" type="pres">
      <dgm:prSet presAssocID="{DB134A89-113C-2044-B211-6D25C3A6DCAA}" presName="hierChild5" presStyleCnt="0"/>
      <dgm:spPr/>
    </dgm:pt>
    <dgm:pt modelId="{045F759F-5E2D-B443-8DA2-2CB5C52C55DD}" type="pres">
      <dgm:prSet presAssocID="{64B563F6-CD9B-7545-9574-28508E26550B}" presName="hierChild5" presStyleCnt="0"/>
      <dgm:spPr/>
    </dgm:pt>
    <dgm:pt modelId="{1A2DD7B9-BBF1-DF42-B071-AAB2F09BBDF0}" type="pres">
      <dgm:prSet presAssocID="{CE24A8B9-A8C6-EC41-A45E-4240556EEB33}" presName="hierChild3" presStyleCnt="0"/>
      <dgm:spPr/>
    </dgm:pt>
  </dgm:ptLst>
  <dgm:cxnLst>
    <dgm:cxn modelId="{DC16BB4F-B034-C742-89A5-362FCEBAAB24}" type="presOf" srcId="{2C2C6589-8D2E-D142-9BE7-131DEEA2735C}" destId="{0D595A27-F7F2-3349-99C5-9E2C8B45792D}" srcOrd="1" destOrd="0" presId="urn:microsoft.com/office/officeart/2005/8/layout/orgChart1"/>
    <dgm:cxn modelId="{30D30D52-3522-4C43-A925-B42F295FDB68}" type="presOf" srcId="{870612E8-888F-5C4C-88ED-9CC33D4F8B1E}" destId="{CBFBC304-D263-8E49-8EE8-5A5D0779CBF3}" srcOrd="0" destOrd="0" presId="urn:microsoft.com/office/officeart/2005/8/layout/orgChart1"/>
    <dgm:cxn modelId="{BFE4D4FC-6F70-AA4B-ABE8-CF559C670AAA}" type="presOf" srcId="{1BAD07F6-4CC2-9E4F-9074-5719287E1751}" destId="{41C494BE-7FCB-6940-BFBE-BA7E9745F88D}" srcOrd="1" destOrd="0" presId="urn:microsoft.com/office/officeart/2005/8/layout/orgChart1"/>
    <dgm:cxn modelId="{3C32826C-E9D3-4144-80A4-6CDCCC5A5654}" type="presOf" srcId="{24847ACF-6754-D148-99E3-F3A1EE052C3D}" destId="{04EDC114-C494-2E4B-AB27-96F2DECAC7AF}" srcOrd="0" destOrd="0" presId="urn:microsoft.com/office/officeart/2005/8/layout/orgChart1"/>
    <dgm:cxn modelId="{6418E83D-3F7F-1D45-8F71-A215D5C1536D}" type="presOf" srcId="{DB134A89-113C-2044-B211-6D25C3A6DCAA}" destId="{81218029-7D5C-8446-8317-A6D640796742}" srcOrd="0" destOrd="0" presId="urn:microsoft.com/office/officeart/2005/8/layout/orgChart1"/>
    <dgm:cxn modelId="{11550D65-C15C-154D-ADEE-BC9D23103117}" type="presOf" srcId="{C41272CA-177D-BD4F-8FBB-742A908A8C13}" destId="{B9B89B96-716C-D647-8B54-2572B6AA17CA}" srcOrd="0" destOrd="0" presId="urn:microsoft.com/office/officeart/2005/8/layout/orgChart1"/>
    <dgm:cxn modelId="{5AEFCF80-F6FC-FA4D-AF72-D42470D04422}" type="presOf" srcId="{C5D5DB15-169C-694A-90BB-A94D28B5726E}" destId="{246C7FD9-E9C1-5C43-8847-F13A1655A9AE}" srcOrd="0" destOrd="0" presId="urn:microsoft.com/office/officeart/2005/8/layout/orgChart1"/>
    <dgm:cxn modelId="{AE653EFF-C38D-BA40-B835-846A8A20569F}" srcId="{2113118B-5666-EB45-8669-AF27C7E89D31}" destId="{FF27DDA9-4E43-BB43-AD93-6D3D6AF59B0C}" srcOrd="0" destOrd="0" parTransId="{23B40CE8-A6BE-2C48-9FAB-E47BAEF62789}" sibTransId="{435A76CC-F928-CC44-A05E-5CC69D9C221A}"/>
    <dgm:cxn modelId="{D9132F39-B220-0642-8C3B-623580378387}" type="presOf" srcId="{2113118B-5666-EB45-8669-AF27C7E89D31}" destId="{58B7A7C1-A63B-CE4E-A30C-DB1DDE654D0F}" srcOrd="0" destOrd="0" presId="urn:microsoft.com/office/officeart/2005/8/layout/orgChart1"/>
    <dgm:cxn modelId="{D3D5D1B6-4DC1-F346-B3A6-3F9FE34D55E8}" type="presOf" srcId="{64B563F6-CD9B-7545-9574-28508E26550B}" destId="{2570F227-02B3-7441-A977-96BE400AD069}" srcOrd="0" destOrd="0" presId="urn:microsoft.com/office/officeart/2005/8/layout/orgChart1"/>
    <dgm:cxn modelId="{24A3D899-1298-064F-9DC0-624CAEDFC03C}" type="presOf" srcId="{57C643B7-0C95-7242-B39F-D9B191DFFDAB}" destId="{6381A3DB-83D8-A44A-9B0F-4A3E0E71DE91}" srcOrd="1" destOrd="0" presId="urn:microsoft.com/office/officeart/2005/8/layout/orgChart1"/>
    <dgm:cxn modelId="{B831A2B8-6535-BC46-A60E-D1F34340E62F}" srcId="{C5D5DB15-169C-694A-90BB-A94D28B5726E}" destId="{CA9F1172-4178-584D-83D1-7BDC2C06FB50}" srcOrd="0" destOrd="0" parTransId="{2760B63D-C41C-1749-9BE5-3627A67379F6}" sibTransId="{F86C7FBC-B4E2-8F41-B86C-299A7FE13F5A}"/>
    <dgm:cxn modelId="{0BA4AF9C-41A7-2E46-9B30-5A4C38BC696C}" type="presOf" srcId="{C955275C-BBB6-F944-B577-0776B898B185}" destId="{A982AD32-EA7A-DC45-B2B7-E0B8DA5C4D53}" srcOrd="0" destOrd="0" presId="urn:microsoft.com/office/officeart/2005/8/layout/orgChart1"/>
    <dgm:cxn modelId="{2B37DC66-D371-5145-8863-4300A29CB0F2}" type="presOf" srcId="{64B563F6-CD9B-7545-9574-28508E26550B}" destId="{58E309E3-C4CD-E841-A0DC-569D6A62604D}" srcOrd="1" destOrd="0" presId="urn:microsoft.com/office/officeart/2005/8/layout/orgChart1"/>
    <dgm:cxn modelId="{E98C0532-F714-3548-80C8-DF2F31ACA336}" type="presOf" srcId="{C5D5DB15-169C-694A-90BB-A94D28B5726E}" destId="{9ED25E3B-52B2-9D4C-BE75-4021503BBDFC}" srcOrd="1" destOrd="0" presId="urn:microsoft.com/office/officeart/2005/8/layout/orgChart1"/>
    <dgm:cxn modelId="{6186DD48-F157-934E-BB3B-18A9928050FE}" srcId="{CE24A8B9-A8C6-EC41-A45E-4240556EEB33}" destId="{2C2C6589-8D2E-D142-9BE7-131DEEA2735C}" srcOrd="0" destOrd="0" parTransId="{605FCD4E-0BBD-DF4C-BF53-ABE47B2ECAD0}" sibTransId="{ACB46FE5-BE5E-3F4F-A1C8-FB950F8106C5}"/>
    <dgm:cxn modelId="{6A661774-D646-214E-BFD0-91D9C91B9CA1}" type="presOf" srcId="{57C643B7-0C95-7242-B39F-D9B191DFFDAB}" destId="{0990D557-C923-BB4A-AC2D-4B48FE9DB5C8}" srcOrd="0" destOrd="0" presId="urn:microsoft.com/office/officeart/2005/8/layout/orgChart1"/>
    <dgm:cxn modelId="{4EDE75C5-41CE-1145-A724-A0D0FE7B67D4}" type="presOf" srcId="{55D26301-BCC4-7E4D-92B8-C995A326A8AA}" destId="{52F65FA7-6322-0844-A5EA-048B9324826E}" srcOrd="0" destOrd="0" presId="urn:microsoft.com/office/officeart/2005/8/layout/orgChart1"/>
    <dgm:cxn modelId="{9BE3556B-68C9-F842-807C-D673C619AB90}" type="presOf" srcId="{FF27DDA9-4E43-BB43-AD93-6D3D6AF59B0C}" destId="{877B8355-AEB2-F240-B3AF-0FD0E8D99F7F}" srcOrd="1" destOrd="0" presId="urn:microsoft.com/office/officeart/2005/8/layout/orgChart1"/>
    <dgm:cxn modelId="{99196780-E034-934B-822E-FA9DF1DFBE25}" type="presOf" srcId="{2113118B-5666-EB45-8669-AF27C7E89D31}" destId="{4C90C9A6-72B2-4E41-8564-BF8299479C04}" srcOrd="1" destOrd="0" presId="urn:microsoft.com/office/officeart/2005/8/layout/orgChart1"/>
    <dgm:cxn modelId="{B6F4E42C-CB0C-A442-9EDD-3021BFA91C38}" type="presOf" srcId="{23A0564C-5700-7443-A30C-667CAA899EFA}" destId="{200E74C5-0CE6-6841-A6D9-C761E8E778B8}" srcOrd="0" destOrd="0" presId="urn:microsoft.com/office/officeart/2005/8/layout/orgChart1"/>
    <dgm:cxn modelId="{4DE6D235-56EF-AE42-A5AF-E16529E97255}" srcId="{CE24A8B9-A8C6-EC41-A45E-4240556EEB33}" destId="{64B563F6-CD9B-7545-9574-28508E26550B}" srcOrd="1" destOrd="0" parTransId="{32E51D53-B435-FD40-B753-E2D643984B08}" sibTransId="{160430DF-F01F-BF44-82DE-85C8931077B4}"/>
    <dgm:cxn modelId="{6431DA64-2F1D-1D42-A298-465CEBF08B88}" srcId="{24847ACF-6754-D148-99E3-F3A1EE052C3D}" destId="{CE24A8B9-A8C6-EC41-A45E-4240556EEB33}" srcOrd="0" destOrd="0" parTransId="{6D0BF20C-7E6C-484C-8845-DCF684B3FC67}" sibTransId="{2ACD3EAA-D290-B84C-BB74-DA1F03F0B1AC}"/>
    <dgm:cxn modelId="{C6962CE8-3463-DE4F-B43B-573B1510BC68}" type="presOf" srcId="{91E08355-7FEA-6849-A440-3033FF9058AA}" destId="{E80261A1-2686-2048-8B05-962B34CAFC5D}" srcOrd="0" destOrd="0" presId="urn:microsoft.com/office/officeart/2005/8/layout/orgChart1"/>
    <dgm:cxn modelId="{7D53570A-F425-194D-AA50-686BC03044AB}" type="presOf" srcId="{1BAD07F6-4CC2-9E4F-9074-5719287E1751}" destId="{EA82CFA1-7BF8-0843-8055-1938D756ACF7}" srcOrd="0" destOrd="0" presId="urn:microsoft.com/office/officeart/2005/8/layout/orgChart1"/>
    <dgm:cxn modelId="{8B91846B-59C4-6547-8EE6-9132D118BF08}" type="presOf" srcId="{5FA877CF-0245-264A-A477-9A90DDE47489}" destId="{88DBC5F3-3777-9E4C-93F3-B29C6B76CBC8}" srcOrd="0" destOrd="0" presId="urn:microsoft.com/office/officeart/2005/8/layout/orgChart1"/>
    <dgm:cxn modelId="{E9D00A7B-CCEA-B744-BA06-B893DA29F0C4}" type="presOf" srcId="{6D29677E-C77E-ED40-A9CD-DC5EF4FC1DF9}" destId="{281271EA-6624-5045-9A8F-0854EEDE5FCB}" srcOrd="1" destOrd="0" presId="urn:microsoft.com/office/officeart/2005/8/layout/orgChart1"/>
    <dgm:cxn modelId="{4DCBEC50-C73A-BA48-BC13-BE4BD3BBDB65}" srcId="{2C2C6589-8D2E-D142-9BE7-131DEEA2735C}" destId="{57C643B7-0C95-7242-B39F-D9B191DFFDAB}" srcOrd="0" destOrd="0" parTransId="{23A0564C-5700-7443-A30C-667CAA899EFA}" sibTransId="{6988BB2A-1DF4-6349-AC8D-D1F9FDC6C224}"/>
    <dgm:cxn modelId="{3FA2904A-014D-7E4C-8ACB-AFCAE261967E}" srcId="{C5D5DB15-169C-694A-90BB-A94D28B5726E}" destId="{C955275C-BBB6-F944-B577-0776B898B185}" srcOrd="1" destOrd="0" parTransId="{F6C567AA-2FE3-9B43-8615-C497BF31DEE7}" sibTransId="{84ED9112-B35A-D647-AE2E-C9A5ADFE07B7}"/>
    <dgm:cxn modelId="{B9ABE6ED-32B4-5247-8AFC-27436D1144B1}" type="presOf" srcId="{C28A9E33-6911-EF4B-AC1E-6D28CEC00D5F}" destId="{8D464983-5E33-BC4A-9D9D-516546B6A79C}" srcOrd="0" destOrd="0" presId="urn:microsoft.com/office/officeart/2005/8/layout/orgChart1"/>
    <dgm:cxn modelId="{5E8CDCB5-2BD2-204F-98AD-A9B19B7B6389}" type="presOf" srcId="{C955275C-BBB6-F944-B577-0776B898B185}" destId="{0724CAA7-DCCB-2C4D-B7C4-C7D7806270E6}" srcOrd="1" destOrd="0" presId="urn:microsoft.com/office/officeart/2005/8/layout/orgChart1"/>
    <dgm:cxn modelId="{AA7776C9-8A8D-8B4F-8515-9B2CE6F114F6}" srcId="{2113118B-5666-EB45-8669-AF27C7E89D31}" destId="{6D29677E-C77E-ED40-A9CD-DC5EF4FC1DF9}" srcOrd="1" destOrd="0" parTransId="{C28A9E33-6911-EF4B-AC1E-6D28CEC00D5F}" sibTransId="{C07A51DC-6383-D342-ADB8-1A6956DAED85}"/>
    <dgm:cxn modelId="{A0DF2AB2-105A-9347-A366-4DC1BE7C219E}" type="presOf" srcId="{CA9F1172-4178-584D-83D1-7BDC2C06FB50}" destId="{7DDCAAD0-D211-A141-9C4B-79C10DC5D8E2}" srcOrd="1" destOrd="0" presId="urn:microsoft.com/office/officeart/2005/8/layout/orgChart1"/>
    <dgm:cxn modelId="{6E70AB58-A94F-7444-ACE9-EEB571233817}" type="presOf" srcId="{91E08355-7FEA-6849-A440-3033FF9058AA}" destId="{68B68EE1-684B-8B43-8140-6259A1ABAAC5}" srcOrd="1" destOrd="0" presId="urn:microsoft.com/office/officeart/2005/8/layout/orgChart1"/>
    <dgm:cxn modelId="{9CD0931E-EF60-C549-8CFF-A5FB63264313}" type="presOf" srcId="{F6C567AA-2FE3-9B43-8615-C497BF31DEE7}" destId="{97858674-84A9-7E46-BB78-365FAC144181}" srcOrd="0" destOrd="0" presId="urn:microsoft.com/office/officeart/2005/8/layout/orgChart1"/>
    <dgm:cxn modelId="{0656B3E9-8D53-FF40-A256-628B4F6B4E24}" type="presOf" srcId="{2760B63D-C41C-1749-9BE5-3627A67379F6}" destId="{6947B368-B875-234C-9A03-6D9371C44AE9}" srcOrd="0" destOrd="0" presId="urn:microsoft.com/office/officeart/2005/8/layout/orgChart1"/>
    <dgm:cxn modelId="{055ED364-0872-8B45-86BC-B64E905D5849}" type="presOf" srcId="{CA9F1172-4178-584D-83D1-7BDC2C06FB50}" destId="{471C89FA-F0DC-E841-9F27-1FD9E0509F95}" srcOrd="0" destOrd="0" presId="urn:microsoft.com/office/officeart/2005/8/layout/orgChart1"/>
    <dgm:cxn modelId="{C6771F84-119C-2F48-8973-0C8156896FDE}" type="presOf" srcId="{2C2C6589-8D2E-D142-9BE7-131DEEA2735C}" destId="{36A0FE6D-D77D-0C45-9049-0A4ADE0552ED}" srcOrd="0" destOrd="0" presId="urn:microsoft.com/office/officeart/2005/8/layout/orgChart1"/>
    <dgm:cxn modelId="{5CBCF281-CD21-7F48-8108-86CD6C3BFC38}" srcId="{64B563F6-CD9B-7545-9574-28508E26550B}" destId="{DB134A89-113C-2044-B211-6D25C3A6DCAA}" srcOrd="3" destOrd="0" parTransId="{2CAFC1C4-AB31-5043-AFB1-31D44FAD9EF0}" sibTransId="{CFC7ED4F-CF89-8F42-A94B-10B4E16C0F84}"/>
    <dgm:cxn modelId="{E0F038E9-C848-4E4F-9642-D3DB80B7381A}" type="presOf" srcId="{CE24A8B9-A8C6-EC41-A45E-4240556EEB33}" destId="{2308119B-72E8-E249-8CF1-B7DC46EBDFD0}" srcOrd="1" destOrd="0" presId="urn:microsoft.com/office/officeart/2005/8/layout/orgChart1"/>
    <dgm:cxn modelId="{97220300-58DC-B843-8F98-AEFC48D35321}" type="presOf" srcId="{CE24A8B9-A8C6-EC41-A45E-4240556EEB33}" destId="{E9A50FB1-F64F-CF4C-888F-81E27E7E85D8}" srcOrd="0" destOrd="0" presId="urn:microsoft.com/office/officeart/2005/8/layout/orgChart1"/>
    <dgm:cxn modelId="{1438D10F-7AAF-0147-8E0D-C9C43710885C}" type="presOf" srcId="{6D29677E-C77E-ED40-A9CD-DC5EF4FC1DF9}" destId="{C1A2A4AE-506C-B549-95EF-7C7C232320B4}" srcOrd="0" destOrd="0" presId="urn:microsoft.com/office/officeart/2005/8/layout/orgChart1"/>
    <dgm:cxn modelId="{24B64DCD-E153-BB42-8677-2701BF5F6074}" type="presOf" srcId="{DB134A89-113C-2044-B211-6D25C3A6DCAA}" destId="{6941DCD4-0CF7-4A44-989C-452C07B6EE2A}" srcOrd="1" destOrd="0" presId="urn:microsoft.com/office/officeart/2005/8/layout/orgChart1"/>
    <dgm:cxn modelId="{A4AD9147-3D87-F149-A956-8DE189EA6B09}" type="presOf" srcId="{32E51D53-B435-FD40-B753-E2D643984B08}" destId="{946E2D05-1FB3-9841-BD68-ACA0C36F7437}" srcOrd="0" destOrd="0" presId="urn:microsoft.com/office/officeart/2005/8/layout/orgChart1"/>
    <dgm:cxn modelId="{F41233DD-62E3-C346-AA60-6EE1166415C9}" srcId="{64B563F6-CD9B-7545-9574-28508E26550B}" destId="{C5D5DB15-169C-694A-90BB-A94D28B5726E}" srcOrd="2" destOrd="0" parTransId="{870612E8-888F-5C4C-88ED-9CC33D4F8B1E}" sibTransId="{ED9BD335-B4C0-B845-A44E-6895342D2F6D}"/>
    <dgm:cxn modelId="{821E506B-708C-8549-9311-1A8FC71CE97E}" type="presOf" srcId="{52CFA132-2FDA-8440-AB8D-AD8848313DA8}" destId="{18C7E9DC-F759-F748-B7B2-CA08849711C1}" srcOrd="0" destOrd="0" presId="urn:microsoft.com/office/officeart/2005/8/layout/orgChart1"/>
    <dgm:cxn modelId="{AA67747F-764A-E549-A050-CDE13B4CC1ED}" type="presOf" srcId="{FF27DDA9-4E43-BB43-AD93-6D3D6AF59B0C}" destId="{80FCBC31-58A9-4A4A-A6BD-285F3652F20B}" srcOrd="0" destOrd="0" presId="urn:microsoft.com/office/officeart/2005/8/layout/orgChart1"/>
    <dgm:cxn modelId="{9EFB94DA-521E-764F-AFFE-A8418056C594}" type="presOf" srcId="{A86294FA-E9F2-5F4A-B94E-DC0F64210426}" destId="{03658914-39E9-584F-AC48-5C677ABB6000}" srcOrd="1" destOrd="0" presId="urn:microsoft.com/office/officeart/2005/8/layout/orgChart1"/>
    <dgm:cxn modelId="{6274D153-57E6-7E4D-BBA7-1DC22ABF1D39}" type="presOf" srcId="{23B40CE8-A6BE-2C48-9FAB-E47BAEF62789}" destId="{AAD77BBD-8877-B342-8D78-801B1397FE85}" srcOrd="0" destOrd="0" presId="urn:microsoft.com/office/officeart/2005/8/layout/orgChart1"/>
    <dgm:cxn modelId="{293F79D0-D5EA-3945-A857-5F534ADB5384}" type="presOf" srcId="{2C7E259C-157E-8449-8A53-9198ED7DA9A3}" destId="{27CF70AB-DE77-F345-8247-756523FD9E20}" srcOrd="0" destOrd="0" presId="urn:microsoft.com/office/officeart/2005/8/layout/orgChart1"/>
    <dgm:cxn modelId="{41411B5E-1711-A743-8459-9322F63869E7}" type="presOf" srcId="{52CFA132-2FDA-8440-AB8D-AD8848313DA8}" destId="{2755FFAB-4D39-A841-BAC5-E0834463BBEC}" srcOrd="1" destOrd="0" presId="urn:microsoft.com/office/officeart/2005/8/layout/orgChart1"/>
    <dgm:cxn modelId="{16552A2B-4884-444D-B098-AAEC3ECFBA8F}" type="presOf" srcId="{A86294FA-E9F2-5F4A-B94E-DC0F64210426}" destId="{A8B99FBF-F5C5-7448-9774-2E5F2893585E}" srcOrd="0" destOrd="0" presId="urn:microsoft.com/office/officeart/2005/8/layout/orgChart1"/>
    <dgm:cxn modelId="{863476E6-3B14-1D4D-BCB9-9F75D25DBFA6}" type="presOf" srcId="{605FCD4E-0BBD-DF4C-BF53-ABE47B2ECAD0}" destId="{6FAD336D-BD5D-854E-B250-FF60180E8CA9}" srcOrd="0" destOrd="0" presId="urn:microsoft.com/office/officeart/2005/8/layout/orgChart1"/>
    <dgm:cxn modelId="{1DACA436-6D8F-4E45-A6C2-88870843198C}" type="presOf" srcId="{2CAFC1C4-AB31-5043-AFB1-31D44FAD9EF0}" destId="{0DFB21A5-A71C-FB47-AAD8-34D657371B17}" srcOrd="0" destOrd="0" presId="urn:microsoft.com/office/officeart/2005/8/layout/orgChart1"/>
    <dgm:cxn modelId="{EABF0E5E-BBCD-3F4D-B8E7-CAF14EA9483B}" type="presOf" srcId="{2AFB415D-7432-1947-A371-0DDD955C1CA2}" destId="{BEE38FE3-E288-3D4B-96EC-380511D0CB37}" srcOrd="0" destOrd="0" presId="urn:microsoft.com/office/officeart/2005/8/layout/orgChart1"/>
    <dgm:cxn modelId="{01DAD754-9D12-8543-BC41-3EAFF81AED84}" srcId="{52CFA132-2FDA-8440-AB8D-AD8848313DA8}" destId="{1BAD07F6-4CC2-9E4F-9074-5719287E1751}" srcOrd="0" destOrd="0" parTransId="{5FA877CF-0245-264A-A477-9A90DDE47489}" sibTransId="{F8BA6488-046A-5E45-97B2-2EF11378E268}"/>
    <dgm:cxn modelId="{61B1D000-379C-4C41-BC72-9F7BE607187E}" srcId="{DB134A89-113C-2044-B211-6D25C3A6DCAA}" destId="{91E08355-7FEA-6849-A440-3033FF9058AA}" srcOrd="0" destOrd="0" parTransId="{2C7E259C-157E-8449-8A53-9198ED7DA9A3}" sibTransId="{5513B253-9EB8-014C-93A4-8806406B8975}"/>
    <dgm:cxn modelId="{49CE0978-40F4-5B40-A242-33BB4B41E152}" srcId="{64B563F6-CD9B-7545-9574-28508E26550B}" destId="{2113118B-5666-EB45-8669-AF27C7E89D31}" srcOrd="1" destOrd="0" parTransId="{C41272CA-177D-BD4F-8FBB-742A908A8C13}" sibTransId="{14AF7347-0C77-334C-81DF-0CC31497C2AD}"/>
    <dgm:cxn modelId="{EA9715B4-A2BC-4A4C-B301-3A177BA849BE}" srcId="{52CFA132-2FDA-8440-AB8D-AD8848313DA8}" destId="{A86294FA-E9F2-5F4A-B94E-DC0F64210426}" srcOrd="1" destOrd="0" parTransId="{55D26301-BCC4-7E4D-92B8-C995A326A8AA}" sibTransId="{3149CA92-E66B-1842-A777-2878918F8E59}"/>
    <dgm:cxn modelId="{75CF4194-8E7E-4245-821C-68A035970F4E}" srcId="{64B563F6-CD9B-7545-9574-28508E26550B}" destId="{52CFA132-2FDA-8440-AB8D-AD8848313DA8}" srcOrd="0" destOrd="0" parTransId="{2AFB415D-7432-1947-A371-0DDD955C1CA2}" sibTransId="{182C98FE-7D97-BF44-A99C-F662A76777A1}"/>
    <dgm:cxn modelId="{3B2A9DD5-F989-F545-ADEE-729B5421A0A5}" type="presParOf" srcId="{04EDC114-C494-2E4B-AB27-96F2DECAC7AF}" destId="{372C5F15-EB01-284C-B9FD-DCA2878FC0A6}" srcOrd="0" destOrd="0" presId="urn:microsoft.com/office/officeart/2005/8/layout/orgChart1"/>
    <dgm:cxn modelId="{C95D85C3-112E-DD46-8D5E-3B26D8572B4F}" type="presParOf" srcId="{372C5F15-EB01-284C-B9FD-DCA2878FC0A6}" destId="{51088F08-7A33-8C49-BD5A-5527B950D04D}" srcOrd="0" destOrd="0" presId="urn:microsoft.com/office/officeart/2005/8/layout/orgChart1"/>
    <dgm:cxn modelId="{C7B4A747-39C4-E647-8D0A-EA6A039A4C43}" type="presParOf" srcId="{51088F08-7A33-8C49-BD5A-5527B950D04D}" destId="{E9A50FB1-F64F-CF4C-888F-81E27E7E85D8}" srcOrd="0" destOrd="0" presId="urn:microsoft.com/office/officeart/2005/8/layout/orgChart1"/>
    <dgm:cxn modelId="{ACC3FA04-87E1-BE47-B2C5-C9261C62E428}" type="presParOf" srcId="{51088F08-7A33-8C49-BD5A-5527B950D04D}" destId="{2308119B-72E8-E249-8CF1-B7DC46EBDFD0}" srcOrd="1" destOrd="0" presId="urn:microsoft.com/office/officeart/2005/8/layout/orgChart1"/>
    <dgm:cxn modelId="{D3EC3F64-D9E4-DD4B-A75D-4DACFFDCA391}" type="presParOf" srcId="{372C5F15-EB01-284C-B9FD-DCA2878FC0A6}" destId="{3E7C2587-BBAA-1C4F-82CE-1F7E1E5C64C7}" srcOrd="1" destOrd="0" presId="urn:microsoft.com/office/officeart/2005/8/layout/orgChart1"/>
    <dgm:cxn modelId="{152F7510-1878-9E4A-B79F-E6A68CD50181}" type="presParOf" srcId="{3E7C2587-BBAA-1C4F-82CE-1F7E1E5C64C7}" destId="{6FAD336D-BD5D-854E-B250-FF60180E8CA9}" srcOrd="0" destOrd="0" presId="urn:microsoft.com/office/officeart/2005/8/layout/orgChart1"/>
    <dgm:cxn modelId="{115D80B0-0B2E-0044-9341-C89AD8FD916F}" type="presParOf" srcId="{3E7C2587-BBAA-1C4F-82CE-1F7E1E5C64C7}" destId="{FF9B1610-65DE-6D44-A2AB-40D7311DE4CC}" srcOrd="1" destOrd="0" presId="urn:microsoft.com/office/officeart/2005/8/layout/orgChart1"/>
    <dgm:cxn modelId="{58F27BD1-B9AE-7D4D-BC4B-86CEF5FF8CF2}" type="presParOf" srcId="{FF9B1610-65DE-6D44-A2AB-40D7311DE4CC}" destId="{FD725F14-CD6E-E844-96F3-78AB785DD7BC}" srcOrd="0" destOrd="0" presId="urn:microsoft.com/office/officeart/2005/8/layout/orgChart1"/>
    <dgm:cxn modelId="{2C6D186C-1A8A-3C4D-847C-933140992468}" type="presParOf" srcId="{FD725F14-CD6E-E844-96F3-78AB785DD7BC}" destId="{36A0FE6D-D77D-0C45-9049-0A4ADE0552ED}" srcOrd="0" destOrd="0" presId="urn:microsoft.com/office/officeart/2005/8/layout/orgChart1"/>
    <dgm:cxn modelId="{D2B46EA4-4D42-A04A-B8F9-39DC0390FABF}" type="presParOf" srcId="{FD725F14-CD6E-E844-96F3-78AB785DD7BC}" destId="{0D595A27-F7F2-3349-99C5-9E2C8B45792D}" srcOrd="1" destOrd="0" presId="urn:microsoft.com/office/officeart/2005/8/layout/orgChart1"/>
    <dgm:cxn modelId="{87AEFB68-3E2B-7C43-9B78-51FC3572A927}" type="presParOf" srcId="{FF9B1610-65DE-6D44-A2AB-40D7311DE4CC}" destId="{28520C7B-DA28-8C44-9C91-2D791069A551}" srcOrd="1" destOrd="0" presId="urn:microsoft.com/office/officeart/2005/8/layout/orgChart1"/>
    <dgm:cxn modelId="{C8E5BD3E-5CF7-AC4A-9512-14171BBAECAF}" type="presParOf" srcId="{28520C7B-DA28-8C44-9C91-2D791069A551}" destId="{200E74C5-0CE6-6841-A6D9-C761E8E778B8}" srcOrd="0" destOrd="0" presId="urn:microsoft.com/office/officeart/2005/8/layout/orgChart1"/>
    <dgm:cxn modelId="{B9A4B206-C0D9-6041-B25F-230FC6AEEF58}" type="presParOf" srcId="{28520C7B-DA28-8C44-9C91-2D791069A551}" destId="{880CF2F1-5C13-174F-B326-E4E7EC595857}" srcOrd="1" destOrd="0" presId="urn:microsoft.com/office/officeart/2005/8/layout/orgChart1"/>
    <dgm:cxn modelId="{37104AF0-A0B0-D046-B1C4-0CEC60EAE86B}" type="presParOf" srcId="{880CF2F1-5C13-174F-B326-E4E7EC595857}" destId="{E9ACDE25-8AA5-5A4F-B688-D31A6B516960}" srcOrd="0" destOrd="0" presId="urn:microsoft.com/office/officeart/2005/8/layout/orgChart1"/>
    <dgm:cxn modelId="{4DB45B84-25EE-FC41-9AF4-EFADC465C896}" type="presParOf" srcId="{E9ACDE25-8AA5-5A4F-B688-D31A6B516960}" destId="{0990D557-C923-BB4A-AC2D-4B48FE9DB5C8}" srcOrd="0" destOrd="0" presId="urn:microsoft.com/office/officeart/2005/8/layout/orgChart1"/>
    <dgm:cxn modelId="{7EB6181B-1AE0-B54E-9ABB-E1BCDFA3AE34}" type="presParOf" srcId="{E9ACDE25-8AA5-5A4F-B688-D31A6B516960}" destId="{6381A3DB-83D8-A44A-9B0F-4A3E0E71DE91}" srcOrd="1" destOrd="0" presId="urn:microsoft.com/office/officeart/2005/8/layout/orgChart1"/>
    <dgm:cxn modelId="{64618464-1E61-E74F-B429-04B04036EA5B}" type="presParOf" srcId="{880CF2F1-5C13-174F-B326-E4E7EC595857}" destId="{25781980-16D0-FD44-8129-8989D3A2259C}" srcOrd="1" destOrd="0" presId="urn:microsoft.com/office/officeart/2005/8/layout/orgChart1"/>
    <dgm:cxn modelId="{1ACE4C5C-CD7F-A143-9D0D-D6828CD907AD}" type="presParOf" srcId="{880CF2F1-5C13-174F-B326-E4E7EC595857}" destId="{F31B3BBE-8751-4C44-9606-42896C65B840}" srcOrd="2" destOrd="0" presId="urn:microsoft.com/office/officeart/2005/8/layout/orgChart1"/>
    <dgm:cxn modelId="{6F9EF805-DF08-CC43-AEDF-B349F4A68CFA}" type="presParOf" srcId="{FF9B1610-65DE-6D44-A2AB-40D7311DE4CC}" destId="{E4268C44-BAA6-3545-A0B5-0DEBF454F6DC}" srcOrd="2" destOrd="0" presId="urn:microsoft.com/office/officeart/2005/8/layout/orgChart1"/>
    <dgm:cxn modelId="{E5BE101E-0307-DA4E-B3B4-394BD50A94AF}" type="presParOf" srcId="{3E7C2587-BBAA-1C4F-82CE-1F7E1E5C64C7}" destId="{946E2D05-1FB3-9841-BD68-ACA0C36F7437}" srcOrd="2" destOrd="0" presId="urn:microsoft.com/office/officeart/2005/8/layout/orgChart1"/>
    <dgm:cxn modelId="{A3BC39A6-A66A-1C4A-810E-44C06256870B}" type="presParOf" srcId="{3E7C2587-BBAA-1C4F-82CE-1F7E1E5C64C7}" destId="{8C5B34A8-FC69-1B48-8E2F-041044FF6EAE}" srcOrd="3" destOrd="0" presId="urn:microsoft.com/office/officeart/2005/8/layout/orgChart1"/>
    <dgm:cxn modelId="{73BB0058-FBC0-8344-BC87-FDA810040C85}" type="presParOf" srcId="{8C5B34A8-FC69-1B48-8E2F-041044FF6EAE}" destId="{4A34772D-54A8-504F-AA93-191337735832}" srcOrd="0" destOrd="0" presId="urn:microsoft.com/office/officeart/2005/8/layout/orgChart1"/>
    <dgm:cxn modelId="{68EB85A0-581D-DD46-A95A-386387F2BE7F}" type="presParOf" srcId="{4A34772D-54A8-504F-AA93-191337735832}" destId="{2570F227-02B3-7441-A977-96BE400AD069}" srcOrd="0" destOrd="0" presId="urn:microsoft.com/office/officeart/2005/8/layout/orgChart1"/>
    <dgm:cxn modelId="{511F2A50-B9AB-EA47-B455-E79B3CE8C332}" type="presParOf" srcId="{4A34772D-54A8-504F-AA93-191337735832}" destId="{58E309E3-C4CD-E841-A0DC-569D6A62604D}" srcOrd="1" destOrd="0" presId="urn:microsoft.com/office/officeart/2005/8/layout/orgChart1"/>
    <dgm:cxn modelId="{B2E921B2-893E-7A4A-B04D-51411F2D63C3}" type="presParOf" srcId="{8C5B34A8-FC69-1B48-8E2F-041044FF6EAE}" destId="{19269702-E47C-5142-9967-8A100303D725}" srcOrd="1" destOrd="0" presId="urn:microsoft.com/office/officeart/2005/8/layout/orgChart1"/>
    <dgm:cxn modelId="{925901A8-CE0B-FC4B-8EF9-4EA9ED132544}" type="presParOf" srcId="{19269702-E47C-5142-9967-8A100303D725}" destId="{BEE38FE3-E288-3D4B-96EC-380511D0CB37}" srcOrd="0" destOrd="0" presId="urn:microsoft.com/office/officeart/2005/8/layout/orgChart1"/>
    <dgm:cxn modelId="{34B22562-3ED0-5947-A0FF-76B69C7116C8}" type="presParOf" srcId="{19269702-E47C-5142-9967-8A100303D725}" destId="{EA98AD2C-BD58-344E-BF0F-2F76BA1CC7F9}" srcOrd="1" destOrd="0" presId="urn:microsoft.com/office/officeart/2005/8/layout/orgChart1"/>
    <dgm:cxn modelId="{DDFC5900-C5C3-2843-A044-C1FE6D5E84EF}" type="presParOf" srcId="{EA98AD2C-BD58-344E-BF0F-2F76BA1CC7F9}" destId="{45026070-776D-EB4C-8316-4615F8C247E9}" srcOrd="0" destOrd="0" presId="urn:microsoft.com/office/officeart/2005/8/layout/orgChart1"/>
    <dgm:cxn modelId="{8C089B0E-FC84-3B40-9A0E-AB8653E09CB9}" type="presParOf" srcId="{45026070-776D-EB4C-8316-4615F8C247E9}" destId="{18C7E9DC-F759-F748-B7B2-CA08849711C1}" srcOrd="0" destOrd="0" presId="urn:microsoft.com/office/officeart/2005/8/layout/orgChart1"/>
    <dgm:cxn modelId="{A35FB90F-31E0-B344-8BA1-CA5DB6A97E45}" type="presParOf" srcId="{45026070-776D-EB4C-8316-4615F8C247E9}" destId="{2755FFAB-4D39-A841-BAC5-E0834463BBEC}" srcOrd="1" destOrd="0" presId="urn:microsoft.com/office/officeart/2005/8/layout/orgChart1"/>
    <dgm:cxn modelId="{08F075C2-C03C-F940-BF3F-38126D0F5C8E}" type="presParOf" srcId="{EA98AD2C-BD58-344E-BF0F-2F76BA1CC7F9}" destId="{919E21BF-87C3-0145-9BBF-8ABFD927F505}" srcOrd="1" destOrd="0" presId="urn:microsoft.com/office/officeart/2005/8/layout/orgChart1"/>
    <dgm:cxn modelId="{F55AFE00-0766-784B-9B24-6BD442EE7006}" type="presParOf" srcId="{919E21BF-87C3-0145-9BBF-8ABFD927F505}" destId="{88DBC5F3-3777-9E4C-93F3-B29C6B76CBC8}" srcOrd="0" destOrd="0" presId="urn:microsoft.com/office/officeart/2005/8/layout/orgChart1"/>
    <dgm:cxn modelId="{8522DA1B-0316-7545-AE22-6F3EACCC317C}" type="presParOf" srcId="{919E21BF-87C3-0145-9BBF-8ABFD927F505}" destId="{089EA84A-5F95-CB4C-B046-8737D9BFFD77}" srcOrd="1" destOrd="0" presId="urn:microsoft.com/office/officeart/2005/8/layout/orgChart1"/>
    <dgm:cxn modelId="{465CA769-64B8-8E42-8FED-43B1E6D27DA3}" type="presParOf" srcId="{089EA84A-5F95-CB4C-B046-8737D9BFFD77}" destId="{54893B5F-EEC9-AF4F-98A0-DD90A13A788F}" srcOrd="0" destOrd="0" presId="urn:microsoft.com/office/officeart/2005/8/layout/orgChart1"/>
    <dgm:cxn modelId="{45BD57AE-FED6-6C49-A5A8-196DD0CC30E1}" type="presParOf" srcId="{54893B5F-EEC9-AF4F-98A0-DD90A13A788F}" destId="{EA82CFA1-7BF8-0843-8055-1938D756ACF7}" srcOrd="0" destOrd="0" presId="urn:microsoft.com/office/officeart/2005/8/layout/orgChart1"/>
    <dgm:cxn modelId="{D0F28AB8-4406-D74B-93FE-5FC615988C2F}" type="presParOf" srcId="{54893B5F-EEC9-AF4F-98A0-DD90A13A788F}" destId="{41C494BE-7FCB-6940-BFBE-BA7E9745F88D}" srcOrd="1" destOrd="0" presId="urn:microsoft.com/office/officeart/2005/8/layout/orgChart1"/>
    <dgm:cxn modelId="{8E7043E1-17F8-D244-A552-CE4AB33E93F1}" type="presParOf" srcId="{089EA84A-5F95-CB4C-B046-8737D9BFFD77}" destId="{60B8FF3F-1310-394E-9A98-08209F691A7F}" srcOrd="1" destOrd="0" presId="urn:microsoft.com/office/officeart/2005/8/layout/orgChart1"/>
    <dgm:cxn modelId="{2B727168-92CC-E647-8A5F-B90AB1C62731}" type="presParOf" srcId="{089EA84A-5F95-CB4C-B046-8737D9BFFD77}" destId="{EA1C0EC2-CD96-7B4C-9A51-97E2E8EF93BC}" srcOrd="2" destOrd="0" presId="urn:microsoft.com/office/officeart/2005/8/layout/orgChart1"/>
    <dgm:cxn modelId="{FDE84628-0D48-AE4C-A0C1-952A25BE5C97}" type="presParOf" srcId="{919E21BF-87C3-0145-9BBF-8ABFD927F505}" destId="{52F65FA7-6322-0844-A5EA-048B9324826E}" srcOrd="2" destOrd="0" presId="urn:microsoft.com/office/officeart/2005/8/layout/orgChart1"/>
    <dgm:cxn modelId="{637E4E51-318D-8F45-B003-F62BE6A5A7E1}" type="presParOf" srcId="{919E21BF-87C3-0145-9BBF-8ABFD927F505}" destId="{AD8748F3-E1BA-7A46-9C83-385AE60BAEC7}" srcOrd="3" destOrd="0" presId="urn:microsoft.com/office/officeart/2005/8/layout/orgChart1"/>
    <dgm:cxn modelId="{281FCB74-BD78-7240-9EFB-74FA56DAE4D3}" type="presParOf" srcId="{AD8748F3-E1BA-7A46-9C83-385AE60BAEC7}" destId="{58D3E908-9A85-EB4F-95A9-57E099683099}" srcOrd="0" destOrd="0" presId="urn:microsoft.com/office/officeart/2005/8/layout/orgChart1"/>
    <dgm:cxn modelId="{3F75BFD7-FEE4-1B42-8D9D-E3BA889962BA}" type="presParOf" srcId="{58D3E908-9A85-EB4F-95A9-57E099683099}" destId="{A8B99FBF-F5C5-7448-9774-2E5F2893585E}" srcOrd="0" destOrd="0" presId="urn:microsoft.com/office/officeart/2005/8/layout/orgChart1"/>
    <dgm:cxn modelId="{83196CA6-FA7B-0C49-94E7-CF44DCAA3DC9}" type="presParOf" srcId="{58D3E908-9A85-EB4F-95A9-57E099683099}" destId="{03658914-39E9-584F-AC48-5C677ABB6000}" srcOrd="1" destOrd="0" presId="urn:microsoft.com/office/officeart/2005/8/layout/orgChart1"/>
    <dgm:cxn modelId="{E99D5DD4-0277-584D-A55A-DBFF20154AF6}" type="presParOf" srcId="{AD8748F3-E1BA-7A46-9C83-385AE60BAEC7}" destId="{129E47B1-A8D0-4C45-BAF2-3D05D37AACD8}" srcOrd="1" destOrd="0" presId="urn:microsoft.com/office/officeart/2005/8/layout/orgChart1"/>
    <dgm:cxn modelId="{6417E3C1-FDF1-9F44-B576-0FE011CA3321}" type="presParOf" srcId="{AD8748F3-E1BA-7A46-9C83-385AE60BAEC7}" destId="{4DACF8C4-F1CA-4247-81BC-DBEF515596C2}" srcOrd="2" destOrd="0" presId="urn:microsoft.com/office/officeart/2005/8/layout/orgChart1"/>
    <dgm:cxn modelId="{184903D7-8370-0E43-98CC-A9893C0DE630}" type="presParOf" srcId="{EA98AD2C-BD58-344E-BF0F-2F76BA1CC7F9}" destId="{6C755D8C-E6CA-D841-9272-884A1DC3BD11}" srcOrd="2" destOrd="0" presId="urn:microsoft.com/office/officeart/2005/8/layout/orgChart1"/>
    <dgm:cxn modelId="{48F9AAE1-383A-364F-B64C-0544D4799AA8}" type="presParOf" srcId="{19269702-E47C-5142-9967-8A100303D725}" destId="{B9B89B96-716C-D647-8B54-2572B6AA17CA}" srcOrd="2" destOrd="0" presId="urn:microsoft.com/office/officeart/2005/8/layout/orgChart1"/>
    <dgm:cxn modelId="{B63CFD60-BC25-2E4E-A22E-28CB466A7A76}" type="presParOf" srcId="{19269702-E47C-5142-9967-8A100303D725}" destId="{77E95E2F-CA88-9946-92E0-6B62C334674E}" srcOrd="3" destOrd="0" presId="urn:microsoft.com/office/officeart/2005/8/layout/orgChart1"/>
    <dgm:cxn modelId="{D23AF08E-0BD8-6341-8DDA-4DE500BFDBBB}" type="presParOf" srcId="{77E95E2F-CA88-9946-92E0-6B62C334674E}" destId="{29C24020-63A0-6643-A96F-B7442251BA2E}" srcOrd="0" destOrd="0" presId="urn:microsoft.com/office/officeart/2005/8/layout/orgChart1"/>
    <dgm:cxn modelId="{DD005247-6336-5A4E-B65E-3253615CED78}" type="presParOf" srcId="{29C24020-63A0-6643-A96F-B7442251BA2E}" destId="{58B7A7C1-A63B-CE4E-A30C-DB1DDE654D0F}" srcOrd="0" destOrd="0" presId="urn:microsoft.com/office/officeart/2005/8/layout/orgChart1"/>
    <dgm:cxn modelId="{A08A2144-CDE5-D644-B231-0A54F4B2DA4B}" type="presParOf" srcId="{29C24020-63A0-6643-A96F-B7442251BA2E}" destId="{4C90C9A6-72B2-4E41-8564-BF8299479C04}" srcOrd="1" destOrd="0" presId="urn:microsoft.com/office/officeart/2005/8/layout/orgChart1"/>
    <dgm:cxn modelId="{1B6FAAAC-0386-9E4F-8268-DB68E76611B5}" type="presParOf" srcId="{77E95E2F-CA88-9946-92E0-6B62C334674E}" destId="{5F3F3348-5740-2C4C-9CC2-DE9477A6BBED}" srcOrd="1" destOrd="0" presId="urn:microsoft.com/office/officeart/2005/8/layout/orgChart1"/>
    <dgm:cxn modelId="{4E7A1147-8F54-2F44-8E88-15662301F62E}" type="presParOf" srcId="{5F3F3348-5740-2C4C-9CC2-DE9477A6BBED}" destId="{AAD77BBD-8877-B342-8D78-801B1397FE85}" srcOrd="0" destOrd="0" presId="urn:microsoft.com/office/officeart/2005/8/layout/orgChart1"/>
    <dgm:cxn modelId="{007E04FC-163E-0343-AD9F-557A081AA8EB}" type="presParOf" srcId="{5F3F3348-5740-2C4C-9CC2-DE9477A6BBED}" destId="{8F0496D9-6594-894D-9DCC-69296611B45E}" srcOrd="1" destOrd="0" presId="urn:microsoft.com/office/officeart/2005/8/layout/orgChart1"/>
    <dgm:cxn modelId="{BF64CA51-73F0-4447-8D12-DD2C82EC3643}" type="presParOf" srcId="{8F0496D9-6594-894D-9DCC-69296611B45E}" destId="{0F4BDD44-26AB-AA4D-89BC-68F8AAD65B74}" srcOrd="0" destOrd="0" presId="urn:microsoft.com/office/officeart/2005/8/layout/orgChart1"/>
    <dgm:cxn modelId="{12385FD5-884E-EB4B-99A7-C2F09FC2E0A4}" type="presParOf" srcId="{0F4BDD44-26AB-AA4D-89BC-68F8AAD65B74}" destId="{80FCBC31-58A9-4A4A-A6BD-285F3652F20B}" srcOrd="0" destOrd="0" presId="urn:microsoft.com/office/officeart/2005/8/layout/orgChart1"/>
    <dgm:cxn modelId="{608008FF-E820-1C43-8575-BB1D38E7D096}" type="presParOf" srcId="{0F4BDD44-26AB-AA4D-89BC-68F8AAD65B74}" destId="{877B8355-AEB2-F240-B3AF-0FD0E8D99F7F}" srcOrd="1" destOrd="0" presId="urn:microsoft.com/office/officeart/2005/8/layout/orgChart1"/>
    <dgm:cxn modelId="{C07D78CB-2289-0948-BE3B-C008322418D9}" type="presParOf" srcId="{8F0496D9-6594-894D-9DCC-69296611B45E}" destId="{D2A77CAB-C5C8-5F4A-84E9-D87BE1316554}" srcOrd="1" destOrd="0" presId="urn:microsoft.com/office/officeart/2005/8/layout/orgChart1"/>
    <dgm:cxn modelId="{63D60AEF-8CCE-654F-B78D-7F8F67375BD6}" type="presParOf" srcId="{8F0496D9-6594-894D-9DCC-69296611B45E}" destId="{382C80ED-1EB6-8541-B6C6-0F2491511ACA}" srcOrd="2" destOrd="0" presId="urn:microsoft.com/office/officeart/2005/8/layout/orgChart1"/>
    <dgm:cxn modelId="{845EC404-7E62-084C-B375-B7418929AD4C}" type="presParOf" srcId="{5F3F3348-5740-2C4C-9CC2-DE9477A6BBED}" destId="{8D464983-5E33-BC4A-9D9D-516546B6A79C}" srcOrd="2" destOrd="0" presId="urn:microsoft.com/office/officeart/2005/8/layout/orgChart1"/>
    <dgm:cxn modelId="{823C9674-8D51-C340-9C40-DE80F9539D66}" type="presParOf" srcId="{5F3F3348-5740-2C4C-9CC2-DE9477A6BBED}" destId="{27764FFE-89CE-C54D-AF40-9F002EE7FD59}" srcOrd="3" destOrd="0" presId="urn:microsoft.com/office/officeart/2005/8/layout/orgChart1"/>
    <dgm:cxn modelId="{1025A470-C367-9E4A-ACE8-6E75167178E3}" type="presParOf" srcId="{27764FFE-89CE-C54D-AF40-9F002EE7FD59}" destId="{4C2FDAFB-3776-D84E-A21F-E2EBDC72CAB6}" srcOrd="0" destOrd="0" presId="urn:microsoft.com/office/officeart/2005/8/layout/orgChart1"/>
    <dgm:cxn modelId="{5CDF4014-3DFF-6045-ACD6-0DC623D5D52C}" type="presParOf" srcId="{4C2FDAFB-3776-D84E-A21F-E2EBDC72CAB6}" destId="{C1A2A4AE-506C-B549-95EF-7C7C232320B4}" srcOrd="0" destOrd="0" presId="urn:microsoft.com/office/officeart/2005/8/layout/orgChart1"/>
    <dgm:cxn modelId="{96FAFFD1-4D15-4844-B716-71477BCD19B8}" type="presParOf" srcId="{4C2FDAFB-3776-D84E-A21F-E2EBDC72CAB6}" destId="{281271EA-6624-5045-9A8F-0854EEDE5FCB}" srcOrd="1" destOrd="0" presId="urn:microsoft.com/office/officeart/2005/8/layout/orgChart1"/>
    <dgm:cxn modelId="{70B6BA52-EF67-E14A-BC35-0D7DC931BE75}" type="presParOf" srcId="{27764FFE-89CE-C54D-AF40-9F002EE7FD59}" destId="{6E07F2BD-E518-9C45-8B7D-E158A1760581}" srcOrd="1" destOrd="0" presId="urn:microsoft.com/office/officeart/2005/8/layout/orgChart1"/>
    <dgm:cxn modelId="{CA374453-1917-FE41-BE1C-3C3D0F114F0B}" type="presParOf" srcId="{27764FFE-89CE-C54D-AF40-9F002EE7FD59}" destId="{E06F2B3E-2C05-044A-9B78-7BD7153F55DA}" srcOrd="2" destOrd="0" presId="urn:microsoft.com/office/officeart/2005/8/layout/orgChart1"/>
    <dgm:cxn modelId="{2101170B-A1AF-8B45-B228-0867F228D12D}" type="presParOf" srcId="{77E95E2F-CA88-9946-92E0-6B62C334674E}" destId="{68EA4C6D-E986-4240-AF18-12FC45D4E62A}" srcOrd="2" destOrd="0" presId="urn:microsoft.com/office/officeart/2005/8/layout/orgChart1"/>
    <dgm:cxn modelId="{06A700FB-0611-FA4C-8B78-7E27DE836A1D}" type="presParOf" srcId="{19269702-E47C-5142-9967-8A100303D725}" destId="{CBFBC304-D263-8E49-8EE8-5A5D0779CBF3}" srcOrd="4" destOrd="0" presId="urn:microsoft.com/office/officeart/2005/8/layout/orgChart1"/>
    <dgm:cxn modelId="{F4731F3A-8DF7-B845-B06C-2B4E6E263EDC}" type="presParOf" srcId="{19269702-E47C-5142-9967-8A100303D725}" destId="{EE308E91-6881-F741-B18A-A7B94AC57A70}" srcOrd="5" destOrd="0" presId="urn:microsoft.com/office/officeart/2005/8/layout/orgChart1"/>
    <dgm:cxn modelId="{72C98D2A-C7F7-AA4E-8285-F7E39CD971BC}" type="presParOf" srcId="{EE308E91-6881-F741-B18A-A7B94AC57A70}" destId="{537C3689-265A-8746-A64F-C7D5DBBD2BCA}" srcOrd="0" destOrd="0" presId="urn:microsoft.com/office/officeart/2005/8/layout/orgChart1"/>
    <dgm:cxn modelId="{24E534D6-B29E-4441-9A80-7F0A2CF3E560}" type="presParOf" srcId="{537C3689-265A-8746-A64F-C7D5DBBD2BCA}" destId="{246C7FD9-E9C1-5C43-8847-F13A1655A9AE}" srcOrd="0" destOrd="0" presId="urn:microsoft.com/office/officeart/2005/8/layout/orgChart1"/>
    <dgm:cxn modelId="{177122F2-2744-414D-9A65-0812DBB5B72B}" type="presParOf" srcId="{537C3689-265A-8746-A64F-C7D5DBBD2BCA}" destId="{9ED25E3B-52B2-9D4C-BE75-4021503BBDFC}" srcOrd="1" destOrd="0" presId="urn:microsoft.com/office/officeart/2005/8/layout/orgChart1"/>
    <dgm:cxn modelId="{49F23A4D-3E70-0E41-8412-7A5E14C8BB39}" type="presParOf" srcId="{EE308E91-6881-F741-B18A-A7B94AC57A70}" destId="{B062050B-FB87-E845-95F5-1B9344883505}" srcOrd="1" destOrd="0" presId="urn:microsoft.com/office/officeart/2005/8/layout/orgChart1"/>
    <dgm:cxn modelId="{F73AE9BC-AA43-2643-95A3-296411ACB570}" type="presParOf" srcId="{B062050B-FB87-E845-95F5-1B9344883505}" destId="{6947B368-B875-234C-9A03-6D9371C44AE9}" srcOrd="0" destOrd="0" presId="urn:microsoft.com/office/officeart/2005/8/layout/orgChart1"/>
    <dgm:cxn modelId="{B29E1EFA-0938-A64F-9ED8-E500686CB90F}" type="presParOf" srcId="{B062050B-FB87-E845-95F5-1B9344883505}" destId="{109FB2CA-352F-0445-85D0-EEC155F26956}" srcOrd="1" destOrd="0" presId="urn:microsoft.com/office/officeart/2005/8/layout/orgChart1"/>
    <dgm:cxn modelId="{840BDAC6-0377-AA47-BCF4-90EA617CC9A5}" type="presParOf" srcId="{109FB2CA-352F-0445-85D0-EEC155F26956}" destId="{FC07E2E3-F8CA-694C-8B78-F1D31230BACB}" srcOrd="0" destOrd="0" presId="urn:microsoft.com/office/officeart/2005/8/layout/orgChart1"/>
    <dgm:cxn modelId="{C350A2A4-B8AD-1F48-9B94-DA0AE15AEEFC}" type="presParOf" srcId="{FC07E2E3-F8CA-694C-8B78-F1D31230BACB}" destId="{471C89FA-F0DC-E841-9F27-1FD9E0509F95}" srcOrd="0" destOrd="0" presId="urn:microsoft.com/office/officeart/2005/8/layout/orgChart1"/>
    <dgm:cxn modelId="{C068118B-CDE5-5C4C-8080-E26A0310F39D}" type="presParOf" srcId="{FC07E2E3-F8CA-694C-8B78-F1D31230BACB}" destId="{7DDCAAD0-D211-A141-9C4B-79C10DC5D8E2}" srcOrd="1" destOrd="0" presId="urn:microsoft.com/office/officeart/2005/8/layout/orgChart1"/>
    <dgm:cxn modelId="{48F7D1D8-FB15-144B-B4FA-BCCB9AB74209}" type="presParOf" srcId="{109FB2CA-352F-0445-85D0-EEC155F26956}" destId="{7320D410-DAC5-6946-84B6-911486725786}" srcOrd="1" destOrd="0" presId="urn:microsoft.com/office/officeart/2005/8/layout/orgChart1"/>
    <dgm:cxn modelId="{27668532-2B01-8543-A58C-AF4AA786AE0F}" type="presParOf" srcId="{109FB2CA-352F-0445-85D0-EEC155F26956}" destId="{98180261-B146-3B41-A0F5-BAB45763C477}" srcOrd="2" destOrd="0" presId="urn:microsoft.com/office/officeart/2005/8/layout/orgChart1"/>
    <dgm:cxn modelId="{33C9F4FE-402A-784D-9F66-AB159D88B4BC}" type="presParOf" srcId="{B062050B-FB87-E845-95F5-1B9344883505}" destId="{97858674-84A9-7E46-BB78-365FAC144181}" srcOrd="2" destOrd="0" presId="urn:microsoft.com/office/officeart/2005/8/layout/orgChart1"/>
    <dgm:cxn modelId="{3F130111-0DC5-7946-9299-97A7758E8096}" type="presParOf" srcId="{B062050B-FB87-E845-95F5-1B9344883505}" destId="{F83B35FB-6C6B-1341-AF13-44607B50EE78}" srcOrd="3" destOrd="0" presId="urn:microsoft.com/office/officeart/2005/8/layout/orgChart1"/>
    <dgm:cxn modelId="{1A355EDB-9473-C948-AA93-46C442011FE6}" type="presParOf" srcId="{F83B35FB-6C6B-1341-AF13-44607B50EE78}" destId="{0B55DF66-09E3-144B-AF31-CC20582F97E7}" srcOrd="0" destOrd="0" presId="urn:microsoft.com/office/officeart/2005/8/layout/orgChart1"/>
    <dgm:cxn modelId="{E63F40BE-B97C-AB4F-8120-D752D33C5555}" type="presParOf" srcId="{0B55DF66-09E3-144B-AF31-CC20582F97E7}" destId="{A982AD32-EA7A-DC45-B2B7-E0B8DA5C4D53}" srcOrd="0" destOrd="0" presId="urn:microsoft.com/office/officeart/2005/8/layout/orgChart1"/>
    <dgm:cxn modelId="{A3D94FC9-6A80-6D4D-AE9E-9CCAD5228FB9}" type="presParOf" srcId="{0B55DF66-09E3-144B-AF31-CC20582F97E7}" destId="{0724CAA7-DCCB-2C4D-B7C4-C7D7806270E6}" srcOrd="1" destOrd="0" presId="urn:microsoft.com/office/officeart/2005/8/layout/orgChart1"/>
    <dgm:cxn modelId="{26C24A8A-4A12-FC45-8E49-769E9F8BA76D}" type="presParOf" srcId="{F83B35FB-6C6B-1341-AF13-44607B50EE78}" destId="{04CE047E-A4FA-7F4A-AC60-83306E41F040}" srcOrd="1" destOrd="0" presId="urn:microsoft.com/office/officeart/2005/8/layout/orgChart1"/>
    <dgm:cxn modelId="{7F29420F-6D3D-7948-97EB-66AEC5F61FCF}" type="presParOf" srcId="{F83B35FB-6C6B-1341-AF13-44607B50EE78}" destId="{C33C4930-5D09-1847-B90E-99113552B01D}" srcOrd="2" destOrd="0" presId="urn:microsoft.com/office/officeart/2005/8/layout/orgChart1"/>
    <dgm:cxn modelId="{EE3C3FC6-E4D4-AC48-9A7A-3EC93732F5F7}" type="presParOf" srcId="{EE308E91-6881-F741-B18A-A7B94AC57A70}" destId="{12D61135-A538-F949-B00E-81A0AA15450B}" srcOrd="2" destOrd="0" presId="urn:microsoft.com/office/officeart/2005/8/layout/orgChart1"/>
    <dgm:cxn modelId="{E91A590B-DF97-D941-A4C0-B98FBEDA5A43}" type="presParOf" srcId="{19269702-E47C-5142-9967-8A100303D725}" destId="{0DFB21A5-A71C-FB47-AAD8-34D657371B17}" srcOrd="6" destOrd="0" presId="urn:microsoft.com/office/officeart/2005/8/layout/orgChart1"/>
    <dgm:cxn modelId="{72ABB001-FA28-B94B-9B39-010350A808A5}" type="presParOf" srcId="{19269702-E47C-5142-9967-8A100303D725}" destId="{8B91B2FD-3AE6-B843-B61F-5684CF176012}" srcOrd="7" destOrd="0" presId="urn:microsoft.com/office/officeart/2005/8/layout/orgChart1"/>
    <dgm:cxn modelId="{6F32BFCB-F634-7C47-9BB6-CAA85D28086A}" type="presParOf" srcId="{8B91B2FD-3AE6-B843-B61F-5684CF176012}" destId="{C3FF9493-D061-1745-BF37-6F29D0656729}" srcOrd="0" destOrd="0" presId="urn:microsoft.com/office/officeart/2005/8/layout/orgChart1"/>
    <dgm:cxn modelId="{BC5BDCB0-D327-8B40-B61B-2B358169099E}" type="presParOf" srcId="{C3FF9493-D061-1745-BF37-6F29D0656729}" destId="{81218029-7D5C-8446-8317-A6D640796742}" srcOrd="0" destOrd="0" presId="urn:microsoft.com/office/officeart/2005/8/layout/orgChart1"/>
    <dgm:cxn modelId="{FB222527-633D-4E47-922A-CB78995E72B0}" type="presParOf" srcId="{C3FF9493-D061-1745-BF37-6F29D0656729}" destId="{6941DCD4-0CF7-4A44-989C-452C07B6EE2A}" srcOrd="1" destOrd="0" presId="urn:microsoft.com/office/officeart/2005/8/layout/orgChart1"/>
    <dgm:cxn modelId="{FAF005D9-ED1A-0C4E-8419-99DD7DA0173A}" type="presParOf" srcId="{8B91B2FD-3AE6-B843-B61F-5684CF176012}" destId="{4441D635-109E-CA47-B736-14A8B8BFF15C}" srcOrd="1" destOrd="0" presId="urn:microsoft.com/office/officeart/2005/8/layout/orgChart1"/>
    <dgm:cxn modelId="{C464EB62-8830-344B-B388-7AEF4A7D6E7F}" type="presParOf" srcId="{4441D635-109E-CA47-B736-14A8B8BFF15C}" destId="{27CF70AB-DE77-F345-8247-756523FD9E20}" srcOrd="0" destOrd="0" presId="urn:microsoft.com/office/officeart/2005/8/layout/orgChart1"/>
    <dgm:cxn modelId="{F650AD49-C216-3741-9CBE-412A8CBF45CD}" type="presParOf" srcId="{4441D635-109E-CA47-B736-14A8B8BFF15C}" destId="{27F6718E-2A78-454D-ABB4-72D7A63BBE30}" srcOrd="1" destOrd="0" presId="urn:microsoft.com/office/officeart/2005/8/layout/orgChart1"/>
    <dgm:cxn modelId="{C9B65635-C245-1A48-BB18-B1F58944172F}" type="presParOf" srcId="{27F6718E-2A78-454D-ABB4-72D7A63BBE30}" destId="{B268D608-3156-5940-866D-60A70977AE2D}" srcOrd="0" destOrd="0" presId="urn:microsoft.com/office/officeart/2005/8/layout/orgChart1"/>
    <dgm:cxn modelId="{D461DA95-4735-4A4B-9A08-4B8812C7D096}" type="presParOf" srcId="{B268D608-3156-5940-866D-60A70977AE2D}" destId="{E80261A1-2686-2048-8B05-962B34CAFC5D}" srcOrd="0" destOrd="0" presId="urn:microsoft.com/office/officeart/2005/8/layout/orgChart1"/>
    <dgm:cxn modelId="{806AE881-89FC-1B4B-908A-B226CA54A168}" type="presParOf" srcId="{B268D608-3156-5940-866D-60A70977AE2D}" destId="{68B68EE1-684B-8B43-8140-6259A1ABAAC5}" srcOrd="1" destOrd="0" presId="urn:microsoft.com/office/officeart/2005/8/layout/orgChart1"/>
    <dgm:cxn modelId="{4FE08CBE-E990-534B-9C12-38BF2DE77802}" type="presParOf" srcId="{27F6718E-2A78-454D-ABB4-72D7A63BBE30}" destId="{8DE1E74B-966C-4245-8E18-30FE3055C815}" srcOrd="1" destOrd="0" presId="urn:microsoft.com/office/officeart/2005/8/layout/orgChart1"/>
    <dgm:cxn modelId="{13654D3D-DF42-7446-9D92-52AC853A520C}" type="presParOf" srcId="{27F6718E-2A78-454D-ABB4-72D7A63BBE30}" destId="{9D522FE8-34CB-654B-885F-BBB984E5CDDC}" srcOrd="2" destOrd="0" presId="urn:microsoft.com/office/officeart/2005/8/layout/orgChart1"/>
    <dgm:cxn modelId="{66E23F6F-F9E5-FB4C-901B-750782383A8B}" type="presParOf" srcId="{8B91B2FD-3AE6-B843-B61F-5684CF176012}" destId="{B1225693-F526-294C-A543-1EEAF50CB77D}" srcOrd="2" destOrd="0" presId="urn:microsoft.com/office/officeart/2005/8/layout/orgChart1"/>
    <dgm:cxn modelId="{CFB1957A-7BAC-6941-9E00-A23392C682AE}" type="presParOf" srcId="{8C5B34A8-FC69-1B48-8E2F-041044FF6EAE}" destId="{045F759F-5E2D-B443-8DA2-2CB5C52C55DD}" srcOrd="2" destOrd="0" presId="urn:microsoft.com/office/officeart/2005/8/layout/orgChart1"/>
    <dgm:cxn modelId="{C7DDB9B8-60A9-E74C-995F-C1BABF65B376}" type="presParOf" srcId="{372C5F15-EB01-284C-B9FD-DCA2878FC0A6}" destId="{1A2DD7B9-BBF1-DF42-B071-AAB2F09BBDF0}"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A24AE-66C8-414D-AF7E-EE7B4BDCE16C}">
      <dsp:nvSpPr>
        <dsp:cNvPr id="0" name=""/>
        <dsp:cNvSpPr/>
      </dsp:nvSpPr>
      <dsp:spPr>
        <a:xfrm>
          <a:off x="1543" y="0"/>
          <a:ext cx="1514251" cy="3365500"/>
        </a:xfrm>
        <a:prstGeom prst="roundRect">
          <a:avLst>
            <a:gd name="adj" fmla="val 10000"/>
          </a:avLst>
        </a:prstGeom>
        <a:solidFill>
          <a:srgbClr val="782A72">
            <a:tint val="66000"/>
            <a:satMod val="160000"/>
          </a:srgb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Asymptomatic hyperuricemia </a:t>
          </a:r>
          <a:r>
            <a:rPr lang="en-US" sz="1600" kern="1200" dirty="0">
              <a:solidFill>
                <a:srgbClr val="92D050"/>
              </a:solidFill>
            </a:rPr>
            <a:t>*</a:t>
          </a:r>
        </a:p>
      </dsp:txBody>
      <dsp:txXfrm>
        <a:off x="1543" y="0"/>
        <a:ext cx="1514251" cy="1009650"/>
      </dsp:txXfrm>
    </dsp:sp>
    <dsp:sp modelId="{87D99A4F-AEEB-B148-8F02-7F74A4934A37}">
      <dsp:nvSpPr>
        <dsp:cNvPr id="0" name=""/>
        <dsp:cNvSpPr/>
      </dsp:nvSpPr>
      <dsp:spPr>
        <a:xfrm>
          <a:off x="152968" y="1009650"/>
          <a:ext cx="1211401" cy="21875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Elevated serum urate with no clinical manifestation of gout</a:t>
          </a:r>
        </a:p>
        <a:p>
          <a:pPr lvl="0" algn="ctr" defTabSz="533400">
            <a:lnSpc>
              <a:spcPct val="90000"/>
            </a:lnSpc>
            <a:spcBef>
              <a:spcPct val="0"/>
            </a:spcBef>
            <a:spcAft>
              <a:spcPct val="35000"/>
            </a:spcAft>
          </a:pPr>
          <a:r>
            <a:rPr lang="en-US" sz="1200" kern="1200" dirty="0">
              <a:solidFill>
                <a:srgbClr val="92D050"/>
              </a:solidFill>
            </a:rPr>
            <a:t>Treat or not to treat? </a:t>
          </a:r>
        </a:p>
      </dsp:txBody>
      <dsp:txXfrm>
        <a:off x="188449" y="1045131"/>
        <a:ext cx="1140439" cy="2116613"/>
      </dsp:txXfrm>
    </dsp:sp>
    <dsp:sp modelId="{A0313D91-11FF-314B-8D1B-59C904353BD9}">
      <dsp:nvSpPr>
        <dsp:cNvPr id="0" name=""/>
        <dsp:cNvSpPr/>
      </dsp:nvSpPr>
      <dsp:spPr>
        <a:xfrm>
          <a:off x="1629363" y="0"/>
          <a:ext cx="1514251" cy="3365500"/>
        </a:xfrm>
        <a:prstGeom prst="roundRect">
          <a:avLst>
            <a:gd name="adj" fmla="val 10000"/>
          </a:avLst>
        </a:prstGeom>
        <a:solidFill>
          <a:srgbClr val="782A72">
            <a:tint val="66000"/>
            <a:satMod val="160000"/>
          </a:srgb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Acute intermittent gout </a:t>
          </a:r>
        </a:p>
      </dsp:txBody>
      <dsp:txXfrm>
        <a:off x="1629363" y="0"/>
        <a:ext cx="1514251" cy="1009650"/>
      </dsp:txXfrm>
    </dsp:sp>
    <dsp:sp modelId="{0EAA76F5-66D7-8F49-AB32-24C6F0566DA8}">
      <dsp:nvSpPr>
        <dsp:cNvPr id="0" name=""/>
        <dsp:cNvSpPr/>
      </dsp:nvSpPr>
      <dsp:spPr>
        <a:xfrm>
          <a:off x="1780788" y="1009650"/>
          <a:ext cx="1211401" cy="21875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acute inflammation in joint caused by free urate crystals </a:t>
          </a:r>
        </a:p>
        <a:p>
          <a:pPr lvl="0" algn="ctr" defTabSz="533400">
            <a:lnSpc>
              <a:spcPct val="90000"/>
            </a:lnSpc>
            <a:spcBef>
              <a:spcPct val="0"/>
            </a:spcBef>
            <a:spcAft>
              <a:spcPct val="35000"/>
            </a:spcAft>
          </a:pPr>
          <a:r>
            <a:rPr lang="en-US" sz="1200" b="1" kern="1200" dirty="0"/>
            <a:t>Management: </a:t>
          </a:r>
          <a:r>
            <a:rPr lang="en-US" sz="1200" kern="1200" dirty="0">
              <a:solidFill>
                <a:srgbClr val="FF0000"/>
              </a:solidFill>
            </a:rPr>
            <a:t>Terminate the attack </a:t>
          </a:r>
        </a:p>
      </dsp:txBody>
      <dsp:txXfrm>
        <a:off x="1816269" y="1045131"/>
        <a:ext cx="1140439" cy="2116613"/>
      </dsp:txXfrm>
    </dsp:sp>
    <dsp:sp modelId="{ED745573-FC49-7143-A8CA-28048FE4DA67}">
      <dsp:nvSpPr>
        <dsp:cNvPr id="0" name=""/>
        <dsp:cNvSpPr/>
      </dsp:nvSpPr>
      <dsp:spPr>
        <a:xfrm>
          <a:off x="3257184" y="0"/>
          <a:ext cx="1514251" cy="3365500"/>
        </a:xfrm>
        <a:prstGeom prst="roundRect">
          <a:avLst>
            <a:gd name="adj" fmla="val 10000"/>
          </a:avLst>
        </a:prstGeom>
        <a:solidFill>
          <a:srgbClr val="782A72">
            <a:tint val="66000"/>
            <a:satMod val="160000"/>
          </a:srgb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Intercritical stage </a:t>
          </a:r>
        </a:p>
      </dsp:txBody>
      <dsp:txXfrm>
        <a:off x="3257184" y="0"/>
        <a:ext cx="1514251" cy="1009650"/>
      </dsp:txXfrm>
    </dsp:sp>
    <dsp:sp modelId="{1A9D6B04-7C0F-4344-9BE0-20265A8F58BE}">
      <dsp:nvSpPr>
        <dsp:cNvPr id="0" name=""/>
        <dsp:cNvSpPr/>
      </dsp:nvSpPr>
      <dsp:spPr>
        <a:xfrm>
          <a:off x="3408609" y="1009650"/>
          <a:ext cx="1211401" cy="21875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The interval between acute flares </a:t>
          </a:r>
        </a:p>
        <a:p>
          <a:pPr lvl="0" algn="ctr" defTabSz="533400">
            <a:lnSpc>
              <a:spcPct val="90000"/>
            </a:lnSpc>
            <a:spcBef>
              <a:spcPct val="0"/>
            </a:spcBef>
            <a:spcAft>
              <a:spcPct val="35000"/>
            </a:spcAft>
          </a:pPr>
          <a:r>
            <a:rPr lang="en-US" sz="1200" b="1" kern="1200" dirty="0"/>
            <a:t>Management: </a:t>
          </a:r>
          <a:r>
            <a:rPr lang="en-US" sz="1200" kern="1200" dirty="0">
              <a:solidFill>
                <a:srgbClr val="FF0000"/>
              </a:solidFill>
            </a:rPr>
            <a:t>Prevent recurrent attacks </a:t>
          </a:r>
        </a:p>
      </dsp:txBody>
      <dsp:txXfrm>
        <a:off x="3444090" y="1045131"/>
        <a:ext cx="1140439" cy="2116613"/>
      </dsp:txXfrm>
    </dsp:sp>
    <dsp:sp modelId="{4AD93E07-7B1D-C444-A814-7471D64AC6BB}">
      <dsp:nvSpPr>
        <dsp:cNvPr id="0" name=""/>
        <dsp:cNvSpPr/>
      </dsp:nvSpPr>
      <dsp:spPr>
        <a:xfrm>
          <a:off x="4885005" y="0"/>
          <a:ext cx="1514251" cy="3365500"/>
        </a:xfrm>
        <a:prstGeom prst="roundRect">
          <a:avLst>
            <a:gd name="adj" fmla="val 10000"/>
          </a:avLst>
        </a:prstGeom>
        <a:solidFill>
          <a:srgbClr val="782A72">
            <a:tint val="66000"/>
            <a:satMod val="160000"/>
          </a:srgbClr>
        </a:solidFill>
        <a:ln>
          <a:noFill/>
        </a:ln>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Chronic gout </a:t>
          </a:r>
        </a:p>
      </dsp:txBody>
      <dsp:txXfrm>
        <a:off x="4885005" y="0"/>
        <a:ext cx="1514251" cy="1009650"/>
      </dsp:txXfrm>
    </dsp:sp>
    <dsp:sp modelId="{C2DE93DD-9CD2-8947-B24D-5360D3C52F87}">
      <dsp:nvSpPr>
        <dsp:cNvPr id="0" name=""/>
        <dsp:cNvSpPr/>
      </dsp:nvSpPr>
      <dsp:spPr>
        <a:xfrm>
          <a:off x="5036430" y="1009650"/>
          <a:ext cx="1211401" cy="21875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a:t>Long-term gout complication </a:t>
          </a:r>
        </a:p>
        <a:p>
          <a:pPr lvl="0" algn="ctr" defTabSz="533400">
            <a:lnSpc>
              <a:spcPct val="90000"/>
            </a:lnSpc>
            <a:spcBef>
              <a:spcPct val="0"/>
            </a:spcBef>
            <a:spcAft>
              <a:spcPct val="35000"/>
            </a:spcAft>
          </a:pPr>
          <a:r>
            <a:rPr lang="en-US" sz="1200" b="1" kern="1200" dirty="0"/>
            <a:t>Management: - </a:t>
          </a:r>
          <a:r>
            <a:rPr lang="en-US" sz="1200" kern="1200" dirty="0">
              <a:solidFill>
                <a:srgbClr val="FF0000"/>
              </a:solidFill>
            </a:rPr>
            <a:t>Prevent complications </a:t>
          </a:r>
          <a:r>
            <a:rPr lang="en-US" sz="1200" b="1" kern="1200" dirty="0">
              <a:solidFill>
                <a:srgbClr val="FF0000"/>
              </a:solidFill>
            </a:rPr>
            <a:t>-</a:t>
          </a:r>
          <a:r>
            <a:rPr lang="en-US" sz="1200" kern="1200" dirty="0">
              <a:solidFill>
                <a:srgbClr val="FF0000"/>
              </a:solidFill>
            </a:rPr>
            <a:t> Lower serum uric acid </a:t>
          </a:r>
        </a:p>
      </dsp:txBody>
      <dsp:txXfrm>
        <a:off x="5071911" y="1045131"/>
        <a:ext cx="1140439" cy="2116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F70AB-DE77-F345-8247-756523FD9E20}">
      <dsp:nvSpPr>
        <dsp:cNvPr id="0" name=""/>
        <dsp:cNvSpPr/>
      </dsp:nvSpPr>
      <dsp:spPr>
        <a:xfrm>
          <a:off x="5134817" y="2050298"/>
          <a:ext cx="137738" cy="422398"/>
        </a:xfrm>
        <a:custGeom>
          <a:avLst/>
          <a:gdLst/>
          <a:ahLst/>
          <a:cxnLst/>
          <a:rect l="0" t="0" r="0" b="0"/>
          <a:pathLst>
            <a:path>
              <a:moveTo>
                <a:pt x="0" y="0"/>
              </a:moveTo>
              <a:lnTo>
                <a:pt x="0" y="422398"/>
              </a:lnTo>
              <a:lnTo>
                <a:pt x="137738" y="422398"/>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0DFB21A5-A71C-FB47-AAD8-34D657371B17}">
      <dsp:nvSpPr>
        <dsp:cNvPr id="0" name=""/>
        <dsp:cNvSpPr/>
      </dsp:nvSpPr>
      <dsp:spPr>
        <a:xfrm>
          <a:off x="3778293" y="1398335"/>
          <a:ext cx="1723827" cy="192834"/>
        </a:xfrm>
        <a:custGeom>
          <a:avLst/>
          <a:gdLst/>
          <a:ahLst/>
          <a:cxnLst/>
          <a:rect l="0" t="0" r="0" b="0"/>
          <a:pathLst>
            <a:path>
              <a:moveTo>
                <a:pt x="0" y="0"/>
              </a:moveTo>
              <a:lnTo>
                <a:pt x="0" y="96417"/>
              </a:lnTo>
              <a:lnTo>
                <a:pt x="1723827" y="96417"/>
              </a:lnTo>
              <a:lnTo>
                <a:pt x="1723827" y="192834"/>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97858674-84A9-7E46-BB78-365FAC144181}">
      <dsp:nvSpPr>
        <dsp:cNvPr id="0" name=""/>
        <dsp:cNvSpPr/>
      </dsp:nvSpPr>
      <dsp:spPr>
        <a:xfrm>
          <a:off x="4023725" y="2050298"/>
          <a:ext cx="137738" cy="1074361"/>
        </a:xfrm>
        <a:custGeom>
          <a:avLst/>
          <a:gdLst/>
          <a:ahLst/>
          <a:cxnLst/>
          <a:rect l="0" t="0" r="0" b="0"/>
          <a:pathLst>
            <a:path>
              <a:moveTo>
                <a:pt x="0" y="0"/>
              </a:moveTo>
              <a:lnTo>
                <a:pt x="0" y="1074361"/>
              </a:lnTo>
              <a:lnTo>
                <a:pt x="137738" y="1074361"/>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6947B368-B875-234C-9A03-6D9371C44AE9}">
      <dsp:nvSpPr>
        <dsp:cNvPr id="0" name=""/>
        <dsp:cNvSpPr/>
      </dsp:nvSpPr>
      <dsp:spPr>
        <a:xfrm>
          <a:off x="4023725" y="2050298"/>
          <a:ext cx="137738" cy="422398"/>
        </a:xfrm>
        <a:custGeom>
          <a:avLst/>
          <a:gdLst/>
          <a:ahLst/>
          <a:cxnLst/>
          <a:rect l="0" t="0" r="0" b="0"/>
          <a:pathLst>
            <a:path>
              <a:moveTo>
                <a:pt x="0" y="0"/>
              </a:moveTo>
              <a:lnTo>
                <a:pt x="0" y="422398"/>
              </a:lnTo>
              <a:lnTo>
                <a:pt x="137738" y="422398"/>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CBFBC304-D263-8E49-8EE8-5A5D0779CBF3}">
      <dsp:nvSpPr>
        <dsp:cNvPr id="0" name=""/>
        <dsp:cNvSpPr/>
      </dsp:nvSpPr>
      <dsp:spPr>
        <a:xfrm>
          <a:off x="3778293" y="1398335"/>
          <a:ext cx="612735" cy="192834"/>
        </a:xfrm>
        <a:custGeom>
          <a:avLst/>
          <a:gdLst/>
          <a:ahLst/>
          <a:cxnLst/>
          <a:rect l="0" t="0" r="0" b="0"/>
          <a:pathLst>
            <a:path>
              <a:moveTo>
                <a:pt x="0" y="0"/>
              </a:moveTo>
              <a:lnTo>
                <a:pt x="0" y="96417"/>
              </a:lnTo>
              <a:lnTo>
                <a:pt x="612735" y="96417"/>
              </a:lnTo>
              <a:lnTo>
                <a:pt x="612735" y="192834"/>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8D464983-5E33-BC4A-9D9D-516546B6A79C}">
      <dsp:nvSpPr>
        <dsp:cNvPr id="0" name=""/>
        <dsp:cNvSpPr/>
      </dsp:nvSpPr>
      <dsp:spPr>
        <a:xfrm>
          <a:off x="2798255" y="2050298"/>
          <a:ext cx="137738" cy="1074361"/>
        </a:xfrm>
        <a:custGeom>
          <a:avLst/>
          <a:gdLst/>
          <a:ahLst/>
          <a:cxnLst/>
          <a:rect l="0" t="0" r="0" b="0"/>
          <a:pathLst>
            <a:path>
              <a:moveTo>
                <a:pt x="0" y="0"/>
              </a:moveTo>
              <a:lnTo>
                <a:pt x="0" y="1074361"/>
              </a:lnTo>
              <a:lnTo>
                <a:pt x="137738" y="1074361"/>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AAD77BBD-8877-B342-8D78-801B1397FE85}">
      <dsp:nvSpPr>
        <dsp:cNvPr id="0" name=""/>
        <dsp:cNvSpPr/>
      </dsp:nvSpPr>
      <dsp:spPr>
        <a:xfrm>
          <a:off x="2798255" y="2050298"/>
          <a:ext cx="137738" cy="422398"/>
        </a:xfrm>
        <a:custGeom>
          <a:avLst/>
          <a:gdLst/>
          <a:ahLst/>
          <a:cxnLst/>
          <a:rect l="0" t="0" r="0" b="0"/>
          <a:pathLst>
            <a:path>
              <a:moveTo>
                <a:pt x="0" y="0"/>
              </a:moveTo>
              <a:lnTo>
                <a:pt x="0" y="422398"/>
              </a:lnTo>
              <a:lnTo>
                <a:pt x="137738" y="422398"/>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B9B89B96-716C-D647-8B54-2572B6AA17CA}">
      <dsp:nvSpPr>
        <dsp:cNvPr id="0" name=""/>
        <dsp:cNvSpPr/>
      </dsp:nvSpPr>
      <dsp:spPr>
        <a:xfrm>
          <a:off x="3165558" y="1398335"/>
          <a:ext cx="612735" cy="192834"/>
        </a:xfrm>
        <a:custGeom>
          <a:avLst/>
          <a:gdLst/>
          <a:ahLst/>
          <a:cxnLst/>
          <a:rect l="0" t="0" r="0" b="0"/>
          <a:pathLst>
            <a:path>
              <a:moveTo>
                <a:pt x="612735" y="0"/>
              </a:moveTo>
              <a:lnTo>
                <a:pt x="612735" y="96417"/>
              </a:lnTo>
              <a:lnTo>
                <a:pt x="0" y="96417"/>
              </a:lnTo>
              <a:lnTo>
                <a:pt x="0" y="19283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F65FA7-6322-0844-A5EA-048B9324826E}">
      <dsp:nvSpPr>
        <dsp:cNvPr id="0" name=""/>
        <dsp:cNvSpPr/>
      </dsp:nvSpPr>
      <dsp:spPr>
        <a:xfrm>
          <a:off x="1687163" y="2050298"/>
          <a:ext cx="137738" cy="1074361"/>
        </a:xfrm>
        <a:custGeom>
          <a:avLst/>
          <a:gdLst/>
          <a:ahLst/>
          <a:cxnLst/>
          <a:rect l="0" t="0" r="0" b="0"/>
          <a:pathLst>
            <a:path>
              <a:moveTo>
                <a:pt x="0" y="0"/>
              </a:moveTo>
              <a:lnTo>
                <a:pt x="0" y="1074361"/>
              </a:lnTo>
              <a:lnTo>
                <a:pt x="137738" y="1074361"/>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88DBC5F3-3777-9E4C-93F3-B29C6B76CBC8}">
      <dsp:nvSpPr>
        <dsp:cNvPr id="0" name=""/>
        <dsp:cNvSpPr/>
      </dsp:nvSpPr>
      <dsp:spPr>
        <a:xfrm>
          <a:off x="1687163" y="2050298"/>
          <a:ext cx="137738" cy="422398"/>
        </a:xfrm>
        <a:custGeom>
          <a:avLst/>
          <a:gdLst/>
          <a:ahLst/>
          <a:cxnLst/>
          <a:rect l="0" t="0" r="0" b="0"/>
          <a:pathLst>
            <a:path>
              <a:moveTo>
                <a:pt x="0" y="0"/>
              </a:moveTo>
              <a:lnTo>
                <a:pt x="0" y="422398"/>
              </a:lnTo>
              <a:lnTo>
                <a:pt x="137738" y="422398"/>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BEE38FE3-E288-3D4B-96EC-380511D0CB37}">
      <dsp:nvSpPr>
        <dsp:cNvPr id="0" name=""/>
        <dsp:cNvSpPr/>
      </dsp:nvSpPr>
      <dsp:spPr>
        <a:xfrm>
          <a:off x="2054466" y="1398335"/>
          <a:ext cx="1723827" cy="192834"/>
        </a:xfrm>
        <a:custGeom>
          <a:avLst/>
          <a:gdLst/>
          <a:ahLst/>
          <a:cxnLst/>
          <a:rect l="0" t="0" r="0" b="0"/>
          <a:pathLst>
            <a:path>
              <a:moveTo>
                <a:pt x="1723827" y="0"/>
              </a:moveTo>
              <a:lnTo>
                <a:pt x="1723827" y="96417"/>
              </a:lnTo>
              <a:lnTo>
                <a:pt x="0" y="96417"/>
              </a:lnTo>
              <a:lnTo>
                <a:pt x="0" y="192834"/>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946E2D05-1FB3-9841-BD68-ACA0C36F7437}">
      <dsp:nvSpPr>
        <dsp:cNvPr id="0" name=""/>
        <dsp:cNvSpPr/>
      </dsp:nvSpPr>
      <dsp:spPr>
        <a:xfrm>
          <a:off x="2166724" y="746372"/>
          <a:ext cx="1611569" cy="192834"/>
        </a:xfrm>
        <a:custGeom>
          <a:avLst/>
          <a:gdLst/>
          <a:ahLst/>
          <a:cxnLst/>
          <a:rect l="0" t="0" r="0" b="0"/>
          <a:pathLst>
            <a:path>
              <a:moveTo>
                <a:pt x="0" y="0"/>
              </a:moveTo>
              <a:lnTo>
                <a:pt x="0" y="96417"/>
              </a:lnTo>
              <a:lnTo>
                <a:pt x="1611569" y="96417"/>
              </a:lnTo>
              <a:lnTo>
                <a:pt x="1611569" y="192834"/>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200E74C5-0CE6-6841-A6D9-C761E8E778B8}">
      <dsp:nvSpPr>
        <dsp:cNvPr id="0" name=""/>
        <dsp:cNvSpPr/>
      </dsp:nvSpPr>
      <dsp:spPr>
        <a:xfrm>
          <a:off x="111687" y="1398335"/>
          <a:ext cx="166877" cy="1045728"/>
        </a:xfrm>
        <a:custGeom>
          <a:avLst/>
          <a:gdLst/>
          <a:ahLst/>
          <a:cxnLst/>
          <a:rect l="0" t="0" r="0" b="0"/>
          <a:pathLst>
            <a:path>
              <a:moveTo>
                <a:pt x="0" y="0"/>
              </a:moveTo>
              <a:lnTo>
                <a:pt x="0" y="1045728"/>
              </a:lnTo>
              <a:lnTo>
                <a:pt x="166877" y="1045728"/>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6FAD336D-BD5D-854E-B250-FF60180E8CA9}">
      <dsp:nvSpPr>
        <dsp:cNvPr id="0" name=""/>
        <dsp:cNvSpPr/>
      </dsp:nvSpPr>
      <dsp:spPr>
        <a:xfrm>
          <a:off x="556693" y="746372"/>
          <a:ext cx="1610030" cy="192834"/>
        </a:xfrm>
        <a:custGeom>
          <a:avLst/>
          <a:gdLst/>
          <a:ahLst/>
          <a:cxnLst/>
          <a:rect l="0" t="0" r="0" b="0"/>
          <a:pathLst>
            <a:path>
              <a:moveTo>
                <a:pt x="1610030" y="0"/>
              </a:moveTo>
              <a:lnTo>
                <a:pt x="1610030" y="96417"/>
              </a:lnTo>
              <a:lnTo>
                <a:pt x="0" y="96417"/>
              </a:lnTo>
              <a:lnTo>
                <a:pt x="0" y="192834"/>
              </a:lnTo>
            </a:path>
          </a:pathLst>
        </a:custGeom>
        <a:noFill/>
        <a:ln w="6350" cap="flat" cmpd="sng" algn="ctr">
          <a:solidFill>
            <a:srgbClr val="782A72"/>
          </a:solidFill>
          <a:prstDash val="solid"/>
          <a:miter lim="800000"/>
        </a:ln>
        <a:effectLst/>
      </dsp:spPr>
      <dsp:style>
        <a:lnRef idx="1">
          <a:scrgbClr r="0" g="0" b="0"/>
        </a:lnRef>
        <a:fillRef idx="0">
          <a:scrgbClr r="0" g="0" b="0"/>
        </a:fillRef>
        <a:effectRef idx="0">
          <a:scrgbClr r="0" g="0" b="0"/>
        </a:effectRef>
        <a:fontRef idx="minor"/>
      </dsp:style>
    </dsp:sp>
    <dsp:sp modelId="{E9A50FB1-F64F-CF4C-888F-81E27E7E85D8}">
      <dsp:nvSpPr>
        <dsp:cNvPr id="0" name=""/>
        <dsp:cNvSpPr/>
      </dsp:nvSpPr>
      <dsp:spPr>
        <a:xfrm>
          <a:off x="1393358" y="287243"/>
          <a:ext cx="1546731" cy="459128"/>
        </a:xfrm>
        <a:prstGeom prst="rect">
          <a:avLst/>
        </a:prstGeom>
        <a:solidFill>
          <a:srgbClr val="782A72"/>
        </a:solid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Treatment of Gout</a:t>
          </a:r>
        </a:p>
      </dsp:txBody>
      <dsp:txXfrm>
        <a:off x="1393358" y="287243"/>
        <a:ext cx="1546731" cy="459128"/>
      </dsp:txXfrm>
    </dsp:sp>
    <dsp:sp modelId="{36A0FE6D-D77D-0C45-9049-0A4ADE0552ED}">
      <dsp:nvSpPr>
        <dsp:cNvPr id="0" name=""/>
        <dsp:cNvSpPr/>
      </dsp:nvSpPr>
      <dsp:spPr>
        <a:xfrm>
          <a:off x="435" y="939206"/>
          <a:ext cx="1112515" cy="459128"/>
        </a:xfrm>
        <a:prstGeom prst="rect">
          <a:avLst/>
        </a:prstGeom>
        <a:solidFill>
          <a:srgbClr val="782A72"/>
        </a:solid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Non-pharmacologic</a:t>
          </a:r>
        </a:p>
      </dsp:txBody>
      <dsp:txXfrm>
        <a:off x="435" y="939206"/>
        <a:ext cx="1112515" cy="459128"/>
      </dsp:txXfrm>
    </dsp:sp>
    <dsp:sp modelId="{0990D557-C923-BB4A-AC2D-4B48FE9DB5C8}">
      <dsp:nvSpPr>
        <dsp:cNvPr id="0" name=""/>
        <dsp:cNvSpPr/>
      </dsp:nvSpPr>
      <dsp:spPr>
        <a:xfrm>
          <a:off x="278564" y="1591170"/>
          <a:ext cx="1123938" cy="1705788"/>
        </a:xfrm>
        <a:prstGeom prst="rect">
          <a:avLst/>
        </a:prstGeom>
        <a:no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 Lifestyle modifications </a:t>
          </a:r>
        </a:p>
        <a:p>
          <a:pPr lvl="0" algn="ctr" defTabSz="533400">
            <a:lnSpc>
              <a:spcPct val="90000"/>
            </a:lnSpc>
            <a:spcBef>
              <a:spcPct val="0"/>
            </a:spcBef>
            <a:spcAft>
              <a:spcPct val="35000"/>
            </a:spcAft>
          </a:pPr>
          <a:r>
            <a:rPr lang="en-US" sz="1200" b="1" kern="1200" dirty="0">
              <a:solidFill>
                <a:srgbClr val="782A72"/>
              </a:solidFill>
            </a:rPr>
            <a:t> -</a:t>
          </a:r>
          <a:r>
            <a:rPr lang="en-US" sz="1200" kern="1200" dirty="0">
              <a:solidFill>
                <a:schemeClr val="tx1"/>
              </a:solidFill>
            </a:rPr>
            <a:t> Loss of weight </a:t>
          </a:r>
        </a:p>
        <a:p>
          <a:pPr lvl="0" algn="ctr" defTabSz="533400">
            <a:lnSpc>
              <a:spcPct val="90000"/>
            </a:lnSpc>
            <a:spcBef>
              <a:spcPct val="0"/>
            </a:spcBef>
            <a:spcAft>
              <a:spcPct val="35000"/>
            </a:spcAft>
          </a:pPr>
          <a:r>
            <a:rPr lang="en-US" sz="1200" b="1" kern="1200" dirty="0">
              <a:solidFill>
                <a:srgbClr val="782A72"/>
              </a:solidFill>
            </a:rPr>
            <a:t> -</a:t>
          </a:r>
          <a:r>
            <a:rPr lang="en-US" sz="1200" kern="1200" dirty="0">
              <a:solidFill>
                <a:schemeClr val="tx1"/>
              </a:solidFill>
            </a:rPr>
            <a:t> Exercise </a:t>
          </a:r>
        </a:p>
        <a:p>
          <a:pPr lvl="0" algn="ctr" defTabSz="533400">
            <a:lnSpc>
              <a:spcPct val="90000"/>
            </a:lnSpc>
            <a:spcBef>
              <a:spcPct val="0"/>
            </a:spcBef>
            <a:spcAft>
              <a:spcPct val="35000"/>
            </a:spcAft>
          </a:pPr>
          <a:r>
            <a:rPr lang="en-US" sz="1200" b="1" kern="1200" dirty="0">
              <a:solidFill>
                <a:srgbClr val="782A72"/>
              </a:solidFill>
            </a:rPr>
            <a:t> -</a:t>
          </a:r>
          <a:r>
            <a:rPr lang="en-US" sz="1200" kern="1200" dirty="0">
              <a:solidFill>
                <a:schemeClr val="tx1"/>
              </a:solidFill>
            </a:rPr>
            <a:t> Diet control </a:t>
          </a:r>
        </a:p>
        <a:p>
          <a:pPr lvl="0" algn="ctr" defTabSz="533400">
            <a:lnSpc>
              <a:spcPct val="90000"/>
            </a:lnSpc>
            <a:spcBef>
              <a:spcPct val="0"/>
            </a:spcBef>
            <a:spcAft>
              <a:spcPct val="35000"/>
            </a:spcAft>
          </a:pPr>
          <a:r>
            <a:rPr lang="en-US" sz="1200" b="1" kern="1200" dirty="0">
              <a:solidFill>
                <a:srgbClr val="782A72"/>
              </a:solidFill>
            </a:rPr>
            <a:t> - </a:t>
          </a:r>
          <a:r>
            <a:rPr lang="en-US" sz="1200" kern="1200" dirty="0">
              <a:solidFill>
                <a:schemeClr val="tx1"/>
              </a:solidFill>
            </a:rPr>
            <a:t>Smoking   cessation </a:t>
          </a:r>
          <a:r>
            <a:rPr lang="en-US" sz="1200" kern="1200" dirty="0">
              <a:solidFill>
                <a:srgbClr val="92D050"/>
              </a:solidFill>
            </a:rPr>
            <a:t>and avoid alcohol </a:t>
          </a:r>
        </a:p>
      </dsp:txBody>
      <dsp:txXfrm>
        <a:off x="278564" y="1591170"/>
        <a:ext cx="1123938" cy="1705788"/>
      </dsp:txXfrm>
    </dsp:sp>
    <dsp:sp modelId="{2570F227-02B3-7441-A977-96BE400AD069}">
      <dsp:nvSpPr>
        <dsp:cNvPr id="0" name=""/>
        <dsp:cNvSpPr/>
      </dsp:nvSpPr>
      <dsp:spPr>
        <a:xfrm>
          <a:off x="3223573" y="939206"/>
          <a:ext cx="1109439" cy="459128"/>
        </a:xfrm>
        <a:prstGeom prst="rect">
          <a:avLst/>
        </a:prstGeom>
        <a:solidFill>
          <a:srgbClr val="782A72"/>
        </a:solid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Pharmacologic</a:t>
          </a:r>
        </a:p>
      </dsp:txBody>
      <dsp:txXfrm>
        <a:off x="3223573" y="939206"/>
        <a:ext cx="1109439" cy="459128"/>
      </dsp:txXfrm>
    </dsp:sp>
    <dsp:sp modelId="{18C7E9DC-F759-F748-B7B2-CA08849711C1}">
      <dsp:nvSpPr>
        <dsp:cNvPr id="0" name=""/>
        <dsp:cNvSpPr/>
      </dsp:nvSpPr>
      <dsp:spPr>
        <a:xfrm>
          <a:off x="1595337" y="1591170"/>
          <a:ext cx="918257" cy="459128"/>
        </a:xfrm>
        <a:prstGeom prst="rect">
          <a:avLst/>
        </a:prstGeom>
        <a:no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Uricostatic</a:t>
          </a:r>
        </a:p>
      </dsp:txBody>
      <dsp:txXfrm>
        <a:off x="1595337" y="1591170"/>
        <a:ext cx="918257" cy="459128"/>
      </dsp:txXfrm>
    </dsp:sp>
    <dsp:sp modelId="{EA82CFA1-7BF8-0843-8055-1938D756ACF7}">
      <dsp:nvSpPr>
        <dsp:cNvPr id="0" name=""/>
        <dsp:cNvSpPr/>
      </dsp:nvSpPr>
      <dsp:spPr>
        <a:xfrm>
          <a:off x="1824901" y="2243133"/>
          <a:ext cx="918257"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Allopurinol</a:t>
          </a:r>
        </a:p>
      </dsp:txBody>
      <dsp:txXfrm>
        <a:off x="1824901" y="2243133"/>
        <a:ext cx="918257" cy="459128"/>
      </dsp:txXfrm>
    </dsp:sp>
    <dsp:sp modelId="{A8B99FBF-F5C5-7448-9774-2E5F2893585E}">
      <dsp:nvSpPr>
        <dsp:cNvPr id="0" name=""/>
        <dsp:cNvSpPr/>
      </dsp:nvSpPr>
      <dsp:spPr>
        <a:xfrm>
          <a:off x="1824901" y="2895096"/>
          <a:ext cx="918257"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Febuxostat</a:t>
          </a:r>
        </a:p>
      </dsp:txBody>
      <dsp:txXfrm>
        <a:off x="1824901" y="2895096"/>
        <a:ext cx="918257" cy="459128"/>
      </dsp:txXfrm>
    </dsp:sp>
    <dsp:sp modelId="{58B7A7C1-A63B-CE4E-A30C-DB1DDE654D0F}">
      <dsp:nvSpPr>
        <dsp:cNvPr id="0" name=""/>
        <dsp:cNvSpPr/>
      </dsp:nvSpPr>
      <dsp:spPr>
        <a:xfrm>
          <a:off x="2706429" y="1591170"/>
          <a:ext cx="918257" cy="459128"/>
        </a:xfrm>
        <a:prstGeom prst="rect">
          <a:avLst/>
        </a:prstGeom>
        <a:no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Uricosuric</a:t>
          </a:r>
        </a:p>
      </dsp:txBody>
      <dsp:txXfrm>
        <a:off x="2706429" y="1591170"/>
        <a:ext cx="918257" cy="459128"/>
      </dsp:txXfrm>
    </dsp:sp>
    <dsp:sp modelId="{80FCBC31-58A9-4A4A-A6BD-285F3652F20B}">
      <dsp:nvSpPr>
        <dsp:cNvPr id="0" name=""/>
        <dsp:cNvSpPr/>
      </dsp:nvSpPr>
      <dsp:spPr>
        <a:xfrm>
          <a:off x="2935993" y="2243133"/>
          <a:ext cx="918257"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Probenecid</a:t>
          </a:r>
        </a:p>
      </dsp:txBody>
      <dsp:txXfrm>
        <a:off x="2935993" y="2243133"/>
        <a:ext cx="918257" cy="459128"/>
      </dsp:txXfrm>
    </dsp:sp>
    <dsp:sp modelId="{C1A2A4AE-506C-B549-95EF-7C7C232320B4}">
      <dsp:nvSpPr>
        <dsp:cNvPr id="0" name=""/>
        <dsp:cNvSpPr/>
      </dsp:nvSpPr>
      <dsp:spPr>
        <a:xfrm>
          <a:off x="2935993" y="2895096"/>
          <a:ext cx="1032636"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Sulfinpyrazone</a:t>
          </a:r>
        </a:p>
      </dsp:txBody>
      <dsp:txXfrm>
        <a:off x="2935993" y="2895096"/>
        <a:ext cx="1032636" cy="459128"/>
      </dsp:txXfrm>
    </dsp:sp>
    <dsp:sp modelId="{246C7FD9-E9C1-5C43-8847-F13A1655A9AE}">
      <dsp:nvSpPr>
        <dsp:cNvPr id="0" name=""/>
        <dsp:cNvSpPr/>
      </dsp:nvSpPr>
      <dsp:spPr>
        <a:xfrm>
          <a:off x="3931899" y="1591170"/>
          <a:ext cx="918257" cy="459128"/>
        </a:xfrm>
        <a:prstGeom prst="rect">
          <a:avLst/>
        </a:prstGeom>
        <a:no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Anti-inflammatory</a:t>
          </a:r>
        </a:p>
      </dsp:txBody>
      <dsp:txXfrm>
        <a:off x="3931899" y="1591170"/>
        <a:ext cx="918257" cy="459128"/>
      </dsp:txXfrm>
    </dsp:sp>
    <dsp:sp modelId="{471C89FA-F0DC-E841-9F27-1FD9E0509F95}">
      <dsp:nvSpPr>
        <dsp:cNvPr id="0" name=""/>
        <dsp:cNvSpPr/>
      </dsp:nvSpPr>
      <dsp:spPr>
        <a:xfrm>
          <a:off x="4161464" y="2243133"/>
          <a:ext cx="918257"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NSAIDs</a:t>
          </a:r>
        </a:p>
      </dsp:txBody>
      <dsp:txXfrm>
        <a:off x="4161464" y="2243133"/>
        <a:ext cx="918257" cy="459128"/>
      </dsp:txXfrm>
    </dsp:sp>
    <dsp:sp modelId="{A982AD32-EA7A-DC45-B2B7-E0B8DA5C4D53}">
      <dsp:nvSpPr>
        <dsp:cNvPr id="0" name=""/>
        <dsp:cNvSpPr/>
      </dsp:nvSpPr>
      <dsp:spPr>
        <a:xfrm>
          <a:off x="4161464" y="2895096"/>
          <a:ext cx="918257"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Steroids</a:t>
          </a:r>
          <a:endParaRPr lang="en-US" sz="2000" kern="1200" dirty="0">
            <a:solidFill>
              <a:schemeClr val="tx1"/>
            </a:solidFill>
          </a:endParaRPr>
        </a:p>
      </dsp:txBody>
      <dsp:txXfrm>
        <a:off x="4161464" y="2895096"/>
        <a:ext cx="918257" cy="459128"/>
      </dsp:txXfrm>
    </dsp:sp>
    <dsp:sp modelId="{81218029-7D5C-8446-8317-A6D640796742}">
      <dsp:nvSpPr>
        <dsp:cNvPr id="0" name=""/>
        <dsp:cNvSpPr/>
      </dsp:nvSpPr>
      <dsp:spPr>
        <a:xfrm>
          <a:off x="5042991" y="1591170"/>
          <a:ext cx="918257" cy="459128"/>
        </a:xfrm>
        <a:prstGeom prst="rect">
          <a:avLst/>
        </a:prstGeom>
        <a:noFill/>
        <a:ln>
          <a:solidFill>
            <a:srgbClr val="782A7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Tubulin inhibitors</a:t>
          </a:r>
        </a:p>
      </dsp:txBody>
      <dsp:txXfrm>
        <a:off x="5042991" y="1591170"/>
        <a:ext cx="918257" cy="459128"/>
      </dsp:txXfrm>
    </dsp:sp>
    <dsp:sp modelId="{E80261A1-2686-2048-8B05-962B34CAFC5D}">
      <dsp:nvSpPr>
        <dsp:cNvPr id="0" name=""/>
        <dsp:cNvSpPr/>
      </dsp:nvSpPr>
      <dsp:spPr>
        <a:xfrm>
          <a:off x="5272556" y="2243133"/>
          <a:ext cx="918257" cy="459128"/>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Colchicine</a:t>
          </a:r>
        </a:p>
      </dsp:txBody>
      <dsp:txXfrm>
        <a:off x="5272556" y="2243133"/>
        <a:ext cx="918257" cy="4591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0869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2707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FE76D3-0F21-4076-8DBA-40B194C2D648}"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29815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767995"/>
          </a:xfrm>
          <a:solidFill>
            <a:srgbClr val="782A72"/>
          </a:solidFill>
        </p:spPr>
        <p:txBody>
          <a:bodyPr>
            <a:noAutofit/>
          </a:bodyPr>
          <a:lstStyle>
            <a:lvl1pPr algn="ctr">
              <a:defRPr sz="4400">
                <a:ln w="3175">
                  <a:solidFill>
                    <a:schemeClr val="tx1"/>
                  </a:solidFill>
                </a:ln>
                <a:solidFill>
                  <a:schemeClr val="bg1"/>
                </a:solidFill>
                <a:latin typeface="Cambria" panose="02040503050406030204" pitchFamily="18" charset="0"/>
              </a:defRPr>
            </a:lvl1pPr>
          </a:lstStyle>
          <a:p>
            <a:r>
              <a:rPr lang="en-US" dirty="0"/>
              <a:t>Heading</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1865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E76D3-0F21-4076-8DBA-40B194C2D648}"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5584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FE76D3-0F21-4076-8DBA-40B194C2D648}"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8291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FE76D3-0F21-4076-8DBA-40B194C2D648}"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86323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FE76D3-0F21-4076-8DBA-40B194C2D648}"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91573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E76D3-0F21-4076-8DBA-40B194C2D648}"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63387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390058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EFE76D3-0F21-4076-8DBA-40B194C2D648}"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DDAD5-C796-4EF2-8B03-74A6B31E85B4}" type="slidenum">
              <a:rPr lang="en-US" smtClean="0"/>
              <a:t>‹#›</a:t>
            </a:fld>
            <a:endParaRPr lang="en-US"/>
          </a:p>
        </p:txBody>
      </p:sp>
    </p:spTree>
    <p:extLst>
      <p:ext uri="{BB962C8B-B14F-4D97-AF65-F5344CB8AC3E}">
        <p14:creationId xmlns:p14="http://schemas.microsoft.com/office/powerpoint/2010/main" val="11974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FE76D3-0F21-4076-8DBA-40B194C2D648}" type="datetimeFigureOut">
              <a:rPr lang="en-US" smtClean="0"/>
              <a:t>12/17/2017</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B3DDAD5-C796-4EF2-8B03-74A6B31E85B4}" type="slidenum">
              <a:rPr lang="en-US" smtClean="0"/>
              <a:t>‹#›</a:t>
            </a:fld>
            <a:endParaRPr lang="en-US"/>
          </a:p>
        </p:txBody>
      </p:sp>
    </p:spTree>
    <p:extLst>
      <p:ext uri="{BB962C8B-B14F-4D97-AF65-F5344CB8AC3E}">
        <p14:creationId xmlns:p14="http://schemas.microsoft.com/office/powerpoint/2010/main" val="457578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hyperlink" Target="https://docs.google.com/presentation/d/1-exnTKdfVPSt9eGY3cQ_aYOEFT2k2WUolOR7V6FqFPQ/edit?usp=shar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2CD058D2-C8A3-41B3-AA91-2A740C93525E}"/>
              </a:ext>
            </a:extLst>
          </p:cNvPr>
          <p:cNvGrpSpPr/>
          <p:nvPr/>
        </p:nvGrpSpPr>
        <p:grpSpPr>
          <a:xfrm>
            <a:off x="158602" y="1952625"/>
            <a:ext cx="6235994" cy="4566850"/>
            <a:chOff x="120502" y="1628775"/>
            <a:chExt cx="6235994" cy="4566850"/>
          </a:xfrm>
        </p:grpSpPr>
        <p:pic>
          <p:nvPicPr>
            <p:cNvPr id="5" name="Picture 4">
              <a:extLst>
                <a:ext uri="{FF2B5EF4-FFF2-40B4-BE49-F238E27FC236}">
                  <a16:creationId xmlns:a16="http://schemas.microsoft.com/office/drawing/2014/main" xmlns="" id="{1CF920FB-9B95-489A-B832-81FC3B03505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47" b="89796" l="8424" r="91168">
                          <a14:foregroundMark x1="8424" y1="56030" x2="8424" y2="56030"/>
                          <a14:foregroundMark x1="91168" y1="46382" x2="91168" y2="46382"/>
                        </a14:backgroundRemoval>
                      </a14:imgEffect>
                    </a14:imgLayer>
                  </a14:imgProps>
                </a:ext>
                <a:ext uri="{28A0092B-C50C-407E-A947-70E740481C1C}">
                  <a14:useLocalDpi xmlns:a14="http://schemas.microsoft.com/office/drawing/2010/main" val="0"/>
                </a:ext>
              </a:extLst>
            </a:blip>
            <a:stretch>
              <a:fillRect/>
            </a:stretch>
          </p:blipFill>
          <p:spPr>
            <a:xfrm>
              <a:off x="120502" y="1628775"/>
              <a:ext cx="6235994" cy="4566850"/>
            </a:xfrm>
            <a:prstGeom prst="rect">
              <a:avLst/>
            </a:prstGeom>
          </p:spPr>
        </p:pic>
        <p:pic>
          <p:nvPicPr>
            <p:cNvPr id="7" name="Picture 6">
              <a:extLst>
                <a:ext uri="{FF2B5EF4-FFF2-40B4-BE49-F238E27FC236}">
                  <a16:creationId xmlns:a16="http://schemas.microsoft.com/office/drawing/2014/main" xmlns="" id="{66920F40-3CF6-46C0-92C5-35277B078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425" y="1628775"/>
              <a:ext cx="2318147" cy="3143250"/>
            </a:xfrm>
            <a:prstGeom prst="rect">
              <a:avLst/>
            </a:prstGeom>
          </p:spPr>
        </p:pic>
      </p:grpSp>
      <p:sp>
        <p:nvSpPr>
          <p:cNvPr id="8" name="TextBox 7">
            <a:extLst>
              <a:ext uri="{FF2B5EF4-FFF2-40B4-BE49-F238E27FC236}">
                <a16:creationId xmlns:a16="http://schemas.microsoft.com/office/drawing/2014/main" xmlns="" id="{8CDE00F7-EB58-464D-B14A-E8DF05AF061F}"/>
              </a:ext>
            </a:extLst>
          </p:cNvPr>
          <p:cNvSpPr txBox="1"/>
          <p:nvPr/>
        </p:nvSpPr>
        <p:spPr>
          <a:xfrm>
            <a:off x="1522564" y="5952045"/>
            <a:ext cx="3800473" cy="646331"/>
          </a:xfrm>
          <a:prstGeom prst="rect">
            <a:avLst/>
          </a:prstGeom>
          <a:noFill/>
        </p:spPr>
        <p:txBody>
          <a:bodyPr wrap="square" rtlCol="0">
            <a:spAutoFit/>
          </a:bodyPr>
          <a:lstStyle/>
          <a:p>
            <a:pPr algn="ctr"/>
            <a:r>
              <a:rPr lang="en-US" sz="3600" dirty="0">
                <a:solidFill>
                  <a:srgbClr val="376761"/>
                </a:solidFill>
                <a:latin typeface="Century Gothic" panose="020B0502020202020204" pitchFamily="34" charset="0"/>
              </a:rPr>
              <a:t>Drugs in Gout</a:t>
            </a:r>
          </a:p>
        </p:txBody>
      </p:sp>
      <p:sp>
        <p:nvSpPr>
          <p:cNvPr id="10" name="TextBox 9">
            <a:extLst>
              <a:ext uri="{FF2B5EF4-FFF2-40B4-BE49-F238E27FC236}">
                <a16:creationId xmlns:a16="http://schemas.microsoft.com/office/drawing/2014/main" xmlns="" id="{ADEF2626-D5A4-4A0A-8A84-9087312ECC3F}"/>
              </a:ext>
            </a:extLst>
          </p:cNvPr>
          <p:cNvSpPr txBox="1"/>
          <p:nvPr/>
        </p:nvSpPr>
        <p:spPr>
          <a:xfrm>
            <a:off x="158602" y="6677277"/>
            <a:ext cx="2990850" cy="461665"/>
          </a:xfrm>
          <a:prstGeom prst="rect">
            <a:avLst/>
          </a:prstGeom>
          <a:noFill/>
        </p:spPr>
        <p:txBody>
          <a:bodyPr wrap="square" rtlCol="0">
            <a:spAutoFit/>
          </a:bodyPr>
          <a:lstStyle/>
          <a:p>
            <a:r>
              <a:rPr lang="en-US" sz="2400" dirty="0">
                <a:solidFill>
                  <a:srgbClr val="00B050"/>
                </a:solidFill>
                <a:latin typeface="Cambria" panose="02040503050406030204" pitchFamily="18" charset="0"/>
              </a:rPr>
              <a:t>Objectives:</a:t>
            </a:r>
          </a:p>
        </p:txBody>
      </p:sp>
      <p:sp>
        <p:nvSpPr>
          <p:cNvPr id="11" name="TextBox 10">
            <a:extLst>
              <a:ext uri="{FF2B5EF4-FFF2-40B4-BE49-F238E27FC236}">
                <a16:creationId xmlns:a16="http://schemas.microsoft.com/office/drawing/2014/main" xmlns="" id="{3EAEA9A8-6002-4AF3-BF0C-88EA149D094F}"/>
              </a:ext>
            </a:extLst>
          </p:cNvPr>
          <p:cNvSpPr txBox="1"/>
          <p:nvPr/>
        </p:nvSpPr>
        <p:spPr>
          <a:xfrm>
            <a:off x="2218977" y="9401770"/>
            <a:ext cx="3797248" cy="338554"/>
          </a:xfrm>
          <a:prstGeom prst="rect">
            <a:avLst/>
          </a:prstGeom>
          <a:noFill/>
        </p:spPr>
        <p:txBody>
          <a:bodyPr wrap="square" rtlCol="0">
            <a:spAutoFit/>
          </a:bodyPr>
          <a:lstStyle/>
          <a:p>
            <a:r>
              <a:rPr lang="en-US" sz="1600" dirty="0">
                <a:solidFill>
                  <a:srgbClr val="FF0000"/>
                </a:solidFill>
              </a:rPr>
              <a:t>Important</a:t>
            </a:r>
            <a:r>
              <a:rPr lang="en-US" sz="1600" dirty="0">
                <a:solidFill>
                  <a:schemeClr val="accent3"/>
                </a:solidFill>
              </a:rPr>
              <a:t>    </a:t>
            </a:r>
            <a:r>
              <a:rPr lang="en-US" sz="1600" dirty="0">
                <a:solidFill>
                  <a:schemeClr val="accent6"/>
                </a:solidFill>
              </a:rPr>
              <a:t>Notes</a:t>
            </a:r>
            <a:r>
              <a:rPr lang="en-US" sz="1600" dirty="0">
                <a:solidFill>
                  <a:schemeClr val="accent3"/>
                </a:solidFill>
              </a:rPr>
              <a:t>    Extra</a:t>
            </a:r>
          </a:p>
        </p:txBody>
      </p:sp>
      <p:pic>
        <p:nvPicPr>
          <p:cNvPr id="3" name="Picture 2">
            <a:extLst>
              <a:ext uri="{FF2B5EF4-FFF2-40B4-BE49-F238E27FC236}">
                <a16:creationId xmlns:a16="http://schemas.microsoft.com/office/drawing/2014/main" xmlns="" id="{58562703-5308-4B0F-BEC5-87216B4431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091" t="35757" r="26250" b="26667"/>
          <a:stretch/>
        </p:blipFill>
        <p:spPr>
          <a:xfrm>
            <a:off x="158602" y="192390"/>
            <a:ext cx="1692820" cy="1424323"/>
          </a:xfrm>
          <a:prstGeom prst="rect">
            <a:avLst/>
          </a:prstGeom>
        </p:spPr>
      </p:pic>
      <p:pic>
        <p:nvPicPr>
          <p:cNvPr id="6" name="Picture 5">
            <a:extLst>
              <a:ext uri="{FF2B5EF4-FFF2-40B4-BE49-F238E27FC236}">
                <a16:creationId xmlns:a16="http://schemas.microsoft.com/office/drawing/2014/main" xmlns="" id="{1B443D44-6502-4F9C-8134-DB8D4B6BD9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3037" y="165676"/>
            <a:ext cx="1376361" cy="1293572"/>
          </a:xfrm>
          <a:prstGeom prst="rect">
            <a:avLst/>
          </a:prstGeom>
        </p:spPr>
      </p:pic>
      <p:sp>
        <p:nvSpPr>
          <p:cNvPr id="12" name="Arrow: Pentagon 11">
            <a:hlinkClick r:id="rId7"/>
            <a:extLst>
              <a:ext uri="{FF2B5EF4-FFF2-40B4-BE49-F238E27FC236}">
                <a16:creationId xmlns:a16="http://schemas.microsoft.com/office/drawing/2014/main" xmlns="" id="{D40E15D1-87A8-40F0-87E4-384519FB13BA}"/>
              </a:ext>
            </a:extLst>
          </p:cNvPr>
          <p:cNvSpPr/>
          <p:nvPr/>
        </p:nvSpPr>
        <p:spPr>
          <a:xfrm flipH="1">
            <a:off x="5143153" y="8017297"/>
            <a:ext cx="1714847" cy="703970"/>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Editing File</a:t>
            </a:r>
            <a:endParaRPr lang="en-US" b="1" dirty="0">
              <a:solidFill>
                <a:schemeClr val="tx1"/>
              </a:solidFill>
              <a:latin typeface="Cambria" panose="02040503050406030204" pitchFamily="18" charset="0"/>
            </a:endParaRPr>
          </a:p>
        </p:txBody>
      </p:sp>
      <p:sp>
        <p:nvSpPr>
          <p:cNvPr id="2" name="TextBox 1">
            <a:extLst>
              <a:ext uri="{FF2B5EF4-FFF2-40B4-BE49-F238E27FC236}">
                <a16:creationId xmlns:a16="http://schemas.microsoft.com/office/drawing/2014/main" xmlns="" id="{679D5B10-1CC1-45C7-85C6-1CF589B5F1FD}"/>
              </a:ext>
            </a:extLst>
          </p:cNvPr>
          <p:cNvSpPr txBox="1"/>
          <p:nvPr/>
        </p:nvSpPr>
        <p:spPr>
          <a:xfrm>
            <a:off x="343244" y="7159065"/>
            <a:ext cx="4576515" cy="2554545"/>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Know the pathophysiology of Gout</a:t>
            </a:r>
          </a:p>
          <a:p>
            <a:pPr marL="285750" indent="-285750">
              <a:buFont typeface="Wingdings" panose="05000000000000000000" pitchFamily="2" charset="2"/>
              <a:buChar char="ü"/>
            </a:pPr>
            <a:r>
              <a:rPr lang="en-US" sz="1600" dirty="0"/>
              <a:t>Outline the stages of Gout and the therapeutic objective in each stage</a:t>
            </a:r>
          </a:p>
          <a:p>
            <a:pPr marL="285750" indent="-285750">
              <a:buFont typeface="Wingdings" panose="05000000000000000000" pitchFamily="2" charset="2"/>
              <a:buChar char="ü"/>
            </a:pPr>
            <a:r>
              <a:rPr lang="en-US" sz="1600" dirty="0"/>
              <a:t>Describe drug and non drug treatment of Gout</a:t>
            </a:r>
          </a:p>
          <a:p>
            <a:pPr marL="285750" indent="-285750">
              <a:buFont typeface="Wingdings" panose="05000000000000000000" pitchFamily="2" charset="2"/>
              <a:buChar char="ü"/>
            </a:pPr>
            <a:r>
              <a:rPr lang="en-US" sz="1600" dirty="0"/>
              <a:t>Classify drugs used for the treatment of gout</a:t>
            </a:r>
          </a:p>
          <a:p>
            <a:pPr marL="285750" indent="-285750">
              <a:buFont typeface="Wingdings" panose="05000000000000000000" pitchFamily="2" charset="2"/>
              <a:buChar char="ü"/>
            </a:pPr>
            <a:r>
              <a:rPr lang="en-US" sz="1600" dirty="0"/>
              <a:t>Identify the mechanism of action of drugs used for the treatment of gout</a:t>
            </a:r>
          </a:p>
          <a:p>
            <a:pPr marL="285750" indent="-285750">
              <a:buFont typeface="Wingdings" panose="05000000000000000000" pitchFamily="2" charset="2"/>
              <a:buChar char="ü"/>
            </a:pPr>
            <a:r>
              <a:rPr lang="en-US" sz="1600" dirty="0"/>
              <a:t>Study in detail the pharmacology of drugs used for the treatment of gout</a:t>
            </a:r>
          </a:p>
          <a:p>
            <a:pPr marL="285750" indent="-285750">
              <a:buFont typeface="Wingdings" panose="05000000000000000000" pitchFamily="2" charset="2"/>
              <a:buChar char="ü"/>
            </a:pPr>
            <a:endParaRPr lang="en-US" sz="1600"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624" y="124648"/>
            <a:ext cx="1192351" cy="1192351"/>
          </a:xfrm>
          <a:prstGeom prst="rect">
            <a:avLst/>
          </a:prstGeom>
        </p:spPr>
      </p:pic>
    </p:spTree>
    <p:extLst>
      <p:ext uri="{BB962C8B-B14F-4D97-AF65-F5344CB8AC3E}">
        <p14:creationId xmlns:p14="http://schemas.microsoft.com/office/powerpoint/2010/main" val="377752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085C1E0-2B72-44DB-A4FF-2FB208D138EB}"/>
              </a:ext>
            </a:extLst>
          </p:cNvPr>
          <p:cNvGraphicFramePr>
            <a:graphicFrameLocks noGrp="1"/>
          </p:cNvGraphicFramePr>
          <p:nvPr>
            <p:extLst>
              <p:ext uri="{D42A27DB-BD31-4B8C-83A1-F6EECF244321}">
                <p14:modId xmlns:p14="http://schemas.microsoft.com/office/powerpoint/2010/main" val="1265287811"/>
              </p:ext>
            </p:extLst>
          </p:nvPr>
        </p:nvGraphicFramePr>
        <p:xfrm>
          <a:off x="0" y="640080"/>
          <a:ext cx="6857999" cy="1584960"/>
        </p:xfrm>
        <a:graphic>
          <a:graphicData uri="http://schemas.openxmlformats.org/drawingml/2006/table">
            <a:tbl>
              <a:tblPr firstRow="1" bandRow="1">
                <a:tableStyleId>{5C22544A-7EE6-4342-B048-85BDC9FD1C3A}</a:tableStyleId>
              </a:tblPr>
              <a:tblGrid>
                <a:gridCol w="723898">
                  <a:extLst>
                    <a:ext uri="{9D8B030D-6E8A-4147-A177-3AD203B41FA5}">
                      <a16:colId xmlns:a16="http://schemas.microsoft.com/office/drawing/2014/main" xmlns="" val="1490942618"/>
                    </a:ext>
                  </a:extLst>
                </a:gridCol>
                <a:gridCol w="6134101">
                  <a:extLst>
                    <a:ext uri="{9D8B030D-6E8A-4147-A177-3AD203B41FA5}">
                      <a16:colId xmlns:a16="http://schemas.microsoft.com/office/drawing/2014/main" xmlns="" val="1356131054"/>
                    </a:ext>
                  </a:extLst>
                </a:gridCol>
              </a:tblGrid>
              <a:tr h="113946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ADRS (side effect)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algn="l" rtl="0">
                        <a:buFont typeface="Arial" charset="0"/>
                        <a:buChar char="•"/>
                      </a:pPr>
                      <a:r>
                        <a:rPr lang="en-US" sz="1600" b="0" kern="1200" dirty="0">
                          <a:solidFill>
                            <a:schemeClr val="dk1"/>
                          </a:solidFill>
                          <a:effectLst/>
                          <a:latin typeface="+mn-lt"/>
                          <a:ea typeface="+mn-ea"/>
                          <a:cs typeface="+mn-cs"/>
                        </a:rPr>
                        <a:t>Infusion reactions. </a:t>
                      </a:r>
                      <a:r>
                        <a:rPr lang="en-US" sz="1600" b="0" kern="1200" dirty="0">
                          <a:solidFill>
                            <a:srgbClr val="92D050"/>
                          </a:solidFill>
                          <a:effectLst/>
                          <a:latin typeface="+mn-lt"/>
                          <a:ea typeface="+mn-ea"/>
                          <a:cs typeface="+mn-cs"/>
                        </a:rPr>
                        <a:t>Fever and skin rash</a:t>
                      </a:r>
                      <a:endParaRPr lang="en-US" sz="1800" b="0" dirty="0">
                        <a:solidFill>
                          <a:srgbClr val="92D050"/>
                        </a:solidFill>
                        <a:effectLst/>
                      </a:endParaRPr>
                    </a:p>
                    <a:p>
                      <a:pPr marL="285750" indent="-285750" algn="l" rtl="0">
                        <a:buFont typeface="Arial" charset="0"/>
                        <a:buChar char="•"/>
                      </a:pPr>
                      <a:r>
                        <a:rPr lang="en-US" sz="1600" b="0" kern="1200" dirty="0">
                          <a:solidFill>
                            <a:schemeClr val="dk1"/>
                          </a:solidFill>
                          <a:effectLst/>
                          <a:latin typeface="+mn-lt"/>
                          <a:ea typeface="+mn-ea"/>
                          <a:cs typeface="+mn-cs"/>
                        </a:rPr>
                        <a:t>Anaphylaxis. </a:t>
                      </a:r>
                      <a:r>
                        <a:rPr lang="en-US" sz="1600" b="0" kern="1200" dirty="0">
                          <a:solidFill>
                            <a:srgbClr val="92D050"/>
                          </a:solidFill>
                          <a:effectLst/>
                          <a:latin typeface="+mn-lt"/>
                          <a:ea typeface="+mn-ea"/>
                          <a:cs typeface="+mn-cs"/>
                        </a:rPr>
                        <a:t>Life threating</a:t>
                      </a:r>
                      <a:endParaRPr lang="en-US" sz="1800" b="0" dirty="0">
                        <a:solidFill>
                          <a:srgbClr val="92D050"/>
                        </a:solidFill>
                        <a:effectLst/>
                      </a:endParaRPr>
                    </a:p>
                    <a:p>
                      <a:pPr marL="285750" indent="-285750" algn="l" rtl="0">
                        <a:buFont typeface="Arial" charset="0"/>
                        <a:buChar char="•"/>
                      </a:pPr>
                      <a:r>
                        <a:rPr lang="en-US" sz="1600" b="0" kern="1200" dirty="0">
                          <a:solidFill>
                            <a:schemeClr val="dk1"/>
                          </a:solidFill>
                          <a:effectLst/>
                          <a:latin typeface="+mn-lt"/>
                          <a:ea typeface="+mn-ea"/>
                          <a:cs typeface="+mn-cs"/>
                        </a:rPr>
                        <a:t>Gout flare</a:t>
                      </a:r>
                      <a:endParaRPr lang="ar-SA" sz="1600" b="0" kern="1200" dirty="0">
                        <a:solidFill>
                          <a:schemeClr val="dk1"/>
                        </a:solidFill>
                        <a:effectLst/>
                        <a:latin typeface="+mn-lt"/>
                        <a:ea typeface="+mn-ea"/>
                        <a:cs typeface="+mn-cs"/>
                      </a:endParaRPr>
                    </a:p>
                    <a:p>
                      <a:pPr marL="285750" indent="-285750" algn="l" rtl="0">
                        <a:buFont typeface="Arial" charset="0"/>
                        <a:buChar char="•"/>
                      </a:pPr>
                      <a:r>
                        <a:rPr lang="en-US" sz="1600" b="0" kern="1200" dirty="0">
                          <a:solidFill>
                            <a:schemeClr val="dk1"/>
                          </a:solidFill>
                          <a:effectLst/>
                          <a:latin typeface="+mn-lt"/>
                          <a:ea typeface="+mn-ea"/>
                          <a:cs typeface="+mn-cs"/>
                        </a:rPr>
                        <a:t>Arthralgia </a:t>
                      </a:r>
                      <a:r>
                        <a:rPr lang="en-US" sz="1400" b="0" kern="1200" baseline="0" dirty="0">
                          <a:solidFill>
                            <a:schemeClr val="dk1"/>
                          </a:solidFill>
                          <a:effectLst/>
                          <a:latin typeface="+mn-lt"/>
                          <a:ea typeface="+mn-ea"/>
                          <a:cs typeface="+mn-cs"/>
                        </a:rPr>
                        <a:t>(</a:t>
                      </a:r>
                      <a:r>
                        <a:rPr lang="en-US" sz="1400" b="0" kern="1200" baseline="0" dirty="0" err="1">
                          <a:solidFill>
                            <a:schemeClr val="dk1"/>
                          </a:solidFill>
                          <a:effectLst/>
                          <a:latin typeface="+mn-lt"/>
                          <a:ea typeface="+mn-ea"/>
                          <a:cs typeface="+mn-cs"/>
                        </a:rPr>
                        <a:t>arthra</a:t>
                      </a:r>
                      <a:r>
                        <a:rPr lang="en-US" sz="1400" b="0" kern="1200" baseline="0" dirty="0">
                          <a:solidFill>
                            <a:schemeClr val="dk1"/>
                          </a:solidFill>
                          <a:effectLst/>
                          <a:latin typeface="+mn-lt"/>
                          <a:ea typeface="+mn-ea"/>
                          <a:cs typeface="+mn-cs"/>
                        </a:rPr>
                        <a:t>: joints, </a:t>
                      </a:r>
                      <a:r>
                        <a:rPr lang="en-US" sz="1400" b="0" kern="1200" baseline="0" dirty="0" err="1">
                          <a:solidFill>
                            <a:schemeClr val="dk1"/>
                          </a:solidFill>
                          <a:effectLst/>
                          <a:latin typeface="+mn-lt"/>
                          <a:ea typeface="+mn-ea"/>
                          <a:cs typeface="+mn-cs"/>
                        </a:rPr>
                        <a:t>algia</a:t>
                      </a:r>
                      <a:r>
                        <a:rPr lang="en-US" sz="1400" b="0" kern="1200" baseline="0" dirty="0">
                          <a:solidFill>
                            <a:schemeClr val="dk1"/>
                          </a:solidFill>
                          <a:effectLst/>
                          <a:latin typeface="+mn-lt"/>
                          <a:ea typeface="+mn-ea"/>
                          <a:cs typeface="+mn-cs"/>
                        </a:rPr>
                        <a:t>: pain)</a:t>
                      </a:r>
                      <a:r>
                        <a:rPr lang="en-US" sz="1800" b="0" kern="1200" dirty="0">
                          <a:solidFill>
                            <a:schemeClr val="dk1"/>
                          </a:solidFill>
                          <a:effectLst/>
                          <a:latin typeface="+mn-lt"/>
                          <a:ea typeface="+mn-ea"/>
                          <a:cs typeface="+mn-cs"/>
                        </a:rPr>
                        <a:t> </a:t>
                      </a:r>
                    </a:p>
                    <a:p>
                      <a:pPr marL="285750" indent="-285750" algn="l" rtl="0">
                        <a:buFont typeface="Arial" charset="0"/>
                        <a:buChar char="•"/>
                      </a:pPr>
                      <a:r>
                        <a:rPr lang="en-US" sz="1600" b="0" kern="1200" dirty="0">
                          <a:solidFill>
                            <a:schemeClr val="dk1"/>
                          </a:solidFill>
                          <a:effectLst/>
                          <a:latin typeface="+mn-lt"/>
                          <a:ea typeface="+mn-ea"/>
                          <a:cs typeface="+mn-cs"/>
                        </a:rPr>
                        <a:t>Muscle spasm. </a:t>
                      </a:r>
                      <a:r>
                        <a:rPr lang="en-US" sz="1600" b="0" kern="1200" dirty="0">
                          <a:solidFill>
                            <a:srgbClr val="92D050"/>
                          </a:solidFill>
                          <a:effectLst/>
                          <a:latin typeface="+mn-lt"/>
                          <a:ea typeface="+mn-ea"/>
                          <a:cs typeface="+mn-cs"/>
                        </a:rPr>
                        <a:t>During infusion and after it</a:t>
                      </a:r>
                    </a:p>
                    <a:p>
                      <a:pPr marL="285750" indent="-285750" algn="l" rtl="0">
                        <a:buFont typeface="Arial" charset="0"/>
                        <a:buChar char="•"/>
                      </a:pPr>
                      <a:r>
                        <a:rPr lang="en-US" sz="1600" b="0" kern="1200" dirty="0">
                          <a:solidFill>
                            <a:schemeClr val="dk1"/>
                          </a:solidFill>
                          <a:effectLst/>
                          <a:latin typeface="+mn-lt"/>
                          <a:ea typeface="+mn-ea"/>
                          <a:cs typeface="+mn-cs"/>
                        </a:rPr>
                        <a:t>Nephrolithiasis </a:t>
                      </a:r>
                      <a:endParaRPr lang="en-US" sz="1800" b="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7962576"/>
                  </a:ext>
                </a:extLst>
              </a:tr>
            </a:tbl>
          </a:graphicData>
        </a:graphic>
      </p:graphicFrame>
      <p:sp>
        <p:nvSpPr>
          <p:cNvPr id="3" name="Title 1">
            <a:extLst>
              <a:ext uri="{FF2B5EF4-FFF2-40B4-BE49-F238E27FC236}">
                <a16:creationId xmlns:a16="http://schemas.microsoft.com/office/drawing/2014/main" xmlns="" id="{5BA8AD97-C901-4989-B5AF-06ADCED90592}"/>
              </a:ext>
            </a:extLst>
          </p:cNvPr>
          <p:cNvSpPr txBox="1">
            <a:spLocks/>
          </p:cNvSpPr>
          <p:nvPr/>
        </p:nvSpPr>
        <p:spPr>
          <a:xfrm>
            <a:off x="0" y="0"/>
            <a:ext cx="6858000" cy="640080"/>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dirty="0">
                <a:ln w="3175">
                  <a:solidFill>
                    <a:schemeClr val="bg1"/>
                  </a:solidFill>
                </a:ln>
                <a:solidFill>
                  <a:schemeClr val="tx1"/>
                </a:solidFill>
              </a:rPr>
              <a:t>Cont..</a:t>
            </a:r>
            <a:endParaRPr lang="en-US" dirty="0">
              <a:ln w="3175">
                <a:solidFill>
                  <a:schemeClr val="bg1"/>
                </a:solidFill>
              </a:ln>
              <a:solidFill>
                <a:schemeClr val="tx1"/>
              </a:solidFill>
            </a:endParaRPr>
          </a:p>
        </p:txBody>
      </p:sp>
      <p:pic>
        <p:nvPicPr>
          <p:cNvPr id="5" name="Picture 2" descr="http://www.buzzle.com/img/articleImages/427510-4125-18.jpg">
            <a:extLst>
              <a:ext uri="{FF2B5EF4-FFF2-40B4-BE49-F238E27FC236}">
                <a16:creationId xmlns:a16="http://schemas.microsoft.com/office/drawing/2014/main" xmlns="" id="{EC45992B-CDE3-49F6-9444-80EAC1DA3727}"/>
              </a:ext>
            </a:extLst>
          </p:cNvPr>
          <p:cNvPicPr>
            <a:picLocks noChangeAspect="1" noChangeArrowheads="1"/>
          </p:cNvPicPr>
          <p:nvPr/>
        </p:nvPicPr>
        <p:blipFill>
          <a:blip r:embed="rId2"/>
          <a:srcRect/>
          <a:stretch>
            <a:fillRect/>
          </a:stretch>
        </p:blipFill>
        <p:spPr bwMode="auto">
          <a:xfrm>
            <a:off x="4627104" y="2304829"/>
            <a:ext cx="1907045" cy="2077826"/>
          </a:xfrm>
          <a:prstGeom prst="rect">
            <a:avLst/>
          </a:prstGeom>
          <a:noFill/>
        </p:spPr>
      </p:pic>
      <p:sp>
        <p:nvSpPr>
          <p:cNvPr id="6" name="Arrow: Pentagon 5">
            <a:extLst>
              <a:ext uri="{FF2B5EF4-FFF2-40B4-BE49-F238E27FC236}">
                <a16:creationId xmlns:a16="http://schemas.microsoft.com/office/drawing/2014/main" xmlns="" id="{A496192B-0BC9-4748-BB4E-42200654B2F4}"/>
              </a:ext>
            </a:extLst>
          </p:cNvPr>
          <p:cNvSpPr/>
          <p:nvPr/>
        </p:nvSpPr>
        <p:spPr>
          <a:xfrm>
            <a:off x="0" y="2300331"/>
            <a:ext cx="2230898" cy="640080"/>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Picture regarding the non drug treatment: </a:t>
            </a:r>
            <a:endParaRPr lang="en-US" sz="1600" b="1" dirty="0">
              <a:solidFill>
                <a:schemeClr val="tx1"/>
              </a:solidFill>
              <a:latin typeface="Cambria" panose="02040503050406030204" pitchFamily="18" charset="0"/>
            </a:endParaRPr>
          </a:p>
        </p:txBody>
      </p:sp>
      <p:sp>
        <p:nvSpPr>
          <p:cNvPr id="7" name="TextBox 6">
            <a:extLst>
              <a:ext uri="{FF2B5EF4-FFF2-40B4-BE49-F238E27FC236}">
                <a16:creationId xmlns:a16="http://schemas.microsoft.com/office/drawing/2014/main" xmlns="" id="{1E6F0F1E-7037-4ABF-B4DA-9964544F7DA7}"/>
              </a:ext>
            </a:extLst>
          </p:cNvPr>
          <p:cNvSpPr txBox="1"/>
          <p:nvPr/>
        </p:nvSpPr>
        <p:spPr>
          <a:xfrm>
            <a:off x="171450" y="3111327"/>
            <a:ext cx="2933700" cy="646331"/>
          </a:xfrm>
          <a:prstGeom prst="rect">
            <a:avLst/>
          </a:prstGeom>
          <a:noFill/>
        </p:spPr>
        <p:txBody>
          <a:bodyPr wrap="square" rtlCol="0">
            <a:spAutoFit/>
          </a:bodyPr>
          <a:lstStyle/>
          <a:p>
            <a:r>
              <a:rPr lang="en-US" dirty="0">
                <a:solidFill>
                  <a:schemeClr val="bg2">
                    <a:lumMod val="75000"/>
                  </a:schemeClr>
                </a:solidFill>
              </a:rPr>
              <a:t>We add it because </a:t>
            </a:r>
            <a:r>
              <a:rPr lang="en-US" dirty="0" err="1">
                <a:solidFill>
                  <a:schemeClr val="bg2">
                    <a:lumMod val="75000"/>
                  </a:schemeClr>
                </a:solidFill>
              </a:rPr>
              <a:t>Prof.Yeldez</a:t>
            </a:r>
            <a:r>
              <a:rPr lang="en-US" dirty="0">
                <a:solidFill>
                  <a:schemeClr val="bg2">
                    <a:lumMod val="75000"/>
                  </a:schemeClr>
                </a:solidFill>
              </a:rPr>
              <a:t> commented on it.</a:t>
            </a:r>
          </a:p>
        </p:txBody>
      </p:sp>
      <p:graphicFrame>
        <p:nvGraphicFramePr>
          <p:cNvPr id="8" name="Table 7"/>
          <p:cNvGraphicFramePr>
            <a:graphicFrameLocks noGrp="1"/>
          </p:cNvGraphicFramePr>
          <p:nvPr>
            <p:extLst>
              <p:ext uri="{D42A27DB-BD31-4B8C-83A1-F6EECF244321}">
                <p14:modId xmlns:p14="http://schemas.microsoft.com/office/powerpoint/2010/main" val="3794036023"/>
              </p:ext>
            </p:extLst>
          </p:nvPr>
        </p:nvGraphicFramePr>
        <p:xfrm>
          <a:off x="0" y="4526291"/>
          <a:ext cx="6858001" cy="5373424"/>
        </p:xfrm>
        <a:graphic>
          <a:graphicData uri="http://schemas.openxmlformats.org/drawingml/2006/table">
            <a:tbl>
              <a:tblPr firstRow="1" bandRow="1">
                <a:tableStyleId>{0505E3EF-67EA-436B-97B2-0124C06EBD24}</a:tableStyleId>
              </a:tblPr>
              <a:tblGrid>
                <a:gridCol w="857250">
                  <a:extLst>
                    <a:ext uri="{9D8B030D-6E8A-4147-A177-3AD203B41FA5}">
                      <a16:colId xmlns:a16="http://schemas.microsoft.com/office/drawing/2014/main" xmlns="" val="20000"/>
                    </a:ext>
                  </a:extLst>
                </a:gridCol>
                <a:gridCol w="640249">
                  <a:extLst>
                    <a:ext uri="{9D8B030D-6E8A-4147-A177-3AD203B41FA5}">
                      <a16:colId xmlns:a16="http://schemas.microsoft.com/office/drawing/2014/main" xmlns="" val="20001"/>
                    </a:ext>
                  </a:extLst>
                </a:gridCol>
                <a:gridCol w="1404729">
                  <a:extLst>
                    <a:ext uri="{9D8B030D-6E8A-4147-A177-3AD203B41FA5}">
                      <a16:colId xmlns:a16="http://schemas.microsoft.com/office/drawing/2014/main" xmlns="" val="20002"/>
                    </a:ext>
                  </a:extLst>
                </a:gridCol>
                <a:gridCol w="1351722">
                  <a:extLst>
                    <a:ext uri="{9D8B030D-6E8A-4147-A177-3AD203B41FA5}">
                      <a16:colId xmlns:a16="http://schemas.microsoft.com/office/drawing/2014/main" xmlns="" val="20003"/>
                    </a:ext>
                  </a:extLst>
                </a:gridCol>
                <a:gridCol w="1245704">
                  <a:extLst>
                    <a:ext uri="{9D8B030D-6E8A-4147-A177-3AD203B41FA5}">
                      <a16:colId xmlns:a16="http://schemas.microsoft.com/office/drawing/2014/main" xmlns="" val="20004"/>
                    </a:ext>
                  </a:extLst>
                </a:gridCol>
                <a:gridCol w="1358347">
                  <a:extLst>
                    <a:ext uri="{9D8B030D-6E8A-4147-A177-3AD203B41FA5}">
                      <a16:colId xmlns:a16="http://schemas.microsoft.com/office/drawing/2014/main" xmlns="" val="20005"/>
                    </a:ext>
                  </a:extLst>
                </a:gridCol>
              </a:tblGrid>
              <a:tr h="1270003">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lvl="0" algn="l"/>
                      <a:r>
                        <a:rPr lang="en-US" sz="1400" dirty="0">
                          <a:solidFill>
                            <a:schemeClr val="tx1"/>
                          </a:solidFill>
                        </a:rPr>
                        <a:t> </a:t>
                      </a:r>
                      <a:r>
                        <a:rPr lang="en-US" sz="1200" dirty="0">
                          <a:solidFill>
                            <a:schemeClr val="tx1"/>
                          </a:solidFill>
                        </a:rPr>
                        <a:t>Lifestyle modifications </a:t>
                      </a:r>
                    </a:p>
                    <a:p>
                      <a:pPr lvl="0" algn="l"/>
                      <a:r>
                        <a:rPr lang="en-US" sz="1200" b="1" dirty="0">
                          <a:solidFill>
                            <a:srgbClr val="782A72"/>
                          </a:solidFill>
                        </a:rPr>
                        <a:t> -</a:t>
                      </a:r>
                      <a:r>
                        <a:rPr lang="en-US" sz="1200" dirty="0">
                          <a:solidFill>
                            <a:schemeClr val="tx1"/>
                          </a:solidFill>
                        </a:rPr>
                        <a:t> Loss of weight </a:t>
                      </a:r>
                    </a:p>
                    <a:p>
                      <a:pPr lvl="0" algn="l"/>
                      <a:r>
                        <a:rPr lang="en-US" sz="1200" b="1" dirty="0">
                          <a:solidFill>
                            <a:srgbClr val="782A72"/>
                          </a:solidFill>
                        </a:rPr>
                        <a:t> -</a:t>
                      </a:r>
                      <a:r>
                        <a:rPr lang="en-US" sz="1200" dirty="0">
                          <a:solidFill>
                            <a:schemeClr val="tx1"/>
                          </a:solidFill>
                        </a:rPr>
                        <a:t> Exercise </a:t>
                      </a:r>
                    </a:p>
                    <a:p>
                      <a:pPr lvl="0" algn="l"/>
                      <a:r>
                        <a:rPr lang="en-US" sz="1200" b="1" dirty="0">
                          <a:solidFill>
                            <a:srgbClr val="782A72"/>
                          </a:solidFill>
                        </a:rPr>
                        <a:t> -</a:t>
                      </a:r>
                      <a:r>
                        <a:rPr lang="en-US" sz="1200" dirty="0">
                          <a:solidFill>
                            <a:schemeClr val="tx1"/>
                          </a:solidFill>
                        </a:rPr>
                        <a:t> Diet control </a:t>
                      </a:r>
                    </a:p>
                    <a:p>
                      <a:pPr lvl="0" algn="l"/>
                      <a:r>
                        <a:rPr lang="en-US" sz="1200" b="1" dirty="0">
                          <a:solidFill>
                            <a:srgbClr val="782A72"/>
                          </a:solidFill>
                        </a:rPr>
                        <a:t> - </a:t>
                      </a:r>
                      <a:r>
                        <a:rPr lang="en-US" sz="1200" dirty="0">
                          <a:solidFill>
                            <a:schemeClr val="tx1"/>
                          </a:solidFill>
                        </a:rPr>
                        <a:t>Smoking   cessation </a:t>
                      </a:r>
                      <a:r>
                        <a:rPr lang="en-US" sz="1200" dirty="0">
                          <a:solidFill>
                            <a:srgbClr val="92D050"/>
                          </a:solidFill>
                        </a:rPr>
                        <a:t>and avoid alcohol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17842">
                <a:tc vMerge="1">
                  <a:txBody>
                    <a:bodyPr/>
                    <a:lstStyle/>
                    <a:p>
                      <a:endParaRPr lang="en-US" dirty="0"/>
                    </a:p>
                  </a:txBody>
                  <a:tcPr/>
                </a:tc>
                <a:tc rowSpan="6">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2000" b="1" dirty="0"/>
                        <a:t>Treatment of</a:t>
                      </a:r>
                      <a:r>
                        <a:rPr lang="en-US" sz="2000" b="1" baseline="0" dirty="0"/>
                        <a:t> acute gout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1" dirty="0"/>
                        <a:t>NSAIDs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95000"/>
                              <a:lumOff val="5000"/>
                            </a:schemeClr>
                          </a:solidFill>
                          <a:latin typeface="+mn-lt"/>
                          <a:ea typeface="+mn-ea"/>
                          <a:cs typeface="+mn-cs"/>
                        </a:rPr>
                        <a:t>First line treatment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lumMod val="95000"/>
                              <a:lumOff val="5000"/>
                            </a:schemeClr>
                          </a:solidFill>
                          <a:latin typeface="+mn-lt"/>
                          <a:ea typeface="+mn-ea"/>
                          <a:cs typeface="+mn-cs"/>
                        </a:rPr>
                        <a:t>Contraindicated : heart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1"/>
                  </a:ext>
                </a:extLst>
              </a:tr>
              <a:tr h="51784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b="1" dirty="0">
                          <a:solidFill>
                            <a:schemeClr val="tx1">
                              <a:lumMod val="95000"/>
                              <a:lumOff val="5000"/>
                            </a:schemeClr>
                          </a:solidFill>
                        </a:rPr>
                        <a:t>steroids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indent="0">
                        <a:buFontTx/>
                        <a:buNone/>
                      </a:pPr>
                      <a:r>
                        <a:rPr lang="en-US" baseline="0" dirty="0"/>
                        <a:t>-Stronger than NSAIDs</a:t>
                      </a:r>
                    </a:p>
                    <a:p>
                      <a:pPr marL="0" indent="0">
                        <a:buFontTx/>
                        <a:buNone/>
                      </a:pPr>
                      <a:r>
                        <a:rPr lang="en-US" baseline="0" dirty="0"/>
                        <a:t>-Uses in elderly people or hypersensitivity to NSAIDs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2"/>
                  </a:ext>
                </a:extLst>
              </a:tr>
              <a:tr h="51784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TT" sz="1600" b="1" kern="1200" dirty="0">
                          <a:solidFill>
                            <a:schemeClr val="tx1">
                              <a:lumMod val="95000"/>
                              <a:lumOff val="5000"/>
                            </a:schemeClr>
                          </a:solidFill>
                          <a:latin typeface="+mn-lt"/>
                          <a:ea typeface="+mn-ea"/>
                          <a:cs typeface="+mn-cs"/>
                        </a:rPr>
                        <a:t>Colchicine</a:t>
                      </a:r>
                      <a:endParaRPr lang="en-US" sz="1600" b="1" kern="1200" dirty="0">
                        <a:solidFill>
                          <a:schemeClr val="tx1">
                            <a:lumMod val="95000"/>
                            <a:lumOff val="5000"/>
                          </a:schemeClr>
                        </a:solidFill>
                        <a:latin typeface="+mn-lt"/>
                        <a:ea typeface="+mn-ea"/>
                        <a:cs typeface="+mn-cs"/>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GB" sz="1400" b="1" kern="1200" dirty="0">
                          <a:solidFill>
                            <a:schemeClr val="tx1">
                              <a:lumMod val="95000"/>
                              <a:lumOff val="5000"/>
                            </a:schemeClr>
                          </a:solidFill>
                          <a:effectLst/>
                          <a:latin typeface="+mn-lt"/>
                          <a:ea typeface="+mn-ea"/>
                          <a:cs typeface="+mn-cs"/>
                        </a:rPr>
                        <a:t>Treatment of Mediterranean (inflammatory) fever </a:t>
                      </a:r>
                      <a:endParaRPr lang="en-US" sz="1400" b="1"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3"/>
                  </a:ext>
                </a:extLst>
              </a:tr>
              <a:tr h="1017321">
                <a:tc vMerge="1">
                  <a:txBody>
                    <a:bodyPr/>
                    <a:lstStyle/>
                    <a:p>
                      <a:endParaRPr lang="en-US"/>
                    </a:p>
                  </a:txBody>
                  <a:tcPr/>
                </a:tc>
                <a:tc vMerge="1">
                  <a:txBody>
                    <a:bodyPr/>
                    <a:lstStyle/>
                    <a:p>
                      <a:endParaRPr lang="en-US" dirty="0"/>
                    </a:p>
                  </a:txBody>
                  <a:tcPr/>
                </a:tc>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Prevention of recurrent attacks </a:t>
                      </a:r>
                      <a:endParaRPr lang="en-US" sz="2000" b="1" dirty="0">
                        <a:effectLs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Inhibition of uric acid synthesis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Allopurinol </a:t>
                      </a:r>
                    </a:p>
                    <a:p>
                      <a:pPr marL="0" marR="0" indent="0" algn="ctr" defTabSz="685800" rtl="0" eaLnBrk="1" fontAlgn="auto" latinLnBrk="0" hangingPunct="1">
                        <a:lnSpc>
                          <a:spcPct val="100000"/>
                        </a:lnSpc>
                        <a:spcBef>
                          <a:spcPts val="0"/>
                        </a:spcBef>
                        <a:spcAft>
                          <a:spcPts val="0"/>
                        </a:spcAft>
                        <a:buClrTx/>
                        <a:buSzTx/>
                        <a:buFontTx/>
                        <a:buNone/>
                        <a:tabLst/>
                        <a:defRPr/>
                      </a:pPr>
                      <a:r>
                        <a:rPr lang="en-US" sz="1050" b="0" dirty="0">
                          <a:solidFill>
                            <a:schemeClr val="tx2">
                              <a:lumMod val="75000"/>
                            </a:schemeClr>
                          </a:solidFill>
                        </a:rPr>
                        <a:t>drug of choice in patients with both gout &amp; ischemic heart disease</a:t>
                      </a:r>
                      <a:r>
                        <a:rPr lang="en-US" sz="1400" b="1" dirty="0">
                          <a:solidFill>
                            <a:srgbClr val="FF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lumMod val="95000"/>
                              <a:lumOff val="5000"/>
                            </a:schemeClr>
                          </a:solidFill>
                        </a:rPr>
                        <a:t>Febuxostate </a:t>
                      </a:r>
                    </a:p>
                    <a:p>
                      <a:pPr algn="ctr"/>
                      <a:r>
                        <a:rPr lang="en-US" b="0" dirty="0">
                          <a:solidFill>
                            <a:schemeClr val="accent1">
                              <a:lumMod val="50000"/>
                            </a:schemeClr>
                          </a:solidFill>
                        </a:rPr>
                        <a:t>Patients with renal</a:t>
                      </a:r>
                      <a:r>
                        <a:rPr lang="en-US" b="0" baseline="0" dirty="0">
                          <a:solidFill>
                            <a:schemeClr val="accent1">
                              <a:lumMod val="50000"/>
                            </a:schemeClr>
                          </a:solidFill>
                        </a:rPr>
                        <a:t> disease</a:t>
                      </a:r>
                      <a:endParaRPr lang="en-US"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1784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b="1" dirty="0"/>
                        <a:t>Uricosuric drugs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Probenecid </a:t>
                      </a:r>
                    </a:p>
                    <a:p>
                      <a:pPr marL="0" marR="0" indent="0" algn="ctr" defTabSz="685800" rtl="0" eaLnBrk="1" fontAlgn="auto" latinLnBrk="0" hangingPunct="1">
                        <a:lnSpc>
                          <a:spcPct val="100000"/>
                        </a:lnSpc>
                        <a:spcBef>
                          <a:spcPts val="0"/>
                        </a:spcBef>
                        <a:spcAft>
                          <a:spcPts val="0"/>
                        </a:spcAft>
                        <a:buClrTx/>
                        <a:buSzTx/>
                        <a:buFontTx/>
                        <a:buNone/>
                        <a:tabLst/>
                        <a:defRPr/>
                      </a:pPr>
                      <a:r>
                        <a:rPr lang="en-US" sz="1100" b="0" dirty="0">
                          <a:solidFill>
                            <a:schemeClr val="accent1">
                              <a:lumMod val="50000"/>
                            </a:schemeClr>
                          </a:solidFill>
                        </a:rPr>
                        <a:t>↑plasma concentration of penicillin.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Sulfinpyrazone </a:t>
                      </a:r>
                      <a:r>
                        <a:rPr lang="en-US" sz="1200" dirty="0">
                          <a:solidFill>
                            <a:schemeClr val="accent1">
                              <a:lumMod val="50000"/>
                            </a:schemeClr>
                          </a:solidFill>
                        </a:rPr>
                        <a:t>inhibits URAT1 &amp; OAT4.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17842">
                <a:tc vMerge="1">
                  <a:txBody>
                    <a:bodyPr/>
                    <a:lstStyle/>
                    <a:p>
                      <a:endParaRPr lang="en-US" dirty="0"/>
                    </a:p>
                  </a:txBody>
                  <a:tcPr/>
                </a:tc>
                <a:tc vMerge="1">
                  <a:txBody>
                    <a:bodyPr/>
                    <a:lstStyle/>
                    <a:p>
                      <a:endParaRPr lang="en-US"/>
                    </a:p>
                  </a:txBody>
                  <a:tcPr/>
                </a:tc>
                <a:tc vMerge="1">
                  <a:txBody>
                    <a:bodyPr/>
                    <a:lstStyle/>
                    <a:p>
                      <a:endParaRPr lang="en-US" dirty="0"/>
                    </a:p>
                  </a:txBody>
                  <a:tcPr/>
                </a:tc>
                <a:tc>
                  <a:txBody>
                    <a:bodyPr/>
                    <a:lstStyle/>
                    <a:p>
                      <a:r>
                        <a:rPr lang="en-US" b="1" dirty="0"/>
                        <a:t>Mamalian uricase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US" b="1" dirty="0"/>
                        <a:t>Pegloticase : </a:t>
                      </a:r>
                      <a:r>
                        <a:rPr lang="en-US" b="1" baseline="0" dirty="0"/>
                        <a:t> </a:t>
                      </a:r>
                      <a:r>
                        <a:rPr lang="en-US" sz="1400" kern="1200" dirty="0">
                          <a:solidFill>
                            <a:schemeClr val="accent1">
                              <a:lumMod val="50000"/>
                            </a:schemeClr>
                          </a:solidFill>
                          <a:effectLst/>
                          <a:latin typeface="+mn-lt"/>
                          <a:ea typeface="+mn-ea"/>
                          <a:cs typeface="+mn-cs"/>
                        </a:rPr>
                        <a:t>convert urate to </a:t>
                      </a:r>
                      <a:r>
                        <a:rPr lang="en-US" sz="1400" u="sng" kern="1200" dirty="0" err="1">
                          <a:solidFill>
                            <a:schemeClr val="accent1">
                              <a:lumMod val="50000"/>
                            </a:schemeClr>
                          </a:solidFill>
                          <a:effectLst/>
                          <a:latin typeface="+mn-lt"/>
                          <a:ea typeface="+mn-ea"/>
                          <a:cs typeface="+mn-cs"/>
                        </a:rPr>
                        <a:t>allantoin</a:t>
                      </a:r>
                      <a:endParaRPr lang="en-US" b="1"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9" name="TextBox 8"/>
          <p:cNvSpPr txBox="1"/>
          <p:nvPr/>
        </p:nvSpPr>
        <p:spPr>
          <a:xfrm rot="16200000">
            <a:off x="-856674" y="7139377"/>
            <a:ext cx="2517916" cy="461665"/>
          </a:xfrm>
          <a:prstGeom prst="rect">
            <a:avLst/>
          </a:prstGeom>
          <a:noFill/>
        </p:spPr>
        <p:txBody>
          <a:bodyPr wrap="square" rtlCol="0">
            <a:spAutoFit/>
          </a:bodyPr>
          <a:lstStyle/>
          <a:p>
            <a:r>
              <a:rPr lang="en-US" sz="2400" b="1" dirty="0"/>
              <a:t>Treatment of gout</a:t>
            </a:r>
          </a:p>
        </p:txBody>
      </p:sp>
      <p:sp>
        <p:nvSpPr>
          <p:cNvPr id="10" name="TextBox 9"/>
          <p:cNvSpPr txBox="1"/>
          <p:nvPr/>
        </p:nvSpPr>
        <p:spPr>
          <a:xfrm rot="16200000">
            <a:off x="-117319" y="7647545"/>
            <a:ext cx="2478155" cy="369332"/>
          </a:xfrm>
          <a:prstGeom prst="rect">
            <a:avLst/>
          </a:prstGeom>
          <a:noFill/>
        </p:spPr>
        <p:txBody>
          <a:bodyPr wrap="square" rtlCol="0">
            <a:spAutoFit/>
          </a:bodyPr>
          <a:lstStyle/>
          <a:p>
            <a:r>
              <a:rPr lang="en-US" b="1" dirty="0"/>
              <a:t>Pharmacologic</a:t>
            </a:r>
          </a:p>
        </p:txBody>
      </p:sp>
      <p:sp>
        <p:nvSpPr>
          <p:cNvPr id="11" name="TextBox 10"/>
          <p:cNvSpPr txBox="1"/>
          <p:nvPr/>
        </p:nvSpPr>
        <p:spPr>
          <a:xfrm rot="16200000">
            <a:off x="444739" y="4935391"/>
            <a:ext cx="1341420" cy="523220"/>
          </a:xfrm>
          <a:prstGeom prst="rect">
            <a:avLst/>
          </a:prstGeom>
          <a:noFill/>
        </p:spPr>
        <p:txBody>
          <a:bodyPr wrap="square" rtlCol="0">
            <a:spAutoFit/>
          </a:bodyPr>
          <a:lstStyle/>
          <a:p>
            <a:pPr algn="ctr"/>
            <a:r>
              <a:rPr lang="en-US" sz="1400" b="1" dirty="0"/>
              <a:t>Non</a:t>
            </a:r>
          </a:p>
          <a:p>
            <a:pPr algn="ctr"/>
            <a:r>
              <a:rPr lang="en-US" sz="1400" b="1" dirty="0"/>
              <a:t> pharmacologic </a:t>
            </a:r>
          </a:p>
        </p:txBody>
      </p:sp>
      <p:sp>
        <p:nvSpPr>
          <p:cNvPr id="12" name="Arrow: Pentagon 11">
            <a:extLst>
              <a:ext uri="{FF2B5EF4-FFF2-40B4-BE49-F238E27FC236}">
                <a16:creationId xmlns:a16="http://schemas.microsoft.com/office/drawing/2014/main" xmlns="" id="{3EABA41C-E664-41BB-AC1C-24845BC711F5}"/>
              </a:ext>
            </a:extLst>
          </p:cNvPr>
          <p:cNvSpPr/>
          <p:nvPr/>
        </p:nvSpPr>
        <p:spPr>
          <a:xfrm>
            <a:off x="0" y="3928574"/>
            <a:ext cx="1466374" cy="454081"/>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Summary: </a:t>
            </a:r>
            <a:endParaRPr lang="en-US" sz="1600" b="1" dirty="0">
              <a:solidFill>
                <a:schemeClr val="tx1"/>
              </a:solidFill>
              <a:latin typeface="Cambria" panose="02040503050406030204" pitchFamily="18" charset="0"/>
            </a:endParaRPr>
          </a:p>
        </p:txBody>
      </p:sp>
    </p:spTree>
    <p:extLst>
      <p:ext uri="{BB962C8B-B14F-4D97-AF65-F5344CB8AC3E}">
        <p14:creationId xmlns:p14="http://schemas.microsoft.com/office/powerpoint/2010/main" val="56428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62C1271E-9F86-4D28-A250-515EC4C1A915}"/>
              </a:ext>
            </a:extLst>
          </p:cNvPr>
          <p:cNvSpPr/>
          <p:nvPr/>
        </p:nvSpPr>
        <p:spPr>
          <a:xfrm>
            <a:off x="0" y="956332"/>
            <a:ext cx="2438400" cy="611903"/>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MCQ:</a:t>
            </a:r>
            <a:endParaRPr lang="en-US" sz="2400" b="1" dirty="0">
              <a:solidFill>
                <a:schemeClr val="tx1"/>
              </a:solidFill>
              <a:latin typeface="Cambria" panose="02040503050406030204" pitchFamily="18" charset="0"/>
            </a:endParaRPr>
          </a:p>
        </p:txBody>
      </p:sp>
      <p:sp>
        <p:nvSpPr>
          <p:cNvPr id="3" name="Title 1">
            <a:extLst>
              <a:ext uri="{FF2B5EF4-FFF2-40B4-BE49-F238E27FC236}">
                <a16:creationId xmlns:a16="http://schemas.microsoft.com/office/drawing/2014/main" xmlns="" id="{B1F93A4D-EBF4-48DD-96FB-E003A293E25C}"/>
              </a:ext>
            </a:extLst>
          </p:cNvPr>
          <p:cNvSpPr txBox="1">
            <a:spLocks/>
          </p:cNvSpPr>
          <p:nvPr/>
        </p:nvSpPr>
        <p:spPr>
          <a:xfrm>
            <a:off x="0" y="0"/>
            <a:ext cx="6858000" cy="64008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dirty="0">
                <a:ln w="3175">
                  <a:solidFill>
                    <a:schemeClr val="bg1"/>
                  </a:solidFill>
                </a:ln>
                <a:solidFill>
                  <a:schemeClr val="tx1"/>
                </a:solidFill>
              </a:rPr>
              <a:t>Questions</a:t>
            </a:r>
            <a:endParaRPr lang="en-US" dirty="0">
              <a:ln w="3175">
                <a:solidFill>
                  <a:schemeClr val="bg1"/>
                </a:solidFill>
              </a:ln>
              <a:solidFill>
                <a:schemeClr val="tx1"/>
              </a:solidFill>
            </a:endParaRPr>
          </a:p>
        </p:txBody>
      </p:sp>
      <p:sp>
        <p:nvSpPr>
          <p:cNvPr id="4" name="TextBox 3">
            <a:extLst>
              <a:ext uri="{FF2B5EF4-FFF2-40B4-BE49-F238E27FC236}">
                <a16:creationId xmlns:a16="http://schemas.microsoft.com/office/drawing/2014/main" xmlns="" id="{BF797A5B-A137-421B-9E04-DF95AEEB808D}"/>
              </a:ext>
            </a:extLst>
          </p:cNvPr>
          <p:cNvSpPr txBox="1"/>
          <p:nvPr/>
        </p:nvSpPr>
        <p:spPr>
          <a:xfrm>
            <a:off x="161925" y="1884487"/>
            <a:ext cx="6534150" cy="7325082"/>
          </a:xfrm>
          <a:prstGeom prst="rect">
            <a:avLst/>
          </a:prstGeom>
          <a:noFill/>
        </p:spPr>
        <p:txBody>
          <a:bodyPr wrap="square" rtlCol="0">
            <a:spAutoFit/>
          </a:bodyPr>
          <a:lstStyle/>
          <a:p>
            <a:r>
              <a:rPr lang="en-US" sz="1600" b="1" dirty="0"/>
              <a:t>1-Which of the following causes the inflammatory process in Gout?</a:t>
            </a:r>
          </a:p>
          <a:p>
            <a:r>
              <a:rPr lang="en-US" sz="1600" dirty="0"/>
              <a:t>A-Deposits of Sodium Urate Crystals</a:t>
            </a:r>
          </a:p>
          <a:p>
            <a:r>
              <a:rPr lang="en-US" sz="1600" dirty="0"/>
              <a:t>B-High serum Uric acid</a:t>
            </a:r>
          </a:p>
          <a:p>
            <a:r>
              <a:rPr lang="en-US" sz="1600" dirty="0"/>
              <a:t>C-Cytokines</a:t>
            </a:r>
          </a:p>
          <a:p>
            <a:endParaRPr lang="en-US" sz="1600" dirty="0"/>
          </a:p>
          <a:p>
            <a:r>
              <a:rPr lang="en-US" sz="1600" b="1" dirty="0"/>
              <a:t>2-A 50 years old man came to the ER complaining from severe pain in his toes joints with hotness on them. Blood sample was taken from him and it revealed high uric acid with creatine clearance rate of 23 mL/min. Which of the following should be avoided in treating his Gout?</a:t>
            </a:r>
          </a:p>
          <a:p>
            <a:r>
              <a:rPr lang="en-US" sz="1600" dirty="0"/>
              <a:t>A-NSAIDs</a:t>
            </a:r>
          </a:p>
          <a:p>
            <a:r>
              <a:rPr lang="en-US" sz="1600" dirty="0"/>
              <a:t>B-Colchicine</a:t>
            </a:r>
          </a:p>
          <a:p>
            <a:r>
              <a:rPr lang="en-US" sz="1600" dirty="0"/>
              <a:t>C-</a:t>
            </a:r>
            <a:r>
              <a:rPr lang="en-US" sz="1600" dirty="0" err="1"/>
              <a:t>Febuxostat</a:t>
            </a:r>
            <a:endParaRPr lang="en-US" sz="1600" dirty="0"/>
          </a:p>
          <a:p>
            <a:endParaRPr lang="en-US" sz="1600" dirty="0"/>
          </a:p>
          <a:p>
            <a:r>
              <a:rPr lang="en-US" sz="1600" b="1" dirty="0"/>
              <a:t>3-Allopurinol is metabolized into Alloxanthin by</a:t>
            </a:r>
          </a:p>
          <a:p>
            <a:r>
              <a:rPr lang="en-US" sz="1600" dirty="0"/>
              <a:t>A-Aspirin</a:t>
            </a:r>
          </a:p>
          <a:p>
            <a:r>
              <a:rPr lang="en-US" sz="1600" dirty="0"/>
              <a:t>B-Xanthine oxidase</a:t>
            </a:r>
          </a:p>
          <a:p>
            <a:r>
              <a:rPr lang="en-US" sz="1600" dirty="0"/>
              <a:t>C-</a:t>
            </a:r>
            <a:r>
              <a:rPr lang="en-US" sz="1600" dirty="0" err="1"/>
              <a:t>Pegloticase</a:t>
            </a:r>
            <a:endParaRPr lang="en-US" sz="1600" dirty="0"/>
          </a:p>
          <a:p>
            <a:endParaRPr lang="en-US" sz="1600" dirty="0"/>
          </a:p>
          <a:p>
            <a:r>
              <a:rPr lang="en-US" sz="1600" b="1" dirty="0"/>
              <a:t>4-Jamal is a 35 years old man with known history of Gout was diagnosed with bacterial infection and was prescribed penicillin. Which drug of Gout his doctor must stop it in this case due to interaction ?</a:t>
            </a:r>
          </a:p>
          <a:p>
            <a:r>
              <a:rPr lang="en-US" sz="1600" dirty="0"/>
              <a:t>A-Probenecid</a:t>
            </a:r>
          </a:p>
          <a:p>
            <a:r>
              <a:rPr lang="en-US" sz="1600" dirty="0"/>
              <a:t>B-</a:t>
            </a:r>
            <a:r>
              <a:rPr lang="en-US" sz="1600" dirty="0" err="1"/>
              <a:t>Febuxostat</a:t>
            </a:r>
            <a:endParaRPr lang="en-US" sz="1600" dirty="0"/>
          </a:p>
          <a:p>
            <a:r>
              <a:rPr lang="en-US" sz="1600" dirty="0"/>
              <a:t>C-Steroids</a:t>
            </a:r>
          </a:p>
          <a:p>
            <a:endParaRPr lang="en-US" sz="1600" b="1" dirty="0"/>
          </a:p>
          <a:p>
            <a:r>
              <a:rPr lang="en-US" sz="1600" b="1" dirty="0"/>
              <a:t>5-If a Gout patient has ischemic heart disease, what is the drug of choice?</a:t>
            </a:r>
          </a:p>
          <a:p>
            <a:r>
              <a:rPr lang="en-US" sz="1600" dirty="0"/>
              <a:t>A-</a:t>
            </a:r>
            <a:r>
              <a:rPr lang="en-US" sz="1600" dirty="0" err="1"/>
              <a:t>Pegloticase</a:t>
            </a:r>
            <a:endParaRPr lang="en-US" sz="1600" dirty="0"/>
          </a:p>
          <a:p>
            <a:r>
              <a:rPr lang="en-US" sz="1600" dirty="0"/>
              <a:t>B-Allopurinol</a:t>
            </a:r>
          </a:p>
          <a:p>
            <a:r>
              <a:rPr lang="en-US" sz="1600" dirty="0"/>
              <a:t>C-Colchicine</a:t>
            </a:r>
          </a:p>
        </p:txBody>
      </p:sp>
      <p:sp>
        <p:nvSpPr>
          <p:cNvPr id="5" name="TextBox 4">
            <a:extLst>
              <a:ext uri="{FF2B5EF4-FFF2-40B4-BE49-F238E27FC236}">
                <a16:creationId xmlns:a16="http://schemas.microsoft.com/office/drawing/2014/main" xmlns="" id="{27F0D766-27D5-47D5-AACA-7BEE9E869980}"/>
              </a:ext>
            </a:extLst>
          </p:cNvPr>
          <p:cNvSpPr txBox="1"/>
          <p:nvPr/>
        </p:nvSpPr>
        <p:spPr>
          <a:xfrm>
            <a:off x="5434191" y="8624793"/>
            <a:ext cx="1415772" cy="1169551"/>
          </a:xfrm>
          <a:prstGeom prst="rect">
            <a:avLst/>
          </a:prstGeom>
          <a:noFill/>
        </p:spPr>
        <p:txBody>
          <a:bodyPr vert="vert270" wrap="square" rtlCol="0">
            <a:spAutoFit/>
          </a:bodyPr>
          <a:lstStyle/>
          <a:p>
            <a:r>
              <a:rPr lang="en-US" sz="1600" dirty="0">
                <a:solidFill>
                  <a:schemeClr val="bg2">
                    <a:lumMod val="75000"/>
                  </a:schemeClr>
                </a:solidFill>
              </a:rPr>
              <a:t>1-A</a:t>
            </a:r>
          </a:p>
          <a:p>
            <a:r>
              <a:rPr lang="en-US" sz="1600" dirty="0">
                <a:solidFill>
                  <a:schemeClr val="bg2">
                    <a:lumMod val="75000"/>
                  </a:schemeClr>
                </a:solidFill>
              </a:rPr>
              <a:t>2-B</a:t>
            </a:r>
          </a:p>
          <a:p>
            <a:r>
              <a:rPr lang="en-US" sz="1600" dirty="0">
                <a:solidFill>
                  <a:schemeClr val="bg2">
                    <a:lumMod val="75000"/>
                  </a:schemeClr>
                </a:solidFill>
              </a:rPr>
              <a:t>3-B</a:t>
            </a:r>
          </a:p>
          <a:p>
            <a:r>
              <a:rPr lang="en-US" sz="1600" dirty="0">
                <a:solidFill>
                  <a:schemeClr val="bg2">
                    <a:lumMod val="75000"/>
                  </a:schemeClr>
                </a:solidFill>
              </a:rPr>
              <a:t>4-A</a:t>
            </a:r>
          </a:p>
          <a:p>
            <a:r>
              <a:rPr lang="en-US" sz="1600" dirty="0">
                <a:solidFill>
                  <a:schemeClr val="bg2">
                    <a:lumMod val="75000"/>
                  </a:schemeClr>
                </a:solidFill>
              </a:rPr>
              <a:t>5-B</a:t>
            </a:r>
          </a:p>
        </p:txBody>
      </p:sp>
    </p:spTree>
    <p:extLst>
      <p:ext uri="{BB962C8B-B14F-4D97-AF65-F5344CB8AC3E}">
        <p14:creationId xmlns:p14="http://schemas.microsoft.com/office/powerpoint/2010/main" val="121181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4D30F46F-9343-415F-8F1F-AB0A3ED88F1E}"/>
              </a:ext>
            </a:extLst>
          </p:cNvPr>
          <p:cNvSpPr/>
          <p:nvPr/>
        </p:nvSpPr>
        <p:spPr>
          <a:xfrm>
            <a:off x="0" y="956332"/>
            <a:ext cx="2438400" cy="611903"/>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SAQ:</a:t>
            </a:r>
            <a:endParaRPr lang="en-US" sz="2400" b="1" dirty="0">
              <a:solidFill>
                <a:schemeClr val="tx1"/>
              </a:solidFill>
              <a:latin typeface="Cambria" panose="02040503050406030204" pitchFamily="18" charset="0"/>
            </a:endParaRPr>
          </a:p>
        </p:txBody>
      </p:sp>
      <p:sp>
        <p:nvSpPr>
          <p:cNvPr id="3" name="Title 1">
            <a:extLst>
              <a:ext uri="{FF2B5EF4-FFF2-40B4-BE49-F238E27FC236}">
                <a16:creationId xmlns:a16="http://schemas.microsoft.com/office/drawing/2014/main" xmlns="" id="{B6089E2D-EC95-49F2-AAC2-42A2E217474E}"/>
              </a:ext>
            </a:extLst>
          </p:cNvPr>
          <p:cNvSpPr txBox="1">
            <a:spLocks/>
          </p:cNvSpPr>
          <p:nvPr/>
        </p:nvSpPr>
        <p:spPr>
          <a:xfrm>
            <a:off x="0" y="0"/>
            <a:ext cx="6858000" cy="640080"/>
          </a:xfrm>
          <a:prstGeom prst="rect">
            <a:avLst/>
          </a:prstGeom>
          <a:solidFill>
            <a:srgbClr val="782A72"/>
          </a:solidFill>
        </p:spPr>
        <p:txBody>
          <a:bodyPr anchor="ct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dirty="0">
                <a:ln w="3175">
                  <a:solidFill>
                    <a:schemeClr val="bg1"/>
                  </a:solidFill>
                </a:ln>
                <a:solidFill>
                  <a:schemeClr val="tx1"/>
                </a:solidFill>
              </a:rPr>
              <a:t>Questions</a:t>
            </a:r>
            <a:endParaRPr lang="en-US" dirty="0">
              <a:ln w="3175">
                <a:solidFill>
                  <a:schemeClr val="bg1"/>
                </a:solidFill>
              </a:ln>
              <a:solidFill>
                <a:schemeClr val="tx1"/>
              </a:solidFill>
            </a:endParaRPr>
          </a:p>
        </p:txBody>
      </p:sp>
      <p:sp>
        <p:nvSpPr>
          <p:cNvPr id="4" name="TextBox 3">
            <a:extLst>
              <a:ext uri="{FF2B5EF4-FFF2-40B4-BE49-F238E27FC236}">
                <a16:creationId xmlns:a16="http://schemas.microsoft.com/office/drawing/2014/main" xmlns="" id="{B6FA7E11-5B0F-4DC5-8F09-C391A59B63D1}"/>
              </a:ext>
            </a:extLst>
          </p:cNvPr>
          <p:cNvSpPr txBox="1"/>
          <p:nvPr/>
        </p:nvSpPr>
        <p:spPr>
          <a:xfrm>
            <a:off x="190500" y="1636041"/>
            <a:ext cx="57912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t>Based on your study of Gout and its treatment, answer the following:</a:t>
            </a:r>
          </a:p>
        </p:txBody>
      </p:sp>
      <p:sp>
        <p:nvSpPr>
          <p:cNvPr id="5" name="TextBox 4">
            <a:extLst>
              <a:ext uri="{FF2B5EF4-FFF2-40B4-BE49-F238E27FC236}">
                <a16:creationId xmlns:a16="http://schemas.microsoft.com/office/drawing/2014/main" xmlns="" id="{36D70733-BAE1-45A4-8D42-DEF05FA16A95}"/>
              </a:ext>
            </a:extLst>
          </p:cNvPr>
          <p:cNvSpPr txBox="1"/>
          <p:nvPr/>
        </p:nvSpPr>
        <p:spPr>
          <a:xfrm>
            <a:off x="190500" y="2564196"/>
            <a:ext cx="4591050" cy="1938992"/>
          </a:xfrm>
          <a:prstGeom prst="rect">
            <a:avLst/>
          </a:prstGeom>
          <a:noFill/>
        </p:spPr>
        <p:txBody>
          <a:bodyPr wrap="square" rtlCol="0">
            <a:spAutoFit/>
          </a:bodyPr>
          <a:lstStyle/>
          <a:p>
            <a:r>
              <a:rPr lang="en-US" dirty="0"/>
              <a:t>A- What are the stages of Gout?</a:t>
            </a:r>
          </a:p>
          <a:p>
            <a:r>
              <a:rPr lang="en-US" sz="1600" dirty="0">
                <a:solidFill>
                  <a:schemeClr val="bg2">
                    <a:lumMod val="75000"/>
                  </a:schemeClr>
                </a:solidFill>
              </a:rPr>
              <a:t>Four distinct stages:</a:t>
            </a:r>
          </a:p>
          <a:p>
            <a:r>
              <a:rPr lang="en-US" sz="1600" dirty="0">
                <a:solidFill>
                  <a:schemeClr val="bg2">
                    <a:lumMod val="75000"/>
                  </a:schemeClr>
                </a:solidFill>
              </a:rPr>
              <a:t>a)asymptomatic hyper-uricemia</a:t>
            </a:r>
          </a:p>
          <a:p>
            <a:r>
              <a:rPr lang="en-US" sz="1600" dirty="0">
                <a:solidFill>
                  <a:schemeClr val="bg2">
                    <a:lumMod val="75000"/>
                  </a:schemeClr>
                </a:solidFill>
              </a:rPr>
              <a:t>b) acute intermittent gout</a:t>
            </a:r>
          </a:p>
          <a:p>
            <a:r>
              <a:rPr lang="en-US" sz="1600" dirty="0">
                <a:solidFill>
                  <a:schemeClr val="bg2">
                    <a:lumMod val="75000"/>
                  </a:schemeClr>
                </a:solidFill>
              </a:rPr>
              <a:t>c)Intercritical stage </a:t>
            </a:r>
          </a:p>
          <a:p>
            <a:r>
              <a:rPr lang="en-US" sz="1600" dirty="0">
                <a:solidFill>
                  <a:schemeClr val="bg2">
                    <a:lumMod val="75000"/>
                  </a:schemeClr>
                </a:solidFill>
              </a:rPr>
              <a:t>d) chronic gout</a:t>
            </a:r>
          </a:p>
          <a:p>
            <a:endParaRPr lang="en-US" dirty="0"/>
          </a:p>
        </p:txBody>
      </p:sp>
      <p:sp>
        <p:nvSpPr>
          <p:cNvPr id="6" name="TextBox 5">
            <a:extLst>
              <a:ext uri="{FF2B5EF4-FFF2-40B4-BE49-F238E27FC236}">
                <a16:creationId xmlns:a16="http://schemas.microsoft.com/office/drawing/2014/main" xmlns="" id="{7A258578-6E01-4785-865E-8DEF7660EAD0}"/>
              </a:ext>
            </a:extLst>
          </p:cNvPr>
          <p:cNvSpPr txBox="1"/>
          <p:nvPr/>
        </p:nvSpPr>
        <p:spPr>
          <a:xfrm>
            <a:off x="190500" y="4381500"/>
            <a:ext cx="6096000" cy="1354217"/>
          </a:xfrm>
          <a:prstGeom prst="rect">
            <a:avLst/>
          </a:prstGeom>
          <a:noFill/>
        </p:spPr>
        <p:txBody>
          <a:bodyPr wrap="square" rtlCol="0">
            <a:spAutoFit/>
          </a:bodyPr>
          <a:lstStyle/>
          <a:p>
            <a:r>
              <a:rPr lang="en-US" dirty="0"/>
              <a:t>B-How to manage each stage?</a:t>
            </a:r>
          </a:p>
          <a:p>
            <a:r>
              <a:rPr lang="en-US" sz="1600" dirty="0">
                <a:solidFill>
                  <a:schemeClr val="bg2">
                    <a:lumMod val="75000"/>
                  </a:schemeClr>
                </a:solidFill>
              </a:rPr>
              <a:t>Asymptotic: Life style modification</a:t>
            </a:r>
          </a:p>
          <a:p>
            <a:r>
              <a:rPr lang="en-US" sz="1600" dirty="0">
                <a:solidFill>
                  <a:schemeClr val="bg2">
                    <a:lumMod val="75000"/>
                  </a:schemeClr>
                </a:solidFill>
              </a:rPr>
              <a:t>Acute: terminate the attack</a:t>
            </a:r>
          </a:p>
          <a:p>
            <a:r>
              <a:rPr lang="en-US" sz="1600" dirty="0">
                <a:solidFill>
                  <a:schemeClr val="bg2">
                    <a:lumMod val="75000"/>
                  </a:schemeClr>
                </a:solidFill>
              </a:rPr>
              <a:t>Intercritical: Prevent the recurrent attacks</a:t>
            </a:r>
          </a:p>
          <a:p>
            <a:r>
              <a:rPr lang="en-US" sz="1600" dirty="0">
                <a:solidFill>
                  <a:schemeClr val="bg2">
                    <a:lumMod val="75000"/>
                  </a:schemeClr>
                </a:solidFill>
              </a:rPr>
              <a:t>Chronic: prevent complication and lower serum uric acid</a:t>
            </a:r>
          </a:p>
        </p:txBody>
      </p:sp>
      <p:sp>
        <p:nvSpPr>
          <p:cNvPr id="7" name="TextBox 6">
            <a:extLst>
              <a:ext uri="{FF2B5EF4-FFF2-40B4-BE49-F238E27FC236}">
                <a16:creationId xmlns:a16="http://schemas.microsoft.com/office/drawing/2014/main" xmlns="" id="{89688F35-287A-41B5-8602-36014E88E3F7}"/>
              </a:ext>
            </a:extLst>
          </p:cNvPr>
          <p:cNvSpPr txBox="1"/>
          <p:nvPr/>
        </p:nvSpPr>
        <p:spPr>
          <a:xfrm>
            <a:off x="190500" y="5858827"/>
            <a:ext cx="4591050" cy="923330"/>
          </a:xfrm>
          <a:prstGeom prst="rect">
            <a:avLst/>
          </a:prstGeom>
          <a:noFill/>
        </p:spPr>
        <p:txBody>
          <a:bodyPr wrap="square" rtlCol="0">
            <a:spAutoFit/>
          </a:bodyPr>
          <a:lstStyle/>
          <a:p>
            <a:r>
              <a:rPr lang="en-US" dirty="0"/>
              <a:t>C-In Gout we have acute treatment and prophylactic therapy. According to the previous statement, answer the following: </a:t>
            </a:r>
          </a:p>
        </p:txBody>
      </p:sp>
      <p:sp>
        <p:nvSpPr>
          <p:cNvPr id="9" name="TextBox 8">
            <a:extLst>
              <a:ext uri="{FF2B5EF4-FFF2-40B4-BE49-F238E27FC236}">
                <a16:creationId xmlns:a16="http://schemas.microsoft.com/office/drawing/2014/main" xmlns="" id="{B6993C4E-C6D4-4609-A4A7-D29B834B4C08}"/>
              </a:ext>
            </a:extLst>
          </p:cNvPr>
          <p:cNvSpPr txBox="1"/>
          <p:nvPr/>
        </p:nvSpPr>
        <p:spPr>
          <a:xfrm>
            <a:off x="95250" y="6908112"/>
            <a:ext cx="533400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Write Colchicine mechanism of action and clinical uses:</a:t>
            </a:r>
          </a:p>
          <a:p>
            <a:r>
              <a:rPr lang="en-US" sz="1600" dirty="0">
                <a:solidFill>
                  <a:schemeClr val="bg2">
                    <a:lumMod val="75000"/>
                  </a:schemeClr>
                </a:solidFill>
              </a:rPr>
              <a:t>Slide 6 in Colchicine part.</a:t>
            </a:r>
          </a:p>
        </p:txBody>
      </p:sp>
      <p:sp>
        <p:nvSpPr>
          <p:cNvPr id="10" name="TextBox 9">
            <a:extLst>
              <a:ext uri="{FF2B5EF4-FFF2-40B4-BE49-F238E27FC236}">
                <a16:creationId xmlns:a16="http://schemas.microsoft.com/office/drawing/2014/main" xmlns="" id="{23DC4582-2856-4B5A-B35A-3FC2051EC2AA}"/>
              </a:ext>
            </a:extLst>
          </p:cNvPr>
          <p:cNvSpPr txBox="1"/>
          <p:nvPr/>
        </p:nvSpPr>
        <p:spPr>
          <a:xfrm>
            <a:off x="95250" y="8488003"/>
            <a:ext cx="609600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Mention one class that is used a preventive therapy with two ADRs:</a:t>
            </a:r>
          </a:p>
          <a:p>
            <a:r>
              <a:rPr lang="en-US" sz="1600" dirty="0">
                <a:solidFill>
                  <a:schemeClr val="bg2">
                    <a:lumMod val="75000"/>
                  </a:schemeClr>
                </a:solidFill>
              </a:rPr>
              <a:t>Any class with its ADRs</a:t>
            </a:r>
          </a:p>
        </p:txBody>
      </p:sp>
    </p:spTree>
    <p:extLst>
      <p:ext uri="{BB962C8B-B14F-4D97-AF65-F5344CB8AC3E}">
        <p14:creationId xmlns:p14="http://schemas.microsoft.com/office/powerpoint/2010/main" val="262348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4FA16F3A-3C3D-46C8-B32D-8843278B2966}"/>
              </a:ext>
            </a:extLst>
          </p:cNvPr>
          <p:cNvGrpSpPr/>
          <p:nvPr/>
        </p:nvGrpSpPr>
        <p:grpSpPr>
          <a:xfrm>
            <a:off x="453864" y="533400"/>
            <a:ext cx="6251736" cy="3070201"/>
            <a:chOff x="453864" y="533400"/>
            <a:chExt cx="6251736" cy="3070201"/>
          </a:xfrm>
        </p:grpSpPr>
        <p:grpSp>
          <p:nvGrpSpPr>
            <p:cNvPr id="17" name="Group 16">
              <a:extLst>
                <a:ext uri="{FF2B5EF4-FFF2-40B4-BE49-F238E27FC236}">
                  <a16:creationId xmlns:a16="http://schemas.microsoft.com/office/drawing/2014/main" xmlns="" id="{09DC9EC8-7F59-4854-BF83-921924C43328}"/>
                </a:ext>
              </a:extLst>
            </p:cNvPr>
            <p:cNvGrpSpPr/>
            <p:nvPr/>
          </p:nvGrpSpPr>
          <p:grpSpPr>
            <a:xfrm>
              <a:off x="453864" y="533400"/>
              <a:ext cx="6251736" cy="2686372"/>
              <a:chOff x="453864" y="533400"/>
              <a:chExt cx="6251736" cy="2686372"/>
            </a:xfrm>
          </p:grpSpPr>
          <p:pic>
            <p:nvPicPr>
              <p:cNvPr id="7" name="Picture 6">
                <a:extLst>
                  <a:ext uri="{FF2B5EF4-FFF2-40B4-BE49-F238E27FC236}">
                    <a16:creationId xmlns:a16="http://schemas.microsoft.com/office/drawing/2014/main" xmlns="" id="{F0021A23-9B89-4D60-8DA8-BE533C29F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6275" y="533400"/>
                <a:ext cx="1444464" cy="1543047"/>
              </a:xfrm>
              <a:prstGeom prst="rect">
                <a:avLst/>
              </a:prstGeom>
            </p:spPr>
          </p:pic>
          <p:pic>
            <p:nvPicPr>
              <p:cNvPr id="9" name="Picture 8">
                <a:extLst>
                  <a:ext uri="{FF2B5EF4-FFF2-40B4-BE49-F238E27FC236}">
                    <a16:creationId xmlns:a16="http://schemas.microsoft.com/office/drawing/2014/main" xmlns="" id="{43E7DD4D-41F5-4AB1-B11F-9D51D3134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64" y="1657027"/>
                <a:ext cx="1152525" cy="1562745"/>
              </a:xfrm>
              <a:prstGeom prst="rect">
                <a:avLst/>
              </a:prstGeom>
            </p:spPr>
          </p:pic>
          <p:cxnSp>
            <p:nvCxnSpPr>
              <p:cNvPr id="11" name="Straight Connector 10">
                <a:extLst>
                  <a:ext uri="{FF2B5EF4-FFF2-40B4-BE49-F238E27FC236}">
                    <a16:creationId xmlns:a16="http://schemas.microsoft.com/office/drawing/2014/main" xmlns="" id="{9EE7D283-39E9-4D4B-A672-1DE763AC015C}"/>
                  </a:ext>
                </a:extLst>
              </p:cNvPr>
              <p:cNvCxnSpPr/>
              <p:nvPr/>
            </p:nvCxnSpPr>
            <p:spPr>
              <a:xfrm>
                <a:off x="1777471" y="2247900"/>
                <a:ext cx="4928129" cy="0"/>
              </a:xfrm>
              <a:prstGeom prst="line">
                <a:avLst/>
              </a:prstGeom>
              <a:ln w="38100">
                <a:solidFill>
                  <a:srgbClr val="37676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341258FE-D7C8-4C66-B64D-7D0AF8C00EA9}"/>
                  </a:ext>
                </a:extLst>
              </p:cNvPr>
              <p:cNvSpPr txBox="1"/>
              <p:nvPr/>
            </p:nvSpPr>
            <p:spPr>
              <a:xfrm>
                <a:off x="2107935" y="1589127"/>
                <a:ext cx="4267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“It is not hard, you just made it to the end!”</a:t>
                </a:r>
              </a:p>
            </p:txBody>
          </p:sp>
        </p:grpSp>
        <p:sp>
          <p:nvSpPr>
            <p:cNvPr id="13" name="TextBox 12">
              <a:extLst>
                <a:ext uri="{FF2B5EF4-FFF2-40B4-BE49-F238E27FC236}">
                  <a16:creationId xmlns:a16="http://schemas.microsoft.com/office/drawing/2014/main" xmlns="" id="{AD07951E-6654-4F7C-9987-E00CE6EA949D}"/>
                </a:ext>
              </a:extLst>
            </p:cNvPr>
            <p:cNvSpPr txBox="1"/>
            <p:nvPr/>
          </p:nvSpPr>
          <p:spPr>
            <a:xfrm>
              <a:off x="2406121" y="2438399"/>
              <a:ext cx="317552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rPr>
                <a:t>Team Leaders:</a:t>
              </a:r>
            </a:p>
          </p:txBody>
        </p:sp>
        <p:sp>
          <p:nvSpPr>
            <p:cNvPr id="14" name="TextBox 13">
              <a:extLst>
                <a:ext uri="{FF2B5EF4-FFF2-40B4-BE49-F238E27FC236}">
                  <a16:creationId xmlns:a16="http://schemas.microsoft.com/office/drawing/2014/main" xmlns="" id="{C7B72803-D8E1-491A-AEB5-E67CB92E878A}"/>
                </a:ext>
              </a:extLst>
            </p:cNvPr>
            <p:cNvSpPr txBox="1"/>
            <p:nvPr/>
          </p:nvSpPr>
          <p:spPr>
            <a:xfrm>
              <a:off x="1474522" y="3141936"/>
              <a:ext cx="503872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Yazeed</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Al-Harbi &amp; Aseel Ba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Dukhon</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15" name="TextBox 14">
            <a:extLst>
              <a:ext uri="{FF2B5EF4-FFF2-40B4-BE49-F238E27FC236}">
                <a16:creationId xmlns:a16="http://schemas.microsoft.com/office/drawing/2014/main" xmlns="" id="{679263BE-CE18-4790-8407-DC269FA491AB}"/>
              </a:ext>
            </a:extLst>
          </p:cNvPr>
          <p:cNvSpPr txBox="1"/>
          <p:nvPr/>
        </p:nvSpPr>
        <p:spPr>
          <a:xfrm>
            <a:off x="1236397" y="3960793"/>
            <a:ext cx="527685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3297C"/>
                </a:solidFill>
                <a:effectLst/>
                <a:uLnTx/>
                <a:uFillTx/>
                <a:latin typeface="Cambria" panose="02040503050406030204" pitchFamily="18" charset="0"/>
                <a:ea typeface="+mn-ea"/>
                <a:cs typeface="+mn-cs"/>
              </a:rPr>
              <a:t>Thanks for those who worked on this lecture:</a:t>
            </a:r>
          </a:p>
        </p:txBody>
      </p:sp>
      <p:sp>
        <p:nvSpPr>
          <p:cNvPr id="19" name="TextBox 18">
            <a:extLst>
              <a:ext uri="{FF2B5EF4-FFF2-40B4-BE49-F238E27FC236}">
                <a16:creationId xmlns:a16="http://schemas.microsoft.com/office/drawing/2014/main" xmlns="" id="{F4AE539C-016D-4CD4-AE14-E5DD519E79CD}"/>
              </a:ext>
            </a:extLst>
          </p:cNvPr>
          <p:cNvSpPr txBox="1"/>
          <p:nvPr/>
        </p:nvSpPr>
        <p:spPr>
          <a:xfrm>
            <a:off x="2158471" y="4991101"/>
            <a:ext cx="353747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Renad</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Al-</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Gharebi</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rPr>
              <a:t>Alanoud</a:t>
            </a:r>
            <a:r>
              <a:rPr lang="en-US" sz="2000" dirty="0">
                <a:solidFill>
                  <a:prstClr val="black"/>
                </a:solidFill>
                <a:latin typeface="Cambria" panose="02040503050406030204" pitchFamily="18" charset="0"/>
              </a:rPr>
              <a:t> Al-Essa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Nourah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Bin Hassan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err="1">
                <a:solidFill>
                  <a:prstClr val="black"/>
                </a:solidFill>
                <a:latin typeface="Cambria" panose="02040503050406030204" pitchFamily="18" charset="0"/>
              </a:rPr>
              <a:t>Alfahdah</a:t>
            </a:r>
            <a:r>
              <a:rPr lang="en-US" sz="2000" dirty="0">
                <a:solidFill>
                  <a:prstClr val="black"/>
                </a:solidFill>
                <a:latin typeface="Cambria" panose="02040503050406030204" pitchFamily="18" charset="0"/>
              </a:rPr>
              <a:t> Al-Saleem</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0" name="Arrow: Pentagon 19">
            <a:extLst>
              <a:ext uri="{FF2B5EF4-FFF2-40B4-BE49-F238E27FC236}">
                <a16:creationId xmlns:a16="http://schemas.microsoft.com/office/drawing/2014/main" xmlns="" id="{AEA416A7-B167-4FD5-8AC5-5FD09DFD4FD7}"/>
              </a:ext>
            </a:extLst>
          </p:cNvPr>
          <p:cNvSpPr/>
          <p:nvPr/>
        </p:nvSpPr>
        <p:spPr>
          <a:xfrm>
            <a:off x="0" y="7658100"/>
            <a:ext cx="2266582" cy="492057"/>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References:</a:t>
            </a:r>
            <a:endPar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21" name="TextBox 20">
            <a:extLst>
              <a:ext uri="{FF2B5EF4-FFF2-40B4-BE49-F238E27FC236}">
                <a16:creationId xmlns:a16="http://schemas.microsoft.com/office/drawing/2014/main" xmlns="" id="{E3D0001B-7C13-4E9D-8953-8C3FD32FD109}"/>
              </a:ext>
            </a:extLst>
          </p:cNvPr>
          <p:cNvSpPr txBox="1"/>
          <p:nvPr/>
        </p:nvSpPr>
        <p:spPr>
          <a:xfrm>
            <a:off x="95618" y="8266331"/>
            <a:ext cx="2975136"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Team436</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Doctors’ notes and slides</a:t>
            </a:r>
          </a:p>
        </p:txBody>
      </p:sp>
      <p:pic>
        <p:nvPicPr>
          <p:cNvPr id="23" name="Picture 22">
            <a:extLst>
              <a:ext uri="{FF2B5EF4-FFF2-40B4-BE49-F238E27FC236}">
                <a16:creationId xmlns:a16="http://schemas.microsoft.com/office/drawing/2014/main" xmlns="" id="{8819D8F8-9F42-44F3-9902-96EDFD587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89" y="9133245"/>
            <a:ext cx="590550" cy="590550"/>
          </a:xfrm>
          <a:prstGeom prst="rect">
            <a:avLst/>
          </a:prstGeom>
        </p:spPr>
      </p:pic>
      <p:sp>
        <p:nvSpPr>
          <p:cNvPr id="24" name="TextBox 23">
            <a:extLst>
              <a:ext uri="{FF2B5EF4-FFF2-40B4-BE49-F238E27FC236}">
                <a16:creationId xmlns:a16="http://schemas.microsoft.com/office/drawing/2014/main" xmlns="" id="{1C9917CA-3E14-42ED-80BF-E6EEB04B8536}"/>
              </a:ext>
            </a:extLst>
          </p:cNvPr>
          <p:cNvSpPr txBox="1"/>
          <p:nvPr/>
        </p:nvSpPr>
        <p:spPr>
          <a:xfrm>
            <a:off x="749139" y="9258300"/>
            <a:ext cx="20321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@Pharma4370</a:t>
            </a:r>
          </a:p>
        </p:txBody>
      </p:sp>
      <p:pic>
        <p:nvPicPr>
          <p:cNvPr id="26" name="Picture 25">
            <a:extLst>
              <a:ext uri="{FF2B5EF4-FFF2-40B4-BE49-F238E27FC236}">
                <a16:creationId xmlns:a16="http://schemas.microsoft.com/office/drawing/2014/main" xmlns="" id="{E5742EA3-9C05-4357-9757-77F53035E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7354" y="9147691"/>
            <a:ext cx="590550" cy="590550"/>
          </a:xfrm>
          <a:prstGeom prst="rect">
            <a:avLst/>
          </a:prstGeom>
        </p:spPr>
      </p:pic>
      <p:sp>
        <p:nvSpPr>
          <p:cNvPr id="27" name="TextBox 26">
            <a:extLst>
              <a:ext uri="{FF2B5EF4-FFF2-40B4-BE49-F238E27FC236}">
                <a16:creationId xmlns:a16="http://schemas.microsoft.com/office/drawing/2014/main" xmlns="" id="{F787CF48-0CE7-495D-AF57-AAEDA709BFC3}"/>
              </a:ext>
            </a:extLst>
          </p:cNvPr>
          <p:cNvSpPr txBox="1"/>
          <p:nvPr/>
        </p:nvSpPr>
        <p:spPr>
          <a:xfrm>
            <a:off x="3161932" y="9258300"/>
            <a:ext cx="35374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pharmacology437@gmail.com</a:t>
            </a:r>
          </a:p>
        </p:txBody>
      </p:sp>
    </p:spTree>
    <p:extLst>
      <p:ext uri="{BB962C8B-B14F-4D97-AF65-F5344CB8AC3E}">
        <p14:creationId xmlns:p14="http://schemas.microsoft.com/office/powerpoint/2010/main" val="37854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xmlns="" id="{4476D914-F35A-4466-B564-9FF0721CF206}"/>
              </a:ext>
            </a:extLst>
          </p:cNvPr>
          <p:cNvSpPr txBox="1">
            <a:spLocks/>
          </p:cNvSpPr>
          <p:nvPr/>
        </p:nvSpPr>
        <p:spPr>
          <a:xfrm>
            <a:off x="0" y="0"/>
            <a:ext cx="6858000" cy="767995"/>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US" dirty="0">
                <a:ln w="3175">
                  <a:solidFill>
                    <a:schemeClr val="bg1"/>
                  </a:solidFill>
                </a:ln>
                <a:solidFill>
                  <a:schemeClr val="tx1"/>
                </a:solidFill>
              </a:rPr>
              <a:t>Overview of Gout</a:t>
            </a:r>
          </a:p>
        </p:txBody>
      </p:sp>
      <p:sp>
        <p:nvSpPr>
          <p:cNvPr id="24" name="Arrow: Pentagon 23">
            <a:extLst>
              <a:ext uri="{FF2B5EF4-FFF2-40B4-BE49-F238E27FC236}">
                <a16:creationId xmlns:a16="http://schemas.microsoft.com/office/drawing/2014/main" xmlns="" id="{B64EA46D-0158-4FA4-8343-C4F0985280B8}"/>
              </a:ext>
            </a:extLst>
          </p:cNvPr>
          <p:cNvSpPr/>
          <p:nvPr/>
        </p:nvSpPr>
        <p:spPr>
          <a:xfrm>
            <a:off x="0" y="973379"/>
            <a:ext cx="2019300" cy="607771"/>
          </a:xfrm>
          <a:prstGeom prst="homePlate">
            <a:avLst/>
          </a:prstGeom>
          <a:solidFill>
            <a:srgbClr val="F1D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What</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is Gout</a:t>
            </a:r>
            <a:r>
              <a:rPr lang="en-US" sz="2000" b="1" dirty="0">
                <a:solidFill>
                  <a:schemeClr val="tx1"/>
                </a:solidFill>
                <a:latin typeface="Cambria" panose="02040503050406030204" pitchFamily="18" charset="0"/>
              </a:rPr>
              <a:t>?</a:t>
            </a:r>
          </a:p>
        </p:txBody>
      </p:sp>
      <p:sp>
        <p:nvSpPr>
          <p:cNvPr id="2" name="Rectangle 1">
            <a:extLst>
              <a:ext uri="{FF2B5EF4-FFF2-40B4-BE49-F238E27FC236}">
                <a16:creationId xmlns:a16="http://schemas.microsoft.com/office/drawing/2014/main" xmlns="" id="{AE628839-31D1-4102-A538-2FB7EAC22D2C}"/>
              </a:ext>
            </a:extLst>
          </p:cNvPr>
          <p:cNvSpPr/>
          <p:nvPr/>
        </p:nvSpPr>
        <p:spPr>
          <a:xfrm>
            <a:off x="190500" y="1713269"/>
            <a:ext cx="5791200" cy="923330"/>
          </a:xfrm>
          <a:prstGeom prst="rect">
            <a:avLst/>
          </a:prstGeom>
        </p:spPr>
        <p:txBody>
          <a:bodyPr wrap="square">
            <a:spAutoFit/>
          </a:bodyPr>
          <a:lstStyle/>
          <a:p>
            <a:r>
              <a:rPr lang="en-US" dirty="0">
                <a:latin typeface="Calibri" charset="0"/>
              </a:rPr>
              <a:t>Gout is usually characterized by recurrent attacks of </a:t>
            </a:r>
            <a:r>
              <a:rPr lang="en-US" u="sng" dirty="0">
                <a:latin typeface="Calibri" charset="0"/>
              </a:rPr>
              <a:t>acute inflammatory</a:t>
            </a:r>
            <a:r>
              <a:rPr lang="en-US" dirty="0">
                <a:latin typeface="Calibri" charset="0"/>
              </a:rPr>
              <a:t> arthritis with red, tender, hot and swollen joints. </a:t>
            </a:r>
            <a:endParaRPr lang="en-US" dirty="0"/>
          </a:p>
        </p:txBody>
      </p:sp>
      <p:sp>
        <p:nvSpPr>
          <p:cNvPr id="3" name="TextBox 2">
            <a:extLst>
              <a:ext uri="{FF2B5EF4-FFF2-40B4-BE49-F238E27FC236}">
                <a16:creationId xmlns:a16="http://schemas.microsoft.com/office/drawing/2014/main" xmlns="" id="{51360016-7DF1-4A4A-B168-3673986AA351}"/>
              </a:ext>
            </a:extLst>
          </p:cNvPr>
          <p:cNvSpPr txBox="1"/>
          <p:nvPr/>
        </p:nvSpPr>
        <p:spPr>
          <a:xfrm>
            <a:off x="266699" y="2768718"/>
            <a:ext cx="4007439"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Pathogenesis (cause) of Gout:</a:t>
            </a:r>
          </a:p>
        </p:txBody>
      </p:sp>
      <p:sp>
        <p:nvSpPr>
          <p:cNvPr id="4" name="Rectangle 3">
            <a:extLst>
              <a:ext uri="{FF2B5EF4-FFF2-40B4-BE49-F238E27FC236}">
                <a16:creationId xmlns:a16="http://schemas.microsoft.com/office/drawing/2014/main" xmlns="" id="{E077D1D3-43F1-4DAF-AA85-DE0C575E5B34}"/>
              </a:ext>
            </a:extLst>
          </p:cNvPr>
          <p:cNvSpPr/>
          <p:nvPr/>
        </p:nvSpPr>
        <p:spPr>
          <a:xfrm>
            <a:off x="381000" y="3181256"/>
            <a:ext cx="6210300" cy="923330"/>
          </a:xfrm>
          <a:prstGeom prst="rect">
            <a:avLst/>
          </a:prstGeom>
        </p:spPr>
        <p:txBody>
          <a:bodyPr wrap="square">
            <a:spAutoFit/>
          </a:bodyPr>
          <a:lstStyle/>
          <a:p>
            <a:r>
              <a:rPr lang="en-US" dirty="0">
                <a:latin typeface="Calibri" charset="0"/>
              </a:rPr>
              <a:t>Deposits of </a:t>
            </a:r>
            <a:r>
              <a:rPr lang="en-US" b="1" dirty="0">
                <a:latin typeface="Calibri" charset="0"/>
              </a:rPr>
              <a:t>sodium urate crystals </a:t>
            </a:r>
            <a:r>
              <a:rPr lang="en-US" dirty="0">
                <a:latin typeface="Calibri" charset="0"/>
              </a:rPr>
              <a:t>in articular, periarticular, and subcutaneous tissues. </a:t>
            </a:r>
            <a:r>
              <a:rPr lang="en-US" dirty="0">
                <a:solidFill>
                  <a:srgbClr val="92D050"/>
                </a:solidFill>
                <a:latin typeface="Calibri" charset="0"/>
              </a:rPr>
              <a:t>This is what causes the inflammatory process in Gout.</a:t>
            </a:r>
            <a:endParaRPr lang="en-US" dirty="0"/>
          </a:p>
        </p:txBody>
      </p:sp>
      <p:sp>
        <p:nvSpPr>
          <p:cNvPr id="5" name="TextBox 4">
            <a:extLst>
              <a:ext uri="{FF2B5EF4-FFF2-40B4-BE49-F238E27FC236}">
                <a16:creationId xmlns:a16="http://schemas.microsoft.com/office/drawing/2014/main" xmlns="" id="{B14250C4-6E9D-406A-B525-2850075B526E}"/>
              </a:ext>
            </a:extLst>
          </p:cNvPr>
          <p:cNvSpPr txBox="1"/>
          <p:nvPr/>
        </p:nvSpPr>
        <p:spPr>
          <a:xfrm>
            <a:off x="266700" y="3994917"/>
            <a:ext cx="2838450"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Types of Gout:</a:t>
            </a:r>
          </a:p>
        </p:txBody>
      </p:sp>
      <p:grpSp>
        <p:nvGrpSpPr>
          <p:cNvPr id="37" name="Group 36">
            <a:extLst>
              <a:ext uri="{FF2B5EF4-FFF2-40B4-BE49-F238E27FC236}">
                <a16:creationId xmlns:a16="http://schemas.microsoft.com/office/drawing/2014/main" xmlns="" id="{F18DCFEF-6B52-42E2-B503-31A57BC4C540}"/>
              </a:ext>
            </a:extLst>
          </p:cNvPr>
          <p:cNvGrpSpPr/>
          <p:nvPr/>
        </p:nvGrpSpPr>
        <p:grpSpPr>
          <a:xfrm>
            <a:off x="762000" y="4597823"/>
            <a:ext cx="5764929" cy="2925544"/>
            <a:chOff x="691878" y="3588160"/>
            <a:chExt cx="6030403" cy="2845035"/>
          </a:xfrm>
        </p:grpSpPr>
        <p:sp>
          <p:nvSpPr>
            <p:cNvPr id="38" name="Freeform 15">
              <a:extLst>
                <a:ext uri="{FF2B5EF4-FFF2-40B4-BE49-F238E27FC236}">
                  <a16:creationId xmlns:a16="http://schemas.microsoft.com/office/drawing/2014/main" xmlns="" id="{E1C94F4A-E288-4829-8AB4-8C0ED2A70C53}"/>
                </a:ext>
              </a:extLst>
            </p:cNvPr>
            <p:cNvSpPr/>
            <p:nvPr/>
          </p:nvSpPr>
          <p:spPr>
            <a:xfrm>
              <a:off x="920780" y="4806976"/>
              <a:ext cx="343352" cy="1053965"/>
            </a:xfrm>
            <a:custGeom>
              <a:avLst/>
              <a:gdLst/>
              <a:ahLst/>
              <a:cxnLst/>
              <a:rect l="0" t="0" r="0" b="0"/>
              <a:pathLst>
                <a:path>
                  <a:moveTo>
                    <a:pt x="0" y="0"/>
                  </a:moveTo>
                  <a:lnTo>
                    <a:pt x="0" y="1052947"/>
                  </a:lnTo>
                  <a:lnTo>
                    <a:pt x="343352" y="1052947"/>
                  </a:lnTo>
                </a:path>
              </a:pathLst>
            </a:custGeom>
            <a:noFill/>
            <a:ln>
              <a:solidFill>
                <a:srgbClr val="782A7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39" name="Freeform 13">
              <a:extLst>
                <a:ext uri="{FF2B5EF4-FFF2-40B4-BE49-F238E27FC236}">
                  <a16:creationId xmlns:a16="http://schemas.microsoft.com/office/drawing/2014/main" xmlns="" id="{1F0A740D-833D-4707-B3AC-5A2334D28610}"/>
                </a:ext>
              </a:extLst>
            </p:cNvPr>
            <p:cNvSpPr/>
            <p:nvPr/>
          </p:nvSpPr>
          <p:spPr>
            <a:xfrm>
              <a:off x="3667600" y="4807994"/>
              <a:ext cx="343352" cy="1052947"/>
            </a:xfrm>
            <a:custGeom>
              <a:avLst/>
              <a:gdLst/>
              <a:ahLst/>
              <a:cxnLst/>
              <a:rect l="0" t="0" r="0" b="0"/>
              <a:pathLst>
                <a:path>
                  <a:moveTo>
                    <a:pt x="0" y="0"/>
                  </a:moveTo>
                  <a:lnTo>
                    <a:pt x="0" y="1052947"/>
                  </a:lnTo>
                  <a:lnTo>
                    <a:pt x="343352" y="1052947"/>
                  </a:lnTo>
                </a:path>
              </a:pathLst>
            </a:custGeom>
            <a:noFill/>
            <a:ln>
              <a:solidFill>
                <a:srgbClr val="782A7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0" name="Freeform 14">
              <a:extLst>
                <a:ext uri="{FF2B5EF4-FFF2-40B4-BE49-F238E27FC236}">
                  <a16:creationId xmlns:a16="http://schemas.microsoft.com/office/drawing/2014/main" xmlns="" id="{457C0E9E-E4F3-4CE8-BD58-C263F58C3B30}"/>
                </a:ext>
              </a:extLst>
            </p:cNvPr>
            <p:cNvSpPr/>
            <p:nvPr/>
          </p:nvSpPr>
          <p:spPr>
            <a:xfrm>
              <a:off x="3221242" y="4068854"/>
              <a:ext cx="1384855" cy="480693"/>
            </a:xfrm>
            <a:custGeom>
              <a:avLst/>
              <a:gdLst/>
              <a:ahLst/>
              <a:cxnLst/>
              <a:rect l="0" t="0" r="0" b="0"/>
              <a:pathLst>
                <a:path>
                  <a:moveTo>
                    <a:pt x="0" y="0"/>
                  </a:moveTo>
                  <a:lnTo>
                    <a:pt x="0" y="240346"/>
                  </a:lnTo>
                  <a:lnTo>
                    <a:pt x="1384855" y="240346"/>
                  </a:lnTo>
                  <a:lnTo>
                    <a:pt x="1384855" y="480693"/>
                  </a:lnTo>
                </a:path>
              </a:pathLst>
            </a:custGeom>
            <a:noFill/>
            <a:ln>
              <a:solidFill>
                <a:srgbClr val="782A7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16">
              <a:extLst>
                <a:ext uri="{FF2B5EF4-FFF2-40B4-BE49-F238E27FC236}">
                  <a16:creationId xmlns:a16="http://schemas.microsoft.com/office/drawing/2014/main" xmlns="" id="{7FF671AF-BDCA-4F46-ABC9-5C5FAB6CD453}"/>
                </a:ext>
              </a:extLst>
            </p:cNvPr>
            <p:cNvSpPr/>
            <p:nvPr/>
          </p:nvSpPr>
          <p:spPr>
            <a:xfrm>
              <a:off x="1836386" y="4068854"/>
              <a:ext cx="1384855" cy="480693"/>
            </a:xfrm>
            <a:custGeom>
              <a:avLst/>
              <a:gdLst/>
              <a:ahLst/>
              <a:cxnLst/>
              <a:rect l="0" t="0" r="0" b="0"/>
              <a:pathLst>
                <a:path>
                  <a:moveTo>
                    <a:pt x="1384855" y="0"/>
                  </a:moveTo>
                  <a:lnTo>
                    <a:pt x="1384855" y="240346"/>
                  </a:lnTo>
                  <a:lnTo>
                    <a:pt x="0" y="240346"/>
                  </a:lnTo>
                  <a:lnTo>
                    <a:pt x="0" y="480693"/>
                  </a:lnTo>
                </a:path>
              </a:pathLst>
            </a:custGeom>
            <a:noFill/>
            <a:ln>
              <a:solidFill>
                <a:srgbClr val="782A7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17">
              <a:extLst>
                <a:ext uri="{FF2B5EF4-FFF2-40B4-BE49-F238E27FC236}">
                  <a16:creationId xmlns:a16="http://schemas.microsoft.com/office/drawing/2014/main" xmlns="" id="{397B4921-069C-4B8D-9DFD-8E53E8CF87CC}"/>
                </a:ext>
              </a:extLst>
            </p:cNvPr>
            <p:cNvSpPr/>
            <p:nvPr/>
          </p:nvSpPr>
          <p:spPr>
            <a:xfrm>
              <a:off x="2076733" y="3588160"/>
              <a:ext cx="2289017" cy="480693"/>
            </a:xfrm>
            <a:custGeom>
              <a:avLst/>
              <a:gdLst>
                <a:gd name="connsiteX0" fmla="*/ 0 w 2289017"/>
                <a:gd name="connsiteY0" fmla="*/ 0 h 421808"/>
                <a:gd name="connsiteX1" fmla="*/ 2289017 w 2289017"/>
                <a:gd name="connsiteY1" fmla="*/ 0 h 421808"/>
                <a:gd name="connsiteX2" fmla="*/ 2289017 w 2289017"/>
                <a:gd name="connsiteY2" fmla="*/ 421808 h 421808"/>
                <a:gd name="connsiteX3" fmla="*/ 0 w 2289017"/>
                <a:gd name="connsiteY3" fmla="*/ 421808 h 421808"/>
                <a:gd name="connsiteX4" fmla="*/ 0 w 2289017"/>
                <a:gd name="connsiteY4" fmla="*/ 0 h 42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17" h="421808">
                  <a:moveTo>
                    <a:pt x="0" y="0"/>
                  </a:moveTo>
                  <a:lnTo>
                    <a:pt x="2289017" y="0"/>
                  </a:lnTo>
                  <a:lnTo>
                    <a:pt x="2289017" y="421808"/>
                  </a:lnTo>
                  <a:lnTo>
                    <a:pt x="0" y="421808"/>
                  </a:lnTo>
                  <a:lnTo>
                    <a:pt x="0" y="0"/>
                  </a:lnTo>
                  <a:close/>
                </a:path>
              </a:pathLst>
            </a:custGeom>
            <a:solidFill>
              <a:srgbClr val="D587C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Gout</a:t>
              </a:r>
              <a:endParaRPr lang="en-US" sz="1600" b="1" kern="1200" dirty="0"/>
            </a:p>
          </p:txBody>
        </p:sp>
        <p:sp>
          <p:nvSpPr>
            <p:cNvPr id="43" name="Freeform 18">
              <a:extLst>
                <a:ext uri="{FF2B5EF4-FFF2-40B4-BE49-F238E27FC236}">
                  <a16:creationId xmlns:a16="http://schemas.microsoft.com/office/drawing/2014/main" xmlns="" id="{C06FD29F-3E20-4E7F-8406-2DB76FFF410E}"/>
                </a:ext>
              </a:extLst>
            </p:cNvPr>
            <p:cNvSpPr/>
            <p:nvPr/>
          </p:nvSpPr>
          <p:spPr>
            <a:xfrm>
              <a:off x="691878" y="4549548"/>
              <a:ext cx="2289017" cy="514857"/>
            </a:xfrm>
            <a:custGeom>
              <a:avLst/>
              <a:gdLst>
                <a:gd name="connsiteX0" fmla="*/ 0 w 2289017"/>
                <a:gd name="connsiteY0" fmla="*/ 0 h 514857"/>
                <a:gd name="connsiteX1" fmla="*/ 2289017 w 2289017"/>
                <a:gd name="connsiteY1" fmla="*/ 0 h 514857"/>
                <a:gd name="connsiteX2" fmla="*/ 2289017 w 2289017"/>
                <a:gd name="connsiteY2" fmla="*/ 514857 h 514857"/>
                <a:gd name="connsiteX3" fmla="*/ 0 w 2289017"/>
                <a:gd name="connsiteY3" fmla="*/ 514857 h 514857"/>
                <a:gd name="connsiteX4" fmla="*/ 0 w 2289017"/>
                <a:gd name="connsiteY4" fmla="*/ 0 h 514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17" h="514857">
                  <a:moveTo>
                    <a:pt x="0" y="0"/>
                  </a:moveTo>
                  <a:lnTo>
                    <a:pt x="2289017" y="0"/>
                  </a:lnTo>
                  <a:lnTo>
                    <a:pt x="2289017" y="514857"/>
                  </a:lnTo>
                  <a:lnTo>
                    <a:pt x="0" y="514857"/>
                  </a:lnTo>
                  <a:lnTo>
                    <a:pt x="0" y="0"/>
                  </a:lnTo>
                  <a:close/>
                </a:path>
              </a:pathLst>
            </a:custGeom>
            <a:solidFill>
              <a:schemeClr val="bg1"/>
            </a:solidFill>
            <a:ln>
              <a:solidFill>
                <a:srgbClr val="782A7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rPr>
                <a:t>Primary Gout</a:t>
              </a:r>
            </a:p>
            <a:p>
              <a:pPr lvl="0" algn="ctr" defTabSz="711200">
                <a:lnSpc>
                  <a:spcPct val="90000"/>
                </a:lnSpc>
                <a:spcBef>
                  <a:spcPct val="0"/>
                </a:spcBef>
                <a:spcAft>
                  <a:spcPct val="35000"/>
                </a:spcAft>
              </a:pPr>
              <a:r>
                <a:rPr lang="en-US" sz="1400" b="1" dirty="0">
                  <a:solidFill>
                    <a:srgbClr val="92D050"/>
                  </a:solidFill>
                </a:rPr>
                <a:t>(Genetic)</a:t>
              </a:r>
              <a:endParaRPr lang="en-US" sz="1400" b="1" kern="1200" dirty="0">
                <a:solidFill>
                  <a:srgbClr val="92D050"/>
                </a:solidFill>
              </a:endParaRPr>
            </a:p>
          </p:txBody>
        </p:sp>
        <p:sp>
          <p:nvSpPr>
            <p:cNvPr id="44" name="Freeform 19">
              <a:extLst>
                <a:ext uri="{FF2B5EF4-FFF2-40B4-BE49-F238E27FC236}">
                  <a16:creationId xmlns:a16="http://schemas.microsoft.com/office/drawing/2014/main" xmlns="" id="{7BE715C5-E132-4199-BFBD-DBBC4814F420}"/>
                </a:ext>
              </a:extLst>
            </p:cNvPr>
            <p:cNvSpPr/>
            <p:nvPr/>
          </p:nvSpPr>
          <p:spPr>
            <a:xfrm>
              <a:off x="1264132" y="5288687"/>
              <a:ext cx="2289017" cy="1144508"/>
            </a:xfrm>
            <a:custGeom>
              <a:avLst/>
              <a:gdLst>
                <a:gd name="connsiteX0" fmla="*/ 0 w 2289017"/>
                <a:gd name="connsiteY0" fmla="*/ 0 h 1144508"/>
                <a:gd name="connsiteX1" fmla="*/ 2289017 w 2289017"/>
                <a:gd name="connsiteY1" fmla="*/ 0 h 1144508"/>
                <a:gd name="connsiteX2" fmla="*/ 2289017 w 2289017"/>
                <a:gd name="connsiteY2" fmla="*/ 1144508 h 1144508"/>
                <a:gd name="connsiteX3" fmla="*/ 0 w 2289017"/>
                <a:gd name="connsiteY3" fmla="*/ 1144508 h 1144508"/>
                <a:gd name="connsiteX4" fmla="*/ 0 w 2289017"/>
                <a:gd name="connsiteY4" fmla="*/ 0 h 1144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17" h="1144508">
                  <a:moveTo>
                    <a:pt x="0" y="0"/>
                  </a:moveTo>
                  <a:lnTo>
                    <a:pt x="2289017" y="0"/>
                  </a:lnTo>
                  <a:lnTo>
                    <a:pt x="2289017" y="1144508"/>
                  </a:lnTo>
                  <a:lnTo>
                    <a:pt x="0" y="114450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defTabSz="711200">
                <a:lnSpc>
                  <a:spcPct val="90000"/>
                </a:lnSpc>
                <a:spcBef>
                  <a:spcPct val="0"/>
                </a:spcBef>
                <a:spcAft>
                  <a:spcPct val="35000"/>
                </a:spcAft>
              </a:pPr>
              <a:r>
                <a:rPr lang="en-US" sz="1600" kern="1200" dirty="0">
                  <a:solidFill>
                    <a:sysClr val="windowText" lastClr="000000"/>
                  </a:solidFill>
                </a:rPr>
                <a:t>hereditary error of purine metabolism</a:t>
              </a:r>
            </a:p>
          </p:txBody>
        </p:sp>
        <p:sp>
          <p:nvSpPr>
            <p:cNvPr id="45" name="Freeform 20">
              <a:extLst>
                <a:ext uri="{FF2B5EF4-FFF2-40B4-BE49-F238E27FC236}">
                  <a16:creationId xmlns:a16="http://schemas.microsoft.com/office/drawing/2014/main" xmlns="" id="{17B00106-CEE9-46F8-9BB2-57505AEF137C}"/>
                </a:ext>
              </a:extLst>
            </p:cNvPr>
            <p:cNvSpPr/>
            <p:nvPr/>
          </p:nvSpPr>
          <p:spPr>
            <a:xfrm>
              <a:off x="3461589" y="4549549"/>
              <a:ext cx="2289017" cy="514856"/>
            </a:xfrm>
            <a:custGeom>
              <a:avLst/>
              <a:gdLst>
                <a:gd name="connsiteX0" fmla="*/ 0 w 2289017"/>
                <a:gd name="connsiteY0" fmla="*/ 0 h 515875"/>
                <a:gd name="connsiteX1" fmla="*/ 2289017 w 2289017"/>
                <a:gd name="connsiteY1" fmla="*/ 0 h 515875"/>
                <a:gd name="connsiteX2" fmla="*/ 2289017 w 2289017"/>
                <a:gd name="connsiteY2" fmla="*/ 515875 h 515875"/>
                <a:gd name="connsiteX3" fmla="*/ 0 w 2289017"/>
                <a:gd name="connsiteY3" fmla="*/ 515875 h 515875"/>
                <a:gd name="connsiteX4" fmla="*/ 0 w 2289017"/>
                <a:gd name="connsiteY4" fmla="*/ 0 h 515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17" h="515875">
                  <a:moveTo>
                    <a:pt x="0" y="0"/>
                  </a:moveTo>
                  <a:lnTo>
                    <a:pt x="2289017" y="0"/>
                  </a:lnTo>
                  <a:lnTo>
                    <a:pt x="2289017" y="515875"/>
                  </a:lnTo>
                  <a:lnTo>
                    <a:pt x="0" y="515875"/>
                  </a:lnTo>
                  <a:lnTo>
                    <a:pt x="0" y="0"/>
                  </a:lnTo>
                  <a:close/>
                </a:path>
              </a:pathLst>
            </a:custGeom>
            <a:solidFill>
              <a:schemeClr val="bg1"/>
            </a:solidFill>
            <a:ln>
              <a:solidFill>
                <a:srgbClr val="782A7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rPr>
                <a:t>Secondary Gout</a:t>
              </a:r>
            </a:p>
            <a:p>
              <a:pPr lvl="0" algn="ctr" defTabSz="711200">
                <a:lnSpc>
                  <a:spcPct val="90000"/>
                </a:lnSpc>
                <a:spcBef>
                  <a:spcPct val="0"/>
                </a:spcBef>
                <a:spcAft>
                  <a:spcPct val="35000"/>
                </a:spcAft>
              </a:pPr>
              <a:r>
                <a:rPr lang="en-US" sz="1400" b="1" dirty="0">
                  <a:solidFill>
                    <a:srgbClr val="92D050"/>
                  </a:solidFill>
                </a:rPr>
                <a:t>(Acquired)</a:t>
              </a:r>
              <a:endParaRPr lang="en-US" sz="1400" b="1" kern="1200" dirty="0">
                <a:solidFill>
                  <a:srgbClr val="92D050"/>
                </a:solidFill>
              </a:endParaRPr>
            </a:p>
          </p:txBody>
        </p:sp>
        <p:sp>
          <p:nvSpPr>
            <p:cNvPr id="46" name="Freeform 21">
              <a:extLst>
                <a:ext uri="{FF2B5EF4-FFF2-40B4-BE49-F238E27FC236}">
                  <a16:creationId xmlns:a16="http://schemas.microsoft.com/office/drawing/2014/main" xmlns="" id="{8C30F996-E2AE-4245-AA1D-C4CB853CCE9C}"/>
                </a:ext>
              </a:extLst>
            </p:cNvPr>
            <p:cNvSpPr/>
            <p:nvPr/>
          </p:nvSpPr>
          <p:spPr>
            <a:xfrm>
              <a:off x="4083109" y="5210827"/>
              <a:ext cx="2639172" cy="1144508"/>
            </a:xfrm>
            <a:custGeom>
              <a:avLst/>
              <a:gdLst>
                <a:gd name="connsiteX0" fmla="*/ 0 w 2289017"/>
                <a:gd name="connsiteY0" fmla="*/ 0 h 1144508"/>
                <a:gd name="connsiteX1" fmla="*/ 2289017 w 2289017"/>
                <a:gd name="connsiteY1" fmla="*/ 0 h 1144508"/>
                <a:gd name="connsiteX2" fmla="*/ 2289017 w 2289017"/>
                <a:gd name="connsiteY2" fmla="*/ 1144508 h 1144508"/>
                <a:gd name="connsiteX3" fmla="*/ 0 w 2289017"/>
                <a:gd name="connsiteY3" fmla="*/ 1144508 h 1144508"/>
                <a:gd name="connsiteX4" fmla="*/ 0 w 2289017"/>
                <a:gd name="connsiteY4" fmla="*/ 0 h 1144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017" h="1144508">
                  <a:moveTo>
                    <a:pt x="0" y="0"/>
                  </a:moveTo>
                  <a:lnTo>
                    <a:pt x="2289017" y="0"/>
                  </a:lnTo>
                  <a:lnTo>
                    <a:pt x="2289017" y="1144508"/>
                  </a:lnTo>
                  <a:lnTo>
                    <a:pt x="0" y="1144508"/>
                  </a:lnTo>
                  <a:lnTo>
                    <a:pt x="0" y="0"/>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defTabSz="711200">
                <a:lnSpc>
                  <a:spcPct val="90000"/>
                </a:lnSpc>
                <a:spcBef>
                  <a:spcPct val="0"/>
                </a:spcBef>
                <a:spcAft>
                  <a:spcPct val="35000"/>
                </a:spcAft>
              </a:pPr>
              <a:r>
                <a:rPr lang="en-US" sz="1600" kern="1200" dirty="0">
                  <a:solidFill>
                    <a:sysClr val="windowText" lastClr="000000"/>
                  </a:solidFill>
                </a:rPr>
                <a:t>drugs that inhibit uric acid excretion or increase rate of cell death or another acquired disorder</a:t>
              </a:r>
            </a:p>
          </p:txBody>
        </p:sp>
      </p:grpSp>
      <p:sp>
        <p:nvSpPr>
          <p:cNvPr id="10" name="TextBox 9">
            <a:extLst>
              <a:ext uri="{FF2B5EF4-FFF2-40B4-BE49-F238E27FC236}">
                <a16:creationId xmlns:a16="http://schemas.microsoft.com/office/drawing/2014/main" xmlns="" id="{CB96AF19-8A04-4E4E-88C8-8D786A964F39}"/>
              </a:ext>
            </a:extLst>
          </p:cNvPr>
          <p:cNvSpPr txBox="1"/>
          <p:nvPr/>
        </p:nvSpPr>
        <p:spPr>
          <a:xfrm>
            <a:off x="266700" y="7443303"/>
            <a:ext cx="3371850"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rPr>
              <a:t>Untreated</a:t>
            </a:r>
            <a:r>
              <a:rPr lang="en-US" sz="2000" b="1" dirty="0">
                <a:solidFill>
                  <a:srgbClr val="93297C"/>
                </a:solidFill>
              </a:rPr>
              <a:t> Gout leads to: </a:t>
            </a:r>
          </a:p>
        </p:txBody>
      </p:sp>
      <p:sp>
        <p:nvSpPr>
          <p:cNvPr id="11" name="Rectangle 10">
            <a:extLst>
              <a:ext uri="{FF2B5EF4-FFF2-40B4-BE49-F238E27FC236}">
                <a16:creationId xmlns:a16="http://schemas.microsoft.com/office/drawing/2014/main" xmlns="" id="{5600C1F9-A505-4267-A1EE-043120498047}"/>
              </a:ext>
            </a:extLst>
          </p:cNvPr>
          <p:cNvSpPr/>
          <p:nvPr/>
        </p:nvSpPr>
        <p:spPr>
          <a:xfrm>
            <a:off x="177723" y="7951687"/>
            <a:ext cx="6858000" cy="1754326"/>
          </a:xfrm>
          <a:prstGeom prst="rect">
            <a:avLst/>
          </a:prstGeom>
        </p:spPr>
        <p:txBody>
          <a:bodyPr wrap="square">
            <a:spAutoFit/>
          </a:bodyPr>
          <a:lstStyle/>
          <a:p>
            <a:pPr marL="285750" indent="-285750">
              <a:buClr>
                <a:srgbClr val="782A72"/>
              </a:buClr>
              <a:buSzPct val="130000"/>
              <a:buFont typeface="Arial" panose="020B0604020202020204" pitchFamily="34" charset="0"/>
              <a:buChar char="•"/>
            </a:pPr>
            <a:r>
              <a:rPr lang="en-US" dirty="0" err="1"/>
              <a:t>Tophaceous</a:t>
            </a:r>
            <a:r>
              <a:rPr lang="en-US" dirty="0"/>
              <a:t>: Masses of MSU </a:t>
            </a:r>
            <a:r>
              <a:rPr lang="en-US" dirty="0">
                <a:solidFill>
                  <a:srgbClr val="92D050"/>
                </a:solidFill>
              </a:rPr>
              <a:t>(</a:t>
            </a:r>
            <a:r>
              <a:rPr lang="en-US" dirty="0" err="1">
                <a:solidFill>
                  <a:srgbClr val="92D050"/>
                </a:solidFill>
              </a:rPr>
              <a:t>Tofi</a:t>
            </a:r>
            <a:r>
              <a:rPr lang="en-US" dirty="0">
                <a:solidFill>
                  <a:srgbClr val="92D050"/>
                </a:solidFill>
              </a:rPr>
              <a:t>) </a:t>
            </a:r>
            <a:r>
              <a:rPr lang="en-US" sz="1400" dirty="0"/>
              <a:t>(Monosodium Urate)</a:t>
            </a:r>
            <a:r>
              <a:rPr lang="en-US" dirty="0"/>
              <a:t> in cartilages, joints, subcutaneous tissues.</a:t>
            </a:r>
          </a:p>
          <a:p>
            <a:pPr marL="285750" indent="-285750">
              <a:buClr>
                <a:srgbClr val="782A72"/>
              </a:buClr>
              <a:buSzPct val="130000"/>
              <a:buFont typeface="Arial" panose="020B0604020202020204" pitchFamily="34" charset="0"/>
              <a:buChar char="•"/>
            </a:pPr>
            <a:r>
              <a:rPr lang="en-US" dirty="0"/>
              <a:t>Nephrolithiasis: Renal stones caused by the 70% uric acid excreted by the kidney and 30% by gut elimination.</a:t>
            </a:r>
          </a:p>
          <a:p>
            <a:pPr marL="285750" indent="-285750">
              <a:buClr>
                <a:srgbClr val="782A72"/>
              </a:buClr>
              <a:buSzPct val="130000"/>
              <a:buFont typeface="Arial" panose="020B0604020202020204" pitchFamily="34" charset="0"/>
              <a:buChar char="•"/>
            </a:pPr>
            <a:r>
              <a:rPr lang="en-US" dirty="0"/>
              <a:t>Urate Nephropathy: Renal failure caused by high levels of uric acid.</a:t>
            </a:r>
          </a:p>
          <a:p>
            <a:pPr marL="285750" indent="-285750">
              <a:buClr>
                <a:srgbClr val="782A72"/>
              </a:buClr>
              <a:buSzPct val="130000"/>
              <a:buFont typeface="Arial" panose="020B0604020202020204" pitchFamily="34" charset="0"/>
              <a:buChar char="•"/>
            </a:pPr>
            <a:r>
              <a:rPr lang="en-US" dirty="0"/>
              <a:t>Joint inflammation and </a:t>
            </a:r>
            <a:r>
              <a:rPr lang="en-US" dirty="0">
                <a:solidFill>
                  <a:srgbClr val="92D050"/>
                </a:solidFill>
              </a:rPr>
              <a:t>cardiovascular damage in advanced stages</a:t>
            </a:r>
            <a:r>
              <a:rPr lang="en-US" dirty="0"/>
              <a:t>.</a:t>
            </a:r>
          </a:p>
        </p:txBody>
      </p:sp>
      <p:sp>
        <p:nvSpPr>
          <p:cNvPr id="6" name="TextBox 5">
            <a:extLst>
              <a:ext uri="{FF2B5EF4-FFF2-40B4-BE49-F238E27FC236}">
                <a16:creationId xmlns:a16="http://schemas.microsoft.com/office/drawing/2014/main" xmlns="" id="{27E71038-38C0-4B3C-AC52-D6FB81373FCE}"/>
              </a:ext>
            </a:extLst>
          </p:cNvPr>
          <p:cNvSpPr txBox="1"/>
          <p:nvPr/>
        </p:nvSpPr>
        <p:spPr>
          <a:xfrm>
            <a:off x="796547" y="2270532"/>
            <a:ext cx="4617205" cy="369332"/>
          </a:xfrm>
          <a:prstGeom prst="rect">
            <a:avLst/>
          </a:prstGeom>
          <a:noFill/>
        </p:spPr>
        <p:txBody>
          <a:bodyPr wrap="square" rtlCol="0">
            <a:spAutoFit/>
          </a:bodyPr>
          <a:lstStyle/>
          <a:p>
            <a:r>
              <a:rPr lang="en-US" dirty="0">
                <a:solidFill>
                  <a:srgbClr val="92D050"/>
                </a:solidFill>
              </a:rPr>
              <a:t>It usually happens in small joints specially foot.</a:t>
            </a:r>
          </a:p>
        </p:txBody>
      </p:sp>
    </p:spTree>
    <p:extLst>
      <p:ext uri="{BB962C8B-B14F-4D97-AF65-F5344CB8AC3E}">
        <p14:creationId xmlns:p14="http://schemas.microsoft.com/office/powerpoint/2010/main" val="45373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1C75F1C-B3D5-412C-878F-8C7032488E20}"/>
              </a:ext>
            </a:extLst>
          </p:cNvPr>
          <p:cNvSpPr txBox="1"/>
          <p:nvPr/>
        </p:nvSpPr>
        <p:spPr>
          <a:xfrm>
            <a:off x="438150" y="2031807"/>
            <a:ext cx="247650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Epidemiology: </a:t>
            </a:r>
          </a:p>
        </p:txBody>
      </p:sp>
      <p:sp>
        <p:nvSpPr>
          <p:cNvPr id="3" name="Rectangle 2">
            <a:extLst>
              <a:ext uri="{FF2B5EF4-FFF2-40B4-BE49-F238E27FC236}">
                <a16:creationId xmlns:a16="http://schemas.microsoft.com/office/drawing/2014/main" xmlns="" id="{48D87C61-2E8B-4742-ACFA-A8E37C70904B}"/>
              </a:ext>
            </a:extLst>
          </p:cNvPr>
          <p:cNvSpPr/>
          <p:nvPr/>
        </p:nvSpPr>
        <p:spPr>
          <a:xfrm>
            <a:off x="438150" y="2415236"/>
            <a:ext cx="6419850" cy="1692771"/>
          </a:xfrm>
          <a:prstGeom prst="rect">
            <a:avLst/>
          </a:prstGeom>
        </p:spPr>
        <p:txBody>
          <a:bodyPr wrap="square">
            <a:spAutoFit/>
          </a:bodyPr>
          <a:lstStyle/>
          <a:p>
            <a:pPr marL="285750" indent="-285750">
              <a:buClr>
                <a:srgbClr val="782A72"/>
              </a:buClr>
              <a:buSzPct val="130000"/>
              <a:buFont typeface="Arial" charset="0"/>
              <a:buChar char="•"/>
            </a:pPr>
            <a:r>
              <a:rPr lang="en-US" dirty="0"/>
              <a:t>Gout was historically known as "the disease of kings" or "rich man's disease." </a:t>
            </a:r>
          </a:p>
          <a:p>
            <a:pPr marL="285750" indent="-285750">
              <a:buClr>
                <a:srgbClr val="782A72"/>
              </a:buClr>
              <a:buSzPct val="130000"/>
              <a:buFont typeface="Arial" charset="0"/>
              <a:buChar char="•"/>
            </a:pPr>
            <a:r>
              <a:rPr lang="en-US" dirty="0"/>
              <a:t>Prevalence of hyperuricemia 5% . </a:t>
            </a:r>
            <a:r>
              <a:rPr lang="en-US" sz="1400" dirty="0">
                <a:solidFill>
                  <a:srgbClr val="92D050"/>
                </a:solidFill>
              </a:rPr>
              <a:t>Not all of them will develop the disease.</a:t>
            </a:r>
          </a:p>
          <a:p>
            <a:pPr marL="285750" indent="-285750">
              <a:buClr>
                <a:srgbClr val="782A72"/>
              </a:buClr>
              <a:buSzPct val="130000"/>
              <a:buFont typeface="Arial" charset="0"/>
              <a:buChar char="•"/>
            </a:pPr>
            <a:r>
              <a:rPr lang="en-US" dirty="0"/>
              <a:t>Prevalence of gout 0.2% </a:t>
            </a:r>
          </a:p>
          <a:p>
            <a:pPr marL="285750" indent="-285750">
              <a:buClr>
                <a:srgbClr val="782A72"/>
              </a:buClr>
              <a:buSzPct val="130000"/>
              <a:buFont typeface="Arial" charset="0"/>
              <a:buChar char="•"/>
            </a:pPr>
            <a:r>
              <a:rPr lang="en-US" dirty="0"/>
              <a:t>Male to female ratio 10:1</a:t>
            </a:r>
          </a:p>
        </p:txBody>
      </p:sp>
      <p:sp>
        <p:nvSpPr>
          <p:cNvPr id="4" name="TextBox 3">
            <a:extLst>
              <a:ext uri="{FF2B5EF4-FFF2-40B4-BE49-F238E27FC236}">
                <a16:creationId xmlns:a16="http://schemas.microsoft.com/office/drawing/2014/main" xmlns="" id="{9F3BFFCA-0903-4639-91C0-55DA449263B5}"/>
              </a:ext>
            </a:extLst>
          </p:cNvPr>
          <p:cNvSpPr txBox="1"/>
          <p:nvPr/>
        </p:nvSpPr>
        <p:spPr>
          <a:xfrm>
            <a:off x="342900" y="4023661"/>
            <a:ext cx="295275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latin typeface="Cambria" panose="02040503050406030204" pitchFamily="18" charset="0"/>
              </a:rPr>
              <a:t>Pathophysiology:</a:t>
            </a:r>
          </a:p>
        </p:txBody>
      </p:sp>
      <p:sp>
        <p:nvSpPr>
          <p:cNvPr id="5" name="Rectangle 4">
            <a:extLst>
              <a:ext uri="{FF2B5EF4-FFF2-40B4-BE49-F238E27FC236}">
                <a16:creationId xmlns:a16="http://schemas.microsoft.com/office/drawing/2014/main" xmlns="" id="{F7C30480-FB7D-4606-B0A4-67A0DBD5B856}"/>
              </a:ext>
            </a:extLst>
          </p:cNvPr>
          <p:cNvSpPr/>
          <p:nvPr/>
        </p:nvSpPr>
        <p:spPr>
          <a:xfrm>
            <a:off x="342900" y="4423771"/>
            <a:ext cx="6381750" cy="2800767"/>
          </a:xfrm>
          <a:prstGeom prst="rect">
            <a:avLst/>
          </a:prstGeom>
        </p:spPr>
        <p:txBody>
          <a:bodyPr wrap="square">
            <a:spAutoFit/>
          </a:bodyPr>
          <a:lstStyle/>
          <a:p>
            <a:pPr marL="285750" indent="-285750">
              <a:buClr>
                <a:srgbClr val="782A72"/>
              </a:buClr>
              <a:buSzPct val="130000"/>
              <a:buFont typeface="Arial" charset="0"/>
              <a:buChar char="•"/>
            </a:pPr>
            <a:r>
              <a:rPr lang="en-US" sz="1600" dirty="0">
                <a:solidFill>
                  <a:schemeClr val="bg2">
                    <a:lumMod val="50000"/>
                  </a:schemeClr>
                </a:solidFill>
              </a:rPr>
              <a:t>Urate crystals are initially phagocytosed by </a:t>
            </a:r>
            <a:r>
              <a:rPr lang="en-US" sz="1600" dirty="0" err="1">
                <a:solidFill>
                  <a:schemeClr val="bg2">
                    <a:lumMod val="50000"/>
                  </a:schemeClr>
                </a:solidFill>
              </a:rPr>
              <a:t>synoviocytes</a:t>
            </a:r>
            <a:r>
              <a:rPr lang="en-US" sz="1600" dirty="0">
                <a:solidFill>
                  <a:schemeClr val="bg2">
                    <a:lumMod val="50000"/>
                  </a:schemeClr>
                </a:solidFill>
              </a:rPr>
              <a:t>, which then release prostaglandins, lysosomal enzymes, and interleukin-1 which attract and activate polymorphonuclear leukocytes (PMN) and mononuclear phagocytes (MNP) (macrophages). </a:t>
            </a:r>
            <a:r>
              <a:rPr lang="en-US" sz="1600" dirty="0">
                <a:solidFill>
                  <a:srgbClr val="92D050"/>
                </a:solidFill>
              </a:rPr>
              <a:t>This is why we use NSAIDs</a:t>
            </a:r>
            <a:r>
              <a:rPr lang="en-US" sz="1600" dirty="0">
                <a:solidFill>
                  <a:schemeClr val="bg2">
                    <a:lumMod val="50000"/>
                  </a:schemeClr>
                </a:solidFill>
              </a:rPr>
              <a:t>.</a:t>
            </a:r>
          </a:p>
          <a:p>
            <a:pPr marL="285750" indent="-285750">
              <a:buClr>
                <a:srgbClr val="782A72"/>
              </a:buClr>
              <a:buSzPct val="130000"/>
              <a:buFont typeface="Arial" charset="0"/>
              <a:buChar char="•"/>
            </a:pPr>
            <a:r>
              <a:rPr lang="en-US" sz="1600" dirty="0">
                <a:solidFill>
                  <a:schemeClr val="bg2">
                    <a:lumMod val="50000"/>
                  </a:schemeClr>
                </a:solidFill>
              </a:rPr>
              <a:t> Attracted by these chemotactic mediators, polymorphonuclear leukocytes and mononuclear phagocytes migrate into the joint space and amplify the ongoing inflammatory process.</a:t>
            </a:r>
          </a:p>
          <a:p>
            <a:pPr marL="285750" indent="-285750">
              <a:buClr>
                <a:srgbClr val="782A72"/>
              </a:buClr>
              <a:buSzPct val="130000"/>
              <a:buFont typeface="Arial" charset="0"/>
              <a:buChar char="•"/>
            </a:pPr>
            <a:r>
              <a:rPr lang="en-US" sz="1600" dirty="0">
                <a:solidFill>
                  <a:schemeClr val="bg2">
                    <a:lumMod val="50000"/>
                  </a:schemeClr>
                </a:solidFill>
              </a:rPr>
              <a:t>In the later phases of the attack, increased numbers of mononuclear phagocytes (macrophages) appear, ingest the urate crystals, and release more inflammatory mediators.</a:t>
            </a:r>
          </a:p>
        </p:txBody>
      </p:sp>
      <p:sp>
        <p:nvSpPr>
          <p:cNvPr id="7" name="TextBox 6">
            <a:extLst>
              <a:ext uri="{FF2B5EF4-FFF2-40B4-BE49-F238E27FC236}">
                <a16:creationId xmlns:a16="http://schemas.microsoft.com/office/drawing/2014/main" xmlns="" id="{F7F0FB7F-4C95-48C4-A1DD-C68230F2F269}"/>
              </a:ext>
            </a:extLst>
          </p:cNvPr>
          <p:cNvSpPr txBox="1"/>
          <p:nvPr/>
        </p:nvSpPr>
        <p:spPr>
          <a:xfrm>
            <a:off x="438150" y="7178371"/>
            <a:ext cx="2667000"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Diagnosis:</a:t>
            </a:r>
          </a:p>
        </p:txBody>
      </p:sp>
      <p:sp>
        <p:nvSpPr>
          <p:cNvPr id="24" name="Rectangle 23">
            <a:extLst>
              <a:ext uri="{FF2B5EF4-FFF2-40B4-BE49-F238E27FC236}">
                <a16:creationId xmlns:a16="http://schemas.microsoft.com/office/drawing/2014/main" xmlns="" id="{347FD3FA-825F-4D52-9DD0-557EFDFD9A95}"/>
              </a:ext>
            </a:extLst>
          </p:cNvPr>
          <p:cNvSpPr/>
          <p:nvPr/>
        </p:nvSpPr>
        <p:spPr>
          <a:xfrm>
            <a:off x="438150" y="7578481"/>
            <a:ext cx="5715000" cy="2031325"/>
          </a:xfrm>
          <a:prstGeom prst="rect">
            <a:avLst/>
          </a:prstGeom>
        </p:spPr>
        <p:txBody>
          <a:bodyPr wrap="square">
            <a:spAutoFit/>
          </a:bodyPr>
          <a:lstStyle/>
          <a:p>
            <a:pPr marL="285750" indent="-285750">
              <a:buFont typeface="Arial" panose="020B0604020202020204" pitchFamily="34" charset="0"/>
              <a:buChar char="•"/>
            </a:pPr>
            <a:r>
              <a:rPr lang="en-US" dirty="0"/>
              <a:t>In most cases diagnosis of gout is based on clinical presentation, which is quite characteristic: severe pain developing within hours, tenderness, warmth, swelling and erythema, e. g. in the first metatarsophalangeal or metacarpophalangeal joint. Frequently, gout flares up following rich meals and alcohol consumption, in the middle of the night.</a:t>
            </a:r>
          </a:p>
        </p:txBody>
      </p:sp>
      <p:pic>
        <p:nvPicPr>
          <p:cNvPr id="8" name="Picture 2">
            <a:extLst>
              <a:ext uri="{FF2B5EF4-FFF2-40B4-BE49-F238E27FC236}">
                <a16:creationId xmlns:a16="http://schemas.microsoft.com/office/drawing/2014/main" xmlns="" id="{08D5E6A2-1538-48B1-81C5-3B4CD97AAA65}"/>
              </a:ext>
            </a:extLst>
          </p:cNvPr>
          <p:cNvPicPr>
            <a:picLocks noChangeAspect="1" noChangeArrowheads="1"/>
          </p:cNvPicPr>
          <p:nvPr/>
        </p:nvPicPr>
        <p:blipFill>
          <a:blip r:embed="rId2"/>
          <a:srcRect/>
          <a:stretch>
            <a:fillRect/>
          </a:stretch>
        </p:blipFill>
        <p:spPr bwMode="auto">
          <a:xfrm>
            <a:off x="2886074" y="239837"/>
            <a:ext cx="3730729" cy="1767888"/>
          </a:xfrm>
          <a:prstGeom prst="rect">
            <a:avLst/>
          </a:prstGeom>
          <a:noFill/>
          <a:ln w="9525">
            <a:noFill/>
            <a:miter lim="800000"/>
            <a:headEnd/>
            <a:tailEnd/>
          </a:ln>
        </p:spPr>
      </p:pic>
      <p:sp>
        <p:nvSpPr>
          <p:cNvPr id="6" name="TextBox 5">
            <a:extLst>
              <a:ext uri="{FF2B5EF4-FFF2-40B4-BE49-F238E27FC236}">
                <a16:creationId xmlns:a16="http://schemas.microsoft.com/office/drawing/2014/main" xmlns="" id="{DCAF8D35-2AB6-4A4B-83B3-BE904704CD96}"/>
              </a:ext>
            </a:extLst>
          </p:cNvPr>
          <p:cNvSpPr txBox="1"/>
          <p:nvPr/>
        </p:nvSpPr>
        <p:spPr>
          <a:xfrm>
            <a:off x="438150" y="296194"/>
            <a:ext cx="2638425" cy="707886"/>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Continue of untreated gout:</a:t>
            </a:r>
          </a:p>
        </p:txBody>
      </p:sp>
      <p:sp>
        <p:nvSpPr>
          <p:cNvPr id="9" name="TextBox 8">
            <a:extLst>
              <a:ext uri="{FF2B5EF4-FFF2-40B4-BE49-F238E27FC236}">
                <a16:creationId xmlns:a16="http://schemas.microsoft.com/office/drawing/2014/main" xmlns="" id="{68A29587-6A05-4491-8705-B90BA77C8FE2}"/>
              </a:ext>
            </a:extLst>
          </p:cNvPr>
          <p:cNvSpPr txBox="1"/>
          <p:nvPr/>
        </p:nvSpPr>
        <p:spPr>
          <a:xfrm>
            <a:off x="2752724" y="4108007"/>
            <a:ext cx="2952750" cy="307777"/>
          </a:xfrm>
          <a:prstGeom prst="rect">
            <a:avLst/>
          </a:prstGeom>
          <a:noFill/>
        </p:spPr>
        <p:txBody>
          <a:bodyPr wrap="square" rtlCol="0">
            <a:spAutoFit/>
          </a:bodyPr>
          <a:lstStyle/>
          <a:p>
            <a:r>
              <a:rPr lang="en-US" sz="1400" dirty="0" err="1">
                <a:solidFill>
                  <a:srgbClr val="92D050"/>
                </a:solidFill>
              </a:rPr>
              <a:t>Prof.Yeldez</a:t>
            </a:r>
            <a:r>
              <a:rPr lang="en-US" sz="1400" dirty="0">
                <a:solidFill>
                  <a:srgbClr val="92D050"/>
                </a:solidFill>
              </a:rPr>
              <a:t> explained it.</a:t>
            </a:r>
          </a:p>
        </p:txBody>
      </p:sp>
    </p:spTree>
    <p:extLst>
      <p:ext uri="{BB962C8B-B14F-4D97-AF65-F5344CB8AC3E}">
        <p14:creationId xmlns:p14="http://schemas.microsoft.com/office/powerpoint/2010/main" val="306342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20291824"/>
              </p:ext>
            </p:extLst>
          </p:nvPr>
        </p:nvGraphicFramePr>
        <p:xfrm>
          <a:off x="279400" y="875518"/>
          <a:ext cx="6400800" cy="336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638300" y="4360052"/>
            <a:ext cx="1435100" cy="1482730"/>
          </a:xfrm>
          <a:prstGeom prst="roundRect">
            <a:avLst/>
          </a:prstGeom>
          <a:ln>
            <a:solidFill>
              <a:srgbClr val="782A7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Asymptomatic Hyperuricemia</a:t>
            </a:r>
          </a:p>
          <a:p>
            <a:pPr algn="ctr"/>
            <a:r>
              <a:rPr lang="en-US" sz="1400" dirty="0"/>
              <a:t>&gt;7mg/dl (M)</a:t>
            </a:r>
          </a:p>
          <a:p>
            <a:pPr algn="ctr"/>
            <a:r>
              <a:rPr lang="en-US" sz="1400" dirty="0"/>
              <a:t>&gt;6mg/dl (F)</a:t>
            </a:r>
          </a:p>
        </p:txBody>
      </p:sp>
      <p:sp>
        <p:nvSpPr>
          <p:cNvPr id="8" name="Right Arrow 7"/>
          <p:cNvSpPr/>
          <p:nvPr/>
        </p:nvSpPr>
        <p:spPr>
          <a:xfrm>
            <a:off x="3143250" y="4923617"/>
            <a:ext cx="673100" cy="355600"/>
          </a:xfrm>
          <a:prstGeom prst="rightArrow">
            <a:avLst/>
          </a:prstGeom>
          <a:solidFill>
            <a:srgbClr val="782A72"/>
          </a:solidFill>
          <a:ln>
            <a:solidFill>
              <a:srgbClr val="782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Cause</a:t>
            </a:r>
          </a:p>
        </p:txBody>
      </p:sp>
      <p:sp>
        <p:nvSpPr>
          <p:cNvPr id="9" name="Rounded Rectangle 8"/>
          <p:cNvSpPr/>
          <p:nvPr/>
        </p:nvSpPr>
        <p:spPr>
          <a:xfrm>
            <a:off x="3886200" y="4417201"/>
            <a:ext cx="1701800" cy="1482730"/>
          </a:xfrm>
          <a:prstGeom prst="roundRect">
            <a:avLst/>
          </a:prstGeom>
          <a:ln>
            <a:solidFill>
              <a:srgbClr val="782A72"/>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Clr>
                <a:srgbClr val="782A72"/>
              </a:buClr>
              <a:buSzPct val="100000"/>
              <a:buFont typeface="Arial" charset="0"/>
              <a:buChar char="•"/>
            </a:pPr>
            <a:r>
              <a:rPr lang="en-US" sz="1400" dirty="0"/>
              <a:t>Hypertension</a:t>
            </a:r>
          </a:p>
          <a:p>
            <a:pPr marL="285750" indent="-285750">
              <a:buClr>
                <a:srgbClr val="782A72"/>
              </a:buClr>
              <a:buSzPct val="100000"/>
              <a:buFont typeface="Arial" charset="0"/>
              <a:buChar char="•"/>
            </a:pPr>
            <a:r>
              <a:rPr lang="en-US" sz="1400" dirty="0"/>
              <a:t>CV Disease</a:t>
            </a:r>
          </a:p>
          <a:p>
            <a:pPr marL="285750" indent="-285750">
              <a:buClr>
                <a:srgbClr val="782A72"/>
              </a:buClr>
              <a:buSzPct val="100000"/>
              <a:buFont typeface="Arial" charset="0"/>
              <a:buChar char="•"/>
            </a:pPr>
            <a:r>
              <a:rPr lang="en-US" sz="1400" dirty="0"/>
              <a:t>Stroke</a:t>
            </a:r>
          </a:p>
          <a:p>
            <a:pPr marL="285750" indent="-285750">
              <a:buClr>
                <a:srgbClr val="782A72"/>
              </a:buClr>
              <a:buSzPct val="100000"/>
              <a:buFont typeface="Arial" charset="0"/>
              <a:buChar char="•"/>
            </a:pPr>
            <a:r>
              <a:rPr lang="en-US" sz="1400" dirty="0"/>
              <a:t>Renal Disease</a:t>
            </a:r>
          </a:p>
          <a:p>
            <a:pPr marL="285750" indent="-285750">
              <a:buClr>
                <a:srgbClr val="782A72"/>
              </a:buClr>
              <a:buSzPct val="100000"/>
              <a:buFont typeface="Arial" charset="0"/>
              <a:buChar char="•"/>
            </a:pPr>
            <a:r>
              <a:rPr lang="en-US" sz="1400" dirty="0"/>
              <a:t>Metabolic Syndrome</a:t>
            </a:r>
          </a:p>
        </p:txBody>
      </p:sp>
      <p:cxnSp>
        <p:nvCxnSpPr>
          <p:cNvPr id="12" name="Elbow Connector 11"/>
          <p:cNvCxnSpPr>
            <a:cxnSpLocks/>
          </p:cNvCxnSpPr>
          <p:nvPr/>
        </p:nvCxnSpPr>
        <p:spPr>
          <a:xfrm rot="16200000" flipH="1">
            <a:off x="854088" y="4444204"/>
            <a:ext cx="917549" cy="511175"/>
          </a:xfrm>
          <a:prstGeom prst="bentConnector3">
            <a:avLst>
              <a:gd name="adj1" fmla="val 97752"/>
            </a:avLst>
          </a:prstGeom>
          <a:ln w="38100">
            <a:solidFill>
              <a:srgbClr val="782A7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B1D3B3F0-511D-49DE-B55C-5F26EA4AE628}"/>
              </a:ext>
            </a:extLst>
          </p:cNvPr>
          <p:cNvSpPr txBox="1"/>
          <p:nvPr/>
        </p:nvSpPr>
        <p:spPr>
          <a:xfrm>
            <a:off x="342900" y="315880"/>
            <a:ext cx="2724150"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solidFill>
                  <a:srgbClr val="782A72"/>
                </a:solidFill>
              </a:rPr>
              <a:t>Stages of Gout:</a:t>
            </a:r>
          </a:p>
        </p:txBody>
      </p:sp>
      <p:sp>
        <p:nvSpPr>
          <p:cNvPr id="15" name="Arrow: Pentagon 14">
            <a:extLst>
              <a:ext uri="{FF2B5EF4-FFF2-40B4-BE49-F238E27FC236}">
                <a16:creationId xmlns:a16="http://schemas.microsoft.com/office/drawing/2014/main" xmlns="" id="{CAD0B512-B8B7-44C7-9E6E-ABB93BEDAE44}"/>
              </a:ext>
            </a:extLst>
          </p:cNvPr>
          <p:cNvSpPr/>
          <p:nvPr/>
        </p:nvSpPr>
        <p:spPr>
          <a:xfrm>
            <a:off x="0" y="5961817"/>
            <a:ext cx="2724150" cy="477084"/>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rPr>
              <a:t>Treatment of Gout:</a:t>
            </a:r>
          </a:p>
        </p:txBody>
      </p:sp>
      <p:graphicFrame>
        <p:nvGraphicFramePr>
          <p:cNvPr id="16" name="Diagram 15">
            <a:extLst>
              <a:ext uri="{FF2B5EF4-FFF2-40B4-BE49-F238E27FC236}">
                <a16:creationId xmlns:a16="http://schemas.microsoft.com/office/drawing/2014/main" xmlns="" id="{B8E20965-CA97-45F1-9D03-F28CEE938D17}"/>
              </a:ext>
            </a:extLst>
          </p:cNvPr>
          <p:cNvGraphicFramePr/>
          <p:nvPr>
            <p:extLst>
              <p:ext uri="{D42A27DB-BD31-4B8C-83A1-F6EECF244321}">
                <p14:modId xmlns:p14="http://schemas.microsoft.com/office/powerpoint/2010/main" val="2844867980"/>
              </p:ext>
            </p:extLst>
          </p:nvPr>
        </p:nvGraphicFramePr>
        <p:xfrm>
          <a:off x="384175" y="6438901"/>
          <a:ext cx="6191250" cy="36414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xmlns="" id="{4CB45EFE-6225-4533-88DA-381AECD59BBB}"/>
              </a:ext>
            </a:extLst>
          </p:cNvPr>
          <p:cNvSpPr txBox="1"/>
          <p:nvPr/>
        </p:nvSpPr>
        <p:spPr>
          <a:xfrm>
            <a:off x="3429000" y="5955477"/>
            <a:ext cx="2997199" cy="830997"/>
          </a:xfrm>
          <a:prstGeom prst="rect">
            <a:avLst/>
          </a:prstGeom>
          <a:noFill/>
        </p:spPr>
        <p:txBody>
          <a:bodyPr wrap="square" rtlCol="0">
            <a:spAutoFit/>
          </a:bodyPr>
          <a:lstStyle/>
          <a:p>
            <a:pPr algn="ctr"/>
            <a:r>
              <a:rPr lang="en-US" sz="1200" dirty="0">
                <a:solidFill>
                  <a:srgbClr val="92D050"/>
                </a:solidFill>
              </a:rPr>
              <a:t>*If we found out that the patient is having Hyperuricemia during routine blood test then we have to start an early treatment at the asymptomatic stage.</a:t>
            </a:r>
          </a:p>
        </p:txBody>
      </p:sp>
      <p:sp>
        <p:nvSpPr>
          <p:cNvPr id="4" name="TextBox 3">
            <a:extLst>
              <a:ext uri="{FF2B5EF4-FFF2-40B4-BE49-F238E27FC236}">
                <a16:creationId xmlns:a16="http://schemas.microsoft.com/office/drawing/2014/main" xmlns="" id="{FB90FF41-B37A-4232-A9C5-2B4E320EA54E}"/>
              </a:ext>
            </a:extLst>
          </p:cNvPr>
          <p:cNvSpPr txBox="1"/>
          <p:nvPr/>
        </p:nvSpPr>
        <p:spPr>
          <a:xfrm>
            <a:off x="1312862" y="567741"/>
            <a:ext cx="2724150" cy="307777"/>
          </a:xfrm>
          <a:prstGeom prst="rect">
            <a:avLst/>
          </a:prstGeom>
          <a:noFill/>
        </p:spPr>
        <p:txBody>
          <a:bodyPr wrap="square" rtlCol="0">
            <a:spAutoFit/>
          </a:bodyPr>
          <a:lstStyle/>
          <a:p>
            <a:pPr algn="ctr"/>
            <a:r>
              <a:rPr lang="en-US" sz="1400" dirty="0">
                <a:solidFill>
                  <a:srgbClr val="92D050"/>
                </a:solidFill>
              </a:rPr>
              <a:t>Symptoms start at this stage</a:t>
            </a:r>
          </a:p>
        </p:txBody>
      </p:sp>
      <p:sp>
        <p:nvSpPr>
          <p:cNvPr id="14" name="TextBox 13">
            <a:extLst>
              <a:ext uri="{FF2B5EF4-FFF2-40B4-BE49-F238E27FC236}">
                <a16:creationId xmlns:a16="http://schemas.microsoft.com/office/drawing/2014/main" xmlns="" id="{24EDD075-A165-44B2-8CDD-611C62A501E2}"/>
              </a:ext>
            </a:extLst>
          </p:cNvPr>
          <p:cNvSpPr txBox="1"/>
          <p:nvPr/>
        </p:nvSpPr>
        <p:spPr>
          <a:xfrm>
            <a:off x="5295900" y="1506535"/>
            <a:ext cx="1279525" cy="307777"/>
          </a:xfrm>
          <a:prstGeom prst="rect">
            <a:avLst/>
          </a:prstGeom>
          <a:noFill/>
        </p:spPr>
        <p:txBody>
          <a:bodyPr wrap="square" rtlCol="0">
            <a:spAutoFit/>
          </a:bodyPr>
          <a:lstStyle/>
          <a:p>
            <a:pPr algn="ctr"/>
            <a:r>
              <a:rPr lang="en-US" sz="1400" dirty="0">
                <a:solidFill>
                  <a:srgbClr val="92D050"/>
                </a:solidFill>
              </a:rPr>
              <a:t>Complications</a:t>
            </a:r>
          </a:p>
        </p:txBody>
      </p:sp>
    </p:spTree>
    <p:extLst>
      <p:ext uri="{BB962C8B-B14F-4D97-AF65-F5344CB8AC3E}">
        <p14:creationId xmlns:p14="http://schemas.microsoft.com/office/powerpoint/2010/main" val="205722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EA7E231-698A-4B6C-A233-9C26AB4BBD8D}"/>
              </a:ext>
            </a:extLst>
          </p:cNvPr>
          <p:cNvSpPr txBox="1"/>
          <p:nvPr/>
        </p:nvSpPr>
        <p:spPr>
          <a:xfrm>
            <a:off x="148624" y="388568"/>
            <a:ext cx="3966176"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rgbClr val="782A72"/>
                </a:solidFill>
                <a:latin typeface="Cambria" panose="02040503050406030204" pitchFamily="18" charset="0"/>
              </a:rPr>
              <a:t>Aim of Pharmacotherapy:</a:t>
            </a:r>
          </a:p>
        </p:txBody>
      </p:sp>
      <p:sp>
        <p:nvSpPr>
          <p:cNvPr id="4" name="Rectangle 3">
            <a:extLst>
              <a:ext uri="{FF2B5EF4-FFF2-40B4-BE49-F238E27FC236}">
                <a16:creationId xmlns:a16="http://schemas.microsoft.com/office/drawing/2014/main" xmlns="" id="{FB86760D-F425-4703-91AB-FE88C66B1330}"/>
              </a:ext>
            </a:extLst>
          </p:cNvPr>
          <p:cNvSpPr/>
          <p:nvPr/>
        </p:nvSpPr>
        <p:spPr>
          <a:xfrm>
            <a:off x="299296" y="788678"/>
            <a:ext cx="6076710" cy="2092881"/>
          </a:xfrm>
          <a:prstGeom prst="rect">
            <a:avLst/>
          </a:prstGeom>
        </p:spPr>
        <p:txBody>
          <a:bodyPr wrap="square">
            <a:spAutoFit/>
          </a:bodyPr>
          <a:lstStyle/>
          <a:p>
            <a:pPr fontAlgn="auto">
              <a:spcBef>
                <a:spcPts val="0"/>
              </a:spcBef>
              <a:spcAft>
                <a:spcPts val="0"/>
              </a:spcAft>
              <a:defRPr/>
            </a:pPr>
            <a:r>
              <a:rPr lang="en-US" sz="1600" dirty="0">
                <a:ea typeface="Calibri Light" charset="0"/>
                <a:cs typeface="Calibri Light" charset="0"/>
              </a:rPr>
              <a:t>Most therapeutic strategies for gout involve </a:t>
            </a:r>
            <a:r>
              <a:rPr lang="en-US" sz="1600" b="1" dirty="0">
                <a:ea typeface="Calibri Light" charset="0"/>
                <a:cs typeface="Calibri Light" charset="0"/>
              </a:rPr>
              <a:t>lowering the uric acid level below the saturation point (&lt;6 mg/</a:t>
            </a:r>
            <a:r>
              <a:rPr lang="en-US" sz="1600" b="1" dirty="0" err="1">
                <a:ea typeface="Calibri Light" charset="0"/>
                <a:cs typeface="Calibri Light" charset="0"/>
              </a:rPr>
              <a:t>dL</a:t>
            </a:r>
            <a:r>
              <a:rPr lang="en-US" sz="1600" b="1" dirty="0">
                <a:ea typeface="Calibri Light" charset="0"/>
                <a:cs typeface="Calibri Light" charset="0"/>
              </a:rPr>
              <a:t>), </a:t>
            </a:r>
            <a:r>
              <a:rPr lang="en-US" sz="1600" dirty="0">
                <a:ea typeface="Calibri Light" charset="0"/>
                <a:cs typeface="Calibri Light" charset="0"/>
              </a:rPr>
              <a:t>thus preventing the deposition of </a:t>
            </a:r>
            <a:r>
              <a:rPr lang="en-US" sz="1600" b="1" dirty="0">
                <a:ea typeface="Calibri Light" charset="0"/>
                <a:cs typeface="Calibri Light" charset="0"/>
              </a:rPr>
              <a:t>urate crystals</a:t>
            </a:r>
            <a:r>
              <a:rPr lang="en-US" sz="1600" dirty="0">
                <a:ea typeface="Calibri Light" charset="0"/>
                <a:cs typeface="Calibri Light" charset="0"/>
              </a:rPr>
              <a:t>. </a:t>
            </a:r>
          </a:p>
          <a:p>
            <a:pPr fontAlgn="auto">
              <a:spcBef>
                <a:spcPts val="0"/>
              </a:spcBef>
              <a:spcAft>
                <a:spcPts val="0"/>
              </a:spcAft>
              <a:defRPr/>
            </a:pPr>
            <a:r>
              <a:rPr lang="en-US" sz="1600" dirty="0">
                <a:ea typeface="Calibri Light" charset="0"/>
                <a:cs typeface="Calibri Light" charset="0"/>
              </a:rPr>
              <a:t>This can be accomplished by:  </a:t>
            </a:r>
            <a:r>
              <a:rPr lang="en-US" sz="1600" dirty="0">
                <a:solidFill>
                  <a:srgbClr val="92D050"/>
                </a:solidFill>
                <a:ea typeface="Calibri Light" charset="0"/>
                <a:cs typeface="Calibri Light" charset="0"/>
              </a:rPr>
              <a:t>How those drugs work</a:t>
            </a:r>
          </a:p>
          <a:p>
            <a:pPr marL="342900" indent="-342900">
              <a:buClr>
                <a:srgbClr val="782A72"/>
              </a:buClr>
              <a:buFont typeface="+mj-lt"/>
              <a:buAutoNum type="arabicPeriod"/>
              <a:defRPr/>
            </a:pPr>
            <a:r>
              <a:rPr lang="en-US" sz="1600" dirty="0">
                <a:solidFill>
                  <a:srgbClr val="C00000"/>
                </a:solidFill>
                <a:ea typeface="Calibri Light" charset="0"/>
                <a:cs typeface="Calibri Light" charset="0"/>
              </a:rPr>
              <a:t>interfering with uric acid synthesis </a:t>
            </a:r>
            <a:r>
              <a:rPr lang="en-US" sz="1600" dirty="0">
                <a:ea typeface="Calibri Light" charset="0"/>
                <a:cs typeface="Calibri Light" charset="0"/>
              </a:rPr>
              <a:t>with allopurinol, </a:t>
            </a:r>
            <a:r>
              <a:rPr lang="en-TT" sz="1600" dirty="0" err="1">
                <a:ea typeface="Calibri Light" charset="0"/>
                <a:cs typeface="Calibri Light" charset="0"/>
              </a:rPr>
              <a:t>Febuxostat</a:t>
            </a:r>
            <a:r>
              <a:rPr lang="en-TT" sz="1600" dirty="0">
                <a:ea typeface="Calibri Light" charset="0"/>
                <a:cs typeface="Calibri Light" charset="0"/>
              </a:rPr>
              <a:t>.</a:t>
            </a:r>
            <a:endParaRPr lang="en-US" sz="1600" dirty="0">
              <a:ea typeface="Calibri Light" charset="0"/>
              <a:cs typeface="Calibri Light" charset="0"/>
            </a:endParaRPr>
          </a:p>
          <a:p>
            <a:pPr marL="342900" indent="-342900" fontAlgn="auto">
              <a:spcBef>
                <a:spcPts val="0"/>
              </a:spcBef>
              <a:spcAft>
                <a:spcPts val="0"/>
              </a:spcAft>
              <a:buClr>
                <a:srgbClr val="782A72"/>
              </a:buClr>
              <a:buFont typeface="+mj-lt"/>
              <a:buAutoNum type="arabicPeriod"/>
              <a:defRPr/>
            </a:pPr>
            <a:r>
              <a:rPr lang="en-US" sz="1600" dirty="0">
                <a:solidFill>
                  <a:srgbClr val="C00000"/>
                </a:solidFill>
                <a:ea typeface="Calibri Light" charset="0"/>
                <a:cs typeface="Calibri Light" charset="0"/>
              </a:rPr>
              <a:t>increasing uric acid excretion</a:t>
            </a:r>
            <a:r>
              <a:rPr lang="en-US" sz="1600" dirty="0">
                <a:ea typeface="Calibri Light" charset="0"/>
                <a:cs typeface="Calibri Light" charset="0"/>
              </a:rPr>
              <a:t> with probenecid or sulfinpyrazone.</a:t>
            </a:r>
          </a:p>
          <a:p>
            <a:pPr marL="342900" indent="-342900" fontAlgn="auto">
              <a:spcBef>
                <a:spcPts val="0"/>
              </a:spcBef>
              <a:spcAft>
                <a:spcPts val="0"/>
              </a:spcAft>
              <a:buClr>
                <a:srgbClr val="782A72"/>
              </a:buClr>
              <a:buFont typeface="+mj-lt"/>
              <a:buAutoNum type="arabicPeriod"/>
              <a:defRPr/>
            </a:pPr>
            <a:r>
              <a:rPr lang="en-US" sz="1600" dirty="0">
                <a:solidFill>
                  <a:srgbClr val="C00000"/>
                </a:solidFill>
                <a:ea typeface="Calibri Light" charset="0"/>
                <a:cs typeface="Calibri Light" charset="0"/>
              </a:rPr>
              <a:t>inhibiting leukocyte entry </a:t>
            </a:r>
            <a:r>
              <a:rPr lang="en-US" sz="1600" dirty="0">
                <a:ea typeface="Calibri Light" charset="0"/>
                <a:cs typeface="Calibri Light" charset="0"/>
              </a:rPr>
              <a:t>into the affected joint with colchicine.</a:t>
            </a:r>
          </a:p>
          <a:p>
            <a:pPr marL="342900" indent="-342900" fontAlgn="auto">
              <a:spcBef>
                <a:spcPts val="0"/>
              </a:spcBef>
              <a:spcAft>
                <a:spcPts val="0"/>
              </a:spcAft>
              <a:buClr>
                <a:srgbClr val="782A72"/>
              </a:buClr>
              <a:buFont typeface="+mj-lt"/>
              <a:buAutoNum type="arabicPeriod"/>
              <a:defRPr/>
            </a:pPr>
            <a:r>
              <a:rPr lang="en-US" sz="1600" dirty="0">
                <a:solidFill>
                  <a:srgbClr val="C00000"/>
                </a:solidFill>
                <a:ea typeface="Calibri Light" charset="0"/>
                <a:cs typeface="Calibri Light" charset="0"/>
              </a:rPr>
              <a:t>administration of NSAIDs. </a:t>
            </a:r>
            <a:r>
              <a:rPr lang="en-US" sz="1600" dirty="0">
                <a:solidFill>
                  <a:srgbClr val="92D050"/>
                </a:solidFill>
                <a:ea typeface="Calibri Light" charset="0"/>
                <a:cs typeface="Calibri Light" charset="0"/>
              </a:rPr>
              <a:t>Anti-inflammatory and analgesic effects.</a:t>
            </a:r>
          </a:p>
        </p:txBody>
      </p:sp>
      <p:sp>
        <p:nvSpPr>
          <p:cNvPr id="7" name="Title 1">
            <a:extLst>
              <a:ext uri="{FF2B5EF4-FFF2-40B4-BE49-F238E27FC236}">
                <a16:creationId xmlns:a16="http://schemas.microsoft.com/office/drawing/2014/main" xmlns="" id="{8CDF8D41-7553-4075-B414-D009F9FAA0F1}"/>
              </a:ext>
            </a:extLst>
          </p:cNvPr>
          <p:cNvSpPr txBox="1">
            <a:spLocks/>
          </p:cNvSpPr>
          <p:nvPr/>
        </p:nvSpPr>
        <p:spPr>
          <a:xfrm>
            <a:off x="0" y="3013340"/>
            <a:ext cx="6858000" cy="640080"/>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dirty="0">
                <a:ln w="3175">
                  <a:solidFill>
                    <a:schemeClr val="bg1"/>
                  </a:solidFill>
                </a:ln>
                <a:solidFill>
                  <a:schemeClr val="tx1"/>
                </a:solidFill>
              </a:rPr>
              <a:t>Treatment of acute gout</a:t>
            </a:r>
            <a:endParaRPr lang="en-US" dirty="0">
              <a:ln w="3175">
                <a:solidFill>
                  <a:schemeClr val="bg1"/>
                </a:solidFill>
              </a:ln>
              <a:solidFill>
                <a:schemeClr val="tx1"/>
              </a:solidFill>
            </a:endParaRPr>
          </a:p>
        </p:txBody>
      </p:sp>
      <p:graphicFrame>
        <p:nvGraphicFramePr>
          <p:cNvPr id="8" name="Table 7">
            <a:extLst>
              <a:ext uri="{FF2B5EF4-FFF2-40B4-BE49-F238E27FC236}">
                <a16:creationId xmlns:a16="http://schemas.microsoft.com/office/drawing/2014/main" xmlns="" id="{FF118709-6E84-4BF3-9710-E115C20F2932}"/>
              </a:ext>
            </a:extLst>
          </p:cNvPr>
          <p:cNvGraphicFramePr>
            <a:graphicFrameLocks noGrp="1"/>
          </p:cNvGraphicFramePr>
          <p:nvPr>
            <p:extLst>
              <p:ext uri="{D42A27DB-BD31-4B8C-83A1-F6EECF244321}">
                <p14:modId xmlns:p14="http://schemas.microsoft.com/office/powerpoint/2010/main" val="3271118199"/>
              </p:ext>
            </p:extLst>
          </p:nvPr>
        </p:nvGraphicFramePr>
        <p:xfrm>
          <a:off x="0" y="3669654"/>
          <a:ext cx="6858000" cy="6260628"/>
        </p:xfrm>
        <a:graphic>
          <a:graphicData uri="http://schemas.openxmlformats.org/drawingml/2006/table">
            <a:tbl>
              <a:tblPr firstRow="1" bandRow="1">
                <a:tableStyleId>{5C22544A-7EE6-4342-B048-85BDC9FD1C3A}</a:tableStyleId>
              </a:tblPr>
              <a:tblGrid>
                <a:gridCol w="718340">
                  <a:extLst>
                    <a:ext uri="{9D8B030D-6E8A-4147-A177-3AD203B41FA5}">
                      <a16:colId xmlns:a16="http://schemas.microsoft.com/office/drawing/2014/main" xmlns="" val="20000"/>
                    </a:ext>
                  </a:extLst>
                </a:gridCol>
                <a:gridCol w="6139660">
                  <a:extLst>
                    <a:ext uri="{9D8B030D-6E8A-4147-A177-3AD203B41FA5}">
                      <a16:colId xmlns:a16="http://schemas.microsoft.com/office/drawing/2014/main" xmlns="" val="20001"/>
                    </a:ext>
                  </a:extLst>
                </a:gridCol>
              </a:tblGrid>
              <a:tr h="431037">
                <a:tc gridSpan="2">
                  <a:txBody>
                    <a:bodyPr/>
                    <a:lstStyle/>
                    <a:p>
                      <a:pPr algn="ctr"/>
                      <a:r>
                        <a:rPr lang="en-TT" sz="2200" dirty="0"/>
                        <a:t>NSAIDS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xmlns="" val="2067122644"/>
                  </a:ext>
                </a:extLst>
              </a:tr>
              <a:tr h="1392639">
                <a:tc gridSpan="2">
                  <a: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600" b="0" kern="1200" dirty="0">
                          <a:solidFill>
                            <a:srgbClr val="FF0000"/>
                          </a:solidFill>
                          <a:latin typeface="+mn-lt"/>
                          <a:ea typeface="+mn-ea"/>
                          <a:cs typeface="+mn-cs"/>
                        </a:rPr>
                        <a:t>the most commonly used first-line treatment</a:t>
                      </a:r>
                      <a:r>
                        <a:rPr lang="ar-SA" sz="1600" b="0" kern="1200" dirty="0">
                          <a:solidFill>
                            <a:srgbClr val="FF0000"/>
                          </a:solidFill>
                          <a:latin typeface="+mn-lt"/>
                          <a:ea typeface="+mn-ea"/>
                          <a:cs typeface="+mn-cs"/>
                        </a:rPr>
                        <a:t>.</a:t>
                      </a:r>
                      <a:endParaRPr lang="en-US" sz="1600" b="0" kern="1200" dirty="0">
                        <a:solidFill>
                          <a:srgbClr val="FF0000"/>
                        </a:solidFill>
                        <a:latin typeface="+mn-lt"/>
                        <a:ea typeface="+mn-ea"/>
                        <a:cs typeface="+mn-cs"/>
                      </a:endParaRP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600" b="0" kern="1200" dirty="0">
                          <a:solidFill>
                            <a:schemeClr val="tx1"/>
                          </a:solidFill>
                          <a:latin typeface="+mn-lt"/>
                          <a:ea typeface="+mn-ea"/>
                          <a:cs typeface="+mn-cs"/>
                        </a:rPr>
                        <a:t>Head-to-head studies show few differences between drugs</a:t>
                      </a:r>
                      <a:r>
                        <a:rPr lang="ar-SA" sz="1600" b="0" kern="1200" dirty="0">
                          <a:solidFill>
                            <a:schemeClr val="tx1"/>
                          </a:solidFill>
                          <a:latin typeface="+mn-lt"/>
                          <a:ea typeface="+mn-ea"/>
                          <a:cs typeface="+mn-cs"/>
                        </a:rPr>
                        <a:t>.</a:t>
                      </a:r>
                      <a:r>
                        <a:rPr lang="en-US" sz="1600" b="0" kern="1200" dirty="0">
                          <a:solidFill>
                            <a:schemeClr val="tx1"/>
                          </a:solidFill>
                          <a:latin typeface="+mn-lt"/>
                          <a:ea typeface="+mn-ea"/>
                          <a:cs typeface="+mn-cs"/>
                        </a:rPr>
                        <a:t> </a:t>
                      </a:r>
                      <a:r>
                        <a:rPr lang="en-US" sz="1400" b="0" kern="1200" dirty="0">
                          <a:solidFill>
                            <a:srgbClr val="92D050"/>
                          </a:solidFill>
                          <a:latin typeface="+mn-lt"/>
                          <a:ea typeface="+mn-ea"/>
                          <a:cs typeface="+mn-cs"/>
                        </a:rPr>
                        <a:t>Drugs of this class are similar.</a:t>
                      </a:r>
                    </a:p>
                    <a:p>
                      <a:pPr marL="171450" indent="-171450">
                        <a:buFont typeface="Arial" charset="0"/>
                        <a:buChar char="•"/>
                      </a:pPr>
                      <a:r>
                        <a:rPr lang="en-US" sz="1600" b="0" kern="1200" dirty="0">
                          <a:solidFill>
                            <a:schemeClr val="tx1"/>
                          </a:solidFill>
                          <a:latin typeface="+mn-lt"/>
                          <a:ea typeface="+mn-ea"/>
                          <a:cs typeface="+mn-cs"/>
                        </a:rPr>
                        <a:t>Full doses of NSAID should be initiated immediately</a:t>
                      </a:r>
                      <a:r>
                        <a:rPr lang="ar-SA" sz="1600" b="0" kern="1200" baseline="0" dirty="0">
                          <a:solidFill>
                            <a:schemeClr val="tx1"/>
                          </a:solidFill>
                          <a:latin typeface="+mn-lt"/>
                          <a:ea typeface="+mn-ea"/>
                          <a:cs typeface="+mn-cs"/>
                        </a:rPr>
                        <a:t> </a:t>
                      </a:r>
                      <a:r>
                        <a:rPr lang="en-US" sz="1600" b="0" kern="1200" dirty="0">
                          <a:solidFill>
                            <a:schemeClr val="tx1"/>
                          </a:solidFill>
                          <a:latin typeface="+mn-lt"/>
                          <a:ea typeface="+mn-ea"/>
                          <a:cs typeface="+mn-cs"/>
                        </a:rPr>
                        <a:t>and tapered after resolution of symptoms </a:t>
                      </a:r>
                      <a:r>
                        <a:rPr lang="ar-SA" sz="1400" b="0" kern="1200" dirty="0">
                          <a:solidFill>
                            <a:schemeClr val="tx1"/>
                          </a:solidFill>
                          <a:latin typeface="+mn-lt"/>
                          <a:ea typeface="+mn-ea"/>
                          <a:cs typeface="+mn-cs"/>
                        </a:rPr>
                        <a:t>. </a:t>
                      </a:r>
                      <a:r>
                        <a:rPr lang="ar-SA" sz="1400" b="0" kern="1200" dirty="0">
                          <a:solidFill>
                            <a:srgbClr val="92D050"/>
                          </a:solidFill>
                          <a:latin typeface="+mn-lt"/>
                          <a:ea typeface="+mn-ea"/>
                          <a:cs typeface="+mn-cs"/>
                        </a:rPr>
                        <a:t>لا نبدأ بجرعات صغيرة</a:t>
                      </a:r>
                      <a:endParaRPr lang="en-US" sz="1400" b="0" kern="1200" dirty="0">
                        <a:solidFill>
                          <a:srgbClr val="92D05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xmlns="" val="2536682296"/>
                  </a:ext>
                </a:extLst>
              </a:tr>
              <a:tr h="768197">
                <a:tc>
                  <a:txBody>
                    <a:bodyPr/>
                    <a:lstStyle/>
                    <a:p>
                      <a:pPr marL="0" marR="0" lvl="1" indent="0" algn="ctr" defTabSz="685800" rtl="1"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ea"/>
                          <a:cs typeface="+mn-cs"/>
                        </a:rPr>
                        <a:t>Contraindicated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1-GI ulcer</a:t>
                      </a:r>
                      <a:r>
                        <a:rPr lang="en-US" sz="1600" b="0" kern="1200" baseline="0" dirty="0">
                          <a:solidFill>
                            <a:schemeClr val="tx1"/>
                          </a:solidFill>
                          <a:latin typeface="+mn-lt"/>
                          <a:ea typeface="+mn-ea"/>
                          <a:cs typeface="+mn-cs"/>
                        </a:rPr>
                        <a:t>      2- </a:t>
                      </a:r>
                      <a:r>
                        <a:rPr lang="en-US" sz="1600" b="0" kern="1200" dirty="0">
                          <a:solidFill>
                            <a:schemeClr val="tx1"/>
                          </a:solidFill>
                          <a:latin typeface="+mn-lt"/>
                          <a:ea typeface="+mn-ea"/>
                          <a:cs typeface="+mn-cs"/>
                        </a:rPr>
                        <a:t>Bleeding or perforation</a:t>
                      </a:r>
                      <a:r>
                        <a:rPr lang="ar-SA" sz="1600" b="0" kern="1200" dirty="0">
                          <a:solidFill>
                            <a:schemeClr val="tx1"/>
                          </a:solidFill>
                          <a:latin typeface="+mn-lt"/>
                          <a:ea typeface="+mn-ea"/>
                          <a:cs typeface="+mn-cs"/>
                        </a:rPr>
                        <a:t>.</a:t>
                      </a:r>
                      <a:r>
                        <a:rPr lang="en-US" sz="1600" b="0" kern="1200" baseline="0" dirty="0">
                          <a:solidFill>
                            <a:schemeClr val="tx1"/>
                          </a:solidFill>
                          <a:latin typeface="+mn-lt"/>
                          <a:ea typeface="+mn-ea"/>
                          <a:cs typeface="+mn-cs"/>
                        </a:rPr>
                        <a:t>      3-</a:t>
                      </a:r>
                      <a:r>
                        <a:rPr lang="en-US" sz="1600" b="0" kern="1200" dirty="0">
                          <a:solidFill>
                            <a:schemeClr val="tx1"/>
                          </a:solidFill>
                          <a:latin typeface="+mn-lt"/>
                          <a:ea typeface="+mn-ea"/>
                          <a:cs typeface="+mn-cs"/>
                        </a:rPr>
                        <a:t>Renal insufficiency </a:t>
                      </a:r>
                      <a:r>
                        <a:rPr lang="en-US" sz="1400" b="0" kern="1200" dirty="0">
                          <a:solidFill>
                            <a:srgbClr val="92D050"/>
                          </a:solidFill>
                          <a:latin typeface="+mn-lt"/>
                          <a:ea typeface="+mn-ea"/>
                          <a:cs typeface="+mn-cs"/>
                        </a:rPr>
                        <a:t>leads to congestive HF</a:t>
                      </a:r>
                      <a:r>
                        <a:rPr lang="en-US" sz="1600" b="0" kern="1200" dirty="0">
                          <a:solidFill>
                            <a:schemeClr val="tx1"/>
                          </a:solidFill>
                          <a:latin typeface="+mn-lt"/>
                          <a:ea typeface="+mn-ea"/>
                          <a:cs typeface="+mn-cs"/>
                        </a:rPr>
                        <a:t> </a:t>
                      </a:r>
                      <a:r>
                        <a:rPr lang="en-US" sz="1600" b="0" kern="1200" baseline="0" dirty="0">
                          <a:solidFill>
                            <a:srgbClr val="FF0000"/>
                          </a:solidFill>
                          <a:latin typeface="+mn-lt"/>
                          <a:ea typeface="+mn-ea"/>
                          <a:cs typeface="+mn-cs"/>
                        </a:rPr>
                        <a:t>4-</a:t>
                      </a:r>
                      <a:r>
                        <a:rPr lang="en-US" sz="1600" b="0" kern="1200" baseline="0" dirty="0">
                          <a:solidFill>
                            <a:schemeClr val="tx1"/>
                          </a:solidFill>
                          <a:latin typeface="+mn-lt"/>
                          <a:ea typeface="+mn-ea"/>
                          <a:cs typeface="+mn-cs"/>
                        </a:rPr>
                        <a:t> </a:t>
                      </a:r>
                      <a:r>
                        <a:rPr lang="en-US" sz="1600" b="1" kern="1200" dirty="0">
                          <a:solidFill>
                            <a:srgbClr val="FF0000"/>
                          </a:solidFill>
                          <a:latin typeface="+mn-lt"/>
                          <a:ea typeface="+mn-ea"/>
                          <a:cs typeface="+mn-cs"/>
                        </a:rPr>
                        <a:t>Heart failure</a:t>
                      </a:r>
                      <a:r>
                        <a:rPr lang="ar-SA" sz="1600" b="0" kern="1200" dirty="0">
                          <a:solidFill>
                            <a:schemeClr val="tx1"/>
                          </a:solidFill>
                          <a:latin typeface="+mn-lt"/>
                          <a:ea typeface="+mn-ea"/>
                          <a:cs typeface="+mn-cs"/>
                        </a:rPr>
                        <a:t>.</a:t>
                      </a:r>
                      <a:r>
                        <a:rPr lang="en-US" sz="1600" b="0" kern="1200" baseline="0" dirty="0">
                          <a:solidFill>
                            <a:schemeClr val="tx1"/>
                          </a:solidFill>
                          <a:latin typeface="+mn-lt"/>
                          <a:ea typeface="+mn-ea"/>
                          <a:cs typeface="+mn-cs"/>
                        </a:rPr>
                        <a:t>       5-</a:t>
                      </a:r>
                      <a:r>
                        <a:rPr lang="en-US" sz="1600" b="0" kern="1200" dirty="0">
                          <a:solidFill>
                            <a:schemeClr val="tx1"/>
                          </a:solidFill>
                          <a:latin typeface="+mn-lt"/>
                          <a:ea typeface="+mn-ea"/>
                          <a:cs typeface="+mn-cs"/>
                        </a:rPr>
                        <a:t>Use of oral anticoagulants</a:t>
                      </a:r>
                      <a:r>
                        <a:rPr lang="ar-SA" sz="1600" b="0" kern="1200" dirty="0">
                          <a:solidFill>
                            <a:schemeClr val="tx1"/>
                          </a:solidFill>
                          <a:latin typeface="+mn-lt"/>
                          <a:ea typeface="+mn-ea"/>
                          <a:cs typeface="+mn-cs"/>
                        </a:rPr>
                        <a:t>.</a:t>
                      </a:r>
                      <a:r>
                        <a:rPr kumimoji="0" lang="en-US" sz="1400" b="0" i="0" u="none" strike="noStrike" kern="1200" cap="none" spc="0" normalizeH="0" baseline="0" noProof="0" dirty="0">
                          <a:ln>
                            <a:noFill/>
                          </a:ln>
                          <a:solidFill>
                            <a:srgbClr val="92D050"/>
                          </a:solidFill>
                          <a:effectLst/>
                          <a:uLnTx/>
                          <a:uFillTx/>
                          <a:latin typeface="+mn-lt"/>
                          <a:ea typeface="+mn-ea"/>
                          <a:cs typeface="+mn-cs"/>
                        </a:rPr>
                        <a:t> increases the bleeding </a:t>
                      </a:r>
                      <a:r>
                        <a:rPr lang="en-US" sz="1100" b="0" kern="1200" dirty="0">
                          <a:solidFill>
                            <a:schemeClr val="dk1"/>
                          </a:solidFill>
                          <a:effectLst/>
                          <a:latin typeface="+mn-lt"/>
                          <a:ea typeface="+mn-ea"/>
                          <a:cs typeface="+mn-cs"/>
                        </a:rPr>
                        <a:t>Recall: lecture 2 NSAIDs – ASPIRIN ADRs</a:t>
                      </a:r>
                      <a:endParaRPr lang="en-US" sz="1200" b="0" dirty="0">
                        <a:solidFill>
                          <a:srgbClr val="92D05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15182">
                <a:tc gridSpan="2">
                  <a:txBody>
                    <a:bodyPr/>
                    <a:lstStyle/>
                    <a:p>
                      <a:pPr marL="342900" marR="0" lvl="1" indent="0" algn="ctr" defTabSz="6858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S</a:t>
                      </a:r>
                      <a:r>
                        <a:rPr lang="en-TT" sz="2200" b="1" kern="1200" dirty="0" err="1">
                          <a:solidFill>
                            <a:schemeClr val="lt1"/>
                          </a:solidFill>
                          <a:latin typeface="+mn-lt"/>
                          <a:ea typeface="+mn-ea"/>
                          <a:cs typeface="+mn-cs"/>
                        </a:rPr>
                        <a:t>teroids</a:t>
                      </a:r>
                      <a:endParaRPr lang="en-US" sz="22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xmlns="" val="10003"/>
                  </a:ext>
                </a:extLst>
              </a:tr>
              <a:tr h="1219832">
                <a:tc gridSpan="2">
                  <a:txBody>
                    <a:bodyPr/>
                    <a:lstStyle/>
                    <a:p>
                      <a:pPr marL="171450" indent="-171450" algn="l" defTabSz="685800" rtl="0" eaLnBrk="1" latinLnBrk="0" hangingPunct="1">
                        <a:buFont typeface="Arial" charset="0"/>
                        <a:buChar char="•"/>
                      </a:pPr>
                      <a:r>
                        <a:rPr lang="en-US" sz="1600" b="0" kern="1200" dirty="0">
                          <a:solidFill>
                            <a:srgbClr val="FF0000"/>
                          </a:solidFill>
                          <a:latin typeface="+mn-lt"/>
                          <a:ea typeface="+mn-ea"/>
                          <a:cs typeface="+mn-cs"/>
                        </a:rPr>
                        <a:t>Corticosteroids are a good alternative where NSAIDs and colchicine cannot be used or in refractory cases</a:t>
                      </a:r>
                      <a:r>
                        <a:rPr lang="ar-SA" sz="1600" b="0" kern="1200" dirty="0">
                          <a:solidFill>
                            <a:srgbClr val="FF0000"/>
                          </a:solidFill>
                          <a:latin typeface="+mn-lt"/>
                          <a:ea typeface="+mn-ea"/>
                          <a:cs typeface="+mn-cs"/>
                        </a:rPr>
                        <a:t>.</a:t>
                      </a:r>
                      <a:endParaRPr lang="en-US" sz="1600" b="0" kern="1200" dirty="0">
                        <a:solidFill>
                          <a:srgbClr val="FF0000"/>
                        </a:solidFill>
                        <a:latin typeface="+mn-lt"/>
                        <a:ea typeface="+mn-ea"/>
                        <a:cs typeface="+mn-cs"/>
                      </a:endParaRPr>
                    </a:p>
                    <a:p>
                      <a:pPr marL="171450" indent="-171450" algn="l" defTabSz="685800" rtl="0" eaLnBrk="1" latinLnBrk="0" hangingPunct="1">
                        <a:buFont typeface="Arial" charset="0"/>
                        <a:buChar char="•"/>
                      </a:pPr>
                      <a:r>
                        <a:rPr lang="en-US" sz="1600" b="0" kern="1200" dirty="0">
                          <a:solidFill>
                            <a:schemeClr val="tx1"/>
                          </a:solidFill>
                          <a:latin typeface="+mn-lt"/>
                          <a:ea typeface="+mn-ea"/>
                          <a:cs typeface="+mn-cs"/>
                        </a:rPr>
                        <a:t>Studies showed equal efficacy between corticosteroid and NSAIDs, </a:t>
                      </a:r>
                      <a:r>
                        <a:rPr lang="en-US" sz="1600" b="1" kern="1200" dirty="0">
                          <a:solidFill>
                            <a:schemeClr val="tx1"/>
                          </a:solidFill>
                          <a:latin typeface="+mn-lt"/>
                          <a:ea typeface="+mn-ea"/>
                          <a:cs typeface="+mn-cs"/>
                        </a:rPr>
                        <a:t>with no reported side-effects with </a:t>
                      </a:r>
                      <a:r>
                        <a:rPr lang="en-US" sz="1600" b="1" u="sng" kern="1200" dirty="0">
                          <a:solidFill>
                            <a:schemeClr val="tx1"/>
                          </a:solidFill>
                          <a:latin typeface="+mn-lt"/>
                          <a:ea typeface="+mn-ea"/>
                          <a:cs typeface="+mn-cs"/>
                        </a:rPr>
                        <a:t>short-term</a:t>
                      </a:r>
                      <a:r>
                        <a:rPr lang="en-US" sz="1600" b="1" kern="1200" dirty="0">
                          <a:solidFill>
                            <a:schemeClr val="tx1"/>
                          </a:solidFill>
                          <a:latin typeface="+mn-lt"/>
                          <a:ea typeface="+mn-ea"/>
                          <a:cs typeface="+mn-cs"/>
                        </a:rPr>
                        <a:t> use of corticosteroids</a:t>
                      </a:r>
                      <a:r>
                        <a:rPr lang="ar-SA" sz="1600" b="0" kern="1200" dirty="0">
                          <a:solidFill>
                            <a:schemeClr val="tx1"/>
                          </a:solidFill>
                          <a:latin typeface="+mn-lt"/>
                          <a:ea typeface="+mn-ea"/>
                          <a:cs typeface="+mn-cs"/>
                        </a:rPr>
                        <a:t>.</a:t>
                      </a: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xmlns="" val="144222764"/>
                  </a:ext>
                </a:extLst>
              </a:tr>
              <a:tr h="831285">
                <a:tc>
                  <a:txBody>
                    <a:bodyPr/>
                    <a:lstStyle/>
                    <a:p>
                      <a:pPr marL="0" marR="0" lvl="1" indent="0" algn="ctr" defTabSz="685800" rtl="1"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n-lt"/>
                          <a:ea typeface="+mn-ea"/>
                          <a:cs typeface="+mn-cs"/>
                        </a:rPr>
                        <a:t>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charset="0"/>
                        <a:buChar char="•"/>
                        <a:tabLst/>
                        <a:defRPr/>
                      </a:pPr>
                      <a:r>
                        <a:rPr lang="en-US" sz="1600" b="0" kern="1200" dirty="0">
                          <a:solidFill>
                            <a:srgbClr val="FF0000"/>
                          </a:solidFill>
                          <a:latin typeface="+mn-lt"/>
                          <a:ea typeface="+mn-ea"/>
                          <a:cs typeface="+mn-cs"/>
                        </a:rPr>
                        <a:t>In elderly people, patients with liver or hepatic impairment,</a:t>
                      </a:r>
                      <a:r>
                        <a:rPr lang="ar-SA" sz="1600" b="0" kern="1200" dirty="0">
                          <a:solidFill>
                            <a:srgbClr val="FF0000"/>
                          </a:solidFill>
                          <a:latin typeface="+mn-lt"/>
                          <a:ea typeface="+mn-ea"/>
                          <a:cs typeface="+mn-cs"/>
                        </a:rPr>
                        <a:t> </a:t>
                      </a:r>
                      <a:r>
                        <a:rPr lang="en-US" sz="1600" b="0" kern="1200" dirty="0">
                          <a:solidFill>
                            <a:srgbClr val="FF0000"/>
                          </a:solidFill>
                          <a:latin typeface="+mn-lt"/>
                          <a:ea typeface="+mn-ea"/>
                          <a:cs typeface="+mn-cs"/>
                        </a:rPr>
                        <a:t>IHD</a:t>
                      </a:r>
                      <a:r>
                        <a:rPr lang="ar-SA" sz="1600" b="0" kern="1200" dirty="0">
                          <a:solidFill>
                            <a:srgbClr val="FF0000"/>
                          </a:solidFill>
                          <a:latin typeface="+mn-lt"/>
                          <a:ea typeface="+mn-ea"/>
                          <a:cs typeface="+mn-cs"/>
                        </a:rPr>
                        <a:t> </a:t>
                      </a:r>
                      <a:r>
                        <a:rPr lang="en-US" sz="1600" b="0" kern="1200" dirty="0">
                          <a:solidFill>
                            <a:srgbClr val="FF0000"/>
                          </a:solidFill>
                          <a:latin typeface="+mn-lt"/>
                          <a:ea typeface="+mn-ea"/>
                          <a:cs typeface="+mn-cs"/>
                        </a:rPr>
                        <a:t>(ischemic heart disease), PUD (Peptic ulcer disease), hypersensitivity to NSAIDs</a:t>
                      </a:r>
                      <a:r>
                        <a:rPr lang="en-US" sz="1600" b="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1078173">
                <a:tc>
                  <a:txBody>
                    <a:bodyPr/>
                    <a:lstStyle/>
                    <a:p>
                      <a:pPr marL="0" marR="0" lvl="1" indent="0" algn="ctr" defTabSz="685800" rtl="1" eaLnBrk="1" fontAlgn="auto" latinLnBrk="0" hangingPunct="1">
                        <a:lnSpc>
                          <a:spcPct val="100000"/>
                        </a:lnSpc>
                        <a:spcBef>
                          <a:spcPts val="0"/>
                        </a:spcBef>
                        <a:spcAft>
                          <a:spcPts val="0"/>
                        </a:spcAft>
                        <a:buClrTx/>
                        <a:buSzTx/>
                        <a:buFontTx/>
                        <a:buNone/>
                        <a:tabLst/>
                        <a:defRPr/>
                      </a:pPr>
                      <a:r>
                        <a:rPr lang="en-US" sz="1400" b="0" kern="1200" dirty="0">
                          <a:solidFill>
                            <a:schemeClr val="bg1"/>
                          </a:solidFill>
                          <a:latin typeface="+mn-lt"/>
                          <a:ea typeface="+mn-ea"/>
                          <a:cs typeface="+mn-cs"/>
                        </a:rPr>
                        <a:t>Route of administration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114300" lvl="0" indent="-285750" algn="l" defTabSz="685800" rtl="0" eaLnBrk="1" latinLnBrk="0" hangingPunct="1">
                        <a:buFont typeface="Arial" charset="0"/>
                        <a:buChar char="•"/>
                      </a:pPr>
                      <a:r>
                        <a:rPr lang="en-US" sz="1600" b="0" kern="1200" dirty="0">
                          <a:solidFill>
                            <a:srgbClr val="FF0000"/>
                          </a:solidFill>
                          <a:latin typeface="+mn-lt"/>
                          <a:ea typeface="+mn-ea"/>
                          <a:cs typeface="+mn-cs"/>
                        </a:rPr>
                        <a:t>Intra </a:t>
                      </a:r>
                      <a:r>
                        <a:rPr lang="en-US" sz="1600" b="0" kern="1200" dirty="0" err="1">
                          <a:solidFill>
                            <a:srgbClr val="FF0000"/>
                          </a:solidFill>
                          <a:latin typeface="+mn-lt"/>
                          <a:ea typeface="+mn-ea"/>
                          <a:cs typeface="+mn-cs"/>
                        </a:rPr>
                        <a:t>articularly</a:t>
                      </a:r>
                      <a:r>
                        <a:rPr lang="en-US" sz="1600" b="0" kern="1200" dirty="0">
                          <a:solidFill>
                            <a:srgbClr val="FF0000"/>
                          </a:solidFill>
                          <a:latin typeface="+mn-lt"/>
                          <a:ea typeface="+mn-ea"/>
                          <a:cs typeface="+mn-cs"/>
                        </a:rPr>
                        <a:t> (preferred route if one or two joints affected)</a:t>
                      </a:r>
                      <a:r>
                        <a:rPr lang="ar-SA" sz="1600" b="0" kern="1200" dirty="0">
                          <a:solidFill>
                            <a:schemeClr val="tx1"/>
                          </a:solidFill>
                          <a:latin typeface="+mn-lt"/>
                          <a:ea typeface="+mn-ea"/>
                          <a:cs typeface="+mn-cs"/>
                        </a:rPr>
                        <a:t>.</a:t>
                      </a:r>
                      <a:r>
                        <a:rPr lang="en-US" sz="1600" b="0" kern="1200" dirty="0">
                          <a:solidFill>
                            <a:srgbClr val="92D050"/>
                          </a:solidFill>
                          <a:latin typeface="+mn-lt"/>
                          <a:ea typeface="+mn-ea"/>
                          <a:cs typeface="+mn-cs"/>
                        </a:rPr>
                        <a:t>l</a:t>
                      </a:r>
                      <a:r>
                        <a:rPr lang="en-US" sz="1400" b="0" kern="1200" dirty="0">
                          <a:solidFill>
                            <a:srgbClr val="92D050"/>
                          </a:solidFill>
                          <a:latin typeface="+mn-lt"/>
                          <a:ea typeface="+mn-ea"/>
                          <a:cs typeface="+mn-cs"/>
                        </a:rPr>
                        <a:t>ong use causes joint damage and increases risk of infections leading to </a:t>
                      </a:r>
                      <a:r>
                        <a:rPr lang="en-US" sz="1400" b="0" kern="1200" dirty="0" err="1">
                          <a:solidFill>
                            <a:srgbClr val="92D050"/>
                          </a:solidFill>
                          <a:latin typeface="+mn-lt"/>
                          <a:ea typeface="+mn-ea"/>
                          <a:cs typeface="+mn-cs"/>
                        </a:rPr>
                        <a:t>sevre</a:t>
                      </a:r>
                      <a:r>
                        <a:rPr lang="en-US" sz="1400" b="0" kern="1200" dirty="0">
                          <a:solidFill>
                            <a:srgbClr val="92D050"/>
                          </a:solidFill>
                          <a:latin typeface="+mn-lt"/>
                          <a:ea typeface="+mn-ea"/>
                          <a:cs typeface="+mn-cs"/>
                        </a:rPr>
                        <a:t> arthritis</a:t>
                      </a:r>
                      <a:endParaRPr lang="en-US" sz="1400" b="0" kern="1200" dirty="0">
                        <a:solidFill>
                          <a:schemeClr val="tx1"/>
                        </a:solidFill>
                        <a:latin typeface="+mn-lt"/>
                        <a:ea typeface="+mn-ea"/>
                        <a:cs typeface="+mn-cs"/>
                      </a:endParaRPr>
                    </a:p>
                    <a:p>
                      <a:pPr marL="114300" lvl="0" indent="-285750" algn="l" defTabSz="685800" rtl="0" eaLnBrk="1" latinLnBrk="0" hangingPunct="1">
                        <a:buFont typeface="Arial" charset="0"/>
                        <a:buChar char="•"/>
                      </a:pPr>
                      <a:r>
                        <a:rPr lang="en-US" sz="1600" b="0" kern="1200" dirty="0">
                          <a:solidFill>
                            <a:schemeClr val="tx1"/>
                          </a:solidFill>
                          <a:latin typeface="+mn-lt"/>
                          <a:ea typeface="+mn-ea"/>
                          <a:cs typeface="+mn-cs"/>
                        </a:rPr>
                        <a:t>Orally</a:t>
                      </a:r>
                      <a:r>
                        <a:rPr lang="ar-SA" sz="1600" b="0" kern="1200" dirty="0">
                          <a:solidFill>
                            <a:schemeClr val="tx1"/>
                          </a:solidFill>
                          <a:latin typeface="+mn-lt"/>
                          <a:ea typeface="+mn-ea"/>
                          <a:cs typeface="+mn-cs"/>
                        </a:rPr>
                        <a:t>.</a:t>
                      </a:r>
                      <a:endParaRPr lang="en-US" sz="1600" b="0" kern="1200" dirty="0">
                        <a:solidFill>
                          <a:schemeClr val="tx1"/>
                        </a:solidFill>
                        <a:latin typeface="+mn-lt"/>
                        <a:ea typeface="+mn-ea"/>
                        <a:cs typeface="+mn-cs"/>
                      </a:endParaRPr>
                    </a:p>
                    <a:p>
                      <a:pPr marL="114300" lvl="0" indent="-285750" algn="l" defTabSz="685800" rtl="0" eaLnBrk="1" latinLnBrk="0" hangingPunct="1">
                        <a:buFont typeface="Arial" charset="0"/>
                        <a:buChar char="•"/>
                      </a:pPr>
                      <a:r>
                        <a:rPr lang="en-US" sz="1600" b="0" kern="1200" dirty="0">
                          <a:solidFill>
                            <a:schemeClr val="tx1"/>
                          </a:solidFill>
                          <a:latin typeface="+mn-lt"/>
                          <a:ea typeface="+mn-ea"/>
                          <a:cs typeface="+mn-cs"/>
                        </a:rPr>
                        <a:t>Intramuscularly or</a:t>
                      </a:r>
                      <a:r>
                        <a:rPr lang="ar-SA" sz="1600" b="0" kern="1200" baseline="0" dirty="0">
                          <a:solidFill>
                            <a:schemeClr val="tx1"/>
                          </a:solidFill>
                          <a:latin typeface="+mn-lt"/>
                          <a:ea typeface="+mn-ea"/>
                          <a:cs typeface="+mn-cs"/>
                        </a:rPr>
                        <a:t> </a:t>
                      </a:r>
                      <a:r>
                        <a:rPr lang="en-US" sz="1600" b="0" kern="1200" dirty="0">
                          <a:solidFill>
                            <a:schemeClr val="tx1"/>
                          </a:solidFill>
                          <a:latin typeface="+mn-lt"/>
                          <a:ea typeface="+mn-ea"/>
                          <a:cs typeface="+mn-cs"/>
                        </a:rPr>
                        <a:t>intravenously.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bl>
          </a:graphicData>
        </a:graphic>
      </p:graphicFrame>
      <p:sp>
        <p:nvSpPr>
          <p:cNvPr id="5" name="TextBox 4">
            <a:extLst>
              <a:ext uri="{FF2B5EF4-FFF2-40B4-BE49-F238E27FC236}">
                <a16:creationId xmlns:a16="http://schemas.microsoft.com/office/drawing/2014/main" xmlns="" id="{4FDD8502-F7C3-435E-888F-05B0FD6AEFD1}"/>
              </a:ext>
            </a:extLst>
          </p:cNvPr>
          <p:cNvSpPr txBox="1"/>
          <p:nvPr/>
        </p:nvSpPr>
        <p:spPr>
          <a:xfrm>
            <a:off x="4114800" y="6297286"/>
            <a:ext cx="2343150" cy="369332"/>
          </a:xfrm>
          <a:prstGeom prst="rect">
            <a:avLst/>
          </a:prstGeom>
          <a:noFill/>
          <a:ln>
            <a:noFill/>
          </a:ln>
        </p:spPr>
        <p:txBody>
          <a:bodyPr wrap="square" rtlCol="0">
            <a:spAutoFit/>
          </a:bodyPr>
          <a:lstStyle/>
          <a:p>
            <a:pPr algn="ctr"/>
            <a:r>
              <a:rPr lang="en-US" dirty="0">
                <a:solidFill>
                  <a:srgbClr val="92D050"/>
                </a:solidFill>
              </a:rPr>
              <a:t>Stronger than NSAIDs</a:t>
            </a:r>
          </a:p>
        </p:txBody>
      </p:sp>
    </p:spTree>
    <p:extLst>
      <p:ext uri="{BB962C8B-B14F-4D97-AF65-F5344CB8AC3E}">
        <p14:creationId xmlns:p14="http://schemas.microsoft.com/office/powerpoint/2010/main" val="149197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DE154-34E7-4FB0-BC37-5D43B5DAE397}"/>
              </a:ext>
            </a:extLst>
          </p:cNvPr>
          <p:cNvSpPr txBox="1">
            <a:spLocks/>
          </p:cNvSpPr>
          <p:nvPr/>
        </p:nvSpPr>
        <p:spPr>
          <a:xfrm>
            <a:off x="0" y="0"/>
            <a:ext cx="6858000" cy="640080"/>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dirty="0">
                <a:ln w="3175">
                  <a:solidFill>
                    <a:schemeClr val="bg1"/>
                  </a:solidFill>
                </a:ln>
                <a:solidFill>
                  <a:schemeClr val="tx1"/>
                </a:solidFill>
              </a:rPr>
              <a:t>Cont..</a:t>
            </a:r>
            <a:endParaRPr lang="en-US" dirty="0">
              <a:ln w="3175">
                <a:solidFill>
                  <a:schemeClr val="bg1"/>
                </a:solidFill>
              </a:ln>
              <a:solidFill>
                <a:schemeClr val="tx1"/>
              </a:solidFill>
            </a:endParaRPr>
          </a:p>
        </p:txBody>
      </p:sp>
      <p:graphicFrame>
        <p:nvGraphicFramePr>
          <p:cNvPr id="3" name="Table 2">
            <a:extLst>
              <a:ext uri="{FF2B5EF4-FFF2-40B4-BE49-F238E27FC236}">
                <a16:creationId xmlns:a16="http://schemas.microsoft.com/office/drawing/2014/main" xmlns="" id="{BF1C7C40-79A8-4D82-8762-07C3F22A4758}"/>
              </a:ext>
            </a:extLst>
          </p:cNvPr>
          <p:cNvGraphicFramePr>
            <a:graphicFrameLocks noGrp="1"/>
          </p:cNvGraphicFramePr>
          <p:nvPr>
            <p:extLst>
              <p:ext uri="{D42A27DB-BD31-4B8C-83A1-F6EECF244321}">
                <p14:modId xmlns:p14="http://schemas.microsoft.com/office/powerpoint/2010/main" val="3425180938"/>
              </p:ext>
            </p:extLst>
          </p:nvPr>
        </p:nvGraphicFramePr>
        <p:xfrm>
          <a:off x="0" y="640080"/>
          <a:ext cx="6858000" cy="4959096"/>
        </p:xfrm>
        <a:graphic>
          <a:graphicData uri="http://schemas.openxmlformats.org/drawingml/2006/table">
            <a:tbl>
              <a:tblPr firstRow="1" bandRow="1">
                <a:tableStyleId>{5C22544A-7EE6-4342-B048-85BDC9FD1C3A}</a:tableStyleId>
              </a:tblPr>
              <a:tblGrid>
                <a:gridCol w="476250">
                  <a:extLst>
                    <a:ext uri="{9D8B030D-6E8A-4147-A177-3AD203B41FA5}">
                      <a16:colId xmlns:a16="http://schemas.microsoft.com/office/drawing/2014/main" xmlns="" val="3499627910"/>
                    </a:ext>
                  </a:extLst>
                </a:gridCol>
                <a:gridCol w="6381750">
                  <a:extLst>
                    <a:ext uri="{9D8B030D-6E8A-4147-A177-3AD203B41FA5}">
                      <a16:colId xmlns:a16="http://schemas.microsoft.com/office/drawing/2014/main" xmlns="" val="3329085466"/>
                    </a:ext>
                  </a:extLst>
                </a:gridCol>
              </a:tblGrid>
              <a:tr h="429768">
                <a:tc gridSpan="2">
                  <a:txBody>
                    <a:bodyPr/>
                    <a:lstStyle/>
                    <a:p>
                      <a:pPr marL="342900" marR="0" lvl="1" indent="0" algn="ctr" defTabSz="685800" rtl="0" eaLnBrk="1" fontAlgn="auto" latinLnBrk="0" hangingPunct="1">
                        <a:lnSpc>
                          <a:spcPct val="100000"/>
                        </a:lnSpc>
                        <a:spcBef>
                          <a:spcPts val="0"/>
                        </a:spcBef>
                        <a:spcAft>
                          <a:spcPts val="0"/>
                        </a:spcAft>
                        <a:buClrTx/>
                        <a:buSzTx/>
                        <a:buFontTx/>
                        <a:buNone/>
                        <a:tabLst/>
                        <a:defRPr/>
                      </a:pPr>
                      <a:r>
                        <a:rPr lang="en-TT" sz="2200" b="1" kern="1200" dirty="0">
                          <a:solidFill>
                            <a:schemeClr val="lt1"/>
                          </a:solidFill>
                          <a:latin typeface="+mn-lt"/>
                          <a:ea typeface="+mn-ea"/>
                          <a:cs typeface="+mn-cs"/>
                        </a:rPr>
                        <a:t>Colchicine</a:t>
                      </a:r>
                      <a:endParaRPr lang="en-US" sz="2200" b="1"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marL="457200" lvl="1" indent="-285750" algn="l" defTabSz="685800" rtl="0" eaLnBrk="1" latinLnBrk="0" hangingPunct="1">
                        <a:buFont typeface="Wingdings" charset="2"/>
                        <a:buChar char="Ø"/>
                      </a:pPr>
                      <a:endParaRPr lang="en-US" sz="14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6476844"/>
                  </a:ext>
                </a:extLst>
              </a:tr>
              <a:tr h="5486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rPr>
                        <a:t>Origin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Alkaloid obtained from </a:t>
                      </a:r>
                      <a:r>
                        <a:rPr lang="en-US" sz="1400" b="0" u="sng" kern="1200" dirty="0">
                          <a:solidFill>
                            <a:schemeClr val="tx1"/>
                          </a:solidFill>
                          <a:effectLst/>
                          <a:latin typeface="+mn-lt"/>
                          <a:ea typeface="+mn-ea"/>
                          <a:cs typeface="+mn-cs"/>
                        </a:rPr>
                        <a:t>autumn crocus </a:t>
                      </a:r>
                      <a:r>
                        <a:rPr lang="en-US" sz="1200" b="0" kern="1200" dirty="0">
                          <a:solidFill>
                            <a:schemeClr val="accent3"/>
                          </a:solidFill>
                          <a:effectLst/>
                          <a:latin typeface="+mn-lt"/>
                          <a:ea typeface="+mn-ea"/>
                          <a:cs typeface="+mn-cs"/>
                        </a:rPr>
                        <a:t>(flowering plant)</a:t>
                      </a:r>
                    </a:p>
                    <a:p>
                      <a:pPr marL="0" marR="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The effect: </a:t>
                      </a:r>
                      <a:r>
                        <a:rPr lang="en-US" sz="1400" b="1" kern="1200" dirty="0">
                          <a:solidFill>
                            <a:schemeClr val="tx1"/>
                          </a:solidFill>
                          <a:effectLst/>
                          <a:latin typeface="+mn-lt"/>
                          <a:ea typeface="+mn-ea"/>
                          <a:cs typeface="+mn-cs"/>
                        </a:rPr>
                        <a:t>Minimal effect on uric acid synthesis , excretion &amp; is not analgesic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4555155"/>
                  </a:ext>
                </a:extLst>
              </a:tr>
              <a:tr h="73152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rPr>
                        <a:t>M</a:t>
                      </a:r>
                      <a:r>
                        <a:rPr lang="en-TT" sz="1200" b="1" kern="1200" dirty="0">
                          <a:solidFill>
                            <a:schemeClr val="bg1"/>
                          </a:solidFill>
                          <a:latin typeface="+mn-lt"/>
                          <a:ea typeface="+mn-ea"/>
                          <a:cs typeface="+mn-cs"/>
                        </a:rPr>
                        <a:t>mechanism</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1" kern="1200" dirty="0">
                          <a:solidFill>
                            <a:srgbClr val="FF0000"/>
                          </a:solidFill>
                          <a:effectLst/>
                          <a:latin typeface="+mn-lt"/>
                          <a:ea typeface="+mn-ea"/>
                          <a:cs typeface="+mn-cs"/>
                        </a:rPr>
                        <a:t>Binds to microtubules in neutrophils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1" kern="1200" dirty="0">
                          <a:solidFill>
                            <a:srgbClr val="FF0000"/>
                          </a:solidFill>
                          <a:effectLst/>
                          <a:latin typeface="+mn-lt"/>
                          <a:ea typeface="+mn-ea"/>
                          <a:cs typeface="+mn-cs"/>
                        </a:rPr>
                        <a:t>Inhibits cell division by: </a:t>
                      </a:r>
                      <a:endParaRPr lang="ar-SA" sz="1400" b="1" kern="1200" dirty="0">
                        <a:solidFill>
                          <a:srgbClr val="FF0000"/>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1" kern="1200" dirty="0">
                          <a:solidFill>
                            <a:srgbClr val="FF0000"/>
                          </a:solidFill>
                          <a:effectLst/>
                          <a:latin typeface="+mn-lt"/>
                          <a:ea typeface="+mn-ea"/>
                          <a:cs typeface="+mn-cs"/>
                        </a:rPr>
                        <a:t>1- Inhibits chemotactic factors</a:t>
                      </a:r>
                      <a:r>
                        <a:rPr lang="ar-SA" sz="1400" b="1" kern="1200" dirty="0">
                          <a:solidFill>
                            <a:srgbClr val="FF0000"/>
                          </a:solidFill>
                          <a:effectLst/>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1" kern="1200" dirty="0">
                          <a:solidFill>
                            <a:srgbClr val="FF0000"/>
                          </a:solidFill>
                          <a:effectLst/>
                          <a:latin typeface="+mn-lt"/>
                          <a:ea typeface="+mn-ea"/>
                          <a:cs typeface="+mn-cs"/>
                        </a:rPr>
                        <a:t>2- Inhibits inflammasomes &amp; IL-1 production</a:t>
                      </a:r>
                      <a:r>
                        <a:rPr lang="ar-SA" sz="1400" b="1" kern="1200" dirty="0">
                          <a:solidFill>
                            <a:srgbClr val="FF0000"/>
                          </a:solidFill>
                          <a:effectLst/>
                          <a:latin typeface="+mn-lt"/>
                          <a:ea typeface="+mn-ea"/>
                          <a:cs typeface="+mn-cs"/>
                        </a:rPr>
                        <a:t>.</a:t>
                      </a:r>
                      <a:endParaRPr lang="en-US" sz="1400" b="1"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1382065"/>
                  </a:ext>
                </a:extLst>
              </a:tr>
              <a:tr h="1280160">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en-TT" sz="1200" b="1" kern="1200" dirty="0">
                          <a:solidFill>
                            <a:schemeClr val="bg1"/>
                          </a:solidFill>
                          <a:latin typeface="+mn-lt"/>
                          <a:ea typeface="+mn-ea"/>
                          <a:cs typeface="+mn-cs"/>
                        </a:rPr>
                        <a:t>Pharmacokinetic</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194310" marR="0" lvl="0" indent="-102870" algn="l" defTabSz="685800" rtl="0" eaLnBrk="1" fontAlgn="auto" latinLnBrk="0" hangingPunct="1">
                        <a:lnSpc>
                          <a:spcPct val="100000"/>
                        </a:lnSpc>
                        <a:spcBef>
                          <a:spcPts val="0"/>
                        </a:spcBef>
                        <a:spcAft>
                          <a:spcPts val="0"/>
                        </a:spcAft>
                        <a:buClrTx/>
                        <a:buSzTx/>
                        <a:buFont typeface="Arial" charset="0"/>
                        <a:buChar char="•"/>
                        <a:tabLst/>
                        <a:defRPr/>
                      </a:pPr>
                      <a:r>
                        <a:rPr lang="en-US" sz="1400" b="1" kern="1200" dirty="0">
                          <a:solidFill>
                            <a:schemeClr val="tx1"/>
                          </a:solidFill>
                          <a:effectLst/>
                          <a:latin typeface="+mn-lt"/>
                          <a:ea typeface="+mn-ea"/>
                          <a:cs typeface="+mn-cs"/>
                        </a:rPr>
                        <a:t>Route of administration: </a:t>
                      </a:r>
                      <a:r>
                        <a:rPr lang="en-GB" sz="1300" b="0" kern="1200" dirty="0">
                          <a:solidFill>
                            <a:schemeClr val="tx1"/>
                          </a:solidFill>
                          <a:effectLst/>
                          <a:latin typeface="+mn-lt"/>
                          <a:ea typeface="+mn-ea"/>
                          <a:cs typeface="+mn-cs"/>
                        </a:rPr>
                        <a:t>orally.</a:t>
                      </a:r>
                    </a:p>
                    <a:p>
                      <a:pPr marL="194310" marR="0" lvl="0" indent="-102870" algn="l" defTabSz="685800" rtl="0" eaLnBrk="1" fontAlgn="auto" latinLnBrk="0" hangingPunct="1">
                        <a:lnSpc>
                          <a:spcPct val="100000"/>
                        </a:lnSpc>
                        <a:spcBef>
                          <a:spcPts val="0"/>
                        </a:spcBef>
                        <a:spcAft>
                          <a:spcPts val="0"/>
                        </a:spcAft>
                        <a:buClrTx/>
                        <a:buSzTx/>
                        <a:buFont typeface="Arial" charset="0"/>
                        <a:buChar char="•"/>
                        <a:tabLst/>
                        <a:defRPr/>
                      </a:pPr>
                      <a:r>
                        <a:rPr lang="en-GB" sz="1400" b="1" kern="1200" dirty="0">
                          <a:solidFill>
                            <a:schemeClr val="tx1"/>
                          </a:solidFill>
                          <a:effectLst/>
                          <a:latin typeface="+mn-lt"/>
                          <a:ea typeface="+mn-ea"/>
                          <a:cs typeface="+mn-cs"/>
                        </a:rPr>
                        <a:t>Absorption: </a:t>
                      </a:r>
                      <a:r>
                        <a:rPr lang="en-GB" sz="1300" b="0" kern="1200" dirty="0">
                          <a:solidFill>
                            <a:schemeClr val="tx1"/>
                          </a:solidFill>
                          <a:effectLst/>
                          <a:latin typeface="+mn-lt"/>
                          <a:ea typeface="+mn-ea"/>
                          <a:cs typeface="+mn-cs"/>
                        </a:rPr>
                        <a:t>rapidly absorbed from the GI tract.</a:t>
                      </a:r>
                    </a:p>
                    <a:p>
                      <a:pPr marL="194310" marR="0" lvl="0" indent="-102870" algn="l" defTabSz="685800" rtl="0" eaLnBrk="1" fontAlgn="auto" latinLnBrk="0" hangingPunct="1">
                        <a:lnSpc>
                          <a:spcPct val="100000"/>
                        </a:lnSpc>
                        <a:spcBef>
                          <a:spcPts val="0"/>
                        </a:spcBef>
                        <a:spcAft>
                          <a:spcPts val="0"/>
                        </a:spcAft>
                        <a:buClrTx/>
                        <a:buSzTx/>
                        <a:buFont typeface="Arial" charset="0"/>
                        <a:buChar char="•"/>
                        <a:tabLst/>
                        <a:defRPr/>
                      </a:pPr>
                      <a:r>
                        <a:rPr lang="en-GB" sz="1400" b="1" kern="1200" dirty="0">
                          <a:solidFill>
                            <a:schemeClr val="tx1"/>
                          </a:solidFill>
                          <a:effectLst/>
                          <a:latin typeface="+mn-lt"/>
                          <a:ea typeface="+mn-ea"/>
                          <a:cs typeface="+mn-cs"/>
                        </a:rPr>
                        <a:t>Half-life: </a:t>
                      </a:r>
                      <a:r>
                        <a:rPr lang="en-GB" sz="1300" b="0" kern="1200" dirty="0">
                          <a:solidFill>
                            <a:schemeClr val="tx1"/>
                          </a:solidFill>
                          <a:effectLst/>
                          <a:latin typeface="+mn-lt"/>
                          <a:ea typeface="+mn-ea"/>
                          <a:cs typeface="+mn-cs"/>
                        </a:rPr>
                        <a:t>Reaches peak plasma levels within 2 hours.</a:t>
                      </a:r>
                    </a:p>
                    <a:p>
                      <a:pPr marL="194310" marR="0" lvl="0" indent="-102870" algn="l" defTabSz="685800" rtl="0" eaLnBrk="1" fontAlgn="auto" latinLnBrk="0" hangingPunct="1">
                        <a:lnSpc>
                          <a:spcPct val="100000"/>
                        </a:lnSpc>
                        <a:spcBef>
                          <a:spcPts val="0"/>
                        </a:spcBef>
                        <a:spcAft>
                          <a:spcPts val="0"/>
                        </a:spcAft>
                        <a:buClrTx/>
                        <a:buSzTx/>
                        <a:buFont typeface="Arial" charset="0"/>
                        <a:buChar char="•"/>
                        <a:tabLst/>
                        <a:defRPr/>
                      </a:pPr>
                      <a:r>
                        <a:rPr lang="en-GB" sz="1400" b="1" kern="1200" dirty="0">
                          <a:solidFill>
                            <a:schemeClr val="tx1"/>
                          </a:solidFill>
                          <a:effectLst/>
                          <a:latin typeface="+mn-lt"/>
                          <a:ea typeface="+mn-ea"/>
                          <a:cs typeface="+mn-cs"/>
                        </a:rPr>
                        <a:t>R</a:t>
                      </a:r>
                      <a:r>
                        <a:rPr lang="en-US" sz="1400" b="1" kern="1200" dirty="0">
                          <a:solidFill>
                            <a:schemeClr val="tx1"/>
                          </a:solidFill>
                          <a:effectLst/>
                          <a:latin typeface="+mn-lt"/>
                          <a:ea typeface="+mn-ea"/>
                          <a:cs typeface="+mn-cs"/>
                        </a:rPr>
                        <a:t>recycling: </a:t>
                      </a:r>
                      <a:r>
                        <a:rPr lang="en-GB" sz="1300" b="0" kern="1200" dirty="0">
                          <a:solidFill>
                            <a:schemeClr val="tx1"/>
                          </a:solidFill>
                          <a:effectLst/>
                          <a:latin typeface="+mn-lt"/>
                          <a:ea typeface="+mn-ea"/>
                          <a:cs typeface="+mn-cs"/>
                        </a:rPr>
                        <a:t>in the bile. </a:t>
                      </a:r>
                      <a:r>
                        <a:rPr lang="en-GB" sz="1300" b="0" kern="1200" dirty="0">
                          <a:solidFill>
                            <a:srgbClr val="92D050"/>
                          </a:solidFill>
                          <a:effectLst/>
                          <a:latin typeface="+mn-lt"/>
                          <a:ea typeface="+mn-ea"/>
                          <a:cs typeface="+mn-cs"/>
                        </a:rPr>
                        <a:t>Enterohepatic circulation</a:t>
                      </a:r>
                    </a:p>
                    <a:p>
                      <a:pPr marL="194310" marR="0" lvl="0" indent="-102870" algn="l" defTabSz="685800" rtl="0" eaLnBrk="1" fontAlgn="auto" latinLnBrk="0" hangingPunct="1">
                        <a:lnSpc>
                          <a:spcPct val="100000"/>
                        </a:lnSpc>
                        <a:spcBef>
                          <a:spcPts val="0"/>
                        </a:spcBef>
                        <a:spcAft>
                          <a:spcPts val="0"/>
                        </a:spcAft>
                        <a:buClrTx/>
                        <a:buSzTx/>
                        <a:buFont typeface="Arial" charset="0"/>
                        <a:buChar char="•"/>
                        <a:tabLst/>
                        <a:defRPr/>
                      </a:pPr>
                      <a:r>
                        <a:rPr lang="en-GB" sz="1400" b="1" kern="1200" dirty="0">
                          <a:solidFill>
                            <a:schemeClr val="tx1"/>
                          </a:solidFill>
                          <a:effectLst/>
                          <a:latin typeface="+mn-lt"/>
                          <a:ea typeface="+mn-ea"/>
                          <a:cs typeface="+mn-cs"/>
                        </a:rPr>
                        <a:t>Excretion: </a:t>
                      </a:r>
                      <a:r>
                        <a:rPr lang="en-GB" sz="1300" b="0" kern="1200" dirty="0">
                          <a:solidFill>
                            <a:schemeClr val="tx1"/>
                          </a:solidFill>
                          <a:effectLst/>
                          <a:latin typeface="+mn-lt"/>
                          <a:ea typeface="+mn-ea"/>
                          <a:cs typeface="+mn-cs"/>
                        </a:rPr>
                        <a:t>unchanged in the faeces or urine.</a:t>
                      </a:r>
                      <a:endParaRPr lang="en-US" sz="1300" b="0" kern="1200" dirty="0">
                        <a:solidFill>
                          <a:schemeClr val="tx1"/>
                        </a:solidFill>
                        <a:effectLst/>
                        <a:latin typeface="+mn-lt"/>
                        <a:ea typeface="+mn-ea"/>
                        <a:cs typeface="+mn-cs"/>
                      </a:endParaRPr>
                    </a:p>
                    <a:p>
                      <a:pPr marL="194310" marR="0" lvl="0" indent="-102870" algn="l" defTabSz="685800" rtl="0" eaLnBrk="1" fontAlgn="auto" latinLnBrk="0" hangingPunct="1">
                        <a:lnSpc>
                          <a:spcPct val="100000"/>
                        </a:lnSpc>
                        <a:spcBef>
                          <a:spcPts val="0"/>
                        </a:spcBef>
                        <a:spcAft>
                          <a:spcPts val="0"/>
                        </a:spcAft>
                        <a:buClrTx/>
                        <a:buSzTx/>
                        <a:buFont typeface="Arial" charset="0"/>
                        <a:buChar char="•"/>
                        <a:tabLst/>
                        <a:defRPr/>
                      </a:pPr>
                      <a:r>
                        <a:rPr lang="en-US" sz="1400" b="1" kern="1200" dirty="0">
                          <a:solidFill>
                            <a:srgbClr val="FF0000"/>
                          </a:solidFill>
                          <a:effectLst/>
                          <a:latin typeface="+mn-lt"/>
                          <a:ea typeface="+mn-ea"/>
                          <a:cs typeface="+mn-cs"/>
                        </a:rPr>
                        <a:t>Should be avoid in : </a:t>
                      </a:r>
                      <a:r>
                        <a:rPr lang="en-GB" sz="1300" b="0" kern="1200" dirty="0">
                          <a:solidFill>
                            <a:srgbClr val="FF0000"/>
                          </a:solidFill>
                          <a:effectLst/>
                          <a:latin typeface="+mn-lt"/>
                          <a:ea typeface="+mn-ea"/>
                          <a:cs typeface="+mn-cs"/>
                        </a:rPr>
                        <a:t>patients with a creatinine clearance of less than 50 mL/min</a:t>
                      </a:r>
                      <a:r>
                        <a:rPr lang="en-GB" sz="1300" b="0" kern="1200" dirty="0">
                          <a:solidFill>
                            <a:schemeClr val="tx1"/>
                          </a:solidFill>
                          <a:effectLst/>
                          <a:latin typeface="+mn-lt"/>
                          <a:ea typeface="+mn-ea"/>
                          <a:cs typeface="+mn-cs"/>
                        </a:rPr>
                        <a:t>.</a:t>
                      </a: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4020669"/>
                  </a:ext>
                </a:extLst>
              </a:tr>
              <a:tr h="731520">
                <a:tc>
                  <a:txBody>
                    <a:bodyPr/>
                    <a:lstStyle/>
                    <a:p>
                      <a:pPr algn="ctr"/>
                      <a:r>
                        <a:rPr lang="en-US" sz="1200" b="1" dirty="0">
                          <a:solidFill>
                            <a:schemeClr val="bg1"/>
                          </a:solidFill>
                        </a:rPr>
                        <a:t>Clinical Uses</a:t>
                      </a:r>
                    </a:p>
                  </a:txBody>
                  <a:tcPr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0" kern="1200" dirty="0">
                          <a:solidFill>
                            <a:schemeClr val="tx1"/>
                          </a:solidFill>
                          <a:effectLst/>
                          <a:latin typeface="+mn-lt"/>
                          <a:ea typeface="+mn-ea"/>
                          <a:cs typeface="+mn-cs"/>
                        </a:rPr>
                        <a:t>1- Treatment of gout flares</a:t>
                      </a:r>
                    </a:p>
                    <a:p>
                      <a:pPr marL="0" marR="0" lvl="3" indent="0" algn="l" defTabSz="685800" rtl="0" eaLnBrk="1" fontAlgn="auto" latinLnBrk="0" hangingPunct="1">
                        <a:lnSpc>
                          <a:spcPct val="100000"/>
                        </a:lnSpc>
                        <a:spcBef>
                          <a:spcPts val="0"/>
                        </a:spcBef>
                        <a:spcAft>
                          <a:spcPts val="0"/>
                        </a:spcAft>
                        <a:buClrTx/>
                        <a:buSzTx/>
                        <a:buFont typeface="+mj-lt"/>
                        <a:buNone/>
                        <a:tabLst/>
                        <a:defRPr/>
                      </a:pPr>
                      <a:r>
                        <a:rPr lang="en-US" sz="1400" b="0" kern="1200" dirty="0">
                          <a:solidFill>
                            <a:schemeClr val="tx1"/>
                          </a:solidFill>
                          <a:effectLst/>
                          <a:latin typeface="+mn-lt"/>
                          <a:ea typeface="+mn-ea"/>
                          <a:cs typeface="+mn-cs"/>
                        </a:rPr>
                        <a:t>2- Prophylaxis </a:t>
                      </a:r>
                      <a:r>
                        <a:rPr lang="en-US" sz="1100" b="0" kern="1200" dirty="0">
                          <a:solidFill>
                            <a:schemeClr val="accent3"/>
                          </a:solidFill>
                          <a:effectLst/>
                          <a:latin typeface="+mn-lt"/>
                          <a:ea typeface="+mn-ea"/>
                          <a:cs typeface="+mn-cs"/>
                        </a:rPr>
                        <a:t>(</a:t>
                      </a:r>
                      <a:r>
                        <a:rPr lang="ar-SA" sz="1100" b="0" kern="1200" dirty="0">
                          <a:solidFill>
                            <a:schemeClr val="accent3"/>
                          </a:solidFill>
                          <a:effectLst/>
                          <a:latin typeface="+mn-lt"/>
                          <a:ea typeface="+mn-ea"/>
                          <a:cs typeface="+mn-cs"/>
                        </a:rPr>
                        <a:t>الوقاية</a:t>
                      </a:r>
                      <a:r>
                        <a:rPr lang="en-US" sz="1100" b="0" kern="1200" dirty="0">
                          <a:solidFill>
                            <a:schemeClr val="accent3"/>
                          </a:solidFill>
                          <a:effectLst/>
                          <a:latin typeface="+mn-lt"/>
                          <a:ea typeface="+mn-ea"/>
                          <a:cs typeface="+mn-cs"/>
                        </a:rPr>
                        <a:t>)</a:t>
                      </a:r>
                      <a:r>
                        <a:rPr lang="en-US" sz="1400" b="0" kern="1200" dirty="0">
                          <a:solidFill>
                            <a:schemeClr val="tx1"/>
                          </a:solidFill>
                          <a:effectLst/>
                          <a:latin typeface="+mn-lt"/>
                          <a:ea typeface="+mn-ea"/>
                          <a:cs typeface="+mn-cs"/>
                        </a:rPr>
                        <a:t> of gout flares </a:t>
                      </a:r>
                      <a:r>
                        <a:rPr lang="en-US" sz="1400" b="0" kern="1200" dirty="0">
                          <a:solidFill>
                            <a:srgbClr val="92D050"/>
                          </a:solidFill>
                          <a:effectLst/>
                          <a:latin typeface="+mn-lt"/>
                          <a:ea typeface="+mn-ea"/>
                          <a:cs typeface="+mn-cs"/>
                        </a:rPr>
                        <a:t>in between attacks</a:t>
                      </a:r>
                    </a:p>
                    <a:p>
                      <a:pPr marL="0" marR="0" lvl="3" indent="0" algn="l" defTabSz="685800" rtl="0" eaLnBrk="1" fontAlgn="auto" latinLnBrk="0" hangingPunct="1">
                        <a:lnSpc>
                          <a:spcPct val="100000"/>
                        </a:lnSpc>
                        <a:spcBef>
                          <a:spcPts val="0"/>
                        </a:spcBef>
                        <a:spcAft>
                          <a:spcPts val="0"/>
                        </a:spcAft>
                        <a:buClrTx/>
                        <a:buSzTx/>
                        <a:buFont typeface="+mj-lt"/>
                        <a:buNone/>
                        <a:tabLst/>
                        <a:defRPr/>
                      </a:pPr>
                      <a:r>
                        <a:rPr lang="en-GB" sz="1400" b="0" kern="1200" dirty="0">
                          <a:solidFill>
                            <a:srgbClr val="FF0000"/>
                          </a:solidFill>
                          <a:effectLst/>
                          <a:latin typeface="+mn-lt"/>
                          <a:ea typeface="+mn-ea"/>
                          <a:cs typeface="+mn-cs"/>
                        </a:rPr>
                        <a:t>3- Treatment of Mediterranean </a:t>
                      </a:r>
                      <a:r>
                        <a:rPr lang="en-GB" sz="1400" b="0" kern="1200" dirty="0">
                          <a:solidFill>
                            <a:schemeClr val="bg2">
                              <a:lumMod val="75000"/>
                            </a:schemeClr>
                          </a:solidFill>
                          <a:effectLst/>
                          <a:latin typeface="+mn-lt"/>
                          <a:ea typeface="+mn-ea"/>
                          <a:cs typeface="+mn-cs"/>
                        </a:rPr>
                        <a:t>(inflammatory) </a:t>
                      </a:r>
                      <a:r>
                        <a:rPr lang="en-GB" sz="1400" b="0" kern="1200" dirty="0">
                          <a:solidFill>
                            <a:srgbClr val="FF0000"/>
                          </a:solidFill>
                          <a:effectLst/>
                          <a:latin typeface="+mn-lt"/>
                          <a:ea typeface="+mn-ea"/>
                          <a:cs typeface="+mn-cs"/>
                        </a:rPr>
                        <a:t>fever</a:t>
                      </a:r>
                      <a:r>
                        <a:rPr lang="en-GB" sz="1400" b="0" kern="1200" dirty="0">
                          <a:solidFill>
                            <a:srgbClr val="92D050"/>
                          </a:solidFill>
                          <a:effectLst/>
                          <a:latin typeface="+mn-lt"/>
                          <a:ea typeface="+mn-ea"/>
                          <a:cs typeface="+mn-cs"/>
                        </a:rPr>
                        <a:t> with arthritis, polyserositis.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33398394"/>
                  </a:ext>
                </a:extLst>
              </a:tr>
              <a:tr h="932688">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rPr>
                        <a:t>Side effect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1- abdominal: </a:t>
                      </a:r>
                      <a:r>
                        <a:rPr lang="en-US" sz="1300" b="1" kern="1200" dirty="0">
                          <a:solidFill>
                            <a:srgbClr val="FF0000"/>
                          </a:solidFill>
                          <a:effectLst/>
                          <a:latin typeface="+mn-lt"/>
                          <a:ea typeface="+mn-ea"/>
                          <a:cs typeface="+mn-cs"/>
                        </a:rPr>
                        <a:t>Diarrhea</a:t>
                      </a:r>
                      <a:r>
                        <a:rPr lang="en-US" sz="1300" b="0"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(sometimes severe)</a:t>
                      </a:r>
                      <a:r>
                        <a:rPr lang="en-US" sz="1300" b="0" kern="1200" dirty="0">
                          <a:solidFill>
                            <a:schemeClr val="tx1"/>
                          </a:solidFill>
                          <a:effectLst/>
                          <a:latin typeface="+mn-lt"/>
                          <a:ea typeface="+mn-ea"/>
                          <a:cs typeface="+mn-cs"/>
                        </a:rPr>
                        <a:t>, Nausea, Vomiting, Abdominal cramps, Dehydration.</a:t>
                      </a:r>
                      <a:endParaRPr lang="en-GB" sz="1300" b="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1" kern="1200" dirty="0">
                          <a:solidFill>
                            <a:schemeClr val="tx1"/>
                          </a:solidFill>
                          <a:effectLst/>
                          <a:latin typeface="+mn-lt"/>
                          <a:ea typeface="+mn-ea"/>
                          <a:cs typeface="+mn-cs"/>
                        </a:rPr>
                        <a:t>2- immune:  </a:t>
                      </a:r>
                      <a:r>
                        <a:rPr lang="en-US" sz="1300" b="0" kern="1200" dirty="0">
                          <a:solidFill>
                            <a:schemeClr val="tx1"/>
                          </a:solidFill>
                          <a:effectLst/>
                          <a:latin typeface="+mn-lt"/>
                          <a:ea typeface="+mn-ea"/>
                          <a:cs typeface="+mn-cs"/>
                        </a:rPr>
                        <a:t>Bone marrow depression. </a:t>
                      </a:r>
                      <a:r>
                        <a:rPr lang="en-US" sz="1300" b="0" kern="1200" dirty="0">
                          <a:solidFill>
                            <a:srgbClr val="92D050"/>
                          </a:solidFill>
                          <a:effectLst/>
                          <a:latin typeface="+mn-lt"/>
                          <a:ea typeface="+mn-ea"/>
                          <a:cs typeface="+mn-cs"/>
                        </a:rPr>
                        <a:t>may cause hair fall like in chemotherapy</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400" b="1" kern="1200" dirty="0">
                          <a:solidFill>
                            <a:schemeClr val="tx1"/>
                          </a:solidFill>
                          <a:effectLst/>
                          <a:latin typeface="+mn-lt"/>
                          <a:ea typeface="+mn-ea"/>
                          <a:cs typeface="+mn-cs"/>
                        </a:rPr>
                        <a:t>3- </a:t>
                      </a:r>
                      <a:r>
                        <a:rPr lang="en-US" sz="1400" b="1" kern="1200" dirty="0">
                          <a:solidFill>
                            <a:srgbClr val="FF0000"/>
                          </a:solidFill>
                          <a:effectLst/>
                          <a:latin typeface="+mn-lt"/>
                          <a:ea typeface="+mn-ea"/>
                          <a:cs typeface="+mn-cs"/>
                        </a:rPr>
                        <a:t>cardiac</a:t>
                      </a:r>
                      <a:r>
                        <a:rPr lang="en-US" sz="1000" b="0" kern="1200" dirty="0">
                          <a:solidFill>
                            <a:srgbClr val="92D050"/>
                          </a:solidFill>
                          <a:effectLst/>
                          <a:latin typeface="+mn-lt"/>
                          <a:ea typeface="+mn-ea"/>
                          <a:cs typeface="+mn-cs"/>
                        </a:rPr>
                        <a:t>(in toxic doses)</a:t>
                      </a:r>
                      <a:r>
                        <a:rPr lang="en-US" sz="14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Cardiac toxicity, arrhythmia, Vascular collapse, Hepatotoxicity , alopecia</a:t>
                      </a:r>
                      <a:endParaRPr lang="en-US" sz="13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52484097"/>
                  </a:ext>
                </a:extLst>
              </a:tr>
            </a:tbl>
          </a:graphicData>
        </a:graphic>
      </p:graphicFrame>
      <p:sp>
        <p:nvSpPr>
          <p:cNvPr id="4" name="Title 1">
            <a:extLst>
              <a:ext uri="{FF2B5EF4-FFF2-40B4-BE49-F238E27FC236}">
                <a16:creationId xmlns:a16="http://schemas.microsoft.com/office/drawing/2014/main" xmlns="" id="{18E837D5-BA6D-412F-B07F-8E0E655A54E8}"/>
              </a:ext>
            </a:extLst>
          </p:cNvPr>
          <p:cNvSpPr txBox="1">
            <a:spLocks/>
          </p:cNvSpPr>
          <p:nvPr/>
        </p:nvSpPr>
        <p:spPr>
          <a:xfrm>
            <a:off x="0" y="5613857"/>
            <a:ext cx="6858000" cy="640080"/>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sz="3600" dirty="0">
                <a:ln w="3175">
                  <a:solidFill>
                    <a:schemeClr val="bg1"/>
                  </a:solidFill>
                </a:ln>
                <a:solidFill>
                  <a:schemeClr val="tx1"/>
                </a:solidFill>
              </a:rPr>
              <a:t>Prevention of Recurrent attacks</a:t>
            </a:r>
            <a:endParaRPr lang="en-US" sz="3600" dirty="0">
              <a:ln w="3175">
                <a:solidFill>
                  <a:schemeClr val="bg1"/>
                </a:solidFill>
              </a:ln>
              <a:solidFill>
                <a:schemeClr val="tx1"/>
              </a:solidFill>
            </a:endParaRPr>
          </a:p>
        </p:txBody>
      </p:sp>
      <p:grpSp>
        <p:nvGrpSpPr>
          <p:cNvPr id="22" name="Group 21">
            <a:extLst>
              <a:ext uri="{FF2B5EF4-FFF2-40B4-BE49-F238E27FC236}">
                <a16:creationId xmlns:a16="http://schemas.microsoft.com/office/drawing/2014/main" xmlns="" id="{D2B5C375-FF98-4727-9498-63543D4A0738}"/>
              </a:ext>
            </a:extLst>
          </p:cNvPr>
          <p:cNvGrpSpPr/>
          <p:nvPr/>
        </p:nvGrpSpPr>
        <p:grpSpPr>
          <a:xfrm>
            <a:off x="697351" y="6515100"/>
            <a:ext cx="5463297" cy="3099179"/>
            <a:chOff x="223736" y="3024897"/>
            <a:chExt cx="5554493" cy="3764990"/>
          </a:xfrm>
        </p:grpSpPr>
        <p:sp>
          <p:nvSpPr>
            <p:cNvPr id="5" name="Rounded Rectangle 6">
              <a:extLst>
                <a:ext uri="{FF2B5EF4-FFF2-40B4-BE49-F238E27FC236}">
                  <a16:creationId xmlns:a16="http://schemas.microsoft.com/office/drawing/2014/main" xmlns="" id="{F2BDA6F9-A9BB-48B0-9718-A3920DED7162}"/>
                </a:ext>
              </a:extLst>
            </p:cNvPr>
            <p:cNvSpPr/>
            <p:nvPr/>
          </p:nvSpPr>
          <p:spPr>
            <a:xfrm rot="16200000">
              <a:off x="-1031133" y="4484452"/>
              <a:ext cx="3531142" cy="1021404"/>
            </a:xfrm>
            <a:prstGeom prst="roundRect">
              <a:avLst/>
            </a:prstGeom>
            <a:solidFill>
              <a:srgbClr val="78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t>Prevention of recurrent attack</a:t>
              </a:r>
            </a:p>
          </p:txBody>
        </p:sp>
        <p:cxnSp>
          <p:nvCxnSpPr>
            <p:cNvPr id="6" name="Straight Arrow Connector 5">
              <a:extLst>
                <a:ext uri="{FF2B5EF4-FFF2-40B4-BE49-F238E27FC236}">
                  <a16:creationId xmlns:a16="http://schemas.microsoft.com/office/drawing/2014/main" xmlns="" id="{AEC517F4-BC5D-4B97-AF1D-E89FE244CCA8}"/>
                </a:ext>
              </a:extLst>
            </p:cNvPr>
            <p:cNvCxnSpPr>
              <a:stCxn id="5" idx="2"/>
            </p:cNvCxnSpPr>
            <p:nvPr/>
          </p:nvCxnSpPr>
          <p:spPr>
            <a:xfrm>
              <a:off x="1245140" y="4995154"/>
              <a:ext cx="719847" cy="0"/>
            </a:xfrm>
            <a:prstGeom prst="straightConnector1">
              <a:avLst/>
            </a:prstGeom>
            <a:ln w="28575">
              <a:solidFill>
                <a:srgbClr val="0070C0"/>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xmlns="" id="{D7AEFB5F-F182-46E5-9207-BC4BEB66A980}"/>
                </a:ext>
              </a:extLst>
            </p:cNvPr>
            <p:cNvCxnSpPr/>
            <p:nvPr/>
          </p:nvCxnSpPr>
          <p:spPr>
            <a:xfrm>
              <a:off x="1245140" y="6353784"/>
              <a:ext cx="719847" cy="0"/>
            </a:xfrm>
            <a:prstGeom prst="straightConnector1">
              <a:avLst/>
            </a:prstGeom>
            <a:ln w="28575">
              <a:solidFill>
                <a:srgbClr val="0070C0"/>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xmlns="" id="{F85EAD62-8F26-448E-B997-3226735C9616}"/>
                </a:ext>
              </a:extLst>
            </p:cNvPr>
            <p:cNvCxnSpPr/>
            <p:nvPr/>
          </p:nvCxnSpPr>
          <p:spPr>
            <a:xfrm>
              <a:off x="1245140" y="3571673"/>
              <a:ext cx="719847" cy="0"/>
            </a:xfrm>
            <a:prstGeom prst="straightConnector1">
              <a:avLst/>
            </a:prstGeom>
            <a:ln w="28575">
              <a:solidFill>
                <a:srgbClr val="0070C0"/>
              </a:solidFill>
              <a:tailEnd type="triangle"/>
            </a:ln>
          </p:spPr>
          <p:style>
            <a:lnRef idx="3">
              <a:schemeClr val="accent1"/>
            </a:lnRef>
            <a:fillRef idx="0">
              <a:schemeClr val="accent1"/>
            </a:fillRef>
            <a:effectRef idx="2">
              <a:schemeClr val="accent1"/>
            </a:effectRef>
            <a:fontRef idx="minor">
              <a:schemeClr val="tx1"/>
            </a:fontRef>
          </p:style>
        </p:cxnSp>
        <p:sp>
          <p:nvSpPr>
            <p:cNvPr id="9" name="Rounded Rectangle 26">
              <a:extLst>
                <a:ext uri="{FF2B5EF4-FFF2-40B4-BE49-F238E27FC236}">
                  <a16:creationId xmlns:a16="http://schemas.microsoft.com/office/drawing/2014/main" xmlns="" id="{581B2800-DF69-47D5-919D-29A90F6D5298}"/>
                </a:ext>
              </a:extLst>
            </p:cNvPr>
            <p:cNvSpPr/>
            <p:nvPr/>
          </p:nvSpPr>
          <p:spPr>
            <a:xfrm>
              <a:off x="1964987" y="3114473"/>
              <a:ext cx="1828800" cy="757136"/>
            </a:xfrm>
            <a:prstGeom prst="roundRect">
              <a:avLst/>
            </a:prstGeom>
            <a:solidFill>
              <a:srgbClr val="376761"/>
            </a:solidFill>
            <a:ln>
              <a:solidFill>
                <a:srgbClr val="376761"/>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t>Inhibition of uric acid synthesis</a:t>
              </a:r>
            </a:p>
          </p:txBody>
        </p:sp>
        <p:sp>
          <p:nvSpPr>
            <p:cNvPr id="10" name="Rounded Rectangle 28">
              <a:extLst>
                <a:ext uri="{FF2B5EF4-FFF2-40B4-BE49-F238E27FC236}">
                  <a16:creationId xmlns:a16="http://schemas.microsoft.com/office/drawing/2014/main" xmlns="" id="{125D1C0D-93CC-4A35-9BB6-542AB7CC1B03}"/>
                </a:ext>
              </a:extLst>
            </p:cNvPr>
            <p:cNvSpPr/>
            <p:nvPr/>
          </p:nvSpPr>
          <p:spPr>
            <a:xfrm>
              <a:off x="1964987" y="4559030"/>
              <a:ext cx="1828800" cy="757136"/>
            </a:xfrm>
            <a:prstGeom prst="roundRect">
              <a:avLst/>
            </a:prstGeom>
            <a:solidFill>
              <a:srgbClr val="376761"/>
            </a:solidFill>
            <a:ln>
              <a:solidFill>
                <a:srgbClr val="376761"/>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t>Uricosuric drugs </a:t>
              </a:r>
              <a:r>
                <a:rPr lang="en-US" sz="1200" dirty="0">
                  <a:solidFill>
                    <a:srgbClr val="92D050"/>
                  </a:solidFill>
                </a:rPr>
                <a:t>(increasing uric acid execration)</a:t>
              </a:r>
            </a:p>
          </p:txBody>
        </p:sp>
        <p:sp>
          <p:nvSpPr>
            <p:cNvPr id="11" name="Rounded Rectangle 29">
              <a:extLst>
                <a:ext uri="{FF2B5EF4-FFF2-40B4-BE49-F238E27FC236}">
                  <a16:creationId xmlns:a16="http://schemas.microsoft.com/office/drawing/2014/main" xmlns="" id="{2E6FC02D-E0BB-4189-9030-02F7DA67F645}"/>
                </a:ext>
              </a:extLst>
            </p:cNvPr>
            <p:cNvSpPr/>
            <p:nvPr/>
          </p:nvSpPr>
          <p:spPr>
            <a:xfrm>
              <a:off x="1964987" y="6032769"/>
              <a:ext cx="1828800" cy="757118"/>
            </a:xfrm>
            <a:prstGeom prst="roundRect">
              <a:avLst/>
            </a:prstGeom>
            <a:solidFill>
              <a:srgbClr val="376761"/>
            </a:solidFill>
            <a:ln>
              <a:solidFill>
                <a:srgbClr val="376761"/>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dirty="0"/>
                <a:t>Mamalian Uricase </a:t>
              </a:r>
              <a:r>
                <a:rPr lang="en-US" sz="1200" dirty="0">
                  <a:solidFill>
                    <a:srgbClr val="92D050"/>
                  </a:solidFill>
                </a:rPr>
                <a:t>(convert uric acid to a more soluble form)</a:t>
              </a:r>
            </a:p>
          </p:txBody>
        </p:sp>
        <p:cxnSp>
          <p:nvCxnSpPr>
            <p:cNvPr id="12" name="Straight Arrow Connector 11">
              <a:extLst>
                <a:ext uri="{FF2B5EF4-FFF2-40B4-BE49-F238E27FC236}">
                  <a16:creationId xmlns:a16="http://schemas.microsoft.com/office/drawing/2014/main" xmlns="" id="{0F9763EF-1562-430B-8607-10DC68C3F291}"/>
                </a:ext>
              </a:extLst>
            </p:cNvPr>
            <p:cNvCxnSpPr>
              <a:cxnSpLocks/>
              <a:stCxn id="11" idx="3"/>
            </p:cNvCxnSpPr>
            <p:nvPr/>
          </p:nvCxnSpPr>
          <p:spPr>
            <a:xfrm flipV="1">
              <a:off x="3793787" y="6353784"/>
              <a:ext cx="603115" cy="57544"/>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40B7F817-EB6F-44CD-BA47-0997F5CA9AE1}"/>
                </a:ext>
              </a:extLst>
            </p:cNvPr>
            <p:cNvCxnSpPr>
              <a:cxnSpLocks/>
              <a:stCxn id="10" idx="3"/>
              <a:endCxn id="19" idx="1"/>
            </p:cNvCxnSpPr>
            <p:nvPr/>
          </p:nvCxnSpPr>
          <p:spPr>
            <a:xfrm flipV="1">
              <a:off x="3793787" y="4679007"/>
              <a:ext cx="603112" cy="25859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637666BF-5908-436B-8F07-B509436B57CC}"/>
                </a:ext>
              </a:extLst>
            </p:cNvPr>
            <p:cNvCxnSpPr>
              <a:endCxn id="20" idx="1"/>
            </p:cNvCxnSpPr>
            <p:nvPr/>
          </p:nvCxnSpPr>
          <p:spPr>
            <a:xfrm>
              <a:off x="3793787" y="5000019"/>
              <a:ext cx="603111" cy="36640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26BE3A16-CFAE-47A1-88E6-1827003254BD}"/>
                </a:ext>
              </a:extLst>
            </p:cNvPr>
            <p:cNvCxnSpPr>
              <a:endCxn id="17" idx="1"/>
            </p:cNvCxnSpPr>
            <p:nvPr/>
          </p:nvCxnSpPr>
          <p:spPr>
            <a:xfrm flipV="1">
              <a:off x="3793786" y="3240122"/>
              <a:ext cx="603114" cy="3315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D07F6038-94A6-494D-B83D-BBE204EDCACA}"/>
                </a:ext>
              </a:extLst>
            </p:cNvPr>
            <p:cNvCxnSpPr>
              <a:endCxn id="18" idx="1"/>
            </p:cNvCxnSpPr>
            <p:nvPr/>
          </p:nvCxnSpPr>
          <p:spPr>
            <a:xfrm>
              <a:off x="3793785" y="3573296"/>
              <a:ext cx="603115" cy="3193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39">
              <a:extLst>
                <a:ext uri="{FF2B5EF4-FFF2-40B4-BE49-F238E27FC236}">
                  <a16:creationId xmlns:a16="http://schemas.microsoft.com/office/drawing/2014/main" xmlns="" id="{88191AA1-72F8-4AF5-94A9-7467ABE78BF0}"/>
                </a:ext>
              </a:extLst>
            </p:cNvPr>
            <p:cNvSpPr/>
            <p:nvPr/>
          </p:nvSpPr>
          <p:spPr>
            <a:xfrm>
              <a:off x="4396900" y="3024897"/>
              <a:ext cx="1381329" cy="430450"/>
            </a:xfrm>
            <a:prstGeom prst="roundRect">
              <a:avLst/>
            </a:prstGeom>
            <a:solidFill>
              <a:schemeClr val="accent2">
                <a:lumMod val="75000"/>
              </a:schemeClr>
            </a:solidFill>
            <a:ln>
              <a:solidFill>
                <a:schemeClr val="accent2">
                  <a:lumMod val="75000"/>
                </a:schemeClr>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a:t>Allopurinol</a:t>
              </a:r>
            </a:p>
          </p:txBody>
        </p:sp>
        <p:sp>
          <p:nvSpPr>
            <p:cNvPr id="18" name="Rounded Rectangle 40">
              <a:extLst>
                <a:ext uri="{FF2B5EF4-FFF2-40B4-BE49-F238E27FC236}">
                  <a16:creationId xmlns:a16="http://schemas.microsoft.com/office/drawing/2014/main" xmlns="" id="{47B72878-329C-4C74-9E28-FBF3A12EA929}"/>
                </a:ext>
              </a:extLst>
            </p:cNvPr>
            <p:cNvSpPr/>
            <p:nvPr/>
          </p:nvSpPr>
          <p:spPr>
            <a:xfrm>
              <a:off x="4396900" y="3677461"/>
              <a:ext cx="1381329" cy="430450"/>
            </a:xfrm>
            <a:prstGeom prst="roundRect">
              <a:avLst/>
            </a:prstGeom>
            <a:solidFill>
              <a:schemeClr val="accent2">
                <a:lumMod val="75000"/>
              </a:schemeClr>
            </a:solidFill>
            <a:ln>
              <a:solidFill>
                <a:schemeClr val="accent2">
                  <a:lumMod val="75000"/>
                </a:schemeClr>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a:t>Febuxostat</a:t>
              </a:r>
            </a:p>
          </p:txBody>
        </p:sp>
        <p:sp>
          <p:nvSpPr>
            <p:cNvPr id="19" name="Rounded Rectangle 43">
              <a:extLst>
                <a:ext uri="{FF2B5EF4-FFF2-40B4-BE49-F238E27FC236}">
                  <a16:creationId xmlns:a16="http://schemas.microsoft.com/office/drawing/2014/main" xmlns="" id="{C27B894A-514A-453E-806D-E945EE504923}"/>
                </a:ext>
              </a:extLst>
            </p:cNvPr>
            <p:cNvSpPr/>
            <p:nvPr/>
          </p:nvSpPr>
          <p:spPr>
            <a:xfrm>
              <a:off x="4396899" y="4463782"/>
              <a:ext cx="1381329" cy="430450"/>
            </a:xfrm>
            <a:prstGeom prst="roundRect">
              <a:avLst/>
            </a:prstGeom>
            <a:solidFill>
              <a:schemeClr val="accent2">
                <a:lumMod val="75000"/>
              </a:schemeClr>
            </a:solidFill>
            <a:ln>
              <a:solidFill>
                <a:schemeClr val="accent2">
                  <a:lumMod val="75000"/>
                </a:schemeClr>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err="1"/>
                <a:t>Probenacid</a:t>
              </a:r>
              <a:endParaRPr lang="en-US" dirty="0"/>
            </a:p>
          </p:txBody>
        </p:sp>
        <p:sp>
          <p:nvSpPr>
            <p:cNvPr id="20" name="Rounded Rectangle 44">
              <a:extLst>
                <a:ext uri="{FF2B5EF4-FFF2-40B4-BE49-F238E27FC236}">
                  <a16:creationId xmlns:a16="http://schemas.microsoft.com/office/drawing/2014/main" xmlns="" id="{8180D8B2-9249-418E-8F9A-375D583828E9}"/>
                </a:ext>
              </a:extLst>
            </p:cNvPr>
            <p:cNvSpPr/>
            <p:nvPr/>
          </p:nvSpPr>
          <p:spPr>
            <a:xfrm>
              <a:off x="4396898" y="5151201"/>
              <a:ext cx="1381329" cy="430450"/>
            </a:xfrm>
            <a:prstGeom prst="roundRect">
              <a:avLst/>
            </a:prstGeom>
            <a:solidFill>
              <a:schemeClr val="accent2">
                <a:lumMod val="75000"/>
              </a:schemeClr>
            </a:solidFill>
            <a:ln>
              <a:solidFill>
                <a:schemeClr val="accent2">
                  <a:lumMod val="75000"/>
                </a:schemeClr>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500" dirty="0"/>
                <a:t>Sulfinpyrazone</a:t>
              </a:r>
            </a:p>
          </p:txBody>
        </p:sp>
        <p:sp>
          <p:nvSpPr>
            <p:cNvPr id="21" name="Rounded Rectangle 45">
              <a:extLst>
                <a:ext uri="{FF2B5EF4-FFF2-40B4-BE49-F238E27FC236}">
                  <a16:creationId xmlns:a16="http://schemas.microsoft.com/office/drawing/2014/main" xmlns="" id="{E5B833E5-CC70-48FA-88BD-68936E4944C7}"/>
                </a:ext>
              </a:extLst>
            </p:cNvPr>
            <p:cNvSpPr/>
            <p:nvPr/>
          </p:nvSpPr>
          <p:spPr>
            <a:xfrm>
              <a:off x="4396897" y="6138559"/>
              <a:ext cx="1381329" cy="430450"/>
            </a:xfrm>
            <a:prstGeom prst="roundRect">
              <a:avLst/>
            </a:prstGeom>
            <a:solidFill>
              <a:schemeClr val="accent2">
                <a:lumMod val="75000"/>
              </a:schemeClr>
            </a:solidFill>
            <a:ln>
              <a:solidFill>
                <a:schemeClr val="accent2">
                  <a:lumMod val="75000"/>
                </a:schemeClr>
              </a:solidFill>
            </a:ln>
            <a:effectLst>
              <a:glow>
                <a:schemeClr val="accent1">
                  <a:alpha val="40000"/>
                </a:schemeClr>
              </a:glow>
              <a:reflection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a:t>Pegloticase</a:t>
              </a:r>
            </a:p>
          </p:txBody>
        </p:sp>
      </p:grpSp>
      <p:sp>
        <p:nvSpPr>
          <p:cNvPr id="24" name="TextBox 23">
            <a:extLst>
              <a:ext uri="{FF2B5EF4-FFF2-40B4-BE49-F238E27FC236}">
                <a16:creationId xmlns:a16="http://schemas.microsoft.com/office/drawing/2014/main" xmlns="" id="{88D994F0-AC6B-4CD9-9A09-80B288706154}"/>
              </a:ext>
            </a:extLst>
          </p:cNvPr>
          <p:cNvSpPr txBox="1"/>
          <p:nvPr/>
        </p:nvSpPr>
        <p:spPr>
          <a:xfrm>
            <a:off x="0" y="6253937"/>
            <a:ext cx="1798774" cy="369332"/>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rgbClr val="782A72"/>
                </a:solidFill>
                <a:latin typeface="Cambria" panose="02040503050406030204" pitchFamily="18" charset="0"/>
              </a:rPr>
              <a:t>Summary:</a:t>
            </a:r>
          </a:p>
        </p:txBody>
      </p:sp>
      <p:sp>
        <p:nvSpPr>
          <p:cNvPr id="23" name="TextBox 22">
            <a:extLst>
              <a:ext uri="{FF2B5EF4-FFF2-40B4-BE49-F238E27FC236}">
                <a16:creationId xmlns:a16="http://schemas.microsoft.com/office/drawing/2014/main" xmlns="" id="{81998FF6-6513-4796-8BDE-5C1365702A4E}"/>
              </a:ext>
            </a:extLst>
          </p:cNvPr>
          <p:cNvSpPr txBox="1"/>
          <p:nvPr/>
        </p:nvSpPr>
        <p:spPr>
          <a:xfrm>
            <a:off x="4369945" y="667651"/>
            <a:ext cx="2476500" cy="369332"/>
          </a:xfrm>
          <a:prstGeom prst="rect">
            <a:avLst/>
          </a:prstGeom>
          <a:noFill/>
        </p:spPr>
        <p:txBody>
          <a:bodyPr wrap="square" rtlCol="0">
            <a:spAutoFit/>
          </a:bodyPr>
          <a:lstStyle/>
          <a:p>
            <a:r>
              <a:rPr lang="en-US" b="1" dirty="0">
                <a:solidFill>
                  <a:srgbClr val="FF0000"/>
                </a:solidFill>
              </a:rPr>
              <a:t>VERY IMPORTANT!</a:t>
            </a:r>
          </a:p>
        </p:txBody>
      </p:sp>
      <p:sp>
        <p:nvSpPr>
          <p:cNvPr id="25" name="TextBox 24">
            <a:extLst>
              <a:ext uri="{FF2B5EF4-FFF2-40B4-BE49-F238E27FC236}">
                <a16:creationId xmlns:a16="http://schemas.microsoft.com/office/drawing/2014/main" xmlns="" id="{0AB0C27B-28B3-4D93-9865-86D4595493BC}"/>
              </a:ext>
            </a:extLst>
          </p:cNvPr>
          <p:cNvSpPr txBox="1"/>
          <p:nvPr/>
        </p:nvSpPr>
        <p:spPr>
          <a:xfrm>
            <a:off x="4443161" y="3955079"/>
            <a:ext cx="2895600" cy="307777"/>
          </a:xfrm>
          <a:prstGeom prst="rect">
            <a:avLst/>
          </a:prstGeom>
          <a:noFill/>
        </p:spPr>
        <p:txBody>
          <a:bodyPr wrap="square" rtlCol="0">
            <a:spAutoFit/>
          </a:bodyPr>
          <a:lstStyle/>
          <a:p>
            <a:r>
              <a:rPr lang="en-US" sz="1400" dirty="0">
                <a:solidFill>
                  <a:srgbClr val="92D050"/>
                </a:solidFill>
              </a:rPr>
              <a:t>Renal failure patients</a:t>
            </a:r>
          </a:p>
        </p:txBody>
      </p:sp>
      <p:cxnSp>
        <p:nvCxnSpPr>
          <p:cNvPr id="27" name="Straight Arrow Connector 26">
            <a:extLst>
              <a:ext uri="{FF2B5EF4-FFF2-40B4-BE49-F238E27FC236}">
                <a16:creationId xmlns:a16="http://schemas.microsoft.com/office/drawing/2014/main" xmlns="" id="{9F839CB5-4ABA-4DAF-8057-A1D7ED8239B7}"/>
              </a:ext>
            </a:extLst>
          </p:cNvPr>
          <p:cNvCxnSpPr>
            <a:cxnSpLocks/>
          </p:cNvCxnSpPr>
          <p:nvPr/>
        </p:nvCxnSpPr>
        <p:spPr>
          <a:xfrm flipH="1" flipV="1">
            <a:off x="4208785" y="3811545"/>
            <a:ext cx="296606" cy="2974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a:extLst>
              <a:ext uri="{FF2B5EF4-FFF2-40B4-BE49-F238E27FC236}">
                <a16:creationId xmlns:a16="http://schemas.microsoft.com/office/drawing/2014/main" xmlns="" id="{75B2FF05-E7EC-4752-8E93-D10DFC5AD5FE}"/>
              </a:ext>
            </a:extLst>
          </p:cNvPr>
          <p:cNvSpPr/>
          <p:nvPr/>
        </p:nvSpPr>
        <p:spPr>
          <a:xfrm>
            <a:off x="5475614" y="3632474"/>
            <a:ext cx="830693" cy="24781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xmlns="" id="{6E0EFF95-6C4C-4BF6-B883-F4FC037F159E}"/>
              </a:ext>
            </a:extLst>
          </p:cNvPr>
          <p:cNvCxnSpPr/>
          <p:nvPr/>
        </p:nvCxnSpPr>
        <p:spPr>
          <a:xfrm flipV="1">
            <a:off x="6095693" y="3331709"/>
            <a:ext cx="0" cy="3002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xmlns="" id="{87808E2C-CBEE-454B-9CF1-DA51A6526A70}"/>
              </a:ext>
            </a:extLst>
          </p:cNvPr>
          <p:cNvSpPr txBox="1"/>
          <p:nvPr/>
        </p:nvSpPr>
        <p:spPr>
          <a:xfrm>
            <a:off x="5650048" y="2896440"/>
            <a:ext cx="914400" cy="523220"/>
          </a:xfrm>
          <a:prstGeom prst="rect">
            <a:avLst/>
          </a:prstGeom>
          <a:noFill/>
        </p:spPr>
        <p:txBody>
          <a:bodyPr wrap="square" rtlCol="0">
            <a:spAutoFit/>
          </a:bodyPr>
          <a:lstStyle/>
          <a:p>
            <a:r>
              <a:rPr lang="ar-SA" sz="1400" dirty="0">
                <a:solidFill>
                  <a:srgbClr val="92D050"/>
                </a:solidFill>
              </a:rPr>
              <a:t>ممكن يجي عليها سؤال!</a:t>
            </a:r>
            <a:endParaRPr lang="en-US" sz="1400" dirty="0">
              <a:solidFill>
                <a:srgbClr val="92D050"/>
              </a:solidFill>
            </a:endParaRPr>
          </a:p>
        </p:txBody>
      </p:sp>
      <p:sp>
        <p:nvSpPr>
          <p:cNvPr id="34" name="TextBox 33">
            <a:extLst>
              <a:ext uri="{FF2B5EF4-FFF2-40B4-BE49-F238E27FC236}">
                <a16:creationId xmlns:a16="http://schemas.microsoft.com/office/drawing/2014/main" xmlns="" id="{8167DB9E-2DB7-4526-BBA6-8C4B638FB33E}"/>
              </a:ext>
            </a:extLst>
          </p:cNvPr>
          <p:cNvSpPr txBox="1"/>
          <p:nvPr/>
        </p:nvSpPr>
        <p:spPr>
          <a:xfrm>
            <a:off x="1804450" y="9595269"/>
            <a:ext cx="3009900" cy="307777"/>
          </a:xfrm>
          <a:prstGeom prst="rect">
            <a:avLst/>
          </a:prstGeom>
          <a:noFill/>
        </p:spPr>
        <p:txBody>
          <a:bodyPr wrap="square" rtlCol="0">
            <a:spAutoFit/>
          </a:bodyPr>
          <a:lstStyle/>
          <a:p>
            <a:pPr algn="ctr"/>
            <a:r>
              <a:rPr lang="en-US" sz="1400" dirty="0">
                <a:solidFill>
                  <a:srgbClr val="92D050"/>
                </a:solidFill>
              </a:rPr>
              <a:t>Acts on the uric acid its self.</a:t>
            </a:r>
          </a:p>
        </p:txBody>
      </p:sp>
    </p:spTree>
    <p:extLst>
      <p:ext uri="{BB962C8B-B14F-4D97-AF65-F5344CB8AC3E}">
        <p14:creationId xmlns:p14="http://schemas.microsoft.com/office/powerpoint/2010/main" val="338109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48C22C5C-E2CC-4E10-81EE-D85864FFF7E2}"/>
              </a:ext>
            </a:extLst>
          </p:cNvPr>
          <p:cNvSpPr/>
          <p:nvPr/>
        </p:nvSpPr>
        <p:spPr>
          <a:xfrm>
            <a:off x="0" y="287579"/>
            <a:ext cx="2019300" cy="645871"/>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Inhibitors of Uric acid synthesis: </a:t>
            </a:r>
            <a:endParaRPr lang="en-US" b="1" dirty="0">
              <a:solidFill>
                <a:schemeClr val="tx1"/>
              </a:solidFill>
              <a:latin typeface="Cambria" panose="02040503050406030204" pitchFamily="18" charset="0"/>
            </a:endParaRPr>
          </a:p>
        </p:txBody>
      </p:sp>
      <p:graphicFrame>
        <p:nvGraphicFramePr>
          <p:cNvPr id="4" name="Table 3">
            <a:extLst>
              <a:ext uri="{FF2B5EF4-FFF2-40B4-BE49-F238E27FC236}">
                <a16:creationId xmlns:a16="http://schemas.microsoft.com/office/drawing/2014/main" xmlns="" id="{3734FC2C-D607-4A3B-B445-C00E83D3FDC8}"/>
              </a:ext>
            </a:extLst>
          </p:cNvPr>
          <p:cNvGraphicFramePr>
            <a:graphicFrameLocks noGrp="1"/>
          </p:cNvGraphicFramePr>
          <p:nvPr>
            <p:extLst>
              <p:ext uri="{D42A27DB-BD31-4B8C-83A1-F6EECF244321}">
                <p14:modId xmlns:p14="http://schemas.microsoft.com/office/powerpoint/2010/main" val="111661261"/>
              </p:ext>
            </p:extLst>
          </p:nvPr>
        </p:nvGraphicFramePr>
        <p:xfrm>
          <a:off x="0" y="1071634"/>
          <a:ext cx="6858000" cy="8824625"/>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xmlns="" val="3889494790"/>
                    </a:ext>
                  </a:extLst>
                </a:gridCol>
                <a:gridCol w="3105150">
                  <a:extLst>
                    <a:ext uri="{9D8B030D-6E8A-4147-A177-3AD203B41FA5}">
                      <a16:colId xmlns:a16="http://schemas.microsoft.com/office/drawing/2014/main" xmlns="" val="3896082173"/>
                    </a:ext>
                  </a:extLst>
                </a:gridCol>
                <a:gridCol w="2933700">
                  <a:extLst>
                    <a:ext uri="{9D8B030D-6E8A-4147-A177-3AD203B41FA5}">
                      <a16:colId xmlns:a16="http://schemas.microsoft.com/office/drawing/2014/main" xmlns="" val="3657494120"/>
                    </a:ext>
                  </a:extLst>
                </a:gridCol>
              </a:tblGrid>
              <a:tr h="697805">
                <a:tc gridSpan="3">
                  <a:txBody>
                    <a:bodyPr/>
                    <a:lstStyle/>
                    <a:p>
                      <a:pPr algn="ctr"/>
                      <a:r>
                        <a:rPr lang="en-US" sz="2800" dirty="0">
                          <a:solidFill>
                            <a:schemeClr val="bg1"/>
                          </a:solidFill>
                        </a:rPr>
                        <a:t>UAS Inhibitors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xmlns="" val="288805224"/>
                  </a:ext>
                </a:extLst>
              </a:tr>
              <a:tr h="655267">
                <a:tc>
                  <a:txBody>
                    <a:bodyPr/>
                    <a:lstStyle/>
                    <a:p>
                      <a:pPr algn="ctr"/>
                      <a:r>
                        <a:rPr lang="en-US" sz="1800" dirty="0">
                          <a:solidFill>
                            <a:schemeClr val="bg1"/>
                          </a:solidFill>
                        </a:rPr>
                        <a:t>MOA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Arial" panose="020B0604020202020204" pitchFamily="34" charset="0"/>
                        <a:buChar char="•"/>
                      </a:pPr>
                      <a:r>
                        <a:rPr lang="en-US" sz="1800" dirty="0">
                          <a:solidFill>
                            <a:srgbClr val="FF0000"/>
                          </a:solidFill>
                        </a:rPr>
                        <a:t>Inhibit the xanthine oxidase </a:t>
                      </a:r>
                      <a:r>
                        <a:rPr lang="en-US" sz="1800" dirty="0">
                          <a:solidFill>
                            <a:srgbClr val="92D050"/>
                          </a:solidFill>
                        </a:rPr>
                        <a:t>which catalyzes its formation from xanthine and hypoxanthine</a:t>
                      </a:r>
                      <a:r>
                        <a:rPr lang="en-US"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2757060478"/>
                  </a:ext>
                </a:extLst>
              </a:tr>
              <a:tr h="1370982">
                <a:tc>
                  <a:txBody>
                    <a:bodyPr/>
                    <a:lstStyle/>
                    <a:p>
                      <a:pPr algn="ctr"/>
                      <a:r>
                        <a:rPr lang="en-US" sz="1800"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pPr marL="285750" indent="-285750">
                        <a:buFont typeface="Arial" panose="020B0604020202020204" pitchFamily="34" charset="0"/>
                        <a:buChar char="•"/>
                      </a:pPr>
                      <a:r>
                        <a:rPr lang="en-US" sz="1600" dirty="0"/>
                        <a:t>Absorption 70%</a:t>
                      </a:r>
                    </a:p>
                    <a:p>
                      <a:pPr marL="285750" indent="-285750">
                        <a:buFont typeface="Arial" panose="020B0604020202020204" pitchFamily="34" charset="0"/>
                        <a:buChar char="•"/>
                      </a:pPr>
                      <a:r>
                        <a:rPr lang="en-US" sz="1600" dirty="0"/>
                        <a:t>Protein Binding </a:t>
                      </a:r>
                      <a:r>
                        <a:rPr lang="en-US" sz="1600" dirty="0" err="1"/>
                        <a:t>neglible</a:t>
                      </a:r>
                      <a:r>
                        <a:rPr lang="en-US" sz="1600" dirty="0"/>
                        <a:t> 5%</a:t>
                      </a:r>
                    </a:p>
                    <a:p>
                      <a:pPr marL="285750" indent="-285750">
                        <a:buFont typeface="Arial" panose="020B0604020202020204" pitchFamily="34" charset="0"/>
                        <a:buChar char="•"/>
                      </a:pPr>
                      <a:r>
                        <a:rPr lang="en-US" sz="1600" b="1" dirty="0"/>
                        <a:t>Hepatic metabolism, 70% converted into active metabolite (</a:t>
                      </a:r>
                      <a:r>
                        <a:rPr lang="en-US" sz="1600" b="1" dirty="0" err="1"/>
                        <a:t>Oxypurinol</a:t>
                      </a:r>
                      <a:r>
                        <a:rPr lang="en-US" sz="1600" b="1" dirty="0"/>
                        <a:t>) which is eliminated unchanged in the urine.</a:t>
                      </a:r>
                    </a:p>
                    <a:p>
                      <a:pPr marL="285750" indent="-285750">
                        <a:buFont typeface="Arial" panose="020B0604020202020204" pitchFamily="34" charset="0"/>
                        <a:buChar cha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2699859645"/>
                  </a:ext>
                </a:extLst>
              </a:tr>
              <a:tr h="1840991">
                <a:tc>
                  <a:txBody>
                    <a:bodyPr/>
                    <a:lstStyle/>
                    <a:p>
                      <a:pPr algn="ctr"/>
                      <a:r>
                        <a:rPr lang="en-US" sz="1800" dirty="0">
                          <a:solidFill>
                            <a:schemeClr val="bg1"/>
                          </a:solidFill>
                        </a:rPr>
                        <a:t>ADRS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gridSpan="2">
                  <a:txBody>
                    <a:bodyPr/>
                    <a:lstStyle/>
                    <a:p>
                      <a:r>
                        <a:rPr lang="en-US" sz="1600" b="0" dirty="0">
                          <a:solidFill>
                            <a:srgbClr val="92D050"/>
                          </a:solidFill>
                        </a:rPr>
                        <a:t>Those side effects are due to the active metabolite</a:t>
                      </a:r>
                    </a:p>
                    <a:p>
                      <a:r>
                        <a:rPr lang="en-US" sz="1600" b="0" dirty="0"/>
                        <a:t>1- Diarrhea, nausea, abnormal liver tests. </a:t>
                      </a:r>
                    </a:p>
                    <a:p>
                      <a:r>
                        <a:rPr lang="en-US" sz="1600" b="0" dirty="0"/>
                        <a:t>2- Acute attacks of gout. </a:t>
                      </a:r>
                      <a:r>
                        <a:rPr lang="en-US" sz="1600" b="0" dirty="0">
                          <a:solidFill>
                            <a:srgbClr val="92D050"/>
                          </a:solidFill>
                        </a:rPr>
                        <a:t>Fluctuation effect at the start of treatment</a:t>
                      </a:r>
                    </a:p>
                    <a:p>
                      <a:r>
                        <a:rPr lang="en-US" sz="1600" b="0" dirty="0"/>
                        <a:t>3- Fever, rash, </a:t>
                      </a:r>
                      <a:r>
                        <a:rPr lang="en-US" sz="1600" b="0" dirty="0">
                          <a:solidFill>
                            <a:srgbClr val="FF0000"/>
                          </a:solidFill>
                        </a:rPr>
                        <a:t>toxic epidermal necrolysis</a:t>
                      </a:r>
                      <a:r>
                        <a:rPr lang="en-US" sz="1600" b="0" dirty="0">
                          <a:solidFill>
                            <a:srgbClr val="92D050"/>
                          </a:solidFill>
                        </a:rPr>
                        <a:t>*</a:t>
                      </a:r>
                      <a:r>
                        <a:rPr lang="en-US" sz="1400" b="0" dirty="0">
                          <a:solidFill>
                            <a:srgbClr val="FF0000"/>
                          </a:solidFill>
                        </a:rPr>
                        <a:t>(Severe ADRS),</a:t>
                      </a:r>
                      <a:r>
                        <a:rPr lang="en-US" sz="1600" b="0" dirty="0">
                          <a:solidFill>
                            <a:schemeClr val="tx1"/>
                          </a:solidFill>
                        </a:rPr>
                        <a:t>hepatotoxicity</a:t>
                      </a:r>
                      <a:r>
                        <a:rPr lang="en-US" sz="1600" b="0" dirty="0"/>
                        <a:t>,</a:t>
                      </a:r>
                    </a:p>
                    <a:p>
                      <a:r>
                        <a:rPr lang="en-US" sz="1600" b="0" dirty="0"/>
                        <a:t> marrow suppression vasculitis. </a:t>
                      </a:r>
                    </a:p>
                    <a:p>
                      <a:r>
                        <a:rPr lang="en-US" sz="1600" b="0" dirty="0">
                          <a:solidFill>
                            <a:srgbClr val="FF0000"/>
                          </a:solidFill>
                        </a:rPr>
                        <a:t>4- DRESS syndrome (Drug Reaction, Eosinophilia, Systemic Symptoms).</a:t>
                      </a:r>
                    </a:p>
                    <a:p>
                      <a:r>
                        <a:rPr lang="en-US" sz="1600" b="0" dirty="0"/>
                        <a:t>5- 20% mortality rate. </a:t>
                      </a:r>
                      <a:r>
                        <a:rPr lang="en-US" sz="1600" b="0" dirty="0">
                          <a:solidFill>
                            <a:srgbClr val="92D050"/>
                          </a:solidFill>
                        </a:rPr>
                        <a:t>6-Hypersensitivty.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566002310"/>
                  </a:ext>
                </a:extLst>
              </a:tr>
              <a:tr h="535521">
                <a:tc>
                  <a:txBody>
                    <a:bodyPr/>
                    <a:lstStyle/>
                    <a:p>
                      <a:pPr algn="ctr"/>
                      <a:r>
                        <a:rPr lang="en-US" sz="1800" dirty="0">
                          <a:solidFill>
                            <a:schemeClr val="bg1"/>
                          </a:solidFill>
                        </a:rPr>
                        <a:t>Drug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Allopurinol</a:t>
                      </a:r>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97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Febuxostat</a:t>
                      </a:r>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995310260"/>
                  </a:ext>
                </a:extLst>
              </a:tr>
              <a:tr h="3534948">
                <a:tc>
                  <a:txBody>
                    <a:bodyPr/>
                    <a:lstStyle/>
                    <a:p>
                      <a:pPr algn="ctr"/>
                      <a:r>
                        <a:rPr lang="en-US" sz="1800" dirty="0">
                          <a:solidFill>
                            <a:schemeClr val="bg1"/>
                          </a:solidFill>
                        </a:rPr>
                        <a:t>Clinical Uses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r>
                        <a:rPr lang="en-US" sz="1600" b="0" dirty="0"/>
                        <a:t>• Management of hyperuricemia of gout. </a:t>
                      </a:r>
                      <a:r>
                        <a:rPr lang="en-US" sz="1600" b="0" dirty="0">
                          <a:solidFill>
                            <a:srgbClr val="92D050"/>
                          </a:solidFill>
                        </a:rPr>
                        <a:t>mainly</a:t>
                      </a:r>
                    </a:p>
                    <a:p>
                      <a:r>
                        <a:rPr lang="en-US" sz="1600" b="0" dirty="0"/>
                        <a:t>• </a:t>
                      </a:r>
                      <a:r>
                        <a:rPr lang="en-US" sz="1600" b="1" dirty="0"/>
                        <a:t>Uric acid stones or nephropathy</a:t>
                      </a:r>
                      <a:r>
                        <a:rPr lang="en-US" sz="1600" b="0" dirty="0"/>
                        <a:t>. </a:t>
                      </a:r>
                    </a:p>
                    <a:p>
                      <a:r>
                        <a:rPr lang="en-US" sz="1600" b="1" dirty="0">
                          <a:solidFill>
                            <a:srgbClr val="FF0000"/>
                          </a:solidFill>
                        </a:rPr>
                        <a:t>• It is a drug of choice in patients with both gout &amp; ischemic heart disease. </a:t>
                      </a:r>
                    </a:p>
                    <a:p>
                      <a:r>
                        <a:rPr lang="en-US" sz="1600" b="0" dirty="0"/>
                        <a:t>• Severe </a:t>
                      </a:r>
                      <a:r>
                        <a:rPr lang="en-US" sz="1600" b="0" dirty="0" err="1"/>
                        <a:t>tophaceous</a:t>
                      </a:r>
                      <a:r>
                        <a:rPr lang="en-US" sz="1600" b="0" dirty="0"/>
                        <a:t> deposits </a:t>
                      </a:r>
                    </a:p>
                    <a:p>
                      <a:r>
                        <a:rPr lang="en-US" sz="1600" b="0" dirty="0"/>
                        <a:t>(uric acid deposits in tissues). </a:t>
                      </a:r>
                    </a:p>
                    <a:p>
                      <a:r>
                        <a:rPr lang="en-US" sz="1600" b="0" dirty="0"/>
                        <a:t>• </a:t>
                      </a:r>
                      <a:r>
                        <a:rPr lang="en-US" sz="1600" b="1" dirty="0"/>
                        <a:t>Management of hyperuricemia</a:t>
                      </a:r>
                    </a:p>
                    <a:p>
                      <a:r>
                        <a:rPr lang="en-US" sz="1600" b="1" dirty="0"/>
                        <a:t> associated with chemotherapy</a:t>
                      </a:r>
                      <a:r>
                        <a:rPr lang="en-US" sz="1400" b="0" dirty="0">
                          <a:solidFill>
                            <a:srgbClr val="92D050"/>
                          </a:solidFill>
                        </a:rPr>
                        <a:t>.(when cells are destroyed, a lot of purine is diffused) </a:t>
                      </a:r>
                    </a:p>
                    <a:p>
                      <a:r>
                        <a:rPr lang="en-US" sz="1600" b="0" dirty="0"/>
                        <a:t>• Prevention of recurrent calcium</a:t>
                      </a:r>
                    </a:p>
                    <a:p>
                      <a:r>
                        <a:rPr lang="en-US" sz="1600" b="0" dirty="0"/>
                        <a:t> oxalate kidney stones </a:t>
                      </a:r>
                      <a:r>
                        <a:rPr lang="en-US" sz="1200" b="0" dirty="0">
                          <a:solidFill>
                            <a:srgbClr val="92D050"/>
                          </a:solidFill>
                        </a:rPr>
                        <a:t>which can cause acute renal failure</a:t>
                      </a:r>
                      <a:endParaRPr lang="en-US" sz="1600" b="0"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t>Indicated for the management of hyperuricemia in patients with gout (as it reduces serum uric acid levels) .</a:t>
                      </a:r>
                    </a:p>
                    <a:p>
                      <a:r>
                        <a:rPr lang="en-US" sz="1600" b="0" dirty="0"/>
                        <a:t>* </a:t>
                      </a:r>
                      <a:r>
                        <a:rPr lang="en-US" sz="1600" b="1" dirty="0"/>
                        <a:t>Chemically distinct from allopurinol (non purine) .</a:t>
                      </a:r>
                    </a:p>
                    <a:p>
                      <a:r>
                        <a:rPr lang="en-US" sz="1600" b="0" dirty="0"/>
                        <a:t>* </a:t>
                      </a:r>
                      <a:r>
                        <a:rPr lang="en-US" sz="1600" b="0" dirty="0">
                          <a:solidFill>
                            <a:srgbClr val="FF0000"/>
                          </a:solidFill>
                        </a:rPr>
                        <a:t>Can be used in patients with renal disease .</a:t>
                      </a:r>
                    </a:p>
                    <a:p>
                      <a:pPr marL="285750" indent="-285750">
                        <a:buFont typeface="Arial" panose="020B0604020202020204" pitchFamily="34" charset="0"/>
                        <a:buChar char="•"/>
                      </a:pPr>
                      <a:r>
                        <a:rPr lang="en-US" sz="1600" b="0" dirty="0"/>
                        <a:t>Oral specific xanthine oxidase inhibitor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46970700"/>
                  </a:ext>
                </a:extLst>
              </a:tr>
            </a:tbl>
          </a:graphicData>
        </a:graphic>
      </p:graphicFrame>
      <p:sp>
        <p:nvSpPr>
          <p:cNvPr id="3" name="TextBox 2">
            <a:extLst>
              <a:ext uri="{FF2B5EF4-FFF2-40B4-BE49-F238E27FC236}">
                <a16:creationId xmlns:a16="http://schemas.microsoft.com/office/drawing/2014/main" xmlns="" id="{18F66AC8-D4E8-4158-B149-87283955DFA3}"/>
              </a:ext>
            </a:extLst>
          </p:cNvPr>
          <p:cNvSpPr txBox="1"/>
          <p:nvPr/>
        </p:nvSpPr>
        <p:spPr>
          <a:xfrm>
            <a:off x="838200" y="3486150"/>
            <a:ext cx="5486400" cy="307777"/>
          </a:xfrm>
          <a:prstGeom prst="rect">
            <a:avLst/>
          </a:prstGeom>
          <a:noFill/>
        </p:spPr>
        <p:txBody>
          <a:bodyPr wrap="square" rtlCol="0">
            <a:spAutoFit/>
          </a:bodyPr>
          <a:lstStyle/>
          <a:p>
            <a:r>
              <a:rPr lang="en-US" sz="1400" dirty="0">
                <a:solidFill>
                  <a:srgbClr val="92D050"/>
                </a:solidFill>
              </a:rPr>
              <a:t>*Toxic epidermal necrolysis causes ulcers which leads to infections</a:t>
            </a:r>
          </a:p>
        </p:txBody>
      </p:sp>
    </p:spTree>
    <p:extLst>
      <p:ext uri="{BB962C8B-B14F-4D97-AF65-F5344CB8AC3E}">
        <p14:creationId xmlns:p14="http://schemas.microsoft.com/office/powerpoint/2010/main" val="8528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DF9DCF3-6E80-4495-A618-498374B39D23}"/>
              </a:ext>
            </a:extLst>
          </p:cNvPr>
          <p:cNvGraphicFramePr>
            <a:graphicFrameLocks noGrp="1"/>
          </p:cNvGraphicFramePr>
          <p:nvPr>
            <p:extLst>
              <p:ext uri="{D42A27DB-BD31-4B8C-83A1-F6EECF244321}">
                <p14:modId xmlns:p14="http://schemas.microsoft.com/office/powerpoint/2010/main" val="2122684334"/>
              </p:ext>
            </p:extLst>
          </p:nvPr>
        </p:nvGraphicFramePr>
        <p:xfrm>
          <a:off x="0" y="640080"/>
          <a:ext cx="6858000" cy="6884670"/>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xmlns="" val="1162025447"/>
                    </a:ext>
                  </a:extLst>
                </a:gridCol>
                <a:gridCol w="3257550">
                  <a:extLst>
                    <a:ext uri="{9D8B030D-6E8A-4147-A177-3AD203B41FA5}">
                      <a16:colId xmlns:a16="http://schemas.microsoft.com/office/drawing/2014/main" xmlns="" val="3596595920"/>
                    </a:ext>
                  </a:extLst>
                </a:gridCol>
                <a:gridCol w="2933700">
                  <a:extLst>
                    <a:ext uri="{9D8B030D-6E8A-4147-A177-3AD203B41FA5}">
                      <a16:colId xmlns:a16="http://schemas.microsoft.com/office/drawing/2014/main" xmlns="" val="1571917955"/>
                    </a:ext>
                  </a:extLst>
                </a:gridCol>
              </a:tblGrid>
              <a:tr h="2105819">
                <a:tc>
                  <a:txBody>
                    <a:bodyPr/>
                    <a:lstStyle/>
                    <a:p>
                      <a:pPr algn="ctr"/>
                      <a:r>
                        <a:rPr lang="en-US" sz="1800" dirty="0">
                          <a:solidFill>
                            <a:schemeClr val="bg1"/>
                          </a:solidFill>
                        </a:rPr>
                        <a:t>P.K</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r>
                        <a:rPr lang="en-US" sz="1600" b="0" dirty="0">
                          <a:solidFill>
                            <a:schemeClr val="tx1"/>
                          </a:solidFill>
                        </a:rPr>
                        <a:t>• </a:t>
                      </a:r>
                      <a:r>
                        <a:rPr lang="en-US" sz="1600" b="0" dirty="0">
                          <a:solidFill>
                            <a:srgbClr val="FF0000"/>
                          </a:solidFill>
                        </a:rPr>
                        <a:t>Metabolism: it is metabolized </a:t>
                      </a:r>
                    </a:p>
                    <a:p>
                      <a:r>
                        <a:rPr lang="en-US" sz="1600" b="0" dirty="0">
                          <a:solidFill>
                            <a:srgbClr val="FF0000"/>
                          </a:solidFill>
                        </a:rPr>
                        <a:t>by xanthine oxidase into alloxanthin which is pharmacologically 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chemeClr val="tx1"/>
                          </a:solidFill>
                          <a:effectLst/>
                          <a:uLnTx/>
                          <a:uFillTx/>
                          <a:latin typeface="+mn-lt"/>
                          <a:ea typeface="+mn-ea"/>
                          <a:cs typeface="+mn-cs"/>
                        </a:rPr>
                        <a:t>Route of administration: </a:t>
                      </a:r>
                      <a:r>
                        <a:rPr kumimoji="0" lang="en-US" sz="1350" b="0" i="0" u="none" strike="noStrike" kern="1200" cap="none" spc="0" normalizeH="0" baseline="0" noProof="0" dirty="0">
                          <a:ln>
                            <a:noFill/>
                          </a:ln>
                          <a:solidFill>
                            <a:prstClr val="black"/>
                          </a:solidFill>
                          <a:effectLst/>
                          <a:uLnTx/>
                          <a:uFillTx/>
                          <a:latin typeface="+mn-lt"/>
                          <a:ea typeface="+mn-ea"/>
                          <a:cs typeface="+mn-cs"/>
                        </a:rPr>
                        <a:t>Given orally once daily.</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chemeClr val="tx1"/>
                          </a:solidFill>
                          <a:effectLst/>
                          <a:uLnTx/>
                          <a:uFillTx/>
                          <a:latin typeface="+mn-lt"/>
                          <a:ea typeface="+mn-ea"/>
                          <a:cs typeface="+mn-cs"/>
                        </a:rPr>
                        <a:t>Absorption: </a:t>
                      </a:r>
                      <a:r>
                        <a:rPr kumimoji="0" lang="en-US" sz="1350" b="0" i="0" u="none" strike="noStrike" kern="1200" cap="none" spc="0" normalizeH="0" baseline="0" noProof="0" dirty="0">
                          <a:ln>
                            <a:noFill/>
                          </a:ln>
                          <a:solidFill>
                            <a:prstClr val="black"/>
                          </a:solidFill>
                          <a:effectLst/>
                          <a:uLnTx/>
                          <a:uFillTx/>
                          <a:latin typeface="+mn-lt"/>
                          <a:ea typeface="+mn-ea"/>
                          <a:cs typeface="+mn-cs"/>
                        </a:rPr>
                        <a:t>well absorbed (85%).</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chemeClr val="tx1"/>
                          </a:solidFill>
                          <a:effectLst/>
                          <a:uLnTx/>
                          <a:uFillTx/>
                          <a:latin typeface="+mn-lt"/>
                          <a:ea typeface="+mn-ea"/>
                          <a:cs typeface="+mn-cs"/>
                        </a:rPr>
                        <a:t>Metabolism: </a:t>
                      </a:r>
                      <a:r>
                        <a:rPr kumimoji="0" lang="en-US" sz="1350" b="0" i="0" u="none" strike="noStrike" kern="1200" cap="none" spc="0" normalizeH="0" baseline="0" noProof="0" dirty="0">
                          <a:ln>
                            <a:noFill/>
                          </a:ln>
                          <a:solidFill>
                            <a:prstClr val="black"/>
                          </a:solidFill>
                          <a:effectLst/>
                          <a:uLnTx/>
                          <a:uFillTx/>
                          <a:latin typeface="+mn-lt"/>
                          <a:ea typeface="+mn-ea"/>
                          <a:cs typeface="+mn-cs"/>
                        </a:rPr>
                        <a:t>Metabolized in liver , mainly conjugated to </a:t>
                      </a:r>
                      <a:r>
                        <a:rPr kumimoji="0" lang="en-US" sz="1350" b="0" i="0" u="none" strike="noStrike" kern="1200" cap="none" spc="0" normalizeH="0" baseline="0" noProof="0" dirty="0" err="1">
                          <a:ln>
                            <a:noFill/>
                          </a:ln>
                          <a:solidFill>
                            <a:prstClr val="black"/>
                          </a:solidFill>
                          <a:effectLst/>
                          <a:uLnTx/>
                          <a:uFillTx/>
                          <a:latin typeface="+mn-lt"/>
                          <a:ea typeface="+mn-ea"/>
                          <a:cs typeface="+mn-cs"/>
                        </a:rPr>
                        <a:t>glucouronic</a:t>
                      </a:r>
                      <a:r>
                        <a:rPr kumimoji="0" lang="en-US" sz="1350" b="0" i="0" u="none" strike="noStrike" kern="1200" cap="none" spc="0" normalizeH="0" baseline="0" noProof="0" dirty="0">
                          <a:ln>
                            <a:noFill/>
                          </a:ln>
                          <a:solidFill>
                            <a:prstClr val="black"/>
                          </a:solidFill>
                          <a:effectLst/>
                          <a:uLnTx/>
                          <a:uFillTx/>
                          <a:latin typeface="+mn-lt"/>
                          <a:ea typeface="+mn-ea"/>
                          <a:cs typeface="+mn-cs"/>
                        </a:rPr>
                        <a:t> acid.</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chemeClr val="tx1"/>
                          </a:solidFill>
                          <a:effectLst/>
                          <a:uLnTx/>
                          <a:uFillTx/>
                          <a:latin typeface="+mn-lt"/>
                          <a:ea typeface="+mn-ea"/>
                          <a:cs typeface="+mn-cs"/>
                        </a:rPr>
                        <a:t>Protein binding: </a:t>
                      </a:r>
                      <a:r>
                        <a:rPr kumimoji="0" lang="en-US" sz="1350" b="0" i="0" u="none" strike="noStrike" kern="1200" cap="none" spc="0" normalizeH="0" baseline="0" noProof="0" dirty="0">
                          <a:ln>
                            <a:noFill/>
                          </a:ln>
                          <a:solidFill>
                            <a:prstClr val="black"/>
                          </a:solidFill>
                          <a:effectLst/>
                          <a:uLnTx/>
                          <a:uFillTx/>
                          <a:latin typeface="+mn-lt"/>
                          <a:ea typeface="+mn-ea"/>
                          <a:cs typeface="+mn-cs"/>
                        </a:rPr>
                        <a:t>99%.</a:t>
                      </a:r>
                      <a:r>
                        <a:rPr kumimoji="0" lang="en-US" sz="1350" b="1" i="0" u="none" strike="noStrike" kern="1200" cap="none" spc="0" normalizeH="0" baseline="0" noProof="0" dirty="0">
                          <a:ln>
                            <a:noFill/>
                          </a:ln>
                          <a:solidFill>
                            <a:prstClr val="black"/>
                          </a:solidFill>
                          <a:effectLst/>
                          <a:uLnTx/>
                          <a:uFillTx/>
                          <a:latin typeface="+mn-lt"/>
                          <a:ea typeface="+mn-ea"/>
                          <a:cs typeface="+mn-cs"/>
                        </a:rPr>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1" i="0" u="none" strike="noStrike" kern="1200" cap="none" spc="0" normalizeH="0" baseline="0" noProof="0" dirty="0">
                          <a:ln>
                            <a:noFill/>
                          </a:ln>
                          <a:solidFill>
                            <a:schemeClr val="tx1"/>
                          </a:solidFill>
                          <a:effectLst/>
                          <a:uLnTx/>
                          <a:uFillTx/>
                          <a:latin typeface="+mn-lt"/>
                          <a:ea typeface="+mn-ea"/>
                          <a:cs typeface="+mn-cs"/>
                        </a:rPr>
                        <a:t>Half-life: </a:t>
                      </a:r>
                      <a:r>
                        <a:rPr kumimoji="0" lang="en-US" sz="1350" b="0" i="0" u="none" strike="noStrike" kern="1200" cap="none" spc="0" normalizeH="0" baseline="0" noProof="0" dirty="0">
                          <a:ln>
                            <a:noFill/>
                          </a:ln>
                          <a:solidFill>
                            <a:prstClr val="black"/>
                          </a:solidFill>
                          <a:effectLst/>
                          <a:uLnTx/>
                          <a:uFillTx/>
                          <a:latin typeface="+mn-lt"/>
                          <a:ea typeface="+mn-ea"/>
                          <a:cs typeface="+mn-cs"/>
                        </a:rPr>
                        <a:t>(girl’s slide: 8 hours) , (boy’s slide: 4-18 hours)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mn-lt"/>
                          <a:ea typeface="+mn-ea"/>
                          <a:cs typeface="+mn-cs"/>
                        </a:rPr>
                        <a:t> </a:t>
                      </a:r>
                      <a:r>
                        <a:rPr kumimoji="0" lang="en-US" sz="1350" b="1" i="0" u="none" strike="noStrike" kern="1200" cap="none" spc="0" normalizeH="0" baseline="0" noProof="0" dirty="0">
                          <a:ln>
                            <a:noFill/>
                          </a:ln>
                          <a:solidFill>
                            <a:srgbClr val="FF0000"/>
                          </a:solidFill>
                          <a:effectLst/>
                          <a:uLnTx/>
                          <a:uFillTx/>
                          <a:latin typeface="+mn-lt"/>
                          <a:ea typeface="+mn-ea"/>
                          <a:cs typeface="+mn-cs"/>
                        </a:rPr>
                        <a:t>Given to patients who do not tolerate allopurinol.</a:t>
                      </a:r>
                      <a:endParaRPr lang="en-US" sz="2000" b="1" dirty="0">
                        <a:solidFill>
                          <a:srgbClr val="FF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2738955"/>
                  </a:ext>
                </a:extLst>
              </a:tr>
              <a:tr h="2076450">
                <a:tc>
                  <a:txBody>
                    <a:bodyPr/>
                    <a:lstStyle/>
                    <a:p>
                      <a:pPr algn="ctr"/>
                      <a:r>
                        <a:rPr lang="en-US" sz="1800" dirty="0">
                          <a:solidFill>
                            <a:schemeClr val="bg1"/>
                          </a:solidFill>
                        </a:rPr>
                        <a:t>ADRS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r>
                        <a:rPr lang="en-US" sz="1600" b="0" dirty="0"/>
                        <a:t>The side effects are due to the active metabolite which are: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Allopurinol Hypersensitivity Syndrome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Toxic Epidermal Necrolysis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t>Dress Syndrome</a:t>
                      </a:r>
                    </a:p>
                    <a:p>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 Increases number of gout attacks during the first few months of treatment. </a:t>
                      </a:r>
                    </a:p>
                    <a:p>
                      <a:r>
                        <a:rPr lang="en-US" sz="1600" dirty="0"/>
                        <a:t>• </a:t>
                      </a:r>
                      <a:r>
                        <a:rPr lang="en-US" sz="1600" b="1" dirty="0"/>
                        <a:t>Increases level of liver enzymes. </a:t>
                      </a:r>
                    </a:p>
                    <a:p>
                      <a:r>
                        <a:rPr lang="en-US" sz="1600" dirty="0"/>
                        <a:t>• Nausea, Diarrhea.</a:t>
                      </a:r>
                    </a:p>
                    <a:p>
                      <a:r>
                        <a:rPr lang="en-US" sz="1600" dirty="0"/>
                        <a:t>• Numbness of arm or leg. </a:t>
                      </a:r>
                    </a:p>
                    <a:p>
                      <a:r>
                        <a:rPr lang="en-US" sz="1600" dirty="0"/>
                        <a:t>• Headache.</a:t>
                      </a:r>
                      <a:endParaRPr lang="en-US" sz="1600" b="1"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316658"/>
                  </a:ext>
                </a:extLst>
              </a:tr>
              <a:tr h="2076450">
                <a:tc>
                  <a:txBody>
                    <a:bodyPr/>
                    <a:lstStyle/>
                    <a:p>
                      <a:pPr algn="ctr"/>
                      <a:r>
                        <a:rPr lang="en-US" sz="1800" dirty="0">
                          <a:solidFill>
                            <a:schemeClr val="bg1"/>
                          </a:solidFill>
                        </a:rPr>
                        <a:t>Drug Interaction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6761"/>
                    </a:solidFill>
                  </a:tcPr>
                </a:tc>
                <a:tc>
                  <a:txBody>
                    <a:bodyPr/>
                    <a:lstStyle/>
                    <a:p>
                      <a:pPr marL="285750" indent="-285750">
                        <a:buFont typeface="Arial" panose="020B0604020202020204" pitchFamily="34" charset="0"/>
                        <a:buChar char="•"/>
                      </a:pPr>
                      <a:r>
                        <a:rPr lang="en-US" sz="1600" b="0" dirty="0"/>
                        <a:t>Warfarin &amp; dicoumarol: inhibits their metabolism </a:t>
                      </a:r>
                      <a:r>
                        <a:rPr lang="en-US" sz="1600" b="0" dirty="0">
                          <a:solidFill>
                            <a:srgbClr val="92D050"/>
                          </a:solidFill>
                        </a:rPr>
                        <a:t>(Bleeding)</a:t>
                      </a:r>
                    </a:p>
                    <a:p>
                      <a:pPr marL="285750" indent="-285750">
                        <a:buFont typeface="Arial" panose="020B0604020202020204" pitchFamily="34" charset="0"/>
                        <a:buChar char="•"/>
                      </a:pPr>
                      <a:r>
                        <a:rPr lang="en-US" sz="1600" b="0" dirty="0"/>
                        <a:t>6-mercaptopurine and azathioprine </a:t>
                      </a:r>
                      <a:r>
                        <a:rPr lang="en-US" sz="1600" b="0" dirty="0">
                          <a:solidFill>
                            <a:srgbClr val="92D050"/>
                          </a:solidFill>
                        </a:rPr>
                        <a:t>(anti-cancer drugs)</a:t>
                      </a:r>
                      <a:r>
                        <a:rPr lang="en-US" sz="1600" b="0" dirty="0"/>
                        <a:t>:Reduce their metabolism </a:t>
                      </a:r>
                    </a:p>
                    <a:p>
                      <a:pPr marL="285750" indent="-285750">
                        <a:buFont typeface="Arial" panose="020B0604020202020204" pitchFamily="34" charset="0"/>
                        <a:buChar char="•"/>
                      </a:pPr>
                      <a:r>
                        <a:rPr lang="en-US" sz="1600" b="0" dirty="0"/>
                        <a:t>ampicillin : Increases frequency of skin rash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7687326"/>
                  </a:ext>
                </a:extLst>
              </a:tr>
            </a:tbl>
          </a:graphicData>
        </a:graphic>
      </p:graphicFrame>
      <p:sp>
        <p:nvSpPr>
          <p:cNvPr id="3" name="Title 1">
            <a:extLst>
              <a:ext uri="{FF2B5EF4-FFF2-40B4-BE49-F238E27FC236}">
                <a16:creationId xmlns:a16="http://schemas.microsoft.com/office/drawing/2014/main" xmlns="" id="{FEA220D0-DCD7-4404-A0D2-4CC1FCE56CD6}"/>
              </a:ext>
            </a:extLst>
          </p:cNvPr>
          <p:cNvSpPr txBox="1">
            <a:spLocks/>
          </p:cNvSpPr>
          <p:nvPr/>
        </p:nvSpPr>
        <p:spPr>
          <a:xfrm>
            <a:off x="0" y="0"/>
            <a:ext cx="6858000" cy="640080"/>
          </a:xfrm>
          <a:prstGeom prst="rect">
            <a:avLst/>
          </a:prstGeom>
          <a:solidFill>
            <a:srgbClr val="782A72"/>
          </a:solidFill>
        </p:spPr>
        <p:txBody>
          <a:bodyPr>
            <a:noAutofit/>
          </a:bodyPr>
          <a:lstStyle>
            <a:lvl1pPr algn="ctr" defTabSz="685800" rtl="0" eaLnBrk="1" latinLnBrk="0" hangingPunct="1">
              <a:lnSpc>
                <a:spcPct val="90000"/>
              </a:lnSpc>
              <a:spcBef>
                <a:spcPct val="0"/>
              </a:spcBef>
              <a:buNone/>
              <a:defRPr sz="4400" kern="1200">
                <a:ln w="3175">
                  <a:solidFill>
                    <a:schemeClr val="tx1"/>
                  </a:solidFill>
                </a:ln>
                <a:solidFill>
                  <a:schemeClr val="bg1"/>
                </a:solidFill>
                <a:latin typeface="Cambria" panose="02040503050406030204" pitchFamily="18" charset="0"/>
                <a:ea typeface="+mj-ea"/>
                <a:cs typeface="+mj-cs"/>
              </a:defRPr>
            </a:lvl1pPr>
          </a:lstStyle>
          <a:p>
            <a:r>
              <a:rPr lang="en-TT" dirty="0">
                <a:ln w="3175">
                  <a:solidFill>
                    <a:schemeClr val="bg1"/>
                  </a:solidFill>
                </a:ln>
                <a:solidFill>
                  <a:schemeClr val="tx1"/>
                </a:solidFill>
              </a:rPr>
              <a:t>Cont..</a:t>
            </a:r>
            <a:endParaRPr lang="en-US" dirty="0">
              <a:ln w="3175">
                <a:solidFill>
                  <a:schemeClr val="bg1"/>
                </a:solidFill>
              </a:ln>
              <a:solidFill>
                <a:schemeClr val="tx1"/>
              </a:solidFill>
            </a:endParaRPr>
          </a:p>
        </p:txBody>
      </p:sp>
      <p:sp>
        <p:nvSpPr>
          <p:cNvPr id="4" name="Arrow: Pentagon 3">
            <a:extLst>
              <a:ext uri="{FF2B5EF4-FFF2-40B4-BE49-F238E27FC236}">
                <a16:creationId xmlns:a16="http://schemas.microsoft.com/office/drawing/2014/main" xmlns="" id="{9D2CA0ED-BE20-4CA0-8B66-A6AD6F32EACD}"/>
              </a:ext>
            </a:extLst>
          </p:cNvPr>
          <p:cNvSpPr/>
          <p:nvPr/>
        </p:nvSpPr>
        <p:spPr>
          <a:xfrm>
            <a:off x="0" y="7678979"/>
            <a:ext cx="2057400" cy="485851"/>
          </a:xfrm>
          <a:prstGeom prst="homePlate">
            <a:avLst/>
          </a:prstGeom>
          <a:solidFill>
            <a:srgbClr val="D58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Uricosuric Drugs: </a:t>
            </a:r>
            <a:endParaRPr lang="en-US" b="1" dirty="0">
              <a:solidFill>
                <a:schemeClr val="tx1"/>
              </a:solidFill>
              <a:latin typeface="Cambria" panose="02040503050406030204" pitchFamily="18" charset="0"/>
            </a:endParaRPr>
          </a:p>
        </p:txBody>
      </p:sp>
      <p:graphicFrame>
        <p:nvGraphicFramePr>
          <p:cNvPr id="5" name="Table 4">
            <a:extLst>
              <a:ext uri="{FF2B5EF4-FFF2-40B4-BE49-F238E27FC236}">
                <a16:creationId xmlns:a16="http://schemas.microsoft.com/office/drawing/2014/main" xmlns="" id="{6E808E77-3A1B-448A-9EB8-F9675816A776}"/>
              </a:ext>
            </a:extLst>
          </p:cNvPr>
          <p:cNvGraphicFramePr>
            <a:graphicFrameLocks noGrp="1"/>
          </p:cNvGraphicFramePr>
          <p:nvPr>
            <p:extLst>
              <p:ext uri="{D42A27DB-BD31-4B8C-83A1-F6EECF244321}">
                <p14:modId xmlns:p14="http://schemas.microsoft.com/office/powerpoint/2010/main" val="2447047353"/>
              </p:ext>
            </p:extLst>
          </p:nvPr>
        </p:nvGraphicFramePr>
        <p:xfrm>
          <a:off x="0" y="8233410"/>
          <a:ext cx="6858000" cy="166497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547081582"/>
                    </a:ext>
                  </a:extLst>
                </a:gridCol>
                <a:gridCol w="2286000">
                  <a:extLst>
                    <a:ext uri="{9D8B030D-6E8A-4147-A177-3AD203B41FA5}">
                      <a16:colId xmlns:a16="http://schemas.microsoft.com/office/drawing/2014/main" xmlns="" val="826282843"/>
                    </a:ext>
                  </a:extLst>
                </a:gridCol>
                <a:gridCol w="2286000">
                  <a:extLst>
                    <a:ext uri="{9D8B030D-6E8A-4147-A177-3AD203B41FA5}">
                      <a16:colId xmlns:a16="http://schemas.microsoft.com/office/drawing/2014/main" xmlns="" val="101644994"/>
                    </a:ext>
                  </a:extLst>
                </a:gridCol>
              </a:tblGrid>
              <a:tr h="453390">
                <a:tc>
                  <a:txBody>
                    <a:bodyPr/>
                    <a:lstStyle/>
                    <a:p>
                      <a:pPr algn="ctr"/>
                      <a:r>
                        <a:rPr lang="en-US" sz="1800" dirty="0">
                          <a:solidFill>
                            <a:schemeClr val="bg1"/>
                          </a:solidFill>
                        </a:rPr>
                        <a:t>Mechanism of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dirty="0">
                          <a:solidFill>
                            <a:schemeClr val="bg1"/>
                          </a:solidFill>
                        </a:rPr>
                        <a:t>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1800" dirty="0"/>
                        <a:t>Contraindication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7BC5"/>
                    </a:solidFill>
                  </a:tcPr>
                </a:tc>
                <a:extLst>
                  <a:ext uri="{0D108BD9-81ED-4DB2-BD59-A6C34878D82A}">
                    <a16:rowId xmlns:a16="http://schemas.microsoft.com/office/drawing/2014/main" xmlns="" val="2830168419"/>
                  </a:ext>
                </a:extLst>
              </a:tr>
              <a:tr h="1033512">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FF0000"/>
                          </a:solidFill>
                        </a:rPr>
                        <a:t>Blocks tubular reabsorption of uric acid &amp; enhances urine uric acid excretion.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1-Control hyperuricemia and </a:t>
                      </a:r>
                      <a:r>
                        <a:rPr lang="en-US" sz="1200" b="1" dirty="0"/>
                        <a:t>prevent tophus formation.</a:t>
                      </a:r>
                    </a:p>
                    <a:p>
                      <a:r>
                        <a:rPr lang="en-US" sz="1200" dirty="0"/>
                        <a:t>2-Increases risk of nephrolithiasis.</a:t>
                      </a:r>
                    </a:p>
                    <a:p>
                      <a:r>
                        <a:rPr lang="en-US" sz="1200" b="1" dirty="0"/>
                        <a:t>* Some drugs reduce efficacy (e.g., aspirin).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charset="0"/>
                        <a:buNone/>
                      </a:pPr>
                      <a:r>
                        <a:rPr lang="en-US" sz="1200" b="1" dirty="0">
                          <a:solidFill>
                            <a:srgbClr val="FF0000"/>
                          </a:solidFill>
                        </a:rPr>
                        <a:t>1-patients with renal disease</a:t>
                      </a:r>
                      <a:r>
                        <a:rPr lang="en-US" sz="1200" b="1" dirty="0">
                          <a:solidFill>
                            <a:srgbClr val="92D050"/>
                          </a:solidFill>
                        </a:rPr>
                        <a:t>*</a:t>
                      </a:r>
                      <a:r>
                        <a:rPr lang="en-US" sz="1200" b="1" dirty="0">
                          <a:solidFill>
                            <a:srgbClr val="FF0000"/>
                          </a:solidFill>
                        </a:rPr>
                        <a:t>. </a:t>
                      </a:r>
                    </a:p>
                    <a:p>
                      <a:pPr marL="0" indent="0">
                        <a:buFont typeface="Arial" charset="0"/>
                        <a:buNone/>
                      </a:pPr>
                      <a:r>
                        <a:rPr lang="en-US" sz="1200" b="1" dirty="0">
                          <a:solidFill>
                            <a:srgbClr val="FF0000"/>
                          </a:solidFill>
                        </a:rPr>
                        <a:t>2-History of nephrolithiasis. 3-Recent acute gout. </a:t>
                      </a:r>
                    </a:p>
                    <a:p>
                      <a:pPr marL="0" indent="0">
                        <a:buFont typeface="Arial" charset="0"/>
                        <a:buNone/>
                      </a:pPr>
                      <a:r>
                        <a:rPr lang="en-US" sz="1200" b="1" dirty="0">
                          <a:solidFill>
                            <a:srgbClr val="FF0000"/>
                          </a:solidFill>
                        </a:rPr>
                        <a:t>4-Less effective in elderly patients.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89996556"/>
                  </a:ext>
                </a:extLst>
              </a:tr>
            </a:tbl>
          </a:graphicData>
        </a:graphic>
      </p:graphicFrame>
      <p:sp>
        <p:nvSpPr>
          <p:cNvPr id="6" name="TextBox 5">
            <a:extLst>
              <a:ext uri="{FF2B5EF4-FFF2-40B4-BE49-F238E27FC236}">
                <a16:creationId xmlns:a16="http://schemas.microsoft.com/office/drawing/2014/main" xmlns="" id="{6048D461-6E6B-4C34-A603-56D123FC3C9F}"/>
              </a:ext>
            </a:extLst>
          </p:cNvPr>
          <p:cNvSpPr txBox="1"/>
          <p:nvPr/>
        </p:nvSpPr>
        <p:spPr>
          <a:xfrm>
            <a:off x="676275" y="2234505"/>
            <a:ext cx="2762250" cy="584775"/>
          </a:xfrm>
          <a:prstGeom prst="rect">
            <a:avLst/>
          </a:prstGeom>
          <a:noFill/>
        </p:spPr>
        <p:txBody>
          <a:bodyPr wrap="square" rtlCol="0">
            <a:spAutoFit/>
          </a:bodyPr>
          <a:lstStyle/>
          <a:p>
            <a:r>
              <a:rPr lang="en-US" sz="1600" dirty="0">
                <a:solidFill>
                  <a:srgbClr val="92D050"/>
                </a:solidFill>
              </a:rPr>
              <a:t>The active metabolite inhibits the enzyme.</a:t>
            </a:r>
          </a:p>
        </p:txBody>
      </p:sp>
      <p:sp>
        <p:nvSpPr>
          <p:cNvPr id="7" name="TextBox 6">
            <a:extLst>
              <a:ext uri="{FF2B5EF4-FFF2-40B4-BE49-F238E27FC236}">
                <a16:creationId xmlns:a16="http://schemas.microsoft.com/office/drawing/2014/main" xmlns="" id="{D1C5A576-1F92-4A7D-97AD-85BD31AE2F00}"/>
              </a:ext>
            </a:extLst>
          </p:cNvPr>
          <p:cNvSpPr txBox="1"/>
          <p:nvPr/>
        </p:nvSpPr>
        <p:spPr>
          <a:xfrm>
            <a:off x="1119187" y="910828"/>
            <a:ext cx="1876425" cy="369332"/>
          </a:xfrm>
          <a:prstGeom prst="rect">
            <a:avLst/>
          </a:prstGeom>
          <a:noFill/>
        </p:spPr>
        <p:txBody>
          <a:bodyPr wrap="square" rtlCol="0">
            <a:spAutoFit/>
          </a:bodyPr>
          <a:lstStyle/>
          <a:p>
            <a:r>
              <a:rPr lang="en-US" b="1" dirty="0">
                <a:solidFill>
                  <a:srgbClr val="FF0000"/>
                </a:solidFill>
              </a:rPr>
              <a:t>Very important!</a:t>
            </a:r>
          </a:p>
        </p:txBody>
      </p:sp>
      <p:pic>
        <p:nvPicPr>
          <p:cNvPr id="10" name="Picture 2">
            <a:extLst>
              <a:ext uri="{FF2B5EF4-FFF2-40B4-BE49-F238E27FC236}">
                <a16:creationId xmlns:a16="http://schemas.microsoft.com/office/drawing/2014/main" xmlns="" id="{53A82F28-3D0B-4356-B576-7FCC93AB5CAD}"/>
              </a:ext>
            </a:extLst>
          </p:cNvPr>
          <p:cNvPicPr>
            <a:picLocks noChangeAspect="1" noChangeArrowheads="1"/>
          </p:cNvPicPr>
          <p:nvPr/>
        </p:nvPicPr>
        <p:blipFill>
          <a:blip r:embed="rId2"/>
          <a:srcRect/>
          <a:stretch>
            <a:fillRect/>
          </a:stretch>
        </p:blipFill>
        <p:spPr bwMode="auto">
          <a:xfrm>
            <a:off x="4261268" y="5718706"/>
            <a:ext cx="2406231" cy="1745190"/>
          </a:xfrm>
          <a:prstGeom prst="rect">
            <a:avLst/>
          </a:prstGeom>
          <a:noFill/>
          <a:ln w="9525">
            <a:noFill/>
            <a:miter lim="800000"/>
            <a:headEnd/>
            <a:tailEnd/>
          </a:ln>
        </p:spPr>
      </p:pic>
      <p:cxnSp>
        <p:nvCxnSpPr>
          <p:cNvPr id="9" name="Straight Arrow Connector 8">
            <a:extLst>
              <a:ext uri="{FF2B5EF4-FFF2-40B4-BE49-F238E27FC236}">
                <a16:creationId xmlns:a16="http://schemas.microsoft.com/office/drawing/2014/main" xmlns="" id="{03B51F92-5FAB-4E84-B27A-8DDA81C18EDA}"/>
              </a:ext>
            </a:extLst>
          </p:cNvPr>
          <p:cNvCxnSpPr/>
          <p:nvPr/>
        </p:nvCxnSpPr>
        <p:spPr>
          <a:xfrm>
            <a:off x="3752850" y="6591300"/>
            <a:ext cx="647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1F709E2C-9ADA-492D-A956-FDF88A641417}"/>
              </a:ext>
            </a:extLst>
          </p:cNvPr>
          <p:cNvSpPr/>
          <p:nvPr/>
        </p:nvSpPr>
        <p:spPr>
          <a:xfrm>
            <a:off x="5464383" y="6134103"/>
            <a:ext cx="647700" cy="733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CCD6124D-28E3-4F7C-91EA-F30F5B890E45}"/>
              </a:ext>
            </a:extLst>
          </p:cNvPr>
          <p:cNvCxnSpPr/>
          <p:nvPr/>
        </p:nvCxnSpPr>
        <p:spPr>
          <a:xfrm flipH="1" flipV="1">
            <a:off x="5235783" y="6000751"/>
            <a:ext cx="339933" cy="266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69708736-8E8F-4335-A82E-203325761DF9}"/>
              </a:ext>
            </a:extLst>
          </p:cNvPr>
          <p:cNvSpPr txBox="1"/>
          <p:nvPr/>
        </p:nvSpPr>
        <p:spPr>
          <a:xfrm>
            <a:off x="4089816" y="5449014"/>
            <a:ext cx="1219200" cy="738664"/>
          </a:xfrm>
          <a:prstGeom prst="rect">
            <a:avLst/>
          </a:prstGeom>
          <a:noFill/>
        </p:spPr>
        <p:txBody>
          <a:bodyPr wrap="square" rtlCol="0">
            <a:spAutoFit/>
          </a:bodyPr>
          <a:lstStyle/>
          <a:p>
            <a:pPr algn="ctr"/>
            <a:r>
              <a:rPr lang="en-US" sz="1400" dirty="0">
                <a:solidFill>
                  <a:srgbClr val="92D050"/>
                </a:solidFill>
              </a:rPr>
              <a:t>It is required for their degradation</a:t>
            </a:r>
          </a:p>
        </p:txBody>
      </p:sp>
      <p:sp>
        <p:nvSpPr>
          <p:cNvPr id="15" name="TextBox 14">
            <a:extLst>
              <a:ext uri="{FF2B5EF4-FFF2-40B4-BE49-F238E27FC236}">
                <a16:creationId xmlns:a16="http://schemas.microsoft.com/office/drawing/2014/main" xmlns="" id="{0DD4DBD5-170C-4625-B42A-23C46D1A7F8D}"/>
              </a:ext>
            </a:extLst>
          </p:cNvPr>
          <p:cNvSpPr txBox="1"/>
          <p:nvPr/>
        </p:nvSpPr>
        <p:spPr>
          <a:xfrm>
            <a:off x="4572000" y="7925633"/>
            <a:ext cx="2286000" cy="307777"/>
          </a:xfrm>
          <a:prstGeom prst="rect">
            <a:avLst/>
          </a:prstGeom>
          <a:noFill/>
        </p:spPr>
        <p:txBody>
          <a:bodyPr wrap="square" rtlCol="0">
            <a:spAutoFit/>
          </a:bodyPr>
          <a:lstStyle/>
          <a:p>
            <a:r>
              <a:rPr lang="en-US" sz="1400" dirty="0">
                <a:solidFill>
                  <a:srgbClr val="92D050"/>
                </a:solidFill>
              </a:rPr>
              <a:t>*Increases stone formation.</a:t>
            </a:r>
          </a:p>
        </p:txBody>
      </p:sp>
    </p:spTree>
    <p:extLst>
      <p:ext uri="{BB962C8B-B14F-4D97-AF65-F5344CB8AC3E}">
        <p14:creationId xmlns:p14="http://schemas.microsoft.com/office/powerpoint/2010/main" val="114838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3842377-1680-4767-BA14-9B923FAE1500}"/>
              </a:ext>
            </a:extLst>
          </p:cNvPr>
          <p:cNvGraphicFramePr>
            <a:graphicFrameLocks noGrp="1"/>
          </p:cNvGraphicFramePr>
          <p:nvPr>
            <p:extLst>
              <p:ext uri="{D42A27DB-BD31-4B8C-83A1-F6EECF244321}">
                <p14:modId xmlns:p14="http://schemas.microsoft.com/office/powerpoint/2010/main" val="1359866676"/>
              </p:ext>
            </p:extLst>
          </p:nvPr>
        </p:nvGraphicFramePr>
        <p:xfrm>
          <a:off x="0" y="0"/>
          <a:ext cx="6858000" cy="5027615"/>
        </p:xfrm>
        <a:graphic>
          <a:graphicData uri="http://schemas.openxmlformats.org/drawingml/2006/table">
            <a:tbl>
              <a:tblPr firstRow="1" bandRow="1">
                <a:tableStyleId>{5C22544A-7EE6-4342-B048-85BDC9FD1C3A}</a:tableStyleId>
              </a:tblPr>
              <a:tblGrid>
                <a:gridCol w="660042">
                  <a:extLst>
                    <a:ext uri="{9D8B030D-6E8A-4147-A177-3AD203B41FA5}">
                      <a16:colId xmlns:a16="http://schemas.microsoft.com/office/drawing/2014/main" xmlns="" val="4283207491"/>
                    </a:ext>
                  </a:extLst>
                </a:gridCol>
                <a:gridCol w="3550121">
                  <a:extLst>
                    <a:ext uri="{9D8B030D-6E8A-4147-A177-3AD203B41FA5}">
                      <a16:colId xmlns:a16="http://schemas.microsoft.com/office/drawing/2014/main" xmlns="" val="1422572401"/>
                    </a:ext>
                  </a:extLst>
                </a:gridCol>
                <a:gridCol w="2647837">
                  <a:extLst>
                    <a:ext uri="{9D8B030D-6E8A-4147-A177-3AD203B41FA5}">
                      <a16:colId xmlns:a16="http://schemas.microsoft.com/office/drawing/2014/main" xmlns="" val="263061723"/>
                    </a:ext>
                  </a:extLst>
                </a:gridCol>
              </a:tblGrid>
              <a:tr h="862453">
                <a:tc>
                  <a:txBody>
                    <a:bodyPr/>
                    <a:lstStyle/>
                    <a:p>
                      <a:pPr algn="ctr"/>
                      <a:r>
                        <a:rPr lang="en-US" sz="2000" b="0" dirty="0"/>
                        <a:t>Drug</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ctr"/>
                      <a:r>
                        <a:rPr lang="en-US" sz="1800" dirty="0"/>
                        <a:t>Probenecid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t>Sulfinpyrazone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2067122644"/>
                  </a:ext>
                </a:extLst>
              </a:tr>
              <a:tr h="1002419">
                <a:tc>
                  <a:txBody>
                    <a:bodyPr/>
                    <a:lstStyle/>
                    <a:p>
                      <a:pPr algn="ctr"/>
                      <a:r>
                        <a:rPr lang="en-US" sz="2000" b="0" dirty="0">
                          <a:solidFill>
                            <a:schemeClr val="bg1"/>
                          </a:solidFill>
                        </a:rPr>
                        <a:t>Features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l"/>
                      <a:r>
                        <a:rPr lang="en-US" sz="1600" b="1" dirty="0">
                          <a:solidFill>
                            <a:schemeClr val="tx1"/>
                          </a:solidFill>
                        </a:rPr>
                        <a:t>ADRS (side effect): </a:t>
                      </a:r>
                    </a:p>
                    <a:p>
                      <a:pPr marL="285750" indent="-285750" algn="l">
                        <a:buFont typeface="Arial" panose="020B0604020202020204" pitchFamily="34" charset="0"/>
                        <a:buChar char="•"/>
                      </a:pPr>
                      <a:r>
                        <a:rPr lang="en-US" sz="1600" dirty="0"/>
                        <a:t>Exacerbation of acute attack </a:t>
                      </a:r>
                    </a:p>
                    <a:p>
                      <a:pPr marL="285750" indent="-285750" algn="l">
                        <a:buFont typeface="Arial" panose="020B0604020202020204" pitchFamily="34" charset="0"/>
                        <a:buChar char="•"/>
                      </a:pPr>
                      <a:r>
                        <a:rPr lang="en-US" sz="1600" dirty="0"/>
                        <a:t>Risk of uric acid stone</a:t>
                      </a:r>
                    </a:p>
                    <a:p>
                      <a:pPr marL="285750" indent="-285750" algn="l">
                        <a:buFont typeface="Arial" panose="020B0604020202020204" pitchFamily="34" charset="0"/>
                        <a:buChar char="•"/>
                      </a:pPr>
                      <a:r>
                        <a:rPr lang="en-US" sz="1600" dirty="0"/>
                        <a:t> GIT upset</a:t>
                      </a:r>
                    </a:p>
                    <a:p>
                      <a:pPr marL="285750" indent="-285750" algn="l">
                        <a:buFont typeface="Arial" panose="020B0604020202020204" pitchFamily="34" charset="0"/>
                        <a:buChar char="•"/>
                      </a:pPr>
                      <a:r>
                        <a:rPr lang="en-US" sz="1600" dirty="0"/>
                        <a:t> Allergic rash.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solidFill>
                            <a:srgbClr val="FF0000"/>
                          </a:solidFill>
                        </a:rPr>
                        <a:t>•Can aggravate peptic ulcer disease. </a:t>
                      </a:r>
                    </a:p>
                    <a:p>
                      <a:r>
                        <a:rPr lang="en-US" sz="1600" dirty="0"/>
                        <a:t>• Aspirin reduces efficacy of</a:t>
                      </a:r>
                      <a:r>
                        <a:rPr lang="en-US" sz="1600" baseline="0" dirty="0"/>
                        <a:t> </a:t>
                      </a:r>
                      <a:r>
                        <a:rPr lang="en-US" sz="1600" dirty="0"/>
                        <a:t>sulfinpyrazone. </a:t>
                      </a:r>
                    </a:p>
                    <a:p>
                      <a:r>
                        <a:rPr lang="en-US" sz="1600" dirty="0"/>
                        <a:t>• enhance the action of certain antidiabetic </a:t>
                      </a:r>
                      <a:r>
                        <a:rPr lang="en-US" sz="1600" dirty="0" err="1"/>
                        <a:t>drugs.</a:t>
                      </a:r>
                      <a:r>
                        <a:rPr lang="en-US" sz="1600" dirty="0" err="1">
                          <a:solidFill>
                            <a:srgbClr val="92D050"/>
                          </a:solidFill>
                        </a:rPr>
                        <a:t>Lower</a:t>
                      </a:r>
                      <a:r>
                        <a:rPr lang="en-US" sz="1600" dirty="0">
                          <a:solidFill>
                            <a:srgbClr val="92D050"/>
                          </a:solidFill>
                        </a:rPr>
                        <a:t> blood glucose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6682296"/>
                  </a:ext>
                </a:extLst>
              </a:tr>
              <a:tr h="1431167">
                <a:tc>
                  <a:txBody>
                    <a:bodyPr/>
                    <a:lstStyle/>
                    <a:p>
                      <a:pPr algn="ctr"/>
                      <a:r>
                        <a:rPr lang="en-US" sz="2000" dirty="0">
                          <a:solidFill>
                            <a:schemeClr val="bg1"/>
                          </a:solidFill>
                        </a:rPr>
                        <a:t>MOA</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dirty="0">
                          <a:solidFill>
                            <a:srgbClr val="FF0000"/>
                          </a:solidFill>
                        </a:rPr>
                        <a:t>Probenecid inhibits Urate Transporters (URAT1) in the apical membrane of the proximal tubule It also inhibits organic acid transporter(OAT)→↑</a:t>
                      </a:r>
                      <a:r>
                        <a:rPr lang="en-US" sz="1600" b="1" dirty="0">
                          <a:solidFill>
                            <a:srgbClr val="FF0000"/>
                          </a:solidFill>
                        </a:rPr>
                        <a:t>plasma concentration of penicillin.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dirty="0" err="1">
                          <a:solidFill>
                            <a:srgbClr val="FF0000"/>
                          </a:solidFill>
                        </a:rPr>
                        <a:t>Sulfinpyrazol</a:t>
                      </a:r>
                      <a:r>
                        <a:rPr lang="en-US" sz="1600" dirty="0">
                          <a:solidFill>
                            <a:srgbClr val="FF0000"/>
                          </a:solidFill>
                        </a:rPr>
                        <a:t> inhibits URAT1 &amp; OAT4.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4222764"/>
                  </a:ext>
                </a:extLst>
              </a:tr>
              <a:tr h="935675">
                <a:tc>
                  <a:txBody>
                    <a:bodyPr/>
                    <a:lstStyle/>
                    <a:p>
                      <a:pPr algn="ctr"/>
                      <a:r>
                        <a:rPr lang="en-US" sz="2000" dirty="0">
                          <a:solidFill>
                            <a:schemeClr val="bg1"/>
                          </a:solidFill>
                        </a:rPr>
                        <a:t>Effect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r>
                        <a:rPr lang="en-US" sz="1600" dirty="0"/>
                        <a:t>1-moderately effective.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t>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27320114"/>
                  </a:ext>
                </a:extLst>
              </a:tr>
            </a:tbl>
          </a:graphicData>
        </a:graphic>
      </p:graphicFrame>
      <p:sp>
        <p:nvSpPr>
          <p:cNvPr id="3" name="Arrow: Pentagon 2">
            <a:extLst>
              <a:ext uri="{FF2B5EF4-FFF2-40B4-BE49-F238E27FC236}">
                <a16:creationId xmlns:a16="http://schemas.microsoft.com/office/drawing/2014/main" xmlns="" id="{EBF899E5-3156-4354-A23E-3ACE944E69B2}"/>
              </a:ext>
            </a:extLst>
          </p:cNvPr>
          <p:cNvSpPr/>
          <p:nvPr/>
        </p:nvSpPr>
        <p:spPr>
          <a:xfrm>
            <a:off x="0" y="5148896"/>
            <a:ext cx="2647950" cy="62682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Recombinant mammalian uricase: </a:t>
            </a:r>
            <a:endParaRPr lang="en-US" sz="1600" b="1" dirty="0">
              <a:solidFill>
                <a:schemeClr val="tx1"/>
              </a:solidFill>
              <a:latin typeface="Cambria" panose="02040503050406030204" pitchFamily="18" charset="0"/>
            </a:endParaRPr>
          </a:p>
        </p:txBody>
      </p:sp>
      <p:graphicFrame>
        <p:nvGraphicFramePr>
          <p:cNvPr id="4" name="Table 3">
            <a:extLst>
              <a:ext uri="{FF2B5EF4-FFF2-40B4-BE49-F238E27FC236}">
                <a16:creationId xmlns:a16="http://schemas.microsoft.com/office/drawing/2014/main" xmlns="" id="{26326481-3546-4A81-B370-A4D00372E814}"/>
              </a:ext>
            </a:extLst>
          </p:cNvPr>
          <p:cNvGraphicFramePr>
            <a:graphicFrameLocks noGrp="1"/>
          </p:cNvGraphicFramePr>
          <p:nvPr>
            <p:extLst>
              <p:ext uri="{D42A27DB-BD31-4B8C-83A1-F6EECF244321}">
                <p14:modId xmlns:p14="http://schemas.microsoft.com/office/powerpoint/2010/main" val="142914612"/>
              </p:ext>
            </p:extLst>
          </p:nvPr>
        </p:nvGraphicFramePr>
        <p:xfrm>
          <a:off x="0" y="5896998"/>
          <a:ext cx="6857999" cy="3235148"/>
        </p:xfrm>
        <a:graphic>
          <a:graphicData uri="http://schemas.openxmlformats.org/drawingml/2006/table">
            <a:tbl>
              <a:tblPr firstRow="1" bandRow="1">
                <a:tableStyleId>{5C22544A-7EE6-4342-B048-85BDC9FD1C3A}</a:tableStyleId>
              </a:tblPr>
              <a:tblGrid>
                <a:gridCol w="723898">
                  <a:extLst>
                    <a:ext uri="{9D8B030D-6E8A-4147-A177-3AD203B41FA5}">
                      <a16:colId xmlns:a16="http://schemas.microsoft.com/office/drawing/2014/main" xmlns="" val="4283207491"/>
                    </a:ext>
                  </a:extLst>
                </a:gridCol>
                <a:gridCol w="6134101">
                  <a:extLst>
                    <a:ext uri="{9D8B030D-6E8A-4147-A177-3AD203B41FA5}">
                      <a16:colId xmlns:a16="http://schemas.microsoft.com/office/drawing/2014/main" xmlns="" val="704602483"/>
                    </a:ext>
                  </a:extLst>
                </a:gridCol>
              </a:tblGrid>
              <a:tr h="518525">
                <a:tc gridSpan="2">
                  <a:txBody>
                    <a:bodyPr/>
                    <a:lstStyle/>
                    <a:p>
                      <a:pPr algn="ctr" rtl="0"/>
                      <a:r>
                        <a:rPr lang="en-US" sz="2400" b="1" kern="1200" dirty="0">
                          <a:solidFill>
                            <a:schemeClr val="lt1"/>
                          </a:solidFill>
                          <a:effectLst/>
                          <a:latin typeface="+mn-lt"/>
                          <a:ea typeface="+mn-ea"/>
                          <a:cs typeface="+mn-cs"/>
                        </a:rPr>
                        <a:t>Pegloticase</a:t>
                      </a:r>
                      <a:r>
                        <a:rPr lang="en-US" sz="1600" b="1" kern="1200" dirty="0">
                          <a:solidFill>
                            <a:schemeClr val="lt1"/>
                          </a:solidFill>
                          <a:effectLst/>
                          <a:latin typeface="+mn-lt"/>
                          <a:ea typeface="+mn-ea"/>
                          <a:cs typeface="+mn-cs"/>
                        </a:rPr>
                        <a:t> </a:t>
                      </a:r>
                      <a:endParaRPr lang="en-US" sz="44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87CF"/>
                    </a:solidFill>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3297C"/>
                    </a:solidFill>
                  </a:tcPr>
                </a:tc>
                <a:extLst>
                  <a:ext uri="{0D108BD9-81ED-4DB2-BD59-A6C34878D82A}">
                    <a16:rowId xmlns:a16="http://schemas.microsoft.com/office/drawing/2014/main" xmlns="" val="2067122644"/>
                  </a:ext>
                </a:extLst>
              </a:tr>
              <a:tr h="1767824">
                <a:tc>
                  <a:txBody>
                    <a:bodyPr/>
                    <a:lstStyle/>
                    <a:p>
                      <a:pPr algn="ctr" rtl="0"/>
                      <a:r>
                        <a:rPr lang="en-US" sz="1800" b="1" dirty="0">
                          <a:solidFill>
                            <a:schemeClr val="bg1"/>
                          </a:solidFill>
                        </a:rPr>
                        <a:t>Mechanism</a:t>
                      </a:r>
                      <a:endParaRPr lang="en-US" sz="1400" b="1" dirty="0">
                        <a:solidFill>
                          <a:schemeClr val="bg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marL="285750" indent="-285750" rtl="0">
                        <a:buFont typeface="Arial" panose="020B0604020202020204" pitchFamily="34" charset="0"/>
                        <a:buChar char="•"/>
                      </a:pPr>
                      <a:r>
                        <a:rPr lang="en-US" sz="1600" kern="1200" dirty="0">
                          <a:solidFill>
                            <a:srgbClr val="FF0000"/>
                          </a:solidFill>
                          <a:effectLst/>
                          <a:latin typeface="+mn-lt"/>
                          <a:ea typeface="+mn-ea"/>
                          <a:cs typeface="+mn-cs"/>
                        </a:rPr>
                        <a:t>A uric acid specific enzyme which is a recombinant modified mammalian uricase enzyme  </a:t>
                      </a:r>
                      <a:r>
                        <a:rPr lang="en-US" sz="1600" kern="1200" dirty="0">
                          <a:solidFill>
                            <a:srgbClr val="92D050"/>
                          </a:solidFill>
                          <a:effectLst/>
                          <a:latin typeface="+mn-lt"/>
                          <a:ea typeface="+mn-ea"/>
                          <a:cs typeface="+mn-cs"/>
                        </a:rPr>
                        <a:t>through genetic engineering  </a:t>
                      </a:r>
                    </a:p>
                    <a:p>
                      <a:pPr marL="285750" indent="-285750" rtl="0">
                        <a:buFont typeface="Arial" panose="020B0604020202020204" pitchFamily="34" charset="0"/>
                        <a:buChar char="•"/>
                      </a:pPr>
                      <a:r>
                        <a:rPr lang="en-US" sz="1600" kern="1200" dirty="0">
                          <a:solidFill>
                            <a:srgbClr val="FF0000"/>
                          </a:solidFill>
                          <a:effectLst/>
                          <a:latin typeface="+mn-lt"/>
                          <a:ea typeface="+mn-ea"/>
                          <a:cs typeface="+mn-cs"/>
                        </a:rPr>
                        <a:t> Enzymatically convert urate to </a:t>
                      </a:r>
                      <a:r>
                        <a:rPr lang="en-US" sz="1600" u="sng" kern="1200" dirty="0">
                          <a:solidFill>
                            <a:srgbClr val="FF0000"/>
                          </a:solidFill>
                          <a:effectLst/>
                          <a:latin typeface="+mn-lt"/>
                          <a:ea typeface="+mn-ea"/>
                          <a:cs typeface="+mn-cs"/>
                        </a:rPr>
                        <a:t>allantoin</a:t>
                      </a:r>
                      <a:r>
                        <a:rPr lang="en-US" sz="1600" kern="1200" dirty="0">
                          <a:solidFill>
                            <a:srgbClr val="FF0000"/>
                          </a:solidFill>
                          <a:effectLst/>
                          <a:latin typeface="+mn-lt"/>
                          <a:ea typeface="+mn-ea"/>
                          <a:cs typeface="+mn-cs"/>
                        </a:rPr>
                        <a:t>, which is more soluble and readily excreted in the urine</a:t>
                      </a:r>
                      <a:r>
                        <a:rPr lang="ar-SA" sz="1600" kern="1200" dirty="0">
                          <a:solidFill>
                            <a:srgbClr val="FF0000"/>
                          </a:solidFill>
                          <a:effectLst/>
                          <a:latin typeface="+mn-lt"/>
                          <a:ea typeface="+mn-ea"/>
                          <a:cs typeface="+mn-cs"/>
                        </a:rPr>
                        <a:t>.</a:t>
                      </a:r>
                    </a:p>
                    <a:p>
                      <a:pPr algn="r" rtl="1"/>
                      <a:r>
                        <a:rPr lang="ar-SA" sz="1600" dirty="0">
                          <a:solidFill>
                            <a:schemeClr val="accent3"/>
                          </a:solidFill>
                        </a:rPr>
                        <a:t> </a:t>
                      </a:r>
                      <a:r>
                        <a:rPr lang="ar-SA" sz="1600" dirty="0" err="1">
                          <a:solidFill>
                            <a:schemeClr val="accent3"/>
                          </a:solidFill>
                        </a:rPr>
                        <a:t>كانها</a:t>
                      </a:r>
                      <a:r>
                        <a:rPr lang="ar-SA" sz="1600" dirty="0">
                          <a:solidFill>
                            <a:schemeClr val="accent3"/>
                          </a:solidFill>
                        </a:rPr>
                        <a:t> الن تلينين فتلين وتصير </a:t>
                      </a:r>
                      <a:r>
                        <a:rPr lang="ar-SA" sz="1600" dirty="0" err="1">
                          <a:solidFill>
                            <a:schemeClr val="accent3"/>
                          </a:solidFill>
                        </a:rPr>
                        <a:t>سايلة</a:t>
                      </a:r>
                      <a:r>
                        <a:rPr lang="ar-SA" sz="1600" dirty="0">
                          <a:solidFill>
                            <a:schemeClr val="accent3"/>
                          </a:solidFill>
                        </a:rPr>
                        <a:t> وتطلع من الجسم.</a:t>
                      </a:r>
                      <a:endParaRPr lang="en-US" sz="1600" kern="1200" dirty="0">
                        <a:solidFill>
                          <a:schemeClr val="accent3"/>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6682296"/>
                  </a:ext>
                </a:extLst>
              </a:tr>
              <a:tr h="948799">
                <a:tc>
                  <a:txBody>
                    <a:bodyPr/>
                    <a:lstStyle/>
                    <a:p>
                      <a:pPr marL="0" algn="ctr" defTabSz="685800" rtl="0" eaLnBrk="1" latinLnBrk="0" hangingPunct="1"/>
                      <a:r>
                        <a:rPr lang="en-US" sz="1800" b="1" kern="1200" dirty="0">
                          <a:solidFill>
                            <a:schemeClr val="bg1"/>
                          </a:solidFill>
                          <a:latin typeface="+mn-lt"/>
                          <a:ea typeface="+mn-ea"/>
                          <a:cs typeface="+mn-cs"/>
                        </a:rPr>
                        <a:t>Clinical use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a:txBody>
                    <a:bodyPr/>
                    <a:lstStyle/>
                    <a:p>
                      <a:pPr algn="l" rtl="0"/>
                      <a:r>
                        <a:rPr lang="en-US" sz="1600" kern="1200" dirty="0">
                          <a:solidFill>
                            <a:schemeClr val="dk1"/>
                          </a:solidFill>
                          <a:effectLst/>
                          <a:latin typeface="+mn-lt"/>
                          <a:ea typeface="+mn-ea"/>
                          <a:cs typeface="+mn-cs"/>
                        </a:rPr>
                        <a:t>Used for the treatment of </a:t>
                      </a:r>
                      <a:r>
                        <a:rPr lang="en-US" sz="1600" b="1" kern="1200" dirty="0">
                          <a:solidFill>
                            <a:schemeClr val="dk1"/>
                          </a:solidFill>
                          <a:effectLst/>
                          <a:latin typeface="+mn-lt"/>
                          <a:ea typeface="+mn-ea"/>
                          <a:cs typeface="+mn-cs"/>
                        </a:rPr>
                        <a:t>chronic gout </a:t>
                      </a:r>
                      <a:r>
                        <a:rPr lang="en-US" sz="1600" kern="1200" dirty="0">
                          <a:solidFill>
                            <a:schemeClr val="dk1"/>
                          </a:solidFill>
                          <a:effectLst/>
                          <a:latin typeface="+mn-lt"/>
                          <a:ea typeface="+mn-ea"/>
                          <a:cs typeface="+mn-cs"/>
                        </a:rPr>
                        <a:t>in adult patients refractory to conventional therapy. </a:t>
                      </a:r>
                      <a:r>
                        <a:rPr lang="en-US" sz="1600" kern="1200" dirty="0">
                          <a:solidFill>
                            <a:srgbClr val="92D050"/>
                          </a:solidFill>
                          <a:effectLst/>
                          <a:latin typeface="+mn-lt"/>
                          <a:ea typeface="+mn-ea"/>
                          <a:cs typeface="+mn-cs"/>
                        </a:rPr>
                        <a:t>Expensive therapy</a:t>
                      </a:r>
                      <a:endParaRPr lang="en-US" sz="1800" dirty="0">
                        <a:solidFill>
                          <a:srgbClr val="92D05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graphicFrame>
        <p:nvGraphicFramePr>
          <p:cNvPr id="5" name="Table 4">
            <a:extLst>
              <a:ext uri="{FF2B5EF4-FFF2-40B4-BE49-F238E27FC236}">
                <a16:creationId xmlns:a16="http://schemas.microsoft.com/office/drawing/2014/main" xmlns="" id="{A0BDB465-6CC9-4430-940B-4FB98ED32DDA}"/>
              </a:ext>
            </a:extLst>
          </p:cNvPr>
          <p:cNvGraphicFramePr>
            <a:graphicFrameLocks noGrp="1"/>
          </p:cNvGraphicFramePr>
          <p:nvPr>
            <p:extLst>
              <p:ext uri="{D42A27DB-BD31-4B8C-83A1-F6EECF244321}">
                <p14:modId xmlns:p14="http://schemas.microsoft.com/office/powerpoint/2010/main" val="1168888434"/>
              </p:ext>
            </p:extLst>
          </p:nvPr>
        </p:nvGraphicFramePr>
        <p:xfrm>
          <a:off x="1" y="9132146"/>
          <a:ext cx="6857999" cy="822960"/>
        </p:xfrm>
        <a:graphic>
          <a:graphicData uri="http://schemas.openxmlformats.org/drawingml/2006/table">
            <a:tbl>
              <a:tblPr firstRow="1" bandRow="1">
                <a:tableStyleId>{5C22544A-7EE6-4342-B048-85BDC9FD1C3A}</a:tableStyleId>
              </a:tblPr>
              <a:tblGrid>
                <a:gridCol w="723898">
                  <a:extLst>
                    <a:ext uri="{9D8B030D-6E8A-4147-A177-3AD203B41FA5}">
                      <a16:colId xmlns:a16="http://schemas.microsoft.com/office/drawing/2014/main" xmlns="" val="805239351"/>
                    </a:ext>
                  </a:extLst>
                </a:gridCol>
                <a:gridCol w="3695703">
                  <a:extLst>
                    <a:ext uri="{9D8B030D-6E8A-4147-A177-3AD203B41FA5}">
                      <a16:colId xmlns:a16="http://schemas.microsoft.com/office/drawing/2014/main" xmlns="" val="2561195264"/>
                    </a:ext>
                  </a:extLst>
                </a:gridCol>
                <a:gridCol w="2438398">
                  <a:extLst>
                    <a:ext uri="{9D8B030D-6E8A-4147-A177-3AD203B41FA5}">
                      <a16:colId xmlns:a16="http://schemas.microsoft.com/office/drawing/2014/main" xmlns="" val="1436220376"/>
                    </a:ext>
                  </a:extLst>
                </a:gridCol>
              </a:tblGrid>
              <a:tr h="32741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mn-lt"/>
                          <a:ea typeface="+mn-ea"/>
                          <a:cs typeface="+mn-cs"/>
                        </a:rPr>
                        <a:t>P.K</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761"/>
                    </a:solidFill>
                  </a:tcPr>
                </a:tc>
                <a:tc gridSpan="2">
                  <a:txBody>
                    <a:bodyPr/>
                    <a:lstStyle/>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effectLst/>
                          <a:latin typeface="+mn-lt"/>
                          <a:ea typeface="+mn-ea"/>
                          <a:cs typeface="+mn-cs"/>
                        </a:rPr>
                        <a:t>peak decline in uric acid level within 24-72 hours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chemeClr val="dk1"/>
                          </a:solidFill>
                          <a:effectLst/>
                          <a:latin typeface="+mn-lt"/>
                          <a:ea typeface="+mn-ea"/>
                          <a:cs typeface="+mn-cs"/>
                        </a:rPr>
                        <a:t>Route of administration: IV </a:t>
                      </a:r>
                      <a:endParaRPr lang="en-US" sz="2000" b="0" dirty="0">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 </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xmlns="" val="1547791855"/>
                  </a:ext>
                </a:extLst>
              </a:tr>
            </a:tbl>
          </a:graphicData>
        </a:graphic>
      </p:graphicFrame>
      <p:sp>
        <p:nvSpPr>
          <p:cNvPr id="6" name="TextBox 5">
            <a:extLst>
              <a:ext uri="{FF2B5EF4-FFF2-40B4-BE49-F238E27FC236}">
                <a16:creationId xmlns:a16="http://schemas.microsoft.com/office/drawing/2014/main" xmlns="" id="{00ADB4C4-0ABB-42C2-A54D-C898D6BE7D68}"/>
              </a:ext>
            </a:extLst>
          </p:cNvPr>
          <p:cNvSpPr txBox="1"/>
          <p:nvPr/>
        </p:nvSpPr>
        <p:spPr>
          <a:xfrm>
            <a:off x="857250" y="7677150"/>
            <a:ext cx="2305050" cy="369332"/>
          </a:xfrm>
          <a:prstGeom prst="rect">
            <a:avLst/>
          </a:prstGeom>
          <a:noFill/>
        </p:spPr>
        <p:txBody>
          <a:bodyPr wrap="square" rtlCol="0">
            <a:spAutoFit/>
          </a:bodyPr>
          <a:lstStyle/>
          <a:p>
            <a:r>
              <a:rPr lang="en-US" b="1" dirty="0">
                <a:solidFill>
                  <a:srgbClr val="FF0000"/>
                </a:solidFill>
              </a:rPr>
              <a:t>VERY IMPORTANT!</a:t>
            </a:r>
          </a:p>
        </p:txBody>
      </p:sp>
    </p:spTree>
    <p:extLst>
      <p:ext uri="{BB962C8B-B14F-4D97-AF65-F5344CB8AC3E}">
        <p14:creationId xmlns:p14="http://schemas.microsoft.com/office/powerpoint/2010/main" val="4075832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2329</Words>
  <Application>Microsoft Office PowerPoint</Application>
  <PresentationFormat>A4 Paper (210x297 mm)</PresentationFormat>
  <Paragraphs>359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vt:lpstr>
      <vt:lpstr>Century</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Badu</dc:creator>
  <cp:lastModifiedBy>GHAIDA</cp:lastModifiedBy>
  <cp:revision>140</cp:revision>
  <dcterms:created xsi:type="dcterms:W3CDTF">2017-11-19T12:14:22Z</dcterms:created>
  <dcterms:modified xsi:type="dcterms:W3CDTF">2017-12-17T16:50:13Z</dcterms:modified>
</cp:coreProperties>
</file>