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B84"/>
    <a:srgbClr val="93297C"/>
    <a:srgbClr val="376761"/>
    <a:srgbClr val="782A72"/>
    <a:srgbClr val="B84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23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3CE9F-218C-4C9B-90B7-86CD0DDE78A4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74EAD-23E1-4BC0-AE52-A16B9EA9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08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9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3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5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514350" y="3077321"/>
            <a:ext cx="5829300" cy="21234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028700" y="5613471"/>
            <a:ext cx="4800600" cy="25316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342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343150" y="9181513"/>
            <a:ext cx="21717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4914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a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071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42900" y="396704"/>
            <a:ext cx="6172200" cy="16511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42900" y="2311431"/>
            <a:ext cx="6172200" cy="65375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42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343150" y="9181513"/>
            <a:ext cx="21717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914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a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07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41735" y="6365604"/>
            <a:ext cx="5829300" cy="1967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541735" y="4198640"/>
            <a:ext cx="5829300" cy="21669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42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343150" y="9181513"/>
            <a:ext cx="21717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914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a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60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42900" y="396704"/>
            <a:ext cx="6172200" cy="16511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42900" y="2311431"/>
            <a:ext cx="3028800" cy="65375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3486150" y="2311431"/>
            <a:ext cx="3028800" cy="65375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342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2343150" y="9181513"/>
            <a:ext cx="21717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914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a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763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42900" y="396704"/>
            <a:ext cx="6172200" cy="16511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42901" y="2217414"/>
            <a:ext cx="3030000" cy="9239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342901" y="3141526"/>
            <a:ext cx="3030000" cy="57075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3483770" y="2217414"/>
            <a:ext cx="3031200" cy="9239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3483770" y="3141526"/>
            <a:ext cx="3031200" cy="57075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342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2343150" y="9181513"/>
            <a:ext cx="21717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4914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a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765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42900" y="396704"/>
            <a:ext cx="6172200" cy="16511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342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2343150" y="9181513"/>
            <a:ext cx="21717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914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a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8794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342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2343150" y="9181513"/>
            <a:ext cx="21717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4914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a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105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42901" y="394410"/>
            <a:ext cx="2256300" cy="16784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2681288" y="394412"/>
            <a:ext cx="3833700" cy="8454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342901" y="2072950"/>
            <a:ext cx="2256300" cy="67761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342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2343150" y="9181513"/>
            <a:ext cx="21717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4914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a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697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858000" cy="767995"/>
          </a:xfrm>
          <a:solidFill>
            <a:srgbClr val="782A72"/>
          </a:solidFill>
        </p:spPr>
        <p:txBody>
          <a:bodyPr>
            <a:noAutofit/>
          </a:bodyPr>
          <a:lstStyle>
            <a:lvl1pPr algn="ctr">
              <a:defRPr sz="44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29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344216" y="6934289"/>
            <a:ext cx="4114800" cy="8186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1344216" y="885131"/>
            <a:ext cx="4114800" cy="594370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344216" y="7752920"/>
            <a:ext cx="4114800" cy="116257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342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2343150" y="9181513"/>
            <a:ext cx="21717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4914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a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92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42900" y="396704"/>
            <a:ext cx="6172200" cy="16511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160203" y="2494129"/>
            <a:ext cx="6537595" cy="617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342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2343150" y="9181513"/>
            <a:ext cx="21717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914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a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93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-1796632" y="6098827"/>
            <a:ext cx="12208513" cy="11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-4168318" y="4998727"/>
            <a:ext cx="12208513" cy="33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342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2343150" y="9181513"/>
            <a:ext cx="21717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4914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a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052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97" indent="0" algn="ctr">
              <a:buNone/>
              <a:defRPr sz="1500"/>
            </a:lvl2pPr>
            <a:lvl3pPr marL="685594" indent="0" algn="ctr">
              <a:buNone/>
              <a:defRPr sz="1350"/>
            </a:lvl3pPr>
            <a:lvl4pPr marL="1028391" indent="0" algn="ctr">
              <a:buNone/>
              <a:defRPr sz="1200"/>
            </a:lvl4pPr>
            <a:lvl5pPr marL="1371189" indent="0" algn="ctr">
              <a:buNone/>
              <a:defRPr sz="1200"/>
            </a:lvl5pPr>
            <a:lvl6pPr marL="1713986" indent="0" algn="ctr">
              <a:buNone/>
              <a:defRPr sz="1200"/>
            </a:lvl6pPr>
            <a:lvl7pPr marL="2056783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44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858000" cy="767995"/>
          </a:xfrm>
          <a:solidFill>
            <a:srgbClr val="782A72"/>
          </a:solidFill>
        </p:spPr>
        <p:txBody>
          <a:bodyPr>
            <a:noAutofit/>
          </a:bodyPr>
          <a:lstStyle>
            <a:lvl1pPr algn="ctr">
              <a:defRPr sz="4399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76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5"/>
            <a:ext cx="5915025" cy="4120620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7"/>
            <a:ext cx="5915025" cy="2166937"/>
          </a:xfrm>
        </p:spPr>
        <p:txBody>
          <a:bodyPr/>
          <a:lstStyle>
            <a:lvl1pPr marL="0" indent="0">
              <a:buNone/>
              <a:defRPr sz="1799">
                <a:solidFill>
                  <a:schemeClr val="tx1"/>
                </a:solidFill>
              </a:defRPr>
            </a:lvl1pPr>
            <a:lvl2pPr marL="3427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3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46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8"/>
            <a:ext cx="2901255" cy="1190095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500" b="1"/>
            </a:lvl2pPr>
            <a:lvl3pPr marL="685594" indent="0">
              <a:buNone/>
              <a:defRPr sz="1350" b="1"/>
            </a:lvl3pPr>
            <a:lvl4pPr marL="1028391" indent="0">
              <a:buNone/>
              <a:defRPr sz="1200" b="1"/>
            </a:lvl4pPr>
            <a:lvl5pPr marL="1371189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3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48"/>
            <a:ext cx="2915543" cy="1190095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500" b="1"/>
            </a:lvl2pPr>
            <a:lvl3pPr marL="685594" indent="0">
              <a:buNone/>
              <a:defRPr sz="1350" b="1"/>
            </a:lvl3pPr>
            <a:lvl4pPr marL="1028391" indent="0">
              <a:buNone/>
              <a:defRPr sz="1200" b="1"/>
            </a:lvl4pPr>
            <a:lvl5pPr marL="1371189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3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5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31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5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7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4"/>
            <a:ext cx="3471863" cy="7039681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797" indent="0">
              <a:buNone/>
              <a:defRPr sz="1050"/>
            </a:lvl2pPr>
            <a:lvl3pPr marL="685594" indent="0">
              <a:buNone/>
              <a:defRPr sz="900"/>
            </a:lvl3pPr>
            <a:lvl4pPr marL="1028391" indent="0">
              <a:buNone/>
              <a:defRPr sz="750"/>
            </a:lvl4pPr>
            <a:lvl5pPr marL="1371189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29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426284"/>
            <a:ext cx="3471863" cy="7039681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4" indent="0">
              <a:buNone/>
              <a:defRPr sz="1799"/>
            </a:lvl3pPr>
            <a:lvl4pPr marL="1028391" indent="0">
              <a:buNone/>
              <a:defRPr sz="1500"/>
            </a:lvl4pPr>
            <a:lvl5pPr marL="1371189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797" indent="0">
              <a:buNone/>
              <a:defRPr sz="1050"/>
            </a:lvl2pPr>
            <a:lvl3pPr marL="685594" indent="0">
              <a:buNone/>
              <a:defRPr sz="900"/>
            </a:lvl3pPr>
            <a:lvl4pPr marL="1028391" indent="0">
              <a:buNone/>
              <a:defRPr sz="750"/>
            </a:lvl4pPr>
            <a:lvl5pPr marL="1371189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85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09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2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3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3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76D3-0F21-4076-8DBA-40B194C2D64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DAD5-C796-4EF2-8B03-74A6B31E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5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E76D3-0F21-4076-8DBA-40B194C2D64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DAD5-C796-4EF2-8B03-74A6B31E8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7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42900" y="396704"/>
            <a:ext cx="6172200" cy="16511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42900" y="2311431"/>
            <a:ext cx="6172200" cy="65375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342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343150" y="9181513"/>
            <a:ext cx="21717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914900" y="9181513"/>
            <a:ext cx="1600200" cy="5272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a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a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2090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E76D3-0F21-4076-8DBA-40B194C2D648}" type="datetimeFigureOut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DAD5-C796-4EF2-8B03-74A6B31E85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9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594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9" indent="-171399" algn="l" defTabSz="68559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96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3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7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4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1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8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6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4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1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9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openxmlformats.org/officeDocument/2006/relationships/hyperlink" Target="https://docs.google.com/presentation/d/1-exnTKdfVPSt9eGY3cQ_aYOEFT2k2WUolOR7V6FqFPQ/edit?usp=shar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CD058D2-C8A3-41B3-AA91-2A740C93525E}"/>
              </a:ext>
            </a:extLst>
          </p:cNvPr>
          <p:cNvGrpSpPr/>
          <p:nvPr/>
        </p:nvGrpSpPr>
        <p:grpSpPr>
          <a:xfrm>
            <a:off x="158602" y="1952625"/>
            <a:ext cx="6235994" cy="4566850"/>
            <a:chOff x="120502" y="1628775"/>
            <a:chExt cx="6235994" cy="45668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CF920FB-9B95-489A-B832-81FC3B035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47" b="89796" l="8424" r="91168">
                          <a14:foregroundMark x1="8424" y1="56030" x2="8424" y2="56030"/>
                          <a14:foregroundMark x1="91168" y1="46382" x2="91168" y2="463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02" y="1628775"/>
              <a:ext cx="6235994" cy="45668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6920F40-3CF6-46C0-92C5-35277B078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425" y="1628775"/>
              <a:ext cx="2318147" cy="314325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DE00F7-EB58-464D-B14A-E8DF05AF061F}"/>
              </a:ext>
            </a:extLst>
          </p:cNvPr>
          <p:cNvSpPr txBox="1"/>
          <p:nvPr/>
        </p:nvSpPr>
        <p:spPr>
          <a:xfrm>
            <a:off x="344343" y="5601183"/>
            <a:ext cx="6091239" cy="141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063" rtl="1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376761"/>
                </a:solidFill>
                <a:latin typeface="Century Gothic" panose="020B0502020202020204" pitchFamily="34" charset="0"/>
                <a:cs typeface="Arial"/>
                <a:sym typeface="Arial"/>
              </a:rPr>
              <a:t>Direct Cholinergic Drugs</a:t>
            </a:r>
          </a:p>
          <a:p>
            <a:pPr algn="ctr"/>
            <a:endParaRPr lang="en-US" sz="3600" dirty="0">
              <a:solidFill>
                <a:srgbClr val="37676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EF2626-D5A4-4A0A-8A84-9087312ECC3F}"/>
              </a:ext>
            </a:extLst>
          </p:cNvPr>
          <p:cNvSpPr txBox="1"/>
          <p:nvPr/>
        </p:nvSpPr>
        <p:spPr>
          <a:xfrm>
            <a:off x="158602" y="6414391"/>
            <a:ext cx="299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Objectives: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AEA9A8-6002-4AF3-BF0C-88EA149D094F}"/>
              </a:ext>
            </a:extLst>
          </p:cNvPr>
          <p:cNvSpPr txBox="1"/>
          <p:nvPr/>
        </p:nvSpPr>
        <p:spPr>
          <a:xfrm>
            <a:off x="2218977" y="9401770"/>
            <a:ext cx="379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Important</a:t>
            </a:r>
            <a:r>
              <a:rPr lang="en-US" sz="1600" dirty="0">
                <a:solidFill>
                  <a:schemeClr val="accent3"/>
                </a:solidFill>
              </a:rPr>
              <a:t>    </a:t>
            </a:r>
            <a:r>
              <a:rPr lang="en-US" sz="1600" dirty="0">
                <a:solidFill>
                  <a:schemeClr val="accent6"/>
                </a:solidFill>
              </a:rPr>
              <a:t>Notes</a:t>
            </a:r>
            <a:r>
              <a:rPr lang="en-US" sz="1600" dirty="0">
                <a:solidFill>
                  <a:schemeClr val="accent3"/>
                </a:solidFill>
              </a:rPr>
              <a:t>    Extra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562703-5308-4B0F-BEC5-87216B4431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35757" r="26250" b="26667"/>
          <a:stretch/>
        </p:blipFill>
        <p:spPr>
          <a:xfrm>
            <a:off x="158602" y="192390"/>
            <a:ext cx="1692820" cy="1424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443D44-6502-4F9C-8134-DB8D4B6BD9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37" y="165676"/>
            <a:ext cx="1376361" cy="1293572"/>
          </a:xfrm>
          <a:prstGeom prst="rect">
            <a:avLst/>
          </a:prstGeom>
        </p:spPr>
      </p:pic>
      <p:sp>
        <p:nvSpPr>
          <p:cNvPr id="12" name="Arrow: Pentagon 11">
            <a:hlinkClick r:id="rId7"/>
            <a:extLst>
              <a:ext uri="{FF2B5EF4-FFF2-40B4-BE49-F238E27FC236}">
                <a16:creationId xmlns:a16="http://schemas.microsoft.com/office/drawing/2014/main" xmlns="" id="{68BBC587-C666-4647-B70A-6B238F32B6F0}"/>
              </a:ext>
            </a:extLst>
          </p:cNvPr>
          <p:cNvSpPr/>
          <p:nvPr/>
        </p:nvSpPr>
        <p:spPr>
          <a:xfrm flipH="1">
            <a:off x="5143153" y="2458519"/>
            <a:ext cx="1714847" cy="70397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Editing File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1336326-182D-4676-93D3-576DBED179F6}"/>
              </a:ext>
            </a:extLst>
          </p:cNvPr>
          <p:cNvSpPr txBox="1"/>
          <p:nvPr/>
        </p:nvSpPr>
        <p:spPr>
          <a:xfrm>
            <a:off x="-180928" y="6958556"/>
            <a:ext cx="57816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9963" lvl="1" indent="-342900" defTabSz="457063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Mention the different types, locations and actions of cholinergic receptors.</a:t>
            </a:r>
          </a:p>
          <a:p>
            <a:pPr marL="799963" lvl="1" indent="-342900" defTabSz="457063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Identify the mechanism of action of direct acting cholinomimetics.</a:t>
            </a:r>
          </a:p>
          <a:p>
            <a:pPr marL="799963" lvl="1" indent="-342900" defTabSz="457063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Describe the pharmacokinetics of cholinergic drugs.</a:t>
            </a:r>
          </a:p>
          <a:p>
            <a:pPr marL="799963" lvl="1" indent="-342900" defTabSz="457063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Identify pharmacological actions and uses of cholinomimetics.</a:t>
            </a:r>
          </a:p>
          <a:p>
            <a:endParaRPr lang="en-US" sz="12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45" y="34288"/>
            <a:ext cx="1391834" cy="13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2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BD33C-B76A-484A-829D-ADBA5AD1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52F10F92-CFC7-46BA-BC54-5F6E5C54F56A}"/>
              </a:ext>
            </a:extLst>
          </p:cNvPr>
          <p:cNvSpPr/>
          <p:nvPr/>
        </p:nvSpPr>
        <p:spPr>
          <a:xfrm>
            <a:off x="1100" y="1078224"/>
            <a:ext cx="1942477" cy="54844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>
              <a:defRPr/>
            </a:pPr>
            <a:r>
              <a:rPr lang="en-US" sz="2399" dirty="0">
                <a:solidFill>
                  <a:prstClr val="black"/>
                </a:solidFill>
                <a:latin typeface="Cambria" panose="02040503050406030204" pitchFamily="18" charset="0"/>
                <a:sym typeface="Arial"/>
              </a:rPr>
              <a:t>MCQs: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B60D8F-9A91-400C-B6AA-FD538AF5A894}"/>
              </a:ext>
            </a:extLst>
          </p:cNvPr>
          <p:cNvSpPr txBox="1"/>
          <p:nvPr/>
        </p:nvSpPr>
        <p:spPr>
          <a:xfrm>
            <a:off x="96320" y="1960946"/>
            <a:ext cx="6665363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63"/>
            <a:r>
              <a:rPr lang="en-US" sz="1600" b="1" dirty="0">
                <a:solidFill>
                  <a:prstClr val="black"/>
                </a:solidFill>
                <a:cs typeface="Arial"/>
                <a:sym typeface="Arial"/>
              </a:rPr>
              <a:t>1-</a:t>
            </a:r>
            <a:r>
              <a:rPr lang="ar" sz="1600" b="1" dirty="0">
                <a:solidFill>
                  <a:prstClr val="black"/>
                </a:solidFill>
                <a:cs typeface="Arial" panose="020B0604020202020204" pitchFamily="34" charset="0"/>
                <a:sym typeface="Calibri"/>
              </a:rPr>
              <a:t>Which of the following is the primary receptor for organs supplied by autonomic system</a:t>
            </a:r>
            <a:r>
              <a:rPr lang="en-US" sz="1600" b="1" dirty="0">
                <a:solidFill>
                  <a:prstClr val="black"/>
                </a:solidFill>
                <a:cs typeface="Arial"/>
                <a:sym typeface="Calibri"/>
              </a:rPr>
              <a:t>?</a:t>
            </a:r>
            <a:endParaRPr lang="en-US" sz="1600" b="1" dirty="0">
              <a:solidFill>
                <a:prstClr val="black"/>
              </a:solidFill>
              <a:cs typeface="Arial"/>
              <a:sym typeface="Arial"/>
            </a:endParaRPr>
          </a:p>
          <a:p>
            <a:pPr marL="342900" indent="-342900" defTabSz="914400">
              <a:buClr>
                <a:prstClr val="black"/>
              </a:buClr>
              <a:buSzPts val="1800"/>
              <a:buFont typeface="Calibri"/>
              <a:buAutoNum type="alphaUcPeriod"/>
            </a:pP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A)</a:t>
            </a:r>
            <a:r>
              <a:rPr lang="ar" sz="1600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Acetylcholine receptors</a:t>
            </a:r>
            <a:r>
              <a:rPr lang="en-US" sz="1600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.       </a:t>
            </a: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B)</a:t>
            </a:r>
            <a:r>
              <a:rPr lang="ar" sz="1600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Nicotinic receptors</a:t>
            </a:r>
            <a:r>
              <a:rPr lang="en-US" sz="1600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.</a:t>
            </a:r>
            <a:endParaRPr lang="ar" sz="1600" kern="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marL="342900" indent="-342900" defTabSz="914400">
              <a:buClr>
                <a:prstClr val="black"/>
              </a:buClr>
              <a:buSzPts val="1800"/>
              <a:buFont typeface="Calibri"/>
              <a:buAutoNum type="alphaUcPeriod"/>
            </a:pP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C)</a:t>
            </a:r>
            <a:r>
              <a:rPr lang="ar" sz="1600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Epinephrine</a:t>
            </a:r>
            <a:r>
              <a:rPr lang="en-US" sz="1600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.                            </a:t>
            </a: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D)</a:t>
            </a:r>
            <a:r>
              <a:rPr lang="ar" sz="1600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Muscarinic</a:t>
            </a:r>
            <a:r>
              <a:rPr lang="en-US" sz="1600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.</a:t>
            </a:r>
            <a:endParaRPr lang="ar" sz="1600" kern="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defTabSz="457063">
              <a:defRPr/>
            </a:pPr>
            <a:endParaRPr lang="en-US" sz="1600" dirty="0">
              <a:solidFill>
                <a:prstClr val="black"/>
              </a:solidFill>
              <a:cs typeface="Arial"/>
              <a:sym typeface="Arial"/>
            </a:endParaRPr>
          </a:p>
          <a:p>
            <a:pPr defTabSz="457063"/>
            <a:r>
              <a:rPr lang="en-US" sz="1600" b="1" dirty="0">
                <a:solidFill>
                  <a:prstClr val="black"/>
                </a:solidFill>
                <a:cs typeface="Arial"/>
                <a:sym typeface="Arial"/>
              </a:rPr>
              <a:t>2-Nicotinic receptors are found in:</a:t>
            </a:r>
          </a:p>
          <a:p>
            <a:pPr defTabSz="457063"/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A)</a:t>
            </a:r>
            <a:r>
              <a:rPr lang="ar" sz="1600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Parasympathetic Ganglia</a:t>
            </a:r>
            <a:r>
              <a:rPr lang="en-US" sz="1600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.     </a:t>
            </a: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B)</a:t>
            </a:r>
            <a:r>
              <a:rPr lang="ar" sz="1600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CNS</a:t>
            </a: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.</a:t>
            </a:r>
          </a:p>
          <a:p>
            <a:pPr defTabSz="457063"/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C)</a:t>
            </a:r>
            <a:r>
              <a:rPr lang="ar" sz="1600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Adrenal Medulla</a:t>
            </a:r>
            <a:r>
              <a:rPr lang="en-US" sz="1600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.</a:t>
            </a: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                    D)</a:t>
            </a:r>
            <a:r>
              <a:rPr lang="ar" sz="1600" kern="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All the above</a:t>
            </a:r>
          </a:p>
          <a:p>
            <a:pPr defTabSz="457063">
              <a:defRPr/>
            </a:pPr>
            <a:endParaRPr lang="en-US" sz="1600" dirty="0">
              <a:solidFill>
                <a:prstClr val="black"/>
              </a:solidFill>
              <a:cs typeface="Arial"/>
              <a:sym typeface="Arial"/>
            </a:endParaRPr>
          </a:p>
          <a:p>
            <a:pPr defTabSz="457063">
              <a:defRPr/>
            </a:pPr>
            <a:r>
              <a:rPr lang="en-US" sz="1600" b="1" dirty="0">
                <a:solidFill>
                  <a:prstClr val="black"/>
                </a:solidFill>
                <a:cs typeface="Arial"/>
                <a:sym typeface="Arial"/>
              </a:rPr>
              <a:t>3-In the ligand-gated ion channel, </a:t>
            </a:r>
            <a:r>
              <a:rPr lang="en-US" sz="1600" b="1" dirty="0" err="1">
                <a:solidFill>
                  <a:prstClr val="black"/>
                </a:solidFill>
                <a:cs typeface="Arial"/>
                <a:sym typeface="Arial"/>
              </a:rPr>
              <a:t>Ach</a:t>
            </a:r>
            <a:r>
              <a:rPr lang="en-US" sz="1600" b="1" dirty="0">
                <a:solidFill>
                  <a:prstClr val="black"/>
                </a:solidFill>
                <a:cs typeface="Arial"/>
                <a:sym typeface="Arial"/>
              </a:rPr>
              <a:t> binds to: </a:t>
            </a:r>
          </a:p>
          <a:p>
            <a:pPr defTabSz="914400">
              <a:buClr>
                <a:prstClr val="black"/>
              </a:buClr>
              <a:buSzPts val="1800"/>
            </a:pP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A)</a:t>
            </a:r>
            <a:r>
              <a:rPr lang="ar" sz="1600" kern="0" dirty="0">
                <a:solidFill>
                  <a:prstClr val="black"/>
                </a:solidFill>
                <a:ea typeface="Cambria"/>
                <a:cs typeface="Cambria"/>
                <a:sym typeface="Cambria"/>
              </a:rPr>
              <a:t> Alpha subunits</a:t>
            </a:r>
            <a:r>
              <a:rPr lang="en-US" sz="1600" kern="0" dirty="0">
                <a:solidFill>
                  <a:prstClr val="black"/>
                </a:solidFill>
                <a:ea typeface="Cambria"/>
                <a:cs typeface="Cambria"/>
                <a:sym typeface="Cambria"/>
              </a:rPr>
              <a:t>.                       </a:t>
            </a: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B)</a:t>
            </a:r>
            <a:r>
              <a:rPr lang="ar" sz="1600" kern="0" dirty="0">
                <a:solidFill>
                  <a:prstClr val="black"/>
                </a:solidFill>
                <a:ea typeface="Cambria"/>
                <a:cs typeface="Cambria"/>
                <a:sym typeface="Cambria"/>
              </a:rPr>
              <a:t> Beta subunits</a:t>
            </a:r>
            <a:r>
              <a:rPr lang="en-US" sz="1600" kern="0" dirty="0">
                <a:solidFill>
                  <a:prstClr val="black"/>
                </a:solidFill>
                <a:ea typeface="Cambria"/>
                <a:cs typeface="Cambria"/>
                <a:sym typeface="Cambria"/>
              </a:rPr>
              <a:t>.</a:t>
            </a:r>
            <a:endParaRPr lang="ar" sz="1600" kern="0" dirty="0">
              <a:solidFill>
                <a:prstClr val="black"/>
              </a:solidFill>
              <a:ea typeface="Cambria"/>
              <a:cs typeface="Cambria"/>
              <a:sym typeface="Cambria"/>
            </a:endParaRPr>
          </a:p>
          <a:p>
            <a:pPr defTabSz="457063"/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C)</a:t>
            </a:r>
            <a:r>
              <a:rPr lang="ar" sz="1600" kern="0" dirty="0">
                <a:solidFill>
                  <a:prstClr val="black"/>
                </a:solidFill>
                <a:ea typeface="Cambria"/>
                <a:cs typeface="Cambria"/>
                <a:sym typeface="Cambria"/>
              </a:rPr>
              <a:t> Gamma subunits</a:t>
            </a:r>
            <a:r>
              <a:rPr lang="en-US" sz="1600" kern="0" dirty="0">
                <a:solidFill>
                  <a:prstClr val="black"/>
                </a:solidFill>
                <a:ea typeface="Cambria"/>
                <a:cs typeface="Cambria"/>
                <a:sym typeface="Cambria"/>
              </a:rPr>
              <a:t>.                    </a:t>
            </a: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D)</a:t>
            </a:r>
            <a:r>
              <a:rPr lang="ar" sz="1600" kern="0" dirty="0">
                <a:solidFill>
                  <a:prstClr val="black"/>
                </a:solidFill>
                <a:ea typeface="Cambria"/>
                <a:cs typeface="Cambria"/>
                <a:sym typeface="Cambria"/>
              </a:rPr>
              <a:t> A&amp;B</a:t>
            </a:r>
            <a:r>
              <a:rPr lang="en-US" sz="1600" kern="0" dirty="0">
                <a:solidFill>
                  <a:prstClr val="black"/>
                </a:solidFill>
                <a:ea typeface="Cambria"/>
                <a:cs typeface="Cambria"/>
                <a:sym typeface="Cambria"/>
              </a:rPr>
              <a:t>.</a:t>
            </a:r>
            <a:endParaRPr lang="ar" sz="1600" kern="0" dirty="0">
              <a:solidFill>
                <a:prstClr val="black"/>
              </a:solidFill>
              <a:ea typeface="Cambria"/>
              <a:cs typeface="Cambria"/>
              <a:sym typeface="Cambria"/>
            </a:endParaRPr>
          </a:p>
          <a:p>
            <a:pPr defTabSz="457063"/>
            <a:endParaRPr lang="en-US" sz="1600" dirty="0">
              <a:solidFill>
                <a:prstClr val="black"/>
              </a:solidFill>
              <a:cs typeface="Arial"/>
              <a:sym typeface="Arial"/>
            </a:endParaRPr>
          </a:p>
          <a:p>
            <a:pPr defTabSz="457063">
              <a:defRPr/>
            </a:pPr>
            <a:r>
              <a:rPr lang="en-US" sz="1600" b="1" dirty="0">
                <a:solidFill>
                  <a:prstClr val="black"/>
                </a:solidFill>
                <a:cs typeface="Arial"/>
                <a:sym typeface="Arial"/>
              </a:rPr>
              <a:t>4-</a:t>
            </a:r>
            <a:r>
              <a:rPr lang="ar" sz="1600" b="1" dirty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 Which one of the following drugs are used to treat dry mouth symptom that  associated with Sjogren's syndrome</a:t>
            </a:r>
            <a:r>
              <a:rPr lang="en-US" sz="1600" b="1" dirty="0">
                <a:solidFill>
                  <a:prstClr val="black"/>
                </a:solidFill>
                <a:cs typeface="Arial"/>
                <a:sym typeface="Arial"/>
              </a:rPr>
              <a:t>?</a:t>
            </a:r>
          </a:p>
          <a:p>
            <a:pPr defTabSz="457063">
              <a:defRPr/>
            </a:pPr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</a:rPr>
              <a:t>A) </a:t>
            </a:r>
            <a:r>
              <a:rPr lang="ar" sz="1600" kern="0" dirty="0">
                <a:solidFill>
                  <a:prstClr val="black"/>
                </a:solidFill>
                <a:cs typeface="Arial"/>
                <a:sym typeface="Arial"/>
              </a:rPr>
              <a:t>Carbachol</a:t>
            </a: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.                             B)</a:t>
            </a:r>
            <a:r>
              <a:rPr lang="ar" sz="1600" kern="0" dirty="0">
                <a:solidFill>
                  <a:prstClr val="black"/>
                </a:solidFill>
                <a:cs typeface="Arial"/>
                <a:sym typeface="Arial"/>
              </a:rPr>
              <a:t> Bethanechol</a:t>
            </a:r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</a:rPr>
              <a:t>.</a:t>
            </a:r>
          </a:p>
          <a:p>
            <a:pPr defTabSz="914400">
              <a:spcBef>
                <a:spcPts val="640"/>
              </a:spcBef>
            </a:pP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C)</a:t>
            </a:r>
            <a:r>
              <a:rPr lang="ar" sz="1600" kern="0" dirty="0">
                <a:solidFill>
                  <a:prstClr val="black"/>
                </a:solidFill>
                <a:cs typeface="Arial"/>
                <a:sym typeface="Arial"/>
              </a:rPr>
              <a:t> Acetylcholine (Ac</a:t>
            </a:r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</a:rPr>
              <a:t>h).          </a:t>
            </a: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D)</a:t>
            </a:r>
            <a:r>
              <a:rPr lang="ar" sz="1600" kern="0" dirty="0">
                <a:solidFill>
                  <a:prstClr val="black"/>
                </a:solidFill>
                <a:cs typeface="Arial"/>
                <a:sym typeface="Arial"/>
              </a:rPr>
              <a:t> Cevimeline</a:t>
            </a:r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</a:rPr>
              <a:t>.</a:t>
            </a:r>
            <a:endParaRPr lang="ar" sz="1600" kern="0" dirty="0">
              <a:solidFill>
                <a:prstClr val="black"/>
              </a:solidFill>
              <a:cs typeface="Arial"/>
              <a:sym typeface="Arial"/>
            </a:endParaRPr>
          </a:p>
          <a:p>
            <a:pPr defTabSz="457063"/>
            <a:endParaRPr lang="en-US" sz="1600" dirty="0">
              <a:solidFill>
                <a:prstClr val="black"/>
              </a:solidFill>
              <a:cs typeface="Arial"/>
              <a:sym typeface="Arial"/>
            </a:endParaRPr>
          </a:p>
          <a:p>
            <a:pPr defTabSz="457063"/>
            <a:r>
              <a:rPr lang="en-US" sz="1600" b="1" dirty="0">
                <a:solidFill>
                  <a:prstClr val="black"/>
                </a:solidFill>
                <a:cs typeface="Arial"/>
                <a:sym typeface="Arial"/>
              </a:rPr>
              <a:t>5-</a:t>
            </a:r>
            <a:r>
              <a:rPr lang="ar" sz="1600" b="1" dirty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Which one of the following has the shortest duration of action</a:t>
            </a:r>
            <a:r>
              <a:rPr lang="en-US" sz="1600" b="1" dirty="0">
                <a:solidFill>
                  <a:prstClr val="black"/>
                </a:solidFill>
                <a:cs typeface="Arial"/>
                <a:sym typeface="Arial"/>
              </a:rPr>
              <a:t>?</a:t>
            </a:r>
          </a:p>
          <a:p>
            <a:pPr defTabSz="457063"/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</a:rPr>
              <a:t>A) </a:t>
            </a:r>
            <a:r>
              <a:rPr lang="ar" sz="1600" kern="0" dirty="0">
                <a:solidFill>
                  <a:prstClr val="black"/>
                </a:solidFill>
                <a:cs typeface="Arial"/>
                <a:sym typeface="Arial"/>
              </a:rPr>
              <a:t>Cevimeline</a:t>
            </a:r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</a:rPr>
              <a:t>.</a:t>
            </a: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                            B) </a:t>
            </a:r>
            <a:r>
              <a:rPr lang="ar" sz="1600" kern="0" dirty="0">
                <a:solidFill>
                  <a:prstClr val="black"/>
                </a:solidFill>
                <a:cs typeface="Arial"/>
                <a:sym typeface="Arial"/>
              </a:rPr>
              <a:t>Acetylcholine (Ac</a:t>
            </a:r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</a:rPr>
              <a:t>h). </a:t>
            </a:r>
          </a:p>
          <a:p>
            <a:pPr defTabSz="457063"/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C) </a:t>
            </a:r>
            <a:r>
              <a:rPr lang="ar" sz="1600" kern="0" dirty="0">
                <a:solidFill>
                  <a:prstClr val="black"/>
                </a:solidFill>
                <a:cs typeface="Arial"/>
                <a:sym typeface="Arial"/>
              </a:rPr>
              <a:t>Pilocarpine</a:t>
            </a: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 .                            D) </a:t>
            </a:r>
            <a:r>
              <a:rPr lang="ar" sz="1600" kern="0" dirty="0">
                <a:solidFill>
                  <a:prstClr val="black"/>
                </a:solidFill>
                <a:cs typeface="Arial"/>
                <a:sym typeface="Arial"/>
              </a:rPr>
              <a:t>Carbachol</a:t>
            </a:r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</a:rPr>
              <a:t>.</a:t>
            </a:r>
            <a:endParaRPr lang="en-US" sz="1600" dirty="0">
              <a:solidFill>
                <a:prstClr val="black"/>
              </a:solidFill>
              <a:cs typeface="Arial"/>
              <a:sym typeface="Arial"/>
            </a:endParaRPr>
          </a:p>
          <a:p>
            <a:pPr defTabSz="457063"/>
            <a:endParaRPr lang="en-US" sz="1600" dirty="0">
              <a:solidFill>
                <a:prstClr val="black"/>
              </a:solidFill>
              <a:cs typeface="Arial"/>
              <a:sym typeface="Arial"/>
            </a:endParaRPr>
          </a:p>
          <a:p>
            <a:pPr defTabSz="457063"/>
            <a:r>
              <a:rPr lang="en-US" sz="1600" b="1" dirty="0">
                <a:solidFill>
                  <a:prstClr val="black"/>
                </a:solidFill>
                <a:cs typeface="Arial"/>
                <a:sym typeface="Arial"/>
              </a:rPr>
              <a:t>6-</a:t>
            </a:r>
            <a:r>
              <a:rPr lang="ar" sz="1600" b="1" dirty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Which one of the following can cross BBB</a:t>
            </a:r>
            <a:r>
              <a:rPr lang="en-US" sz="1600" b="1" dirty="0">
                <a:solidFill>
                  <a:prstClr val="black"/>
                </a:solidFill>
                <a:cs typeface="Arial"/>
                <a:sym typeface="Arial"/>
              </a:rPr>
              <a:t>?</a:t>
            </a:r>
          </a:p>
          <a:p>
            <a:pPr defTabSz="457063"/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</a:rPr>
              <a:t>A) </a:t>
            </a:r>
            <a:r>
              <a:rPr lang="ar" sz="1600" kern="0" dirty="0">
                <a:solidFill>
                  <a:prstClr val="black"/>
                </a:solidFill>
                <a:cs typeface="Arial"/>
                <a:sym typeface="Arial"/>
              </a:rPr>
              <a:t>Bethanechol</a:t>
            </a: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.                         B)</a:t>
            </a:r>
            <a:r>
              <a:rPr lang="ar" sz="1600" kern="0" dirty="0">
                <a:solidFill>
                  <a:prstClr val="black"/>
                </a:solidFill>
                <a:cs typeface="Arial"/>
                <a:sym typeface="Arial"/>
              </a:rPr>
              <a:t> Cevimeline </a:t>
            </a:r>
            <a:endParaRPr lang="en-US" sz="1600" kern="0" dirty="0">
              <a:solidFill>
                <a:prstClr val="black"/>
              </a:solidFill>
              <a:cs typeface="Arial"/>
              <a:sym typeface="Arial"/>
            </a:endParaRPr>
          </a:p>
          <a:p>
            <a:pPr defTabSz="457063"/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C)</a:t>
            </a:r>
            <a:r>
              <a:rPr lang="ar" sz="1600" kern="0" dirty="0">
                <a:solidFill>
                  <a:prstClr val="black"/>
                </a:solidFill>
                <a:cs typeface="Arial"/>
                <a:sym typeface="Arial"/>
              </a:rPr>
              <a:t> Pilocarpine</a:t>
            </a:r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</a:rPr>
              <a:t>.</a:t>
            </a: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                            D)</a:t>
            </a:r>
            <a:r>
              <a:rPr lang="ar" sz="1600" kern="0" dirty="0">
                <a:solidFill>
                  <a:prstClr val="black"/>
                </a:solidFill>
                <a:cs typeface="Arial"/>
                <a:sym typeface="Arial"/>
              </a:rPr>
              <a:t> Acetylcholine (Ac</a:t>
            </a:r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</a:rPr>
              <a:t>h). </a:t>
            </a:r>
          </a:p>
          <a:p>
            <a:pPr defTabSz="457063"/>
            <a:endParaRPr lang="en-US" sz="1600" dirty="0">
              <a:solidFill>
                <a:prstClr val="black"/>
              </a:solidFill>
              <a:cs typeface="Arial"/>
              <a:sym typeface="Arial"/>
            </a:endParaRPr>
          </a:p>
          <a:p>
            <a:pPr defTabSz="457063">
              <a:defRPr/>
            </a:pPr>
            <a:endParaRPr lang="en-US" sz="16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D8AA49-9DF0-49AC-A969-DEBE06ECA3DC}"/>
              </a:ext>
            </a:extLst>
          </p:cNvPr>
          <p:cNvSpPr txBox="1"/>
          <p:nvPr/>
        </p:nvSpPr>
        <p:spPr>
          <a:xfrm rot="16200000">
            <a:off x="5424830" y="8172517"/>
            <a:ext cx="11045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US" sz="1600" dirty="0">
                <a:solidFill>
                  <a:srgbClr val="E7E6E6">
                    <a:lumMod val="75000"/>
                  </a:srgbClr>
                </a:solidFill>
                <a:latin typeface="Calibri" panose="020F0502020204030204"/>
                <a:cs typeface="Arial"/>
                <a:sym typeface="Arial"/>
              </a:rPr>
              <a:t>Answers:</a:t>
            </a:r>
          </a:p>
          <a:p>
            <a:pPr defTabSz="457063">
              <a:defRPr/>
            </a:pPr>
            <a:r>
              <a:rPr lang="en-US" sz="1600" dirty="0">
                <a:solidFill>
                  <a:srgbClr val="E7E6E6">
                    <a:lumMod val="75000"/>
                  </a:srgbClr>
                </a:solidFill>
                <a:latin typeface="Calibri" panose="020F0502020204030204"/>
                <a:cs typeface="Arial"/>
                <a:sym typeface="Arial"/>
              </a:rPr>
              <a:t>1-D</a:t>
            </a:r>
          </a:p>
          <a:p>
            <a:pPr defTabSz="457063">
              <a:defRPr/>
            </a:pPr>
            <a:r>
              <a:rPr lang="en-US" sz="1600" dirty="0">
                <a:solidFill>
                  <a:srgbClr val="E7E6E6">
                    <a:lumMod val="75000"/>
                  </a:srgbClr>
                </a:solidFill>
                <a:latin typeface="Calibri" panose="020F0502020204030204"/>
                <a:cs typeface="Arial"/>
                <a:sym typeface="Arial"/>
              </a:rPr>
              <a:t>2-D</a:t>
            </a:r>
          </a:p>
          <a:p>
            <a:pPr defTabSz="457063">
              <a:defRPr/>
            </a:pPr>
            <a:r>
              <a:rPr lang="en-US" sz="1600" dirty="0">
                <a:solidFill>
                  <a:srgbClr val="E7E6E6">
                    <a:lumMod val="75000"/>
                  </a:srgbClr>
                </a:solidFill>
                <a:latin typeface="Calibri" panose="020F0502020204030204"/>
                <a:cs typeface="Arial"/>
                <a:sym typeface="Arial"/>
              </a:rPr>
              <a:t>3-A</a:t>
            </a:r>
          </a:p>
          <a:p>
            <a:pPr defTabSz="457063">
              <a:defRPr/>
            </a:pPr>
            <a:r>
              <a:rPr lang="en-US" sz="1600" dirty="0">
                <a:solidFill>
                  <a:srgbClr val="E7E6E6">
                    <a:lumMod val="75000"/>
                  </a:srgbClr>
                </a:solidFill>
                <a:latin typeface="Calibri" panose="020F0502020204030204"/>
                <a:cs typeface="Arial"/>
                <a:sym typeface="Arial"/>
              </a:rPr>
              <a:t>4-D</a:t>
            </a:r>
          </a:p>
          <a:p>
            <a:pPr defTabSz="457063">
              <a:defRPr/>
            </a:pPr>
            <a:r>
              <a:rPr lang="en-US" sz="1600" dirty="0">
                <a:solidFill>
                  <a:srgbClr val="E7E6E6">
                    <a:lumMod val="75000"/>
                  </a:srgbClr>
                </a:solidFill>
                <a:latin typeface="Calibri" panose="020F0502020204030204"/>
                <a:cs typeface="Arial"/>
                <a:sym typeface="Arial"/>
              </a:rPr>
              <a:t>5-B</a:t>
            </a:r>
          </a:p>
          <a:p>
            <a:pPr defTabSz="457063">
              <a:defRPr/>
            </a:pPr>
            <a:r>
              <a:rPr lang="en-US" sz="1600" dirty="0">
                <a:solidFill>
                  <a:srgbClr val="E7E6E6">
                    <a:lumMod val="75000"/>
                  </a:srgbClr>
                </a:solidFill>
                <a:latin typeface="Calibri" panose="020F0502020204030204"/>
                <a:cs typeface="Arial"/>
                <a:sym typeface="Arial"/>
              </a:rPr>
              <a:t>6-C</a:t>
            </a:r>
          </a:p>
          <a:p>
            <a:pPr defTabSz="457063">
              <a:defRPr/>
            </a:pPr>
            <a:endParaRPr lang="en-US" sz="1600" dirty="0">
              <a:solidFill>
                <a:srgbClr val="E7E6E6">
                  <a:lumMod val="75000"/>
                </a:srgbClr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31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02D0B-6133-4D22-920E-9C5904456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Cont..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13567125-B027-4F4F-989A-22992C7734F9}"/>
              </a:ext>
            </a:extLst>
          </p:cNvPr>
          <p:cNvSpPr/>
          <p:nvPr/>
        </p:nvSpPr>
        <p:spPr>
          <a:xfrm>
            <a:off x="1099" y="1186141"/>
            <a:ext cx="2437618" cy="611707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>
              <a:defRPr/>
            </a:pPr>
            <a:r>
              <a:rPr lang="en-US" sz="2399" kern="0" dirty="0">
                <a:solidFill>
                  <a:prstClr val="black"/>
                </a:solidFill>
                <a:latin typeface="Cambria" panose="02040503050406030204" pitchFamily="18" charset="0"/>
                <a:sym typeface="Arial"/>
              </a:rPr>
              <a:t>SAQ:</a:t>
            </a:r>
            <a:endParaRPr lang="en-US" sz="2399" b="1" kern="0" dirty="0">
              <a:solidFill>
                <a:prstClr val="black"/>
              </a:solidFill>
              <a:latin typeface="Cambria" panose="02040503050406030204" pitchFamily="18" charset="0"/>
              <a:sym typeface="Arial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877D8A16-DBDD-435F-98D7-46C3478E013C}"/>
              </a:ext>
            </a:extLst>
          </p:cNvPr>
          <p:cNvSpPr/>
          <p:nvPr/>
        </p:nvSpPr>
        <p:spPr>
          <a:xfrm>
            <a:off x="190500" y="2214650"/>
            <a:ext cx="6858000" cy="350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How many acetylcholine bind with ligand-gated ion (N+) channel?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E7E6E6">
                    <a:lumMod val="75000"/>
                  </a:srgbClr>
                </a:solidFill>
                <a:latin typeface="Calibri" panose="020F0502020204030204"/>
                <a:cs typeface="Arial"/>
                <a:sym typeface="Arial"/>
              </a:rPr>
              <a:t>2 acetylcholine molecules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What's the function of Adrenal medulla?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E7E6E6">
                    <a:lumMod val="75000"/>
                  </a:srgbClr>
                </a:solidFill>
                <a:latin typeface="Calibri" panose="020F0502020204030204"/>
                <a:cs typeface="Arial"/>
                <a:sym typeface="Arial"/>
              </a:rPr>
              <a:t>Release catecholamines ( adrenaline &amp; noradrenaline)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Why we don't use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Ach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 clinically?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E7E6E6">
                    <a:lumMod val="75000"/>
                  </a:srgbClr>
                </a:solidFill>
                <a:latin typeface="Calibri" panose="020F0502020204030204"/>
                <a:cs typeface="Arial"/>
                <a:sym typeface="Arial"/>
              </a:rPr>
              <a:t>1. It is not selective as it acts on both nicotinic and muscarinic receptors.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E7E6E6">
                    <a:lumMod val="75000"/>
                  </a:srgbClr>
                </a:solidFill>
                <a:latin typeface="Calibri" panose="020F0502020204030204"/>
                <a:cs typeface="Arial"/>
                <a:sym typeface="Arial"/>
              </a:rPr>
              <a:t>2. It has short duration of action. </a:t>
            </a:r>
            <a:endParaRPr lang="ar-SA" dirty="0">
              <a:solidFill>
                <a:srgbClr val="E7E6E6">
                  <a:lumMod val="75000"/>
                </a:srgbClr>
              </a:solidFill>
              <a:latin typeface="Calibri" panose="020F0502020204030204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28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FA16F3A-3C3D-46C8-B32D-8843278B2966}"/>
              </a:ext>
            </a:extLst>
          </p:cNvPr>
          <p:cNvGrpSpPr/>
          <p:nvPr/>
        </p:nvGrpSpPr>
        <p:grpSpPr>
          <a:xfrm>
            <a:off x="454818" y="534818"/>
            <a:ext cx="6249732" cy="3069217"/>
            <a:chOff x="453864" y="533400"/>
            <a:chExt cx="6251736" cy="307020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9DC9EC8-7F59-4854-BF83-921924C43328}"/>
                </a:ext>
              </a:extLst>
            </p:cNvPr>
            <p:cNvGrpSpPr/>
            <p:nvPr/>
          </p:nvGrpSpPr>
          <p:grpSpPr>
            <a:xfrm>
              <a:off x="453864" y="533400"/>
              <a:ext cx="6251736" cy="2686372"/>
              <a:chOff x="453864" y="533400"/>
              <a:chExt cx="6251736" cy="268637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F0021A23-9B89-4D60-8DA8-BE533C29F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76275" y="533400"/>
                <a:ext cx="1444464" cy="154304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43E7DD4D-41F5-4AB1-B11F-9D51D3134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864" y="1657027"/>
                <a:ext cx="1152525" cy="1562745"/>
              </a:xfrm>
              <a:prstGeom prst="rect">
                <a:avLst/>
              </a:prstGeom>
            </p:spPr>
          </p:pic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9EE7D283-39E9-4D4B-A672-1DE763AC015C}"/>
                  </a:ext>
                </a:extLst>
              </p:cNvPr>
              <p:cNvCxnSpPr/>
              <p:nvPr/>
            </p:nvCxnSpPr>
            <p:spPr>
              <a:xfrm>
                <a:off x="1777471" y="2247900"/>
                <a:ext cx="4928129" cy="0"/>
              </a:xfrm>
              <a:prstGeom prst="line">
                <a:avLst/>
              </a:prstGeom>
              <a:ln w="38100">
                <a:solidFill>
                  <a:srgbClr val="3767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41258FE-D7C8-4C66-B64D-7D0AF8C00EA9}"/>
                  </a:ext>
                </a:extLst>
              </p:cNvPr>
              <p:cNvSpPr txBox="1"/>
              <p:nvPr/>
            </p:nvSpPr>
            <p:spPr>
              <a:xfrm>
                <a:off x="2107935" y="1589127"/>
                <a:ext cx="426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063">
                  <a:defRPr/>
                </a:pPr>
                <a:r>
                  <a:rPr lang="en-US" sz="1799" dirty="0">
                    <a:solidFill>
                      <a:prstClr val="black"/>
                    </a:solidFill>
                    <a:latin typeface="Century" panose="02040604050505020304" pitchFamily="18" charset="0"/>
                    <a:cs typeface="Arial"/>
                    <a:sym typeface="Arial"/>
                  </a:rPr>
                  <a:t>“It is not hard, you just made it to the end!”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07951E-6654-4F7C-9987-E00CE6EA949D}"/>
                </a:ext>
              </a:extLst>
            </p:cNvPr>
            <p:cNvSpPr txBox="1"/>
            <p:nvPr/>
          </p:nvSpPr>
          <p:spPr>
            <a:xfrm>
              <a:off x="2406121" y="2438399"/>
              <a:ext cx="3175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063">
                <a:defRPr/>
              </a:pPr>
              <a:r>
                <a:rPr lang="en-US" sz="2799" dirty="0">
                  <a:solidFill>
                    <a:srgbClr val="93297C"/>
                  </a:solidFill>
                  <a:latin typeface="Cambria" panose="02040503050406030204" pitchFamily="18" charset="0"/>
                  <a:cs typeface="Arial"/>
                  <a:sym typeface="Arial"/>
                </a:rPr>
                <a:t>Team Leaders: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7B72803-D8E1-491A-AEB5-E67CB92E878A}"/>
                </a:ext>
              </a:extLst>
            </p:cNvPr>
            <p:cNvSpPr txBox="1"/>
            <p:nvPr/>
          </p:nvSpPr>
          <p:spPr>
            <a:xfrm>
              <a:off x="1474522" y="3141936"/>
              <a:ext cx="5038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063">
                <a:defRPr/>
              </a:pPr>
              <a:r>
                <a:rPr lang="en-US" sz="2399" dirty="0">
                  <a:solidFill>
                    <a:prstClr val="black"/>
                  </a:solidFill>
                  <a:latin typeface="Cambria" panose="02040503050406030204" pitchFamily="18" charset="0"/>
                  <a:cs typeface="Arial"/>
                  <a:sym typeface="Arial"/>
                </a:rPr>
                <a:t>Yazeed Alharbi &amp; Aseel Badukhon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79263BE-CE18-4790-8407-DC269FA491AB}"/>
              </a:ext>
            </a:extLst>
          </p:cNvPr>
          <p:cNvSpPr txBox="1"/>
          <p:nvPr/>
        </p:nvSpPr>
        <p:spPr>
          <a:xfrm>
            <a:off x="1237101" y="3961113"/>
            <a:ext cx="5275159" cy="138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>
              <a:defRPr/>
            </a:pPr>
            <a:r>
              <a:rPr lang="en-US" sz="2799" dirty="0">
                <a:solidFill>
                  <a:srgbClr val="93297C"/>
                </a:solidFill>
                <a:latin typeface="Cambria" panose="02040503050406030204" pitchFamily="18" charset="0"/>
                <a:cs typeface="Arial"/>
                <a:sym typeface="Arial"/>
              </a:rPr>
              <a:t>Thanks for those who worked on this lecture:</a:t>
            </a:r>
          </a:p>
          <a:p>
            <a:pPr algn="ctr" defTabSz="457063">
              <a:defRPr/>
            </a:pPr>
            <a:endParaRPr lang="en-US" sz="2799" dirty="0">
              <a:solidFill>
                <a:srgbClr val="93297C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4AE539C-016D-4CD4-AE14-E5DD519E79CD}"/>
              </a:ext>
            </a:extLst>
          </p:cNvPr>
          <p:cNvSpPr txBox="1"/>
          <p:nvPr/>
        </p:nvSpPr>
        <p:spPr>
          <a:xfrm>
            <a:off x="2158880" y="4991089"/>
            <a:ext cx="3536345" cy="399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>
              <a:defRPr/>
            </a:pPr>
            <a:endParaRPr lang="en-US" sz="1999" dirty="0">
              <a:solidFill>
                <a:prstClr val="black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xmlns="" id="{AEA416A7-B167-4FD5-8AC5-5FD09DFD4FD7}"/>
              </a:ext>
            </a:extLst>
          </p:cNvPr>
          <p:cNvSpPr/>
          <p:nvPr/>
        </p:nvSpPr>
        <p:spPr>
          <a:xfrm>
            <a:off x="1099" y="7657235"/>
            <a:ext cx="2265856" cy="49189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>
              <a:defRPr/>
            </a:pPr>
            <a:r>
              <a:rPr lang="en-US" sz="1799" dirty="0">
                <a:solidFill>
                  <a:prstClr val="black"/>
                </a:solidFill>
                <a:latin typeface="Cambria" panose="02040503050406030204" pitchFamily="18" charset="0"/>
                <a:sym typeface="Arial"/>
              </a:rPr>
              <a:t>References:</a:t>
            </a:r>
            <a:endParaRPr lang="en-US" sz="1799" b="1" dirty="0">
              <a:solidFill>
                <a:prstClr val="black"/>
              </a:solidFill>
              <a:latin typeface="Cambria" panose="02040503050406030204" pitchFamily="18" charset="0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3D0001B-7C13-4E9D-8953-8C3FD32FD109}"/>
              </a:ext>
            </a:extLst>
          </p:cNvPr>
          <p:cNvSpPr txBox="1"/>
          <p:nvPr/>
        </p:nvSpPr>
        <p:spPr>
          <a:xfrm>
            <a:off x="96687" y="8265269"/>
            <a:ext cx="2974182" cy="64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 defTabSz="457063">
              <a:buFont typeface="Wingdings" panose="05000000000000000000" pitchFamily="2" charset="2"/>
              <a:buChar char="ü"/>
              <a:defRPr/>
            </a:pPr>
            <a:r>
              <a:rPr lang="en-US" sz="1799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Team436</a:t>
            </a:r>
          </a:p>
          <a:p>
            <a:pPr marL="285664" indent="-285664" defTabSz="457063">
              <a:buFont typeface="Wingdings" panose="05000000000000000000" pitchFamily="2" charset="2"/>
              <a:buChar char="ü"/>
              <a:defRPr/>
            </a:pPr>
            <a:r>
              <a:rPr lang="en-US" sz="1799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Doctors’ notes and slides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819D8F8-9F42-44F3-9902-96EDFD587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8" y="9131906"/>
            <a:ext cx="590361" cy="5903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C9917CA-3E14-42ED-80BF-E6EEB04B8536}"/>
              </a:ext>
            </a:extLst>
          </p:cNvPr>
          <p:cNvSpPr txBox="1"/>
          <p:nvPr/>
        </p:nvSpPr>
        <p:spPr>
          <a:xfrm>
            <a:off x="749998" y="9256920"/>
            <a:ext cx="2031510" cy="36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US" sz="1799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@Pharma4370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5742EA3-9C05-4357-9757-77F53035E6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41" y="9146347"/>
            <a:ext cx="590361" cy="5903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787CF48-0CE7-495D-AF57-AAEDA709BFC3}"/>
              </a:ext>
            </a:extLst>
          </p:cNvPr>
          <p:cNvSpPr txBox="1"/>
          <p:nvPr/>
        </p:nvSpPr>
        <p:spPr>
          <a:xfrm>
            <a:off x="3162019" y="9256920"/>
            <a:ext cx="3536345" cy="36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US" sz="1799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pharmacology437@gmail.com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74DE16-1A80-4A42-9089-E1FE28F6786B}"/>
              </a:ext>
            </a:extLst>
          </p:cNvPr>
          <p:cNvSpPr txBox="1"/>
          <p:nvPr/>
        </p:nvSpPr>
        <p:spPr>
          <a:xfrm>
            <a:off x="1062908" y="6888901"/>
            <a:ext cx="5623542" cy="46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>
              <a:defRPr/>
            </a:pPr>
            <a:endParaRPr lang="en-US" sz="2399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  <a:sym typeface="Arial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F4918769-FCD1-4799-B705-B136E1B48218}"/>
              </a:ext>
            </a:extLst>
          </p:cNvPr>
          <p:cNvSpPr txBox="1"/>
          <p:nvPr/>
        </p:nvSpPr>
        <p:spPr>
          <a:xfrm>
            <a:off x="1916067" y="4888133"/>
            <a:ext cx="3917222" cy="3415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063"/>
            <a: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Abdullah abdurahman al-asseri</a:t>
            </a:r>
          </a:p>
          <a:p>
            <a:pPr algn="ctr" defTabSz="457063"/>
            <a: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Abdulhakim Alonaiq</a:t>
            </a:r>
            <a:b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</a:br>
            <a: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Bader Altamimi</a:t>
            </a:r>
            <a:b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</a:br>
            <a: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Fayez Ghiyath Aldarsouni</a:t>
            </a:r>
            <a:b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</a:br>
            <a: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Maan Abdulrahman Shukr</a:t>
            </a:r>
            <a:b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</a:br>
            <a: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Mohammed alnajeim</a:t>
            </a:r>
            <a:b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</a:br>
            <a: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Omar Alsuhaibani</a:t>
            </a:r>
            <a:b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</a:br>
            <a: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Sultan Omar Almalki</a:t>
            </a:r>
            <a:b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</a:br>
            <a: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Yazeed abdullah alkhayyal</a:t>
            </a:r>
          </a:p>
          <a:p>
            <a:pPr algn="ctr" defTabSz="457063"/>
            <a: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Ahmed Lateef Alanzy</a:t>
            </a:r>
          </a:p>
          <a:p>
            <a:pPr algn="ctr" defTabSz="457063"/>
            <a:r>
              <a:rPr lang="en-GB" sz="1799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Adel Alorainy</a:t>
            </a:r>
          </a:p>
          <a:p>
            <a:pPr algn="ctr" defTabSz="457063"/>
            <a:endParaRPr lang="ar-SA" sz="1799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47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6">
            <a:extLst>
              <a:ext uri="{FF2B5EF4-FFF2-40B4-BE49-F238E27FC236}">
                <a16:creationId xmlns:a16="http://schemas.microsoft.com/office/drawing/2014/main" xmlns="" id="{13929BFB-9641-4541-8C8C-8B8A403FC3C0}"/>
              </a:ext>
            </a:extLst>
          </p:cNvPr>
          <p:cNvSpPr txBox="1"/>
          <p:nvPr/>
        </p:nvSpPr>
        <p:spPr>
          <a:xfrm>
            <a:off x="-3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Cambria"/>
              <a:buNone/>
            </a:pPr>
            <a:r>
              <a:rPr lang="en-US" sz="4400" kern="1200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+mj-cs"/>
                <a:sym typeface="Cambria"/>
              </a:rPr>
              <a:t>Nervous System</a:t>
            </a:r>
            <a:endParaRPr lang="ar" sz="4400" kern="1200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Cambria" panose="02040503050406030204" pitchFamily="18" charset="0"/>
              <a:ea typeface="+mj-ea"/>
              <a:cs typeface="+mj-cs"/>
              <a:sym typeface="Cambri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B442E27-F5B5-4DEB-BFC9-D28E17C8E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57664"/>
              </p:ext>
            </p:extLst>
          </p:nvPr>
        </p:nvGraphicFramePr>
        <p:xfrm>
          <a:off x="-1" y="768000"/>
          <a:ext cx="6857999" cy="91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159">
                  <a:extLst>
                    <a:ext uri="{9D8B030D-6E8A-4147-A177-3AD203B41FA5}">
                      <a16:colId xmlns:a16="http://schemas.microsoft.com/office/drawing/2014/main" xmlns="" val="2071514988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xmlns="" val="269803059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292531881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3979932479"/>
                    </a:ext>
                  </a:extLst>
                </a:gridCol>
              </a:tblGrid>
              <a:tr h="4094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Central Nervous 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Peripheral 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037410"/>
                  </a:ext>
                </a:extLst>
              </a:tr>
              <a:tr h="2333680"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Brain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Spinal Cord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Afferent (Sensory)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Efferent (Motor):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Somatic; skeletal muscles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Autonomic; Smooth muscles: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Sympathetic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Parasympathetic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Enteric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1701466"/>
                  </a:ext>
                </a:extLst>
              </a:tr>
              <a:tr h="504855">
                <a:tc gridSpan="4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Autonomic PNS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5267310"/>
                  </a:ext>
                </a:extLst>
              </a:tr>
              <a:tr h="1312622">
                <a:tc gridSpan="4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It is subdivided into: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Parasympathetic </a:t>
                      </a:r>
                      <a:r>
                        <a:rPr lang="en-US" sz="18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(Cholinergic)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Sympathetic </a:t>
                      </a:r>
                      <a:r>
                        <a:rPr lang="en-US" sz="18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(Adrenergic)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Enteric </a:t>
                      </a:r>
                      <a:r>
                        <a:rPr lang="en-US" sz="18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(For GIT)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559639861"/>
                  </a:ext>
                </a:extLst>
              </a:tr>
              <a:tr h="504855">
                <a:tc gridSpan="4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Parasympathetic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“our drugs will act here”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7421827"/>
                  </a:ext>
                </a:extLst>
              </a:tr>
              <a:tr h="2255018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Preganglionic neurons: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Long.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Synapses with postganglionic at or near organ.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Acetylcholine is neurotransmitter.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Nicotinic receptor on postganglionic.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Postganglionic neurons: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Short.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Synapses on the organ.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Acetylcholine is neurotransmitter.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Muscarinic receptor on the organ.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*Cholinergic Fibers: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Fibers release Ach in ANS.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805338862"/>
                  </a:ext>
                </a:extLst>
              </a:tr>
              <a:tr h="504855">
                <a:tc gridSpan="4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Cholinergic Transmission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6506462"/>
                  </a:ext>
                </a:extLst>
              </a:tr>
              <a:tr h="1312622">
                <a:tc gridSpan="4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• Half-life of Ach is very short.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• Targets for pharmacologic therapy (interventions):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1.Synthesis.  2.Storage.  3.Release.  4.Termination of action of the transmitter.  5.Receptor.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6236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83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6">
            <a:extLst>
              <a:ext uri="{FF2B5EF4-FFF2-40B4-BE49-F238E27FC236}">
                <a16:creationId xmlns:a16="http://schemas.microsoft.com/office/drawing/2014/main" xmlns="" id="{703B82FE-8D5A-4783-BFAF-31235891FD77}"/>
              </a:ext>
            </a:extLst>
          </p:cNvPr>
          <p:cNvSpPr txBox="1"/>
          <p:nvPr/>
        </p:nvSpPr>
        <p:spPr>
          <a:xfrm>
            <a:off x="-3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Cambria"/>
              <a:buNone/>
            </a:pPr>
            <a:r>
              <a:rPr lang="en-US" sz="4400" kern="1200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+mj-cs"/>
                <a:sym typeface="Cambria"/>
              </a:rPr>
              <a:t>Cholinomimetics</a:t>
            </a:r>
            <a:endParaRPr lang="ar" sz="4400" kern="1200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Cambria" panose="02040503050406030204" pitchFamily="18" charset="0"/>
              <a:ea typeface="+mj-ea"/>
              <a:cs typeface="+mj-cs"/>
              <a:sym typeface="Cambri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669D190-A535-477E-881B-9EFA25172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811490"/>
              </p:ext>
            </p:extLst>
          </p:nvPr>
        </p:nvGraphicFramePr>
        <p:xfrm>
          <a:off x="0" y="768000"/>
          <a:ext cx="6857999" cy="913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xmlns="" val="12597238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88147027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xmlns="" val="4046643297"/>
                    </a:ext>
                  </a:extLst>
                </a:gridCol>
                <a:gridCol w="2905124">
                  <a:extLst>
                    <a:ext uri="{9D8B030D-6E8A-4147-A177-3AD203B41FA5}">
                      <a16:colId xmlns:a16="http://schemas.microsoft.com/office/drawing/2014/main" xmlns="" val="1675851983"/>
                    </a:ext>
                  </a:extLst>
                </a:gridCol>
              </a:tblGrid>
              <a:tr h="102755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M.O.A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Drugs that produce actions similar to stimulation of parasympathetic system or similar to Acetylcholine.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4415596"/>
                  </a:ext>
                </a:extLst>
              </a:tr>
              <a:tr h="65799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Class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Direct Cholinomimetics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Indirect Cholinomimetics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6459593"/>
                  </a:ext>
                </a:extLst>
              </a:tr>
              <a:tr h="14182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Cause direct stimulation of cholinergic receptors. </a:t>
                      </a:r>
                      <a:r>
                        <a:rPr lang="en-US" sz="1600" b="0" dirty="0">
                          <a:solidFill>
                            <a:srgbClr val="92D050"/>
                          </a:solidFill>
                        </a:rPr>
                        <a:t>Each receptor will give different effect.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Acts indirectly by inhibiting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Acetyl cholinesterase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thus prevent the hydrolysis of Ach. They are called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Cholinesterase inhibitors or anticholinesterases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9808732"/>
                  </a:ext>
                </a:extLst>
              </a:tr>
              <a:tr h="89053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Site of Action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Cholinergic drugs act upon two types of receptors: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Nicotinic receptors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Muscarinic receptors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586314"/>
                  </a:ext>
                </a:extLst>
              </a:tr>
              <a:tr h="65799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Cholinergic or Parasympathetic receptors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297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29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9799934"/>
                  </a:ext>
                </a:extLst>
              </a:tr>
              <a:tr h="6926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Nicotinic receptors (N)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“Central Receptors”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Muscarinic receptors (M)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“Peripheral Receptors”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1436153"/>
                  </a:ext>
                </a:extLst>
              </a:tr>
              <a:tr h="3793027">
                <a:tc gridSpan="2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Type I receptors: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Ion channel linked receptors </a:t>
                      </a:r>
                      <a:r>
                        <a:rPr lang="en-US" sz="1600" b="0" dirty="0">
                          <a:solidFill>
                            <a:srgbClr val="92D050"/>
                          </a:solidFill>
                        </a:rPr>
                        <a:t>(Na channels)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</a:rPr>
                        <a:t>Located in: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Skeletal muscles (Neuromuscular junction)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(Nm)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Autonomic ganglia (Sympathetic and parasympathetic ganglia)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(Nn)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Adrenal Medulla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(Nn)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CNS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(Nn)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</a:rPr>
                        <a:t>Subclasses: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Nm: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On muscles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Nn: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On nerves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</a:rPr>
                        <a:t>Stimulated by: </a:t>
                      </a:r>
                      <a:r>
                        <a:rPr lang="en-US" sz="1600" b="0" dirty="0">
                          <a:solidFill>
                            <a:srgbClr val="92D050"/>
                          </a:solidFill>
                        </a:rPr>
                        <a:t>Nicotine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Type II receptors: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G-protein linked receptors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rgbClr val="00B050"/>
                          </a:solidFill>
                        </a:rPr>
                        <a:t>Located at: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All target organs that are innervated by parasympathetic fibers (Heart, CVS, Eye, Bladder,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). </a:t>
                      </a:r>
                      <a:r>
                        <a:rPr lang="en-US" sz="1600" b="0" dirty="0">
                          <a:solidFill>
                            <a:srgbClr val="92D050"/>
                          </a:solidFill>
                        </a:rPr>
                        <a:t>Internal organs except ventricles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rgbClr val="00B050"/>
                          </a:solidFill>
                        </a:rPr>
                        <a:t>Subclasses: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M1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M3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M5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are excitatory or stimulatory in function. </a:t>
                      </a:r>
                      <a:r>
                        <a:rPr lang="en-US" sz="1600" b="0" dirty="0">
                          <a:solidFill>
                            <a:srgbClr val="92D050"/>
                          </a:solidFill>
                        </a:rPr>
                        <a:t>Smooth muscles and glands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M2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M4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are inhibitory in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function.</a:t>
                      </a:r>
                      <a:r>
                        <a:rPr lang="en-US" sz="1600" b="0" dirty="0" err="1">
                          <a:solidFill>
                            <a:srgbClr val="92D050"/>
                          </a:solidFill>
                        </a:rPr>
                        <a:t>Heart</a:t>
                      </a:r>
                      <a:endParaRPr lang="en-US" sz="1600" b="0" dirty="0">
                        <a:solidFill>
                          <a:srgbClr val="92D050"/>
                        </a:solidFill>
                      </a:endParaRPr>
                    </a:p>
                    <a:p>
                      <a:pPr algn="l"/>
                      <a:r>
                        <a:rPr lang="en-US" sz="1600" b="0" dirty="0">
                          <a:solidFill>
                            <a:srgbClr val="00B050"/>
                          </a:solidFill>
                        </a:rPr>
                        <a:t>Stimulated by: </a:t>
                      </a:r>
                      <a:r>
                        <a:rPr lang="en-US" sz="1600" b="0" dirty="0">
                          <a:solidFill>
                            <a:srgbClr val="92D050"/>
                          </a:solidFill>
                        </a:rPr>
                        <a:t>Muscarine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6886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68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24">
            <a:extLst>
              <a:ext uri="{FF2B5EF4-FFF2-40B4-BE49-F238E27FC236}">
                <a16:creationId xmlns:a16="http://schemas.microsoft.com/office/drawing/2014/main" xmlns="" id="{E211697A-1B13-4539-8CCF-6529F2FB2CFE}"/>
              </a:ext>
            </a:extLst>
          </p:cNvPr>
          <p:cNvSpPr/>
          <p:nvPr/>
        </p:nvSpPr>
        <p:spPr>
          <a:xfrm>
            <a:off x="0" y="242994"/>
            <a:ext cx="2533650" cy="766655"/>
          </a:xfrm>
          <a:prstGeom prst="homePlate">
            <a:avLst>
              <a:gd name="adj" fmla="val 50000"/>
            </a:avLst>
          </a:prstGeom>
          <a:solidFill>
            <a:srgbClr val="F1D8F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ar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Nicotinic Receptors</a:t>
            </a:r>
            <a:r>
              <a:rPr lang="en-US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VS Muscarinic</a:t>
            </a:r>
            <a:r>
              <a:rPr lang="ar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</p:txBody>
      </p:sp>
      <p:graphicFrame>
        <p:nvGraphicFramePr>
          <p:cNvPr id="3" name="Group 49">
            <a:extLst>
              <a:ext uri="{FF2B5EF4-FFF2-40B4-BE49-F238E27FC236}">
                <a16:creationId xmlns:a16="http://schemas.microsoft.com/office/drawing/2014/main" xmlns="" id="{E2FC865D-1430-4481-BBB7-6A0436FA13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391623"/>
              </p:ext>
            </p:extLst>
          </p:nvPr>
        </p:nvGraphicFramePr>
        <p:xfrm>
          <a:off x="95250" y="1200151"/>
          <a:ext cx="6667500" cy="5419108"/>
        </p:xfrm>
        <a:graphic>
          <a:graphicData uri="http://schemas.openxmlformats.org/drawingml/2006/table">
            <a:tbl>
              <a:tblPr rtl="1"/>
              <a:tblGrid>
                <a:gridCol w="33410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6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92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Muscarinic receptors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Peripheral cholinoceptors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2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Nicotinic receptors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Central cholinoceptors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2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Excitatory or inhibitory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Almost excitatory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66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On all peripheral organs innervated by postganglionic parasympathetic fibers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Autonomic ganglia Nn 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sympathetic &amp; parasympathetic stimulation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34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Heart (bradycardia, M2)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exocrine glands (secretion, M3)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Adrenal medulla Nn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release of catecholamines (adrenaline &amp; noradrenaline)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663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Smooth muscles (contraction, M3)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(GIT, urinary tract, bronchial muscles, uterus)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Skeletal muscles Nm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contraction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Shape 224">
            <a:extLst>
              <a:ext uri="{FF2B5EF4-FFF2-40B4-BE49-F238E27FC236}">
                <a16:creationId xmlns:a16="http://schemas.microsoft.com/office/drawing/2014/main" xmlns="" id="{601FBAC9-9B1E-4771-98A8-F0123251BA4B}"/>
              </a:ext>
            </a:extLst>
          </p:cNvPr>
          <p:cNvSpPr/>
          <p:nvPr/>
        </p:nvSpPr>
        <p:spPr>
          <a:xfrm>
            <a:off x="0" y="6809761"/>
            <a:ext cx="2343150" cy="766655"/>
          </a:xfrm>
          <a:prstGeom prst="homePlat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Direct Acting Cholinergic drugs</a:t>
            </a:r>
            <a:r>
              <a:rPr lang="ar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FDB51F6-7421-4569-97B2-022366229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040678"/>
              </p:ext>
            </p:extLst>
          </p:nvPr>
        </p:nvGraphicFramePr>
        <p:xfrm>
          <a:off x="0" y="7766918"/>
          <a:ext cx="6858000" cy="2139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732">
                  <a:extLst>
                    <a:ext uri="{9D8B030D-6E8A-4147-A177-3AD203B41FA5}">
                      <a16:colId xmlns:a16="http://schemas.microsoft.com/office/drawing/2014/main" xmlns="" val="1690459158"/>
                    </a:ext>
                  </a:extLst>
                </a:gridCol>
                <a:gridCol w="3042634">
                  <a:extLst>
                    <a:ext uri="{9D8B030D-6E8A-4147-A177-3AD203B41FA5}">
                      <a16:colId xmlns:a16="http://schemas.microsoft.com/office/drawing/2014/main" xmlns="" val="1414999727"/>
                    </a:ext>
                  </a:extLst>
                </a:gridCol>
                <a:gridCol w="3042634">
                  <a:extLst>
                    <a:ext uri="{9D8B030D-6E8A-4147-A177-3AD203B41FA5}">
                      <a16:colId xmlns:a16="http://schemas.microsoft.com/office/drawing/2014/main" xmlns="" val="1390702674"/>
                    </a:ext>
                  </a:extLst>
                </a:gridCol>
              </a:tblGrid>
              <a:tr h="952742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Pharmacological actions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Actions that are similar to the effects of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parasympathetic system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activation. And are classified according to the type of receptor acting on into: </a:t>
                      </a:r>
                      <a:r>
                        <a:rPr lang="en-US" sz="1600" b="0" dirty="0">
                          <a:solidFill>
                            <a:srgbClr val="92D050"/>
                          </a:solidFill>
                        </a:rPr>
                        <a:t>Actions means uses!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3432656"/>
                  </a:ext>
                </a:extLst>
              </a:tr>
              <a:tr h="593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Nicotinic 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Muscarinic 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5623602"/>
                  </a:ext>
                </a:extLst>
              </a:tr>
              <a:tr h="593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Drugs produce their effect on nicotinic receptors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Drugs produce their effect on Muscarinic receptors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12366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F89C69-3252-4110-93B2-E8AC21D13B37}"/>
              </a:ext>
            </a:extLst>
          </p:cNvPr>
          <p:cNvSpPr txBox="1"/>
          <p:nvPr/>
        </p:nvSpPr>
        <p:spPr>
          <a:xfrm>
            <a:off x="2533650" y="7193088"/>
            <a:ext cx="3981450" cy="276999"/>
          </a:xfrm>
          <a:prstGeom prst="rect">
            <a:avLst/>
          </a:prstGeom>
          <a:noFill/>
          <a:ln>
            <a:solidFill>
              <a:srgbClr val="782A72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92D050"/>
                </a:solidFill>
              </a:rPr>
              <a:t>EDRF stands for Endothelium Derived Relaxing Factor</a:t>
            </a:r>
          </a:p>
        </p:txBody>
      </p:sp>
    </p:spTree>
    <p:extLst>
      <p:ext uri="{BB962C8B-B14F-4D97-AF65-F5344CB8AC3E}">
        <p14:creationId xmlns:p14="http://schemas.microsoft.com/office/powerpoint/2010/main" val="394918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6">
            <a:extLst>
              <a:ext uri="{FF2B5EF4-FFF2-40B4-BE49-F238E27FC236}">
                <a16:creationId xmlns:a16="http://schemas.microsoft.com/office/drawing/2014/main" xmlns="" id="{65EBC84C-0E06-4C5F-AAE0-393E2D789A66}"/>
              </a:ext>
            </a:extLst>
          </p:cNvPr>
          <p:cNvSpPr txBox="1"/>
          <p:nvPr/>
        </p:nvSpPr>
        <p:spPr>
          <a:xfrm>
            <a:off x="-3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Cambria"/>
              <a:buNone/>
            </a:pPr>
            <a:r>
              <a:rPr lang="en-US" sz="4400" kern="1200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+mj-cs"/>
                <a:sym typeface="Cambria"/>
              </a:rPr>
              <a:t>Cont.</a:t>
            </a:r>
            <a:endParaRPr lang="ar" sz="4400" kern="1200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Cambria" panose="02040503050406030204" pitchFamily="18" charset="0"/>
              <a:ea typeface="+mj-ea"/>
              <a:cs typeface="+mj-cs"/>
              <a:sym typeface="Cambri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A2F180D-742E-401B-BDEC-03CC240D9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107"/>
              </p:ext>
            </p:extLst>
          </p:nvPr>
        </p:nvGraphicFramePr>
        <p:xfrm>
          <a:off x="2" y="768000"/>
          <a:ext cx="6858000" cy="913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48">
                  <a:extLst>
                    <a:ext uri="{9D8B030D-6E8A-4147-A177-3AD203B41FA5}">
                      <a16:colId xmlns:a16="http://schemas.microsoft.com/office/drawing/2014/main" xmlns="" val="665729378"/>
                    </a:ext>
                  </a:extLst>
                </a:gridCol>
                <a:gridCol w="2876552">
                  <a:extLst>
                    <a:ext uri="{9D8B030D-6E8A-4147-A177-3AD203B41FA5}">
                      <a16:colId xmlns:a16="http://schemas.microsoft.com/office/drawing/2014/main" xmlns="" val="2543043442"/>
                    </a:ext>
                  </a:extLst>
                </a:gridCol>
                <a:gridCol w="666748">
                  <a:extLst>
                    <a:ext uri="{9D8B030D-6E8A-4147-A177-3AD203B41FA5}">
                      <a16:colId xmlns:a16="http://schemas.microsoft.com/office/drawing/2014/main" xmlns="" val="1840193940"/>
                    </a:ext>
                  </a:extLst>
                </a:gridCol>
                <a:gridCol w="2762252">
                  <a:extLst>
                    <a:ext uri="{9D8B030D-6E8A-4147-A177-3AD203B41FA5}">
                      <a16:colId xmlns:a16="http://schemas.microsoft.com/office/drawing/2014/main" xmlns="" val="333787617"/>
                    </a:ext>
                  </a:extLst>
                </a:gridCol>
              </a:tblGrid>
              <a:tr h="3403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Nicotinic 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Muscarinic 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2680925"/>
                  </a:ext>
                </a:extLst>
              </a:tr>
              <a:tr h="1392501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Skeletal Muscles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Low concentration </a:t>
                      </a:r>
                      <a:r>
                        <a:rPr lang="en-US" sz="1400" b="1" dirty="0">
                          <a:solidFill>
                            <a:srgbClr val="DD2B84"/>
                          </a:solidFill>
                        </a:rPr>
                        <a:t>(Therapeutic dose)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of Nicotine: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Muscle Contraction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High concentration </a:t>
                      </a:r>
                      <a:r>
                        <a:rPr lang="en-US" sz="1400" b="1" dirty="0">
                          <a:solidFill>
                            <a:srgbClr val="DD2B84"/>
                          </a:solidFill>
                        </a:rPr>
                        <a:t>(Toxic dose)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of Nicotine: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Persistent depolarization and relaxation (Blocking of depolarization). </a:t>
                      </a:r>
                      <a:r>
                        <a:rPr lang="en-US" sz="1400" b="0" dirty="0">
                          <a:solidFill>
                            <a:srgbClr val="92D050"/>
                          </a:solidFill>
                        </a:rPr>
                        <a:t>Constant contraction of muscle means there is no repolarization which is essential for muscle relaxation leading to muscle paralysis. Succinylcholine has similar effect.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Eye (M3)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Contraction of circular muscle of iris (miosis)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Contraction of ciliary muscles for near vision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Decrease in intraocular pressure (IOP)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8156980"/>
                  </a:ext>
                </a:extLst>
              </a:tr>
              <a:tr h="959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Heart endothelium (M2)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Bradycardia (decrease in heart rate)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Release of Nitric oxide(NO) (EDRF) </a:t>
                      </a:r>
                      <a:r>
                        <a:rPr lang="en-US" sz="1400" b="0" dirty="0">
                          <a:solidFill>
                            <a:srgbClr val="92D050"/>
                          </a:solidFill>
                        </a:rPr>
                        <a:t>Affects blood vessels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6990074"/>
                  </a:ext>
                </a:extLst>
              </a:tr>
              <a:tr h="6601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Lung (M3)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Constriction of bronchial smooth muscles and increase bronchial secretion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2926501"/>
                  </a:ext>
                </a:extLst>
              </a:tr>
              <a:tr h="82519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Autonomic Ganglia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By stimulating it.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This happens by both sympathetic and parasympathetic stimulation. </a:t>
                      </a:r>
                      <a:r>
                        <a:rPr lang="en-US" sz="1400" b="0" dirty="0">
                          <a:solidFill>
                            <a:srgbClr val="92D050"/>
                          </a:solidFill>
                        </a:rPr>
                        <a:t>Secretion of Neurotransmitters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1080074"/>
                  </a:ext>
                </a:extLst>
              </a:tr>
              <a:tr h="959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GIT (M3)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Increase in motility(peristalsis)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Increase in secretion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Relaxation of sphincter causes defecation </a:t>
                      </a:r>
                      <a:r>
                        <a:rPr lang="en-US" sz="1400" b="0" dirty="0">
                          <a:solidFill>
                            <a:srgbClr val="92D050"/>
                          </a:solidFill>
                        </a:rPr>
                        <a:t>No with diarrhea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9631770"/>
                  </a:ext>
                </a:extLst>
              </a:tr>
              <a:tr h="330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Urinary Bladder (M3)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Contraction of muscles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Relaxation of sphincter causes urination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9982633"/>
                  </a:ext>
                </a:extLst>
              </a:tr>
              <a:tr h="412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Adrenal Gland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By stimulation which leads to the release of Catecholamine (Adrenaline and Noradrenaline). </a:t>
                      </a:r>
                      <a:r>
                        <a:rPr lang="en-US" sz="1400" b="0" dirty="0">
                          <a:solidFill>
                            <a:srgbClr val="92D050"/>
                          </a:solidFill>
                        </a:rPr>
                        <a:t>Over stimulation leads Adrenergic crisis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0369543"/>
                  </a:ext>
                </a:extLst>
              </a:tr>
              <a:tr h="959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Exocrine glands (M3)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Increase in exocrine glands secretions which are: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Sweat, Saliva, Lacrimal, Bronchial, intestinal glands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4099036"/>
                  </a:ext>
                </a:extLst>
              </a:tr>
              <a:tr h="56638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Parasympathetic actions on Eye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74352"/>
                  </a:ext>
                </a:extLst>
              </a:tr>
              <a:tr h="2475558">
                <a:tc gridSpan="4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It innervates the constrictor pupillae (Circular muscle of iris) which is important adjusting the pupil in response to change in light intensity and regulating the intraocular pressure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Aqueous humour secreted by ciliary body is removed continuously by drainage into the canal of Schlemm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Normal ocular pressure is 10-15 mmHg above atmospheric pressure. Abnormal  raised pressure (Glaucoma) leads to retinal detachment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Miosis decreases the IOP in Glaucoma by increasing the filtration angle </a:t>
                      </a:r>
                      <a:r>
                        <a:rPr lang="en-US" sz="1400" b="0" dirty="0">
                          <a:solidFill>
                            <a:srgbClr val="92D050"/>
                          </a:solidFill>
                        </a:rPr>
                        <a:t>through ciliary muscles contraction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When the ciliary muscle contracts, the lens bulge more and this parasympathetic reflex is essential to accommodate for near vision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40340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D87FE3-473F-454C-80CC-BB9A1E7B1D41}"/>
              </a:ext>
            </a:extLst>
          </p:cNvPr>
          <p:cNvSpPr txBox="1"/>
          <p:nvPr/>
        </p:nvSpPr>
        <p:spPr>
          <a:xfrm>
            <a:off x="5829300" y="4438650"/>
            <a:ext cx="102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2D050"/>
                </a:solidFill>
              </a:rPr>
              <a:t>Postsurgical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8CCCA170-CF0A-4476-93E1-14837CC89840}"/>
              </a:ext>
            </a:extLst>
          </p:cNvPr>
          <p:cNvCxnSpPr/>
          <p:nvPr/>
        </p:nvCxnSpPr>
        <p:spPr>
          <a:xfrm flipV="1">
            <a:off x="6534150" y="4305300"/>
            <a:ext cx="0" cy="133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96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6">
            <a:extLst>
              <a:ext uri="{FF2B5EF4-FFF2-40B4-BE49-F238E27FC236}">
                <a16:creationId xmlns:a16="http://schemas.microsoft.com/office/drawing/2014/main" xmlns="" id="{F4682444-76E9-47D8-8B66-1080E1987384}"/>
              </a:ext>
            </a:extLst>
          </p:cNvPr>
          <p:cNvSpPr txBox="1"/>
          <p:nvPr/>
        </p:nvSpPr>
        <p:spPr>
          <a:xfrm>
            <a:off x="-3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Cambria"/>
              <a:buNone/>
            </a:pPr>
            <a:r>
              <a:rPr lang="en-US" sz="4400" kern="1200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+mj-cs"/>
                <a:sym typeface="Cambria"/>
              </a:rPr>
              <a:t>Cont.</a:t>
            </a:r>
            <a:endParaRPr lang="ar" sz="4400" kern="1200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Cambria" panose="02040503050406030204" pitchFamily="18" charset="0"/>
              <a:ea typeface="+mj-ea"/>
              <a:cs typeface="+mj-cs"/>
              <a:sym typeface="Cambri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82C8559-92BD-4CD0-BFE8-BA530C43C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797002"/>
              </p:ext>
            </p:extLst>
          </p:nvPr>
        </p:nvGraphicFramePr>
        <p:xfrm>
          <a:off x="1" y="768000"/>
          <a:ext cx="6857995" cy="913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099">
                  <a:extLst>
                    <a:ext uri="{9D8B030D-6E8A-4147-A177-3AD203B41FA5}">
                      <a16:colId xmlns:a16="http://schemas.microsoft.com/office/drawing/2014/main" xmlns="" val="3220251783"/>
                    </a:ext>
                  </a:extLst>
                </a:gridCol>
                <a:gridCol w="3228973">
                  <a:extLst>
                    <a:ext uri="{9D8B030D-6E8A-4147-A177-3AD203B41FA5}">
                      <a16:colId xmlns:a16="http://schemas.microsoft.com/office/drawing/2014/main" xmlns="" val="401316906"/>
                    </a:ext>
                  </a:extLst>
                </a:gridCol>
                <a:gridCol w="2828923">
                  <a:extLst>
                    <a:ext uri="{9D8B030D-6E8A-4147-A177-3AD203B41FA5}">
                      <a16:colId xmlns:a16="http://schemas.microsoft.com/office/drawing/2014/main" xmlns="" val="32278944"/>
                    </a:ext>
                  </a:extLst>
                </a:gridCol>
              </a:tblGrid>
              <a:tr h="8113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Type of Drug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Natural Alkaloids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Synthetic Choline Esters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872063"/>
                  </a:ext>
                </a:extLst>
              </a:tr>
              <a:tr h="182301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Features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Alkaloids are lipid soluble nitrogen non polar compound found in nature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Tertiary amines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Common suffix (ine) which means natural and 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Polar (contains N ion) Quaternary  ammonium compounds that </a:t>
                      </a:r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change the acidity of the medium it acts 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β-methyl  group :Selectivity to M receptor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0370552"/>
                  </a:ext>
                </a:extLst>
              </a:tr>
              <a:tr h="14338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Examples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Pilocarpine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Nicotine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Muscarine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Acetylcholine </a:t>
                      </a:r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found in our body naturally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Carbachol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Bethanechol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Cevimeline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4875825"/>
                  </a:ext>
                </a:extLst>
              </a:tr>
              <a:tr h="33692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P.K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Non polar, lipid soluble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" sz="1600" dirty="0">
                          <a:solidFill>
                            <a:schemeClr val="dk1"/>
                          </a:solidFill>
                        </a:rPr>
                        <a:t>Well absorbed </a:t>
                      </a:r>
                      <a:r>
                        <a:rPr lang="ar" sz="1600" dirty="0">
                          <a:solidFill>
                            <a:srgbClr val="FF0000"/>
                          </a:solidFill>
                        </a:rPr>
                        <a:t>except</a:t>
                      </a:r>
                      <a:r>
                        <a:rPr lang="ar" sz="1600" dirty="0">
                          <a:solidFill>
                            <a:schemeClr val="dk1"/>
                          </a:solidFill>
                        </a:rPr>
                        <a:t> Muscarine, Excreted by the kidneys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ar" sz="1600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Poor distribution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Can not cross BBB so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no CNS effects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Not metabolized by Cholinesterase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Have longer duration of action than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Ach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Never given I.V. or I.M. BUT S.C. </a:t>
                      </a:r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why? Because it may cause Cardiac arrest but if you have to inject it that way then do it slowly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7817375"/>
                  </a:ext>
                </a:extLst>
              </a:tr>
              <a:tr h="17005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Contraindications of Direct cholinomimetics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Bronchial asthma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Peptic ulcer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Angina pectoris </a:t>
                      </a:r>
                      <a:r>
                        <a:rPr lang="ar-SA" sz="16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(الذبحة الصدرية)</a:t>
                      </a:r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(M3)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Urinary incontinence </a:t>
                      </a:r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(increases urination)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Intestinal obstruction </a:t>
                      </a:r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(it’ll increase motility which will lead to perforation with this obstruction)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1009984"/>
                  </a:ext>
                </a:extLst>
              </a:tr>
            </a:tbl>
          </a:graphicData>
        </a:graphic>
      </p:graphicFrame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xmlns="" id="{1C00DF4F-0DB4-470F-B7CD-BFE556AAAE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34087" y="5784069"/>
            <a:ext cx="400050" cy="333378"/>
          </a:xfrm>
          <a:prstGeom prst="bentConnector3">
            <a:avLst>
              <a:gd name="adj1" fmla="val 23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E3F74D-8B4B-4481-AE7B-4123AB52A183}"/>
              </a:ext>
            </a:extLst>
          </p:cNvPr>
          <p:cNvSpPr txBox="1"/>
          <p:nvPr/>
        </p:nvSpPr>
        <p:spPr>
          <a:xfrm>
            <a:off x="6400801" y="5750732"/>
            <a:ext cx="400110" cy="50898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dirty="0">
                <a:solidFill>
                  <a:srgbClr val="93297C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18734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24">
            <a:extLst>
              <a:ext uri="{FF2B5EF4-FFF2-40B4-BE49-F238E27FC236}">
                <a16:creationId xmlns:a16="http://schemas.microsoft.com/office/drawing/2014/main" xmlns="" id="{A7F62AB4-8847-4DE6-8F9E-EC659797182B}"/>
              </a:ext>
            </a:extLst>
          </p:cNvPr>
          <p:cNvSpPr/>
          <p:nvPr/>
        </p:nvSpPr>
        <p:spPr>
          <a:xfrm>
            <a:off x="0" y="180361"/>
            <a:ext cx="2171700" cy="676889"/>
          </a:xfrm>
          <a:prstGeom prst="homePlate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Natural Alkaloids</a:t>
            </a:r>
            <a:r>
              <a:rPr lang="ar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5C10126-2697-4DEC-9CDE-66D09AE0A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445"/>
              </p:ext>
            </p:extLst>
          </p:nvPr>
        </p:nvGraphicFramePr>
        <p:xfrm>
          <a:off x="0" y="1085850"/>
          <a:ext cx="6858000" cy="528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xmlns="" val="164413049"/>
                    </a:ext>
                  </a:extLst>
                </a:gridCol>
                <a:gridCol w="6153150">
                  <a:extLst>
                    <a:ext uri="{9D8B030D-6E8A-4147-A177-3AD203B41FA5}">
                      <a16:colId xmlns:a16="http://schemas.microsoft.com/office/drawing/2014/main" xmlns="" val="813018801"/>
                    </a:ext>
                  </a:extLst>
                </a:gridCol>
              </a:tblGrid>
              <a:tr h="6768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Drug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Pilocarpine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2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5305279"/>
                  </a:ext>
                </a:extLst>
              </a:tr>
              <a:tr h="6768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M.O.A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Direct muscarinic agonist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Acts mainly on eye and secretion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214491"/>
                  </a:ext>
                </a:extLst>
              </a:tr>
              <a:tr h="6768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P.K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Nonpolar (Lipophilic)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tertiary amine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Well absorbed and good distribution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Cross BBB so it has CNS effects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Cross placenta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Not metabolized by Cholinesterase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Long duration of action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Excretion is enhanced by acidification of urine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3542611"/>
                  </a:ext>
                </a:extLst>
              </a:tr>
              <a:tr h="6768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Uses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Xerostomia (Dry mouth)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Drug of choice in emergency Glaucoma (applied as eye drops) </a:t>
                      </a:r>
                      <a:r>
                        <a:rPr lang="en-US" sz="1600" b="0" dirty="0">
                          <a:solidFill>
                            <a:srgbClr val="92D050"/>
                          </a:solidFill>
                        </a:rPr>
                        <a:t>Local effect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1862806"/>
                  </a:ext>
                </a:extLst>
              </a:tr>
              <a:tr h="6768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ADRs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Profuse sweating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Salivation </a:t>
                      </a:r>
                      <a:r>
                        <a:rPr lang="en-US" sz="1600" b="0" dirty="0">
                          <a:solidFill>
                            <a:srgbClr val="92D050"/>
                          </a:solidFill>
                        </a:rPr>
                        <a:t>but it is desirable in dry mouth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Bronchoconstriction </a:t>
                      </a:r>
                      <a:r>
                        <a:rPr lang="en-US" sz="1600" b="0" dirty="0">
                          <a:solidFill>
                            <a:srgbClr val="92D050"/>
                          </a:solidFill>
                        </a:rPr>
                        <a:t>NEVER given to patients with asthma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Diarrhea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CNS effects </a:t>
                      </a:r>
                      <a:r>
                        <a:rPr lang="en-US" sz="1600" b="0" dirty="0">
                          <a:solidFill>
                            <a:srgbClr val="92D050"/>
                          </a:solidFill>
                        </a:rPr>
                        <a:t>due to its solubility and this raises ADRs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72741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B14095-27D6-48B2-BD5D-F0ED1F8192A4}"/>
              </a:ext>
            </a:extLst>
          </p:cNvPr>
          <p:cNvSpPr txBox="1"/>
          <p:nvPr/>
        </p:nvSpPr>
        <p:spPr>
          <a:xfrm>
            <a:off x="4419600" y="1257300"/>
            <a:ext cx="3181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</a:rPr>
              <a:t>It is not a derivative of </a:t>
            </a:r>
            <a:r>
              <a:rPr lang="en-US" sz="1600" dirty="0" err="1">
                <a:solidFill>
                  <a:srgbClr val="92D050"/>
                </a:solidFill>
              </a:rPr>
              <a:t>Ach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5" name="Shape 224">
            <a:extLst>
              <a:ext uri="{FF2B5EF4-FFF2-40B4-BE49-F238E27FC236}">
                <a16:creationId xmlns:a16="http://schemas.microsoft.com/office/drawing/2014/main" xmlns="" id="{6ED09A84-EC6A-44D5-8E04-6B24CDE2E8A4}"/>
              </a:ext>
            </a:extLst>
          </p:cNvPr>
          <p:cNvSpPr/>
          <p:nvPr/>
        </p:nvSpPr>
        <p:spPr>
          <a:xfrm>
            <a:off x="0" y="6600146"/>
            <a:ext cx="2171700" cy="676889"/>
          </a:xfrm>
          <a:prstGeom prst="homePlat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Synthetic Choline Esters</a:t>
            </a:r>
            <a:r>
              <a:rPr lang="ar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1BCCCEC-FA8C-4BF4-AF3C-5DEF6F443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69388"/>
              </p:ext>
            </p:extLst>
          </p:nvPr>
        </p:nvGraphicFramePr>
        <p:xfrm>
          <a:off x="0" y="7422076"/>
          <a:ext cx="6858000" cy="247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81895864"/>
                    </a:ext>
                  </a:extLst>
                </a:gridCol>
                <a:gridCol w="6115050">
                  <a:extLst>
                    <a:ext uri="{9D8B030D-6E8A-4147-A177-3AD203B41FA5}">
                      <a16:colId xmlns:a16="http://schemas.microsoft.com/office/drawing/2014/main" xmlns="" val="2759834699"/>
                    </a:ext>
                  </a:extLst>
                </a:gridCol>
              </a:tblGrid>
              <a:tr h="5043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Drug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Acetylcholine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2007345"/>
                  </a:ext>
                </a:extLst>
              </a:tr>
              <a:tr h="5508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M.O.A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Muscarinic and Nicotinic agonist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9457943"/>
                  </a:ext>
                </a:extLst>
              </a:tr>
              <a:tr h="14200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Uses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Not used clinically because: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Is not selective as it acts on both nicotinic and muscarinic receptors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Has short duration of action. Why? Due to rapid metabolism by acetylcholinesterase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5253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71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6">
            <a:extLst>
              <a:ext uri="{FF2B5EF4-FFF2-40B4-BE49-F238E27FC236}">
                <a16:creationId xmlns:a16="http://schemas.microsoft.com/office/drawing/2014/main" xmlns="" id="{779A2D0F-01CF-4B64-9482-4255CD8B8A6E}"/>
              </a:ext>
            </a:extLst>
          </p:cNvPr>
          <p:cNvSpPr txBox="1"/>
          <p:nvPr/>
        </p:nvSpPr>
        <p:spPr>
          <a:xfrm>
            <a:off x="-3" y="0"/>
            <a:ext cx="6858000" cy="768000"/>
          </a:xfrm>
          <a:prstGeom prst="rect">
            <a:avLst/>
          </a:prstGeom>
          <a:solidFill>
            <a:srgbClr val="782A7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Cambria"/>
              <a:buNone/>
            </a:pPr>
            <a:r>
              <a:rPr lang="en-US" sz="4400" kern="1200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+mj-cs"/>
                <a:sym typeface="Cambria"/>
              </a:rPr>
              <a:t>Cont.</a:t>
            </a:r>
            <a:endParaRPr lang="ar" sz="4400" kern="1200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Cambria" panose="02040503050406030204" pitchFamily="18" charset="0"/>
              <a:ea typeface="+mj-ea"/>
              <a:cs typeface="+mj-cs"/>
              <a:sym typeface="Cambri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6D2FCDF-D461-4356-B181-DF3814B18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00301"/>
              </p:ext>
            </p:extLst>
          </p:nvPr>
        </p:nvGraphicFramePr>
        <p:xfrm>
          <a:off x="-4" y="768000"/>
          <a:ext cx="6858000" cy="6375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>
                  <a:extLst>
                    <a:ext uri="{9D8B030D-6E8A-4147-A177-3AD203B41FA5}">
                      <a16:colId xmlns:a16="http://schemas.microsoft.com/office/drawing/2014/main" xmlns="" val="254259317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325969382"/>
                    </a:ext>
                  </a:extLst>
                </a:gridCol>
                <a:gridCol w="1828796">
                  <a:extLst>
                    <a:ext uri="{9D8B030D-6E8A-4147-A177-3AD203B41FA5}">
                      <a16:colId xmlns:a16="http://schemas.microsoft.com/office/drawing/2014/main" xmlns="" val="271933777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3325672742"/>
                    </a:ext>
                  </a:extLst>
                </a:gridCol>
              </a:tblGrid>
              <a:tr h="10292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Drug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Carbachol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(Carbamoylcholine)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2B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Bethanechol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(Carbamoyl-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β-methylcholine)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Cevimeline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6910071"/>
                  </a:ext>
                </a:extLst>
              </a:tr>
              <a:tr h="13037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M.O.A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Muscarinic actions on the eyes, GIT, UT. </a:t>
                      </a: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More selective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Has nicotinic actions (side effects)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First drug in this 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Prominent muscarinic actions on GI, UT. No eye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 nicotinic actions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Direct acting muscarinic agonist (M3)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245962"/>
                  </a:ext>
                </a:extLst>
              </a:tr>
              <a:tr h="15439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P.K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Resistant to hydrolysis by acetylcholinesterase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Longer duration than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Ach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Resistant to hydrolysis by acetylcholinesterase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Longer duration than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Ach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4782194"/>
                  </a:ext>
                </a:extLst>
              </a:tr>
              <a:tr h="19273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Uses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Treatment of Glaucoma as an eye drops only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Decreased motility of GI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Decreased urination (But not anymore is used for the last two problems)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Drug of choice in: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Paralytic </a:t>
                      </a: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(Relaxation) </a:t>
                      </a:r>
                      <a:r>
                        <a:rPr lang="en-US" sz="1400" dirty="0"/>
                        <a:t>ileus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Urinary retention in case of post-operative atony </a:t>
                      </a:r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(No contraction) </a:t>
                      </a:r>
                      <a:r>
                        <a:rPr lang="en-US" sz="1400" dirty="0"/>
                        <a:t>and bladder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Dry mouth symptom associated with Sjogren’s syndrome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33213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ADRs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Nicotinic side effects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029642"/>
                  </a:ext>
                </a:extLst>
              </a:tr>
            </a:tbl>
          </a:graphicData>
        </a:graphic>
      </p:graphicFrame>
      <p:sp>
        <p:nvSpPr>
          <p:cNvPr id="4" name="Shape 224">
            <a:extLst>
              <a:ext uri="{FF2B5EF4-FFF2-40B4-BE49-F238E27FC236}">
                <a16:creationId xmlns:a16="http://schemas.microsoft.com/office/drawing/2014/main" xmlns="" id="{2F91C54D-1892-43BC-9CF4-781A98025F50}"/>
              </a:ext>
            </a:extLst>
          </p:cNvPr>
          <p:cNvSpPr/>
          <p:nvPr/>
        </p:nvSpPr>
        <p:spPr>
          <a:xfrm>
            <a:off x="-4" y="7438346"/>
            <a:ext cx="2171700" cy="676889"/>
          </a:xfrm>
          <a:prstGeom prst="homePlat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Sjogren’s Syndrome</a:t>
            </a:r>
            <a:r>
              <a:rPr lang="ar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325147-EF08-4AA1-B293-42A05C7933DE}"/>
              </a:ext>
            </a:extLst>
          </p:cNvPr>
          <p:cNvSpPr txBox="1"/>
          <p:nvPr/>
        </p:nvSpPr>
        <p:spPr>
          <a:xfrm>
            <a:off x="209546" y="8214670"/>
            <a:ext cx="5067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Autoimmune disease characterized by Formation of antibodies leading to dryness of mouth and eye.</a:t>
            </a:r>
          </a:p>
        </p:txBody>
      </p:sp>
      <p:sp>
        <p:nvSpPr>
          <p:cNvPr id="7" name="Shape 224">
            <a:extLst>
              <a:ext uri="{FF2B5EF4-FFF2-40B4-BE49-F238E27FC236}">
                <a16:creationId xmlns:a16="http://schemas.microsoft.com/office/drawing/2014/main" xmlns="" id="{3D7491A9-69C4-4C98-8E09-7AD7FBD201F5}"/>
              </a:ext>
            </a:extLst>
          </p:cNvPr>
          <p:cNvSpPr/>
          <p:nvPr/>
        </p:nvSpPr>
        <p:spPr>
          <a:xfrm>
            <a:off x="-4" y="9342932"/>
            <a:ext cx="3390904" cy="410668"/>
          </a:xfrm>
          <a:prstGeom prst="homePlat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Next slide is a summary!</a:t>
            </a:r>
            <a:endParaRPr lang="ar" sz="18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1145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FC935D6-D862-4C0A-8C44-F25044A66E7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" y="1588"/>
          <a:ext cx="6858001" cy="527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699">
                  <a:extLst>
                    <a:ext uri="{9D8B030D-6E8A-4147-A177-3AD203B41FA5}">
                      <a16:colId xmlns:a16="http://schemas.microsoft.com/office/drawing/2014/main" xmlns="" val="907918866"/>
                    </a:ext>
                  </a:extLst>
                </a:gridCol>
                <a:gridCol w="1853393">
                  <a:extLst>
                    <a:ext uri="{9D8B030D-6E8A-4147-A177-3AD203B41FA5}">
                      <a16:colId xmlns:a16="http://schemas.microsoft.com/office/drawing/2014/main" xmlns="" val="3464787842"/>
                    </a:ext>
                  </a:extLst>
                </a:gridCol>
                <a:gridCol w="1552980">
                  <a:extLst>
                    <a:ext uri="{9D8B030D-6E8A-4147-A177-3AD203B41FA5}">
                      <a16:colId xmlns:a16="http://schemas.microsoft.com/office/drawing/2014/main" xmlns="" val="3587253460"/>
                    </a:ext>
                  </a:extLst>
                </a:gridCol>
                <a:gridCol w="1282896">
                  <a:extLst>
                    <a:ext uri="{9D8B030D-6E8A-4147-A177-3AD203B41FA5}">
                      <a16:colId xmlns:a16="http://schemas.microsoft.com/office/drawing/2014/main" xmlns="" val="3851651936"/>
                    </a:ext>
                  </a:extLst>
                </a:gridCol>
                <a:gridCol w="1208033">
                  <a:extLst>
                    <a:ext uri="{9D8B030D-6E8A-4147-A177-3AD203B41FA5}">
                      <a16:colId xmlns:a16="http://schemas.microsoft.com/office/drawing/2014/main" xmlns="" val="2903486286"/>
                    </a:ext>
                  </a:extLst>
                </a:gridCol>
              </a:tblGrid>
              <a:tr h="804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Drug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ACh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Carbachol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2A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Bethanechol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Pilocarpine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760086"/>
                  </a:ext>
                </a:extLst>
              </a:tr>
              <a:tr h="910741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Chemistry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Quaternary 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Polar</a:t>
                      </a:r>
                      <a:endParaRPr kumimoji="0" lang="ar-SA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Quaternary 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Polar</a:t>
                      </a:r>
                      <a:endParaRPr kumimoji="0" lang="ar-SA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Quaternary 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Polar</a:t>
                      </a:r>
                      <a:endParaRPr kumimoji="0" lang="ar-SA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Tertiary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non polar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7413534"/>
                  </a:ext>
                </a:extLst>
              </a:tr>
              <a:tr h="931266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Absorption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better absorbed than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Ach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Complete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440787"/>
                  </a:ext>
                </a:extLst>
              </a:tr>
              <a:tr h="8557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metabolism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metabolized by cholinesterase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NOT metabolized by cholinesterase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37272"/>
                  </a:ext>
                </a:extLst>
              </a:tr>
              <a:tr h="855727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Duration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Very short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Longer (++)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9913696"/>
                  </a:ext>
                </a:extLst>
              </a:tr>
              <a:tr h="855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administration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I.V.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eye drops</a:t>
                      </a:r>
                      <a:endParaRPr kumimoji="0" lang="ar-SA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Oral,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eye drops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S.C.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Oral,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S.C.</a:t>
                      </a:r>
                    </a:p>
                    <a:p>
                      <a:pPr algn="l"/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Oral,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eye drops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92634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97B8FAA5-3685-444C-AF69-61D41C82AD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5274290"/>
          <a:ext cx="6857998" cy="4765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273">
                  <a:extLst>
                    <a:ext uri="{9D8B030D-6E8A-4147-A177-3AD203B41FA5}">
                      <a16:colId xmlns:a16="http://schemas.microsoft.com/office/drawing/2014/main" xmlns="" val="907918866"/>
                    </a:ext>
                  </a:extLst>
                </a:gridCol>
                <a:gridCol w="1332777">
                  <a:extLst>
                    <a:ext uri="{9D8B030D-6E8A-4147-A177-3AD203B41FA5}">
                      <a16:colId xmlns:a16="http://schemas.microsoft.com/office/drawing/2014/main" xmlns="" val="3464787842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xmlns="" val="358725346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3851651936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2903486286"/>
                    </a:ext>
                  </a:extLst>
                </a:gridCol>
                <a:gridCol w="1123948">
                  <a:extLst>
                    <a:ext uri="{9D8B030D-6E8A-4147-A177-3AD203B41FA5}">
                      <a16:colId xmlns:a16="http://schemas.microsoft.com/office/drawing/2014/main" xmlns="" val="2680442687"/>
                    </a:ext>
                  </a:extLst>
                </a:gridCol>
              </a:tblGrid>
              <a:tr h="5509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Drug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ACh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Carbachol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2A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Bethanechol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Pilocarpine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Cevimeline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760086"/>
                  </a:ext>
                </a:extLst>
              </a:tr>
              <a:tr h="623447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Receptors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Nicotinic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Nicotinic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Muscarinic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Muscarinic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Muscarinic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7413534"/>
                  </a:ext>
                </a:extLst>
              </a:tr>
              <a:tr h="7060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Muscarinic</a:t>
                      </a:r>
                      <a:endParaRPr kumimoji="0" lang="ar-S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+++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440787"/>
                  </a:ext>
                </a:extLst>
              </a:tr>
              <a:tr h="98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Selectivity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NOT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Eye, GIT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Urinary bladder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GIT, Urinary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 bladder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More on eye, exocrine glands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More on eye, exocrine glands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37272"/>
                  </a:ext>
                </a:extLst>
              </a:tr>
              <a:tr h="475558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Nicotinic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+++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lang="en-US" sz="2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9913696"/>
                  </a:ext>
                </a:extLst>
              </a:tr>
              <a:tr h="1426675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Uses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Glaucoma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Paralytic ileus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Urinary retention</a:t>
                      </a:r>
                    </a:p>
                    <a:p>
                      <a:pPr algn="l"/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Glaucoma</a:t>
                      </a:r>
                      <a:endParaRPr kumimoji="0" lang="ar-SA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Xerostomia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Sjogren's syndrome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926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67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1783</Words>
  <Application>Microsoft Office PowerPoint</Application>
  <PresentationFormat>A4 Paper (210x297 mm)</PresentationFormat>
  <Paragraphs>367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Arabic Typesetting</vt:lpstr>
      <vt:lpstr>Arial</vt:lpstr>
      <vt:lpstr>Calibri</vt:lpstr>
      <vt:lpstr>Calibri Light</vt:lpstr>
      <vt:lpstr>Cambria</vt:lpstr>
      <vt:lpstr>Century</vt:lpstr>
      <vt:lpstr>Century Gothic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Cont..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Aseel Badu</dc:creator>
  <cp:lastModifiedBy>GHAIDA</cp:lastModifiedBy>
  <cp:revision>67</cp:revision>
  <dcterms:created xsi:type="dcterms:W3CDTF">2017-11-19T12:14:22Z</dcterms:created>
  <dcterms:modified xsi:type="dcterms:W3CDTF">2017-12-17T16:30:02Z</dcterms:modified>
</cp:coreProperties>
</file>