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6858000" cy="990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9" name="Shape 20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/>
          <p:nvPr>
            <p:ph type="title"/>
          </p:nvPr>
        </p:nvSpPr>
        <p:spPr>
          <a:xfrm>
            <a:off x="514350" y="1621190"/>
            <a:ext cx="5829300" cy="3448756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/>
          <p:nvPr>
            <p:ph type="body" sz="quarter" idx="1"/>
          </p:nvPr>
        </p:nvSpPr>
        <p:spPr>
          <a:xfrm>
            <a:off x="857250" y="5202942"/>
            <a:ext cx="5143500" cy="2391658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1800"/>
            </a:lvl1pPr>
            <a:lvl2pPr marL="0" indent="342900" algn="ctr">
              <a:buSzTx/>
              <a:buFontTx/>
              <a:buNone/>
              <a:defRPr sz="1800"/>
            </a:lvl2pPr>
            <a:lvl3pPr marL="0" indent="685800" algn="ctr">
              <a:buSzTx/>
              <a:buFontTx/>
              <a:buNone/>
              <a:defRPr sz="1800"/>
            </a:lvl3pPr>
            <a:lvl4pPr marL="0" indent="1028700" algn="ctr">
              <a:buSzTx/>
              <a:buFontTx/>
              <a:buNone/>
              <a:defRPr sz="1800"/>
            </a:lvl4pPr>
            <a:lvl5pPr marL="0" indent="1371600" algn="ctr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3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/>
          <p:nvPr>
            <p:ph type="title"/>
          </p:nvPr>
        </p:nvSpPr>
        <p:spPr>
          <a:xfrm>
            <a:off x="4907757" y="527402"/>
            <a:ext cx="1478756" cy="8394878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2" name="Body Level One…"/>
          <p:cNvSpPr/>
          <p:nvPr>
            <p:ph type="body" idx="1"/>
          </p:nvPr>
        </p:nvSpPr>
        <p:spPr>
          <a:xfrm>
            <a:off x="471487" y="527402"/>
            <a:ext cx="4350546" cy="8394878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itle Text"/>
          <p:cNvSpPr/>
          <p:nvPr>
            <p:ph type="title"/>
          </p:nvPr>
        </p:nvSpPr>
        <p:spPr>
          <a:xfrm>
            <a:off x="514350" y="1621190"/>
            <a:ext cx="5829300" cy="3448758"/>
          </a:xfrm>
          <a:prstGeom prst="rect">
            <a:avLst/>
          </a:prstGeom>
        </p:spPr>
        <p:txBody>
          <a:bodyPr anchor="b"/>
          <a:lstStyle>
            <a:lvl1pPr algn="ctr" defTabSz="685594"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11" name="Body Level One…"/>
          <p:cNvSpPr/>
          <p:nvPr>
            <p:ph type="body" sz="quarter" idx="1"/>
          </p:nvPr>
        </p:nvSpPr>
        <p:spPr>
          <a:xfrm>
            <a:off x="857250" y="5202944"/>
            <a:ext cx="5143500" cy="2391657"/>
          </a:xfrm>
          <a:prstGeom prst="rect">
            <a:avLst/>
          </a:prstGeom>
        </p:spPr>
        <p:txBody>
          <a:bodyPr/>
          <a:lstStyle>
            <a:lvl1pPr marL="0" indent="0" algn="ctr" defTabSz="685594">
              <a:buSzTx/>
              <a:buFontTx/>
              <a:buNone/>
              <a:defRPr sz="1700"/>
            </a:lvl1pPr>
            <a:lvl2pPr marL="0" indent="342797" algn="ctr" defTabSz="685594">
              <a:buSzTx/>
              <a:buFontTx/>
              <a:buNone/>
              <a:defRPr sz="1700"/>
            </a:lvl2pPr>
            <a:lvl3pPr marL="0" indent="685594" algn="ctr" defTabSz="685594">
              <a:buSzTx/>
              <a:buFontTx/>
              <a:buNone/>
              <a:defRPr sz="1700"/>
            </a:lvl3pPr>
            <a:lvl4pPr marL="0" indent="1028391" algn="ctr" defTabSz="685594">
              <a:buSzTx/>
              <a:buFontTx/>
              <a:buNone/>
              <a:defRPr sz="1700"/>
            </a:lvl4pPr>
            <a:lvl5pPr marL="0" indent="1371188" algn="ctr" defTabSz="685594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2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itle Text"/>
          <p:cNvSpPr/>
          <p:nvPr>
            <p:ph type="title"/>
          </p:nvPr>
        </p:nvSpPr>
        <p:spPr>
          <a:xfrm>
            <a:off x="0" y="1"/>
            <a:ext cx="6858000" cy="767995"/>
          </a:xfrm>
          <a:prstGeom prst="rect">
            <a:avLst/>
          </a:prstGeom>
          <a:solidFill>
            <a:srgbClr val="782A72"/>
          </a:solidFill>
        </p:spPr>
        <p:txBody>
          <a:bodyPr/>
          <a:lstStyle>
            <a:lvl1pPr algn="ctr" defTabSz="685594">
              <a:defRPr sz="4300">
                <a:ln w="3175">
                  <a:solidFill>
                    <a:srgbClr val="000000"/>
                  </a:solidFill>
                </a:ln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0" name="Body Level One…"/>
          <p:cNvSpPr/>
          <p:nvPr>
            <p:ph type="body" idx="1"/>
          </p:nvPr>
        </p:nvSpPr>
        <p:spPr>
          <a:xfrm>
            <a:off x="471490" y="2637014"/>
            <a:ext cx="5915026" cy="6285267"/>
          </a:xfrm>
          <a:prstGeom prst="rect">
            <a:avLst/>
          </a:prstGeom>
        </p:spPr>
        <p:txBody>
          <a:bodyPr/>
          <a:lstStyle>
            <a:lvl1pPr marL="0" indent="0" algn="l" defTabSz="685594">
              <a:buSzTx/>
              <a:buFontTx/>
              <a:buNone/>
              <a:defRPr sz="2000"/>
            </a:lvl1pPr>
            <a:lvl2pPr marL="544442" indent="-201645" algn="l" defTabSz="685594">
              <a:buFontTx/>
              <a:defRPr sz="2000"/>
            </a:lvl2pPr>
            <a:lvl3pPr marL="914125" indent="-228531" algn="l" defTabSz="685594">
              <a:buFontTx/>
              <a:defRPr sz="2000"/>
            </a:lvl3pPr>
            <a:lvl4pPr marL="1292081" indent="-263690" algn="l" defTabSz="685594">
              <a:buFontTx/>
              <a:defRPr sz="2000"/>
            </a:lvl4pPr>
            <a:lvl5pPr marL="1634878" indent="-263690" algn="l" defTabSz="685594">
              <a:buFontTx/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" name="Slide Number"/>
          <p:cNvSpPr/>
          <p:nvPr>
            <p:ph type="sldNum" sz="quarter" idx="2"/>
          </p:nvPr>
        </p:nvSpPr>
        <p:spPr>
          <a:xfrm>
            <a:off x="3314700" y="8914694"/>
            <a:ext cx="1600200" cy="5334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Title Text"/>
          <p:cNvSpPr/>
          <p:nvPr>
            <p:ph type="title"/>
          </p:nvPr>
        </p:nvSpPr>
        <p:spPr>
          <a:xfrm>
            <a:off x="467917" y="2469625"/>
            <a:ext cx="5915026" cy="4120621"/>
          </a:xfrm>
          <a:prstGeom prst="rect">
            <a:avLst/>
          </a:prstGeom>
        </p:spPr>
        <p:txBody>
          <a:bodyPr anchor="b"/>
          <a:lstStyle>
            <a:lvl1pPr defTabSz="685594">
              <a:defRPr sz="4400"/>
            </a:lvl1pPr>
          </a:lstStyle>
          <a:p>
            <a:pPr/>
            <a:r>
              <a:t>Title Text</a:t>
            </a:r>
          </a:p>
        </p:txBody>
      </p:sp>
      <p:sp>
        <p:nvSpPr>
          <p:cNvPr id="129" name="Body Level One…"/>
          <p:cNvSpPr/>
          <p:nvPr>
            <p:ph type="body" sz="quarter" idx="1"/>
          </p:nvPr>
        </p:nvSpPr>
        <p:spPr>
          <a:xfrm>
            <a:off x="467917" y="6629227"/>
            <a:ext cx="5915026" cy="2166938"/>
          </a:xfrm>
          <a:prstGeom prst="rect">
            <a:avLst/>
          </a:prstGeom>
        </p:spPr>
        <p:txBody>
          <a:bodyPr/>
          <a:lstStyle>
            <a:lvl1pPr marL="0" indent="0" algn="l" defTabSz="685594">
              <a:buSzTx/>
              <a:buFontTx/>
              <a:buNone/>
              <a:defRPr sz="1700"/>
            </a:lvl1pPr>
            <a:lvl2pPr marL="0" indent="342797" algn="l" defTabSz="685594">
              <a:buSzTx/>
              <a:buFontTx/>
              <a:buNone/>
              <a:defRPr sz="1700"/>
            </a:lvl2pPr>
            <a:lvl3pPr marL="0" indent="685594" algn="l" defTabSz="685594">
              <a:buSzTx/>
              <a:buFontTx/>
              <a:buNone/>
              <a:defRPr sz="1700"/>
            </a:lvl3pPr>
            <a:lvl4pPr marL="0" indent="1028391" algn="l" defTabSz="685594">
              <a:buSzTx/>
              <a:buFontTx/>
              <a:buNone/>
              <a:defRPr sz="1700"/>
            </a:lvl4pPr>
            <a:lvl5pPr marL="0" indent="1371188" algn="l" defTabSz="685594">
              <a:buSzTx/>
              <a:buFontTx/>
              <a:buNone/>
              <a:defRPr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/>
          <p:nvPr>
            <p:ph type="title"/>
          </p:nvPr>
        </p:nvSpPr>
        <p:spPr>
          <a:xfrm>
            <a:off x="471490" y="527405"/>
            <a:ext cx="5915026" cy="1914702"/>
          </a:xfrm>
          <a:prstGeom prst="rect">
            <a:avLst/>
          </a:prstGeom>
        </p:spPr>
        <p:txBody>
          <a:bodyPr/>
          <a:lstStyle>
            <a:lvl1pPr defTabSz="685594"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38" name="Body Level One…"/>
          <p:cNvSpPr/>
          <p:nvPr>
            <p:ph type="body" sz="half" idx="1"/>
          </p:nvPr>
        </p:nvSpPr>
        <p:spPr>
          <a:xfrm>
            <a:off x="471487" y="2637014"/>
            <a:ext cx="2914651" cy="6285267"/>
          </a:xfrm>
          <a:prstGeom prst="rect">
            <a:avLst/>
          </a:prstGeom>
        </p:spPr>
        <p:txBody>
          <a:bodyPr/>
          <a:lstStyle>
            <a:lvl1pPr marL="171398" indent="-171398" algn="l" defTabSz="685594">
              <a:defRPr sz="2000"/>
            </a:lvl1pPr>
            <a:lvl2pPr marL="544442" indent="-201645" algn="l" defTabSz="685594">
              <a:defRPr sz="2000"/>
            </a:lvl2pPr>
            <a:lvl3pPr marL="914125" indent="-228531" algn="l" defTabSz="685594">
              <a:defRPr sz="2000"/>
            </a:lvl3pPr>
            <a:lvl4pPr marL="1292081" indent="-263690" algn="l" defTabSz="685594">
              <a:defRPr sz="2000"/>
            </a:lvl4pPr>
            <a:lvl5pPr marL="1634878" indent="-263690" algn="l" defTabSz="685594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itle Text"/>
          <p:cNvSpPr/>
          <p:nvPr>
            <p:ph type="title"/>
          </p:nvPr>
        </p:nvSpPr>
        <p:spPr>
          <a:xfrm>
            <a:off x="472382" y="527405"/>
            <a:ext cx="5915026" cy="1914702"/>
          </a:xfrm>
          <a:prstGeom prst="rect">
            <a:avLst/>
          </a:prstGeom>
        </p:spPr>
        <p:txBody>
          <a:bodyPr/>
          <a:lstStyle>
            <a:lvl1pPr defTabSz="685594"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47" name="Body Level One…"/>
          <p:cNvSpPr/>
          <p:nvPr>
            <p:ph type="body" sz="quarter" idx="1"/>
          </p:nvPr>
        </p:nvSpPr>
        <p:spPr>
          <a:xfrm>
            <a:off x="472381" y="2428348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 algn="l" defTabSz="685594">
              <a:buSzTx/>
              <a:buFontTx/>
              <a:buNone/>
              <a:defRPr b="1" sz="1700"/>
            </a:lvl1pPr>
            <a:lvl2pPr marL="0" indent="342797" algn="l" defTabSz="685594">
              <a:buSzTx/>
              <a:buFontTx/>
              <a:buNone/>
              <a:defRPr b="1" sz="1700"/>
            </a:lvl2pPr>
            <a:lvl3pPr marL="0" indent="685594" algn="l" defTabSz="685594">
              <a:buSzTx/>
              <a:buFontTx/>
              <a:buNone/>
              <a:defRPr b="1" sz="1700"/>
            </a:lvl3pPr>
            <a:lvl4pPr marL="0" indent="1028391" algn="l" defTabSz="685594">
              <a:buSzTx/>
              <a:buFontTx/>
              <a:buNone/>
              <a:defRPr b="1" sz="1700"/>
            </a:lvl4pPr>
            <a:lvl5pPr marL="0" indent="1371188" algn="l" defTabSz="685594">
              <a:buSzTx/>
              <a:buFontTx/>
              <a:buNone/>
              <a:defRPr b="1" sz="1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" name="Text Placeholder 4"/>
          <p:cNvSpPr/>
          <p:nvPr>
            <p:ph type="body" sz="quarter" idx="13"/>
          </p:nvPr>
        </p:nvSpPr>
        <p:spPr>
          <a:xfrm>
            <a:off x="3471864" y="2428348"/>
            <a:ext cx="2915544" cy="1190096"/>
          </a:xfrm>
          <a:prstGeom prst="rect">
            <a:avLst/>
          </a:prstGeom>
        </p:spPr>
        <p:txBody>
          <a:bodyPr anchor="b"/>
          <a:lstStyle/>
          <a:p>
            <a:pPr marL="0" indent="0" algn="l" defTabSz="685594">
              <a:buSzTx/>
              <a:buFontTx/>
              <a:buNone/>
              <a:defRPr b="1" sz="1700"/>
            </a:pPr>
          </a:p>
        </p:txBody>
      </p:sp>
      <p:sp>
        <p:nvSpPr>
          <p:cNvPr id="149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Text"/>
          <p:cNvSpPr/>
          <p:nvPr>
            <p:ph type="title"/>
          </p:nvPr>
        </p:nvSpPr>
        <p:spPr>
          <a:xfrm>
            <a:off x="471490" y="527405"/>
            <a:ext cx="5915026" cy="1914702"/>
          </a:xfrm>
          <a:prstGeom prst="rect">
            <a:avLst/>
          </a:prstGeom>
        </p:spPr>
        <p:txBody>
          <a:bodyPr/>
          <a:lstStyle>
            <a:lvl1pPr defTabSz="685594"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57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Text"/>
          <p:cNvSpPr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 defTabSz="685594"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172" name="Body Level One…"/>
          <p:cNvSpPr/>
          <p:nvPr>
            <p:ph type="body" sz="half" idx="1"/>
          </p:nvPr>
        </p:nvSpPr>
        <p:spPr>
          <a:xfrm>
            <a:off x="2915544" y="1426283"/>
            <a:ext cx="3471864" cy="7039683"/>
          </a:xfrm>
          <a:prstGeom prst="rect">
            <a:avLst/>
          </a:prstGeom>
        </p:spPr>
        <p:txBody>
          <a:bodyPr/>
          <a:lstStyle>
            <a:lvl1pPr marL="171398" indent="-171398" algn="l" defTabSz="685594">
              <a:defRPr sz="2300"/>
            </a:lvl1pPr>
            <a:lvl2pPr marL="539905" indent="-197108" algn="l" defTabSz="685594">
              <a:defRPr sz="2300"/>
            </a:lvl2pPr>
            <a:lvl3pPr marL="917486" indent="-231892" algn="l" defTabSz="685594">
              <a:defRPr sz="2300"/>
            </a:lvl3pPr>
            <a:lvl4pPr marL="1291202" indent="-262811" algn="l" defTabSz="685594">
              <a:defRPr sz="2300"/>
            </a:lvl4pPr>
            <a:lvl5pPr marL="1633999" indent="-262811" algn="l" defTabSz="685594">
              <a:defRPr sz="2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" name="Text Placeholder 3"/>
          <p:cNvSpPr/>
          <p:nvPr>
            <p:ph type="body" sz="quarter" idx="13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/>
          <a:p>
            <a:pPr marL="0" indent="0" algn="l" defTabSz="685594">
              <a:buSzTx/>
              <a:buFontTx/>
              <a:buNone/>
              <a:defRPr sz="1200"/>
            </a:pPr>
          </a:p>
        </p:txBody>
      </p:sp>
      <p:sp>
        <p:nvSpPr>
          <p:cNvPr id="174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Title Text"/>
          <p:cNvSpPr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 defTabSz="685594">
              <a:defRPr sz="2300"/>
            </a:lvl1pPr>
          </a:lstStyle>
          <a:p>
            <a:pPr/>
            <a:r>
              <a:t>Title Text</a:t>
            </a:r>
          </a:p>
        </p:txBody>
      </p:sp>
      <p:sp>
        <p:nvSpPr>
          <p:cNvPr id="182" name="Picture Placeholder 2"/>
          <p:cNvSpPr/>
          <p:nvPr>
            <p:ph type="pic" sz="half" idx="13"/>
          </p:nvPr>
        </p:nvSpPr>
        <p:spPr>
          <a:xfrm>
            <a:off x="2915544" y="1426283"/>
            <a:ext cx="3471864" cy="70396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183" name="Body Level One…"/>
          <p:cNvSpPr/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 algn="l" defTabSz="685594">
              <a:buSzTx/>
              <a:buFontTx/>
              <a:buNone/>
              <a:defRPr sz="1200"/>
            </a:lvl1pPr>
            <a:lvl2pPr marL="0" indent="342797" algn="l" defTabSz="685594">
              <a:buSzTx/>
              <a:buFontTx/>
              <a:buNone/>
              <a:defRPr sz="1200"/>
            </a:lvl2pPr>
            <a:lvl3pPr marL="0" indent="685594" algn="l" defTabSz="685594">
              <a:buSzTx/>
              <a:buFontTx/>
              <a:buNone/>
              <a:defRPr sz="1200"/>
            </a:lvl3pPr>
            <a:lvl4pPr marL="0" indent="1028391" algn="l" defTabSz="685594">
              <a:buSzTx/>
              <a:buFontTx/>
              <a:buNone/>
              <a:defRPr sz="1200"/>
            </a:lvl4pPr>
            <a:lvl5pPr marL="0" indent="1371188" algn="l" defTabSz="685594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4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le Text"/>
          <p:cNvSpPr/>
          <p:nvPr>
            <p:ph type="title"/>
          </p:nvPr>
        </p:nvSpPr>
        <p:spPr>
          <a:xfrm>
            <a:off x="471490" y="527405"/>
            <a:ext cx="5915026" cy="1914702"/>
          </a:xfrm>
          <a:prstGeom prst="rect">
            <a:avLst/>
          </a:prstGeom>
        </p:spPr>
        <p:txBody>
          <a:bodyPr/>
          <a:lstStyle>
            <a:lvl1pPr defTabSz="685594"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192" name="Body Level One…"/>
          <p:cNvSpPr/>
          <p:nvPr>
            <p:ph type="body" idx="1"/>
          </p:nvPr>
        </p:nvSpPr>
        <p:spPr>
          <a:xfrm>
            <a:off x="471490" y="2637014"/>
            <a:ext cx="5915026" cy="6285267"/>
          </a:xfrm>
          <a:prstGeom prst="rect">
            <a:avLst/>
          </a:prstGeom>
        </p:spPr>
        <p:txBody>
          <a:bodyPr/>
          <a:lstStyle>
            <a:lvl1pPr marL="171398" indent="-171398" algn="l" defTabSz="685594">
              <a:defRPr sz="2000"/>
            </a:lvl1pPr>
            <a:lvl2pPr marL="544442" indent="-201645" algn="l" defTabSz="685594">
              <a:defRPr sz="2000"/>
            </a:lvl2pPr>
            <a:lvl3pPr marL="914125" indent="-228531" algn="l" defTabSz="685594">
              <a:defRPr sz="2000"/>
            </a:lvl3pPr>
            <a:lvl4pPr marL="1292081" indent="-263690" algn="l" defTabSz="685594">
              <a:defRPr sz="2000"/>
            </a:lvl4pPr>
            <a:lvl5pPr marL="1634878" indent="-263690" algn="l" defTabSz="685594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3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itle Text"/>
          <p:cNvSpPr/>
          <p:nvPr>
            <p:ph type="title"/>
          </p:nvPr>
        </p:nvSpPr>
        <p:spPr>
          <a:xfrm>
            <a:off x="4907757" y="527403"/>
            <a:ext cx="1478756" cy="8394878"/>
          </a:xfrm>
          <a:prstGeom prst="rect">
            <a:avLst/>
          </a:prstGeom>
        </p:spPr>
        <p:txBody>
          <a:bodyPr/>
          <a:lstStyle>
            <a:lvl1pPr defTabSz="685594">
              <a:defRPr sz="3200"/>
            </a:lvl1pPr>
          </a:lstStyle>
          <a:p>
            <a:pPr/>
            <a:r>
              <a:t>Title Text</a:t>
            </a:r>
          </a:p>
        </p:txBody>
      </p:sp>
      <p:sp>
        <p:nvSpPr>
          <p:cNvPr id="201" name="Body Level One…"/>
          <p:cNvSpPr/>
          <p:nvPr>
            <p:ph type="body" idx="1"/>
          </p:nvPr>
        </p:nvSpPr>
        <p:spPr>
          <a:xfrm>
            <a:off x="471487" y="527403"/>
            <a:ext cx="4350546" cy="8394878"/>
          </a:xfrm>
          <a:prstGeom prst="rect">
            <a:avLst/>
          </a:prstGeom>
        </p:spPr>
        <p:txBody>
          <a:bodyPr/>
          <a:lstStyle>
            <a:lvl1pPr marL="171398" indent="-171398" algn="l" defTabSz="685594">
              <a:defRPr sz="2000"/>
            </a:lvl1pPr>
            <a:lvl2pPr marL="544442" indent="-201645" algn="l" defTabSz="685594">
              <a:defRPr sz="2000"/>
            </a:lvl2pPr>
            <a:lvl3pPr marL="914125" indent="-228531" algn="l" defTabSz="685594">
              <a:defRPr sz="2000"/>
            </a:lvl3pPr>
            <a:lvl4pPr marL="1292081" indent="-263690" algn="l" defTabSz="685594">
              <a:defRPr sz="2000"/>
            </a:lvl4pPr>
            <a:lvl5pPr marL="1634878" indent="-263690" algn="l" defTabSz="685594">
              <a:defRPr sz="2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" name="Slide Number"/>
          <p:cNvSpPr/>
          <p:nvPr>
            <p:ph type="sldNum" sz="quarter" idx="2"/>
          </p:nvPr>
        </p:nvSpPr>
        <p:spPr>
          <a:xfrm>
            <a:off x="6162491" y="9335879"/>
            <a:ext cx="224022" cy="2184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/>
          <p:nvPr>
            <p:ph type="title"/>
          </p:nvPr>
        </p:nvSpPr>
        <p:spPr>
          <a:xfrm>
            <a:off x="467916" y="2469624"/>
            <a:ext cx="5915026" cy="4120621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/>
          <p:nvPr>
            <p:ph type="body" sz="quarter" idx="1"/>
          </p:nvPr>
        </p:nvSpPr>
        <p:spPr>
          <a:xfrm>
            <a:off x="467916" y="6629227"/>
            <a:ext cx="5915026" cy="216693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  <a:lvl2pPr marL="0" indent="342900">
              <a:buSzTx/>
              <a:buFontTx/>
              <a:buNone/>
              <a:defRPr sz="1800"/>
            </a:lvl2pPr>
            <a:lvl3pPr marL="0" indent="685800">
              <a:buSzTx/>
              <a:buFontTx/>
              <a:buNone/>
              <a:defRPr sz="1800"/>
            </a:lvl3pPr>
            <a:lvl4pPr marL="0" indent="1028700">
              <a:buSzTx/>
              <a:buFontTx/>
              <a:buNone/>
              <a:defRPr sz="1800"/>
            </a:lvl4pPr>
            <a:lvl5pPr marL="0" indent="1371600">
              <a:buSzTx/>
              <a:buFontTx/>
              <a:buNone/>
              <a:defRPr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/>
          <p:nvPr>
            <p:ph type="body" sz="half" idx="1"/>
          </p:nvPr>
        </p:nvSpPr>
        <p:spPr>
          <a:xfrm>
            <a:off x="471487" y="2637014"/>
            <a:ext cx="2914651" cy="6285267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/>
          <p:nvPr>
            <p:ph type="title"/>
          </p:nvPr>
        </p:nvSpPr>
        <p:spPr>
          <a:xfrm>
            <a:off x="472382" y="527405"/>
            <a:ext cx="5915026" cy="1914702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/>
          <p:nvPr>
            <p:ph type="body" sz="quarter" idx="1"/>
          </p:nvPr>
        </p:nvSpPr>
        <p:spPr>
          <a:xfrm>
            <a:off x="472381" y="2428346"/>
            <a:ext cx="2901256" cy="1190096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1800"/>
            </a:lvl1pPr>
            <a:lvl2pPr marL="0" indent="342900">
              <a:buSzTx/>
              <a:buFontTx/>
              <a:buNone/>
              <a:defRPr b="1" sz="1800"/>
            </a:lvl2pPr>
            <a:lvl3pPr marL="0" indent="685800">
              <a:buSzTx/>
              <a:buFontTx/>
              <a:buNone/>
              <a:defRPr b="1" sz="1800"/>
            </a:lvl3pPr>
            <a:lvl4pPr marL="0" indent="1028700">
              <a:buSzTx/>
              <a:buFontTx/>
              <a:buNone/>
              <a:defRPr b="1" sz="1800"/>
            </a:lvl4pPr>
            <a:lvl5pPr marL="0" indent="1371600">
              <a:buSzTx/>
              <a:buFontTx/>
              <a:buNone/>
              <a:defRPr b="1" sz="1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13"/>
          </p:nvPr>
        </p:nvSpPr>
        <p:spPr>
          <a:xfrm>
            <a:off x="3471864" y="2428346"/>
            <a:ext cx="2915544" cy="1190096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1800"/>
            </a:pPr>
          </a:p>
        </p:txBody>
      </p:sp>
      <p:sp>
        <p:nvSpPr>
          <p:cNvPr id="5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/>
          <p:nvPr>
            <p:ph type="body" sz="half" idx="1"/>
          </p:nvPr>
        </p:nvSpPr>
        <p:spPr>
          <a:xfrm>
            <a:off x="2915543" y="1426282"/>
            <a:ext cx="3471864" cy="703968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38842" indent="-195942">
              <a:defRPr sz="2400"/>
            </a:lvl2pPr>
            <a:lvl3pPr marL="914400" indent="-228600">
              <a:defRPr sz="2400"/>
            </a:lvl3pPr>
            <a:lvl4pPr marL="1303019" indent="-274319">
              <a:defRPr sz="2400"/>
            </a:lvl4pPr>
            <a:lvl5pPr marL="1645920" indent="-274320"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13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200"/>
            </a:pPr>
          </a:p>
        </p:txBody>
      </p:sp>
      <p:sp>
        <p:nvSpPr>
          <p:cNvPr id="7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/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13"/>
          </p:nvPr>
        </p:nvSpPr>
        <p:spPr>
          <a:xfrm>
            <a:off x="2915543" y="1426282"/>
            <a:ext cx="3471864" cy="70396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Body Level One…"/>
          <p:cNvSpPr/>
          <p:nvPr>
            <p:ph type="body" sz="quarter" idx="1"/>
          </p:nvPr>
        </p:nvSpPr>
        <p:spPr>
          <a:xfrm>
            <a:off x="472381" y="2971800"/>
            <a:ext cx="2211884" cy="550562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200"/>
            </a:lvl1pPr>
            <a:lvl2pPr marL="0" indent="342900">
              <a:buSzTx/>
              <a:buFontTx/>
              <a:buNone/>
              <a:defRPr sz="1200"/>
            </a:lvl2pPr>
            <a:lvl3pPr marL="0" indent="685800">
              <a:buSzTx/>
              <a:buFontTx/>
              <a:buNone/>
              <a:defRPr sz="1200"/>
            </a:lvl3pPr>
            <a:lvl4pPr marL="0" indent="1028700">
              <a:buSzTx/>
              <a:buFontTx/>
              <a:buNone/>
              <a:defRPr sz="1200"/>
            </a:lvl4pPr>
            <a:lvl5pPr marL="0" indent="1371600">
              <a:buSzTx/>
              <a:buFontTx/>
              <a:buNone/>
              <a:defRPr sz="1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/>
          <p:nvPr>
            <p:ph type="title"/>
          </p:nvPr>
        </p:nvSpPr>
        <p:spPr>
          <a:xfrm>
            <a:off x="471489" y="527405"/>
            <a:ext cx="5915026" cy="19147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/>
          <p:nvPr>
            <p:ph type="body" idx="1"/>
          </p:nvPr>
        </p:nvSpPr>
        <p:spPr>
          <a:xfrm>
            <a:off x="471489" y="2637014"/>
            <a:ext cx="5915026" cy="62852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6162491" y="9335878"/>
            <a:ext cx="224022" cy="2184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</p:sldLayoutIdLst>
  <p:transition xmlns:p14="http://schemas.microsoft.com/office/powerpoint/2010/main" spd="med" advClick="1"/>
  <p:txStyles>
    <p:titleStyle>
      <a:lvl1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685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300" u="none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71450" marR="0" indent="-171450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542925" marR="0" indent="-200025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925830" marR="0" indent="-240030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305657" marR="0" indent="-276957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1648557" marR="0" indent="-276957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1991457" marR="0" indent="-276957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2334357" marR="0" indent="-276957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2677257" marR="0" indent="-276957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3020157" marR="0" indent="-276957" algn="r" defTabSz="685800" rtl="0" latinLnBrk="0">
        <a:lnSpc>
          <a:spcPct val="9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100" u="none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1.jpeg"/><Relationship Id="rId5" Type="http://schemas.openxmlformats.org/officeDocument/2006/relationships/image" Target="../media/image2.jpeg"/><Relationship Id="rId6" Type="http://schemas.openxmlformats.org/officeDocument/2006/relationships/hyperlink" Target="https://docs.google.com/presentation/d/1-exnTKdfVPSt9eGY3cQ_aYOEFT2k2WUolOR7V6FqFPQ/edit?usp=sharing" TargetMode="External"/><Relationship Id="rId7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extBox 7"/>
          <p:cNvSpPr/>
          <p:nvPr/>
        </p:nvSpPr>
        <p:spPr>
          <a:xfrm>
            <a:off x="66284" y="5542970"/>
            <a:ext cx="6697251" cy="624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3500">
                <a:solidFill>
                  <a:srgbClr val="37676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Indirect acting cholinergic drugs </a:t>
            </a:r>
          </a:p>
        </p:txBody>
      </p:sp>
      <p:sp>
        <p:nvSpPr>
          <p:cNvPr id="212" name="TextBox 9"/>
          <p:cNvSpPr/>
          <p:nvPr/>
        </p:nvSpPr>
        <p:spPr>
          <a:xfrm>
            <a:off x="178694" y="6570240"/>
            <a:ext cx="298989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240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Objectives:</a:t>
            </a:r>
          </a:p>
        </p:txBody>
      </p:sp>
      <p:sp>
        <p:nvSpPr>
          <p:cNvPr id="213" name="TextBox 10"/>
          <p:cNvSpPr/>
          <p:nvPr/>
        </p:nvSpPr>
        <p:spPr>
          <a:xfrm>
            <a:off x="1530986" y="9400344"/>
            <a:ext cx="3796032" cy="33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600">
                <a:solidFill>
                  <a:srgbClr val="FF0000"/>
                </a:solidFill>
              </a:defRPr>
            </a:pPr>
            <a:r>
              <a:t>Important</a:t>
            </a:r>
            <a:r>
              <a:rPr>
                <a:solidFill>
                  <a:schemeClr val="accent3"/>
                </a:solidFill>
              </a:rPr>
              <a:t>    </a:t>
            </a:r>
            <a:r>
              <a:rPr>
                <a:solidFill>
                  <a:schemeClr val="accent6"/>
                </a:solidFill>
              </a:rPr>
              <a:t>Notes</a:t>
            </a:r>
            <a:r>
              <a:rPr>
                <a:solidFill>
                  <a:schemeClr val="accent3"/>
                </a:solidFill>
              </a:rPr>
              <a:t>    Extra</a:t>
            </a:r>
          </a:p>
        </p:txBody>
      </p:sp>
      <p:grpSp>
        <p:nvGrpSpPr>
          <p:cNvPr id="219" name="Group 1"/>
          <p:cNvGrpSpPr/>
          <p:nvPr/>
        </p:nvGrpSpPr>
        <p:grpSpPr>
          <a:xfrm>
            <a:off x="159650" y="44693"/>
            <a:ext cx="6538701" cy="5858544"/>
            <a:chOff x="0" y="0"/>
            <a:chExt cx="6538699" cy="5858542"/>
          </a:xfrm>
        </p:grpSpPr>
        <p:grpSp>
          <p:nvGrpSpPr>
            <p:cNvPr id="216" name="Group 8"/>
            <p:cNvGrpSpPr/>
            <p:nvPr/>
          </p:nvGrpSpPr>
          <p:grpSpPr>
            <a:xfrm>
              <a:off x="-1" y="1293157"/>
              <a:ext cx="6233997" cy="4565387"/>
              <a:chOff x="0" y="0"/>
              <a:chExt cx="6233995" cy="4565385"/>
            </a:xfrm>
          </p:grpSpPr>
          <p:pic>
            <p:nvPicPr>
              <p:cNvPr id="214" name="Picture 4" descr="Picture 4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>
                <a:off x="0" y="0"/>
                <a:ext cx="6233996" cy="4565386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15" name="Picture 6" descr="Picture 6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1958295" y="0"/>
                <a:ext cx="2317404" cy="314224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pic>
          <p:nvPicPr>
            <p:cNvPr id="217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29091" t="35757" r="26250" b="26666"/>
            <a:stretch>
              <a:fillRect/>
            </a:stretch>
          </p:blipFill>
          <p:spPr>
            <a:xfrm>
              <a:off x="-1" y="26705"/>
              <a:ext cx="1692279" cy="142386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18" name="Picture 5" descr="Picture 5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162779" y="0"/>
              <a:ext cx="1375921" cy="129315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20" name="TextBox 3"/>
          <p:cNvSpPr/>
          <p:nvPr/>
        </p:nvSpPr>
        <p:spPr>
          <a:xfrm>
            <a:off x="178692" y="7098662"/>
            <a:ext cx="4948440" cy="2021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658" indent="-285658">
              <a:buSzPct val="100000"/>
              <a:buChar char="✓"/>
              <a:defRPr sz="1600"/>
            </a:pPr>
            <a:r>
              <a:t>Classification of indirect acting cholinomimetics</a:t>
            </a:r>
          </a:p>
          <a:p>
            <a:pPr marL="285658" indent="-285658">
              <a:buSzPct val="100000"/>
              <a:buChar char="✓"/>
              <a:defRPr sz="1600"/>
            </a:pPr>
            <a:r>
              <a:t> Mechanism of action, kinetics, dynamics and uses of anticholinesterases</a:t>
            </a:r>
          </a:p>
          <a:p>
            <a:pPr marL="285658" indent="-285658">
              <a:buSzPct val="100000"/>
              <a:buChar char="✓"/>
              <a:defRPr sz="1600"/>
            </a:pPr>
            <a:r>
              <a:t> Adverse effects &amp; contraindications of anticholinesterases</a:t>
            </a:r>
          </a:p>
          <a:p>
            <a:pPr marL="285658" indent="-285658">
              <a:buSzPct val="100000"/>
              <a:buChar char="✓"/>
              <a:defRPr sz="1600"/>
            </a:pPr>
            <a:r>
              <a:t> Symptoms and treatment of organophosphates toxicity.</a:t>
            </a:r>
          </a:p>
        </p:txBody>
      </p:sp>
      <p:grpSp>
        <p:nvGrpSpPr>
          <p:cNvPr id="223" name="Arrow: Pentagon 14">
            <a:hlinkClick r:id="rId6" invalidUrl="" action="" tgtFrame="" tooltip="" history="1" highlightClick="0" endSnd="0"/>
          </p:cNvPr>
          <p:cNvGrpSpPr/>
          <p:nvPr/>
        </p:nvGrpSpPr>
        <p:grpSpPr>
          <a:xfrm>
            <a:off x="5143701" y="4351675"/>
            <a:ext cx="1714299" cy="703746"/>
            <a:chOff x="0" y="0"/>
            <a:chExt cx="1714298" cy="703745"/>
          </a:xfrm>
        </p:grpSpPr>
        <p:sp>
          <p:nvSpPr>
            <p:cNvPr id="221" name="Shape"/>
            <p:cNvSpPr/>
            <p:nvPr/>
          </p:nvSpPr>
          <p:spPr>
            <a:xfrm flipH="1">
              <a:off x="-1" y="0"/>
              <a:ext cx="1714300" cy="703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166" y="0"/>
                  </a:lnTo>
                  <a:lnTo>
                    <a:pt x="21600" y="10800"/>
                  </a:lnTo>
                  <a:lnTo>
                    <a:pt x="1716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BE5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 sz="17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22" name="Editing File"/>
            <p:cNvSpPr/>
            <p:nvPr/>
          </p:nvSpPr>
          <p:spPr>
            <a:xfrm>
              <a:off x="175935" y="183738"/>
              <a:ext cx="1538363" cy="336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sz="17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Editing File</a:t>
              </a:r>
            </a:p>
          </p:txBody>
        </p:sp>
      </p:grpSp>
      <p:pic>
        <p:nvPicPr>
          <p:cNvPr id="224" name="F9E658B9-1FCE-49A2-AF63-967CB8F96CE4-L0-001.png" descr="F9E658B9-1FCE-49A2-AF63-967CB8F96CE4-L0-001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376130" y="6861805"/>
            <a:ext cx="2495557" cy="24955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roup 17"/>
          <p:cNvGrpSpPr/>
          <p:nvPr/>
        </p:nvGrpSpPr>
        <p:grpSpPr>
          <a:xfrm>
            <a:off x="454818" y="534818"/>
            <a:ext cx="6249732" cy="3016932"/>
            <a:chOff x="0" y="0"/>
            <a:chExt cx="6249731" cy="3016931"/>
          </a:xfrm>
        </p:grpSpPr>
        <p:grpSp>
          <p:nvGrpSpPr>
            <p:cNvPr id="281" name="Group 16"/>
            <p:cNvGrpSpPr/>
            <p:nvPr/>
          </p:nvGrpSpPr>
          <p:grpSpPr>
            <a:xfrm>
              <a:off x="0" y="0"/>
              <a:ext cx="6249732" cy="2685511"/>
              <a:chOff x="0" y="0"/>
              <a:chExt cx="6249731" cy="2685510"/>
            </a:xfrm>
          </p:grpSpPr>
          <p:pic>
            <p:nvPicPr>
              <p:cNvPr id="277" name="Picture 6" descr="Picture 6"/>
              <p:cNvPicPr>
                <a:picLocks noChangeAspect="1"/>
              </p:cNvPicPr>
              <p:nvPr/>
            </p:nvPicPr>
            <p:blipFill>
              <a:blip r:embed="rId2">
                <a:extLst/>
              </a:blip>
              <a:stretch>
                <a:fillRect/>
              </a:stretch>
            </p:blipFill>
            <p:spPr>
              <a:xfrm flipH="1">
                <a:off x="222339" y="0"/>
                <a:ext cx="1444002" cy="1542553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pic>
            <p:nvPicPr>
              <p:cNvPr id="278" name="Picture 8" descr="Picture 8"/>
              <p:cNvPicPr>
                <a:picLocks noChangeAspect="1"/>
              </p:cNvPicPr>
              <p:nvPr/>
            </p:nvPicPr>
            <p:blipFill>
              <a:blip r:embed="rId3">
                <a:extLst/>
              </a:blip>
              <a:stretch>
                <a:fillRect/>
              </a:stretch>
            </p:blipFill>
            <p:spPr>
              <a:xfrm>
                <a:off x="0" y="1123266"/>
                <a:ext cx="1152156" cy="1562245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  <p:sp>
            <p:nvSpPr>
              <p:cNvPr id="279" name="Straight Connector 10"/>
              <p:cNvSpPr/>
              <p:nvPr/>
            </p:nvSpPr>
            <p:spPr>
              <a:xfrm>
                <a:off x="1323182" y="1713950"/>
                <a:ext cx="4926550" cy="1"/>
              </a:xfrm>
              <a:prstGeom prst="line">
                <a:avLst/>
              </a:prstGeom>
              <a:noFill/>
              <a:ln w="38100" cap="flat">
                <a:solidFill>
                  <a:srgbClr val="376761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280" name="TextBox 11"/>
              <p:cNvSpPr/>
              <p:nvPr/>
            </p:nvSpPr>
            <p:spPr>
              <a:xfrm>
                <a:off x="1653541" y="1055388"/>
                <a:ext cx="4265832" cy="33627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t">
                <a:spAutoFit/>
              </a:bodyPr>
              <a:lstStyle>
                <a:lvl1pPr defTabSz="457062">
                  <a:defRPr sz="1700">
                    <a:latin typeface="Century"/>
                    <a:ea typeface="Century"/>
                    <a:cs typeface="Century"/>
                    <a:sym typeface="Century"/>
                  </a:defRPr>
                </a:lvl1pPr>
              </a:lstStyle>
              <a:p>
                <a:pPr/>
                <a:r>
                  <a:t>“It is not hard, you just made it to the end!”</a:t>
                </a:r>
              </a:p>
            </p:txBody>
          </p:sp>
        </p:grpSp>
        <p:sp>
          <p:nvSpPr>
            <p:cNvPr id="282" name="TextBox 12"/>
            <p:cNvSpPr/>
            <p:nvPr/>
          </p:nvSpPr>
          <p:spPr>
            <a:xfrm>
              <a:off x="1951631" y="1904388"/>
              <a:ext cx="3174512" cy="4705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062">
                <a:defRPr sz="2700">
                  <a:solidFill>
                    <a:srgbClr val="93297C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Team Leaders:</a:t>
              </a:r>
            </a:p>
          </p:txBody>
        </p:sp>
        <p:sp>
          <p:nvSpPr>
            <p:cNvPr id="283" name="TextBox 13"/>
            <p:cNvSpPr/>
            <p:nvPr/>
          </p:nvSpPr>
          <p:spPr>
            <a:xfrm>
              <a:off x="1020330" y="2607699"/>
              <a:ext cx="5037111" cy="40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457062">
                <a:defRPr sz="23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Yazeed Alharbi &amp; Aseel Badukhon</a:t>
              </a:r>
            </a:p>
          </p:txBody>
        </p:sp>
      </p:grpSp>
      <p:sp>
        <p:nvSpPr>
          <p:cNvPr id="285" name="TextBox 14"/>
          <p:cNvSpPr/>
          <p:nvPr/>
        </p:nvSpPr>
        <p:spPr>
          <a:xfrm>
            <a:off x="1237098" y="3735739"/>
            <a:ext cx="5275160" cy="12579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062">
              <a:defRPr sz="2700">
                <a:solidFill>
                  <a:srgbClr val="93297C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/>
            <a:r>
              <a:t>Thanks for those who worked on this lecture:</a:t>
            </a:r>
          </a:p>
        </p:txBody>
      </p:sp>
      <p:grpSp>
        <p:nvGrpSpPr>
          <p:cNvPr id="288" name="Arrow: Pentagon 19"/>
          <p:cNvGrpSpPr/>
          <p:nvPr/>
        </p:nvGrpSpPr>
        <p:grpSpPr>
          <a:xfrm>
            <a:off x="1098" y="7657234"/>
            <a:ext cx="2265858" cy="491900"/>
            <a:chOff x="0" y="0"/>
            <a:chExt cx="2265856" cy="491898"/>
          </a:xfrm>
        </p:grpSpPr>
        <p:sp>
          <p:nvSpPr>
            <p:cNvPr id="286" name="Shape"/>
            <p:cNvSpPr/>
            <p:nvPr/>
          </p:nvSpPr>
          <p:spPr>
            <a:xfrm>
              <a:off x="-1" y="0"/>
              <a:ext cx="2265858" cy="49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255" y="0"/>
                  </a:lnTo>
                  <a:lnTo>
                    <a:pt x="21600" y="10800"/>
                  </a:lnTo>
                  <a:lnTo>
                    <a:pt x="19255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BE5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062">
                <a:defRPr b="1" sz="17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87" name="References:"/>
            <p:cNvSpPr/>
            <p:nvPr/>
          </p:nvSpPr>
          <p:spPr>
            <a:xfrm>
              <a:off x="-1" y="77815"/>
              <a:ext cx="2142883" cy="33626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062">
                <a:defRPr sz="17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References:</a:t>
              </a:r>
            </a:p>
          </p:txBody>
        </p:sp>
      </p:grpSp>
      <p:sp>
        <p:nvSpPr>
          <p:cNvPr id="289" name="TextBox 20"/>
          <p:cNvSpPr/>
          <p:nvPr/>
        </p:nvSpPr>
        <p:spPr>
          <a:xfrm>
            <a:off x="96686" y="8265269"/>
            <a:ext cx="2974184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664" indent="-285664" defTabSz="457062">
              <a:buSzPct val="100000"/>
              <a:buChar char="✓"/>
              <a:defRPr sz="1700"/>
            </a:pPr>
            <a:r>
              <a:t>Team436</a:t>
            </a:r>
          </a:p>
          <a:p>
            <a:pPr marL="285664" indent="-285664" defTabSz="457062">
              <a:buSzPct val="100000"/>
              <a:buChar char="✓"/>
              <a:defRPr sz="1700"/>
            </a:pPr>
            <a:r>
              <a:t>Doctors’ notes and slides</a:t>
            </a:r>
          </a:p>
        </p:txBody>
      </p:sp>
      <p:pic>
        <p:nvPicPr>
          <p:cNvPr id="290" name="Picture 22" descr="Picture 2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9638" y="9131906"/>
            <a:ext cx="590362" cy="590362"/>
          </a:xfrm>
          <a:prstGeom prst="rect">
            <a:avLst/>
          </a:prstGeom>
          <a:ln w="12700">
            <a:miter lim="400000"/>
          </a:ln>
        </p:spPr>
      </p:pic>
      <p:sp>
        <p:nvSpPr>
          <p:cNvPr id="291" name="TextBox 23"/>
          <p:cNvSpPr/>
          <p:nvPr/>
        </p:nvSpPr>
        <p:spPr>
          <a:xfrm>
            <a:off x="749998" y="9256920"/>
            <a:ext cx="2031510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062">
              <a:defRPr sz="1700"/>
            </a:lvl1pPr>
          </a:lstStyle>
          <a:p>
            <a:pPr/>
            <a:r>
              <a:t>@Pharma4370</a:t>
            </a:r>
          </a:p>
        </p:txBody>
      </p:sp>
      <p:pic>
        <p:nvPicPr>
          <p:cNvPr id="292" name="Picture 25" descr="Picture 2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37641" y="9146347"/>
            <a:ext cx="590362" cy="590362"/>
          </a:xfrm>
          <a:prstGeom prst="rect">
            <a:avLst/>
          </a:prstGeom>
          <a:ln w="12700">
            <a:miter lim="400000"/>
          </a:ln>
        </p:spPr>
      </p:pic>
      <p:sp>
        <p:nvSpPr>
          <p:cNvPr id="293" name="TextBox 26"/>
          <p:cNvSpPr/>
          <p:nvPr/>
        </p:nvSpPr>
        <p:spPr>
          <a:xfrm>
            <a:off x="3162019" y="9256920"/>
            <a:ext cx="3536346" cy="345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062">
              <a:defRPr sz="1700"/>
            </a:lvl1pPr>
          </a:lstStyle>
          <a:p>
            <a:pPr/>
            <a:r>
              <a:t>pharmacology437@gmail.com</a:t>
            </a:r>
          </a:p>
        </p:txBody>
      </p:sp>
      <p:sp>
        <p:nvSpPr>
          <p:cNvPr id="294" name="مربع نص 2"/>
          <p:cNvSpPr/>
          <p:nvPr/>
        </p:nvSpPr>
        <p:spPr>
          <a:xfrm>
            <a:off x="1916065" y="4577634"/>
            <a:ext cx="3917224" cy="3130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 sz="1700">
                <a:latin typeface="Cambria"/>
                <a:ea typeface="Cambria"/>
                <a:cs typeface="Cambria"/>
                <a:sym typeface="Cambria"/>
              </a:defRPr>
            </a:pPr>
            <a:r>
              <a:t>Abdullah abdurahman al-asseri</a:t>
            </a:r>
          </a:p>
          <a:p>
            <a:pPr algn="ctr">
              <a:defRPr sz="1700">
                <a:latin typeface="Cambria"/>
                <a:ea typeface="Cambria"/>
                <a:cs typeface="Cambria"/>
                <a:sym typeface="Cambria"/>
              </a:defRPr>
            </a:pPr>
            <a:r>
              <a:t>Abdulhakim Alonaiq</a:t>
            </a:r>
            <a:br/>
            <a:r>
              <a:t>Bader Altamimi</a:t>
            </a:r>
            <a:br/>
            <a:r>
              <a:t>Fayez Ghiyath Aldarsouni</a:t>
            </a:r>
            <a:br/>
            <a:r>
              <a:t>Maan Abdulrahman Shukr</a:t>
            </a:r>
            <a:br/>
            <a:r>
              <a:t>Mohammed alnajeim</a:t>
            </a:r>
            <a:br/>
            <a:r>
              <a:t>Omar Alsuhaibani</a:t>
            </a:r>
            <a:br/>
            <a:r>
              <a:t>Sultan Omar Almalki</a:t>
            </a:r>
            <a:br/>
            <a:r>
              <a:t>Yazeed abdullah alkhayyal</a:t>
            </a:r>
          </a:p>
          <a:p>
            <a:pPr algn="ctr">
              <a:defRPr sz="1700">
                <a:latin typeface="Cambria"/>
                <a:ea typeface="Cambria"/>
                <a:cs typeface="Cambria"/>
                <a:sym typeface="Cambria"/>
              </a:defRPr>
            </a:pPr>
            <a:r>
              <a:t>Ahmed Lateef Alanzy</a:t>
            </a:r>
          </a:p>
          <a:p>
            <a:pPr algn="ctr">
              <a:defRPr sz="1700">
                <a:latin typeface="Cambria"/>
                <a:ea typeface="Cambria"/>
                <a:cs typeface="Cambria"/>
                <a:sym typeface="Cambria"/>
              </a:defRPr>
            </a:pPr>
            <a:r>
              <a:t>Adel Alorainy</a:t>
            </a:r>
          </a:p>
        </p:txBody>
      </p:sp>
      <p:sp>
        <p:nvSpPr>
          <p:cNvPr id="295" name="TextBox 4"/>
          <p:cNvSpPr/>
          <p:nvPr/>
        </p:nvSpPr>
        <p:spPr>
          <a:xfrm>
            <a:off x="1237098" y="7675288"/>
            <a:ext cx="5246735" cy="1300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algn="ctr">
              <a:defRPr>
                <a:solidFill>
                  <a:srgbClr val="93297C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Special thanks to:</a:t>
            </a:r>
          </a:p>
          <a:p>
            <a:pPr algn="ctr">
              <a:defRPr sz="1600">
                <a:latin typeface="Cambria"/>
                <a:ea typeface="Cambria"/>
                <a:cs typeface="Cambria"/>
                <a:sym typeface="Cambria"/>
              </a:defRPr>
            </a:pPr>
            <a:r>
              <a:t>Rahaf Al-Thnayan</a:t>
            </a:r>
          </a:p>
          <a:p>
            <a:pPr algn="ctr">
              <a:defRPr sz="1600">
                <a:latin typeface="Cambria"/>
                <a:ea typeface="Cambria"/>
                <a:cs typeface="Cambria"/>
                <a:sym typeface="Cambria"/>
              </a:defRPr>
            </a:pPr>
            <a:r>
              <a:t>Alfahdah Al-Saleem</a:t>
            </a:r>
          </a:p>
          <a:p>
            <a:pPr algn="ctr">
              <a:defRPr sz="1600">
                <a:latin typeface="Cambria"/>
                <a:ea typeface="Cambria"/>
                <a:cs typeface="Cambria"/>
                <a:sym typeface="Cambria"/>
              </a:defRPr>
            </a:pPr>
            <a:r>
              <a:t>Layla Al-Sabbagh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" name="Title 1"/>
          <p:cNvGrpSpPr/>
          <p:nvPr/>
        </p:nvGrpSpPr>
        <p:grpSpPr>
          <a:xfrm>
            <a:off x="0" y="-1"/>
            <a:ext cx="6858000" cy="767997"/>
            <a:chOff x="0" y="0"/>
            <a:chExt cx="6858000" cy="767995"/>
          </a:xfrm>
        </p:grpSpPr>
        <p:sp>
          <p:nvSpPr>
            <p:cNvPr id="226" name="Rectangle"/>
            <p:cNvSpPr/>
            <p:nvPr/>
          </p:nvSpPr>
          <p:spPr>
            <a:xfrm>
              <a:off x="0" y="-1"/>
              <a:ext cx="6858000" cy="767997"/>
            </a:xfrm>
            <a:prstGeom prst="rect">
              <a:avLst/>
            </a:prstGeom>
            <a:solidFill>
              <a:srgbClr val="782A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685800">
                <a:lnSpc>
                  <a:spcPct val="90000"/>
                </a:lnSpc>
                <a:defRPr sz="4400">
                  <a:ln w="3175">
                    <a:solidFill>
                      <a:srgbClr val="FFFFFF"/>
                    </a:solidFill>
                  </a:ln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27" name="Indirect Cholinomimetics"/>
            <p:cNvSpPr/>
            <p:nvPr/>
          </p:nvSpPr>
          <p:spPr>
            <a:xfrm>
              <a:off x="0" y="-1"/>
              <a:ext cx="6858000" cy="715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defRPr sz="4400">
                  <a:ln w="3175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Indirect Cholinomimetics</a:t>
              </a:r>
            </a:p>
          </p:txBody>
        </p:sp>
      </p:grpSp>
      <p:graphicFrame>
        <p:nvGraphicFramePr>
          <p:cNvPr id="229" name="Table 2"/>
          <p:cNvGraphicFramePr/>
          <p:nvPr/>
        </p:nvGraphicFramePr>
        <p:xfrm>
          <a:off x="0" y="767994"/>
          <a:ext cx="6858000" cy="9138007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52450"/>
                <a:gridCol w="476250"/>
                <a:gridCol w="1466850"/>
                <a:gridCol w="1428750"/>
                <a:gridCol w="2933700"/>
              </a:tblGrid>
              <a:tr h="2686656"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M.O.A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Char char="❖"/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Also called Anticholinesterases </a:t>
                      </a:r>
                    </a:p>
                    <a:p>
                      <a:pPr algn="l"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Anticholinesterases prevent hydrolysis of Ach by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inhibiting acetyl cholinesterase</a:t>
                      </a:r>
                      <a:r>
                        <a:t> thus, increase Ach concentrations and actions at the cholinergic receptors (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both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 nicotinic and muscarinic</a:t>
                      </a:r>
                      <a:r>
                        <a:t>).</a:t>
                      </a:r>
                    </a:p>
                    <a:p>
                      <a:pPr algn="l"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Acetylcholine binds to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acetylcholinesterase </a:t>
                      </a:r>
                      <a:r>
                        <a:t>at</a:t>
                      </a:r>
                    </a:p>
                    <a:p>
                      <a:pPr algn="l"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two sites,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anionic site and esteric site</a:t>
                      </a:r>
                      <a:r>
                        <a:t>, then </a:t>
                      </a:r>
                    </a:p>
                    <a:p>
                      <a:pPr algn="l"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the enzyme somehow breakdown the</a:t>
                      </a:r>
                    </a:p>
                    <a:p>
                      <a:pPr algn="l"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acetylcholine into acetic acid and choline. </a:t>
                      </a:r>
                    </a:p>
                    <a:p>
                      <a:pPr algn="l">
                        <a:defRPr b="0" sz="1600">
                          <a:solidFill>
                            <a:srgbClr val="000000"/>
                          </a:solidFill>
                        </a:defRPr>
                      </a:pPr>
                      <a:r>
                        <a:t>In order to inhibit this enzyme we need to create a substance that is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similar to acetylcholine either in both sites or even one site. </a:t>
                      </a:r>
                      <a:r>
                        <a:rPr b="1">
                          <a:solidFill>
                            <a:srgbClr val="92D050"/>
                          </a:solidFill>
                        </a:rPr>
                        <a:t>(Similar structure)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403783">
                <a:tc rowSpan="4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Classification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Reversible anticholinesterases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3297C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Irreversible anticholinesterases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0070C0"/>
                    </a:solidFill>
                  </a:tcPr>
                </a:tc>
              </a:tr>
              <a:tr h="697443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200">
                          <a:solidFill>
                            <a:srgbClr val="FFFFFF"/>
                          </a:solidFill>
                        </a:rPr>
                        <a:t>Duration of action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Short Acting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Intermediate acting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Long Acting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AF3374"/>
                    </a:solidFill>
                  </a:tcPr>
                </a:tc>
              </a:tr>
              <a:tr h="1349002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Drugs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600"/>
                        <a:t>(Alcohols)
 e.g. edrophonium.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r>
                        <a:t>(Carbamates esters) e.g. Physo</a:t>
                      </a:r>
                      <a:r>
                        <a:rPr>
                          <a:solidFill>
                            <a:srgbClr val="782A72"/>
                          </a:solidFill>
                        </a:rPr>
                        <a:t>stigmine</a:t>
                      </a:r>
                      <a:r>
                        <a:t>, Neo</a:t>
                      </a:r>
                      <a:r>
                        <a:rPr>
                          <a:solidFill>
                            <a:srgbClr val="782A72"/>
                          </a:solidFill>
                        </a:rPr>
                        <a:t>stigmine</a:t>
                      </a:r>
                      <a:r>
                        <a:t>, Pyrido</a:t>
                      </a:r>
                      <a:r>
                        <a:rPr>
                          <a:solidFill>
                            <a:srgbClr val="782A72"/>
                          </a:solidFill>
                        </a:rPr>
                        <a:t>stigmine</a:t>
                      </a:r>
                      <a:r>
                        <a:t>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600"/>
                      </a:pPr>
                      <a:r>
                        <a:t> (</a:t>
                      </a:r>
                      <a:r>
                        <a:rPr b="0"/>
                        <a:t>Phosphates esters)</a:t>
                      </a:r>
                      <a:endParaRPr b="0"/>
                    </a:p>
                    <a:p>
                      <a:pPr algn="ctr" defTabSz="685800">
                        <a:defRPr sz="1600"/>
                      </a:pPr>
                      <a:r>
                        <a:t> e.g. insecticides, gas war e.g. Ecothio</a:t>
                      </a:r>
                      <a:r>
                        <a:rPr>
                          <a:solidFill>
                            <a:srgbClr val="0070C0"/>
                          </a:solidFill>
                        </a:rPr>
                        <a:t>phate</a:t>
                      </a:r>
                      <a:r>
                        <a:t> &amp; Isofluro</a:t>
                      </a:r>
                      <a:r>
                        <a:rPr>
                          <a:solidFill>
                            <a:srgbClr val="0070C0"/>
                          </a:solidFill>
                        </a:rPr>
                        <a:t>phate</a:t>
                      </a:r>
                      <a:r>
                        <a:t>.</a:t>
                      </a:r>
                    </a:p>
                    <a:p>
                      <a:pPr algn="ctr" defTabSz="685800">
                        <a:defRPr sz="1400">
                          <a:solidFill>
                            <a:srgbClr val="92D050"/>
                          </a:solidFill>
                        </a:defRPr>
                      </a:pPr>
                      <a:r>
                        <a:t>Using those drugs leads to death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08792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Features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B3838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600"/>
                        <a:t>Forms weak hydrogen bond with acetylcholinesterase enzyme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400"/>
                        <a:t>Binds to two sites of cholinesterase enzyme.
All polar and synthetic except physostigmine.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400"/>
                        <a:t>used as insecticides(malathion) or nerve gases (sarin) . 
Form very stable covalent bond with cholinesterase . 
All phosphates are lipid soluble except Ecothiophate which is polar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09233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Pharmacological actions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They act on both Muscarinic and nicotinic receptors. </a:t>
                      </a:r>
                    </a:p>
                    <a:p>
                      <a:pPr marL="285750" indent="-285750" algn="l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Some has CNS effect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“only the lipid soluble drugs”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  <a:p>
                      <a:pPr algn="l">
                        <a:defRPr sz="1600"/>
                      </a:pPr>
                      <a:r>
                        <a:t>CNS actions:</a:t>
                      </a:r>
                    </a:p>
                    <a:p>
                      <a:pPr algn="l">
                        <a:defRPr sz="1600"/>
                      </a:pPr>
                      <a:r>
                        <a:t>(excitation leads to convulsion leads to respiratory failure leads to coma).</a:t>
                      </a:r>
                    </a:p>
                    <a:p>
                      <a:pPr algn="l">
                        <a:defRPr sz="1600"/>
                      </a:pPr>
                      <a:r>
                        <a:t>e.g. physo</a:t>
                      </a:r>
                      <a:r>
                        <a:rPr>
                          <a:solidFill>
                            <a:srgbClr val="93297C"/>
                          </a:solidFill>
                        </a:rPr>
                        <a:t>stigmine</a:t>
                      </a:r>
                      <a:r>
                        <a:t> &amp; phos</a:t>
                      </a:r>
                      <a:r>
                        <a:rPr>
                          <a:solidFill>
                            <a:srgbClr val="0070C0"/>
                          </a:solidFill>
                        </a:rPr>
                        <a:t>phate</a:t>
                      </a:r>
                      <a:r>
                        <a:t> ester</a:t>
                      </a:r>
                    </a:p>
                    <a:p>
                      <a:pPr marL="285750" indent="-285750" algn="l">
                        <a:buSzPct val="100000"/>
                        <a:buChar char="✓"/>
                        <a:defRPr sz="1400">
                          <a:solidFill>
                            <a:srgbClr val="AFABAB"/>
                          </a:solidFill>
                        </a:defRPr>
                      </a:pPr>
                      <a:r>
                        <a:t>Revise the nicotinic and muscarinic actions from (Direct Acting) lecture, it is the same!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1" name="Table 1"/>
          <p:cNvGraphicFramePr/>
          <p:nvPr/>
        </p:nvGraphicFramePr>
        <p:xfrm>
          <a:off x="0" y="1078485"/>
          <a:ext cx="6858000" cy="8827514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495300"/>
                <a:gridCol w="2426491"/>
                <a:gridCol w="2077502"/>
                <a:gridCol w="1858705"/>
              </a:tblGrid>
              <a:tr h="715173"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Drug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Edrophonium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Neostigmine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lnSpc>
                          <a:spcPct val="150000"/>
                        </a:lnSpc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Physostigmine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5A11"/>
                    </a:solidFill>
                  </a:tcPr>
                </a:tc>
              </a:tr>
              <a:tr h="2602606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MOA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Reversible anticholinesterase and forms weak hydrogen bonds.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Reversible anticholinesterase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Has muscarinic &amp; nicotinic actions </a:t>
                      </a:r>
                      <a:r>
                        <a:rPr b="1">
                          <a:solidFill>
                            <a:srgbClr val="FF0000"/>
                          </a:solidFill>
                        </a:rPr>
                        <a:t>(prominent on GIT &amp; urinary tract) </a:t>
                      </a:r>
                      <a:r>
                        <a:rPr>
                          <a:solidFill>
                            <a:srgbClr val="92D050"/>
                          </a:solidFill>
                        </a:rPr>
                        <a:t>Special action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Reversible anticholinesterase. 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Has muscarinic, nicotinic action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981587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P.K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NOT absorbed orally,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given by injection</a:t>
                      </a:r>
                      <a:r>
                        <a:t>. </a:t>
                      </a:r>
                      <a:r>
                        <a:rPr>
                          <a:solidFill>
                            <a:srgbClr val="AFABAB"/>
                          </a:solidFill>
                        </a:rPr>
                        <a:t>Bc its polar</a:t>
                      </a:r>
                      <a:endParaRPr>
                        <a:solidFill>
                          <a:srgbClr val="AFABAB"/>
                        </a:solidFill>
                      </a:endParaRP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Alcohol (ionic bonds, not esters), so its polar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Short duration of action (5-15 mins)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>
                          <a:solidFill>
                            <a:srgbClr val="92D050"/>
                          </a:solidFill>
                        </a:defRPr>
                      </a:pPr>
                      <a:r>
                        <a:t>Esters prolong the effect of the drug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Can be used orally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Quaternary ammonium comp. 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600"/>
                      </a:pPr>
                      <a:r>
                        <a:t>Polar compound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No CNS effect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Good oral absorption.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Tertiary ammonium compound.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Non polar. Good lipid solubility. 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>
                          <a:solidFill>
                            <a:srgbClr val="FF0000"/>
                          </a:solidFill>
                        </a:defRPr>
                      </a:pPr>
                      <a:r>
                        <a:t>Cross BBB (has CNS effects)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486697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Uses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Used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only</a:t>
                      </a:r>
                      <a:r>
                        <a:t> for the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diagnosis of myasthenia gravis </a:t>
                      </a:r>
                      <a:r>
                        <a:rPr>
                          <a:solidFill>
                            <a:srgbClr val="92D050"/>
                          </a:solidFill>
                        </a:rPr>
                        <a:t>due to its limited duration of action.</a:t>
                      </a:r>
                      <a:endParaRPr>
                        <a:solidFill>
                          <a:srgbClr val="92D050"/>
                        </a:solidFill>
                      </a:endParaRP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>
                          <a:solidFill>
                            <a:srgbClr val="92D050"/>
                          </a:solidFill>
                        </a:defRPr>
                      </a:pPr>
                      <a:r>
                        <a:t>Used to differentiate between Cholinergic crisis and Myasthenia Gravis  because the drug will make the crisis worse.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Treatment of myasthenia gravis. </a:t>
                      </a:r>
                      <a:r>
                        <a:rPr>
                          <a:solidFill>
                            <a:srgbClr val="92D050"/>
                          </a:solidFill>
                        </a:rPr>
                        <a:t>Longer duration</a:t>
                      </a:r>
                      <a:endParaRPr>
                        <a:solidFill>
                          <a:srgbClr val="92D050"/>
                        </a:solidFill>
                      </a:endParaRP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 Paralytic ileus &amp; Urinary retention. 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 Competitive neuromuscular blockers intoxication </a:t>
                      </a:r>
                      <a:r>
                        <a:rPr sz="1000">
                          <a:solidFill>
                            <a:srgbClr val="AFABAB"/>
                          </a:solidFill>
                        </a:rPr>
                        <a:t>by increasing the level of Ach. Thus prevent the action of NMBs (Neuromuscular Blocking Agents)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Glaucoma.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/>
                      </a:pPr>
                      <a:r>
                        <a:t>Atropine toxicity </a:t>
                      </a:r>
                      <a:r>
                        <a:rPr sz="1100">
                          <a:solidFill>
                            <a:srgbClr val="AFABAB"/>
                          </a:solidFill>
                        </a:rPr>
                        <a:t>(atropine is anticholinergic drug)</a:t>
                      </a:r>
                      <a:endParaRPr>
                        <a:solidFill>
                          <a:srgbClr val="AFABAB"/>
                        </a:solidFill>
                      </a:endParaRP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92D050"/>
                          </a:solidFill>
                        </a:defRPr>
                      </a:pPr>
                      <a:r>
                        <a:t>used in atropine toxicity because atropine has an effect on the CNS. Thus, we need a drug that can clean up atropine from all over the body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000">
                          <a:solidFill>
                            <a:srgbClr val="92D050"/>
                          </a:solidFill>
                        </a:defRPr>
                      </a:pPr>
                      <a:r>
                        <a:t>Not used with Myasthenia Gravis because it was not used on MS patients before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04145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1400">
                          <a:solidFill>
                            <a:srgbClr val="FFFFFF"/>
                          </a:solidFill>
                        </a:rPr>
                        <a:t>Mnemonic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>
                          <a:solidFill>
                            <a:srgbClr val="AFABAB"/>
                          </a:solidFill>
                        </a:defRPr>
                      </a:pPr>
                      <a:r>
                        <a:t>Eyelid drop 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>
                          <a:solidFill>
                            <a:srgbClr val="AFABAB"/>
                          </a:solidFill>
                        </a:defRPr>
                      </a:pPr>
                      <a:r>
                        <a:t>(E) Drop honium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300">
                          <a:solidFill>
                            <a:srgbClr val="AFABAB"/>
                          </a:solidFill>
                        </a:defRPr>
                      </a:pPr>
                      <a:r>
                        <a:t>Myasthenia gravis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2800"/>
                        <a:t>-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sz="2800"/>
                        <a:t>-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34" name="Arrow: Pentagon 3"/>
          <p:cNvGrpSpPr/>
          <p:nvPr/>
        </p:nvGrpSpPr>
        <p:grpSpPr>
          <a:xfrm>
            <a:off x="-1" y="171450"/>
            <a:ext cx="2076451" cy="704850"/>
            <a:chOff x="0" y="0"/>
            <a:chExt cx="2076450" cy="704850"/>
          </a:xfrm>
        </p:grpSpPr>
        <p:sp>
          <p:nvSpPr>
            <p:cNvPr id="232" name="Shape"/>
            <p:cNvSpPr/>
            <p:nvPr/>
          </p:nvSpPr>
          <p:spPr>
            <a:xfrm>
              <a:off x="0" y="0"/>
              <a:ext cx="2076450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7934" y="0"/>
                  </a:lnTo>
                  <a:lnTo>
                    <a:pt x="21600" y="10800"/>
                  </a:lnTo>
                  <a:lnTo>
                    <a:pt x="17934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1D8F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33" name="Reversible indirect drugs:"/>
            <p:cNvSpPr/>
            <p:nvPr/>
          </p:nvSpPr>
          <p:spPr>
            <a:xfrm>
              <a:off x="-1" y="44860"/>
              <a:ext cx="1900240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 b="1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Reversible indirect drugs: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Arrow: Pentagon 3"/>
          <p:cNvGrpSpPr/>
          <p:nvPr/>
        </p:nvGrpSpPr>
        <p:grpSpPr>
          <a:xfrm>
            <a:off x="-1" y="4111269"/>
            <a:ext cx="2476501" cy="704851"/>
            <a:chOff x="0" y="0"/>
            <a:chExt cx="2476500" cy="704850"/>
          </a:xfrm>
        </p:grpSpPr>
        <p:sp>
          <p:nvSpPr>
            <p:cNvPr id="236" name="Shape"/>
            <p:cNvSpPr/>
            <p:nvPr/>
          </p:nvSpPr>
          <p:spPr>
            <a:xfrm>
              <a:off x="0" y="0"/>
              <a:ext cx="2476500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526" y="0"/>
                  </a:lnTo>
                  <a:lnTo>
                    <a:pt x="21600" y="10800"/>
                  </a:lnTo>
                  <a:lnTo>
                    <a:pt x="185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C5E0B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37" name="Irreversible indirect drugs:"/>
            <p:cNvSpPr/>
            <p:nvPr/>
          </p:nvSpPr>
          <p:spPr>
            <a:xfrm>
              <a:off x="-1" y="44860"/>
              <a:ext cx="2300290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Irreversible indirect drugs:</a:t>
              </a:r>
            </a:p>
          </p:txBody>
        </p:sp>
      </p:grpSp>
      <p:graphicFrame>
        <p:nvGraphicFramePr>
          <p:cNvPr id="239" name="Table 2"/>
          <p:cNvGraphicFramePr/>
          <p:nvPr/>
        </p:nvGraphicFramePr>
        <p:xfrm>
          <a:off x="0" y="767994"/>
          <a:ext cx="6858000" cy="2927706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647700"/>
                <a:gridCol w="6210300"/>
              </a:tblGrid>
              <a:tr h="627178">
                <a:tc>
                  <a:txBody>
                    <a:bodyPr/>
                    <a:lstStyle/>
                    <a:p>
                      <a:pPr algn="l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Drugs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3200">
                          <a:solidFill>
                            <a:srgbClr val="FFFFFF"/>
                          </a:solidFill>
                        </a:rPr>
                        <a:t>Donepezil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1F4E79"/>
                    </a:solidFill>
                  </a:tcPr>
                </a:tc>
              </a:tr>
              <a:tr h="928927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M.O.A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Is a centrally acting reversible acetyl cholinesterase inhibitor. </a:t>
                      </a:r>
                      <a:r>
                        <a:rPr>
                          <a:solidFill>
                            <a:srgbClr val="92D050"/>
                          </a:solidFill>
                        </a:rPr>
                        <a:t>M4, M5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P.K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Given orally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Uses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Used for treatment of dementia of </a:t>
                      </a:r>
                      <a:r>
                        <a:rPr b="1"/>
                        <a:t>Alzheimer's disease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pSp>
        <p:nvGrpSpPr>
          <p:cNvPr id="242" name="Title 1"/>
          <p:cNvGrpSpPr/>
          <p:nvPr/>
        </p:nvGrpSpPr>
        <p:grpSpPr>
          <a:xfrm>
            <a:off x="0" y="-1"/>
            <a:ext cx="6858000" cy="767997"/>
            <a:chOff x="0" y="0"/>
            <a:chExt cx="6858000" cy="767995"/>
          </a:xfrm>
        </p:grpSpPr>
        <p:sp>
          <p:nvSpPr>
            <p:cNvPr id="240" name="Rectangle"/>
            <p:cNvSpPr/>
            <p:nvPr/>
          </p:nvSpPr>
          <p:spPr>
            <a:xfrm>
              <a:off x="0" y="-1"/>
              <a:ext cx="6858000" cy="767997"/>
            </a:xfrm>
            <a:prstGeom prst="rect">
              <a:avLst/>
            </a:prstGeom>
            <a:solidFill>
              <a:srgbClr val="782A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685800">
                <a:lnSpc>
                  <a:spcPct val="90000"/>
                </a:lnSpc>
                <a:defRPr sz="4400">
                  <a:ln w="3175">
                    <a:solidFill>
                      <a:srgbClr val="FFFFFF"/>
                    </a:solidFill>
                  </a:ln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41" name="Cont. of reversible drugs"/>
            <p:cNvSpPr/>
            <p:nvPr/>
          </p:nvSpPr>
          <p:spPr>
            <a:xfrm>
              <a:off x="0" y="-1"/>
              <a:ext cx="6858000" cy="715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defRPr sz="4400">
                  <a:ln w="3175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Cont. of reversible drugs</a:t>
              </a:r>
            </a:p>
          </p:txBody>
        </p:sp>
      </p:grpSp>
      <p:graphicFrame>
        <p:nvGraphicFramePr>
          <p:cNvPr id="243" name="Table 4"/>
          <p:cNvGraphicFramePr/>
          <p:nvPr/>
        </p:nvGraphicFramePr>
        <p:xfrm>
          <a:off x="0" y="5089881"/>
          <a:ext cx="6858000" cy="340149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571500"/>
                <a:gridCol w="6286500"/>
              </a:tblGrid>
              <a:tr h="694546">
                <a:tc>
                  <a:txBody>
                    <a:bodyPr/>
                    <a:lstStyle/>
                    <a:p>
                      <a:pPr algn="ctr" defTabSz="6858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Drug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2800"/>
                      </a:pPr>
                      <a:r>
                        <a:t>Ecothiophate</a:t>
                      </a:r>
                    </a:p>
                    <a:p>
                      <a:pPr algn="ctr" defTabSz="685800">
                        <a:defRPr sz="2000"/>
                      </a:pPr>
                      <a:r>
                        <a:t>(Organophosphorous compound)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4B183"/>
                    </a:solidFill>
                  </a:tcPr>
                </a:tc>
              </a:tr>
              <a:tr h="763844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M.O.A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b="1" sz="2000"/>
                      </a:pPr>
                      <a:r>
                        <a:t>Irreversible</a:t>
                      </a:r>
                      <a:r>
                        <a:rPr b="0"/>
                        <a:t> anticholinesterase </a:t>
                      </a:r>
                      <a:endParaRPr b="0"/>
                    </a:p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Binds to cholinesterase by strong covalent bond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356835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P.K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Have very long duration of action</a:t>
                      </a:r>
                    </a:p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Aging make bond extremely stable </a:t>
                      </a:r>
                      <a:r>
                        <a:rPr sz="1600">
                          <a:solidFill>
                            <a:srgbClr val="92D050"/>
                          </a:solidFill>
                        </a:rPr>
                        <a:t>and make treatment difficult from toxicity </a:t>
                      </a:r>
                      <a:endParaRPr sz="1600">
                        <a:solidFill>
                          <a:srgbClr val="92D050"/>
                        </a:solidFill>
                      </a:endParaRPr>
                    </a:p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All are highly lipid soluble except </a:t>
                      </a:r>
                      <a:r>
                        <a:rPr b="1"/>
                        <a:t>Ecothiophate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586265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>
                          <a:solidFill>
                            <a:srgbClr val="FFFFFF"/>
                          </a:solidFill>
                        </a:rPr>
                        <a:t>Uses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2000"/>
                      </a:pPr>
                      <a:r>
                        <a:t>Used for </a:t>
                      </a:r>
                      <a:r>
                        <a:rPr b="1"/>
                        <a:t>glaucoma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" name="Table 1"/>
          <p:cNvGraphicFramePr/>
          <p:nvPr/>
        </p:nvGraphicFramePr>
        <p:xfrm>
          <a:off x="0" y="767994"/>
          <a:ext cx="6858000" cy="9138006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71500"/>
                <a:gridCol w="933450"/>
                <a:gridCol w="2073138"/>
                <a:gridCol w="3279911"/>
              </a:tblGrid>
              <a:tr h="498936">
                <a:tc rowSpan="10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Organophosphate toxicity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Symptoms  of organophosphate toxicity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AF3374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997871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defTabSz="685800">
                        <a:defRPr b="1" sz="1800"/>
                      </a:pPr>
                      <a:r>
                        <a:t>Heart :</a:t>
                      </a:r>
                    </a:p>
                    <a:p>
                      <a:pPr algn="ctr" defTabSz="685800">
                        <a:defRPr sz="1800"/>
                      </a:pPr>
                      <a:r>
                        <a:t>Severe bradycardia and hypotension.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b="1" sz="1800"/>
                      </a:pPr>
                      <a:r>
                        <a:t>Lung :</a:t>
                      </a:r>
                    </a:p>
                    <a:p>
                      <a:pPr algn="ctr" defTabSz="685800">
                        <a:defRPr sz="1800"/>
                      </a:pPr>
                      <a:r>
                        <a:t>bronchospasm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199219">
                <a:tc vMerge="1">
                  <a:tcPr/>
                </a:tc>
                <a:tc gridSpan="2">
                  <a:txBody>
                    <a:bodyPr/>
                    <a:lstStyle/>
                    <a:p>
                      <a:pPr algn="ctr" defTabSz="685800">
                        <a:defRPr b="1" sz="1800"/>
                      </a:pPr>
                      <a:r>
                        <a:t>GIT : </a:t>
                      </a:r>
                    </a:p>
                    <a:p>
                      <a:pPr algn="ctr" defTabSz="685800">
                        <a:defRPr sz="1800"/>
                      </a:pPr>
                      <a:r>
                        <a:t>Increase motility which lead to cramps and diarrhea 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b="1" sz="1800"/>
                      </a:pPr>
                      <a:r>
                        <a:t>CNS :</a:t>
                      </a:r>
                    </a:p>
                    <a:p>
                      <a:pPr algn="ctr" defTabSz="685800">
                        <a:defRPr sz="1800"/>
                      </a:pPr>
                      <a:r>
                        <a:t>CNS effects       convulsion , coma and respiratory failure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850724">
                <a:tc vMerge="1">
                  <a:tcPr/>
                </a:tc>
                <a:tc gridSpan="3">
                  <a:txBody>
                    <a:bodyPr/>
                    <a:lstStyle/>
                    <a:p>
                      <a:pPr algn="l" defTabSz="685800">
                        <a:defRPr b="1" sz="1800"/>
                      </a:pPr>
                      <a:r>
                        <a:t>Skeletal muscles : </a:t>
                      </a:r>
                      <a:r>
                        <a:rPr b="0"/>
                        <a:t>initial twitching of skeletal muscles causing  muscle weakness and paralysis.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502112">
                <a:tc vMerge="1">
                  <a:tcPr/>
                </a:tc>
                <a:tc gridSpan="3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Treatment of organophosphate toxicity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AF3374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1596594">
                <a:tc vMerge="1">
                  <a:tcPr/>
                </a:tc>
                <a:tc gridSpan="3">
                  <a:txBody>
                    <a:bodyPr/>
                    <a:lstStyle/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Support respiration </a:t>
                      </a:r>
                    </a:p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b="1" sz="1800"/>
                      </a:pPr>
                      <a:r>
                        <a:t>Cholinesterase reactivators ( Oximes </a:t>
                      </a:r>
                      <a:r>
                        <a:rPr b="0"/>
                        <a:t>)</a:t>
                      </a:r>
                      <a:endParaRPr b="0"/>
                    </a:p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Atropine ( to block muscarinic action and CNS effect )</a:t>
                      </a:r>
                    </a:p>
                    <a:p>
                      <a:pPr marL="342900" indent="-342900" algn="l" defTabSz="685800">
                        <a:buSzPct val="100000"/>
                        <a:buFont typeface="Arial"/>
                        <a:buChar char="•"/>
                        <a:defRPr sz="1800">
                          <a:solidFill>
                            <a:srgbClr val="92D050"/>
                          </a:solidFill>
                        </a:defRPr>
                      </a:pPr>
                      <a:r>
                        <a:t>Immediate treatment because delaying makes the bonds more stable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898084">
                <a:tc vMerge="1">
                  <a:tcPr/>
                </a:tc>
                <a:tc gridSpan="3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Cholinesterase Reactivators 
(Oximes)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AF3374"/>
                    </a:solidFill>
                  </a:tcPr>
                </a:tc>
                <a:tc hMerge="1">
                  <a:tcPr/>
                </a:tc>
                <a:tc hMerge="1">
                  <a:tcPr/>
                </a:tc>
              </a:tr>
              <a:tr h="898084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Drug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6717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2400">
                          <a:solidFill>
                            <a:srgbClr val="FFFFFF"/>
                          </a:solidFill>
                        </a:rPr>
                        <a:t>Pralidoxime
(PAM)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D966"/>
                    </a:solidFill>
                  </a:tcPr>
                </a:tc>
                <a:tc hMerge="1">
                  <a:tcPr/>
                </a:tc>
              </a:tr>
              <a:tr h="997871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M.O.A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6717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Cholinesterase reactivator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Acts by regeneration of cholinesterase enzyme </a:t>
                      </a:r>
                    </a:p>
                    <a:p>
                      <a:pPr marL="285750" indent="-285750" algn="l" defTabSz="685800">
                        <a:buSzPct val="100000"/>
                        <a:buFont typeface="Arial"/>
                        <a:buChar char="•"/>
                        <a:defRPr sz="1800"/>
                      </a:pPr>
                      <a:r>
                        <a:t>Reactivates recently inhibited enzymes </a:t>
                      </a:r>
                      <a:r>
                        <a:rPr b="1"/>
                        <a:t>before aging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  <a:tr h="698510">
                <a:tc vMerge="1">
                  <a:tcPr/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Uses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76717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85750" indent="-285750" algn="l" defTabSz="685800">
                        <a:buSzPct val="100000"/>
                        <a:buChar char="✓"/>
                        <a:defRPr b="1" sz="1800"/>
                      </a:pPr>
                      <a:r>
                        <a:t>I.V</a:t>
                      </a:r>
                      <a:r>
                        <a:rPr b="0"/>
                        <a:t> over 15-30 min for organophosphate intoxication.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 hMerge="1">
                  <a:tcPr/>
                </a:tc>
              </a:tr>
            </a:tbl>
          </a:graphicData>
        </a:graphic>
      </p:graphicFrame>
      <p:grpSp>
        <p:nvGrpSpPr>
          <p:cNvPr id="248" name="Title 1"/>
          <p:cNvGrpSpPr/>
          <p:nvPr/>
        </p:nvGrpSpPr>
        <p:grpSpPr>
          <a:xfrm>
            <a:off x="0" y="-1"/>
            <a:ext cx="6858000" cy="767997"/>
            <a:chOff x="0" y="0"/>
            <a:chExt cx="6858000" cy="767995"/>
          </a:xfrm>
        </p:grpSpPr>
        <p:sp>
          <p:nvSpPr>
            <p:cNvPr id="246" name="Rectangle"/>
            <p:cNvSpPr/>
            <p:nvPr/>
          </p:nvSpPr>
          <p:spPr>
            <a:xfrm>
              <a:off x="0" y="-1"/>
              <a:ext cx="6858000" cy="767997"/>
            </a:xfrm>
            <a:prstGeom prst="rect">
              <a:avLst/>
            </a:prstGeom>
            <a:solidFill>
              <a:srgbClr val="782A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685800">
                <a:lnSpc>
                  <a:spcPct val="90000"/>
                </a:lnSpc>
                <a:defRPr sz="4400">
                  <a:ln w="3175">
                    <a:solidFill>
                      <a:srgbClr val="FFFFFF"/>
                    </a:solidFill>
                  </a:ln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47" name="Cont. of irreversible drugs"/>
            <p:cNvSpPr/>
            <p:nvPr/>
          </p:nvSpPr>
          <p:spPr>
            <a:xfrm>
              <a:off x="0" y="-1"/>
              <a:ext cx="6858000" cy="715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defRPr sz="4400">
                  <a:ln w="3175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Cont. of irreversible drugs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TextBox 1"/>
          <p:cNvSpPr/>
          <p:nvPr/>
        </p:nvSpPr>
        <p:spPr>
          <a:xfrm>
            <a:off x="152400" y="1123950"/>
            <a:ext cx="3867150" cy="1691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>
                <a:solidFill>
                  <a:srgbClr val="00B050"/>
                </a:solidFill>
              </a:defRPr>
            </a:pPr>
            <a:r>
              <a:t>Those ADRs are of both INDIRECT and DIRECT acting drugs:</a:t>
            </a:r>
          </a:p>
          <a:p>
            <a:pPr marL="285750" indent="-285750">
              <a:buSzPct val="100000"/>
              <a:buChar char="❖"/>
            </a:pPr>
            <a:r>
              <a:t>Bradycardia</a:t>
            </a:r>
          </a:p>
          <a:p>
            <a:pPr marL="285750" indent="-285750">
              <a:buSzPct val="100000"/>
              <a:buChar char="❖"/>
            </a:pPr>
            <a:r>
              <a:t>Sweating &amp; Salivation</a:t>
            </a:r>
          </a:p>
          <a:p>
            <a:pPr marL="285750" indent="-285750">
              <a:buSzPct val="100000"/>
              <a:buChar char="❖"/>
            </a:pPr>
            <a:r>
              <a:t>Bronchoconstriction</a:t>
            </a:r>
          </a:p>
          <a:p>
            <a:pPr marL="285750" indent="-285750">
              <a:buSzPct val="100000"/>
              <a:buChar char="❖"/>
            </a:pPr>
            <a:r>
              <a:t>Diarrhea</a:t>
            </a:r>
          </a:p>
        </p:txBody>
      </p:sp>
      <p:grpSp>
        <p:nvGrpSpPr>
          <p:cNvPr id="253" name="Arrow: Pentagon 3"/>
          <p:cNvGrpSpPr/>
          <p:nvPr/>
        </p:nvGrpSpPr>
        <p:grpSpPr>
          <a:xfrm>
            <a:off x="-1" y="282220"/>
            <a:ext cx="2476501" cy="704851"/>
            <a:chOff x="0" y="0"/>
            <a:chExt cx="2476500" cy="704850"/>
          </a:xfrm>
        </p:grpSpPr>
        <p:sp>
          <p:nvSpPr>
            <p:cNvPr id="251" name="Shape"/>
            <p:cNvSpPr/>
            <p:nvPr/>
          </p:nvSpPr>
          <p:spPr>
            <a:xfrm>
              <a:off x="0" y="0"/>
              <a:ext cx="2476500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526" y="0"/>
                  </a:lnTo>
                  <a:lnTo>
                    <a:pt x="21600" y="10800"/>
                  </a:lnTo>
                  <a:lnTo>
                    <a:pt x="185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E6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52" name="Side effects of Cholinergic drugs:"/>
            <p:cNvSpPr/>
            <p:nvPr/>
          </p:nvSpPr>
          <p:spPr>
            <a:xfrm>
              <a:off x="-1" y="44860"/>
              <a:ext cx="2300290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Side effects of Cholinergic drugs:</a:t>
              </a:r>
            </a:p>
          </p:txBody>
        </p:sp>
      </p:grpSp>
      <p:sp>
        <p:nvSpPr>
          <p:cNvPr id="254" name="Subtitle 2"/>
          <p:cNvSpPr/>
          <p:nvPr/>
        </p:nvSpPr>
        <p:spPr>
          <a:xfrm>
            <a:off x="152399" y="5544348"/>
            <a:ext cx="6192177" cy="4361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defTabSz="685800">
              <a:lnSpc>
                <a:spcPct val="58499"/>
              </a:lnSpc>
              <a:spcBef>
                <a:spcPts val="700"/>
              </a:spcBef>
              <a:defRPr>
                <a:solidFill>
                  <a:srgbClr val="00B050"/>
                </a:solidFill>
              </a:defRPr>
            </a:pPr>
            <a:r>
              <a:t>Eye: </a:t>
            </a:r>
            <a:endParaRPr sz="2100"/>
          </a:p>
          <a:p>
            <a:pPr defTabSz="685800">
              <a:lnSpc>
                <a:spcPct val="58499"/>
              </a:lnSpc>
              <a:spcBef>
                <a:spcPts val="700"/>
              </a:spcBef>
            </a:pPr>
            <a:r>
              <a:t>Treatment of glaucoma</a:t>
            </a:r>
            <a:endParaRPr sz="2100"/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Pilocarpine (direct muscarinic agonist)</a:t>
            </a:r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Physostigmine </a:t>
            </a:r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Ecothiophate (indirect cholinomimetics</a:t>
            </a:r>
            <a:r>
              <a:rPr i="1"/>
              <a:t>)</a:t>
            </a:r>
          </a:p>
          <a:p>
            <a:pPr defTabSz="685800">
              <a:lnSpc>
                <a:spcPct val="58499"/>
              </a:lnSpc>
              <a:spcBef>
                <a:spcPts val="700"/>
              </a:spcBef>
            </a:pPr>
          </a:p>
          <a:p>
            <a:pPr defTabSz="685800">
              <a:lnSpc>
                <a:spcPct val="58499"/>
              </a:lnSpc>
              <a:spcBef>
                <a:spcPts val="700"/>
              </a:spcBef>
              <a:defRPr>
                <a:solidFill>
                  <a:srgbClr val="00B050"/>
                </a:solidFill>
              </a:defRPr>
            </a:pPr>
            <a:r>
              <a:t>Urinary retention and paralytic ileus</a:t>
            </a:r>
            <a:r>
              <a:rPr>
                <a:solidFill>
                  <a:srgbClr val="000000"/>
                </a:solidFill>
              </a:rPr>
              <a:t>:</a:t>
            </a:r>
            <a:endParaRPr sz="2100"/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Bethanechol (direct)</a:t>
            </a:r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Neostigmine (indirect)</a:t>
            </a:r>
          </a:p>
          <a:p>
            <a:pPr defTabSz="685800">
              <a:lnSpc>
                <a:spcPct val="58499"/>
              </a:lnSpc>
              <a:spcBef>
                <a:spcPts val="700"/>
              </a:spcBef>
            </a:pPr>
          </a:p>
          <a:p>
            <a:pPr defTabSz="685800">
              <a:lnSpc>
                <a:spcPct val="58499"/>
              </a:lnSpc>
              <a:spcBef>
                <a:spcPts val="700"/>
              </a:spcBef>
              <a:defRPr>
                <a:solidFill>
                  <a:srgbClr val="00B050"/>
                </a:solidFill>
              </a:defRPr>
            </a:pPr>
            <a:r>
              <a:t>Myasthenia gravis  (only indirect cholinomimetics):</a:t>
            </a:r>
            <a:endParaRPr sz="2100"/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Pyridostigmine, Neostigmine, Ambenonium</a:t>
            </a:r>
          </a:p>
          <a:p>
            <a:pPr defTabSz="685800">
              <a:lnSpc>
                <a:spcPct val="58499"/>
              </a:lnSpc>
              <a:spcBef>
                <a:spcPts val="700"/>
              </a:spcBef>
            </a:pPr>
          </a:p>
          <a:p>
            <a:pPr defTabSz="685800">
              <a:lnSpc>
                <a:spcPct val="58499"/>
              </a:lnSpc>
              <a:spcBef>
                <a:spcPts val="700"/>
              </a:spcBef>
              <a:defRPr>
                <a:solidFill>
                  <a:srgbClr val="00B050"/>
                </a:solidFill>
              </a:defRPr>
            </a:pPr>
            <a:r>
              <a:t>Xerostomia:  </a:t>
            </a:r>
            <a:endParaRPr sz="2100"/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Pilocarpine – Cevimeline (Sjogren’s  syndrome)</a:t>
            </a:r>
          </a:p>
          <a:p>
            <a:pPr defTabSz="685800">
              <a:lnSpc>
                <a:spcPct val="58499"/>
              </a:lnSpc>
              <a:spcBef>
                <a:spcPts val="700"/>
              </a:spcBef>
            </a:pPr>
          </a:p>
          <a:p>
            <a:pPr defTabSz="685800">
              <a:lnSpc>
                <a:spcPct val="58499"/>
              </a:lnSpc>
              <a:spcBef>
                <a:spcPts val="700"/>
              </a:spcBef>
              <a:defRPr>
                <a:solidFill>
                  <a:srgbClr val="00B050"/>
                </a:solidFill>
              </a:defRPr>
            </a:pPr>
            <a:r>
              <a:t>Alzheimer’s disease:</a:t>
            </a:r>
            <a:endParaRPr sz="2100"/>
          </a:p>
          <a:p>
            <a:pPr lvl="1" indent="342900" defTabSz="685800">
              <a:lnSpc>
                <a:spcPct val="58499"/>
              </a:lnSpc>
              <a:spcBef>
                <a:spcPts val="300"/>
              </a:spcBef>
              <a:defRPr sz="1600"/>
            </a:pPr>
            <a:r>
              <a:t>Donepezil. (</a:t>
            </a:r>
            <a:r>
              <a:rPr>
                <a:solidFill>
                  <a:srgbClr val="FF0000"/>
                </a:solidFill>
              </a:rPr>
              <a:t>Dementia of Alzheimar’s disese</a:t>
            </a:r>
            <a:r>
              <a:t>)</a:t>
            </a:r>
          </a:p>
        </p:txBody>
      </p:sp>
      <p:grpSp>
        <p:nvGrpSpPr>
          <p:cNvPr id="257" name="Arrow: Pentagon 3"/>
          <p:cNvGrpSpPr/>
          <p:nvPr/>
        </p:nvGrpSpPr>
        <p:grpSpPr>
          <a:xfrm>
            <a:off x="-1" y="4600575"/>
            <a:ext cx="2476501" cy="704850"/>
            <a:chOff x="0" y="0"/>
            <a:chExt cx="2476500" cy="704850"/>
          </a:xfrm>
        </p:grpSpPr>
        <p:sp>
          <p:nvSpPr>
            <p:cNvPr id="255" name="Shape"/>
            <p:cNvSpPr/>
            <p:nvPr/>
          </p:nvSpPr>
          <p:spPr>
            <a:xfrm>
              <a:off x="0" y="0"/>
              <a:ext cx="2476500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526" y="0"/>
                  </a:lnTo>
                  <a:lnTo>
                    <a:pt x="21600" y="10800"/>
                  </a:lnTo>
                  <a:lnTo>
                    <a:pt x="18526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BE5D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 b="1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56" name="Uses of some Cholinergic drugs:"/>
            <p:cNvSpPr/>
            <p:nvPr/>
          </p:nvSpPr>
          <p:spPr>
            <a:xfrm>
              <a:off x="-1" y="44860"/>
              <a:ext cx="2300290" cy="6151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Uses of some Cholinergic drugs:</a:t>
              </a:r>
            </a:p>
          </p:txBody>
        </p:sp>
      </p:grpSp>
      <p:grpSp>
        <p:nvGrpSpPr>
          <p:cNvPr id="260" name="Title 1"/>
          <p:cNvGrpSpPr/>
          <p:nvPr/>
        </p:nvGrpSpPr>
        <p:grpSpPr>
          <a:xfrm>
            <a:off x="0" y="3593656"/>
            <a:ext cx="6858000" cy="767997"/>
            <a:chOff x="0" y="0"/>
            <a:chExt cx="6858000" cy="767995"/>
          </a:xfrm>
        </p:grpSpPr>
        <p:sp>
          <p:nvSpPr>
            <p:cNvPr id="258" name="Rectangle"/>
            <p:cNvSpPr/>
            <p:nvPr/>
          </p:nvSpPr>
          <p:spPr>
            <a:xfrm>
              <a:off x="0" y="-1"/>
              <a:ext cx="6858000" cy="767997"/>
            </a:xfrm>
            <a:prstGeom prst="rect">
              <a:avLst/>
            </a:prstGeom>
            <a:solidFill>
              <a:srgbClr val="782A7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ctr" defTabSz="685800">
                <a:lnSpc>
                  <a:spcPct val="90000"/>
                </a:lnSpc>
                <a:defRPr sz="4400">
                  <a:ln w="3175">
                    <a:solidFill>
                      <a:srgbClr val="FFFFFF"/>
                    </a:solidFill>
                  </a:ln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59" name="Summary"/>
            <p:cNvSpPr/>
            <p:nvPr/>
          </p:nvSpPr>
          <p:spPr>
            <a:xfrm>
              <a:off x="0" y="-1"/>
              <a:ext cx="6858000" cy="7154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 algn="ctr" defTabSz="685800">
                <a:lnSpc>
                  <a:spcPct val="90000"/>
                </a:lnSpc>
                <a:defRPr sz="4400">
                  <a:ln w="3175">
                    <a:solidFill>
                      <a:srgbClr val="000000"/>
                    </a:solidFill>
                  </a:ln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Summary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2" name="عنصر نائب للمحتوى 4"/>
          <p:cNvGraphicFramePr/>
          <p:nvPr/>
        </p:nvGraphicFramePr>
        <p:xfrm>
          <a:off x="1" y="-2"/>
          <a:ext cx="6858000" cy="990600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723899"/>
                <a:gridCol w="1535207"/>
                <a:gridCol w="993000"/>
                <a:gridCol w="1265464"/>
                <a:gridCol w="884464"/>
                <a:gridCol w="1455965"/>
              </a:tblGrid>
              <a:tr h="868119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Drugs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600">
                          <a:solidFill>
                            <a:srgbClr val="FFFFFF"/>
                          </a:solidFill>
                        </a:defRPr>
                      </a:pPr>
                      <a:r>
                        <a:t>Chemical</a:t>
                      </a:r>
                      <a:r>
                        <a:rPr b="0"/>
                        <a:t> </a:t>
                      </a:r>
                      <a:r>
                        <a:t>structure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Actions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Administration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Kinetics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Uses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376761"/>
                    </a:solidFill>
                  </a:tcPr>
                </a:tc>
              </a:tr>
              <a:tr h="2072703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Neostigmine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300"/>
                        <a:t>Quaternary ammonium compound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  <a:r>
                        <a:t>Nicotinic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muscarinic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M, 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300"/>
                        <a:t>Can be used orally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</a:p>
                    <a:p>
                      <a:pPr algn="ctr" defTabSz="685800">
                        <a:defRPr b="1" sz="1300"/>
                      </a:pPr>
                      <a:r>
                        <a:t>-0.5-2hr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-polar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5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Myasthenia gravis treatment</a:t>
                      </a: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Paralytic ileus</a:t>
                      </a: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Urinary retention</a:t>
                      </a: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Curare toxicity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>
                        <a:alpha val="50195"/>
                      </a:srgbClr>
                    </a:solidFill>
                  </a:tcPr>
                </a:tc>
              </a:tr>
              <a:tr h="1810639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Physostigmine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300"/>
                        <a:t>Tertiary ammonium compound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  <a:r>
                        <a:t>Nicotinic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muscarinic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M, N, </a:t>
                      </a:r>
                      <a:r>
                        <a:rPr>
                          <a:solidFill>
                            <a:srgbClr val="FF0000"/>
                          </a:solidFill>
                        </a:rPr>
                        <a:t>CNS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  <a:r>
                        <a:t>Good oral absorption, </a:t>
                      </a:r>
                      <a:r>
                        <a:rPr>
                          <a:solidFill>
                            <a:srgbClr val="808080"/>
                          </a:solidFill>
                        </a:rPr>
                        <a:t>can be used topically in the eye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</a:p>
                    <a:p>
                      <a:pPr algn="ctr" defTabSz="685800">
                        <a:defRPr b="1" sz="1300"/>
                      </a:pPr>
                      <a:r>
                        <a:t>-0.5-2hr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-nonpolar</a:t>
                      </a:r>
                    </a:p>
                    <a:p>
                      <a:pPr algn="ctr" defTabSz="685800">
                        <a:defRPr b="1"/>
                      </a:pPr>
                      <a:r>
                        <a:t>(lipid soluble 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buSzPct val="100000"/>
                        <a:buFont typeface="Arial"/>
                        <a:buChar char="•"/>
                        <a:defRPr sz="1300"/>
                      </a:pP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Glaucoma</a:t>
                      </a: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Atropine toxicity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29451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Pyridostigmine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/>
                      </a:pPr>
                    </a:p>
                    <a:p>
                      <a:pPr algn="ctr" defTabSz="685800">
                        <a:defRPr b="1" sz="1200"/>
                      </a:pPr>
                      <a:r>
                        <a:t>Quaternary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  <a:r>
                        <a:t>Nicotinic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muscarinic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M, 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300"/>
                        <a:t>-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</a:p>
                    <a:p>
                      <a:pPr algn="ctr" defTabSz="685800">
                        <a:defRPr b="1" sz="1300"/>
                      </a:pPr>
                      <a:r>
                        <a:t>-3-6hr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-polar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  <a:r>
                        <a:t> • </a:t>
                      </a:r>
                      <a:r>
                        <a:rPr b="1"/>
                        <a:t>Myasthenia gravis treatment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1474233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Ambenonium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93297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/>
                      </a:pPr>
                    </a:p>
                    <a:p>
                      <a:pPr algn="ctr" defTabSz="685800">
                        <a:defRPr b="1" sz="1200"/>
                      </a:pPr>
                    </a:p>
                    <a:p>
                      <a:pPr algn="ctr" defTabSz="685800">
                        <a:defRPr b="1" sz="1200"/>
                      </a:pPr>
                    </a:p>
                    <a:p>
                      <a:pPr algn="ctr" defTabSz="685800">
                        <a:defRPr b="1" sz="1200">
                          <a:solidFill>
                            <a:srgbClr val="808080"/>
                          </a:solidFill>
                        </a:defRPr>
                      </a:pPr>
                      <a:r>
                        <a:t>Quaternary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</a:p>
                    <a:p>
                      <a:pPr algn="ctr" defTabSz="685800">
                        <a:defRPr b="1" sz="1300"/>
                      </a:pPr>
                      <a:r>
                        <a:t>Nicotinic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muscarinic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M, 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300"/>
                        <a:t>-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</a:p>
                    <a:p>
                      <a:pPr algn="ctr" defTabSz="685800">
                        <a:defRPr b="1" sz="1300"/>
                      </a:pPr>
                    </a:p>
                    <a:p>
                      <a:pPr algn="ctr" defTabSz="685800">
                        <a:defRPr b="1" sz="1300"/>
                      </a:pPr>
                      <a:r>
                        <a:t>-4-8hr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-polar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Myasthenia gravis treatment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  <a:tr h="2250855"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600">
                          <a:solidFill>
                            <a:srgbClr val="FFFFFF"/>
                          </a:solidFill>
                        </a:rPr>
                        <a:t>Edrophonium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200">
                          <a:solidFill>
                            <a:srgbClr val="808080"/>
                          </a:solidFill>
                        </a:defRPr>
                      </a:pPr>
                      <a:r>
                        <a:t>Quaternary</a:t>
                      </a:r>
                    </a:p>
                    <a:p>
                      <a:pPr algn="ctr" defTabSz="685800">
                        <a:defRPr sz="1200">
                          <a:solidFill>
                            <a:srgbClr val="FF0000"/>
                          </a:solidFill>
                        </a:defRPr>
                      </a:pPr>
                      <a:r>
                        <a:t>(Attach mainly to acetyl cholinesterase by weak hydrogen</a:t>
                      </a:r>
                    </a:p>
                    <a:p>
                      <a:pPr algn="ctr" defTabSz="685800">
                        <a:defRPr sz="1200">
                          <a:solidFill>
                            <a:srgbClr val="FF0000"/>
                          </a:solidFill>
                        </a:defRPr>
                      </a:pPr>
                      <a:r>
                        <a:t>bond.)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b="1" sz="1300"/>
                      </a:pPr>
                      <a:r>
                        <a:t>Nicotinic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muscarinic</a:t>
                      </a:r>
                    </a:p>
                    <a:p>
                      <a:pPr algn="ctr" defTabSz="685800">
                        <a:defRPr b="1" sz="1300"/>
                      </a:pPr>
                      <a:r>
                        <a:t>M, 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800"/>
                      </a:pPr>
                      <a:r>
                        <a:rPr b="1" sz="1300"/>
                        <a:t>injection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defRPr sz="1300"/>
                      </a:pPr>
                    </a:p>
                    <a:p>
                      <a:pPr algn="ctr" defTabSz="685800">
                        <a:defRPr sz="1300"/>
                      </a:pPr>
                    </a:p>
                    <a:p>
                      <a:pPr algn="ctr" defTabSz="685800">
                        <a:defRPr sz="1300"/>
                      </a:pPr>
                    </a:p>
                    <a:p>
                      <a:pPr algn="ctr" defTabSz="685800">
                        <a:defRPr sz="1300"/>
                      </a:pPr>
                      <a:r>
                        <a:t>-</a:t>
                      </a:r>
                      <a:r>
                        <a:rPr b="1"/>
                        <a:t>5-15 min</a:t>
                      </a:r>
                      <a:endParaRPr b="1"/>
                    </a:p>
                    <a:p>
                      <a:pPr algn="ctr" defTabSz="685800">
                        <a:defRPr b="1" sz="1300"/>
                      </a:pPr>
                      <a:r>
                        <a:t> -Polar 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</a:p>
                    <a:p>
                      <a:pPr algn="ctr" defTabSz="685800">
                        <a:buSzPct val="100000"/>
                        <a:buFont typeface="Arial"/>
                        <a:buChar char="•"/>
                        <a:defRPr b="1" sz="1300"/>
                      </a:pPr>
                      <a:r>
                        <a:t>Diagnosis of Myasthenia gravis, not for the treatment.</a:t>
                      </a:r>
                    </a:p>
                  </a:txBody>
                  <a:tcPr marL="45720" marR="45720" marT="45720" marB="45720" anchor="ctr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le 1"/>
          <p:cNvSpPr/>
          <p:nvPr>
            <p:ph type="title"/>
          </p:nvPr>
        </p:nvSpPr>
        <p:spPr>
          <a:xfrm>
            <a:off x="0" y="0"/>
            <a:ext cx="6858000" cy="767997"/>
          </a:xfrm>
          <a:prstGeom prst="rect">
            <a:avLst/>
          </a:prstGeom>
        </p:spPr>
        <p:txBody>
          <a:bodyPr/>
          <a:lstStyle/>
          <a:p>
            <a:pPr/>
            <a:r>
              <a:t>Questions</a:t>
            </a:r>
          </a:p>
        </p:txBody>
      </p:sp>
      <p:grpSp>
        <p:nvGrpSpPr>
          <p:cNvPr id="267" name="Arrow: Pentagon 3"/>
          <p:cNvGrpSpPr/>
          <p:nvPr/>
        </p:nvGrpSpPr>
        <p:grpSpPr>
          <a:xfrm>
            <a:off x="1100" y="1078224"/>
            <a:ext cx="1942477" cy="548443"/>
            <a:chOff x="0" y="0"/>
            <a:chExt cx="1942476" cy="548442"/>
          </a:xfrm>
        </p:grpSpPr>
        <p:sp>
          <p:nvSpPr>
            <p:cNvPr id="265" name="Shape"/>
            <p:cNvSpPr/>
            <p:nvPr/>
          </p:nvSpPr>
          <p:spPr>
            <a:xfrm>
              <a:off x="0" y="-1"/>
              <a:ext cx="1942477" cy="548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551" y="0"/>
                  </a:lnTo>
                  <a:lnTo>
                    <a:pt x="21600" y="10800"/>
                  </a:lnTo>
                  <a:lnTo>
                    <a:pt x="18551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EDEDE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062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6" name="MCQs:"/>
            <p:cNvSpPr/>
            <p:nvPr/>
          </p:nvSpPr>
          <p:spPr>
            <a:xfrm>
              <a:off x="0" y="69605"/>
              <a:ext cx="1805367" cy="4092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062">
                <a:defRPr sz="23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MCQs:</a:t>
              </a:r>
            </a:p>
          </p:txBody>
        </p:sp>
      </p:grpSp>
      <p:sp>
        <p:nvSpPr>
          <p:cNvPr id="268" name="TextBox 4"/>
          <p:cNvSpPr/>
          <p:nvPr/>
        </p:nvSpPr>
        <p:spPr>
          <a:xfrm>
            <a:off x="192637" y="1936894"/>
            <a:ext cx="6665363" cy="7025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/>
            </a:pPr>
            <a:r>
              <a:t>1- which one of the following is lipid soluble </a:t>
            </a:r>
          </a:p>
          <a:p>
            <a:pPr/>
            <a:r>
              <a:t>A)Neostigmine.                B)Physostigmine.</a:t>
            </a:r>
          </a:p>
          <a:p>
            <a:pPr/>
            <a:r>
              <a:t>C)Donepezil.                     D)Ecothiophate.</a:t>
            </a:r>
          </a:p>
          <a:p>
            <a:pPr>
              <a:defRPr b="1"/>
            </a:pPr>
          </a:p>
          <a:p>
            <a:pPr>
              <a:defRPr b="1"/>
            </a:pPr>
            <a:r>
              <a:t>2-which one of the following has the shortest duration of action </a:t>
            </a:r>
          </a:p>
          <a:p>
            <a:pPr/>
            <a:r>
              <a:t>A)Ambenonium.               B)Ecothiophate.</a:t>
            </a:r>
          </a:p>
          <a:p>
            <a:pPr/>
            <a:r>
              <a:t>C)Edrophonium.                 D)Neostigmine.</a:t>
            </a:r>
          </a:p>
          <a:p>
            <a:pPr>
              <a:defRPr b="1"/>
            </a:pPr>
          </a:p>
          <a:p>
            <a:pPr>
              <a:defRPr b="1"/>
            </a:pPr>
            <a:r>
              <a:t>3-</a:t>
            </a:r>
            <a:r>
              <a:t>Which of the following is an anticholinesterase drug that has an effect on the CNS?</a:t>
            </a:r>
          </a:p>
          <a:p>
            <a:pPr/>
            <a:r>
              <a:t>A</a:t>
            </a:r>
            <a:r>
              <a:t>)</a:t>
            </a:r>
            <a:r>
              <a:t>Pyridostigmine</a:t>
            </a:r>
            <a:r>
              <a:t>.       </a:t>
            </a:r>
            <a:r>
              <a:t>B</a:t>
            </a:r>
            <a:r>
              <a:t>)</a:t>
            </a:r>
            <a:r>
              <a:t>Isoflurophate</a:t>
            </a:r>
            <a:r>
              <a:t>.</a:t>
            </a:r>
          </a:p>
          <a:p>
            <a:pPr/>
            <a:r>
              <a:t>C</a:t>
            </a:r>
            <a:r>
              <a:t>)P</a:t>
            </a:r>
            <a:r>
              <a:t>hysostigmine</a:t>
            </a:r>
            <a:r>
              <a:t>.        </a:t>
            </a:r>
            <a:r>
              <a:t>D</a:t>
            </a:r>
            <a:r>
              <a:t>)</a:t>
            </a:r>
            <a:r>
              <a:t>Ambenonium</a:t>
            </a:r>
            <a:r>
              <a:t>.</a:t>
            </a:r>
          </a:p>
          <a:p>
            <a:pPr>
              <a:defRPr b="1"/>
            </a:pPr>
          </a:p>
          <a:p>
            <a:pPr>
              <a:defRPr b="1"/>
            </a:pPr>
            <a:r>
              <a:t>4-</a:t>
            </a:r>
            <a:r>
              <a:t>Which of the following drugs is used in the diagnosis of Myasthenia gravis?</a:t>
            </a:r>
          </a:p>
          <a:p>
            <a:pPr/>
            <a:r>
              <a:t>A)</a:t>
            </a:r>
            <a:r>
              <a:t>Edrophonium</a:t>
            </a:r>
            <a:r>
              <a:t>.            B)</a:t>
            </a:r>
            <a:r>
              <a:t>Ambenonium</a:t>
            </a:r>
            <a:r>
              <a:t>.</a:t>
            </a:r>
          </a:p>
          <a:p>
            <a:pPr/>
            <a:r>
              <a:t>C)</a:t>
            </a:r>
            <a:r>
              <a:t>Neostigmine</a:t>
            </a:r>
            <a:r>
              <a:t>.              D)</a:t>
            </a:r>
            <a:r>
              <a:t>pyridostigmine</a:t>
            </a:r>
            <a:r>
              <a:t>.</a:t>
            </a:r>
          </a:p>
          <a:p>
            <a:pPr>
              <a:defRPr b="1"/>
            </a:pPr>
          </a:p>
          <a:p>
            <a:pPr>
              <a:defRPr b="1"/>
            </a:pPr>
            <a:r>
              <a:t>5-</a:t>
            </a:r>
            <a:r>
              <a:t>All anticholinesterases have :</a:t>
            </a:r>
          </a:p>
          <a:p>
            <a:pPr/>
            <a:r>
              <a:t>A)</a:t>
            </a:r>
            <a:r>
              <a:t>Nicotinic action</a:t>
            </a:r>
            <a:r>
              <a:t>.             </a:t>
            </a:r>
          </a:p>
          <a:p>
            <a:pPr/>
            <a:r>
              <a:t>B)</a:t>
            </a:r>
            <a:r>
              <a:t>Muscarinic action</a:t>
            </a:r>
            <a:r>
              <a:t>.</a:t>
            </a:r>
          </a:p>
          <a:p>
            <a:pPr/>
            <a:r>
              <a:t>C)</a:t>
            </a:r>
            <a:r>
              <a:t>Both nicotinic and muscarinic action</a:t>
            </a:r>
            <a:r>
              <a:t>.          </a:t>
            </a:r>
          </a:p>
          <a:p>
            <a:pPr/>
            <a:r>
              <a:t>D)</a:t>
            </a:r>
            <a:r>
              <a:t>α1 &amp; α2 </a:t>
            </a:r>
            <a:r>
              <a:t>action.</a:t>
            </a:r>
          </a:p>
          <a:p>
            <a:pPr>
              <a:defRPr b="1"/>
            </a:pPr>
          </a:p>
        </p:txBody>
      </p:sp>
      <p:sp>
        <p:nvSpPr>
          <p:cNvPr id="269" name="TextBox 5"/>
          <p:cNvSpPr/>
          <p:nvPr/>
        </p:nvSpPr>
        <p:spPr>
          <a:xfrm rot="16200000">
            <a:off x="5409620" y="8433947"/>
            <a:ext cx="1104547" cy="153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062">
              <a:defRPr sz="1600">
                <a:solidFill>
                  <a:srgbClr val="AFABAB"/>
                </a:solidFill>
              </a:defRPr>
            </a:pPr>
            <a:r>
              <a:t>Answers:</a:t>
            </a:r>
          </a:p>
          <a:p>
            <a:pPr defTabSz="457062">
              <a:defRPr sz="1600">
                <a:solidFill>
                  <a:srgbClr val="AFABAB"/>
                </a:solidFill>
              </a:defRPr>
            </a:pPr>
            <a:r>
              <a:t>1-B</a:t>
            </a:r>
          </a:p>
          <a:p>
            <a:pPr defTabSz="457062">
              <a:defRPr sz="1600">
                <a:solidFill>
                  <a:srgbClr val="AFABAB"/>
                </a:solidFill>
              </a:defRPr>
            </a:pPr>
            <a:r>
              <a:t>2-C</a:t>
            </a:r>
          </a:p>
          <a:p>
            <a:pPr defTabSz="457062">
              <a:defRPr sz="1600">
                <a:solidFill>
                  <a:srgbClr val="AFABAB"/>
                </a:solidFill>
              </a:defRPr>
            </a:pPr>
            <a:r>
              <a:t>3-C</a:t>
            </a:r>
          </a:p>
          <a:p>
            <a:pPr defTabSz="457062">
              <a:defRPr sz="1600">
                <a:solidFill>
                  <a:srgbClr val="AFABAB"/>
                </a:solidFill>
              </a:defRPr>
            </a:pPr>
            <a:r>
              <a:t>4-A</a:t>
            </a:r>
          </a:p>
          <a:p>
            <a:pPr defTabSz="457062">
              <a:defRPr sz="1600">
                <a:solidFill>
                  <a:srgbClr val="AFABAB"/>
                </a:solidFill>
              </a:defRPr>
            </a:pPr>
            <a:r>
              <a:t>5-C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Title 1"/>
          <p:cNvSpPr/>
          <p:nvPr>
            <p:ph type="title"/>
          </p:nvPr>
        </p:nvSpPr>
        <p:spPr>
          <a:xfrm>
            <a:off x="0" y="0"/>
            <a:ext cx="6858000" cy="767997"/>
          </a:xfrm>
          <a:prstGeom prst="rect">
            <a:avLst/>
          </a:prstGeom>
        </p:spPr>
        <p:txBody>
          <a:bodyPr/>
          <a:lstStyle/>
          <a:p>
            <a:pPr/>
            <a:r>
              <a:t>Cont..</a:t>
            </a:r>
          </a:p>
        </p:txBody>
      </p:sp>
      <p:grpSp>
        <p:nvGrpSpPr>
          <p:cNvPr id="274" name="Arrow: Pentagon 3"/>
          <p:cNvGrpSpPr/>
          <p:nvPr/>
        </p:nvGrpSpPr>
        <p:grpSpPr>
          <a:xfrm>
            <a:off x="1098" y="1186140"/>
            <a:ext cx="2437620" cy="611708"/>
            <a:chOff x="0" y="0"/>
            <a:chExt cx="2437618" cy="611706"/>
          </a:xfrm>
        </p:grpSpPr>
        <p:sp>
          <p:nvSpPr>
            <p:cNvPr id="272" name="Shape"/>
            <p:cNvSpPr/>
            <p:nvPr/>
          </p:nvSpPr>
          <p:spPr>
            <a:xfrm>
              <a:off x="-1" y="0"/>
              <a:ext cx="2437620" cy="611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8890" y="0"/>
                  </a:lnTo>
                  <a:lnTo>
                    <a:pt x="21600" y="10800"/>
                  </a:lnTo>
                  <a:lnTo>
                    <a:pt x="1889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D6DCE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 defTabSz="457062">
                <a:defRPr b="1" sz="2300">
                  <a:latin typeface="Cambria"/>
                  <a:ea typeface="Cambria"/>
                  <a:cs typeface="Cambria"/>
                  <a:sym typeface="Cambria"/>
                </a:defRPr>
              </a:pPr>
            </a:p>
          </p:txBody>
        </p:sp>
        <p:sp>
          <p:nvSpPr>
            <p:cNvPr id="273" name="SAQ:"/>
            <p:cNvSpPr/>
            <p:nvPr/>
          </p:nvSpPr>
          <p:spPr>
            <a:xfrm>
              <a:off x="0" y="101237"/>
              <a:ext cx="2284691" cy="40923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 defTabSz="457062">
                <a:defRPr sz="2300">
                  <a:latin typeface="Cambria"/>
                  <a:ea typeface="Cambria"/>
                  <a:cs typeface="Cambria"/>
                  <a:sym typeface="Cambria"/>
                </a:defRPr>
              </a:lvl1pPr>
            </a:lstStyle>
            <a:p>
              <a:pPr/>
              <a:r>
                <a:t>SAQ:</a:t>
              </a:r>
            </a:p>
          </p:txBody>
        </p:sp>
      </p:grpSp>
      <p:sp>
        <p:nvSpPr>
          <p:cNvPr id="275" name="مربع نص 2"/>
          <p:cNvSpPr/>
          <p:nvPr/>
        </p:nvSpPr>
        <p:spPr>
          <a:xfrm>
            <a:off x="222811" y="2490143"/>
            <a:ext cx="6412377" cy="4218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/>
            </a:pPr>
            <a:r>
              <a:t>1)What's the function of indirect cholinergic drugs?</a:t>
            </a:r>
          </a:p>
          <a:p>
            <a:pPr/>
          </a:p>
          <a:p>
            <a:pPr>
              <a:defRPr>
                <a:solidFill>
                  <a:srgbClr val="AFABAB"/>
                </a:solidFill>
              </a:defRPr>
            </a:pPr>
            <a:r>
              <a:t>prevent hydrolysis of Ach by inhibiting acetyl cholinesterase thus increase Ach concentrations and actions at the cholinergic receptors (both nicotinic and muscarinic).</a:t>
            </a:r>
          </a:p>
          <a:p>
            <a:pPr/>
          </a:p>
          <a:p>
            <a:pPr>
              <a:defRPr b="1" sz="2000"/>
            </a:pPr>
            <a:r>
              <a:t>2)What is the Drug used in treatment of dementia of Alzheimer's disease?</a:t>
            </a:r>
          </a:p>
          <a:p>
            <a:pPr/>
          </a:p>
          <a:p>
            <a:pPr>
              <a:defRPr>
                <a:solidFill>
                  <a:srgbClr val="AFABAB"/>
                </a:solidFill>
              </a:defRPr>
            </a:pPr>
            <a:r>
              <a:t>Donepezil.</a:t>
            </a:r>
          </a:p>
          <a:p>
            <a:pPr/>
          </a:p>
          <a:p>
            <a:pPr>
              <a:defRPr b="1" sz="2000"/>
            </a:pPr>
            <a:r>
              <a:t>3)How the endrophonium inhibit the acetyl cholinesterase?</a:t>
            </a:r>
          </a:p>
          <a:p>
            <a:pPr/>
          </a:p>
          <a:p>
            <a:pPr>
              <a:defRPr>
                <a:solidFill>
                  <a:srgbClr val="AFABAB"/>
                </a:solidFill>
              </a:defRPr>
            </a:pPr>
            <a:r>
              <a:t>By attach to acetyl cholinesterase by weak hydrogen bond.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نسق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نسق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