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0" r:id="rId3"/>
    <p:sldId id="270" r:id="rId4"/>
    <p:sldId id="271" r:id="rId5"/>
    <p:sldId id="261" r:id="rId6"/>
    <p:sldId id="263" r:id="rId7"/>
    <p:sldId id="264" r:id="rId8"/>
    <p:sldId id="265" r:id="rId9"/>
    <p:sldId id="266" r:id="rId10"/>
    <p:sldId id="267" r:id="rId11"/>
    <p:sldId id="268" r:id="rId12"/>
    <p:sldId id="272" r:id="rId13"/>
    <p:sldId id="273" r:id="rId14"/>
    <p:sldId id="274" r:id="rId15"/>
    <p:sldId id="269"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97C"/>
    <a:srgbClr val="B84EE8"/>
    <a:srgbClr val="376761"/>
    <a:srgbClr val="782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2079"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0869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2707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29815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767995"/>
          </a:xfrm>
          <a:solidFill>
            <a:srgbClr val="782A72"/>
          </a:solidFill>
        </p:spPr>
        <p:txBody>
          <a:bodyPr>
            <a:noAutofit/>
          </a:bodyPr>
          <a:lstStyle>
            <a:lvl1pPr algn="ctr">
              <a:defRPr sz="4400">
                <a:ln w="3175">
                  <a:solidFill>
                    <a:schemeClr val="tx1"/>
                  </a:solidFill>
                </a:ln>
                <a:solidFill>
                  <a:schemeClr val="bg1"/>
                </a:solidFill>
                <a:latin typeface="Cambria" panose="02040503050406030204" pitchFamily="18" charset="0"/>
              </a:defRPr>
            </a:lvl1pPr>
          </a:lstStyle>
          <a:p>
            <a:r>
              <a:rPr lang="en-US" dirty="0"/>
              <a:t>Heading</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1865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E76D3-0F21-4076-8DBA-40B194C2D64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5584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E76D3-0F21-4076-8DBA-40B194C2D648}"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8291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E76D3-0F21-4076-8DBA-40B194C2D648}"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86323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E76D3-0F21-4076-8DBA-40B194C2D648}"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9157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E76D3-0F21-4076-8DBA-40B194C2D648}"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63387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90058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974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FE76D3-0F21-4076-8DBA-40B194C2D648}" type="datetimeFigureOut">
              <a:rPr lang="en-US" smtClean="0"/>
              <a:t>12/18/2017</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B3DDAD5-C796-4EF2-8B03-74A6B31E85B4}" type="slidenum">
              <a:rPr lang="en-US" smtClean="0"/>
              <a:t>‹#›</a:t>
            </a:fld>
            <a:endParaRPr lang="en-US"/>
          </a:p>
        </p:txBody>
      </p:sp>
    </p:spTree>
    <p:extLst>
      <p:ext uri="{BB962C8B-B14F-4D97-AF65-F5344CB8AC3E}">
        <p14:creationId xmlns:p14="http://schemas.microsoft.com/office/powerpoint/2010/main" val="457578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hyperlink" Target="https://docs.google.com/presentation/d/1-exnTKdfVPSt9eGY3cQ_aYOEFT2k2WUolOR7V6FqFPQ/edit?usp=shar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D058D2-C8A3-41B3-AA91-2A740C93525E}"/>
              </a:ext>
            </a:extLst>
          </p:cNvPr>
          <p:cNvGrpSpPr/>
          <p:nvPr/>
        </p:nvGrpSpPr>
        <p:grpSpPr>
          <a:xfrm>
            <a:off x="158602" y="1952625"/>
            <a:ext cx="6235994" cy="4566850"/>
            <a:chOff x="120502" y="1628775"/>
            <a:chExt cx="6235994" cy="4566850"/>
          </a:xfrm>
        </p:grpSpPr>
        <p:pic>
          <p:nvPicPr>
            <p:cNvPr id="5" name="Picture 4">
              <a:extLst>
                <a:ext uri="{FF2B5EF4-FFF2-40B4-BE49-F238E27FC236}">
                  <a16:creationId xmlns:a16="http://schemas.microsoft.com/office/drawing/2014/main" id="{1CF920FB-9B95-489A-B832-81FC3B0350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47" b="89796" l="8424" r="91168">
                          <a14:foregroundMark x1="8424" y1="56030" x2="8424" y2="56030"/>
                          <a14:foregroundMark x1="91168" y1="46382" x2="91168" y2="46382"/>
                        </a14:backgroundRemoval>
                      </a14:imgEffect>
                    </a14:imgLayer>
                  </a14:imgProps>
                </a:ext>
                <a:ext uri="{28A0092B-C50C-407E-A947-70E740481C1C}">
                  <a14:useLocalDpi xmlns:a14="http://schemas.microsoft.com/office/drawing/2010/main" val="0"/>
                </a:ext>
              </a:extLst>
            </a:blip>
            <a:stretch>
              <a:fillRect/>
            </a:stretch>
          </p:blipFill>
          <p:spPr>
            <a:xfrm>
              <a:off x="120502" y="1628775"/>
              <a:ext cx="6235994" cy="4566850"/>
            </a:xfrm>
            <a:prstGeom prst="rect">
              <a:avLst/>
            </a:prstGeom>
          </p:spPr>
        </p:pic>
        <p:pic>
          <p:nvPicPr>
            <p:cNvPr id="7" name="Picture 6">
              <a:extLst>
                <a:ext uri="{FF2B5EF4-FFF2-40B4-BE49-F238E27FC236}">
                  <a16:creationId xmlns:a16="http://schemas.microsoft.com/office/drawing/2014/main" id="{66920F40-3CF6-46C0-92C5-35277B078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425" y="1628775"/>
              <a:ext cx="2318147" cy="3143250"/>
            </a:xfrm>
            <a:prstGeom prst="rect">
              <a:avLst/>
            </a:prstGeom>
          </p:spPr>
        </p:pic>
      </p:grpSp>
      <p:sp>
        <p:nvSpPr>
          <p:cNvPr id="8" name="TextBox 7">
            <a:extLst>
              <a:ext uri="{FF2B5EF4-FFF2-40B4-BE49-F238E27FC236}">
                <a16:creationId xmlns:a16="http://schemas.microsoft.com/office/drawing/2014/main" id="{8CDE00F7-EB58-464D-B14A-E8DF05AF061F}"/>
              </a:ext>
            </a:extLst>
          </p:cNvPr>
          <p:cNvSpPr txBox="1"/>
          <p:nvPr/>
        </p:nvSpPr>
        <p:spPr>
          <a:xfrm>
            <a:off x="821419" y="5573396"/>
            <a:ext cx="5215161"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76761"/>
                </a:solidFill>
                <a:effectLst/>
                <a:uLnTx/>
                <a:uFillTx/>
                <a:latin typeface="Century Gothic" panose="020B0502020202020204" pitchFamily="34" charset="0"/>
                <a:ea typeface="+mn-ea"/>
                <a:cs typeface="+mn-cs"/>
              </a:rPr>
              <a:t>Disease Modifying Anti-rheumatic Drugs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376761"/>
                </a:solidFill>
                <a:latin typeface="Century Gothic" panose="020B0502020202020204" pitchFamily="34" charset="0"/>
              </a:rPr>
              <a:t>“DMARDs”</a:t>
            </a:r>
            <a:endParaRPr kumimoji="0" lang="en-US" sz="2000" b="0" i="0" u="none" strike="noStrike" kern="1200" cap="none" spc="0" normalizeH="0" baseline="0" noProof="0" dirty="0">
              <a:ln>
                <a:noFill/>
              </a:ln>
              <a:solidFill>
                <a:srgbClr val="376761"/>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ADEF2626-D5A4-4A0A-8A84-9087312ECC3F}"/>
              </a:ext>
            </a:extLst>
          </p:cNvPr>
          <p:cNvSpPr txBox="1"/>
          <p:nvPr/>
        </p:nvSpPr>
        <p:spPr>
          <a:xfrm>
            <a:off x="158602" y="6677277"/>
            <a:ext cx="29908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rPr>
              <a:t>Objectives:</a:t>
            </a:r>
          </a:p>
        </p:txBody>
      </p:sp>
      <p:sp>
        <p:nvSpPr>
          <p:cNvPr id="11" name="TextBox 10">
            <a:extLst>
              <a:ext uri="{FF2B5EF4-FFF2-40B4-BE49-F238E27FC236}">
                <a16:creationId xmlns:a16="http://schemas.microsoft.com/office/drawing/2014/main" id="{3EAEA9A8-6002-4AF3-BF0C-88EA149D094F}"/>
              </a:ext>
            </a:extLst>
          </p:cNvPr>
          <p:cNvSpPr txBox="1"/>
          <p:nvPr/>
        </p:nvSpPr>
        <p:spPr>
          <a:xfrm>
            <a:off x="2218977" y="9401770"/>
            <a:ext cx="379724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Important</a:t>
            </a:r>
            <a:r>
              <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AD47"/>
                </a:solidFill>
                <a:effectLst/>
                <a:uLnTx/>
                <a:uFillTx/>
                <a:latin typeface="Calibri" panose="020F0502020204030204"/>
                <a:ea typeface="+mn-ea"/>
                <a:cs typeface="+mn-cs"/>
              </a:rPr>
              <a:t>Notes</a:t>
            </a:r>
            <a:r>
              <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rPr>
              <a:t>    Extra</a:t>
            </a:r>
          </a:p>
        </p:txBody>
      </p:sp>
      <p:pic>
        <p:nvPicPr>
          <p:cNvPr id="3" name="Picture 2">
            <a:extLst>
              <a:ext uri="{FF2B5EF4-FFF2-40B4-BE49-F238E27FC236}">
                <a16:creationId xmlns:a16="http://schemas.microsoft.com/office/drawing/2014/main" id="{58562703-5308-4B0F-BEC5-87216B4431A2}"/>
              </a:ext>
            </a:extLst>
          </p:cNvPr>
          <p:cNvPicPr>
            <a:picLocks noChangeAspect="1"/>
          </p:cNvPicPr>
          <p:nvPr/>
        </p:nvPicPr>
        <p:blipFill rotWithShape="1">
          <a:blip r:embed="rId5">
            <a:extLst>
              <a:ext uri="{28A0092B-C50C-407E-A947-70E740481C1C}">
                <a14:useLocalDpi xmlns:a14="http://schemas.microsoft.com/office/drawing/2010/main" val="0"/>
              </a:ext>
            </a:extLst>
          </a:blip>
          <a:srcRect l="29091" t="35757" r="26250" b="26667"/>
          <a:stretch/>
        </p:blipFill>
        <p:spPr>
          <a:xfrm>
            <a:off x="158602" y="192390"/>
            <a:ext cx="1692820" cy="1424323"/>
          </a:xfrm>
          <a:prstGeom prst="rect">
            <a:avLst/>
          </a:prstGeom>
        </p:spPr>
      </p:pic>
      <p:pic>
        <p:nvPicPr>
          <p:cNvPr id="6" name="Picture 5">
            <a:extLst>
              <a:ext uri="{FF2B5EF4-FFF2-40B4-BE49-F238E27FC236}">
                <a16:creationId xmlns:a16="http://schemas.microsoft.com/office/drawing/2014/main" id="{1B443D44-6502-4F9C-8134-DB8D4B6BD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3037" y="165676"/>
            <a:ext cx="1376361" cy="1293572"/>
          </a:xfrm>
          <a:prstGeom prst="rect">
            <a:avLst/>
          </a:prstGeom>
        </p:spPr>
      </p:pic>
      <p:sp>
        <p:nvSpPr>
          <p:cNvPr id="12" name="Arrow: Pentagon 11">
            <a:hlinkClick r:id="rId7"/>
            <a:extLst>
              <a:ext uri="{FF2B5EF4-FFF2-40B4-BE49-F238E27FC236}">
                <a16:creationId xmlns:a16="http://schemas.microsoft.com/office/drawing/2014/main" id="{A7FB3DDB-B985-49E7-ABB1-D48D64388AE4}"/>
              </a:ext>
            </a:extLst>
          </p:cNvPr>
          <p:cNvSpPr/>
          <p:nvPr/>
        </p:nvSpPr>
        <p:spPr>
          <a:xfrm flipH="1">
            <a:off x="5143153" y="6855387"/>
            <a:ext cx="1714847" cy="70397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Editing File</a:t>
            </a:r>
            <a:endParaRPr lang="en-US" b="1" dirty="0">
              <a:solidFill>
                <a:schemeClr val="tx1"/>
              </a:solidFill>
              <a:latin typeface="Cambria" panose="02040503050406030204" pitchFamily="18" charset="0"/>
            </a:endParaRPr>
          </a:p>
        </p:txBody>
      </p:sp>
      <p:sp>
        <p:nvSpPr>
          <p:cNvPr id="4" name="Rectangle 3">
            <a:extLst>
              <a:ext uri="{FF2B5EF4-FFF2-40B4-BE49-F238E27FC236}">
                <a16:creationId xmlns:a16="http://schemas.microsoft.com/office/drawing/2014/main" id="{2923C516-5388-444D-B2AF-2F03C438542F}"/>
              </a:ext>
            </a:extLst>
          </p:cNvPr>
          <p:cNvSpPr/>
          <p:nvPr/>
        </p:nvSpPr>
        <p:spPr>
          <a:xfrm>
            <a:off x="27036" y="7116193"/>
            <a:ext cx="6499124" cy="2554545"/>
          </a:xfrm>
          <a:prstGeom prst="rect">
            <a:avLst/>
          </a:prstGeom>
        </p:spPr>
        <p:txBody>
          <a:bodyPr wrap="square">
            <a:spAutoFit/>
          </a:bodyPr>
          <a:lstStyle/>
          <a:p>
            <a:pPr marL="285750" indent="-285750">
              <a:buFont typeface="Wingdings" panose="05000000000000000000" pitchFamily="2" charset="2"/>
              <a:buChar char="ü"/>
            </a:pPr>
            <a:r>
              <a:rPr lang="en-US" sz="1600" dirty="0"/>
              <a:t>Know the pathogenesis of rheumatoid joint damage</a:t>
            </a:r>
          </a:p>
          <a:p>
            <a:pPr marL="285750" indent="-285750">
              <a:buFont typeface="Wingdings" panose="05000000000000000000" pitchFamily="2" charset="2"/>
              <a:buChar char="ü"/>
            </a:pPr>
            <a:r>
              <a:rPr lang="en-US" sz="1600" dirty="0"/>
              <a:t> Emphasize the rational for early treatment of RA</a:t>
            </a:r>
          </a:p>
          <a:p>
            <a:pPr marL="285750" indent="-285750">
              <a:buFont typeface="Wingdings" panose="05000000000000000000" pitchFamily="2" charset="2"/>
              <a:buChar char="ü"/>
            </a:pPr>
            <a:r>
              <a:rPr lang="en-US" sz="1600" dirty="0"/>
              <a:t>Define and classify DMARDs</a:t>
            </a:r>
          </a:p>
          <a:p>
            <a:pPr marL="285750" indent="-285750">
              <a:buFont typeface="Wingdings" panose="05000000000000000000" pitchFamily="2" charset="2"/>
              <a:buChar char="ü"/>
            </a:pPr>
            <a:r>
              <a:rPr lang="en-US" sz="1600" dirty="0"/>
              <a:t>Compare and contrast the advantages and disadvantages of NSAIDs, Steroids and DMARDs in treatment of RA</a:t>
            </a:r>
          </a:p>
          <a:p>
            <a:pPr marL="285750" indent="-285750">
              <a:buFont typeface="Wingdings" panose="05000000000000000000" pitchFamily="2" charset="2"/>
              <a:buChar char="ü"/>
            </a:pPr>
            <a:r>
              <a:rPr lang="en-US" sz="1600" dirty="0"/>
              <a:t>Know some examples of drugs related to DMARDs.</a:t>
            </a:r>
          </a:p>
          <a:p>
            <a:pPr marL="285750" indent="-285750">
              <a:buFont typeface="Wingdings" panose="05000000000000000000" pitchFamily="2" charset="2"/>
              <a:buChar char="ü"/>
            </a:pPr>
            <a:r>
              <a:rPr lang="en-US" sz="1600" dirty="0"/>
              <a:t>Explore the pharmacokinetic and pharmacodynamic aspects of the selected DMARDs</a:t>
            </a:r>
          </a:p>
          <a:p>
            <a:pPr marL="285750" indent="-285750">
              <a:buFont typeface="Wingdings" panose="05000000000000000000" pitchFamily="2" charset="2"/>
              <a:buChar char="ü"/>
            </a:pPr>
            <a:r>
              <a:rPr lang="en-US" sz="1600" dirty="0"/>
              <a:t> Describe the mechanism of action , specific clinical uses, adverse effects of individual drugs.</a:t>
            </a:r>
          </a:p>
        </p:txBody>
      </p:sp>
      <p:pic>
        <p:nvPicPr>
          <p:cNvPr id="2" name="Picture 12">
            <a:extLst>
              <a:ext uri="{FF2B5EF4-FFF2-40B4-BE49-F238E27FC236}">
                <a16:creationId xmlns:a16="http://schemas.microsoft.com/office/drawing/2014/main" id="{8AC3014B-CADE-5143-9C1C-A53F5EC5B5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5613" y="5335109"/>
            <a:ext cx="2061933" cy="2062551"/>
          </a:xfrm>
          <a:prstGeom prst="rect">
            <a:avLst/>
          </a:prstGeom>
        </p:spPr>
      </p:pic>
    </p:spTree>
    <p:extLst>
      <p:ext uri="{BB962C8B-B14F-4D97-AF65-F5344CB8AC3E}">
        <p14:creationId xmlns:p14="http://schemas.microsoft.com/office/powerpoint/2010/main" val="377752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18299E7B-4864-4A3A-B020-6284F2458C68}"/>
              </a:ext>
            </a:extLst>
          </p:cNvPr>
          <p:cNvSpPr/>
          <p:nvPr/>
        </p:nvSpPr>
        <p:spPr>
          <a:xfrm>
            <a:off x="0" y="219504"/>
            <a:ext cx="2343150" cy="675845"/>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 of Biologic Disease Modifier:</a:t>
            </a:r>
            <a:endParaRPr lang="en-US" b="1" dirty="0">
              <a:solidFill>
                <a:schemeClr val="tx1"/>
              </a:solidFill>
              <a:latin typeface="Cambria" panose="02040503050406030204" pitchFamily="18" charset="0"/>
            </a:endParaRPr>
          </a:p>
        </p:txBody>
      </p:sp>
      <p:sp>
        <p:nvSpPr>
          <p:cNvPr id="3" name="مربع نص 3">
            <a:extLst>
              <a:ext uri="{FF2B5EF4-FFF2-40B4-BE49-F238E27FC236}">
                <a16:creationId xmlns:a16="http://schemas.microsoft.com/office/drawing/2014/main" id="{A9A51449-10CB-4DA2-B2BD-2FC7562FB7F4}"/>
              </a:ext>
            </a:extLst>
          </p:cNvPr>
          <p:cNvSpPr txBox="1"/>
          <p:nvPr/>
        </p:nvSpPr>
        <p:spPr>
          <a:xfrm>
            <a:off x="265923" y="941515"/>
            <a:ext cx="6326154" cy="1477328"/>
          </a:xfrm>
          <a:prstGeom prst="rect">
            <a:avLst/>
          </a:prstGeom>
          <a:noFill/>
        </p:spPr>
        <p:txBody>
          <a:bodyPr wrap="square" rtlCol="1">
            <a:spAutoFit/>
          </a:bodyPr>
          <a:lstStyle/>
          <a:p>
            <a:pPr marL="285750" indent="-285750">
              <a:buFont typeface="Arial" panose="020B0604020202020204" pitchFamily="34" charset="0"/>
              <a:buChar char="•"/>
            </a:pPr>
            <a:r>
              <a:rPr lang="en-GB" b="1" dirty="0"/>
              <a:t>The drugs work by:</a:t>
            </a:r>
          </a:p>
          <a:p>
            <a:r>
              <a:rPr lang="en-GB" dirty="0"/>
              <a:t>1. Work as agents block or </a:t>
            </a:r>
          </a:p>
          <a:p>
            <a:r>
              <a:rPr lang="en-GB" dirty="0"/>
              <a:t>2. modify the activity of </a:t>
            </a:r>
            <a:r>
              <a:rPr lang="en-GB" dirty="0">
                <a:solidFill>
                  <a:srgbClr val="FF0000"/>
                </a:solidFill>
              </a:rPr>
              <a:t>selected cells in the immune system. </a:t>
            </a:r>
            <a:r>
              <a:rPr lang="en-GB" sz="1600" dirty="0">
                <a:solidFill>
                  <a:srgbClr val="92D050"/>
                </a:solidFill>
              </a:rPr>
              <a:t>Act on T-cells or B-cells or any immune system cells</a:t>
            </a:r>
          </a:p>
          <a:p>
            <a:r>
              <a:rPr lang="en-GB" dirty="0"/>
              <a:t>3. blocking </a:t>
            </a:r>
            <a:r>
              <a:rPr lang="en-GB" dirty="0">
                <a:solidFill>
                  <a:srgbClr val="FF0000"/>
                </a:solidFill>
              </a:rPr>
              <a:t>cytokines</a:t>
            </a:r>
            <a:r>
              <a:rPr lang="en-GB" dirty="0"/>
              <a:t>, that send signals between those cells. </a:t>
            </a:r>
            <a:endParaRPr lang="ar-SA" dirty="0"/>
          </a:p>
        </p:txBody>
      </p:sp>
      <p:sp>
        <p:nvSpPr>
          <p:cNvPr id="4" name="مربع نص 4">
            <a:extLst>
              <a:ext uri="{FF2B5EF4-FFF2-40B4-BE49-F238E27FC236}">
                <a16:creationId xmlns:a16="http://schemas.microsoft.com/office/drawing/2014/main" id="{087B835D-6BA6-44D3-80BA-2EAA12ADB893}"/>
              </a:ext>
            </a:extLst>
          </p:cNvPr>
          <p:cNvSpPr txBox="1"/>
          <p:nvPr/>
        </p:nvSpPr>
        <p:spPr>
          <a:xfrm>
            <a:off x="252886" y="2410003"/>
            <a:ext cx="6522106" cy="369332"/>
          </a:xfrm>
          <a:prstGeom prst="rect">
            <a:avLst/>
          </a:prstGeom>
          <a:noFill/>
        </p:spPr>
        <p:txBody>
          <a:bodyPr wrap="none" rtlCol="1">
            <a:spAutoFit/>
          </a:bodyPr>
          <a:lstStyle/>
          <a:p>
            <a:pPr marL="285750" indent="-285750">
              <a:buFont typeface="Arial" panose="020B0604020202020204" pitchFamily="34" charset="0"/>
              <a:buChar char="•"/>
            </a:pPr>
            <a:r>
              <a:rPr lang="en-GB" dirty="0"/>
              <a:t>The drugs are </a:t>
            </a:r>
            <a:r>
              <a:rPr lang="en-GB" b="1" dirty="0"/>
              <a:t>expensive, </a:t>
            </a:r>
            <a:r>
              <a:rPr lang="en-GB" sz="1400" dirty="0">
                <a:solidFill>
                  <a:srgbClr val="92D050"/>
                </a:solidFill>
              </a:rPr>
              <a:t>high molecular weight and genetically synthesized</a:t>
            </a:r>
            <a:endParaRPr lang="ar-SA" dirty="0">
              <a:solidFill>
                <a:srgbClr val="92D050"/>
              </a:solidFill>
            </a:endParaRPr>
          </a:p>
        </p:txBody>
      </p:sp>
      <p:sp>
        <p:nvSpPr>
          <p:cNvPr id="5" name="مربع نص 5">
            <a:extLst>
              <a:ext uri="{FF2B5EF4-FFF2-40B4-BE49-F238E27FC236}">
                <a16:creationId xmlns:a16="http://schemas.microsoft.com/office/drawing/2014/main" id="{7F66FA02-E8D2-4567-AD18-F0B26D58EF05}"/>
              </a:ext>
            </a:extLst>
          </p:cNvPr>
          <p:cNvSpPr txBox="1"/>
          <p:nvPr/>
        </p:nvSpPr>
        <p:spPr>
          <a:xfrm>
            <a:off x="252886" y="2752210"/>
            <a:ext cx="5792098" cy="461665"/>
          </a:xfrm>
          <a:prstGeom prst="rect">
            <a:avLst/>
          </a:prstGeom>
          <a:noFill/>
        </p:spPr>
        <p:txBody>
          <a:bodyPr wrap="none" rtlCol="1">
            <a:spAutoFit/>
          </a:bodyPr>
          <a:lstStyle/>
          <a:p>
            <a:pPr marL="342900" indent="-342900">
              <a:buFont typeface="Wingdings" panose="05000000000000000000" pitchFamily="2" charset="2"/>
              <a:buChar char="v"/>
            </a:pPr>
            <a:r>
              <a:rPr lang="en-GB" sz="2400" b="1" dirty="0">
                <a:solidFill>
                  <a:srgbClr val="782A72"/>
                </a:solidFill>
              </a:rPr>
              <a:t>Classification of Biologic Disease Modifier</a:t>
            </a:r>
            <a:endParaRPr lang="ar-SA" sz="2400" b="1" dirty="0">
              <a:solidFill>
                <a:srgbClr val="782A72"/>
              </a:solidFill>
            </a:endParaRPr>
          </a:p>
        </p:txBody>
      </p:sp>
      <p:grpSp>
        <p:nvGrpSpPr>
          <p:cNvPr id="6" name="Group 5">
            <a:extLst>
              <a:ext uri="{FF2B5EF4-FFF2-40B4-BE49-F238E27FC236}">
                <a16:creationId xmlns:a16="http://schemas.microsoft.com/office/drawing/2014/main" id="{3525F3C5-3872-4E1E-ABDB-154B863A08DD}"/>
              </a:ext>
            </a:extLst>
          </p:cNvPr>
          <p:cNvGrpSpPr/>
          <p:nvPr/>
        </p:nvGrpSpPr>
        <p:grpSpPr>
          <a:xfrm>
            <a:off x="361561" y="3389546"/>
            <a:ext cx="6134877" cy="5897928"/>
            <a:chOff x="342900" y="3688848"/>
            <a:chExt cx="6134877" cy="5897928"/>
          </a:xfrm>
        </p:grpSpPr>
        <p:sp>
          <p:nvSpPr>
            <p:cNvPr id="7" name="مستطيل مستدير الزوايا 7">
              <a:extLst>
                <a:ext uri="{FF2B5EF4-FFF2-40B4-BE49-F238E27FC236}">
                  <a16:creationId xmlns:a16="http://schemas.microsoft.com/office/drawing/2014/main" id="{C082979B-6342-47C0-8044-F0BB0F998164}"/>
                </a:ext>
              </a:extLst>
            </p:cNvPr>
            <p:cNvSpPr/>
            <p:nvPr/>
          </p:nvSpPr>
          <p:spPr>
            <a:xfrm>
              <a:off x="342900" y="3688848"/>
              <a:ext cx="3028950" cy="2896820"/>
            </a:xfrm>
            <a:prstGeom prst="roundRect">
              <a:avLst/>
            </a:prstGeom>
            <a:solidFill>
              <a:srgbClr val="662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1200" b="1" dirty="0"/>
                <a:t>T-cell modulating drug (Abatacept)</a:t>
              </a:r>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r>
                <a:rPr lang="en-GB" sz="1200" dirty="0"/>
                <a:t>Its modulates the immune response by binding to CD80/CD86 on an antigen presenting cell (APC), such as a dendritic cell, thus preventing costimulatory binding to CD28 on naïve T-cell and attenuating T-cell activation.</a:t>
              </a:r>
              <a:endParaRPr lang="ar-SA" sz="1200" dirty="0"/>
            </a:p>
          </p:txBody>
        </p:sp>
        <p:sp>
          <p:nvSpPr>
            <p:cNvPr id="8" name="مستطيل مستدير الزوايا 12">
              <a:extLst>
                <a:ext uri="{FF2B5EF4-FFF2-40B4-BE49-F238E27FC236}">
                  <a16:creationId xmlns:a16="http://schemas.microsoft.com/office/drawing/2014/main" id="{B06793E7-0BC1-443C-9619-53A09097050B}"/>
                </a:ext>
              </a:extLst>
            </p:cNvPr>
            <p:cNvSpPr/>
            <p:nvPr/>
          </p:nvSpPr>
          <p:spPr>
            <a:xfrm>
              <a:off x="3448827" y="3688848"/>
              <a:ext cx="3028950" cy="2896820"/>
            </a:xfrm>
            <a:prstGeom prst="roundRect">
              <a:avLst/>
            </a:prstGeom>
            <a:solidFill>
              <a:srgbClr val="9329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1200" b="1" dirty="0"/>
                <a:t>B-cell cytotoxic agent ( Rituximab)</a:t>
              </a:r>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r>
                <a:rPr lang="en-GB" sz="1200" dirty="0"/>
                <a:t>The drugs are look like antibodies which will go to the B-cells and bind with the antigen on the surface of the B-cells, after the drug binds with the antigen it will destroy the B-cells</a:t>
              </a:r>
              <a:endParaRPr lang="en-GB" sz="1200" b="1" dirty="0"/>
            </a:p>
          </p:txBody>
        </p:sp>
        <p:sp>
          <p:nvSpPr>
            <p:cNvPr id="9" name="مستطيل مستدير الزوايا 13">
              <a:extLst>
                <a:ext uri="{FF2B5EF4-FFF2-40B4-BE49-F238E27FC236}">
                  <a16:creationId xmlns:a16="http://schemas.microsoft.com/office/drawing/2014/main" id="{5F95C1F9-4C01-4827-9ACC-CE20721E3E6D}"/>
                </a:ext>
              </a:extLst>
            </p:cNvPr>
            <p:cNvSpPr/>
            <p:nvPr/>
          </p:nvSpPr>
          <p:spPr>
            <a:xfrm>
              <a:off x="3448827" y="6689956"/>
              <a:ext cx="3028950" cy="2896820"/>
            </a:xfrm>
            <a:prstGeom prst="roundRect">
              <a:avLst/>
            </a:prstGeom>
            <a:solidFill>
              <a:srgbClr val="662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1200" b="1" dirty="0"/>
                <a:t>TNF- blocking agents (Infliximab)</a:t>
              </a:r>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r>
                <a:rPr lang="en-GB" sz="1200" dirty="0"/>
                <a:t>The drugs look like antibodies which will bind with the TNF-α and inhibit this cytokines to produce its action (inflammation) </a:t>
              </a:r>
              <a:endParaRPr lang="ar-SA" sz="1200" dirty="0"/>
            </a:p>
          </p:txBody>
        </p:sp>
        <p:sp>
          <p:nvSpPr>
            <p:cNvPr id="10" name="مستطيل مستدير الزوايا 14">
              <a:extLst>
                <a:ext uri="{FF2B5EF4-FFF2-40B4-BE49-F238E27FC236}">
                  <a16:creationId xmlns:a16="http://schemas.microsoft.com/office/drawing/2014/main" id="{FCCE4ACF-9EC4-4275-9205-9A077B0B3239}"/>
                </a:ext>
              </a:extLst>
            </p:cNvPr>
            <p:cNvSpPr/>
            <p:nvPr/>
          </p:nvSpPr>
          <p:spPr>
            <a:xfrm>
              <a:off x="342900" y="6689956"/>
              <a:ext cx="3028950" cy="2896820"/>
            </a:xfrm>
            <a:prstGeom prst="roundRect">
              <a:avLst/>
            </a:prstGeom>
            <a:solidFill>
              <a:srgbClr val="9329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1200" b="1" dirty="0"/>
                <a:t>Anti-IL-6 receptor antibody </a:t>
              </a:r>
              <a:r>
                <a:rPr lang="en-GB" sz="1200" b="1" dirty="0">
                  <a:solidFill>
                    <a:srgbClr val="FF0000"/>
                  </a:solidFill>
                </a:rPr>
                <a:t>(Tocilizumab)</a:t>
              </a:r>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r>
                <a:rPr lang="en-GB" sz="1200" dirty="0">
                  <a:solidFill>
                    <a:srgbClr val="FF0000"/>
                  </a:solidFill>
                </a:rPr>
                <a:t>The drug binds with the IL-6 receptors, so the IL-6 will not bind with the receptor, so no IL-6 effect </a:t>
              </a:r>
              <a:endParaRPr lang="en-GB" sz="1200" b="1" dirty="0">
                <a:solidFill>
                  <a:srgbClr val="FF0000"/>
                </a:solidFill>
              </a:endParaRPr>
            </a:p>
          </p:txBody>
        </p:sp>
      </p:grpSp>
      <p:sp>
        <p:nvSpPr>
          <p:cNvPr id="11" name="مستطيل مستدير الزوايا 17">
            <a:extLst>
              <a:ext uri="{FF2B5EF4-FFF2-40B4-BE49-F238E27FC236}">
                <a16:creationId xmlns:a16="http://schemas.microsoft.com/office/drawing/2014/main" id="{5BB4F688-B7F2-471B-AF3E-DEA984EFA13B}"/>
              </a:ext>
            </a:extLst>
          </p:cNvPr>
          <p:cNvSpPr/>
          <p:nvPr/>
        </p:nvSpPr>
        <p:spPr>
          <a:xfrm>
            <a:off x="938961" y="3778075"/>
            <a:ext cx="1874151" cy="1204793"/>
          </a:xfrm>
          <a:prstGeom prst="roundRect">
            <a:avLst>
              <a:gd name="adj" fmla="val 10000"/>
            </a:avLst>
          </a:prstGeom>
          <a:blipFill>
            <a:blip r:embed="rId2">
              <a:extLst>
                <a:ext uri="{28A0092B-C50C-407E-A947-70E740481C1C}">
                  <a14:useLocalDpi xmlns:a14="http://schemas.microsoft.com/office/drawing/2010/main" val="0"/>
                </a:ext>
              </a:extLst>
            </a:blip>
            <a:srcRect/>
            <a:stretch>
              <a:fillRect l="-15000" r="-15000"/>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12" name="مستطيل مستدير الزوايا 18">
            <a:extLst>
              <a:ext uri="{FF2B5EF4-FFF2-40B4-BE49-F238E27FC236}">
                <a16:creationId xmlns:a16="http://schemas.microsoft.com/office/drawing/2014/main" id="{52632190-098B-4AF7-A26F-ABDC89D4D20A}"/>
              </a:ext>
            </a:extLst>
          </p:cNvPr>
          <p:cNvSpPr/>
          <p:nvPr/>
        </p:nvSpPr>
        <p:spPr>
          <a:xfrm>
            <a:off x="4044888" y="3892375"/>
            <a:ext cx="1874151" cy="1204793"/>
          </a:xfrm>
          <a:prstGeom prst="roundRect">
            <a:avLst>
              <a:gd name="adj" fmla="val 10000"/>
            </a:avLst>
          </a:prstGeom>
          <a:blipFill>
            <a:blip r:embed="rId3">
              <a:extLst>
                <a:ext uri="{28A0092B-C50C-407E-A947-70E740481C1C}">
                  <a14:useLocalDpi xmlns:a14="http://schemas.microsoft.com/office/drawing/2010/main" val="0"/>
                </a:ext>
              </a:extLst>
            </a:blip>
            <a:srcRect/>
            <a:stretch>
              <a:fillRect l="-33000" r="-33000"/>
            </a:stretch>
          </a:blipFill>
        </p:spPr>
        <p:style>
          <a:lnRef idx="0">
            <a:schemeClr val="lt1">
              <a:hueOff val="0"/>
              <a:satOff val="0"/>
              <a:lumOff val="0"/>
              <a:alphaOff val="0"/>
            </a:schemeClr>
          </a:lnRef>
          <a:fillRef idx="1">
            <a:scrgbClr r="0" g="0" b="0"/>
          </a:fillRef>
          <a:effectRef idx="2">
            <a:schemeClr val="accent5">
              <a:tint val="50000"/>
              <a:hueOff val="-2462990"/>
              <a:satOff val="-4332"/>
              <a:lumOff val="-557"/>
              <a:alphaOff val="0"/>
            </a:schemeClr>
          </a:effectRef>
          <a:fontRef idx="minor">
            <a:schemeClr val="lt1">
              <a:hueOff val="0"/>
              <a:satOff val="0"/>
              <a:lumOff val="0"/>
              <a:alphaOff val="0"/>
            </a:schemeClr>
          </a:fontRef>
        </p:style>
      </p:sp>
      <p:sp>
        <p:nvSpPr>
          <p:cNvPr id="13" name="مستطيل مستدير الزوايا 19">
            <a:extLst>
              <a:ext uri="{FF2B5EF4-FFF2-40B4-BE49-F238E27FC236}">
                <a16:creationId xmlns:a16="http://schemas.microsoft.com/office/drawing/2014/main" id="{669E8C60-5000-4604-A489-E7B1A1EB7718}"/>
              </a:ext>
            </a:extLst>
          </p:cNvPr>
          <p:cNvSpPr/>
          <p:nvPr/>
        </p:nvSpPr>
        <p:spPr>
          <a:xfrm>
            <a:off x="1022688" y="7083941"/>
            <a:ext cx="1868289" cy="1204793"/>
          </a:xfrm>
          <a:prstGeom prst="roundRect">
            <a:avLst>
              <a:gd name="adj" fmla="val 10000"/>
            </a:avLst>
          </a:prstGeom>
          <a:blipFill>
            <a:blip r:embed="rId4">
              <a:extLst>
                <a:ext uri="{28A0092B-C50C-407E-A947-70E740481C1C}">
                  <a14:useLocalDpi xmlns:a14="http://schemas.microsoft.com/office/drawing/2010/main" val="0"/>
                </a:ext>
              </a:extLst>
            </a:blip>
            <a:srcRect/>
            <a:stretch>
              <a:fillRect l="-33000" r="-33000"/>
            </a:stretch>
          </a:blipFill>
        </p:spPr>
        <p:style>
          <a:lnRef idx="0">
            <a:schemeClr val="lt1">
              <a:hueOff val="0"/>
              <a:satOff val="0"/>
              <a:lumOff val="0"/>
              <a:alphaOff val="0"/>
            </a:schemeClr>
          </a:lnRef>
          <a:fillRef idx="1">
            <a:scrgbClr r="0" g="0" b="0"/>
          </a:fillRef>
          <a:effectRef idx="2">
            <a:schemeClr val="accent5">
              <a:tint val="50000"/>
              <a:hueOff val="-4925980"/>
              <a:satOff val="-8665"/>
              <a:lumOff val="-1115"/>
              <a:alphaOff val="0"/>
            </a:schemeClr>
          </a:effectRef>
          <a:fontRef idx="minor">
            <a:schemeClr val="lt1">
              <a:hueOff val="0"/>
              <a:satOff val="0"/>
              <a:lumOff val="0"/>
              <a:alphaOff val="0"/>
            </a:schemeClr>
          </a:fontRef>
        </p:style>
      </p:sp>
      <p:sp>
        <p:nvSpPr>
          <p:cNvPr id="14" name="مستطيل مستدير الزوايا 20">
            <a:extLst>
              <a:ext uri="{FF2B5EF4-FFF2-40B4-BE49-F238E27FC236}">
                <a16:creationId xmlns:a16="http://schemas.microsoft.com/office/drawing/2014/main" id="{B54D8DCE-49CB-4789-9179-DC1BD6DF983A}"/>
              </a:ext>
            </a:extLst>
          </p:cNvPr>
          <p:cNvSpPr/>
          <p:nvPr/>
        </p:nvSpPr>
        <p:spPr>
          <a:xfrm>
            <a:off x="4042228" y="6949126"/>
            <a:ext cx="1876811" cy="1204793"/>
          </a:xfrm>
          <a:prstGeom prst="roundRect">
            <a:avLst>
              <a:gd name="adj" fmla="val 10000"/>
            </a:avLst>
          </a:prstGeom>
          <a:blipFill>
            <a:blip r:embed="rId5">
              <a:extLst>
                <a:ext uri="{28A0092B-C50C-407E-A947-70E740481C1C}">
                  <a14:useLocalDpi xmlns:a14="http://schemas.microsoft.com/office/drawing/2010/main" val="0"/>
                </a:ext>
              </a:extLst>
            </a:blip>
            <a:srcRect/>
            <a:stretch>
              <a:fillRect l="-18000" r="-18000"/>
            </a:stretch>
          </a:blipFill>
        </p:spPr>
        <p:style>
          <a:lnRef idx="0">
            <a:schemeClr val="lt1">
              <a:hueOff val="0"/>
              <a:satOff val="0"/>
              <a:lumOff val="0"/>
              <a:alphaOff val="0"/>
            </a:schemeClr>
          </a:lnRef>
          <a:fillRef idx="1">
            <a:scrgbClr r="0" g="0" b="0"/>
          </a:fillRef>
          <a:effectRef idx="2">
            <a:schemeClr val="accent5">
              <a:tint val="50000"/>
              <a:hueOff val="-7388970"/>
              <a:satOff val="-12997"/>
              <a:lumOff val="-1672"/>
              <a:alphaOff val="0"/>
            </a:schemeClr>
          </a:effectRef>
          <a:fontRef idx="minor">
            <a:schemeClr val="lt1">
              <a:hueOff val="0"/>
              <a:satOff val="0"/>
              <a:lumOff val="0"/>
              <a:alphaOff val="0"/>
            </a:schemeClr>
          </a:fontRef>
        </p:style>
      </p:sp>
      <p:sp>
        <p:nvSpPr>
          <p:cNvPr id="15" name="TextBox 14">
            <a:extLst>
              <a:ext uri="{FF2B5EF4-FFF2-40B4-BE49-F238E27FC236}">
                <a16:creationId xmlns:a16="http://schemas.microsoft.com/office/drawing/2014/main" id="{4CF69440-5723-41C5-A59C-F8B36D4E32D7}"/>
              </a:ext>
            </a:extLst>
          </p:cNvPr>
          <p:cNvSpPr txBox="1"/>
          <p:nvPr/>
        </p:nvSpPr>
        <p:spPr>
          <a:xfrm>
            <a:off x="2299539" y="9391762"/>
            <a:ext cx="2362200" cy="369332"/>
          </a:xfrm>
          <a:prstGeom prst="rect">
            <a:avLst/>
          </a:prstGeom>
          <a:noFill/>
        </p:spPr>
        <p:txBody>
          <a:bodyPr wrap="square" rtlCol="0">
            <a:spAutoFit/>
          </a:bodyPr>
          <a:lstStyle/>
          <a:p>
            <a:pPr algn="ctr"/>
            <a:r>
              <a:rPr lang="en-US" b="1" dirty="0">
                <a:solidFill>
                  <a:srgbClr val="FF0000"/>
                </a:solidFill>
              </a:rPr>
              <a:t>VERY IMPORTANT!</a:t>
            </a:r>
          </a:p>
        </p:txBody>
      </p:sp>
      <p:sp>
        <p:nvSpPr>
          <p:cNvPr id="16" name="TextBox 15">
            <a:extLst>
              <a:ext uri="{FF2B5EF4-FFF2-40B4-BE49-F238E27FC236}">
                <a16:creationId xmlns:a16="http://schemas.microsoft.com/office/drawing/2014/main" id="{5A652F6E-629F-4E4D-AAC4-E742214A7BB7}"/>
              </a:ext>
            </a:extLst>
          </p:cNvPr>
          <p:cNvSpPr txBox="1"/>
          <p:nvPr/>
        </p:nvSpPr>
        <p:spPr>
          <a:xfrm rot="16200000">
            <a:off x="-1004205" y="5945138"/>
            <a:ext cx="2362200" cy="369332"/>
          </a:xfrm>
          <a:prstGeom prst="rect">
            <a:avLst/>
          </a:prstGeom>
          <a:noFill/>
        </p:spPr>
        <p:txBody>
          <a:bodyPr wrap="square" rtlCol="0">
            <a:spAutoFit/>
          </a:bodyPr>
          <a:lstStyle/>
          <a:p>
            <a:pPr algn="ctr"/>
            <a:r>
              <a:rPr lang="en-US" b="1" dirty="0">
                <a:solidFill>
                  <a:srgbClr val="FF0000"/>
                </a:solidFill>
              </a:rPr>
              <a:t>VERY IMPORTANT!</a:t>
            </a:r>
          </a:p>
        </p:txBody>
      </p:sp>
      <p:sp>
        <p:nvSpPr>
          <p:cNvPr id="17" name="TextBox 16">
            <a:extLst>
              <a:ext uri="{FF2B5EF4-FFF2-40B4-BE49-F238E27FC236}">
                <a16:creationId xmlns:a16="http://schemas.microsoft.com/office/drawing/2014/main" id="{CC1FCAFF-D0F1-4EAA-908B-BED849C23F00}"/>
              </a:ext>
            </a:extLst>
          </p:cNvPr>
          <p:cNvSpPr txBox="1"/>
          <p:nvPr/>
        </p:nvSpPr>
        <p:spPr>
          <a:xfrm rot="5400000">
            <a:off x="5492234" y="5874880"/>
            <a:ext cx="2362200" cy="369332"/>
          </a:xfrm>
          <a:prstGeom prst="rect">
            <a:avLst/>
          </a:prstGeom>
          <a:noFill/>
        </p:spPr>
        <p:txBody>
          <a:bodyPr wrap="square" rtlCol="0">
            <a:spAutoFit/>
          </a:bodyPr>
          <a:lstStyle/>
          <a:p>
            <a:pPr algn="ctr"/>
            <a:r>
              <a:rPr lang="en-US" b="1" dirty="0">
                <a:solidFill>
                  <a:srgbClr val="FF0000"/>
                </a:solidFill>
              </a:rPr>
              <a:t>VERY IMPORTANT!</a:t>
            </a:r>
          </a:p>
        </p:txBody>
      </p:sp>
      <p:sp>
        <p:nvSpPr>
          <p:cNvPr id="18" name="TextBox 17">
            <a:extLst>
              <a:ext uri="{FF2B5EF4-FFF2-40B4-BE49-F238E27FC236}">
                <a16:creationId xmlns:a16="http://schemas.microsoft.com/office/drawing/2014/main" id="{1D0B4E1A-4745-4F21-90B9-1EDB964A68F0}"/>
              </a:ext>
            </a:extLst>
          </p:cNvPr>
          <p:cNvSpPr txBox="1"/>
          <p:nvPr/>
        </p:nvSpPr>
        <p:spPr>
          <a:xfrm>
            <a:off x="2209411" y="3072469"/>
            <a:ext cx="2362200" cy="369332"/>
          </a:xfrm>
          <a:prstGeom prst="rect">
            <a:avLst/>
          </a:prstGeom>
          <a:noFill/>
        </p:spPr>
        <p:txBody>
          <a:bodyPr wrap="square" rtlCol="0">
            <a:spAutoFit/>
          </a:bodyPr>
          <a:lstStyle/>
          <a:p>
            <a:pPr algn="ctr"/>
            <a:r>
              <a:rPr lang="en-US" b="1" dirty="0">
                <a:solidFill>
                  <a:srgbClr val="FF0000"/>
                </a:solidFill>
              </a:rPr>
              <a:t>VERY IMPORTANT!</a:t>
            </a:r>
          </a:p>
        </p:txBody>
      </p:sp>
    </p:spTree>
    <p:extLst>
      <p:ext uri="{BB962C8B-B14F-4D97-AF65-F5344CB8AC3E}">
        <p14:creationId xmlns:p14="http://schemas.microsoft.com/office/powerpoint/2010/main" val="355290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60924879-DA31-4941-93CA-8D5600629EAE}"/>
              </a:ext>
            </a:extLst>
          </p:cNvPr>
          <p:cNvGraphicFramePr>
            <a:graphicFrameLocks noGrp="1"/>
          </p:cNvGraphicFramePr>
          <p:nvPr>
            <p:extLst>
              <p:ext uri="{D42A27DB-BD31-4B8C-83A1-F6EECF244321}">
                <p14:modId xmlns:p14="http://schemas.microsoft.com/office/powerpoint/2010/main" val="3285119321"/>
              </p:ext>
            </p:extLst>
          </p:nvPr>
        </p:nvGraphicFramePr>
        <p:xfrm>
          <a:off x="0" y="0"/>
          <a:ext cx="6857999" cy="9935621"/>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3215437">
                  <a:extLst>
                    <a:ext uri="{9D8B030D-6E8A-4147-A177-3AD203B41FA5}">
                      <a16:colId xmlns:a16="http://schemas.microsoft.com/office/drawing/2014/main" val="20001"/>
                    </a:ext>
                  </a:extLst>
                </a:gridCol>
                <a:gridCol w="404063">
                  <a:extLst>
                    <a:ext uri="{9D8B030D-6E8A-4147-A177-3AD203B41FA5}">
                      <a16:colId xmlns:a16="http://schemas.microsoft.com/office/drawing/2014/main" val="20002"/>
                    </a:ext>
                  </a:extLst>
                </a:gridCol>
                <a:gridCol w="1083843">
                  <a:extLst>
                    <a:ext uri="{9D8B030D-6E8A-4147-A177-3AD203B41FA5}">
                      <a16:colId xmlns:a16="http://schemas.microsoft.com/office/drawing/2014/main" val="2540003780"/>
                    </a:ext>
                  </a:extLst>
                </a:gridCol>
                <a:gridCol w="1487906">
                  <a:extLst>
                    <a:ext uri="{9D8B030D-6E8A-4147-A177-3AD203B41FA5}">
                      <a16:colId xmlns:a16="http://schemas.microsoft.com/office/drawing/2014/main" val="20003"/>
                    </a:ext>
                  </a:extLst>
                </a:gridCol>
              </a:tblGrid>
              <a:tr h="606083">
                <a:tc>
                  <a:txBody>
                    <a:bodyPr/>
                    <a:lstStyle/>
                    <a:p>
                      <a:pPr marL="0" algn="ctr" defTabSz="685800" rtl="0" eaLnBrk="1" latinLnBrk="0" hangingPunct="1"/>
                      <a:r>
                        <a:rPr lang="en-US" sz="1400" dirty="0">
                          <a:solidFill>
                            <a:schemeClr val="bg1"/>
                          </a:solidFill>
                          <a:latin typeface="+mn-lt"/>
                        </a:rPr>
                        <a:t>Drug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n-lt"/>
                        </a:rPr>
                        <a:t>Infliximab (TNF-α blocking 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tc gridSpan="3">
                  <a:txBody>
                    <a:bodyPr/>
                    <a:lstStyle/>
                    <a:p>
                      <a:pPr algn="ctr"/>
                      <a:r>
                        <a:rPr lang="en-US" sz="1600" b="1" dirty="0">
                          <a:solidFill>
                            <a:schemeClr val="bg1"/>
                          </a:solidFill>
                          <a:latin typeface="+mn-lt"/>
                        </a:rPr>
                        <a:t>Tocilizumab (IL-6 blockers)</a:t>
                      </a:r>
                    </a:p>
                    <a:p>
                      <a:pPr algn="ctr"/>
                      <a:r>
                        <a:rPr lang="en-US" sz="1600" b="1" dirty="0">
                          <a:solidFill>
                            <a:srgbClr val="FF0000"/>
                          </a:solidFill>
                          <a:latin typeface="+mn-lt"/>
                        </a:rPr>
                        <a:t>VERY IMPORTANT!</a:t>
                      </a:r>
                      <a:endParaRPr lang="en-US" sz="14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2990">
                <a:tc>
                  <a:txBody>
                    <a:bodyPr/>
                    <a:lstStyle/>
                    <a:p>
                      <a:pPr marL="0" algn="ctr" defTabSz="685800" rtl="0" eaLnBrk="1" latinLnBrk="0" hangingPunct="1"/>
                      <a:r>
                        <a:rPr lang="en-US" sz="1400" b="1" kern="1200" dirty="0">
                          <a:solidFill>
                            <a:schemeClr val="lt1"/>
                          </a:solidFill>
                          <a:latin typeface="+mn-lt"/>
                          <a:ea typeface="+mn-ea"/>
                          <a:cs typeface="+mn-cs"/>
                        </a:rPr>
                        <a:t>Definition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 chimeric </a:t>
                      </a:r>
                      <a:r>
                        <a:rPr lang="en-US" sz="1200" b="0" dirty="0">
                          <a:solidFill>
                            <a:srgbClr val="92D050"/>
                          </a:solidFill>
                        </a:rPr>
                        <a:t>(two sources; </a:t>
                      </a:r>
                      <a:r>
                        <a:rPr lang="en-US" sz="1200" b="0" dirty="0" err="1">
                          <a:solidFill>
                            <a:srgbClr val="92D050"/>
                          </a:solidFill>
                        </a:rPr>
                        <a:t>human+mouse</a:t>
                      </a:r>
                      <a:r>
                        <a:rPr lang="en-US" sz="1200" b="0" dirty="0">
                          <a:solidFill>
                            <a:srgbClr val="92D050"/>
                          </a:solidFill>
                        </a:rPr>
                        <a:t>) </a:t>
                      </a:r>
                      <a:r>
                        <a:rPr lang="en-US" sz="1200" dirty="0">
                          <a:solidFill>
                            <a:schemeClr val="tx1"/>
                          </a:solidFill>
                        </a:rPr>
                        <a:t>IgG</a:t>
                      </a:r>
                      <a:r>
                        <a:rPr lang="en-US" sz="1200" baseline="-25000" dirty="0">
                          <a:solidFill>
                            <a:schemeClr val="tx1"/>
                          </a:solidFill>
                        </a:rPr>
                        <a:t>1</a:t>
                      </a:r>
                      <a:r>
                        <a:rPr lang="en-US" sz="1200" dirty="0">
                          <a:solidFill>
                            <a:schemeClr val="tx1"/>
                          </a:solidFill>
                        </a:rPr>
                        <a:t> monoclonal antibody (25% mouse, 75% human)</a:t>
                      </a:r>
                      <a:endParaRPr lang="en-US" sz="1200" dirty="0">
                        <a:solidFill>
                          <a:schemeClr val="tx1"/>
                        </a:solidFill>
                        <a:latin typeface="Andalus" panose="02020603050405020304" pitchFamily="18" charset="-78"/>
                        <a:cs typeface="Andalus" panose="020206030504050203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IL-6 is a </a:t>
                      </a:r>
                      <a:r>
                        <a:rPr lang="en-US" sz="1200" b="1" dirty="0" err="1">
                          <a:solidFill>
                            <a:schemeClr val="tx1"/>
                          </a:solidFill>
                        </a:rPr>
                        <a:t>proinflammatory</a:t>
                      </a:r>
                      <a:r>
                        <a:rPr lang="en-US" sz="1200" b="1" dirty="0">
                          <a:solidFill>
                            <a:schemeClr val="tx1"/>
                          </a:solidFill>
                        </a:rPr>
                        <a:t> cytokine </a:t>
                      </a:r>
                      <a:r>
                        <a:rPr lang="en-US" sz="1200" dirty="0">
                          <a:solidFill>
                            <a:schemeClr val="tx1"/>
                          </a:solidFill>
                        </a:rPr>
                        <a:t>implicated in the pathogenesis of RA With detrimental effects on both joint inflammation and cartilage damage</a:t>
                      </a:r>
                      <a:endParaRPr lang="en-US" sz="1200" dirty="0">
                        <a:solidFill>
                          <a:schemeClr val="tx1"/>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28620">
                <a:tc>
                  <a:txBody>
                    <a:bodyPr/>
                    <a:lstStyle/>
                    <a:p>
                      <a:pPr algn="ctr"/>
                      <a:r>
                        <a:rPr lang="en-US" sz="1400" b="1" kern="1200" dirty="0">
                          <a:solidFill>
                            <a:schemeClr val="lt1"/>
                          </a:solidFill>
                          <a:latin typeface="+mn-lt"/>
                          <a:ea typeface="+mn-ea"/>
                          <a:cs typeface="+mn-cs"/>
                        </a:rPr>
                        <a:t>Mechanism of action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It complexes with soluble TNF-α (and possibly membrane- bound TNF-α)and prevents its interaction with the cell surface receptors </a:t>
                      </a:r>
                      <a:r>
                        <a:rPr lang="en-US" sz="1100" dirty="0">
                          <a:solidFill>
                            <a:srgbClr val="92D050"/>
                          </a:solidFill>
                        </a:rPr>
                        <a:t>(signaling)</a:t>
                      </a:r>
                      <a:r>
                        <a:rPr lang="en-US" sz="1100" dirty="0">
                          <a:solidFill>
                            <a:schemeClr val="tx1"/>
                          </a:solidFill>
                          <a:latin typeface="Andalus" panose="02020603050405020304" pitchFamily="18" charset="-78"/>
                          <a:cs typeface="Andalus" panose="02020603050405020304" pitchFamily="18" charset="-78"/>
                        </a:rPr>
                        <a:t>.</a:t>
                      </a:r>
                      <a:r>
                        <a:rPr lang="en-US" sz="1100" baseline="0" dirty="0">
                          <a:solidFill>
                            <a:schemeClr val="tx1"/>
                          </a:solidFill>
                          <a:latin typeface="Andalus" panose="02020603050405020304" pitchFamily="18" charset="-78"/>
                          <a:cs typeface="Andalus" panose="02020603050405020304" pitchFamily="18" charset="-78"/>
                        </a:rPr>
                        <a:t> </a:t>
                      </a:r>
                      <a:r>
                        <a:rPr lang="en-US" sz="1100" dirty="0">
                          <a:solidFill>
                            <a:schemeClr val="tx1"/>
                          </a:solidFill>
                        </a:rPr>
                        <a:t>This results in down-regulation of macrophage and T-cell function. </a:t>
                      </a:r>
                      <a:r>
                        <a:rPr lang="en-US" sz="1100" dirty="0">
                          <a:solidFill>
                            <a:srgbClr val="92D050"/>
                          </a:solidFill>
                        </a:rPr>
                        <a:t>TNF has two forms free and bounded</a:t>
                      </a:r>
                      <a:endParaRPr lang="en-US" sz="110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r>
                        <a:rPr lang="en-US" sz="1400" b="1" dirty="0">
                          <a:solidFill>
                            <a:srgbClr val="FF0000"/>
                          </a:solidFill>
                        </a:rPr>
                        <a:t>binds to membrane IL-6 receptors, blocking the activity of IL-6 </a:t>
                      </a:r>
                      <a:r>
                        <a:rPr lang="en-US" sz="1200" b="1" dirty="0">
                          <a:solidFill>
                            <a:schemeClr val="bg2">
                              <a:lumMod val="75000"/>
                            </a:schemeClr>
                          </a:solidFill>
                        </a:rPr>
                        <a:t>(soluble form) </a:t>
                      </a:r>
                      <a:r>
                        <a:rPr lang="en-US" sz="1400" b="1" dirty="0">
                          <a:solidFill>
                            <a:srgbClr val="FF0000"/>
                          </a:solidFill>
                        </a:rPr>
                        <a:t>in mediating signals that affect cytokine production, osteoclast activation</a:t>
                      </a:r>
                      <a:endParaRPr lang="en-US" sz="14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3455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171450" indent="-171450" algn="l">
                        <a:buFont typeface="Arial" panose="020B0604020202020204" pitchFamily="34" charset="0"/>
                        <a:buChar char="•"/>
                      </a:pPr>
                      <a:r>
                        <a:rPr lang="en-US" sz="1200" b="1" dirty="0">
                          <a:solidFill>
                            <a:schemeClr val="tx1"/>
                          </a:solidFill>
                        </a:rPr>
                        <a:t>intravenous infusion</a:t>
                      </a:r>
                      <a:r>
                        <a:rPr lang="en-US" sz="1200" dirty="0">
                          <a:solidFill>
                            <a:schemeClr val="tx1"/>
                          </a:solidFill>
                        </a:rPr>
                        <a:t> with “induction” at 0, 2, and 6 weeks and maintenance every 8 weeks thereafter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9–12 days</a:t>
                      </a: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Intravenous (IV) monthly</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rPr>
                        <a:t>Half life: </a:t>
                      </a:r>
                      <a:r>
                        <a:rPr lang="en-US" sz="1400" dirty="0">
                          <a:solidFill>
                            <a:schemeClr val="tx1"/>
                          </a:solidFill>
                        </a:rPr>
                        <a:t>dose-dependent</a:t>
                      </a:r>
                      <a:endParaRPr lang="en-US" sz="14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711130">
                <a:tc>
                  <a:txBody>
                    <a:bodyPr/>
                    <a:lstStyle/>
                    <a:p>
                      <a:pPr algn="ctr"/>
                      <a:r>
                        <a:rPr lang="en-US" sz="1400" b="1" kern="1200" dirty="0">
                          <a:solidFill>
                            <a:schemeClr val="lt1"/>
                          </a:solidFill>
                          <a:latin typeface="+mn-lt"/>
                          <a:ea typeface="+mn-ea"/>
                          <a:cs typeface="+mn-cs"/>
                        </a:rPr>
                        <a:t>Clinical 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171450" indent="-171450" algn="l" defTabSz="685800" rtl="0" eaLnBrk="1" latinLnBrk="0" hangingPunct="1">
                        <a:buFont typeface="Arial" panose="020B0604020202020204" pitchFamily="34" charset="0"/>
                        <a:buChar char="•"/>
                      </a:pPr>
                      <a:r>
                        <a:rPr lang="en-US" sz="1400" dirty="0">
                          <a:solidFill>
                            <a:schemeClr val="tx1"/>
                          </a:solidFill>
                        </a:rPr>
                        <a:t>use in</a:t>
                      </a:r>
                      <a:r>
                        <a:rPr lang="en-US" sz="1400" baseline="0" dirty="0">
                          <a:solidFill>
                            <a:schemeClr val="tx1"/>
                          </a:solidFill>
                        </a:rPr>
                        <a:t> autoimmune disease like</a:t>
                      </a:r>
                      <a:r>
                        <a:rPr lang="en-US" sz="1400" dirty="0">
                          <a:solidFill>
                            <a:schemeClr val="tx1"/>
                          </a:solidFill>
                        </a:rPr>
                        <a:t> (RA, Ankylosing  spondylitis, Crohn’s disease, ulcerative colitis) </a:t>
                      </a:r>
                      <a:r>
                        <a:rPr lang="en-US" sz="1400" dirty="0">
                          <a:solidFill>
                            <a:srgbClr val="92D050"/>
                          </a:solidFill>
                        </a:rPr>
                        <a:t>not only RA</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ndalus" panose="02020603050405020304" pitchFamily="18" charset="-78"/>
                        </a:rPr>
                        <a:t>It may combined with methotrexate, hydroxychloroquine and other non biological DMARDs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dirty="0">
                          <a:solidFill>
                            <a:srgbClr val="00B050"/>
                          </a:solidFill>
                        </a:rPr>
                        <a:t>As</a:t>
                      </a:r>
                      <a:r>
                        <a:rPr lang="en-US" sz="1100" baseline="0" dirty="0">
                          <a:solidFill>
                            <a:srgbClr val="00B050"/>
                          </a:solidFill>
                        </a:rPr>
                        <a:t> monotherapy:</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100" baseline="0" dirty="0">
                          <a:solidFill>
                            <a:schemeClr val="tx1"/>
                          </a:solidFill>
                        </a:rPr>
                        <a:t>In adult has rheumatoid arthritis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100" b="1" baseline="0" dirty="0">
                          <a:solidFill>
                            <a:schemeClr val="tx1"/>
                          </a:solidFill>
                        </a:rPr>
                        <a:t>In children </a:t>
                      </a:r>
                      <a:r>
                        <a:rPr lang="en-US" sz="1100" b="1" dirty="0">
                          <a:solidFill>
                            <a:schemeClr val="tx1"/>
                          </a:solidFill>
                        </a:rPr>
                        <a:t>over 2 years with systemic juvenile arthritis </a:t>
                      </a:r>
                      <a:r>
                        <a:rPr lang="en-US" sz="1100" b="0" dirty="0">
                          <a:solidFill>
                            <a:srgbClr val="92D050"/>
                          </a:solidFill>
                        </a:rPr>
                        <a:t>(more aggressive)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dirty="0">
                          <a:solidFill>
                            <a:srgbClr val="00B050"/>
                          </a:solidFill>
                        </a:rPr>
                        <a:t>Combination</a:t>
                      </a:r>
                      <a:r>
                        <a:rPr lang="en-US" sz="1100" baseline="0" dirty="0">
                          <a:solidFill>
                            <a:srgbClr val="00B050"/>
                          </a:solidFill>
                        </a:rPr>
                        <a:t> with methotrexate or other non-biologic DMARDs</a:t>
                      </a:r>
                      <a:r>
                        <a:rPr lang="en-US" sz="1100" baseline="0" dirty="0">
                          <a:solidFill>
                            <a:schemeClr val="tx1"/>
                          </a:solidFill>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Patients with </a:t>
                      </a:r>
                      <a:r>
                        <a:rPr lang="en-US" sz="1100" dirty="0">
                          <a:solidFill>
                            <a:schemeClr val="tx1"/>
                          </a:solidFill>
                        </a:rPr>
                        <a:t>active rheumatoid arthritis not responding to TNF blockers or other biologic drugs </a:t>
                      </a:r>
                      <a:r>
                        <a:rPr lang="en-US" sz="1100" dirty="0">
                          <a:solidFill>
                            <a:srgbClr val="92D050"/>
                          </a:solidFill>
                        </a:rPr>
                        <a:t>(Refractory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64591">
                <a:tc>
                  <a:txBody>
                    <a:bodyPr/>
                    <a:lstStyle/>
                    <a:p>
                      <a:pPr algn="ctr"/>
                      <a:r>
                        <a:rPr lang="en-US" sz="1400" b="1" kern="1200" dirty="0">
                          <a:solidFill>
                            <a:schemeClr val="lt1"/>
                          </a:solidFill>
                          <a:latin typeface="+mn-lt"/>
                          <a:ea typeface="+mn-ea"/>
                          <a:cs typeface="+mn-cs"/>
                        </a:rPr>
                        <a:t>Side effects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a:solidFill>
                            <a:schemeClr val="tx1"/>
                          </a:solidFill>
                        </a:rPr>
                        <a:t>Upper respiratory tract  infections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b="1" dirty="0">
                          <a:solidFill>
                            <a:schemeClr val="tx1"/>
                          </a:solidFill>
                        </a:rPr>
                        <a:t>Activation of latent tuberculosis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a:solidFill>
                            <a:schemeClr val="tx1"/>
                          </a:solidFill>
                        </a:rPr>
                        <a:t>Infusion site reaction</a:t>
                      </a:r>
                    </a:p>
                    <a:p>
                      <a:pPr marL="285750" indent="-285750" algn="l">
                        <a:buFont typeface="Arial" charset="0"/>
                        <a:buChar char="•"/>
                      </a:pPr>
                      <a:r>
                        <a:rPr lang="en-US" sz="1400" dirty="0">
                          <a:solidFill>
                            <a:schemeClr val="tx1"/>
                          </a:solidFill>
                        </a:rPr>
                        <a:t>Headache</a:t>
                      </a:r>
                    </a:p>
                    <a:p>
                      <a:pPr marL="285750" indent="-285750" algn="l">
                        <a:buFont typeface="Arial" charset="0"/>
                        <a:buChar char="•"/>
                      </a:pPr>
                      <a:r>
                        <a:rPr lang="en-US" sz="1400" dirty="0">
                          <a:solidFill>
                            <a:schemeClr val="tx1"/>
                          </a:solidFill>
                        </a:rPr>
                        <a:t>Cough</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b="1" dirty="0">
                          <a:solidFill>
                            <a:srgbClr val="FF0000"/>
                          </a:solidFill>
                        </a:rPr>
                        <a:t>Increase the risk of skin cancers</a:t>
                      </a:r>
                      <a:r>
                        <a:rPr lang="ar-SA" sz="1400" b="1" baseline="0" dirty="0">
                          <a:solidFill>
                            <a:srgbClr val="FF0000"/>
                          </a:solidFill>
                        </a:rPr>
                        <a:t> </a:t>
                      </a:r>
                      <a:r>
                        <a:rPr lang="en-US" sz="1400" b="1" dirty="0">
                          <a:solidFill>
                            <a:srgbClr val="FF0000"/>
                          </a:solidFill>
                        </a:rPr>
                        <a:t>including melanoma</a:t>
                      </a:r>
                      <a:endParaRPr lang="en-US" sz="1400" b="1" dirty="0">
                        <a:solidFill>
                          <a:srgbClr val="FF000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a:solidFill>
                            <a:schemeClr val="tx1"/>
                          </a:solidFill>
                        </a:rPr>
                        <a:t>Infusion reactions</a:t>
                      </a:r>
                      <a:r>
                        <a:rPr lang="en-US" sz="1400" baseline="0" dirty="0">
                          <a:solidFill>
                            <a:schemeClr val="tx1"/>
                          </a:solidFill>
                          <a:latin typeface="+mn-lt"/>
                        </a:rPr>
                        <a:t> </a:t>
                      </a:r>
                      <a:r>
                        <a:rPr lang="en-US" sz="1200" baseline="0" dirty="0">
                          <a:solidFill>
                            <a:srgbClr val="92D050"/>
                          </a:solidFill>
                          <a:latin typeface="+mn-lt"/>
                        </a:rPr>
                        <a:t>(allergic reaction)</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a:solidFill>
                            <a:schemeClr val="tx1"/>
                          </a:solidFill>
                        </a:rPr>
                        <a:t>Serious infections ( bacterial, tuberculosis ,fungal )</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kern="1200" dirty="0">
                          <a:solidFill>
                            <a:schemeClr val="tx1"/>
                          </a:solidFill>
                          <a:effectLst/>
                          <a:latin typeface="+mn-lt"/>
                          <a:ea typeface="+mn-ea"/>
                          <a:cs typeface="+mn-cs"/>
                        </a:rPr>
                        <a:t> </a:t>
                      </a:r>
                      <a:r>
                        <a:rPr lang="en-US" sz="1400" dirty="0">
                          <a:solidFill>
                            <a:srgbClr val="FF0000"/>
                          </a:solidFill>
                        </a:rPr>
                        <a:t>Increase in cholesterol level</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b="1" dirty="0">
                          <a:solidFill>
                            <a:schemeClr val="tx1"/>
                          </a:solidFill>
                        </a:rPr>
                        <a:t>Neutropenia, and thrombocytopenia </a:t>
                      </a:r>
                      <a:r>
                        <a:rPr lang="en-US" sz="1400" b="0" dirty="0">
                          <a:solidFill>
                            <a:srgbClr val="FF0000"/>
                          </a:solidFill>
                        </a:rPr>
                        <a:t>(reversible upon stopping the drug)</a:t>
                      </a:r>
                      <a:endParaRPr lang="en-US" sz="1400" b="0" dirty="0">
                        <a:solidFill>
                          <a:srgbClr val="FF0000"/>
                        </a:solidFill>
                        <a:latin typeface="Andalus" panose="02020603050405020304" pitchFamily="18" charset="-78"/>
                        <a:cs typeface="Andalus" panose="02020603050405020304" pitchFamily="18" charset="-78"/>
                      </a:endParaRP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b="1" dirty="0">
                          <a:solidFill>
                            <a:schemeClr val="tx1"/>
                          </a:solidFill>
                        </a:rPr>
                        <a:t>Decrease in WBCs </a:t>
                      </a:r>
                      <a:r>
                        <a:rPr lang="en-US" sz="1400" b="0" dirty="0">
                          <a:solidFill>
                            <a:srgbClr val="92D050"/>
                          </a:solidFill>
                        </a:rPr>
                        <a:t>(bone morrow)</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a:solidFill>
                            <a:srgbClr val="FF0000"/>
                          </a:solidFill>
                        </a:rPr>
                        <a:t>Increase in liver enzymes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527120">
                <a:tc>
                  <a:txBody>
                    <a:bodyPr/>
                    <a:lstStyle/>
                    <a:p>
                      <a:pPr algn="ctr"/>
                      <a:r>
                        <a:rPr lang="en-US" sz="1400" b="1" kern="1200" dirty="0">
                          <a:solidFill>
                            <a:schemeClr val="lt1"/>
                          </a:solidFill>
                          <a:latin typeface="+mn-lt"/>
                          <a:ea typeface="+mn-ea"/>
                          <a:cs typeface="+mn-cs"/>
                        </a:rPr>
                        <a:t>Special features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mn-lt"/>
                        </a:rPr>
                        <a:t>This drug has </a:t>
                      </a:r>
                      <a:r>
                        <a:rPr lang="en-US" sz="1200" b="1" dirty="0">
                          <a:solidFill>
                            <a:srgbClr val="FF0000"/>
                          </a:solidFill>
                        </a:rPr>
                        <a:t>chimeric </a:t>
                      </a:r>
                      <a:r>
                        <a:rPr lang="en-US" sz="1200" dirty="0">
                          <a:solidFill>
                            <a:srgbClr val="FF0000"/>
                          </a:solidFill>
                        </a:rPr>
                        <a:t>IgG</a:t>
                      </a:r>
                      <a:r>
                        <a:rPr lang="en-US" sz="1200" baseline="-25000" dirty="0">
                          <a:solidFill>
                            <a:srgbClr val="FF0000"/>
                          </a:solidFill>
                        </a:rPr>
                        <a:t>1</a:t>
                      </a:r>
                      <a:r>
                        <a:rPr lang="en-US" sz="1200" dirty="0">
                          <a:solidFill>
                            <a:srgbClr val="FF0000"/>
                          </a:solidFill>
                        </a:rPr>
                        <a:t> monoclonal antibody so the body</a:t>
                      </a:r>
                      <a:r>
                        <a:rPr lang="en-US" sz="1200" baseline="0" dirty="0">
                          <a:solidFill>
                            <a:srgbClr val="FF0000"/>
                          </a:solidFill>
                        </a:rPr>
                        <a:t> could reject it </a:t>
                      </a:r>
                      <a:r>
                        <a:rPr lang="en-US" sz="1200" dirty="0">
                          <a:solidFill>
                            <a:srgbClr val="FF0000"/>
                          </a:solidFill>
                        </a:rPr>
                        <a:t>After intermittent administration by elicits human </a:t>
                      </a:r>
                      <a:r>
                        <a:rPr lang="en-US" sz="1200" dirty="0" err="1">
                          <a:solidFill>
                            <a:srgbClr val="FF0000"/>
                          </a:solidFill>
                        </a:rPr>
                        <a:t>antichimeric</a:t>
                      </a:r>
                      <a:r>
                        <a:rPr lang="en-US" sz="1200" dirty="0">
                          <a:solidFill>
                            <a:srgbClr val="FF0000"/>
                          </a:solidFill>
                        </a:rPr>
                        <a:t> antibodies in up to 62% of patients</a:t>
                      </a:r>
                      <a:r>
                        <a:rPr lang="en-US" sz="1200" dirty="0">
                          <a:solidFill>
                            <a:srgbClr val="FF0000"/>
                          </a:solidFill>
                          <a:latin typeface="+mn-lt"/>
                        </a:rPr>
                        <a:t>.</a:t>
                      </a:r>
                      <a:r>
                        <a:rPr lang="en-US" sz="1200" baseline="0" dirty="0">
                          <a:solidFill>
                            <a:srgbClr val="FF0000"/>
                          </a:solidFill>
                          <a:latin typeface="+mn-lt"/>
                        </a:rPr>
                        <a:t> To prevent the rejection we use the drug in </a:t>
                      </a:r>
                      <a:r>
                        <a:rPr lang="en-US" sz="1200" dirty="0">
                          <a:solidFill>
                            <a:srgbClr val="FF0000"/>
                          </a:solidFill>
                        </a:rPr>
                        <a:t>Concurrent therapy with </a:t>
                      </a:r>
                      <a:r>
                        <a:rPr lang="en-US" sz="1200" b="1" dirty="0">
                          <a:solidFill>
                            <a:srgbClr val="FF0000"/>
                          </a:solidFill>
                        </a:rPr>
                        <a:t>methotrexate</a:t>
                      </a:r>
                      <a:r>
                        <a:rPr lang="en-US" sz="1200" dirty="0">
                          <a:solidFill>
                            <a:srgbClr val="FF0000"/>
                          </a:solidFill>
                        </a:rPr>
                        <a:t> </a:t>
                      </a:r>
                      <a:endParaRPr lang="en-US" sz="1200" dirty="0">
                        <a:solidFill>
                          <a:srgbClr val="FF000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mn-lt"/>
                        </a:rPr>
                        <a:t>Drug interactions:</a:t>
                      </a:r>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400" b="1" dirty="0">
                          <a:solidFill>
                            <a:srgbClr val="FF0000"/>
                          </a:solidFill>
                        </a:rPr>
                        <a:t>*IL-6 inhibits CYP450, and as you now </a:t>
                      </a:r>
                      <a:r>
                        <a:rPr lang="en-US" sz="1400" b="1" dirty="0">
                          <a:solidFill>
                            <a:srgbClr val="FF0000"/>
                          </a:solidFill>
                          <a:latin typeface="+mn-lt"/>
                        </a:rPr>
                        <a:t>Tocilizumab inhibit IL-6,</a:t>
                      </a:r>
                      <a:r>
                        <a:rPr lang="en-US" sz="1400" b="1" baseline="0" dirty="0">
                          <a:solidFill>
                            <a:srgbClr val="FF0000"/>
                          </a:solidFill>
                          <a:latin typeface="+mn-lt"/>
                        </a:rPr>
                        <a:t> so the drug  </a:t>
                      </a:r>
                      <a:r>
                        <a:rPr lang="en-US" sz="1400" b="1" dirty="0">
                          <a:solidFill>
                            <a:srgbClr val="FF0000"/>
                          </a:solidFill>
                        </a:rPr>
                        <a:t>restores the activity of the enzyme (essential for the metabolism of some drugs such as cyclosporine, warfarin).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0916">
                <a:tc>
                  <a:txBody>
                    <a:bodyPr/>
                    <a:lstStyle/>
                    <a:p>
                      <a:pPr algn="ctr"/>
                      <a:r>
                        <a:rPr lang="en-US" sz="1400" b="1" kern="1200" dirty="0">
                          <a:solidFill>
                            <a:schemeClr val="lt1"/>
                          </a:solidFill>
                          <a:latin typeface="+mn-lt"/>
                          <a:ea typeface="+mn-ea"/>
                          <a:cs typeface="+mn-cs"/>
                        </a:rPr>
                        <a:t>TNF-alpha</a:t>
                      </a:r>
                    </a:p>
                    <a:p>
                      <a:pPr algn="ctr"/>
                      <a:r>
                        <a:rPr lang="en-US" sz="1400" b="1" kern="1200" dirty="0">
                          <a:solidFill>
                            <a:schemeClr val="lt1"/>
                          </a:solidFill>
                          <a:latin typeface="+mn-lt"/>
                          <a:ea typeface="+mn-ea"/>
                          <a:cs typeface="+mn-cs"/>
                        </a:rPr>
                        <a:t>Destructive role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171450" indent="-171450" algn="l" defTabSz="685800" rtl="0" eaLnBrk="1" latinLnBrk="0" hangingPunct="1">
                        <a:buFont typeface="Arial" panose="020B0604020202020204" pitchFamily="34" charset="0"/>
                        <a:buChar char="•"/>
                      </a:pPr>
                      <a:r>
                        <a:rPr lang="en-US" sz="1200" b="0" dirty="0">
                          <a:solidFill>
                            <a:schemeClr val="tx1"/>
                          </a:solidFill>
                          <a:latin typeface="+mn-lt"/>
                        </a:rPr>
                        <a:t>Acts on osteoclasts leading to bone erosion</a:t>
                      </a:r>
                    </a:p>
                    <a:p>
                      <a:pPr marL="171450" indent="-171450" algn="l" defTabSz="685800" rtl="0" eaLnBrk="1" latinLnBrk="0" hangingPunct="1">
                        <a:buFont typeface="Arial" panose="020B0604020202020204" pitchFamily="34" charset="0"/>
                        <a:buChar char="•"/>
                      </a:pPr>
                      <a:r>
                        <a:rPr lang="en-US" sz="1200" b="0" dirty="0">
                          <a:solidFill>
                            <a:schemeClr val="tx1"/>
                          </a:solidFill>
                          <a:latin typeface="+mn-lt"/>
                        </a:rPr>
                        <a:t>Acts on </a:t>
                      </a:r>
                      <a:r>
                        <a:rPr lang="en-US" sz="1200" b="0" dirty="0" err="1">
                          <a:solidFill>
                            <a:schemeClr val="tx1"/>
                          </a:solidFill>
                          <a:latin typeface="+mn-lt"/>
                        </a:rPr>
                        <a:t>synoviocytes</a:t>
                      </a:r>
                      <a:r>
                        <a:rPr lang="en-US" sz="1200" b="0" dirty="0">
                          <a:solidFill>
                            <a:schemeClr val="tx1"/>
                          </a:solidFill>
                          <a:latin typeface="+mn-lt"/>
                        </a:rPr>
                        <a:t> leading to pain and swelling</a:t>
                      </a:r>
                    </a:p>
                    <a:p>
                      <a:pPr marL="171450" indent="-171450" algn="l" defTabSz="685800" rtl="0" eaLnBrk="1" latinLnBrk="0" hangingPunct="1">
                        <a:buFont typeface="Arial" panose="020B0604020202020204" pitchFamily="34" charset="0"/>
                        <a:buChar char="•"/>
                      </a:pPr>
                      <a:r>
                        <a:rPr lang="en-US" sz="1200" b="0" dirty="0">
                          <a:solidFill>
                            <a:schemeClr val="tx1"/>
                          </a:solidFill>
                          <a:latin typeface="+mn-lt"/>
                        </a:rPr>
                        <a:t>Acts on chondrocytes leading to joint space narrowing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1"/>
                          </a:solidFill>
                          <a:latin typeface="+mn-lt"/>
                        </a:rPr>
                        <a:t>Mentoring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algn="l"/>
                      <a:r>
                        <a:rPr lang="en-US" sz="1200" dirty="0">
                          <a:solidFill>
                            <a:srgbClr val="FF0000"/>
                          </a:solidFill>
                        </a:rPr>
                        <a:t>Blood tests monthly to see </a:t>
                      </a:r>
                    </a:p>
                    <a:p>
                      <a:pPr marL="285750" indent="-285750" algn="l">
                        <a:buFont typeface="Arial" charset="0"/>
                        <a:buChar char="•"/>
                      </a:pPr>
                      <a:r>
                        <a:rPr lang="en-US" sz="1200" dirty="0">
                          <a:solidFill>
                            <a:srgbClr val="FF0000"/>
                          </a:solidFill>
                        </a:rPr>
                        <a:t>increase in cholesterol</a:t>
                      </a:r>
                    </a:p>
                    <a:p>
                      <a:pPr marL="285750" indent="-285750" algn="l">
                        <a:buFont typeface="Arial" charset="0"/>
                        <a:buChar char="•"/>
                      </a:pPr>
                      <a:r>
                        <a:rPr lang="en-US" sz="1200" dirty="0">
                          <a:solidFill>
                            <a:srgbClr val="FF0000"/>
                          </a:solidFill>
                        </a:rPr>
                        <a:t>liver enzymes </a:t>
                      </a:r>
                    </a:p>
                    <a:p>
                      <a:pPr marL="285750" indent="-285750" algn="l">
                        <a:buFont typeface="Arial" charset="0"/>
                        <a:buChar char="•"/>
                      </a:pPr>
                      <a:r>
                        <a:rPr lang="en-US" sz="1200" dirty="0">
                          <a:solidFill>
                            <a:srgbClr val="FF0000"/>
                          </a:solidFill>
                        </a:rPr>
                        <a:t>decrease in WBCs</a:t>
                      </a:r>
                      <a:endParaRPr lang="en-US" sz="1200" dirty="0">
                        <a:solidFill>
                          <a:srgbClr val="FF0000"/>
                        </a:solidFill>
                        <a:latin typeface="+mn-lt"/>
                      </a:endParaRPr>
                    </a:p>
                    <a:p>
                      <a:pPr algn="l"/>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indent="-285750" algn="l">
                        <a:buFont typeface="Arial" charset="0"/>
                        <a:buChar char="•"/>
                      </a:pP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2D4948B6-23C3-4848-9073-94683E5D93CB}"/>
              </a:ext>
            </a:extLst>
          </p:cNvPr>
          <p:cNvSpPr txBox="1"/>
          <p:nvPr/>
        </p:nvSpPr>
        <p:spPr>
          <a:xfrm>
            <a:off x="3848100" y="8610600"/>
            <a:ext cx="1924050" cy="307777"/>
          </a:xfrm>
          <a:prstGeom prst="rect">
            <a:avLst/>
          </a:prstGeom>
          <a:noFill/>
        </p:spPr>
        <p:txBody>
          <a:bodyPr wrap="square" rtlCol="0">
            <a:spAutoFit/>
          </a:bodyPr>
          <a:lstStyle/>
          <a:p>
            <a:r>
              <a:rPr lang="en-US" sz="1400" dirty="0">
                <a:solidFill>
                  <a:srgbClr val="92D050"/>
                </a:solidFill>
              </a:rPr>
              <a:t>*no drug interaction.</a:t>
            </a:r>
          </a:p>
        </p:txBody>
      </p:sp>
    </p:spTree>
    <p:extLst>
      <p:ext uri="{BB962C8B-B14F-4D97-AF65-F5344CB8AC3E}">
        <p14:creationId xmlns:p14="http://schemas.microsoft.com/office/powerpoint/2010/main" val="407197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C075-4219-46E6-B065-8046CE42C10B}"/>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0">
                  <a:solidFill>
                    <a:schemeClr val="bg1"/>
                  </a:solidFill>
                </a:ln>
                <a:solidFill>
                  <a:sysClr val="windowText" lastClr="000000"/>
                </a:solidFill>
              </a:rPr>
              <a:t>Summary</a:t>
            </a:r>
          </a:p>
        </p:txBody>
      </p:sp>
      <p:pic>
        <p:nvPicPr>
          <p:cNvPr id="8" name="Picture 7">
            <a:extLst>
              <a:ext uri="{FF2B5EF4-FFF2-40B4-BE49-F238E27FC236}">
                <a16:creationId xmlns:a16="http://schemas.microsoft.com/office/drawing/2014/main" id="{462B12E4-E21B-4EDD-A0D4-922B2D77A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779"/>
            <a:ext cx="6858000" cy="3425780"/>
          </a:xfrm>
          <a:prstGeom prst="rect">
            <a:avLst/>
          </a:prstGeom>
        </p:spPr>
      </p:pic>
      <p:pic>
        <p:nvPicPr>
          <p:cNvPr id="10" name="Picture 9">
            <a:extLst>
              <a:ext uri="{FF2B5EF4-FFF2-40B4-BE49-F238E27FC236}">
                <a16:creationId xmlns:a16="http://schemas.microsoft.com/office/drawing/2014/main" id="{57F78C2D-E7A6-4B5E-98FD-B230C1D13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1343"/>
            <a:ext cx="6858000" cy="4906909"/>
          </a:xfrm>
          <a:prstGeom prst="rect">
            <a:avLst/>
          </a:prstGeom>
        </p:spPr>
      </p:pic>
    </p:spTree>
    <p:extLst>
      <p:ext uri="{BB962C8B-B14F-4D97-AF65-F5344CB8AC3E}">
        <p14:creationId xmlns:p14="http://schemas.microsoft.com/office/powerpoint/2010/main" val="163436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5C5-B25B-450F-89FE-D014A4D701B5}"/>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w="0">
                  <a:solidFill>
                    <a:prstClr val="white"/>
                  </a:solidFill>
                </a:ln>
                <a:solidFill>
                  <a:sysClr val="windowText" lastClr="000000"/>
                </a:solidFill>
                <a:effectLst/>
                <a:uLnTx/>
                <a:uFillTx/>
                <a:latin typeface="Cambria" panose="02040503050406030204" pitchFamily="18" charset="0"/>
                <a:ea typeface="+mj-ea"/>
                <a:cs typeface="+mj-cs"/>
              </a:rPr>
              <a:t>Questions</a:t>
            </a:r>
          </a:p>
        </p:txBody>
      </p:sp>
      <p:sp>
        <p:nvSpPr>
          <p:cNvPr id="3" name="Arrow: Pentagon 2">
            <a:extLst>
              <a:ext uri="{FF2B5EF4-FFF2-40B4-BE49-F238E27FC236}">
                <a16:creationId xmlns:a16="http://schemas.microsoft.com/office/drawing/2014/main" id="{7E912171-A696-4831-9B1F-50E3CC061DFE}"/>
              </a:ext>
            </a:extLst>
          </p:cNvPr>
          <p:cNvSpPr/>
          <p:nvPr/>
        </p:nvSpPr>
        <p:spPr>
          <a:xfrm>
            <a:off x="0" y="1076982"/>
            <a:ext cx="1943100" cy="548618"/>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MCQs:</a:t>
            </a:r>
          </a:p>
        </p:txBody>
      </p:sp>
      <p:sp>
        <p:nvSpPr>
          <p:cNvPr id="4" name="TextBox 3">
            <a:extLst>
              <a:ext uri="{FF2B5EF4-FFF2-40B4-BE49-F238E27FC236}">
                <a16:creationId xmlns:a16="http://schemas.microsoft.com/office/drawing/2014/main" id="{1E57D9C1-C452-42F5-A4C6-460BDF1AA434}"/>
              </a:ext>
            </a:extLst>
          </p:cNvPr>
          <p:cNvSpPr txBox="1"/>
          <p:nvPr/>
        </p:nvSpPr>
        <p:spPr>
          <a:xfrm>
            <a:off x="157162" y="1763137"/>
            <a:ext cx="6543675" cy="79714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1-A 67 years man with history of Rheumatoid arthritis was referred to ER department after severe chest pain and collapsing. He was having heart attack and died at hospital after many tries of CPR. At autopsy , they found Atheroma (Fat plaque) obstructing his main coronary artery. Which drug he was on and that possibly caused atherosclerosis?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A)Tocilizumab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B)Infliximab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C)Ibuprofen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2-Could be used as antioxidant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A)Isoniazid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B)Hydroxychloroquine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 Methotrexate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3-”Stimulating adenosine release from cells”, it is the mechanism of action of which of the following DMARDs?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A)Methotrexate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B)Tocilizumab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C)Infliximab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4-Salma is a CEO at company and lately was diagnosed with Melanoma after 2 years of suffering from Rheumatoid arthritis. Which drug had caused this side effect to 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A)Infliximab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Abatacept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C)Rituximab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5-To avoid deformities in RA, what  should be done?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A)Starts with NSAIDs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B)Start treatment early with NSAIDs to relieve pain until DMARDs shows their effect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C)Surgery to wash out deposits and then start Steroids </a:t>
            </a:r>
          </a:p>
        </p:txBody>
      </p:sp>
      <p:sp>
        <p:nvSpPr>
          <p:cNvPr id="5" name="TextBox 4">
            <a:extLst>
              <a:ext uri="{FF2B5EF4-FFF2-40B4-BE49-F238E27FC236}">
                <a16:creationId xmlns:a16="http://schemas.microsoft.com/office/drawing/2014/main" id="{2FFBCA61-7907-4F57-A3CA-F2CD47921545}"/>
              </a:ext>
            </a:extLst>
          </p:cNvPr>
          <p:cNvSpPr txBox="1"/>
          <p:nvPr/>
        </p:nvSpPr>
        <p:spPr>
          <a:xfrm rot="5400000">
            <a:off x="5585578" y="8948758"/>
            <a:ext cx="876300" cy="13542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1-A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2-B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3-A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4-A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5-B</a:t>
            </a:r>
          </a:p>
        </p:txBody>
      </p:sp>
    </p:spTree>
    <p:extLst>
      <p:ext uri="{BB962C8B-B14F-4D97-AF65-F5344CB8AC3E}">
        <p14:creationId xmlns:p14="http://schemas.microsoft.com/office/powerpoint/2010/main" val="406123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1EE4-A0FE-4B90-9F27-69DBC2F1070F}"/>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w="0">
                  <a:solidFill>
                    <a:prstClr val="white"/>
                  </a:solidFill>
                </a:ln>
                <a:solidFill>
                  <a:sysClr val="windowText" lastClr="000000"/>
                </a:solidFill>
                <a:effectLst/>
                <a:uLnTx/>
                <a:uFillTx/>
                <a:latin typeface="Cambria" panose="02040503050406030204" pitchFamily="18" charset="0"/>
                <a:ea typeface="+mj-ea"/>
                <a:cs typeface="+mj-cs"/>
              </a:rPr>
              <a:t>Questions</a:t>
            </a:r>
          </a:p>
        </p:txBody>
      </p:sp>
      <p:sp>
        <p:nvSpPr>
          <p:cNvPr id="3" name="Arrow: Pentagon 2">
            <a:extLst>
              <a:ext uri="{FF2B5EF4-FFF2-40B4-BE49-F238E27FC236}">
                <a16:creationId xmlns:a16="http://schemas.microsoft.com/office/drawing/2014/main" id="{F7485D46-5334-401B-AEC4-FA5E07FD7917}"/>
              </a:ext>
            </a:extLst>
          </p:cNvPr>
          <p:cNvSpPr/>
          <p:nvPr/>
        </p:nvSpPr>
        <p:spPr>
          <a:xfrm>
            <a:off x="0" y="1076982"/>
            <a:ext cx="1943100" cy="548618"/>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SAQ:</a:t>
            </a:r>
          </a:p>
        </p:txBody>
      </p:sp>
      <p:sp>
        <p:nvSpPr>
          <p:cNvPr id="4" name="TextBox 3">
            <a:extLst>
              <a:ext uri="{FF2B5EF4-FFF2-40B4-BE49-F238E27FC236}">
                <a16:creationId xmlns:a16="http://schemas.microsoft.com/office/drawing/2014/main" id="{831D1987-2A6B-468E-A335-D048A92825CF}"/>
              </a:ext>
            </a:extLst>
          </p:cNvPr>
          <p:cNvSpPr txBox="1"/>
          <p:nvPr/>
        </p:nvSpPr>
        <p:spPr>
          <a:xfrm>
            <a:off x="323850" y="1946932"/>
            <a:ext cx="4838700"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Mention all biologic disease modifiers classes with their mechanism of action and give one example of each.</a:t>
            </a:r>
          </a:p>
        </p:txBody>
      </p:sp>
      <p:sp>
        <p:nvSpPr>
          <p:cNvPr id="5" name="TextBox 4">
            <a:extLst>
              <a:ext uri="{FF2B5EF4-FFF2-40B4-BE49-F238E27FC236}">
                <a16:creationId xmlns:a16="http://schemas.microsoft.com/office/drawing/2014/main" id="{1FF47938-795E-48D4-9C46-DB23CDEF94BB}"/>
              </a:ext>
            </a:extLst>
          </p:cNvPr>
          <p:cNvSpPr txBox="1"/>
          <p:nvPr/>
        </p:nvSpPr>
        <p:spPr>
          <a:xfrm>
            <a:off x="628650" y="3053159"/>
            <a:ext cx="363855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Answer is in slide 10.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Make sure to write drugs name correctly.</a:t>
            </a:r>
          </a:p>
        </p:txBody>
      </p:sp>
      <p:sp>
        <p:nvSpPr>
          <p:cNvPr id="6" name="TextBox 5">
            <a:extLst>
              <a:ext uri="{FF2B5EF4-FFF2-40B4-BE49-F238E27FC236}">
                <a16:creationId xmlns:a16="http://schemas.microsoft.com/office/drawing/2014/main" id="{89C95326-97F0-4C55-94C6-743C9E993B01}"/>
              </a:ext>
            </a:extLst>
          </p:cNvPr>
          <p:cNvSpPr txBox="1"/>
          <p:nvPr/>
        </p:nvSpPr>
        <p:spPr>
          <a:xfrm>
            <a:off x="323850" y="4097701"/>
            <a:ext cx="4076700"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Why do we have to start treatment early with RA? Also, talk about one drug that’s used to treat RA. </a:t>
            </a:r>
          </a:p>
        </p:txBody>
      </p:sp>
      <p:sp>
        <p:nvSpPr>
          <p:cNvPr id="7" name="TextBox 6">
            <a:extLst>
              <a:ext uri="{FF2B5EF4-FFF2-40B4-BE49-F238E27FC236}">
                <a16:creationId xmlns:a16="http://schemas.microsoft.com/office/drawing/2014/main" id="{0F5C869D-7D67-4C91-BD45-8920BACDCBE5}"/>
              </a:ext>
            </a:extLst>
          </p:cNvPr>
          <p:cNvSpPr txBox="1"/>
          <p:nvPr/>
        </p:nvSpPr>
        <p:spPr>
          <a:xfrm>
            <a:off x="628650" y="5145182"/>
            <a:ext cx="4229100" cy="107721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To avoid progressive deformities and disability.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You can mention any drug you want with its MOA and ADRs and uses.</a:t>
            </a:r>
          </a:p>
        </p:txBody>
      </p:sp>
      <p:sp>
        <p:nvSpPr>
          <p:cNvPr id="8" name="TextBox 7">
            <a:extLst>
              <a:ext uri="{FF2B5EF4-FFF2-40B4-BE49-F238E27FC236}">
                <a16:creationId xmlns:a16="http://schemas.microsoft.com/office/drawing/2014/main" id="{3F434103-8475-4FD5-AACB-B6902530C124}"/>
              </a:ext>
            </a:extLst>
          </p:cNvPr>
          <p:cNvSpPr txBox="1"/>
          <p:nvPr/>
        </p:nvSpPr>
        <p:spPr>
          <a:xfrm>
            <a:off x="323850" y="6346551"/>
            <a:ext cx="2819400"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DMARDs act on what?</a:t>
            </a:r>
          </a:p>
        </p:txBody>
      </p:sp>
      <p:sp>
        <p:nvSpPr>
          <p:cNvPr id="9" name="TextBox 8">
            <a:extLst>
              <a:ext uri="{FF2B5EF4-FFF2-40B4-BE49-F238E27FC236}">
                <a16:creationId xmlns:a16="http://schemas.microsoft.com/office/drawing/2014/main" id="{3EDEE003-E755-4DD1-877B-E974002EFD49}"/>
              </a:ext>
            </a:extLst>
          </p:cNvPr>
          <p:cNvSpPr txBox="1"/>
          <p:nvPr/>
        </p:nvSpPr>
        <p:spPr>
          <a:xfrm>
            <a:off x="514350" y="6840034"/>
            <a:ext cx="38862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Acts on immune system by affecting: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Th-cells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B-lymphocytes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TNF-alpha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IL-6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71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FA16F3A-3C3D-46C8-B32D-8843278B2966}"/>
              </a:ext>
            </a:extLst>
          </p:cNvPr>
          <p:cNvGrpSpPr/>
          <p:nvPr/>
        </p:nvGrpSpPr>
        <p:grpSpPr>
          <a:xfrm>
            <a:off x="453864" y="533400"/>
            <a:ext cx="6251736" cy="3070201"/>
            <a:chOff x="453864" y="533400"/>
            <a:chExt cx="6251736" cy="3070201"/>
          </a:xfrm>
        </p:grpSpPr>
        <p:grpSp>
          <p:nvGrpSpPr>
            <p:cNvPr id="17" name="Group 16">
              <a:extLst>
                <a:ext uri="{FF2B5EF4-FFF2-40B4-BE49-F238E27FC236}">
                  <a16:creationId xmlns:a16="http://schemas.microsoft.com/office/drawing/2014/main" id="{09DC9EC8-7F59-4854-BF83-921924C43328}"/>
                </a:ext>
              </a:extLst>
            </p:cNvPr>
            <p:cNvGrpSpPr/>
            <p:nvPr/>
          </p:nvGrpSpPr>
          <p:grpSpPr>
            <a:xfrm>
              <a:off x="453864" y="533400"/>
              <a:ext cx="6251736" cy="2686372"/>
              <a:chOff x="453864" y="533400"/>
              <a:chExt cx="6251736" cy="2686372"/>
            </a:xfrm>
          </p:grpSpPr>
          <p:pic>
            <p:nvPicPr>
              <p:cNvPr id="7" name="Picture 6">
                <a:extLst>
                  <a:ext uri="{FF2B5EF4-FFF2-40B4-BE49-F238E27FC236}">
                    <a16:creationId xmlns:a16="http://schemas.microsoft.com/office/drawing/2014/main" id="{F0021A23-9B89-4D60-8DA8-BE533C29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6275" y="533400"/>
                <a:ext cx="1444464" cy="1543047"/>
              </a:xfrm>
              <a:prstGeom prst="rect">
                <a:avLst/>
              </a:prstGeom>
            </p:spPr>
          </p:pic>
          <p:pic>
            <p:nvPicPr>
              <p:cNvPr id="9" name="Picture 8">
                <a:extLst>
                  <a:ext uri="{FF2B5EF4-FFF2-40B4-BE49-F238E27FC236}">
                    <a16:creationId xmlns:a16="http://schemas.microsoft.com/office/drawing/2014/main" id="{43E7DD4D-41F5-4AB1-B11F-9D51D313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64" y="1657027"/>
                <a:ext cx="1152525" cy="1562745"/>
              </a:xfrm>
              <a:prstGeom prst="rect">
                <a:avLst/>
              </a:prstGeom>
            </p:spPr>
          </p:pic>
          <p:cxnSp>
            <p:nvCxnSpPr>
              <p:cNvPr id="11" name="Straight Connector 10">
                <a:extLst>
                  <a:ext uri="{FF2B5EF4-FFF2-40B4-BE49-F238E27FC236}">
                    <a16:creationId xmlns:a16="http://schemas.microsoft.com/office/drawing/2014/main" id="{9EE7D283-39E9-4D4B-A672-1DE763AC015C}"/>
                  </a:ext>
                </a:extLst>
              </p:cNvPr>
              <p:cNvCxnSpPr/>
              <p:nvPr/>
            </p:nvCxnSpPr>
            <p:spPr>
              <a:xfrm>
                <a:off x="1777471" y="2247900"/>
                <a:ext cx="4928129" cy="0"/>
              </a:xfrm>
              <a:prstGeom prst="line">
                <a:avLst/>
              </a:prstGeom>
              <a:ln w="38100">
                <a:solidFill>
                  <a:srgbClr val="37676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1258FE-D7C8-4C66-B64D-7D0AF8C00EA9}"/>
                  </a:ext>
                </a:extLst>
              </p:cNvPr>
              <p:cNvSpPr txBox="1"/>
              <p:nvPr/>
            </p:nvSpPr>
            <p:spPr>
              <a:xfrm>
                <a:off x="2107935" y="1589127"/>
                <a:ext cx="4267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“It is not hard, you just made it to the end!”</a:t>
                </a:r>
              </a:p>
            </p:txBody>
          </p:sp>
        </p:grpSp>
        <p:sp>
          <p:nvSpPr>
            <p:cNvPr id="13" name="TextBox 12">
              <a:extLst>
                <a:ext uri="{FF2B5EF4-FFF2-40B4-BE49-F238E27FC236}">
                  <a16:creationId xmlns:a16="http://schemas.microsoft.com/office/drawing/2014/main" id="{AD07951E-6654-4F7C-9987-E00CE6EA949D}"/>
                </a:ext>
              </a:extLst>
            </p:cNvPr>
            <p:cNvSpPr txBox="1"/>
            <p:nvPr/>
          </p:nvSpPr>
          <p:spPr>
            <a:xfrm>
              <a:off x="2406121" y="2438399"/>
              <a:ext cx="317552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rPr>
                <a:t>Team Leaders:</a:t>
              </a:r>
            </a:p>
          </p:txBody>
        </p:sp>
        <p:sp>
          <p:nvSpPr>
            <p:cNvPr id="14" name="TextBox 13">
              <a:extLst>
                <a:ext uri="{FF2B5EF4-FFF2-40B4-BE49-F238E27FC236}">
                  <a16:creationId xmlns:a16="http://schemas.microsoft.com/office/drawing/2014/main" id="{C7B72803-D8E1-491A-AEB5-E67CB92E878A}"/>
                </a:ext>
              </a:extLst>
            </p:cNvPr>
            <p:cNvSpPr txBox="1"/>
            <p:nvPr/>
          </p:nvSpPr>
          <p:spPr>
            <a:xfrm>
              <a:off x="1474522" y="3141936"/>
              <a:ext cx="50387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Yazeed</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Al-Harbi &amp; Aseel Ba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Dukhon</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15" name="TextBox 14">
            <a:extLst>
              <a:ext uri="{FF2B5EF4-FFF2-40B4-BE49-F238E27FC236}">
                <a16:creationId xmlns:a16="http://schemas.microsoft.com/office/drawing/2014/main" id="{679263BE-CE18-4790-8407-DC269FA491AB}"/>
              </a:ext>
            </a:extLst>
          </p:cNvPr>
          <p:cNvSpPr txBox="1"/>
          <p:nvPr/>
        </p:nvSpPr>
        <p:spPr>
          <a:xfrm>
            <a:off x="1236397" y="3960793"/>
            <a:ext cx="527685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rPr>
              <a:t>Thanks for those who worked on this lecture:</a:t>
            </a:r>
          </a:p>
        </p:txBody>
      </p:sp>
      <p:sp>
        <p:nvSpPr>
          <p:cNvPr id="19" name="TextBox 18">
            <a:extLst>
              <a:ext uri="{FF2B5EF4-FFF2-40B4-BE49-F238E27FC236}">
                <a16:creationId xmlns:a16="http://schemas.microsoft.com/office/drawing/2014/main" id="{F4AE539C-016D-4CD4-AE14-E5DD519E79CD}"/>
              </a:ext>
            </a:extLst>
          </p:cNvPr>
          <p:cNvSpPr txBox="1"/>
          <p:nvPr/>
        </p:nvSpPr>
        <p:spPr>
          <a:xfrm>
            <a:off x="2158471" y="4991101"/>
            <a:ext cx="3537479"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Hind Al-</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Oraier</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mbria" panose="02040503050406030204" pitchFamily="18" charset="0"/>
              </a:rPr>
              <a:t>Sarah Al-</a:t>
            </a:r>
            <a:r>
              <a:rPr lang="en-US" sz="2000" dirty="0" err="1">
                <a:solidFill>
                  <a:prstClr val="black"/>
                </a:solidFill>
                <a:latin typeface="Cambria" panose="02040503050406030204" pitchFamily="18" charset="0"/>
              </a:rPr>
              <a:t>Blaihed</a:t>
            </a:r>
            <a:endParaRPr lang="en-US" sz="2000" dirty="0">
              <a:solidFill>
                <a:prstClr val="black"/>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Rahaf</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Al-</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Shammari</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mbria" panose="02040503050406030204" pitchFamily="18" charset="0"/>
              </a:rPr>
              <a:t>Layla Al-</a:t>
            </a:r>
            <a:r>
              <a:rPr lang="en-US" sz="2000" dirty="0" err="1">
                <a:solidFill>
                  <a:prstClr val="black"/>
                </a:solidFill>
                <a:latin typeface="Cambria" panose="02040503050406030204" pitchFamily="18" charset="0"/>
              </a:rPr>
              <a:t>Sabagh</a:t>
            </a:r>
            <a:endParaRPr lang="en-US" sz="2000" dirty="0">
              <a:solidFill>
                <a:prstClr val="black"/>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Noura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Al-</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Othaim</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0" name="Arrow: Pentagon 19">
            <a:extLst>
              <a:ext uri="{FF2B5EF4-FFF2-40B4-BE49-F238E27FC236}">
                <a16:creationId xmlns:a16="http://schemas.microsoft.com/office/drawing/2014/main" id="{AEA416A7-B167-4FD5-8AC5-5FD09DFD4FD7}"/>
              </a:ext>
            </a:extLst>
          </p:cNvPr>
          <p:cNvSpPr/>
          <p:nvPr/>
        </p:nvSpPr>
        <p:spPr>
          <a:xfrm>
            <a:off x="0" y="7658100"/>
            <a:ext cx="2266582" cy="492057"/>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References:</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1" name="TextBox 20">
            <a:extLst>
              <a:ext uri="{FF2B5EF4-FFF2-40B4-BE49-F238E27FC236}">
                <a16:creationId xmlns:a16="http://schemas.microsoft.com/office/drawing/2014/main" id="{E3D0001B-7C13-4E9D-8953-8C3FD32FD109}"/>
              </a:ext>
            </a:extLst>
          </p:cNvPr>
          <p:cNvSpPr txBox="1"/>
          <p:nvPr/>
        </p:nvSpPr>
        <p:spPr>
          <a:xfrm>
            <a:off x="95618" y="8266331"/>
            <a:ext cx="2975136"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Team436</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Doctors’ notes and slides</a:t>
            </a:r>
          </a:p>
        </p:txBody>
      </p:sp>
      <p:pic>
        <p:nvPicPr>
          <p:cNvPr id="23" name="Picture 22">
            <a:extLst>
              <a:ext uri="{FF2B5EF4-FFF2-40B4-BE49-F238E27FC236}">
                <a16:creationId xmlns:a16="http://schemas.microsoft.com/office/drawing/2014/main" id="{8819D8F8-9F42-44F3-9902-96EDFD587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89" y="9133245"/>
            <a:ext cx="590550" cy="590550"/>
          </a:xfrm>
          <a:prstGeom prst="rect">
            <a:avLst/>
          </a:prstGeom>
        </p:spPr>
      </p:pic>
      <p:sp>
        <p:nvSpPr>
          <p:cNvPr id="24" name="TextBox 23">
            <a:extLst>
              <a:ext uri="{FF2B5EF4-FFF2-40B4-BE49-F238E27FC236}">
                <a16:creationId xmlns:a16="http://schemas.microsoft.com/office/drawing/2014/main" id="{1C9917CA-3E14-42ED-80BF-E6EEB04B8536}"/>
              </a:ext>
            </a:extLst>
          </p:cNvPr>
          <p:cNvSpPr txBox="1"/>
          <p:nvPr/>
        </p:nvSpPr>
        <p:spPr>
          <a:xfrm>
            <a:off x="749139" y="9258300"/>
            <a:ext cx="20321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@Pharma4370</a:t>
            </a:r>
          </a:p>
        </p:txBody>
      </p:sp>
      <p:pic>
        <p:nvPicPr>
          <p:cNvPr id="26" name="Picture 25">
            <a:extLst>
              <a:ext uri="{FF2B5EF4-FFF2-40B4-BE49-F238E27FC236}">
                <a16:creationId xmlns:a16="http://schemas.microsoft.com/office/drawing/2014/main" id="{E5742EA3-9C05-4357-9757-77F53035E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354" y="9147691"/>
            <a:ext cx="590550" cy="590550"/>
          </a:xfrm>
          <a:prstGeom prst="rect">
            <a:avLst/>
          </a:prstGeom>
        </p:spPr>
      </p:pic>
      <p:sp>
        <p:nvSpPr>
          <p:cNvPr id="27" name="TextBox 26">
            <a:extLst>
              <a:ext uri="{FF2B5EF4-FFF2-40B4-BE49-F238E27FC236}">
                <a16:creationId xmlns:a16="http://schemas.microsoft.com/office/drawing/2014/main" id="{F787CF48-0CE7-495D-AF57-AAEDA709BFC3}"/>
              </a:ext>
            </a:extLst>
          </p:cNvPr>
          <p:cNvSpPr txBox="1"/>
          <p:nvPr/>
        </p:nvSpPr>
        <p:spPr>
          <a:xfrm>
            <a:off x="3161932" y="9258300"/>
            <a:ext cx="35374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pharmacology437@gmail.com</a:t>
            </a:r>
          </a:p>
        </p:txBody>
      </p:sp>
      <p:sp>
        <p:nvSpPr>
          <p:cNvPr id="2" name="TextBox 1">
            <a:extLst>
              <a:ext uri="{FF2B5EF4-FFF2-40B4-BE49-F238E27FC236}">
                <a16:creationId xmlns:a16="http://schemas.microsoft.com/office/drawing/2014/main" id="{31CB833B-17BF-44F6-AD5D-5C9487A3C0FC}"/>
              </a:ext>
            </a:extLst>
          </p:cNvPr>
          <p:cNvSpPr txBox="1"/>
          <p:nvPr/>
        </p:nvSpPr>
        <p:spPr>
          <a:xfrm>
            <a:off x="1982441" y="6827103"/>
            <a:ext cx="3784761" cy="830997"/>
          </a:xfrm>
          <a:prstGeom prst="rect">
            <a:avLst/>
          </a:prstGeom>
          <a:noFill/>
        </p:spPr>
        <p:txBody>
          <a:bodyPr wrap="square" rtlCol="0">
            <a:spAutoFit/>
          </a:bodyPr>
          <a:lstStyle/>
          <a:p>
            <a:pPr algn="ctr"/>
            <a:r>
              <a:rPr lang="en-US" sz="2400" dirty="0">
                <a:solidFill>
                  <a:srgbClr val="93297C"/>
                </a:solidFill>
                <a:latin typeface="Cambria" panose="02040503050406030204" pitchFamily="18" charset="0"/>
              </a:rPr>
              <a:t>Special thanks for:</a:t>
            </a:r>
          </a:p>
          <a:p>
            <a:pPr algn="ctr"/>
            <a:r>
              <a:rPr lang="en-US" sz="2400" dirty="0" err="1">
                <a:latin typeface="Cambria" panose="02040503050406030204" pitchFamily="18" charset="0"/>
              </a:rPr>
              <a:t>Hadeel</a:t>
            </a:r>
            <a:r>
              <a:rPr lang="en-US" sz="2400" dirty="0">
                <a:latin typeface="Cambria" panose="02040503050406030204" pitchFamily="18" charset="0"/>
              </a:rPr>
              <a:t> </a:t>
            </a:r>
            <a:r>
              <a:rPr lang="en-US" sz="2400" dirty="0" err="1">
                <a:latin typeface="Cambria" panose="02040503050406030204" pitchFamily="18" charset="0"/>
              </a:rPr>
              <a:t>Awartani</a:t>
            </a:r>
            <a:r>
              <a:rPr lang="en-US" sz="2400" dirty="0">
                <a:latin typeface="Cambria" panose="02040503050406030204" pitchFamily="18" charset="0"/>
              </a:rPr>
              <a:t> </a:t>
            </a:r>
          </a:p>
        </p:txBody>
      </p:sp>
    </p:spTree>
    <p:extLst>
      <p:ext uri="{BB962C8B-B14F-4D97-AF65-F5344CB8AC3E}">
        <p14:creationId xmlns:p14="http://schemas.microsoft.com/office/powerpoint/2010/main" val="37854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1B76-F4B5-40A8-ACED-A90F7248B89A}"/>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t>Overview of Rheumatoid Arthritis</a:t>
            </a:r>
            <a:endParaRPr lang="en-US" sz="3600" dirty="0">
              <a:ln w="3175">
                <a:solidFill>
                  <a:schemeClr val="bg1"/>
                </a:solidFill>
              </a:ln>
              <a:solidFill>
                <a:schemeClr val="tx1"/>
              </a:solidFill>
            </a:endParaRPr>
          </a:p>
        </p:txBody>
      </p:sp>
      <p:sp>
        <p:nvSpPr>
          <p:cNvPr id="3" name="Arrow: Pentagon 2">
            <a:extLst>
              <a:ext uri="{FF2B5EF4-FFF2-40B4-BE49-F238E27FC236}">
                <a16:creationId xmlns:a16="http://schemas.microsoft.com/office/drawing/2014/main" id="{00959F1F-CC71-4445-8EEE-1B714C224205}"/>
              </a:ext>
            </a:extLst>
          </p:cNvPr>
          <p:cNvSpPr/>
          <p:nvPr/>
        </p:nvSpPr>
        <p:spPr>
          <a:xfrm>
            <a:off x="0" y="880523"/>
            <a:ext cx="2647950" cy="767995"/>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What</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is Rheumatoid Arthritis</a:t>
            </a:r>
            <a:r>
              <a:rPr lang="en-US" sz="2000" b="1" dirty="0">
                <a:solidFill>
                  <a:schemeClr val="tx1"/>
                </a:solidFill>
                <a:latin typeface="Cambria" panose="02040503050406030204" pitchFamily="18" charset="0"/>
              </a:rPr>
              <a:t>?</a:t>
            </a:r>
          </a:p>
        </p:txBody>
      </p:sp>
      <p:sp>
        <p:nvSpPr>
          <p:cNvPr id="4" name="TextBox 3">
            <a:extLst>
              <a:ext uri="{FF2B5EF4-FFF2-40B4-BE49-F238E27FC236}">
                <a16:creationId xmlns:a16="http://schemas.microsoft.com/office/drawing/2014/main" id="{68033EE2-F47E-43C3-9394-CB71C0CBDED3}"/>
              </a:ext>
            </a:extLst>
          </p:cNvPr>
          <p:cNvSpPr txBox="1"/>
          <p:nvPr/>
        </p:nvSpPr>
        <p:spPr>
          <a:xfrm>
            <a:off x="171450" y="1952935"/>
            <a:ext cx="6686550" cy="1477328"/>
          </a:xfrm>
          <a:prstGeom prst="rect">
            <a:avLst/>
          </a:prstGeom>
          <a:noFill/>
        </p:spPr>
        <p:txBody>
          <a:bodyPr wrap="square" rtlCol="0">
            <a:spAutoFit/>
          </a:bodyPr>
          <a:lstStyle/>
          <a:p>
            <a:r>
              <a:rPr lang="en-US" dirty="0"/>
              <a:t>It is a </a:t>
            </a:r>
            <a:r>
              <a:rPr lang="en-US" u="sng" dirty="0"/>
              <a:t>chronic autoimmune</a:t>
            </a:r>
            <a:r>
              <a:rPr lang="en-US" sz="1400" dirty="0">
                <a:solidFill>
                  <a:srgbClr val="92D050"/>
                </a:solidFill>
              </a:rPr>
              <a:t>)</a:t>
            </a:r>
            <a:r>
              <a:rPr lang="en-US" u="sng" dirty="0">
                <a:solidFill>
                  <a:srgbClr val="92D050"/>
                </a:solidFill>
              </a:rPr>
              <a:t> (</a:t>
            </a:r>
            <a:r>
              <a:rPr lang="en-US" dirty="0">
                <a:solidFill>
                  <a:srgbClr val="92D050"/>
                </a:solidFill>
              </a:rPr>
              <a:t>Normally our immune system is directed towards invaders) </a:t>
            </a:r>
            <a:r>
              <a:rPr lang="en-US" dirty="0"/>
              <a:t>disorder in which the normal immune response is directed against an individual's own tissue </a:t>
            </a:r>
            <a:r>
              <a:rPr lang="en-US" dirty="0">
                <a:solidFill>
                  <a:srgbClr val="92D050"/>
                </a:solidFill>
              </a:rPr>
              <a:t>causing destruction to those tissue.</a:t>
            </a:r>
          </a:p>
          <a:p>
            <a:endParaRPr lang="en-US" dirty="0"/>
          </a:p>
        </p:txBody>
      </p:sp>
      <p:sp>
        <p:nvSpPr>
          <p:cNvPr id="5" name="TextBox 4">
            <a:extLst>
              <a:ext uri="{FF2B5EF4-FFF2-40B4-BE49-F238E27FC236}">
                <a16:creationId xmlns:a16="http://schemas.microsoft.com/office/drawing/2014/main" id="{2DD71417-87CE-4141-8EF4-A896F63FDFE7}"/>
              </a:ext>
            </a:extLst>
          </p:cNvPr>
          <p:cNvSpPr txBox="1"/>
          <p:nvPr/>
        </p:nvSpPr>
        <p:spPr>
          <a:xfrm>
            <a:off x="180975" y="3810124"/>
            <a:ext cx="3429000"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This disorder leads to:</a:t>
            </a:r>
          </a:p>
        </p:txBody>
      </p:sp>
      <p:sp>
        <p:nvSpPr>
          <p:cNvPr id="6" name="TextBox 5">
            <a:extLst>
              <a:ext uri="{FF2B5EF4-FFF2-40B4-BE49-F238E27FC236}">
                <a16:creationId xmlns:a16="http://schemas.microsoft.com/office/drawing/2014/main" id="{419A5B7F-FA57-4063-AA9D-378741273C7A}"/>
              </a:ext>
            </a:extLst>
          </p:cNvPr>
          <p:cNvSpPr txBox="1"/>
          <p:nvPr/>
        </p:nvSpPr>
        <p:spPr>
          <a:xfrm>
            <a:off x="314324" y="4291074"/>
            <a:ext cx="4933950" cy="1200329"/>
          </a:xfrm>
          <a:prstGeom prst="rect">
            <a:avLst/>
          </a:prstGeom>
          <a:noFill/>
        </p:spPr>
        <p:txBody>
          <a:bodyPr wrap="square" rtlCol="0">
            <a:spAutoFit/>
          </a:bodyPr>
          <a:lstStyle/>
          <a:p>
            <a:pPr marL="457200" indent="-457200">
              <a:buFont typeface="Arial" panose="020B0604020202020204" pitchFamily="34" charset="0"/>
              <a:buChar char="•"/>
            </a:pPr>
            <a:r>
              <a:rPr lang="en-US" dirty="0"/>
              <a:t> Decline in functional status </a:t>
            </a:r>
          </a:p>
          <a:p>
            <a:pPr marL="457200" indent="-457200">
              <a:buFont typeface="Arial" panose="020B0604020202020204" pitchFamily="34" charset="0"/>
              <a:buChar char="•"/>
            </a:pPr>
            <a:r>
              <a:rPr lang="en-US" dirty="0"/>
              <a:t>Work disability &amp; socioeconomic costs.</a:t>
            </a:r>
          </a:p>
          <a:p>
            <a:pPr marL="457200" indent="-457200">
              <a:buFont typeface="Arial" panose="020B0604020202020204" pitchFamily="34" charset="0"/>
              <a:buChar char="•"/>
            </a:pPr>
            <a:r>
              <a:rPr lang="en-US" dirty="0"/>
              <a:t> Systemic complications. </a:t>
            </a:r>
            <a:r>
              <a:rPr lang="en-US" dirty="0">
                <a:solidFill>
                  <a:srgbClr val="92D050"/>
                </a:solidFill>
              </a:rPr>
              <a:t>Affects other tissues</a:t>
            </a:r>
          </a:p>
          <a:p>
            <a:pPr marL="457200" indent="-457200">
              <a:buFont typeface="Arial" panose="020B0604020202020204" pitchFamily="34" charset="0"/>
              <a:buChar char="•"/>
            </a:pPr>
            <a:r>
              <a:rPr lang="en-US" dirty="0"/>
              <a:t> Co-morbidity &amp; Increased mortality.</a:t>
            </a:r>
          </a:p>
        </p:txBody>
      </p:sp>
      <p:sp>
        <p:nvSpPr>
          <p:cNvPr id="7" name="TextBox 6">
            <a:extLst>
              <a:ext uri="{FF2B5EF4-FFF2-40B4-BE49-F238E27FC236}">
                <a16:creationId xmlns:a16="http://schemas.microsoft.com/office/drawing/2014/main" id="{9BF99553-E835-4F80-807B-34FE4B09810A}"/>
              </a:ext>
            </a:extLst>
          </p:cNvPr>
          <p:cNvSpPr txBox="1"/>
          <p:nvPr/>
        </p:nvSpPr>
        <p:spPr>
          <a:xfrm>
            <a:off x="180975" y="5952104"/>
            <a:ext cx="382905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Epidemiology of RA:</a:t>
            </a:r>
          </a:p>
        </p:txBody>
      </p:sp>
      <p:sp>
        <p:nvSpPr>
          <p:cNvPr id="9" name="Rectangle 8">
            <a:extLst>
              <a:ext uri="{FF2B5EF4-FFF2-40B4-BE49-F238E27FC236}">
                <a16:creationId xmlns:a16="http://schemas.microsoft.com/office/drawing/2014/main" id="{90677524-9C72-4F46-AF6D-A67D16FD515A}"/>
              </a:ext>
            </a:extLst>
          </p:cNvPr>
          <p:cNvSpPr/>
          <p:nvPr/>
        </p:nvSpPr>
        <p:spPr>
          <a:xfrm>
            <a:off x="314325" y="6560403"/>
            <a:ext cx="6143626" cy="2831544"/>
          </a:xfrm>
          <a:prstGeom prst="rect">
            <a:avLst/>
          </a:prstGeom>
        </p:spPr>
        <p:txBody>
          <a:bodyPr wrap="square">
            <a:spAutoFit/>
          </a:bodyPr>
          <a:lstStyle/>
          <a:p>
            <a:pPr marL="457200" indent="-457200">
              <a:buFont typeface="Arial" panose="020B0604020202020204" pitchFamily="34" charset="0"/>
              <a:buChar char="•"/>
            </a:pPr>
            <a:r>
              <a:rPr lang="en-US" dirty="0"/>
              <a:t>Affects 1-2 % of the adult population.</a:t>
            </a:r>
          </a:p>
          <a:p>
            <a:pPr marL="457200" indent="-457200">
              <a:buFont typeface="Arial" panose="020B0604020202020204" pitchFamily="34" charset="0"/>
              <a:buChar char="•"/>
            </a:pPr>
            <a:r>
              <a:rPr lang="en-US" dirty="0"/>
              <a:t>It’s common in women than men (2 or 3 times) </a:t>
            </a:r>
            <a:r>
              <a:rPr lang="en-US" sz="1400" dirty="0">
                <a:solidFill>
                  <a:schemeClr val="bg2">
                    <a:lumMod val="75000"/>
                  </a:schemeClr>
                </a:solidFill>
              </a:rPr>
              <a:t>(It is an autoimmune disease so it is common in females than males)</a:t>
            </a:r>
            <a:r>
              <a:rPr lang="en-US" sz="1400" dirty="0"/>
              <a:t> </a:t>
            </a:r>
            <a:r>
              <a:rPr lang="en-US" dirty="0"/>
              <a:t>.</a:t>
            </a:r>
          </a:p>
          <a:p>
            <a:pPr marL="457200" indent="-457200">
              <a:buFont typeface="Arial" panose="020B0604020202020204" pitchFamily="34" charset="0"/>
              <a:buChar char="•"/>
            </a:pPr>
            <a:r>
              <a:rPr lang="en-US" dirty="0"/>
              <a:t>Usually appears between ages 25 and 40 years</a:t>
            </a:r>
            <a:r>
              <a:rPr lang="en-US" sz="1600" dirty="0">
                <a:solidFill>
                  <a:srgbClr val="92D050"/>
                </a:solidFill>
              </a:rPr>
              <a:t>(middle age)</a:t>
            </a:r>
            <a:r>
              <a:rPr lang="ar-KW" dirty="0"/>
              <a:t>.</a:t>
            </a:r>
          </a:p>
          <a:p>
            <a:pPr marL="457200" indent="-457200">
              <a:buFont typeface="Arial" panose="020B0604020202020204" pitchFamily="34" charset="0"/>
              <a:buChar char="•"/>
            </a:pPr>
            <a:r>
              <a:rPr lang="en-US" dirty="0"/>
              <a:t>The incidence also increases with age, peaking between the 4th and 6th decades. </a:t>
            </a:r>
            <a:r>
              <a:rPr lang="en-US" sz="1600" dirty="0">
                <a:solidFill>
                  <a:srgbClr val="92D050"/>
                </a:solidFill>
              </a:rPr>
              <a:t>Sometimes occurs within childhood, it is called (systemic juvenile arthritis)</a:t>
            </a:r>
          </a:p>
          <a:p>
            <a:pPr marL="457200" indent="-457200">
              <a:buFont typeface="Arial" panose="020B0604020202020204" pitchFamily="34" charset="0"/>
              <a:buChar char="•"/>
            </a:pPr>
            <a:r>
              <a:rPr lang="en-US" dirty="0"/>
              <a:t>Causes pain,deformity,stiffness, disability</a:t>
            </a:r>
            <a:r>
              <a:rPr lang="en-US" dirty="0">
                <a:solidFill>
                  <a:srgbClr val="92D050"/>
                </a:solidFill>
              </a:rPr>
              <a:t>*</a:t>
            </a:r>
            <a:r>
              <a:rPr lang="en-US" dirty="0"/>
              <a:t> and loss of function.</a:t>
            </a:r>
            <a:endParaRPr lang="en-US" dirty="0">
              <a:solidFill>
                <a:srgbClr val="92D050"/>
              </a:solidFill>
            </a:endParaRPr>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B692FCD-BA64-4D28-8027-283A988C778E}"/>
              </a:ext>
            </a:extLst>
          </p:cNvPr>
          <p:cNvSpPr txBox="1"/>
          <p:nvPr/>
        </p:nvSpPr>
        <p:spPr>
          <a:xfrm>
            <a:off x="1635918" y="8717700"/>
            <a:ext cx="4386263" cy="307777"/>
          </a:xfrm>
          <a:prstGeom prst="rect">
            <a:avLst/>
          </a:prstGeom>
          <a:noFill/>
        </p:spPr>
        <p:txBody>
          <a:bodyPr wrap="square" rtlCol="0">
            <a:spAutoFit/>
          </a:bodyPr>
          <a:lstStyle/>
          <a:p>
            <a:r>
              <a:rPr lang="en-US" sz="1400" dirty="0">
                <a:solidFill>
                  <a:srgbClr val="92D050"/>
                </a:solidFill>
              </a:rPr>
              <a:t>*For example patient can’t hold a cup with her hand!</a:t>
            </a:r>
            <a:endParaRPr lang="en-US" sz="1400" dirty="0"/>
          </a:p>
        </p:txBody>
      </p:sp>
    </p:spTree>
    <p:extLst>
      <p:ext uri="{BB962C8B-B14F-4D97-AF65-F5344CB8AC3E}">
        <p14:creationId xmlns:p14="http://schemas.microsoft.com/office/powerpoint/2010/main" val="87059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C087-4937-407B-A5BB-57BAA496E457}"/>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t>Cont.</a:t>
            </a:r>
            <a:endParaRPr lang="en-US" sz="3600" dirty="0">
              <a:ln w="3175">
                <a:solidFill>
                  <a:schemeClr val="bg1"/>
                </a:solidFill>
              </a:ln>
              <a:solidFill>
                <a:schemeClr val="tx1"/>
              </a:solidFill>
            </a:endParaRPr>
          </a:p>
        </p:txBody>
      </p:sp>
      <p:sp>
        <p:nvSpPr>
          <p:cNvPr id="3" name="TextBox 2">
            <a:extLst>
              <a:ext uri="{FF2B5EF4-FFF2-40B4-BE49-F238E27FC236}">
                <a16:creationId xmlns:a16="http://schemas.microsoft.com/office/drawing/2014/main" id="{C8206A6E-4FED-412A-AB63-742B46EBB4AA}"/>
              </a:ext>
            </a:extLst>
          </p:cNvPr>
          <p:cNvSpPr txBox="1"/>
          <p:nvPr/>
        </p:nvSpPr>
        <p:spPr>
          <a:xfrm>
            <a:off x="123825" y="5108361"/>
            <a:ext cx="3257550"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Pathogenesis of RA:</a:t>
            </a:r>
          </a:p>
        </p:txBody>
      </p:sp>
      <p:graphicFrame>
        <p:nvGraphicFramePr>
          <p:cNvPr id="4" name="Table 3">
            <a:extLst>
              <a:ext uri="{FF2B5EF4-FFF2-40B4-BE49-F238E27FC236}">
                <a16:creationId xmlns:a16="http://schemas.microsoft.com/office/drawing/2014/main" id="{7520E79D-5CBA-47C4-879F-F0C939CECE6F}"/>
              </a:ext>
            </a:extLst>
          </p:cNvPr>
          <p:cNvGraphicFramePr>
            <a:graphicFrameLocks noGrp="1"/>
          </p:cNvGraphicFramePr>
          <p:nvPr>
            <p:extLst>
              <p:ext uri="{D42A27DB-BD31-4B8C-83A1-F6EECF244321}">
                <p14:modId xmlns:p14="http://schemas.microsoft.com/office/powerpoint/2010/main" val="1995984458"/>
              </p:ext>
            </p:extLst>
          </p:nvPr>
        </p:nvGraphicFramePr>
        <p:xfrm>
          <a:off x="0" y="5789850"/>
          <a:ext cx="6858000" cy="358280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604765822"/>
                    </a:ext>
                  </a:extLst>
                </a:gridCol>
                <a:gridCol w="2286000">
                  <a:extLst>
                    <a:ext uri="{9D8B030D-6E8A-4147-A177-3AD203B41FA5}">
                      <a16:colId xmlns:a16="http://schemas.microsoft.com/office/drawing/2014/main" val="829829856"/>
                    </a:ext>
                  </a:extLst>
                </a:gridCol>
                <a:gridCol w="2286000">
                  <a:extLst>
                    <a:ext uri="{9D8B030D-6E8A-4147-A177-3AD203B41FA5}">
                      <a16:colId xmlns:a16="http://schemas.microsoft.com/office/drawing/2014/main" val="3490934891"/>
                    </a:ext>
                  </a:extLst>
                </a:gridCol>
              </a:tblGrid>
              <a:tr h="948391">
                <a:tc>
                  <a:txBody>
                    <a:bodyPr/>
                    <a:lstStyle/>
                    <a:p>
                      <a:pPr algn="ctr"/>
                      <a:r>
                        <a:rPr lang="en-US" sz="1600" dirty="0">
                          <a:solidFill>
                            <a:schemeClr val="bg1"/>
                          </a:solidFill>
                        </a:rPr>
                        <a:t>1-Synovial inflammation and hyperplasia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tc>
                  <a:txBody>
                    <a:bodyPr/>
                    <a:lstStyle/>
                    <a:p>
                      <a:pPr algn="ctr"/>
                      <a:r>
                        <a:rPr lang="en-US" sz="1600" dirty="0">
                          <a:solidFill>
                            <a:schemeClr val="bg1"/>
                          </a:solidFill>
                        </a:rPr>
                        <a:t>2-Autoantibody production (Rheumatoid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tc>
                  <a:txBody>
                    <a:bodyPr/>
                    <a:lstStyle/>
                    <a:p>
                      <a:pPr algn="ctr"/>
                      <a:r>
                        <a:rPr lang="en-US" sz="1600" dirty="0">
                          <a:solidFill>
                            <a:schemeClr val="bg1"/>
                          </a:solidFill>
                        </a:rPr>
                        <a:t>3-Cartilage and bone destruction (Deformity)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extLst>
                  <a:ext uri="{0D108BD9-81ED-4DB2-BD59-A6C34878D82A}">
                    <a16:rowId xmlns:a16="http://schemas.microsoft.com/office/drawing/2014/main" val="2400685963"/>
                  </a:ext>
                </a:extLst>
              </a:tr>
              <a:tr h="2634418">
                <a:tc>
                  <a:txBody>
                    <a:bodyPr/>
                    <a:lstStyle/>
                    <a:p>
                      <a:pPr algn="ctr"/>
                      <a:r>
                        <a:rPr lang="en-US" sz="1800" dirty="0"/>
                        <a:t>First there will be inflammation in the joint (especially in the synovial fluid) associated with hyperplasia (the place of the joint got bigger) </a:t>
                      </a:r>
                    </a:p>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The inflammation started, so the </a:t>
                      </a:r>
                      <a:r>
                        <a:rPr lang="en-US" sz="1800" dirty="0">
                          <a:solidFill>
                            <a:srgbClr val="FF0000"/>
                          </a:solidFill>
                        </a:rPr>
                        <a:t>T cells </a:t>
                      </a:r>
                      <a:r>
                        <a:rPr lang="en-US" sz="1800" dirty="0"/>
                        <a:t>and </a:t>
                      </a:r>
                      <a:r>
                        <a:rPr lang="en-US" sz="1800" dirty="0">
                          <a:solidFill>
                            <a:srgbClr val="FF0000"/>
                          </a:solidFill>
                        </a:rPr>
                        <a:t>B-cells</a:t>
                      </a:r>
                      <a:r>
                        <a:rPr lang="en-US" sz="1800" dirty="0"/>
                        <a:t> will stimulate and that will produce antibodies </a:t>
                      </a:r>
                      <a:r>
                        <a:rPr lang="en-US" sz="1800" dirty="0">
                          <a:solidFill>
                            <a:srgbClr val="92D050"/>
                          </a:solidFill>
                        </a:rPr>
                        <a:t>in patient’s serum</a:t>
                      </a: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the </a:t>
                      </a:r>
                      <a:r>
                        <a:rPr lang="en-US" sz="1800" dirty="0">
                          <a:solidFill>
                            <a:srgbClr val="FF0000"/>
                          </a:solidFill>
                        </a:rPr>
                        <a:t>cytokines </a:t>
                      </a:r>
                      <a:r>
                        <a:rPr lang="en-US" sz="1800" dirty="0"/>
                        <a:t>producing from the inflammatory cells will stimulate the osteoclast </a:t>
                      </a:r>
                      <a:r>
                        <a:rPr lang="en-US" sz="1800" dirty="0">
                          <a:solidFill>
                            <a:srgbClr val="FF0000"/>
                          </a:solidFill>
                        </a:rPr>
                        <a:t>(TNF-α) </a:t>
                      </a:r>
                      <a:r>
                        <a:rPr lang="en-US" sz="1800" dirty="0"/>
                        <a:t>and chondrocyte (which degrades the collagens “cartilage’).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02341"/>
                  </a:ext>
                </a:extLst>
              </a:tr>
            </a:tbl>
          </a:graphicData>
        </a:graphic>
      </p:graphicFrame>
      <p:sp>
        <p:nvSpPr>
          <p:cNvPr id="7" name="TextBox 6">
            <a:extLst>
              <a:ext uri="{FF2B5EF4-FFF2-40B4-BE49-F238E27FC236}">
                <a16:creationId xmlns:a16="http://schemas.microsoft.com/office/drawing/2014/main" id="{FCB8730D-B7CC-4BCC-AF39-B9756B79A451}"/>
              </a:ext>
            </a:extLst>
          </p:cNvPr>
          <p:cNvSpPr txBox="1"/>
          <p:nvPr/>
        </p:nvSpPr>
        <p:spPr>
          <a:xfrm>
            <a:off x="123825" y="998026"/>
            <a:ext cx="293370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Characteristic of RA:</a:t>
            </a:r>
          </a:p>
        </p:txBody>
      </p:sp>
      <p:sp>
        <p:nvSpPr>
          <p:cNvPr id="8" name="TextBox 7">
            <a:extLst>
              <a:ext uri="{FF2B5EF4-FFF2-40B4-BE49-F238E27FC236}">
                <a16:creationId xmlns:a16="http://schemas.microsoft.com/office/drawing/2014/main" id="{53271937-65E7-4A43-B2D1-815C9C0358F1}"/>
              </a:ext>
            </a:extLst>
          </p:cNvPr>
          <p:cNvSpPr txBox="1"/>
          <p:nvPr/>
        </p:nvSpPr>
        <p:spPr>
          <a:xfrm>
            <a:off x="276225" y="1538825"/>
            <a:ext cx="596265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Bone erosion</a:t>
            </a:r>
          </a:p>
          <a:p>
            <a:pPr marL="285750" indent="-285750">
              <a:buFont typeface="Arial" panose="020B0604020202020204" pitchFamily="34" charset="0"/>
              <a:buChar char="•"/>
            </a:pPr>
            <a:r>
              <a:rPr lang="en-US" dirty="0">
                <a:solidFill>
                  <a:srgbClr val="92D050"/>
                </a:solidFill>
              </a:rPr>
              <a:t>Inflammation and hyperplasia of synovial membrane (Swelling)</a:t>
            </a:r>
          </a:p>
        </p:txBody>
      </p:sp>
      <p:sp>
        <p:nvSpPr>
          <p:cNvPr id="11" name="TextBox 10">
            <a:extLst>
              <a:ext uri="{FF2B5EF4-FFF2-40B4-BE49-F238E27FC236}">
                <a16:creationId xmlns:a16="http://schemas.microsoft.com/office/drawing/2014/main" id="{B347E07E-6483-4BD4-81FF-736DECE9C2E8}"/>
              </a:ext>
            </a:extLst>
          </p:cNvPr>
          <p:cNvSpPr txBox="1"/>
          <p:nvPr/>
        </p:nvSpPr>
        <p:spPr>
          <a:xfrm>
            <a:off x="123825" y="2650588"/>
            <a:ext cx="4010025"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Systemic complications of RA:</a:t>
            </a:r>
          </a:p>
        </p:txBody>
      </p:sp>
      <p:sp>
        <p:nvSpPr>
          <p:cNvPr id="12" name="TextBox 11">
            <a:extLst>
              <a:ext uri="{FF2B5EF4-FFF2-40B4-BE49-F238E27FC236}">
                <a16:creationId xmlns:a16="http://schemas.microsoft.com/office/drawing/2014/main" id="{CD7AEF95-C57A-43F3-9F0C-FE15D4D1EC61}"/>
              </a:ext>
            </a:extLst>
          </p:cNvPr>
          <p:cNvSpPr txBox="1"/>
          <p:nvPr/>
        </p:nvSpPr>
        <p:spPr>
          <a:xfrm>
            <a:off x="276225" y="3113861"/>
            <a:ext cx="3581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Anemia</a:t>
            </a:r>
          </a:p>
          <a:p>
            <a:pPr marL="285750" indent="-285750">
              <a:buFont typeface="Arial" panose="020B0604020202020204" pitchFamily="34" charset="0"/>
              <a:buChar char="•"/>
            </a:pPr>
            <a:r>
              <a:rPr lang="en-US" dirty="0"/>
              <a:t>Weight loss</a:t>
            </a:r>
          </a:p>
          <a:p>
            <a:pPr marL="285750" indent="-285750">
              <a:buFont typeface="Arial" panose="020B0604020202020204" pitchFamily="34" charset="0"/>
              <a:buChar char="•"/>
            </a:pPr>
            <a:r>
              <a:rPr lang="en-US" dirty="0"/>
              <a:t>Osteoporosis</a:t>
            </a:r>
          </a:p>
          <a:p>
            <a:pPr marL="285750" indent="-285750">
              <a:buFont typeface="Arial" panose="020B0604020202020204" pitchFamily="34" charset="0"/>
              <a:buChar char="•"/>
            </a:pPr>
            <a:r>
              <a:rPr lang="en-US" dirty="0"/>
              <a:t>Amyloidosis</a:t>
            </a:r>
          </a:p>
          <a:p>
            <a:pPr marL="285750" indent="-285750">
              <a:buFont typeface="Arial" panose="020B0604020202020204" pitchFamily="34" charset="0"/>
              <a:buChar char="•"/>
            </a:pPr>
            <a:r>
              <a:rPr lang="en-US" dirty="0"/>
              <a:t>Renal, cardiovascular and neurological complications</a:t>
            </a:r>
          </a:p>
        </p:txBody>
      </p:sp>
      <p:sp>
        <p:nvSpPr>
          <p:cNvPr id="14" name="TextBox 13">
            <a:extLst>
              <a:ext uri="{FF2B5EF4-FFF2-40B4-BE49-F238E27FC236}">
                <a16:creationId xmlns:a16="http://schemas.microsoft.com/office/drawing/2014/main" id="{28EA1E06-7BCE-4F03-9BB4-C5E0C7B4E42A}"/>
              </a:ext>
            </a:extLst>
          </p:cNvPr>
          <p:cNvSpPr txBox="1"/>
          <p:nvPr/>
        </p:nvSpPr>
        <p:spPr>
          <a:xfrm>
            <a:off x="2847975" y="5179416"/>
            <a:ext cx="4010025" cy="338554"/>
          </a:xfrm>
          <a:prstGeom prst="rect">
            <a:avLst/>
          </a:prstGeom>
          <a:noFill/>
        </p:spPr>
        <p:txBody>
          <a:bodyPr wrap="square" rtlCol="0">
            <a:spAutoFit/>
          </a:bodyPr>
          <a:lstStyle/>
          <a:p>
            <a:r>
              <a:rPr lang="en-US" sz="1600" dirty="0">
                <a:solidFill>
                  <a:schemeClr val="bg2">
                    <a:lumMod val="75000"/>
                  </a:schemeClr>
                </a:solidFill>
              </a:rPr>
              <a:t>Further explanations are in next slide!</a:t>
            </a:r>
          </a:p>
        </p:txBody>
      </p:sp>
    </p:spTree>
    <p:extLst>
      <p:ext uri="{BB962C8B-B14F-4D97-AF65-F5344CB8AC3E}">
        <p14:creationId xmlns:p14="http://schemas.microsoft.com/office/powerpoint/2010/main" val="380836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8E045F-203A-4AAA-A86A-503F3167F373}"/>
              </a:ext>
            </a:extLst>
          </p:cNvPr>
          <p:cNvPicPr>
            <a:picLocks noChangeAspect="1" noChangeArrowheads="1"/>
          </p:cNvPicPr>
          <p:nvPr/>
        </p:nvPicPr>
        <p:blipFill>
          <a:blip r:embed="rId2" cstate="print"/>
          <a:srcRect/>
          <a:stretch>
            <a:fillRect/>
          </a:stretch>
        </p:blipFill>
        <p:spPr bwMode="auto">
          <a:xfrm>
            <a:off x="290127" y="767995"/>
            <a:ext cx="6277746" cy="4491835"/>
          </a:xfrm>
          <a:prstGeom prst="rect">
            <a:avLst/>
          </a:prstGeom>
          <a:noFill/>
          <a:ln w="9525">
            <a:noFill/>
            <a:miter lim="800000"/>
            <a:headEnd/>
            <a:tailEnd/>
          </a:ln>
        </p:spPr>
      </p:pic>
      <p:sp>
        <p:nvSpPr>
          <p:cNvPr id="3" name="Title 1">
            <a:extLst>
              <a:ext uri="{FF2B5EF4-FFF2-40B4-BE49-F238E27FC236}">
                <a16:creationId xmlns:a16="http://schemas.microsoft.com/office/drawing/2014/main" id="{6638D6A4-F6AC-4EEA-8183-6E49F7E2391A}"/>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t>To Understand Better!</a:t>
            </a:r>
            <a:endParaRPr lang="en-US" sz="3600" dirty="0">
              <a:ln w="3175">
                <a:solidFill>
                  <a:schemeClr val="bg1"/>
                </a:solidFill>
              </a:ln>
              <a:solidFill>
                <a:schemeClr val="tx1"/>
              </a:solidFill>
            </a:endParaRPr>
          </a:p>
        </p:txBody>
      </p:sp>
      <p:sp>
        <p:nvSpPr>
          <p:cNvPr id="4" name="TextBox 3">
            <a:extLst>
              <a:ext uri="{FF2B5EF4-FFF2-40B4-BE49-F238E27FC236}">
                <a16:creationId xmlns:a16="http://schemas.microsoft.com/office/drawing/2014/main" id="{9D605EF7-5F24-40A0-8A8B-814DA256A463}"/>
              </a:ext>
            </a:extLst>
          </p:cNvPr>
          <p:cNvSpPr txBox="1"/>
          <p:nvPr/>
        </p:nvSpPr>
        <p:spPr>
          <a:xfrm>
            <a:off x="290127" y="4844659"/>
            <a:ext cx="5863023" cy="3139321"/>
          </a:xfrm>
          <a:prstGeom prst="rect">
            <a:avLst/>
          </a:prstGeom>
          <a:noFill/>
        </p:spPr>
        <p:txBody>
          <a:bodyPr wrap="square" rtlCol="0">
            <a:spAutoFit/>
          </a:bodyPr>
          <a:lstStyle/>
          <a:p>
            <a:r>
              <a:rPr lang="en-US" dirty="0">
                <a:solidFill>
                  <a:schemeClr val="bg2">
                    <a:lumMod val="75000"/>
                  </a:schemeClr>
                </a:solidFill>
              </a:rPr>
              <a:t>Activated T helper cells leads to the activation of osteoclasts and fibroblasts which causes erosion of  cartilage and bone destruction. Those activated cells stimulate macrophages that release certain cytokines or inflammatory cytokines which we target in treatment; TNF-alpha and Interleukins. </a:t>
            </a:r>
          </a:p>
          <a:p>
            <a:r>
              <a:rPr lang="en-US" b="1" dirty="0"/>
              <a:t>The drugs we use in the treatment act on:</a:t>
            </a:r>
          </a:p>
          <a:p>
            <a:pPr marL="285750" indent="-285750">
              <a:buFont typeface="Wingdings" panose="05000000000000000000" pitchFamily="2" charset="2"/>
              <a:buChar char="ü"/>
            </a:pPr>
            <a:r>
              <a:rPr lang="en-US" dirty="0">
                <a:solidFill>
                  <a:srgbClr val="FF0000"/>
                </a:solidFill>
              </a:rPr>
              <a:t>Th-cells</a:t>
            </a:r>
          </a:p>
          <a:p>
            <a:pPr marL="285750" indent="-285750">
              <a:buFont typeface="Wingdings" panose="05000000000000000000" pitchFamily="2" charset="2"/>
              <a:buChar char="ü"/>
            </a:pPr>
            <a:r>
              <a:rPr lang="en-US" dirty="0">
                <a:solidFill>
                  <a:srgbClr val="FF0000"/>
                </a:solidFill>
              </a:rPr>
              <a:t>B-lymphocytes</a:t>
            </a:r>
          </a:p>
          <a:p>
            <a:pPr marL="285750" indent="-285750">
              <a:buFont typeface="Wingdings" panose="05000000000000000000" pitchFamily="2" charset="2"/>
              <a:buChar char="ü"/>
            </a:pPr>
            <a:r>
              <a:rPr lang="en-US" dirty="0">
                <a:solidFill>
                  <a:srgbClr val="FF0000"/>
                </a:solidFill>
              </a:rPr>
              <a:t>TNF-alpha</a:t>
            </a:r>
          </a:p>
          <a:p>
            <a:pPr marL="285750" indent="-285750">
              <a:buFont typeface="Wingdings" panose="05000000000000000000" pitchFamily="2" charset="2"/>
              <a:buChar char="ü"/>
            </a:pPr>
            <a:r>
              <a:rPr lang="en-US" dirty="0">
                <a:solidFill>
                  <a:srgbClr val="FF0000"/>
                </a:solidFill>
              </a:rPr>
              <a:t>IL-6</a:t>
            </a:r>
          </a:p>
          <a:p>
            <a:r>
              <a:rPr lang="en-US" dirty="0"/>
              <a:t> </a:t>
            </a:r>
          </a:p>
        </p:txBody>
      </p:sp>
      <p:cxnSp>
        <p:nvCxnSpPr>
          <p:cNvPr id="7" name="Straight Arrow Connector 6">
            <a:extLst>
              <a:ext uri="{FF2B5EF4-FFF2-40B4-BE49-F238E27FC236}">
                <a16:creationId xmlns:a16="http://schemas.microsoft.com/office/drawing/2014/main" id="{13CF04F6-96E0-41DE-BADD-DD375F2F34FE}"/>
              </a:ext>
            </a:extLst>
          </p:cNvPr>
          <p:cNvCxnSpPr/>
          <p:nvPr/>
        </p:nvCxnSpPr>
        <p:spPr>
          <a:xfrm>
            <a:off x="1085850" y="7524750"/>
            <a:ext cx="723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A9C0237-E37D-4D5C-A0B3-154BDF9948AD}"/>
              </a:ext>
            </a:extLst>
          </p:cNvPr>
          <p:cNvCxnSpPr>
            <a:cxnSpLocks/>
          </p:cNvCxnSpPr>
          <p:nvPr/>
        </p:nvCxnSpPr>
        <p:spPr>
          <a:xfrm>
            <a:off x="1676400" y="7194293"/>
            <a:ext cx="13335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D9FC7B-D603-4FB6-86F3-276621F92036}"/>
              </a:ext>
            </a:extLst>
          </p:cNvPr>
          <p:cNvSpPr txBox="1"/>
          <p:nvPr/>
        </p:nvSpPr>
        <p:spPr>
          <a:xfrm>
            <a:off x="1809750" y="7337151"/>
            <a:ext cx="3752850" cy="307777"/>
          </a:xfrm>
          <a:prstGeom prst="rect">
            <a:avLst/>
          </a:prstGeom>
          <a:noFill/>
        </p:spPr>
        <p:txBody>
          <a:bodyPr wrap="square" rtlCol="0">
            <a:spAutoFit/>
          </a:bodyPr>
          <a:lstStyle/>
          <a:p>
            <a:r>
              <a:rPr lang="en-US" sz="1400" dirty="0">
                <a:solidFill>
                  <a:srgbClr val="92D050"/>
                </a:solidFill>
              </a:rPr>
              <a:t>Both are inflammatory cytokines</a:t>
            </a:r>
          </a:p>
        </p:txBody>
      </p:sp>
      <p:sp>
        <p:nvSpPr>
          <p:cNvPr id="11" name="TextBox 10">
            <a:extLst>
              <a:ext uri="{FF2B5EF4-FFF2-40B4-BE49-F238E27FC236}">
                <a16:creationId xmlns:a16="http://schemas.microsoft.com/office/drawing/2014/main" id="{8B476D06-0E64-4B9B-987A-92D5BC8C0A3D}"/>
              </a:ext>
            </a:extLst>
          </p:cNvPr>
          <p:cNvSpPr txBox="1"/>
          <p:nvPr/>
        </p:nvSpPr>
        <p:spPr>
          <a:xfrm>
            <a:off x="40674" y="9404733"/>
            <a:ext cx="497205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B84EE8"/>
                </a:solidFill>
              </a:rPr>
              <a:t>More details are discussed in Pathology.</a:t>
            </a:r>
          </a:p>
        </p:txBody>
      </p:sp>
      <p:pic>
        <p:nvPicPr>
          <p:cNvPr id="9" name="Picture 2">
            <a:extLst>
              <a:ext uri="{FF2B5EF4-FFF2-40B4-BE49-F238E27FC236}">
                <a16:creationId xmlns:a16="http://schemas.microsoft.com/office/drawing/2014/main" id="{75EFFADA-D9D2-493B-B012-ECDF27FBF20F}"/>
              </a:ext>
            </a:extLst>
          </p:cNvPr>
          <p:cNvPicPr>
            <a:picLocks noChangeAspect="1" noChangeArrowheads="1"/>
          </p:cNvPicPr>
          <p:nvPr/>
        </p:nvPicPr>
        <p:blipFill>
          <a:blip r:embed="rId3" cstate="print"/>
          <a:srcRect/>
          <a:stretch>
            <a:fillRect/>
          </a:stretch>
        </p:blipFill>
        <p:spPr bwMode="auto">
          <a:xfrm>
            <a:off x="290127" y="7616598"/>
            <a:ext cx="3533775" cy="1747470"/>
          </a:xfrm>
          <a:prstGeom prst="rect">
            <a:avLst/>
          </a:prstGeom>
          <a:noFill/>
          <a:ln w="9525">
            <a:noFill/>
            <a:miter lim="800000"/>
            <a:headEnd/>
            <a:tailEnd/>
          </a:ln>
        </p:spPr>
      </p:pic>
    </p:spTree>
    <p:extLst>
      <p:ext uri="{BB962C8B-B14F-4D97-AF65-F5344CB8AC3E}">
        <p14:creationId xmlns:p14="http://schemas.microsoft.com/office/powerpoint/2010/main" val="136597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9F426C6-2A9B-411F-9C1B-3C7B67972B89}"/>
              </a:ext>
            </a:extLst>
          </p:cNvPr>
          <p:cNvGraphicFramePr>
            <a:graphicFrameLocks noGrp="1"/>
          </p:cNvGraphicFramePr>
          <p:nvPr>
            <p:extLst>
              <p:ext uri="{D42A27DB-BD31-4B8C-83A1-F6EECF244321}">
                <p14:modId xmlns:p14="http://schemas.microsoft.com/office/powerpoint/2010/main" val="4266584787"/>
              </p:ext>
            </p:extLst>
          </p:nvPr>
        </p:nvGraphicFramePr>
        <p:xfrm>
          <a:off x="0" y="767994"/>
          <a:ext cx="6858000" cy="5880454"/>
        </p:xfrm>
        <a:graphic>
          <a:graphicData uri="http://schemas.openxmlformats.org/drawingml/2006/table">
            <a:tbl>
              <a:tblPr firstRow="1" bandRow="1">
                <a:tableStyleId>{5C22544A-7EE6-4342-B048-85BDC9FD1C3A}</a:tableStyleId>
              </a:tblPr>
              <a:tblGrid>
                <a:gridCol w="471078">
                  <a:extLst>
                    <a:ext uri="{9D8B030D-6E8A-4147-A177-3AD203B41FA5}">
                      <a16:colId xmlns:a16="http://schemas.microsoft.com/office/drawing/2014/main" val="2918812842"/>
                    </a:ext>
                  </a:extLst>
                </a:gridCol>
                <a:gridCol w="6386922">
                  <a:extLst>
                    <a:ext uri="{9D8B030D-6E8A-4147-A177-3AD203B41FA5}">
                      <a16:colId xmlns:a16="http://schemas.microsoft.com/office/drawing/2014/main" val="1653688246"/>
                    </a:ext>
                  </a:extLst>
                </a:gridCol>
              </a:tblGrid>
              <a:tr h="21442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Glucocorticoids</a:t>
                      </a:r>
                    </a:p>
                    <a:p>
                      <a:pPr algn="ctr"/>
                      <a:endParaRPr lang="en-US" sz="1400"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0" dirty="0">
                          <a:solidFill>
                            <a:srgbClr val="92D050"/>
                          </a:solidFill>
                        </a:rPr>
                        <a:t>Strong</a:t>
                      </a:r>
                      <a:r>
                        <a:rPr lang="en-US" sz="1400" b="0" dirty="0">
                          <a:solidFill>
                            <a:schemeClr val="tx1"/>
                          </a:solidFill>
                        </a:rPr>
                        <a:t> Anti-inflammatory drugs with an intermediate rate of action </a:t>
                      </a:r>
                      <a:r>
                        <a:rPr lang="en-US" sz="1400" b="0" dirty="0">
                          <a:solidFill>
                            <a:srgbClr val="FF0000"/>
                          </a:solidFill>
                        </a:rPr>
                        <a:t>(slower than NSAIDs but faster than other DMARDs).</a:t>
                      </a:r>
                    </a:p>
                    <a:p>
                      <a:pPr marL="285750" indent="-285750">
                        <a:buFont typeface="Arial" panose="020B0604020202020204" pitchFamily="34" charset="0"/>
                        <a:buChar char="•"/>
                      </a:pPr>
                      <a:r>
                        <a:rPr lang="en-US" sz="1400" b="0" dirty="0">
                          <a:solidFill>
                            <a:schemeClr val="tx1"/>
                          </a:solidFill>
                        </a:rPr>
                        <a:t> May be administered in low to moderate doses to achieve rapid disease control before the onset of fully effective DMARD therapy. </a:t>
                      </a:r>
                      <a:r>
                        <a:rPr lang="en-US" sz="1400" b="0" dirty="0">
                          <a:solidFill>
                            <a:srgbClr val="92D050"/>
                          </a:solidFill>
                        </a:rPr>
                        <a:t>Used in acute diseases with DMARDs just to relieve the pain until the DMARDs start to produce their action </a:t>
                      </a:r>
                    </a:p>
                    <a:p>
                      <a:pPr marL="285750" indent="-285750">
                        <a:buFont typeface="Arial" panose="020B0604020202020204" pitchFamily="34" charset="0"/>
                        <a:buChar char="•"/>
                      </a:pPr>
                      <a:r>
                        <a:rPr lang="en-US" sz="1400" b="0" dirty="0">
                          <a:solidFill>
                            <a:srgbClr val="FF0000"/>
                          </a:solidFill>
                        </a:rPr>
                        <a:t>Reserved for temporary control of severe exacerbations and long-term use in patients with severe disease not controlled by other agents. </a:t>
                      </a:r>
                    </a:p>
                    <a:p>
                      <a:pPr marL="285750" indent="-285750">
                        <a:buFont typeface="Arial" panose="020B0604020202020204" pitchFamily="34" charset="0"/>
                        <a:buChar char="•"/>
                      </a:pPr>
                      <a:r>
                        <a:rPr lang="en-US" sz="1400" b="0" dirty="0">
                          <a:solidFill>
                            <a:srgbClr val="FF0000"/>
                          </a:solidFill>
                        </a:rPr>
                        <a:t>too toxic for routine chronic use.</a:t>
                      </a:r>
                      <a:r>
                        <a:rPr lang="en-US" sz="1400" b="0" dirty="0">
                          <a:solidFill>
                            <a:schemeClr val="tx1"/>
                          </a:solidFill>
                        </a:rPr>
                        <a:t> </a:t>
                      </a:r>
                      <a:r>
                        <a:rPr lang="en-US" sz="1400" b="0" dirty="0">
                          <a:solidFill>
                            <a:srgbClr val="92D050"/>
                          </a:solidFill>
                        </a:rPr>
                        <a:t>that means we use glucocorticoids for short time, if we use it for long time it will be toxic. Worse than NSAIDS.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947063"/>
                  </a:ext>
                </a:extLst>
              </a:tr>
              <a:tr h="237167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NSAIDs</a:t>
                      </a:r>
                    </a:p>
                    <a:p>
                      <a:pPr algn="ctr"/>
                      <a:endParaRPr lang="en-US" sz="1400"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Rapid onset of action Used in acute cases to relief inflammation &amp; pain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Provide partial relief of pain and stiffness </a:t>
                      </a:r>
                      <a:r>
                        <a:rPr lang="en-US" sz="1400" dirty="0">
                          <a:solidFill>
                            <a:srgbClr val="92D050"/>
                          </a:solidFill>
                        </a:rPr>
                        <a:t>(Gives temporary relief and she/he can moves joint easily)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FF0000"/>
                          </a:solidFill>
                        </a:rPr>
                        <a:t>Do not slow the progression of the disease hence can not stop formation of new deformity</a:t>
                      </a:r>
                      <a:r>
                        <a:rPr lang="en-US" sz="1600" dirty="0"/>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Chronic use </a:t>
                      </a:r>
                      <a:r>
                        <a:rPr lang="en-US" sz="1400" dirty="0">
                          <a:solidFill>
                            <a:schemeClr val="bg2">
                              <a:lumMod val="75000"/>
                            </a:schemeClr>
                          </a:solidFill>
                        </a:rPr>
                        <a:t>(long use or high dose) </a:t>
                      </a:r>
                      <a:r>
                        <a:rPr lang="en-US" sz="1600" dirty="0"/>
                        <a:t>should be minimized due to the possibility of side effects, including gastritis and peptic ulcer disease as well as impairment of renal function.</a:t>
                      </a:r>
                      <a:endParaRPr lang="en-US" sz="1600" dirty="0">
                        <a:solidFill>
                          <a:schemeClr val="bg1">
                            <a:lumMod val="25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2D050"/>
                          </a:solidFill>
                          <a:effectLst/>
                          <a:uLnTx/>
                          <a:uFillTx/>
                          <a:latin typeface="+mn-lt"/>
                          <a:ea typeface="+mn-ea"/>
                          <a:cs typeface="+mn-cs"/>
                        </a:rPr>
                        <a:t>NSAIDs and Glucocorticoids are both used in acute stage to reduce pain and inflammation so they don’t give good prognosis since can’t stop progression of the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737605"/>
                  </a:ext>
                </a:extLst>
              </a:tr>
              <a:tr h="136452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DMARDs</a:t>
                      </a:r>
                    </a:p>
                    <a:p>
                      <a:endParaRPr lang="en-US" sz="1400"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2A72"/>
                    </a:solidFill>
                  </a:tcPr>
                </a:tc>
                <a:tc>
                  <a:txBody>
                    <a:bodyPr/>
                    <a:lstStyle/>
                    <a:p>
                      <a:pPr marL="285750" indent="-285750">
                        <a:buFont typeface="Arial" panose="020B0604020202020204" pitchFamily="34" charset="0"/>
                        <a:buChar char="•"/>
                      </a:pPr>
                      <a:r>
                        <a:rPr lang="en-US" sz="1600" dirty="0"/>
                        <a:t>Slow onset of action</a:t>
                      </a:r>
                    </a:p>
                    <a:p>
                      <a:pPr marL="285750" indent="-285750">
                        <a:buFont typeface="Arial" panose="020B0604020202020204" pitchFamily="34" charset="0"/>
                        <a:buChar char="•"/>
                      </a:pPr>
                      <a:r>
                        <a:rPr lang="en-US" sz="1600" dirty="0">
                          <a:solidFill>
                            <a:srgbClr val="FF0000"/>
                          </a:solidFill>
                        </a:rPr>
                        <a:t> Arrest progression of the disease </a:t>
                      </a:r>
                    </a:p>
                    <a:p>
                      <a:pPr marL="285750" indent="-285750">
                        <a:buFont typeface="Arial" panose="020B0604020202020204" pitchFamily="34" charset="0"/>
                        <a:buChar char="•"/>
                      </a:pPr>
                      <a:r>
                        <a:rPr lang="en-US" sz="1600" dirty="0">
                          <a:solidFill>
                            <a:srgbClr val="FF0000"/>
                          </a:solidFill>
                        </a:rPr>
                        <a:t>Prevent formation of new deformity </a:t>
                      </a:r>
                    </a:p>
                    <a:p>
                      <a:pPr marL="285750" indent="-285750">
                        <a:buFont typeface="Arial" panose="020B0604020202020204" pitchFamily="34" charset="0"/>
                        <a:buChar char="•"/>
                      </a:pPr>
                      <a:r>
                        <a:rPr lang="en-US" sz="1600" dirty="0"/>
                        <a:t>Used in chronic cases when deformity is existing</a:t>
                      </a: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485845"/>
                  </a:ext>
                </a:extLst>
              </a:tr>
            </a:tbl>
          </a:graphicData>
        </a:graphic>
      </p:graphicFrame>
      <p:sp>
        <p:nvSpPr>
          <p:cNvPr id="5" name="Title 1">
            <a:extLst>
              <a:ext uri="{FF2B5EF4-FFF2-40B4-BE49-F238E27FC236}">
                <a16:creationId xmlns:a16="http://schemas.microsoft.com/office/drawing/2014/main" id="{1ED6BF87-2F13-4A93-87A5-BE8D1814DCBF}"/>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300" dirty="0">
                <a:ln w="0">
                  <a:solidFill>
                    <a:schemeClr val="bg1"/>
                  </a:solidFill>
                </a:ln>
                <a:solidFill>
                  <a:sysClr val="windowText" lastClr="000000"/>
                </a:solidFill>
              </a:rPr>
              <a:t>Drugs use for Rheumatoid Arthritis</a:t>
            </a:r>
          </a:p>
        </p:txBody>
      </p:sp>
      <p:sp>
        <p:nvSpPr>
          <p:cNvPr id="12" name="Arrow: Pentagon 11">
            <a:extLst>
              <a:ext uri="{FF2B5EF4-FFF2-40B4-BE49-F238E27FC236}">
                <a16:creationId xmlns:a16="http://schemas.microsoft.com/office/drawing/2014/main" id="{C8512B10-8183-4E15-98BB-F7BA1A4D460A}"/>
              </a:ext>
            </a:extLst>
          </p:cNvPr>
          <p:cNvSpPr/>
          <p:nvPr/>
        </p:nvSpPr>
        <p:spPr>
          <a:xfrm>
            <a:off x="0" y="6947003"/>
            <a:ext cx="2667000" cy="383998"/>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NSAIDs VS DMARDs:</a:t>
            </a:r>
          </a:p>
        </p:txBody>
      </p:sp>
      <p:graphicFrame>
        <p:nvGraphicFramePr>
          <p:cNvPr id="13" name="Table 12">
            <a:extLst>
              <a:ext uri="{FF2B5EF4-FFF2-40B4-BE49-F238E27FC236}">
                <a16:creationId xmlns:a16="http://schemas.microsoft.com/office/drawing/2014/main" id="{E17C0E5D-7DAB-4EDB-BD6E-54EECDA2BD3B}"/>
              </a:ext>
            </a:extLst>
          </p:cNvPr>
          <p:cNvGraphicFramePr>
            <a:graphicFrameLocks noGrp="1"/>
          </p:cNvGraphicFramePr>
          <p:nvPr>
            <p:extLst>
              <p:ext uri="{D42A27DB-BD31-4B8C-83A1-F6EECF244321}">
                <p14:modId xmlns:p14="http://schemas.microsoft.com/office/powerpoint/2010/main" val="3300603503"/>
              </p:ext>
            </p:extLst>
          </p:nvPr>
        </p:nvGraphicFramePr>
        <p:xfrm>
          <a:off x="357188" y="7464099"/>
          <a:ext cx="6143624" cy="2384672"/>
        </p:xfrm>
        <a:graphic>
          <a:graphicData uri="http://schemas.openxmlformats.org/drawingml/2006/table">
            <a:tbl>
              <a:tblPr firstRow="1" bandRow="1">
                <a:tableStyleId>{21E4AEA4-8DFA-4A89-87EB-49C32662AFE0}</a:tableStyleId>
              </a:tblPr>
              <a:tblGrid>
                <a:gridCol w="823912">
                  <a:extLst>
                    <a:ext uri="{9D8B030D-6E8A-4147-A177-3AD203B41FA5}">
                      <a16:colId xmlns:a16="http://schemas.microsoft.com/office/drawing/2014/main" val="1859647211"/>
                    </a:ext>
                  </a:extLst>
                </a:gridCol>
                <a:gridCol w="2428594">
                  <a:extLst>
                    <a:ext uri="{9D8B030D-6E8A-4147-A177-3AD203B41FA5}">
                      <a16:colId xmlns:a16="http://schemas.microsoft.com/office/drawing/2014/main" val="2694473532"/>
                    </a:ext>
                  </a:extLst>
                </a:gridCol>
                <a:gridCol w="2891118">
                  <a:extLst>
                    <a:ext uri="{9D8B030D-6E8A-4147-A177-3AD203B41FA5}">
                      <a16:colId xmlns:a16="http://schemas.microsoft.com/office/drawing/2014/main" val="408781212"/>
                    </a:ext>
                  </a:extLst>
                </a:gridCol>
              </a:tblGrid>
              <a:tr h="734392">
                <a:tc gridSpan="2">
                  <a:txBody>
                    <a:bodyPr/>
                    <a:lstStyle/>
                    <a:p>
                      <a:pPr algn="ctr"/>
                      <a:r>
                        <a:rPr lang="en-US" sz="1800" kern="1200" dirty="0"/>
                        <a:t>DMARDs</a:t>
                      </a:r>
                      <a:endParaRPr lang="en-US" sz="1800"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tc hMerge="1">
                  <a:txBody>
                    <a:bodyPr/>
                    <a:lstStyle/>
                    <a:p>
                      <a:pPr algn="ctr"/>
                      <a:endParaRPr lang="en-US" sz="1800" kern="1200" dirty="0">
                        <a:solidFill>
                          <a:schemeClr val="lt1"/>
                        </a:solidFill>
                        <a:latin typeface="+mn-lt"/>
                        <a:ea typeface="+mn-ea"/>
                        <a:cs typeface="+mn-cs"/>
                      </a:endParaRPr>
                    </a:p>
                  </a:txBody>
                  <a:tcPr/>
                </a:tc>
                <a:tc>
                  <a:txBody>
                    <a:bodyPr/>
                    <a:lstStyle/>
                    <a:p>
                      <a:pPr algn="ctr"/>
                      <a:r>
                        <a:rPr lang="en-US" sz="1800" dirty="0"/>
                        <a:t>NSAIDs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extLst>
                  <a:ext uri="{0D108BD9-81ED-4DB2-BD59-A6C34878D82A}">
                    <a16:rowId xmlns:a16="http://schemas.microsoft.com/office/drawing/2014/main" val="1320028118"/>
                  </a:ext>
                </a:extLst>
              </a:tr>
              <a:tr h="734392">
                <a:tc>
                  <a:txBody>
                    <a:bodyPr/>
                    <a:lstStyle/>
                    <a:p>
                      <a:pPr algn="ctr"/>
                      <a:r>
                        <a:rPr lang="en-US" sz="1600" dirty="0">
                          <a:solidFill>
                            <a:schemeClr val="bg1"/>
                          </a:solidFill>
                        </a:rPr>
                        <a:t>Onset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algn="ctr"/>
                      <a:r>
                        <a:rPr lang="en-US" sz="1800" dirty="0"/>
                        <a:t>Slow</a:t>
                      </a:r>
                      <a:endParaRPr lang="ar-SA" sz="1800" dirty="0"/>
                    </a:p>
                    <a:p>
                      <a:pPr algn="ctr"/>
                      <a:r>
                        <a:rPr lang="ar-SA" sz="1800" dirty="0">
                          <a:solidFill>
                            <a:srgbClr val="92D050"/>
                          </a:solidFill>
                        </a:rPr>
                        <a:t>الأبطأ بينهم</a:t>
                      </a:r>
                      <a:endParaRPr lang="en-US" sz="1800"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Rapid</a:t>
                      </a:r>
                    </a:p>
                    <a:p>
                      <a:pPr algn="ctr"/>
                      <a:r>
                        <a:rPr lang="ar-SA" sz="1800" dirty="0">
                          <a:solidFill>
                            <a:srgbClr val="92D050"/>
                          </a:solidFill>
                        </a:rPr>
                        <a:t>الأسرع بينهم</a:t>
                      </a:r>
                      <a:endParaRPr lang="en-US" sz="1800"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512697"/>
                  </a:ext>
                </a:extLst>
              </a:tr>
              <a:tr h="915888">
                <a:tc>
                  <a:txBody>
                    <a:bodyPr/>
                    <a:lstStyle/>
                    <a:p>
                      <a:pPr algn="ctr"/>
                      <a:r>
                        <a:rPr lang="en-US" sz="1400" dirty="0">
                          <a:solidFill>
                            <a:schemeClr val="bg1"/>
                          </a:solidFill>
                        </a:rPr>
                        <a:t>Effect of Rheumatoid arthritis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algn="ctr"/>
                      <a:r>
                        <a:rPr lang="en-US" sz="1800" dirty="0"/>
                        <a:t>Arrest progression of the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No effect on the disease</a:t>
                      </a:r>
                    </a:p>
                    <a:p>
                      <a:pPr algn="ctr"/>
                      <a:r>
                        <a:rPr lang="en-US" sz="1800" dirty="0">
                          <a:solidFill>
                            <a:srgbClr val="92D050"/>
                          </a:solidFill>
                        </a:rPr>
                        <a:t>Only analgesic and anti-inflammatory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212836"/>
                  </a:ext>
                </a:extLst>
              </a:tr>
            </a:tbl>
          </a:graphicData>
        </a:graphic>
      </p:graphicFrame>
      <p:sp>
        <p:nvSpPr>
          <p:cNvPr id="4" name="Right Brace 3">
            <a:extLst>
              <a:ext uri="{FF2B5EF4-FFF2-40B4-BE49-F238E27FC236}">
                <a16:creationId xmlns:a16="http://schemas.microsoft.com/office/drawing/2014/main" id="{43BAE5A4-82C3-4CC1-AAAE-9AFDAF92C0A7}"/>
              </a:ext>
            </a:extLst>
          </p:cNvPr>
          <p:cNvSpPr/>
          <p:nvPr/>
        </p:nvSpPr>
        <p:spPr>
          <a:xfrm>
            <a:off x="4000500" y="5674732"/>
            <a:ext cx="495300" cy="3385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E81495B-5520-4F73-971D-8E601A9C34F5}"/>
              </a:ext>
            </a:extLst>
          </p:cNvPr>
          <p:cNvSpPr txBox="1"/>
          <p:nvPr/>
        </p:nvSpPr>
        <p:spPr>
          <a:xfrm>
            <a:off x="4495800" y="5551621"/>
            <a:ext cx="2362200" cy="584775"/>
          </a:xfrm>
          <a:prstGeom prst="rect">
            <a:avLst/>
          </a:prstGeom>
          <a:noFill/>
        </p:spPr>
        <p:txBody>
          <a:bodyPr wrap="square" rtlCol="0">
            <a:spAutoFit/>
          </a:bodyPr>
          <a:lstStyle/>
          <a:p>
            <a:r>
              <a:rPr lang="en-US" sz="1600" dirty="0">
                <a:solidFill>
                  <a:srgbClr val="92D050"/>
                </a:solidFill>
              </a:rPr>
              <a:t>Good prognosis but can’t treat previous deformity.</a:t>
            </a:r>
          </a:p>
        </p:txBody>
      </p:sp>
    </p:spTree>
    <p:extLst>
      <p:ext uri="{BB962C8B-B14F-4D97-AF65-F5344CB8AC3E}">
        <p14:creationId xmlns:p14="http://schemas.microsoft.com/office/powerpoint/2010/main" val="27604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2C344036-242A-4E62-9762-8295F76726F1}"/>
              </a:ext>
            </a:extLst>
          </p:cNvPr>
          <p:cNvSpPr/>
          <p:nvPr/>
        </p:nvSpPr>
        <p:spPr>
          <a:xfrm>
            <a:off x="0" y="241402"/>
            <a:ext cx="2438400" cy="69204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Cont. NSAIDs VS DMARDs:</a:t>
            </a:r>
          </a:p>
        </p:txBody>
      </p:sp>
      <p:graphicFrame>
        <p:nvGraphicFramePr>
          <p:cNvPr id="5" name="Table 4">
            <a:extLst>
              <a:ext uri="{FF2B5EF4-FFF2-40B4-BE49-F238E27FC236}">
                <a16:creationId xmlns:a16="http://schemas.microsoft.com/office/drawing/2014/main" id="{C3E2B0E5-E45A-429A-AD96-932C9F37F3E5}"/>
              </a:ext>
            </a:extLst>
          </p:cNvPr>
          <p:cNvGraphicFramePr>
            <a:graphicFrameLocks noGrp="1"/>
          </p:cNvGraphicFramePr>
          <p:nvPr>
            <p:extLst>
              <p:ext uri="{D42A27DB-BD31-4B8C-83A1-F6EECF244321}">
                <p14:modId xmlns:p14="http://schemas.microsoft.com/office/powerpoint/2010/main" val="3108430216"/>
              </p:ext>
            </p:extLst>
          </p:nvPr>
        </p:nvGraphicFramePr>
        <p:xfrm>
          <a:off x="357188" y="1257299"/>
          <a:ext cx="6143624" cy="1994119"/>
        </p:xfrm>
        <a:graphic>
          <a:graphicData uri="http://schemas.openxmlformats.org/drawingml/2006/table">
            <a:tbl>
              <a:tblPr firstRow="1" bandRow="1">
                <a:tableStyleId>{21E4AEA4-8DFA-4A89-87EB-49C32662AFE0}</a:tableStyleId>
              </a:tblPr>
              <a:tblGrid>
                <a:gridCol w="972580">
                  <a:extLst>
                    <a:ext uri="{9D8B030D-6E8A-4147-A177-3AD203B41FA5}">
                      <a16:colId xmlns:a16="http://schemas.microsoft.com/office/drawing/2014/main" val="2432390690"/>
                    </a:ext>
                  </a:extLst>
                </a:gridCol>
                <a:gridCol w="2279926">
                  <a:extLst>
                    <a:ext uri="{9D8B030D-6E8A-4147-A177-3AD203B41FA5}">
                      <a16:colId xmlns:a16="http://schemas.microsoft.com/office/drawing/2014/main" val="262787934"/>
                    </a:ext>
                  </a:extLst>
                </a:gridCol>
                <a:gridCol w="2891118">
                  <a:extLst>
                    <a:ext uri="{9D8B030D-6E8A-4147-A177-3AD203B41FA5}">
                      <a16:colId xmlns:a16="http://schemas.microsoft.com/office/drawing/2014/main" val="2141908809"/>
                    </a:ext>
                  </a:extLst>
                </a:gridCol>
              </a:tblGrid>
              <a:tr h="887404">
                <a:tc>
                  <a:txBody>
                    <a:bodyPr/>
                    <a:lstStyle/>
                    <a:p>
                      <a:pPr algn="ctr"/>
                      <a:r>
                        <a:rPr lang="en-US" sz="1600" dirty="0">
                          <a:solidFill>
                            <a:schemeClr val="bg1"/>
                          </a:solidFill>
                        </a:rPr>
                        <a:t>Deformity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algn="ctr"/>
                      <a:r>
                        <a:rPr lang="en-US" sz="1800" b="0" dirty="0">
                          <a:solidFill>
                            <a:schemeClr val="tx1"/>
                          </a:solidFill>
                        </a:rPr>
                        <a:t>Prevent new deformity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dirty="0">
                          <a:solidFill>
                            <a:schemeClr val="tx1"/>
                          </a:solidFill>
                        </a:rPr>
                        <a:t>Can</a:t>
                      </a:r>
                      <a:r>
                        <a:rPr lang="en-US" sz="1800" dirty="0">
                          <a:solidFill>
                            <a:schemeClr val="tx1"/>
                          </a:solidFill>
                        </a:rPr>
                        <a:t> </a:t>
                      </a:r>
                      <a:r>
                        <a:rPr lang="en-US" sz="1800" b="0" dirty="0">
                          <a:solidFill>
                            <a:schemeClr val="tx1"/>
                          </a:solidFill>
                        </a:rPr>
                        <a:t>not stop the new deformity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274045"/>
                  </a:ext>
                </a:extLst>
              </a:tr>
              <a:tr h="1106715">
                <a:tc>
                  <a:txBody>
                    <a:bodyPr/>
                    <a:lstStyle/>
                    <a:p>
                      <a:pPr algn="ctr"/>
                      <a:r>
                        <a:rPr lang="en-US" sz="1800" dirty="0">
                          <a:solidFill>
                            <a:schemeClr val="bg1"/>
                          </a:solidFill>
                        </a:rPr>
                        <a:t>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algn="ctr"/>
                      <a:r>
                        <a:rPr lang="en-US" sz="1800" dirty="0"/>
                        <a:t>In </a:t>
                      </a:r>
                      <a:r>
                        <a:rPr lang="en-US" sz="1800" b="1" dirty="0">
                          <a:solidFill>
                            <a:srgbClr val="FF0000"/>
                          </a:solidFill>
                        </a:rPr>
                        <a:t>chronic cases </a:t>
                      </a:r>
                      <a:r>
                        <a:rPr lang="en-US" sz="1800" dirty="0"/>
                        <a:t>if there is deformity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In </a:t>
                      </a:r>
                      <a:r>
                        <a:rPr lang="en-US" sz="1800" b="1" dirty="0">
                          <a:solidFill>
                            <a:srgbClr val="FF0000"/>
                          </a:solidFill>
                        </a:rPr>
                        <a:t>acute cases </a:t>
                      </a:r>
                      <a:r>
                        <a:rPr lang="en-US" sz="1800" dirty="0"/>
                        <a:t>to relief the pain and the inflammation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978315"/>
                  </a:ext>
                </a:extLst>
              </a:tr>
            </a:tbl>
          </a:graphicData>
        </a:graphic>
      </p:graphicFrame>
      <p:sp>
        <p:nvSpPr>
          <p:cNvPr id="6" name="Title 1">
            <a:extLst>
              <a:ext uri="{FF2B5EF4-FFF2-40B4-BE49-F238E27FC236}">
                <a16:creationId xmlns:a16="http://schemas.microsoft.com/office/drawing/2014/main" id="{54B287A6-2761-41F4-8ACE-65C2300C1EF0}"/>
              </a:ext>
            </a:extLst>
          </p:cNvPr>
          <p:cNvSpPr txBox="1">
            <a:spLocks/>
          </p:cNvSpPr>
          <p:nvPr/>
        </p:nvSpPr>
        <p:spPr>
          <a:xfrm>
            <a:off x="0" y="3327617"/>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300" dirty="0">
                <a:ln w="0">
                  <a:solidFill>
                    <a:schemeClr val="bg1"/>
                  </a:solidFill>
                </a:ln>
                <a:solidFill>
                  <a:sysClr val="windowText" lastClr="000000"/>
                </a:solidFill>
              </a:rPr>
              <a:t>Rational for early treatment</a:t>
            </a:r>
          </a:p>
        </p:txBody>
      </p:sp>
      <p:sp>
        <p:nvSpPr>
          <p:cNvPr id="7" name="TextBox 6">
            <a:extLst>
              <a:ext uri="{FF2B5EF4-FFF2-40B4-BE49-F238E27FC236}">
                <a16:creationId xmlns:a16="http://schemas.microsoft.com/office/drawing/2014/main" id="{C955ED78-BFFD-4C53-8F5F-DE9F649EB2A4}"/>
              </a:ext>
            </a:extLst>
          </p:cNvPr>
          <p:cNvSpPr txBox="1"/>
          <p:nvPr/>
        </p:nvSpPr>
        <p:spPr>
          <a:xfrm>
            <a:off x="133350" y="4177945"/>
            <a:ext cx="493395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Stages of disease development: </a:t>
            </a:r>
          </a:p>
        </p:txBody>
      </p:sp>
      <p:graphicFrame>
        <p:nvGraphicFramePr>
          <p:cNvPr id="8" name="Table 7">
            <a:extLst>
              <a:ext uri="{FF2B5EF4-FFF2-40B4-BE49-F238E27FC236}">
                <a16:creationId xmlns:a16="http://schemas.microsoft.com/office/drawing/2014/main" id="{78E2684B-7144-467E-AECF-B452BA089EA5}"/>
              </a:ext>
            </a:extLst>
          </p:cNvPr>
          <p:cNvGraphicFramePr>
            <a:graphicFrameLocks noGrp="1"/>
          </p:cNvGraphicFramePr>
          <p:nvPr>
            <p:extLst>
              <p:ext uri="{D42A27DB-BD31-4B8C-83A1-F6EECF244321}">
                <p14:modId xmlns:p14="http://schemas.microsoft.com/office/powerpoint/2010/main" val="1231807533"/>
              </p:ext>
            </p:extLst>
          </p:nvPr>
        </p:nvGraphicFramePr>
        <p:xfrm>
          <a:off x="571500" y="4762560"/>
          <a:ext cx="5334000" cy="164592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1699160464"/>
                    </a:ext>
                  </a:extLst>
                </a:gridCol>
                <a:gridCol w="1778000">
                  <a:extLst>
                    <a:ext uri="{9D8B030D-6E8A-4147-A177-3AD203B41FA5}">
                      <a16:colId xmlns:a16="http://schemas.microsoft.com/office/drawing/2014/main" val="2561982351"/>
                    </a:ext>
                  </a:extLst>
                </a:gridCol>
                <a:gridCol w="1778000">
                  <a:extLst>
                    <a:ext uri="{9D8B030D-6E8A-4147-A177-3AD203B41FA5}">
                      <a16:colId xmlns:a16="http://schemas.microsoft.com/office/drawing/2014/main" val="3372379907"/>
                    </a:ext>
                  </a:extLst>
                </a:gridCol>
              </a:tblGrid>
              <a:tr h="258665">
                <a:tc>
                  <a:txBody>
                    <a:bodyPr/>
                    <a:lstStyle/>
                    <a:p>
                      <a:pPr algn="ctr"/>
                      <a:r>
                        <a:rPr lang="en-US" sz="1600" dirty="0">
                          <a:solidFill>
                            <a:schemeClr val="bg1"/>
                          </a:solidFill>
                        </a:rPr>
                        <a:t>Early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3B9"/>
                    </a:solidFill>
                  </a:tcPr>
                </a:tc>
                <a:tc>
                  <a:txBody>
                    <a:bodyPr/>
                    <a:lstStyle/>
                    <a:p>
                      <a:pPr algn="ctr"/>
                      <a:r>
                        <a:rPr lang="en-US" sz="1600" dirty="0">
                          <a:solidFill>
                            <a:schemeClr val="bg1"/>
                          </a:solidFill>
                        </a:rPr>
                        <a:t>Less than 2 years of the disease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dirty="0"/>
                        <a:t>At 10 years of disease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14407821"/>
                  </a:ext>
                </a:extLst>
              </a:tr>
              <a:tr h="370840">
                <a:tc>
                  <a:txBody>
                    <a:bodyPr/>
                    <a:lstStyle/>
                    <a:p>
                      <a:pPr algn="ctr"/>
                      <a:r>
                        <a:rPr lang="en-US" sz="1600" dirty="0">
                          <a:solidFill>
                            <a:schemeClr val="bg1">
                              <a:lumMod val="10000"/>
                            </a:schemeClr>
                          </a:solidFill>
                        </a:rPr>
                        <a:t>joint damage + disability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bg1">
                              <a:lumMod val="10000"/>
                            </a:schemeClr>
                          </a:solidFill>
                        </a:rPr>
                        <a:t>bone erosions in 93%of the patients </a:t>
                      </a:r>
                    </a:p>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bg1">
                              <a:lumMod val="10000"/>
                            </a:schemeClr>
                          </a:solidFill>
                        </a:rPr>
                        <a:t>50% of the patient will be work disabled.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9978"/>
                  </a:ext>
                </a:extLst>
              </a:tr>
            </a:tbl>
          </a:graphicData>
        </a:graphic>
      </p:graphicFrame>
      <p:pic>
        <p:nvPicPr>
          <p:cNvPr id="9" name="Picture 94">
            <a:extLst>
              <a:ext uri="{FF2B5EF4-FFF2-40B4-BE49-F238E27FC236}">
                <a16:creationId xmlns:a16="http://schemas.microsoft.com/office/drawing/2014/main" id="{2AE0F1C7-4CBF-4CA3-93E2-D7A1B1802523}"/>
              </a:ext>
            </a:extLst>
          </p:cNvPr>
          <p:cNvPicPr>
            <a:picLocks noChangeAspect="1"/>
          </p:cNvPicPr>
          <p:nvPr/>
        </p:nvPicPr>
        <p:blipFill rotWithShape="1">
          <a:blip r:embed="rId2">
            <a:extLst>
              <a:ext uri="{28A0092B-C50C-407E-A947-70E740481C1C}">
                <a14:useLocalDpi xmlns:a14="http://schemas.microsoft.com/office/drawing/2010/main" val="0"/>
              </a:ext>
            </a:extLst>
          </a:blip>
          <a:srcRect l="38815" t="31557" r="34157" b="24080"/>
          <a:stretch/>
        </p:blipFill>
        <p:spPr>
          <a:xfrm>
            <a:off x="1303904" y="6928605"/>
            <a:ext cx="4250191" cy="2977395"/>
          </a:xfrm>
          <a:prstGeom prst="rect">
            <a:avLst/>
          </a:prstGeom>
        </p:spPr>
      </p:pic>
      <p:sp>
        <p:nvSpPr>
          <p:cNvPr id="10" name="TextBox 9">
            <a:extLst>
              <a:ext uri="{FF2B5EF4-FFF2-40B4-BE49-F238E27FC236}">
                <a16:creationId xmlns:a16="http://schemas.microsoft.com/office/drawing/2014/main" id="{F62EEECF-C307-4C99-B200-2A0BAC51E6EF}"/>
              </a:ext>
            </a:extLst>
          </p:cNvPr>
          <p:cNvSpPr txBox="1"/>
          <p:nvPr/>
        </p:nvSpPr>
        <p:spPr>
          <a:xfrm>
            <a:off x="51907" y="6446162"/>
            <a:ext cx="6515100" cy="83099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solidFill>
                  <a:srgbClr val="92D050"/>
                </a:solidFill>
              </a:rPr>
              <a:t>Joint damage (It is symmetrical) starts early in the disease so any delay in treatment will lead to severe deformity of the joint. Early diagnosis and aggressive treatment must be done.</a:t>
            </a:r>
          </a:p>
        </p:txBody>
      </p:sp>
    </p:spTree>
    <p:extLst>
      <p:ext uri="{BB962C8B-B14F-4D97-AF65-F5344CB8AC3E}">
        <p14:creationId xmlns:p14="http://schemas.microsoft.com/office/powerpoint/2010/main" val="365918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EA36D31-5812-441B-8318-D27DBE16FADF}"/>
              </a:ext>
            </a:extLst>
          </p:cNvPr>
          <p:cNvGraphicFramePr>
            <a:graphicFrameLocks noGrp="1"/>
          </p:cNvGraphicFramePr>
          <p:nvPr>
            <p:extLst>
              <p:ext uri="{D42A27DB-BD31-4B8C-83A1-F6EECF244321}">
                <p14:modId xmlns:p14="http://schemas.microsoft.com/office/powerpoint/2010/main" val="2665098406"/>
              </p:ext>
            </p:extLst>
          </p:nvPr>
        </p:nvGraphicFramePr>
        <p:xfrm>
          <a:off x="0" y="4660397"/>
          <a:ext cx="6858000" cy="5275754"/>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1868637162"/>
                    </a:ext>
                  </a:extLst>
                </a:gridCol>
                <a:gridCol w="3009900">
                  <a:extLst>
                    <a:ext uri="{9D8B030D-6E8A-4147-A177-3AD203B41FA5}">
                      <a16:colId xmlns:a16="http://schemas.microsoft.com/office/drawing/2014/main" val="1380232191"/>
                    </a:ext>
                  </a:extLst>
                </a:gridCol>
                <a:gridCol w="2895600">
                  <a:extLst>
                    <a:ext uri="{9D8B030D-6E8A-4147-A177-3AD203B41FA5}">
                      <a16:colId xmlns:a16="http://schemas.microsoft.com/office/drawing/2014/main" val="3353972356"/>
                    </a:ext>
                  </a:extLst>
                </a:gridCol>
              </a:tblGrid>
              <a:tr h="669144">
                <a:tc>
                  <a:txBody>
                    <a:bodyPr/>
                    <a:lstStyle/>
                    <a:p>
                      <a:pPr algn="ctr"/>
                      <a:r>
                        <a:rPr lang="en-US" sz="2000" b="1" dirty="0">
                          <a:solidFill>
                            <a:schemeClr val="bg1"/>
                          </a:solidFill>
                          <a:latin typeface="+mn-lt"/>
                        </a:rPr>
                        <a:t>Class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algn="ctr"/>
                      <a:r>
                        <a:rPr lang="en-US" sz="3200" dirty="0">
                          <a:solidFill>
                            <a:schemeClr val="bg1"/>
                          </a:solidFill>
                        </a:rPr>
                        <a:t>DMARDs</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938895011"/>
                  </a:ext>
                </a:extLst>
              </a:tr>
              <a:tr h="661009">
                <a:tc>
                  <a:txBody>
                    <a:bodyPr/>
                    <a:lstStyle/>
                    <a:p>
                      <a:pPr algn="ctr"/>
                      <a:r>
                        <a:rPr lang="en-US" sz="2000" b="1" dirty="0">
                          <a:solidFill>
                            <a:schemeClr val="bg1"/>
                          </a:solidFill>
                          <a:latin typeface="+mn-lt"/>
                        </a:rPr>
                        <a:t>Sub-class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algn="ctr"/>
                      <a:r>
                        <a:rPr lang="en-US" sz="2400" dirty="0">
                          <a:solidFill>
                            <a:schemeClr val="bg1"/>
                          </a:solidFill>
                        </a:rPr>
                        <a:t>Biologic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2400" dirty="0">
                          <a:solidFill>
                            <a:schemeClr val="bg1"/>
                          </a:solidFill>
                        </a:rPr>
                        <a:t>Classical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48038737"/>
                  </a:ext>
                </a:extLst>
              </a:tr>
              <a:tr h="786207">
                <a:tc>
                  <a:txBody>
                    <a:bodyPr/>
                    <a:lstStyle/>
                    <a:p>
                      <a:pPr algn="ctr"/>
                      <a:r>
                        <a:rPr lang="en-US" sz="2000" b="1" dirty="0">
                          <a:solidFill>
                            <a:schemeClr val="bg1"/>
                          </a:solidFill>
                          <a:latin typeface="+mn-lt"/>
                        </a:rPr>
                        <a:t>Drugs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285750" indent="-285750">
                        <a:buFont typeface="Arial" panose="020B0604020202020204" pitchFamily="34" charset="0"/>
                        <a:buChar char="•"/>
                      </a:pPr>
                      <a:r>
                        <a:rPr lang="en-US" sz="1800" dirty="0"/>
                        <a:t>Infliximab </a:t>
                      </a:r>
                      <a:r>
                        <a:rPr lang="en-US" sz="1400" dirty="0">
                          <a:solidFill>
                            <a:srgbClr val="92D050"/>
                          </a:solidFill>
                        </a:rPr>
                        <a:t>(famous)</a:t>
                      </a:r>
                      <a:endParaRPr lang="en-US" sz="1800" dirty="0">
                        <a:solidFill>
                          <a:srgbClr val="92D050"/>
                        </a:solidFill>
                      </a:endParaRPr>
                    </a:p>
                    <a:p>
                      <a:pPr marL="285750" indent="-285750">
                        <a:buFont typeface="Arial" panose="020B0604020202020204" pitchFamily="34" charset="0"/>
                        <a:buChar char="•"/>
                      </a:pPr>
                      <a:r>
                        <a:rPr lang="en-US" sz="1800" dirty="0"/>
                        <a:t>Tocilizumab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2D050"/>
                          </a:solidFill>
                          <a:effectLst/>
                          <a:uLnTx/>
                          <a:uFillTx/>
                          <a:latin typeface="+mn-lt"/>
                          <a:ea typeface="+mn-ea"/>
                          <a:cs typeface="+mn-cs"/>
                        </a:rPr>
                        <a:t>more important and more expensive subclass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800" dirty="0"/>
                        <a:t>Methotrexate </a:t>
                      </a:r>
                      <a:r>
                        <a:rPr lang="en-US" sz="1600" dirty="0">
                          <a:solidFill>
                            <a:srgbClr val="92D050"/>
                          </a:solidFill>
                        </a:rPr>
                        <a:t>Anti-cancer</a:t>
                      </a:r>
                      <a:endParaRPr lang="en-US" sz="1800" dirty="0">
                        <a:solidFill>
                          <a:srgbClr val="92D050"/>
                        </a:solidFill>
                      </a:endParaRPr>
                    </a:p>
                    <a:p>
                      <a:pPr marL="285750" indent="-285750">
                        <a:buFont typeface="Arial" panose="020B0604020202020204" pitchFamily="34" charset="0"/>
                        <a:buChar char="•"/>
                      </a:pPr>
                      <a:r>
                        <a:rPr lang="en-US" sz="1800" dirty="0"/>
                        <a:t>Hydroxychloroquine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472163"/>
                  </a:ext>
                </a:extLst>
              </a:tr>
              <a:tr h="683078">
                <a:tc>
                  <a:txBody>
                    <a:bodyPr/>
                    <a:lstStyle/>
                    <a:p>
                      <a:pPr algn="ctr"/>
                      <a:r>
                        <a:rPr lang="en-US" sz="1600" b="1" dirty="0">
                          <a:solidFill>
                            <a:schemeClr val="bg1"/>
                          </a:solidFill>
                          <a:latin typeface="+mn-lt"/>
                        </a:rPr>
                        <a:t>M.O.A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0" indent="0">
                        <a:buFont typeface="Arial" panose="020B0604020202020204" pitchFamily="34" charset="0"/>
                        <a:buNone/>
                      </a:pPr>
                      <a:r>
                        <a:rPr lang="en-US" sz="1800" dirty="0">
                          <a:solidFill>
                            <a:srgbClr val="FF0000"/>
                          </a:solidFill>
                        </a:rPr>
                        <a:t>Act on the immune system to slow the progression of Rheumatoid Arthritis.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indent="-285750">
                        <a:buFont typeface="Arial" panose="020B0604020202020204" pitchFamily="34" charset="0"/>
                        <a:buChar cha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177924"/>
                  </a:ext>
                </a:extLst>
              </a:tr>
              <a:tr h="2439563">
                <a:tc>
                  <a:txBody>
                    <a:bodyPr/>
                    <a:lstStyle/>
                    <a:p>
                      <a:pPr algn="ctr"/>
                      <a:r>
                        <a:rPr lang="en-US" sz="1800" b="1" dirty="0">
                          <a:solidFill>
                            <a:schemeClr val="bg1"/>
                          </a:solidFill>
                          <a:latin typeface="+mn-lt"/>
                        </a:rPr>
                        <a:t>General features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Wingdings" panose="05000000000000000000" pitchFamily="2" charset="2"/>
                        <a:buChar char="v"/>
                      </a:pPr>
                      <a:r>
                        <a:rPr lang="en-US" sz="1800" dirty="0">
                          <a:solidFill>
                            <a:srgbClr val="FF0000"/>
                          </a:solidFill>
                        </a:rPr>
                        <a:t>Used when the disease is progressing and causing deformities</a:t>
                      </a:r>
                    </a:p>
                    <a:p>
                      <a:pPr marL="285750" indent="-285750">
                        <a:buFont typeface="Wingdings" panose="05000000000000000000" pitchFamily="2" charset="2"/>
                        <a:buChar char="v"/>
                      </a:pPr>
                      <a:r>
                        <a:rPr lang="en-US" sz="1800" b="1" dirty="0">
                          <a:solidFill>
                            <a:srgbClr val="FF0000"/>
                          </a:solidFill>
                        </a:rPr>
                        <a:t>Can not repair the existing damage but prevent further deformity</a:t>
                      </a:r>
                    </a:p>
                    <a:p>
                      <a:pPr marL="285750" indent="-285750">
                        <a:buFont typeface="Wingdings" panose="05000000000000000000" pitchFamily="2" charset="2"/>
                        <a:buChar char="v"/>
                      </a:pPr>
                      <a:r>
                        <a:rPr lang="en-US" sz="1800" b="1" dirty="0">
                          <a:solidFill>
                            <a:srgbClr val="FF0000"/>
                          </a:solidFill>
                        </a:rPr>
                        <a:t>Have no analgesic effect </a:t>
                      </a:r>
                      <a:r>
                        <a:rPr lang="en-US" sz="1600" b="1" dirty="0">
                          <a:solidFill>
                            <a:srgbClr val="92D050"/>
                          </a:solidFill>
                        </a:rPr>
                        <a:t>(no effect on Prostaglandins)</a:t>
                      </a:r>
                      <a:r>
                        <a:rPr lang="en-US" sz="1800" dirty="0"/>
                        <a:t>. </a:t>
                      </a:r>
                      <a:r>
                        <a:rPr lang="en-US" sz="1600" dirty="0">
                          <a:solidFill>
                            <a:srgbClr val="92D050"/>
                          </a:solidFill>
                        </a:rPr>
                        <a:t>That’s why we use NSAIDs or Glucocorticoids with them</a:t>
                      </a:r>
                    </a:p>
                    <a:p>
                      <a:pPr marL="285750" indent="-285750">
                        <a:buFont typeface="Wingdings" panose="05000000000000000000" pitchFamily="2" charset="2"/>
                        <a:buChar char="v"/>
                      </a:pPr>
                      <a:r>
                        <a:rPr lang="en-US" sz="1800" dirty="0">
                          <a:solidFill>
                            <a:srgbClr val="FF0000"/>
                          </a:solidFill>
                        </a:rPr>
                        <a:t>Their effects take from </a:t>
                      </a:r>
                      <a:r>
                        <a:rPr lang="en-US" sz="1800" u="sng" dirty="0">
                          <a:solidFill>
                            <a:srgbClr val="FF0000"/>
                          </a:solidFill>
                        </a:rPr>
                        <a:t>6 weeks up to 6 months to be evident.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7196337"/>
                  </a:ext>
                </a:extLst>
              </a:tr>
            </a:tbl>
          </a:graphicData>
        </a:graphic>
      </p:graphicFrame>
      <p:sp>
        <p:nvSpPr>
          <p:cNvPr id="2" name="Title 1">
            <a:extLst>
              <a:ext uri="{FF2B5EF4-FFF2-40B4-BE49-F238E27FC236}">
                <a16:creationId xmlns:a16="http://schemas.microsoft.com/office/drawing/2014/main" id="{AA6BA892-7813-4DD7-A0B7-E4A08274D68D}"/>
              </a:ext>
            </a:extLst>
          </p:cNvPr>
          <p:cNvSpPr txBox="1">
            <a:spLocks/>
          </p:cNvSpPr>
          <p:nvPr/>
        </p:nvSpPr>
        <p:spPr>
          <a:xfrm>
            <a:off x="0" y="6601"/>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300" dirty="0">
                <a:ln w="0">
                  <a:solidFill>
                    <a:schemeClr val="bg1"/>
                  </a:solidFill>
                </a:ln>
                <a:solidFill>
                  <a:sysClr val="windowText" lastClr="000000"/>
                </a:solidFill>
              </a:rPr>
              <a:t>Cont. Rational for early treatment</a:t>
            </a:r>
          </a:p>
        </p:txBody>
      </p:sp>
      <p:sp>
        <p:nvSpPr>
          <p:cNvPr id="3" name="TextBox 2">
            <a:extLst>
              <a:ext uri="{FF2B5EF4-FFF2-40B4-BE49-F238E27FC236}">
                <a16:creationId xmlns:a16="http://schemas.microsoft.com/office/drawing/2014/main" id="{3EA7A2FB-1257-4AF8-833B-6E79655E0313}"/>
              </a:ext>
            </a:extLst>
          </p:cNvPr>
          <p:cNvSpPr txBox="1"/>
          <p:nvPr/>
        </p:nvSpPr>
        <p:spPr>
          <a:xfrm>
            <a:off x="0" y="876020"/>
            <a:ext cx="3771900"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Types of treatment:</a:t>
            </a:r>
          </a:p>
        </p:txBody>
      </p:sp>
      <p:graphicFrame>
        <p:nvGraphicFramePr>
          <p:cNvPr id="4" name="Table 3">
            <a:extLst>
              <a:ext uri="{FF2B5EF4-FFF2-40B4-BE49-F238E27FC236}">
                <a16:creationId xmlns:a16="http://schemas.microsoft.com/office/drawing/2014/main" id="{2719B01B-E21F-4C5C-B6EC-FB4823C41828}"/>
              </a:ext>
            </a:extLst>
          </p:cNvPr>
          <p:cNvGraphicFramePr>
            <a:graphicFrameLocks noGrp="1"/>
          </p:cNvGraphicFramePr>
          <p:nvPr>
            <p:extLst>
              <p:ext uri="{D42A27DB-BD31-4B8C-83A1-F6EECF244321}">
                <p14:modId xmlns:p14="http://schemas.microsoft.com/office/powerpoint/2010/main" val="4077744466"/>
              </p:ext>
            </p:extLst>
          </p:nvPr>
        </p:nvGraphicFramePr>
        <p:xfrm>
          <a:off x="628650" y="1377554"/>
          <a:ext cx="5334000" cy="24130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3605693602"/>
                    </a:ext>
                  </a:extLst>
                </a:gridCol>
                <a:gridCol w="2667000">
                  <a:extLst>
                    <a:ext uri="{9D8B030D-6E8A-4147-A177-3AD203B41FA5}">
                      <a16:colId xmlns:a16="http://schemas.microsoft.com/office/drawing/2014/main" val="1480316842"/>
                    </a:ext>
                  </a:extLst>
                </a:gridCol>
              </a:tblGrid>
              <a:tr h="370840">
                <a:tc>
                  <a:txBody>
                    <a:bodyPr/>
                    <a:lstStyle/>
                    <a:p>
                      <a:pPr algn="ctr"/>
                      <a:r>
                        <a:rPr lang="en-US" sz="1600" dirty="0">
                          <a:solidFill>
                            <a:schemeClr val="bg1"/>
                          </a:solidFill>
                        </a:rPr>
                        <a:t>Early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4EE8"/>
                    </a:solidFill>
                  </a:tcPr>
                </a:tc>
                <a:tc>
                  <a:txBody>
                    <a:bodyPr/>
                    <a:lstStyle/>
                    <a:p>
                      <a:pPr algn="ctr"/>
                      <a:r>
                        <a:rPr lang="en-US" sz="1600" dirty="0">
                          <a:solidFill>
                            <a:schemeClr val="bg1"/>
                          </a:solidFill>
                        </a:rPr>
                        <a:t>Late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extLst>
                  <a:ext uri="{0D108BD9-81ED-4DB2-BD59-A6C34878D82A}">
                    <a16:rowId xmlns:a16="http://schemas.microsoft.com/office/drawing/2014/main" val="3819010277"/>
                  </a:ext>
                </a:extLst>
              </a:tr>
              <a:tr h="370840">
                <a:tc>
                  <a:txBody>
                    <a:bodyPr/>
                    <a:lstStyle/>
                    <a:p>
                      <a:pPr algn="ctr"/>
                      <a:r>
                        <a:rPr lang="en-US"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rPr>
                        <a:t>long-term benefits of the treatment </a:t>
                      </a:r>
                      <a:endParaRPr lang="en-US" sz="1600" dirty="0">
                        <a:effectLst/>
                      </a:endParaRPr>
                    </a:p>
                    <a:p>
                      <a:pPr algn="ctr"/>
                      <a:r>
                        <a:rPr lang="en-US" sz="1600" dirty="0">
                          <a:solidFill>
                            <a:schemeClr val="bg2">
                              <a:lumMod val="25000"/>
                            </a:schemeClr>
                          </a:solidFill>
                        </a:rPr>
                        <a:t>The disease has not effect the whole joint or many joints in the body, and the drugs will slow the prognosis of the disease</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rPr>
                        <a:t>Sever disease + increasing in the mortality </a:t>
                      </a:r>
                      <a:endParaRPr lang="en-US" sz="1600" dirty="0">
                        <a:effectLst/>
                      </a:endParaRPr>
                    </a:p>
                    <a:p>
                      <a:pPr algn="ctr"/>
                      <a:r>
                        <a:rPr lang="en-US" sz="1600" dirty="0">
                          <a:solidFill>
                            <a:schemeClr val="tx1">
                              <a:lumMod val="75000"/>
                              <a:lumOff val="25000"/>
                            </a:schemeClr>
                          </a:solidFill>
                        </a:rPr>
                        <a:t>The disease effect manly so many joints in the body, so the prognosis of the disease is very sever, the drugs cannot treat anything</a:t>
                      </a:r>
                    </a:p>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6338890"/>
                  </a:ext>
                </a:extLst>
              </a:tr>
            </a:tbl>
          </a:graphicData>
        </a:graphic>
      </p:graphicFrame>
      <p:sp>
        <p:nvSpPr>
          <p:cNvPr id="9" name="Title 1">
            <a:extLst>
              <a:ext uri="{FF2B5EF4-FFF2-40B4-BE49-F238E27FC236}">
                <a16:creationId xmlns:a16="http://schemas.microsoft.com/office/drawing/2014/main" id="{9F453820-5DE9-4193-925A-677024471898}"/>
              </a:ext>
            </a:extLst>
          </p:cNvPr>
          <p:cNvSpPr txBox="1">
            <a:spLocks/>
          </p:cNvSpPr>
          <p:nvPr/>
        </p:nvSpPr>
        <p:spPr>
          <a:xfrm>
            <a:off x="0" y="3914879"/>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0">
                  <a:solidFill>
                    <a:schemeClr val="bg1"/>
                  </a:solidFill>
                </a:ln>
                <a:solidFill>
                  <a:sysClr val="windowText" lastClr="000000"/>
                </a:solidFill>
              </a:rPr>
              <a:t>Classification of DMARDS</a:t>
            </a:r>
          </a:p>
        </p:txBody>
      </p:sp>
    </p:spTree>
    <p:extLst>
      <p:ext uri="{BB962C8B-B14F-4D97-AF65-F5344CB8AC3E}">
        <p14:creationId xmlns:p14="http://schemas.microsoft.com/office/powerpoint/2010/main" val="213537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45180ABD-0059-4EA6-89D5-04C72F60D5C8}"/>
              </a:ext>
            </a:extLst>
          </p:cNvPr>
          <p:cNvSpPr/>
          <p:nvPr/>
        </p:nvSpPr>
        <p:spPr>
          <a:xfrm>
            <a:off x="0" y="260452"/>
            <a:ext cx="2609850" cy="69204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Classical DMARDs:</a:t>
            </a:r>
          </a:p>
        </p:txBody>
      </p:sp>
      <p:graphicFrame>
        <p:nvGraphicFramePr>
          <p:cNvPr id="3" name="Table 2">
            <a:extLst>
              <a:ext uri="{FF2B5EF4-FFF2-40B4-BE49-F238E27FC236}">
                <a16:creationId xmlns:a16="http://schemas.microsoft.com/office/drawing/2014/main" id="{E019865B-8C2A-480E-B977-7B66A60CCDB3}"/>
              </a:ext>
            </a:extLst>
          </p:cNvPr>
          <p:cNvGraphicFramePr>
            <a:graphicFrameLocks noGrp="1"/>
          </p:cNvGraphicFramePr>
          <p:nvPr>
            <p:extLst>
              <p:ext uri="{D42A27DB-BD31-4B8C-83A1-F6EECF244321}">
                <p14:modId xmlns:p14="http://schemas.microsoft.com/office/powerpoint/2010/main" val="371026206"/>
              </p:ext>
            </p:extLst>
          </p:nvPr>
        </p:nvGraphicFramePr>
        <p:xfrm>
          <a:off x="1" y="1104900"/>
          <a:ext cx="6857999" cy="8846248"/>
        </p:xfrm>
        <a:graphic>
          <a:graphicData uri="http://schemas.openxmlformats.org/drawingml/2006/table">
            <a:tbl>
              <a:tblPr firstRow="1" bandRow="1">
                <a:tableStyleId>{5C22544A-7EE6-4342-B048-85BDC9FD1C3A}</a:tableStyleId>
              </a:tblPr>
              <a:tblGrid>
                <a:gridCol w="781049">
                  <a:extLst>
                    <a:ext uri="{9D8B030D-6E8A-4147-A177-3AD203B41FA5}">
                      <a16:colId xmlns:a16="http://schemas.microsoft.com/office/drawing/2014/main" val="4283207491"/>
                    </a:ext>
                  </a:extLst>
                </a:gridCol>
                <a:gridCol w="6076950">
                  <a:extLst>
                    <a:ext uri="{9D8B030D-6E8A-4147-A177-3AD203B41FA5}">
                      <a16:colId xmlns:a16="http://schemas.microsoft.com/office/drawing/2014/main" val="704602483"/>
                    </a:ext>
                  </a:extLst>
                </a:gridCol>
              </a:tblGrid>
              <a:tr h="977166">
                <a:tc>
                  <a:txBody>
                    <a:bodyPr/>
                    <a:lstStyle/>
                    <a:p>
                      <a:pPr algn="ctr"/>
                      <a:r>
                        <a:rPr lang="en-US" sz="2400" dirty="0"/>
                        <a:t>Drug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2400" dirty="0"/>
                        <a:t>Methotrexate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297C"/>
                    </a:solidFill>
                  </a:tcPr>
                </a:tc>
                <a:extLst>
                  <a:ext uri="{0D108BD9-81ED-4DB2-BD59-A6C34878D82A}">
                    <a16:rowId xmlns:a16="http://schemas.microsoft.com/office/drawing/2014/main" val="2067122644"/>
                  </a:ext>
                </a:extLst>
              </a:tr>
              <a:tr h="1175484">
                <a:tc>
                  <a:txBody>
                    <a:bodyPr/>
                    <a:lstStyle/>
                    <a:p>
                      <a:pPr algn="ctr"/>
                      <a:r>
                        <a:rPr lang="en-US" sz="2400" dirty="0">
                          <a:solidFill>
                            <a:schemeClr val="bg1"/>
                          </a:solidFill>
                        </a:rPr>
                        <a:t>S</a:t>
                      </a:r>
                      <a:r>
                        <a:rPr lang="en-US" sz="2000" dirty="0">
                          <a:solidFill>
                            <a:schemeClr val="bg1"/>
                          </a:solidFill>
                        </a:rPr>
                        <a:t>pecial Features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Wingdings" panose="05000000000000000000" pitchFamily="2" charset="2"/>
                        <a:buChar char="v"/>
                      </a:pPr>
                      <a:r>
                        <a:rPr lang="en-US" sz="1200" dirty="0"/>
                        <a:t>“</a:t>
                      </a:r>
                      <a:r>
                        <a:rPr lang="en-US" sz="1600" dirty="0">
                          <a:solidFill>
                            <a:srgbClr val="FF0000"/>
                          </a:solidFill>
                        </a:rPr>
                        <a:t>Gold standard</a:t>
                      </a:r>
                      <a:r>
                        <a:rPr lang="en-US" sz="1600" dirty="0"/>
                        <a:t>” for DMARD therapy &amp; is the first-line</a:t>
                      </a:r>
                      <a:r>
                        <a:rPr lang="en-US" sz="1600" baseline="0" dirty="0"/>
                        <a:t> DMARD for treating RA and is used in 50-70% of patients.</a:t>
                      </a:r>
                    </a:p>
                    <a:p>
                      <a:pPr marL="285750" indent="-285750">
                        <a:buFont typeface="Wingdings" panose="05000000000000000000" pitchFamily="2" charset="2"/>
                        <a:buChar char="v"/>
                      </a:pPr>
                      <a:r>
                        <a:rPr lang="en-US" sz="1600" b="1" baseline="0" dirty="0"/>
                        <a:t>Active in RA at much </a:t>
                      </a:r>
                      <a:r>
                        <a:rPr lang="en-US" sz="1600" b="1" baseline="0" dirty="0">
                          <a:solidFill>
                            <a:srgbClr val="FF0000"/>
                          </a:solidFill>
                        </a:rPr>
                        <a:t>lower</a:t>
                      </a:r>
                      <a:r>
                        <a:rPr lang="en-US" sz="1600" b="1" baseline="0" dirty="0"/>
                        <a:t> </a:t>
                      </a:r>
                      <a:r>
                        <a:rPr lang="en-US" sz="1600" b="1" baseline="0" dirty="0">
                          <a:solidFill>
                            <a:srgbClr val="FF0000"/>
                          </a:solidFill>
                        </a:rPr>
                        <a:t>doses</a:t>
                      </a:r>
                      <a:r>
                        <a:rPr lang="en-US" sz="1600" b="1" baseline="0" dirty="0"/>
                        <a:t> than those needed in cancer chemotherapy.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682296"/>
                  </a:ext>
                </a:extLst>
              </a:tr>
              <a:tr h="2440734">
                <a:tc>
                  <a:txBody>
                    <a:bodyPr/>
                    <a:lstStyle/>
                    <a:p>
                      <a:pPr algn="ctr"/>
                      <a:r>
                        <a:rPr lang="en-US" sz="2300" dirty="0">
                          <a:solidFill>
                            <a:schemeClr val="bg1"/>
                          </a:solidFill>
                        </a:rPr>
                        <a:t>Mechanism of action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indent="0">
                        <a:buFont typeface="+mj-lt"/>
                        <a:buNone/>
                      </a:pPr>
                      <a:r>
                        <a:rPr lang="en-US" sz="1600" b="1" baseline="0" dirty="0"/>
                        <a:t>At High Dose (Anti-cancer):</a:t>
                      </a:r>
                    </a:p>
                    <a:p>
                      <a:pPr marL="171450" indent="-171450">
                        <a:buFont typeface="Arial" panose="020B0604020202020204" pitchFamily="34" charset="0"/>
                        <a:buChar char="•"/>
                      </a:pPr>
                      <a:r>
                        <a:rPr lang="en-US" sz="1600" baseline="0" dirty="0"/>
                        <a:t>Inhibits Dihydrofolate Reductase </a:t>
                      </a:r>
                      <a:r>
                        <a:rPr lang="en-US" sz="1400" baseline="0" dirty="0">
                          <a:solidFill>
                            <a:srgbClr val="92D050"/>
                          </a:solidFill>
                        </a:rPr>
                        <a:t>(to convert Folic acid into tetrahydrofolate)</a:t>
                      </a:r>
                      <a:r>
                        <a:rPr lang="en-US" sz="1600" baseline="0" dirty="0"/>
                        <a:t> which is responsible for formation of</a:t>
                      </a:r>
                      <a:r>
                        <a:rPr lang="en-US" sz="1600" b="1" baseline="0" dirty="0"/>
                        <a:t> Thymidine </a:t>
                      </a:r>
                      <a:r>
                        <a:rPr lang="en-US" sz="1600" baseline="0" dirty="0"/>
                        <a:t>and</a:t>
                      </a:r>
                      <a:r>
                        <a:rPr lang="en-US" sz="1600" b="1" baseline="0" dirty="0"/>
                        <a:t> purine </a:t>
                      </a:r>
                      <a:r>
                        <a:rPr lang="en-US" sz="1600" baseline="0" dirty="0"/>
                        <a:t>which is important for DNA </a:t>
                      </a:r>
                      <a:r>
                        <a:rPr lang="en-US" sz="1400" baseline="0" dirty="0">
                          <a:solidFill>
                            <a:srgbClr val="92D050"/>
                          </a:solidFill>
                        </a:rPr>
                        <a:t>(No DNA means no proliferation of the cells)</a:t>
                      </a:r>
                    </a:p>
                    <a:p>
                      <a:pPr marL="0" indent="0">
                        <a:buFont typeface="Arial" panose="020B0604020202020204" pitchFamily="34" charset="0"/>
                        <a:buNone/>
                      </a:pPr>
                      <a:r>
                        <a:rPr lang="en-US" sz="1600" b="1" baseline="0" dirty="0"/>
                        <a:t>At Low Dose (Treat RA):</a:t>
                      </a:r>
                    </a:p>
                    <a:p>
                      <a:pPr marL="171450" indent="-171450">
                        <a:buFont typeface="Arial" panose="020B0604020202020204" pitchFamily="34" charset="0"/>
                        <a:buChar char="•"/>
                      </a:pPr>
                      <a:r>
                        <a:rPr lang="en-US" sz="1600" baseline="0" dirty="0"/>
                        <a:t>Anti-inflammatory effect by stimulating adenosine release from cells</a:t>
                      </a:r>
                    </a:p>
                    <a:p>
                      <a:pPr marL="171450" indent="-171450">
                        <a:buFont typeface="Arial" panose="020B0604020202020204" pitchFamily="34" charset="0"/>
                        <a:buChar char="•"/>
                      </a:pPr>
                      <a:r>
                        <a:rPr lang="en-US" sz="1600" baseline="0" dirty="0"/>
                        <a:t>Inhibition of Polymorphonuclear chemotaxis </a:t>
                      </a:r>
                      <a:r>
                        <a:rPr lang="en-US" sz="1400" baseline="0" dirty="0">
                          <a:solidFill>
                            <a:srgbClr val="92D050"/>
                          </a:solidFill>
                        </a:rPr>
                        <a:t>so don’t migrate to inflammation site</a:t>
                      </a:r>
                    </a:p>
                    <a:p>
                      <a:pPr marL="171450" indent="-171450">
                        <a:buFont typeface="Arial" panose="020B0604020202020204" pitchFamily="34" charset="0"/>
                        <a:buChar char="•"/>
                      </a:pPr>
                      <a:r>
                        <a:rPr lang="en-US" sz="1600" baseline="0" dirty="0"/>
                        <a:t>Inhibition of T-cells (Cell-mediated immune reactions)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222764"/>
                  </a:ext>
                </a:extLst>
              </a:tr>
              <a:tr h="1602198">
                <a:tc>
                  <a:txBody>
                    <a:bodyPr/>
                    <a:lstStyle/>
                    <a:p>
                      <a:pPr algn="ctr"/>
                      <a:r>
                        <a:rPr lang="en-US" sz="2400"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Wingdings" panose="05000000000000000000" pitchFamily="2" charset="2"/>
                        <a:buChar char="Ø"/>
                      </a:pPr>
                      <a:r>
                        <a:rPr lang="en-US" sz="1600" dirty="0"/>
                        <a:t>Approximately</a:t>
                      </a:r>
                      <a:r>
                        <a:rPr lang="en-US" sz="1600" baseline="0" dirty="0"/>
                        <a:t> 70% absorbed after oral administration&gt; </a:t>
                      </a:r>
                      <a:r>
                        <a:rPr lang="en-US" sz="1400" baseline="0" dirty="0">
                          <a:solidFill>
                            <a:srgbClr val="92D050"/>
                          </a:solidFill>
                        </a:rPr>
                        <a:t>can be given by any rout</a:t>
                      </a:r>
                    </a:p>
                    <a:p>
                      <a:pPr marL="285750" indent="-285750">
                        <a:buFont typeface="Wingdings" panose="05000000000000000000" pitchFamily="2" charset="2"/>
                        <a:buChar char="Ø"/>
                      </a:pPr>
                      <a:r>
                        <a:rPr lang="en-US" sz="1600" b="1" baseline="0" dirty="0"/>
                        <a:t>Metabolized to a less active hydroxylated product.</a:t>
                      </a:r>
                    </a:p>
                    <a:p>
                      <a:pPr marL="285750" indent="-285750">
                        <a:buFont typeface="Wingdings" panose="05000000000000000000" pitchFamily="2" charset="2"/>
                        <a:buChar char="Ø"/>
                      </a:pPr>
                      <a:r>
                        <a:rPr lang="en-US" sz="1600" baseline="0" dirty="0"/>
                        <a:t>Half-life is usually only 6-9 hours.</a:t>
                      </a:r>
                    </a:p>
                    <a:p>
                      <a:pPr marL="285750" indent="-285750">
                        <a:buFont typeface="Wingdings" panose="05000000000000000000" pitchFamily="2" charset="2"/>
                        <a:buChar char="Ø"/>
                      </a:pPr>
                      <a:r>
                        <a:rPr lang="en-US" sz="1600" baseline="0" dirty="0"/>
                        <a:t>Excreted principally in the urine,</a:t>
                      </a:r>
                      <a:br>
                        <a:rPr lang="en-US" sz="1600" baseline="0" dirty="0"/>
                      </a:br>
                      <a:r>
                        <a:rPr lang="en-US" sz="1600" baseline="0" dirty="0"/>
                        <a:t>but up to 30% may excrete in bile. </a:t>
                      </a:r>
                      <a:r>
                        <a:rPr lang="en-US" sz="1400" baseline="0" dirty="0">
                          <a:solidFill>
                            <a:srgbClr val="92D050"/>
                          </a:solidFill>
                        </a:rPr>
                        <a:t>Enterohepatic circulation</a:t>
                      </a:r>
                    </a:p>
                    <a:p>
                      <a:pPr marL="285750" indent="-285750">
                        <a:buFont typeface="Wingdings" panose="05000000000000000000" pitchFamily="2" charset="2"/>
                        <a:buChar char="Ø"/>
                      </a:pPr>
                      <a:r>
                        <a:rPr lang="en-US" sz="1600" baseline="0" dirty="0"/>
                        <a:t>Given 7.5-30 mg 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7320114"/>
                  </a:ext>
                </a:extLst>
              </a:tr>
              <a:tr h="2456878">
                <a:tc>
                  <a:txBody>
                    <a:bodyPr/>
                    <a:lstStyle/>
                    <a:p>
                      <a:pPr algn="ctr"/>
                      <a:r>
                        <a:rPr lang="en-US" sz="2400" dirty="0">
                          <a:solidFill>
                            <a:schemeClr val="bg1"/>
                          </a:solidFill>
                        </a:rPr>
                        <a:t>ADRs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Arial" panose="020B0604020202020204" pitchFamily="34" charset="0"/>
                        <a:buChar char="•"/>
                      </a:pPr>
                      <a:r>
                        <a:rPr lang="en-US" sz="1600" dirty="0"/>
                        <a:t>Bone</a:t>
                      </a:r>
                      <a:r>
                        <a:rPr lang="en-US" sz="1600" baseline="0" dirty="0"/>
                        <a:t> marrow suppression. </a:t>
                      </a:r>
                      <a:r>
                        <a:rPr lang="en-US" sz="1400" baseline="0" dirty="0">
                          <a:solidFill>
                            <a:srgbClr val="92D050"/>
                          </a:solidFill>
                        </a:rPr>
                        <a:t>due inhibition of mitosis</a:t>
                      </a:r>
                      <a:endParaRPr lang="en-US" sz="1600" baseline="0" dirty="0">
                        <a:solidFill>
                          <a:srgbClr val="92D050"/>
                        </a:solidFill>
                      </a:endParaRPr>
                    </a:p>
                    <a:p>
                      <a:pPr marL="285750" indent="-285750">
                        <a:buFont typeface="Arial" panose="020B0604020202020204" pitchFamily="34" charset="0"/>
                        <a:buChar char="•"/>
                      </a:pPr>
                      <a:r>
                        <a:rPr lang="en-US" sz="1600" baseline="0" dirty="0"/>
                        <a:t>Dyspepsia, mucosal ulcers*.</a:t>
                      </a:r>
                    </a:p>
                    <a:p>
                      <a:pPr marL="285750" indent="-285750">
                        <a:buFont typeface="Arial" panose="020B0604020202020204" pitchFamily="34" charset="0"/>
                        <a:buChar char="•"/>
                      </a:pPr>
                      <a:r>
                        <a:rPr lang="en-US" sz="1600" baseline="0" dirty="0"/>
                        <a:t>Hepatotoxicity*.</a:t>
                      </a:r>
                    </a:p>
                    <a:p>
                      <a:pPr marL="285750" indent="-285750">
                        <a:buFont typeface="Arial" panose="020B0604020202020204" pitchFamily="34" charset="0"/>
                        <a:buChar char="•"/>
                      </a:pPr>
                      <a:r>
                        <a:rPr lang="en-US" sz="1600" baseline="0" dirty="0"/>
                        <a:t>Pneumonitis*. </a:t>
                      </a:r>
                      <a:r>
                        <a:rPr lang="en-US" sz="1400" baseline="0" dirty="0">
                          <a:solidFill>
                            <a:schemeClr val="bg2">
                              <a:lumMod val="75000"/>
                            </a:schemeClr>
                          </a:solidFill>
                        </a:rPr>
                        <a:t>Inflammation of lung</a:t>
                      </a:r>
                      <a:endParaRPr lang="en-US" sz="1600" baseline="0" dirty="0">
                        <a:solidFill>
                          <a:schemeClr val="bg2">
                            <a:lumMod val="75000"/>
                          </a:schemeClr>
                        </a:solidFill>
                      </a:endParaRPr>
                    </a:p>
                    <a:p>
                      <a:pPr marL="285750" indent="-285750">
                        <a:buFont typeface="Arial" panose="020B0604020202020204" pitchFamily="34" charset="0"/>
                        <a:buChar char="•"/>
                      </a:pPr>
                      <a:r>
                        <a:rPr lang="en-US" sz="1600" baseline="0" dirty="0"/>
                        <a:t>Teratogenicity*. </a:t>
                      </a:r>
                      <a:r>
                        <a:rPr lang="en-US" sz="1400" baseline="0" dirty="0">
                          <a:solidFill>
                            <a:schemeClr val="bg2">
                              <a:lumMod val="75000"/>
                            </a:schemeClr>
                          </a:solidFill>
                        </a:rPr>
                        <a:t>In pregnancy</a:t>
                      </a:r>
                    </a:p>
                    <a:p>
                      <a:pPr marL="285750" indent="-285750">
                        <a:buFont typeface="Arial" panose="020B0604020202020204" pitchFamily="34" charset="0"/>
                        <a:buChar char="•"/>
                      </a:pPr>
                      <a:r>
                        <a:rPr lang="en-US" sz="1600" baseline="0" dirty="0"/>
                        <a:t>Leukopenia, anemia, stomatitis, GI ulcerations, &amp; alopecia are probably the result of </a:t>
                      </a:r>
                      <a:r>
                        <a:rPr lang="en-US" sz="1600" b="1" baseline="0" dirty="0"/>
                        <a:t>inhibiting cellular proliferation</a:t>
                      </a:r>
                      <a:r>
                        <a:rPr lang="en-US" sz="1600" baseline="0" dirty="0"/>
                        <a:t>*.</a:t>
                      </a:r>
                    </a:p>
                    <a:p>
                      <a:pPr marL="285750" indent="-285750">
                        <a:buFont typeface="Arial" panose="020B0604020202020204" pitchFamily="34" charset="0"/>
                        <a:buChar char="•"/>
                      </a:pPr>
                      <a:r>
                        <a:rPr lang="en-US" sz="1600" b="1" baseline="0" dirty="0">
                          <a:solidFill>
                            <a:srgbClr val="FF0000"/>
                          </a:solidFill>
                        </a:rPr>
                        <a:t>Folic acid reduces GI &amp; bone marrow effects.</a:t>
                      </a:r>
                    </a:p>
                    <a:p>
                      <a:pPr marL="285750" indent="-285750">
                        <a:buFont typeface="Arial" panose="020B0604020202020204" pitchFamily="34" charset="0"/>
                        <a:buChar char="•"/>
                      </a:pPr>
                      <a:r>
                        <a:rPr lang="en-US" sz="1600" b="1" baseline="0" dirty="0"/>
                        <a:t>Monitoring</a:t>
                      </a:r>
                      <a:r>
                        <a:rPr lang="en-US" sz="1600" baseline="0" dirty="0"/>
                        <a:t>: Full blood count, ALT </a:t>
                      </a:r>
                      <a:r>
                        <a:rPr lang="en-US" sz="1400" baseline="0" dirty="0">
                          <a:solidFill>
                            <a:srgbClr val="92D050"/>
                          </a:solidFill>
                        </a:rPr>
                        <a:t>(liver enzyme)</a:t>
                      </a:r>
                      <a:r>
                        <a:rPr lang="en-US" sz="1600" baseline="0" dirty="0">
                          <a:solidFill>
                            <a:schemeClr val="tx1"/>
                          </a:solidFill>
                        </a:rPr>
                        <a:t>,</a:t>
                      </a:r>
                      <a:r>
                        <a:rPr lang="en-US" sz="1600" baseline="0" dirty="0"/>
                        <a:t>Creatinine</a:t>
                      </a:r>
                      <a:r>
                        <a:rPr lang="en-US" sz="1400" baseline="0" dirty="0"/>
                        <a:t>.</a:t>
                      </a:r>
                      <a:endParaRPr lang="en-US" sz="1400" baseline="0"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9893161"/>
                  </a:ext>
                </a:extLst>
              </a:tr>
            </a:tbl>
          </a:graphicData>
        </a:graphic>
      </p:graphicFrame>
      <p:sp>
        <p:nvSpPr>
          <p:cNvPr id="4" name="TextBox 3">
            <a:extLst>
              <a:ext uri="{FF2B5EF4-FFF2-40B4-BE49-F238E27FC236}">
                <a16:creationId xmlns:a16="http://schemas.microsoft.com/office/drawing/2014/main" id="{DD1399A2-7869-472A-9362-EF4AD5C1DDED}"/>
              </a:ext>
            </a:extLst>
          </p:cNvPr>
          <p:cNvSpPr txBox="1"/>
          <p:nvPr/>
        </p:nvSpPr>
        <p:spPr>
          <a:xfrm>
            <a:off x="3733800" y="3295650"/>
            <a:ext cx="3505200" cy="338554"/>
          </a:xfrm>
          <a:prstGeom prst="rect">
            <a:avLst/>
          </a:prstGeom>
          <a:noFill/>
        </p:spPr>
        <p:txBody>
          <a:bodyPr wrap="square" rtlCol="0">
            <a:spAutoFit/>
          </a:bodyPr>
          <a:lstStyle/>
          <a:p>
            <a:r>
              <a:rPr lang="ar-SA" sz="1600" dirty="0">
                <a:solidFill>
                  <a:schemeClr val="bg2">
                    <a:lumMod val="75000"/>
                  </a:schemeClr>
                </a:solidFill>
              </a:rPr>
              <a:t>تأثير الدواء و عمله يعتمد على مقدار الجرعة</a:t>
            </a:r>
            <a:endParaRPr lang="en-US" sz="1600" dirty="0">
              <a:solidFill>
                <a:schemeClr val="bg2">
                  <a:lumMod val="75000"/>
                </a:schemeClr>
              </a:solidFill>
            </a:endParaRPr>
          </a:p>
        </p:txBody>
      </p:sp>
      <p:sp>
        <p:nvSpPr>
          <p:cNvPr id="6" name="TextBox 5">
            <a:extLst>
              <a:ext uri="{FF2B5EF4-FFF2-40B4-BE49-F238E27FC236}">
                <a16:creationId xmlns:a16="http://schemas.microsoft.com/office/drawing/2014/main" id="{8F3029B8-2F02-472B-9581-DB4FCC2CA7B4}"/>
              </a:ext>
            </a:extLst>
          </p:cNvPr>
          <p:cNvSpPr txBox="1"/>
          <p:nvPr/>
        </p:nvSpPr>
        <p:spPr>
          <a:xfrm>
            <a:off x="5676900" y="8944541"/>
            <a:ext cx="1371600" cy="523220"/>
          </a:xfrm>
          <a:prstGeom prst="rect">
            <a:avLst/>
          </a:prstGeom>
          <a:noFill/>
        </p:spPr>
        <p:txBody>
          <a:bodyPr wrap="square" rtlCol="0">
            <a:spAutoFit/>
          </a:bodyPr>
          <a:lstStyle/>
          <a:p>
            <a:r>
              <a:rPr lang="en-US" sz="1400" dirty="0">
                <a:solidFill>
                  <a:srgbClr val="92D050"/>
                </a:solidFill>
              </a:rPr>
              <a:t>in rapidly dividing cells</a:t>
            </a:r>
          </a:p>
        </p:txBody>
      </p:sp>
      <p:sp>
        <p:nvSpPr>
          <p:cNvPr id="8" name="TextBox 7">
            <a:extLst>
              <a:ext uri="{FF2B5EF4-FFF2-40B4-BE49-F238E27FC236}">
                <a16:creationId xmlns:a16="http://schemas.microsoft.com/office/drawing/2014/main" id="{9D489E48-0F28-4690-97B6-77387EF40DF4}"/>
              </a:ext>
            </a:extLst>
          </p:cNvPr>
          <p:cNvSpPr txBox="1"/>
          <p:nvPr/>
        </p:nvSpPr>
        <p:spPr>
          <a:xfrm>
            <a:off x="4133850" y="7898844"/>
            <a:ext cx="1943100" cy="646331"/>
          </a:xfrm>
          <a:prstGeom prst="rect">
            <a:avLst/>
          </a:prstGeom>
          <a:noFill/>
          <a:ln>
            <a:solidFill>
              <a:srgbClr val="782A72"/>
            </a:solidFill>
            <a:prstDash val="dash"/>
          </a:ln>
        </p:spPr>
        <p:txBody>
          <a:bodyPr wrap="square" rtlCol="0">
            <a:spAutoFit/>
          </a:bodyPr>
          <a:lstStyle/>
          <a:p>
            <a:pPr algn="ctr"/>
            <a:r>
              <a:rPr lang="en-US" dirty="0">
                <a:solidFill>
                  <a:srgbClr val="92D050"/>
                </a:solidFill>
              </a:rPr>
              <a:t>*Anti-cancer effect</a:t>
            </a:r>
          </a:p>
        </p:txBody>
      </p:sp>
      <p:sp>
        <p:nvSpPr>
          <p:cNvPr id="5" name="TextBox 4">
            <a:extLst>
              <a:ext uri="{FF2B5EF4-FFF2-40B4-BE49-F238E27FC236}">
                <a16:creationId xmlns:a16="http://schemas.microsoft.com/office/drawing/2014/main" id="{BA528809-8739-4894-B8DF-9AB33371A8E6}"/>
              </a:ext>
            </a:extLst>
          </p:cNvPr>
          <p:cNvSpPr txBox="1"/>
          <p:nvPr/>
        </p:nvSpPr>
        <p:spPr>
          <a:xfrm>
            <a:off x="2609850" y="213835"/>
            <a:ext cx="4095749" cy="738664"/>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solidFill>
                  <a:srgbClr val="92D050"/>
                </a:solidFill>
              </a:rPr>
              <a:t>Low molecular weight</a:t>
            </a:r>
          </a:p>
          <a:p>
            <a:pPr marL="285750" indent="-285750">
              <a:buFont typeface="Wingdings" panose="05000000000000000000" pitchFamily="2" charset="2"/>
              <a:buChar char="ü"/>
            </a:pPr>
            <a:r>
              <a:rPr lang="en-US" sz="1400" dirty="0">
                <a:solidFill>
                  <a:srgbClr val="92D050"/>
                </a:solidFill>
              </a:rPr>
              <a:t>Adequate hydration (drinking a lot of water) is important in high dose of Methotrexate </a:t>
            </a:r>
          </a:p>
        </p:txBody>
      </p:sp>
    </p:spTree>
    <p:extLst>
      <p:ext uri="{BB962C8B-B14F-4D97-AF65-F5344CB8AC3E}">
        <p14:creationId xmlns:p14="http://schemas.microsoft.com/office/powerpoint/2010/main" val="70294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B7C0-C730-4453-BBEC-36B2F638BB24}"/>
              </a:ext>
            </a:extLst>
          </p:cNvPr>
          <p:cNvSpPr txBox="1">
            <a:spLocks/>
          </p:cNvSpPr>
          <p:nvPr/>
        </p:nvSpPr>
        <p:spPr>
          <a:xfrm>
            <a:off x="0" y="0"/>
            <a:ext cx="6858000" cy="767995"/>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0">
                  <a:solidFill>
                    <a:schemeClr val="bg1"/>
                  </a:solidFill>
                </a:ln>
                <a:solidFill>
                  <a:sysClr val="windowText" lastClr="000000"/>
                </a:solidFill>
              </a:rPr>
              <a:t>Cont. of Classical drugs</a:t>
            </a:r>
          </a:p>
        </p:txBody>
      </p:sp>
      <p:graphicFrame>
        <p:nvGraphicFramePr>
          <p:cNvPr id="3" name="Table 2">
            <a:extLst>
              <a:ext uri="{FF2B5EF4-FFF2-40B4-BE49-F238E27FC236}">
                <a16:creationId xmlns:a16="http://schemas.microsoft.com/office/drawing/2014/main" id="{916E9D17-CCAA-48BA-8891-A22660D493C8}"/>
              </a:ext>
            </a:extLst>
          </p:cNvPr>
          <p:cNvGraphicFramePr>
            <a:graphicFrameLocks noGrp="1"/>
          </p:cNvGraphicFramePr>
          <p:nvPr>
            <p:extLst>
              <p:ext uri="{D42A27DB-BD31-4B8C-83A1-F6EECF244321}">
                <p14:modId xmlns:p14="http://schemas.microsoft.com/office/powerpoint/2010/main" val="1940187344"/>
              </p:ext>
            </p:extLst>
          </p:nvPr>
        </p:nvGraphicFramePr>
        <p:xfrm>
          <a:off x="0" y="767995"/>
          <a:ext cx="6858000" cy="7043661"/>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430986530"/>
                    </a:ext>
                  </a:extLst>
                </a:gridCol>
                <a:gridCol w="6096000">
                  <a:extLst>
                    <a:ext uri="{9D8B030D-6E8A-4147-A177-3AD203B41FA5}">
                      <a16:colId xmlns:a16="http://schemas.microsoft.com/office/drawing/2014/main" val="3812398685"/>
                    </a:ext>
                  </a:extLst>
                </a:gridCol>
              </a:tblGrid>
              <a:tr h="852982">
                <a:tc>
                  <a:txBody>
                    <a:bodyPr/>
                    <a:lstStyle/>
                    <a:p>
                      <a:pPr algn="ctr"/>
                      <a:r>
                        <a:rPr lang="en-US" sz="2400" dirty="0"/>
                        <a:t>Drug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algn="ctr" defTabSz="685800" rtl="0" eaLnBrk="1" latinLnBrk="0" hangingPunct="1"/>
                      <a:r>
                        <a:rPr lang="en-US" sz="2300" b="1" kern="1200" dirty="0">
                          <a:solidFill>
                            <a:schemeClr val="lt1"/>
                          </a:solidFill>
                          <a:latin typeface="+mn-lt"/>
                          <a:ea typeface="+mn-ea"/>
                          <a:cs typeface="+mn-cs"/>
                        </a:rPr>
                        <a:t>Hydroxychloroquine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222912924"/>
                  </a:ext>
                </a:extLst>
              </a:tr>
              <a:tr h="1407973">
                <a:tc>
                  <a:txBody>
                    <a:bodyPr/>
                    <a:lstStyle/>
                    <a:p>
                      <a:pPr algn="ctr"/>
                      <a:r>
                        <a:rPr lang="en-US" sz="2300" dirty="0">
                          <a:solidFill>
                            <a:schemeClr val="bg1"/>
                          </a:solidFill>
                        </a:rPr>
                        <a:t>M.O.A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342900" indent="-342900">
                        <a:buFont typeface="+mj-lt"/>
                        <a:buAutoNum type="arabicPeriod"/>
                      </a:pPr>
                      <a:r>
                        <a:rPr lang="en-US" sz="1600" dirty="0">
                          <a:solidFill>
                            <a:srgbClr val="FF0000"/>
                          </a:solidFill>
                        </a:rPr>
                        <a:t>Stabilization</a:t>
                      </a:r>
                      <a:r>
                        <a:rPr lang="en-US" sz="1600" baseline="0" dirty="0">
                          <a:solidFill>
                            <a:srgbClr val="FF0000"/>
                          </a:solidFill>
                        </a:rPr>
                        <a:t> of lysosomal enzyme activity.</a:t>
                      </a:r>
                    </a:p>
                    <a:p>
                      <a:pPr marL="342900" indent="-342900">
                        <a:buFont typeface="+mj-lt"/>
                        <a:buAutoNum type="arabicPeriod"/>
                      </a:pPr>
                      <a:r>
                        <a:rPr lang="en-US" sz="1600" baseline="0" dirty="0">
                          <a:solidFill>
                            <a:srgbClr val="FF0000"/>
                          </a:solidFill>
                        </a:rPr>
                        <a:t>Trapping free radicals</a:t>
                      </a:r>
                      <a:r>
                        <a:rPr lang="en-US" sz="1600" baseline="0" dirty="0"/>
                        <a:t>. </a:t>
                      </a:r>
                      <a:r>
                        <a:rPr lang="en-US" sz="1200" baseline="0" dirty="0">
                          <a:solidFill>
                            <a:srgbClr val="92D050"/>
                          </a:solidFill>
                        </a:rPr>
                        <a:t>Those reactive substances are found in all inflammatory processes</a:t>
                      </a:r>
                      <a:endParaRPr lang="en-US" sz="1100" baseline="0" dirty="0">
                        <a:solidFill>
                          <a:srgbClr val="92D050"/>
                        </a:solidFill>
                      </a:endParaRPr>
                    </a:p>
                    <a:p>
                      <a:pPr marL="342900" indent="-342900">
                        <a:buFont typeface="+mj-lt"/>
                        <a:buAutoNum type="arabicPeriod"/>
                      </a:pPr>
                      <a:r>
                        <a:rPr lang="en-US" sz="1600" baseline="0" dirty="0">
                          <a:solidFill>
                            <a:srgbClr val="FF0000"/>
                          </a:solidFill>
                        </a:rPr>
                        <a:t>Suppression of T lymphocyte cells response to mitogens.</a:t>
                      </a:r>
                    </a:p>
                    <a:p>
                      <a:pPr marL="342900" indent="-342900">
                        <a:buFont typeface="+mj-lt"/>
                        <a:buAutoNum type="arabicPeriod"/>
                      </a:pPr>
                      <a:r>
                        <a:rPr lang="en-US" sz="1600" baseline="0" dirty="0">
                          <a:solidFill>
                            <a:srgbClr val="FF0000"/>
                          </a:solidFill>
                        </a:rPr>
                        <a:t>Inhibition of leukocyte chemotaxis.</a:t>
                      </a:r>
                    </a:p>
                    <a:p>
                      <a:pPr marL="0" indent="0">
                        <a:buFont typeface="+mj-lt"/>
                        <a:buNone/>
                      </a:pPr>
                      <a:r>
                        <a:rPr lang="en-US" sz="1600" baseline="0" dirty="0">
                          <a:solidFill>
                            <a:srgbClr val="92D050"/>
                          </a:solidFill>
                        </a:rPr>
                        <a:t>It is a drug that acts on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169350"/>
                  </a:ext>
                </a:extLst>
              </a:tr>
              <a:tr h="1524000">
                <a:tc>
                  <a:txBody>
                    <a:bodyPr/>
                    <a:lstStyle/>
                    <a:p>
                      <a:pPr algn="ctr"/>
                      <a:r>
                        <a:rPr lang="en-US" sz="2400"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Wingdings" panose="05000000000000000000" pitchFamily="2" charset="2"/>
                        <a:buChar char="Ø"/>
                      </a:pPr>
                      <a:r>
                        <a:rPr lang="en-US" sz="1600" dirty="0"/>
                        <a:t>Rapidly</a:t>
                      </a:r>
                      <a:r>
                        <a:rPr lang="en-US" sz="1600" baseline="0" dirty="0"/>
                        <a:t> absorbed and </a:t>
                      </a:r>
                      <a:r>
                        <a:rPr lang="en-US" sz="1600" baseline="0" dirty="0">
                          <a:solidFill>
                            <a:schemeClr val="tx1"/>
                          </a:solidFill>
                        </a:rPr>
                        <a:t>50% </a:t>
                      </a:r>
                      <a:r>
                        <a:rPr lang="en-US" sz="1600" baseline="0" dirty="0"/>
                        <a:t>protein-bound.</a:t>
                      </a:r>
                    </a:p>
                    <a:p>
                      <a:pPr marL="285750" indent="-285750">
                        <a:buFont typeface="Wingdings" panose="05000000000000000000" pitchFamily="2" charset="2"/>
                        <a:buChar char="Ø"/>
                      </a:pPr>
                      <a:r>
                        <a:rPr lang="en-US" sz="1600" b="1" baseline="0" dirty="0">
                          <a:solidFill>
                            <a:srgbClr val="FF0000"/>
                          </a:solidFill>
                        </a:rPr>
                        <a:t>Extensively tissue-bound, particularly in melanin-containing tissues such as the eyes. </a:t>
                      </a:r>
                      <a:r>
                        <a:rPr lang="en-US" sz="1600" b="0" baseline="0" dirty="0">
                          <a:solidFill>
                            <a:srgbClr val="92D050"/>
                          </a:solidFill>
                        </a:rPr>
                        <a:t>ocular side effects</a:t>
                      </a:r>
                    </a:p>
                    <a:p>
                      <a:pPr marL="285750" indent="-285750">
                        <a:buFont typeface="Wingdings" panose="05000000000000000000" pitchFamily="2" charset="2"/>
                        <a:buChar char="Ø"/>
                      </a:pPr>
                      <a:r>
                        <a:rPr lang="en-US" sz="1600" baseline="0" dirty="0"/>
                        <a:t>Elimination half-life up to 45 days.</a:t>
                      </a:r>
                    </a:p>
                    <a:p>
                      <a:pPr marL="285750" indent="-285750">
                        <a:buFont typeface="Wingdings" panose="05000000000000000000" pitchFamily="2" charset="2"/>
                        <a:buChar char="Ø"/>
                      </a:pPr>
                      <a:r>
                        <a:rPr lang="en-US" sz="1600" dirty="0"/>
                        <a:t>Highly conc</a:t>
                      </a:r>
                      <a:r>
                        <a:rPr lang="en-US" sz="1600" baseline="0" dirty="0"/>
                        <a:t>entrated </a:t>
                      </a:r>
                      <a:r>
                        <a:rPr lang="en-US" sz="1600" dirty="0"/>
                        <a:t>within cells  which increases</a:t>
                      </a:r>
                      <a:r>
                        <a:rPr lang="en-US" sz="1600" baseline="0" dirty="0"/>
                        <a:t> intracellular </a:t>
                      </a:r>
                      <a:r>
                        <a:rPr lang="en-US" sz="1600" baseline="0" dirty="0" err="1"/>
                        <a:t>pH.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8938961"/>
                  </a:ext>
                </a:extLst>
              </a:tr>
              <a:tr h="1383030">
                <a:tc>
                  <a:txBody>
                    <a:bodyPr/>
                    <a:lstStyle/>
                    <a:p>
                      <a:pPr algn="ctr"/>
                      <a:r>
                        <a:rPr lang="en-US" sz="2400" dirty="0">
                          <a:solidFill>
                            <a:schemeClr val="bg1"/>
                          </a:solidFill>
                        </a:rPr>
                        <a:t>ADRs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indent="0">
                        <a:buFont typeface="Arial" panose="020B0604020202020204" pitchFamily="34" charset="0"/>
                        <a:buNone/>
                      </a:pPr>
                      <a:r>
                        <a:rPr lang="en-US" sz="1600" dirty="0">
                          <a:solidFill>
                            <a:srgbClr val="92D050"/>
                          </a:solidFill>
                        </a:rPr>
                        <a:t>Doesn’t have a lot of ADRs unlike Methotrexate.</a:t>
                      </a:r>
                    </a:p>
                    <a:p>
                      <a:pPr marL="285750" indent="-285750">
                        <a:buFont typeface="Arial" panose="020B0604020202020204" pitchFamily="34" charset="0"/>
                        <a:buChar char="•"/>
                      </a:pPr>
                      <a:r>
                        <a:rPr lang="en-US" sz="1600" dirty="0"/>
                        <a:t>Least</a:t>
                      </a:r>
                      <a:r>
                        <a:rPr lang="en-US" sz="1600" baseline="0" dirty="0"/>
                        <a:t> toxic, no blood tests is required.</a:t>
                      </a:r>
                    </a:p>
                    <a:p>
                      <a:pPr marL="285750" indent="-285750">
                        <a:buFont typeface="Arial" panose="020B0604020202020204" pitchFamily="34" charset="0"/>
                        <a:buChar char="•"/>
                      </a:pPr>
                      <a:r>
                        <a:rPr lang="en-US" sz="1600" baseline="0" dirty="0"/>
                        <a:t>Nausea &amp; vomiting.</a:t>
                      </a:r>
                    </a:p>
                    <a:p>
                      <a:pPr marL="285750" indent="-285750">
                        <a:buFont typeface="Arial" panose="020B0604020202020204" pitchFamily="34" charset="0"/>
                        <a:buChar char="•"/>
                      </a:pPr>
                      <a:r>
                        <a:rPr lang="en-US" sz="1600" b="1" baseline="0" dirty="0">
                          <a:solidFill>
                            <a:srgbClr val="FF0000"/>
                          </a:solidFill>
                        </a:rPr>
                        <a:t>Corneal deposits*.</a:t>
                      </a:r>
                    </a:p>
                    <a:p>
                      <a:pPr marL="285750" indent="-285750">
                        <a:buFont typeface="Arial" panose="020B0604020202020204" pitchFamily="34" charset="0"/>
                        <a:buChar char="•"/>
                      </a:pPr>
                      <a:r>
                        <a:rPr lang="en-US" sz="1600" b="1" baseline="0" dirty="0">
                          <a:solidFill>
                            <a:srgbClr val="FF0000"/>
                          </a:solidFill>
                        </a:rPr>
                        <a:t>Irreversible retinal damage*.</a:t>
                      </a:r>
                    </a:p>
                    <a:p>
                      <a:pPr marL="285750" indent="-285750">
                        <a:buFont typeface="Arial" panose="020B0604020202020204" pitchFamily="34" charset="0"/>
                        <a:buChar char="•"/>
                      </a:pPr>
                      <a:r>
                        <a:rPr lang="en-US" sz="1600" b="1" baseline="0" dirty="0">
                          <a:solidFill>
                            <a:srgbClr val="FF0000"/>
                          </a:solidFill>
                        </a:rPr>
                        <a:t>Ophthalmologic evaluation every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543113"/>
                  </a:ext>
                </a:extLst>
              </a:tr>
              <a:tr h="1618679">
                <a:tc>
                  <a:txBody>
                    <a:bodyPr/>
                    <a:lstStyle/>
                    <a:p>
                      <a:pPr algn="ctr"/>
                      <a:r>
                        <a:rPr lang="en-US" sz="2400" dirty="0">
                          <a:solidFill>
                            <a:schemeClr val="bg1"/>
                          </a:solidFill>
                        </a:rPr>
                        <a:t>Clinical 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Arial" panose="020B0604020202020204" pitchFamily="34" charset="0"/>
                        <a:buChar char="•"/>
                      </a:pPr>
                      <a:r>
                        <a:rPr lang="en-US" sz="1600" b="1" dirty="0"/>
                        <a:t>Has not been shown to delay radiographic</a:t>
                      </a:r>
                      <a:r>
                        <a:rPr lang="en-US" sz="1600" b="1" baseline="0" dirty="0"/>
                        <a:t> progression of disease.</a:t>
                      </a:r>
                    </a:p>
                    <a:p>
                      <a:pPr marL="285750" indent="-285750">
                        <a:buFont typeface="Arial" panose="020B0604020202020204" pitchFamily="34" charset="0"/>
                        <a:buChar char="•"/>
                      </a:pPr>
                      <a:r>
                        <a:rPr lang="en-US" sz="1600" baseline="0" dirty="0"/>
                        <a:t>Generally used for treatment of </a:t>
                      </a:r>
                      <a:r>
                        <a:rPr lang="en-US" sz="1600" baseline="0" dirty="0">
                          <a:solidFill>
                            <a:srgbClr val="FF0000"/>
                          </a:solidFill>
                        </a:rPr>
                        <a:t>early, mild disease or as adjunctive therapy in combination with other </a:t>
                      </a:r>
                      <a:r>
                        <a:rPr lang="en-US" sz="1600" b="1" baseline="0" dirty="0">
                          <a:solidFill>
                            <a:srgbClr val="FF0000"/>
                          </a:solidFill>
                        </a:rPr>
                        <a:t>DMARDs</a:t>
                      </a:r>
                      <a:r>
                        <a:rPr lang="en-US" sz="1600" baseline="0" dirty="0"/>
                        <a:t>.</a:t>
                      </a:r>
                    </a:p>
                    <a:p>
                      <a:pPr marL="285750" indent="-285750">
                        <a:buFont typeface="Arial" panose="020B0604020202020204" pitchFamily="34" charset="0"/>
                        <a:buChar char="•"/>
                      </a:pPr>
                      <a:r>
                        <a:rPr lang="en-US" sz="1600" baseline="0" dirty="0"/>
                        <a:t>Used in </a:t>
                      </a:r>
                      <a:r>
                        <a:rPr lang="en-US" sz="1600" baseline="0" dirty="0">
                          <a:solidFill>
                            <a:srgbClr val="FF0000"/>
                          </a:solidFill>
                        </a:rPr>
                        <a:t>increasing methotrexate efficacy.</a:t>
                      </a:r>
                    </a:p>
                    <a:p>
                      <a:pPr marL="285750" indent="-285750">
                        <a:buFont typeface="Arial" panose="020B0604020202020204" pitchFamily="34" charset="0"/>
                        <a:buChar char="•"/>
                      </a:pPr>
                      <a:r>
                        <a:rPr lang="en-US" sz="1600" baseline="0" dirty="0"/>
                        <a:t>6 months response, mild anti-rheumatic effect.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974269"/>
                  </a:ext>
                </a:extLst>
              </a:tr>
            </a:tbl>
          </a:graphicData>
        </a:graphic>
      </p:graphicFrame>
      <p:sp>
        <p:nvSpPr>
          <p:cNvPr id="4" name="Arrow: Pentagon 3">
            <a:extLst>
              <a:ext uri="{FF2B5EF4-FFF2-40B4-BE49-F238E27FC236}">
                <a16:creationId xmlns:a16="http://schemas.microsoft.com/office/drawing/2014/main" id="{D16099F4-A347-4CB6-BE0B-0418AB688C6F}"/>
              </a:ext>
            </a:extLst>
          </p:cNvPr>
          <p:cNvSpPr/>
          <p:nvPr/>
        </p:nvSpPr>
        <p:spPr>
          <a:xfrm>
            <a:off x="0" y="8068105"/>
            <a:ext cx="2019300" cy="633190"/>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Biologic Disease Modifier:</a:t>
            </a:r>
            <a:endParaRPr lang="en-US" b="1" dirty="0">
              <a:solidFill>
                <a:schemeClr val="tx1"/>
              </a:solidFill>
              <a:latin typeface="Cambria" panose="02040503050406030204" pitchFamily="18" charset="0"/>
            </a:endParaRPr>
          </a:p>
        </p:txBody>
      </p:sp>
      <p:sp>
        <p:nvSpPr>
          <p:cNvPr id="5" name="مربع نص 2">
            <a:extLst>
              <a:ext uri="{FF2B5EF4-FFF2-40B4-BE49-F238E27FC236}">
                <a16:creationId xmlns:a16="http://schemas.microsoft.com/office/drawing/2014/main" id="{57695264-F864-4711-A11C-D8B12C2BCCA1}"/>
              </a:ext>
            </a:extLst>
          </p:cNvPr>
          <p:cNvSpPr txBox="1"/>
          <p:nvPr/>
        </p:nvSpPr>
        <p:spPr>
          <a:xfrm>
            <a:off x="0" y="8814839"/>
            <a:ext cx="6326154" cy="646331"/>
          </a:xfrm>
          <a:prstGeom prst="rect">
            <a:avLst/>
          </a:prstGeom>
          <a:noFill/>
        </p:spPr>
        <p:txBody>
          <a:bodyPr wrap="square" rtlCol="1">
            <a:spAutoFit/>
          </a:bodyPr>
          <a:lstStyle/>
          <a:p>
            <a:pPr marL="285750" indent="-285750">
              <a:buFont typeface="Arial" panose="020B0604020202020204" pitchFamily="34" charset="0"/>
              <a:buChar char="•"/>
            </a:pPr>
            <a:r>
              <a:rPr lang="en-GB" b="1" dirty="0">
                <a:solidFill>
                  <a:srgbClr val="FF0000"/>
                </a:solidFill>
              </a:rPr>
              <a:t>Genetically engineered </a:t>
            </a:r>
            <a:r>
              <a:rPr lang="en-GB" dirty="0">
                <a:solidFill>
                  <a:srgbClr val="FF0000"/>
                </a:solidFill>
              </a:rPr>
              <a:t>drugs </a:t>
            </a:r>
            <a:r>
              <a:rPr lang="en-GB" dirty="0"/>
              <a:t>that are used to modify imbalances of the immune system in autoimmune diseases.</a:t>
            </a:r>
            <a:endParaRPr lang="ar-SA" dirty="0"/>
          </a:p>
        </p:txBody>
      </p:sp>
      <p:sp>
        <p:nvSpPr>
          <p:cNvPr id="6" name="TextBox 5">
            <a:extLst>
              <a:ext uri="{FF2B5EF4-FFF2-40B4-BE49-F238E27FC236}">
                <a16:creationId xmlns:a16="http://schemas.microsoft.com/office/drawing/2014/main" id="{53F37D98-CBD9-40B5-919F-606125E4E732}"/>
              </a:ext>
            </a:extLst>
          </p:cNvPr>
          <p:cNvSpPr txBox="1"/>
          <p:nvPr/>
        </p:nvSpPr>
        <p:spPr>
          <a:xfrm>
            <a:off x="4708458" y="5124450"/>
            <a:ext cx="2016192" cy="584775"/>
          </a:xfrm>
          <a:prstGeom prst="rect">
            <a:avLst/>
          </a:prstGeom>
          <a:noFill/>
          <a:ln>
            <a:solidFill>
              <a:srgbClr val="782A72"/>
            </a:solidFill>
            <a:prstDash val="dash"/>
          </a:ln>
        </p:spPr>
        <p:txBody>
          <a:bodyPr wrap="square" rtlCol="0">
            <a:spAutoFit/>
          </a:bodyPr>
          <a:lstStyle/>
          <a:p>
            <a:pPr algn="ctr"/>
            <a:r>
              <a:rPr lang="en-US" sz="1600" dirty="0">
                <a:solidFill>
                  <a:srgbClr val="92D050"/>
                </a:solidFill>
              </a:rPr>
              <a:t>*Ocular (eyes) side effects mainly!!!</a:t>
            </a:r>
          </a:p>
        </p:txBody>
      </p:sp>
    </p:spTree>
    <p:extLst>
      <p:ext uri="{BB962C8B-B14F-4D97-AF65-F5344CB8AC3E}">
        <p14:creationId xmlns:p14="http://schemas.microsoft.com/office/powerpoint/2010/main" val="286884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2554</Words>
  <Application>Microsoft Office PowerPoint</Application>
  <PresentationFormat>A4 Paper (210x297 mm)</PresentationFormat>
  <Paragraphs>353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Andalus</vt:lpstr>
      <vt:lpstr>Arial</vt:lpstr>
      <vt:lpstr>Calibri</vt:lpstr>
      <vt:lpstr>Calibri Light</vt:lpstr>
      <vt:lpstr>Cambria</vt:lpstr>
      <vt:lpstr>Century</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Badu</dc:creator>
  <cp:lastModifiedBy>Dana Al-Kadi</cp:lastModifiedBy>
  <cp:revision>148</cp:revision>
  <dcterms:created xsi:type="dcterms:W3CDTF">2017-11-19T12:14:22Z</dcterms:created>
  <dcterms:modified xsi:type="dcterms:W3CDTF">2017-12-17T22:04:26Z</dcterms:modified>
</cp:coreProperties>
</file>