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0F02EA8-037D-4600-9DFC-D1C6C3C77D43}">
  <a:tblStyle styleId="{30F02EA8-037D-4600-9DFC-D1C6C3C77D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35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Serum calcium and Phosphate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team members please put your names here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F4nYJtXbEI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cCFinb9YDMlVaVU2UGhTmQ7EviIKWMHqP0TMMGNbvdM/edit#slide=id.p10" TargetMode="External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mailto:physiologyteam437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046" y="3765904"/>
            <a:ext cx="1791955" cy="13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00" y="0"/>
            <a:ext cx="1422150" cy="109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3648" y="2"/>
            <a:ext cx="2220351" cy="85297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2594549" y="1264716"/>
            <a:ext cx="3954902" cy="219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dirty="0">
                <a:solidFill>
                  <a:schemeClr val="accent2"/>
                </a:solidFill>
                <a:latin typeface="Economica"/>
                <a:ea typeface="Economica"/>
                <a:cs typeface="Economica"/>
                <a:sym typeface="Economica"/>
              </a:rPr>
              <a:t>Physiology of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6000" dirty="0">
                <a:solidFill>
                  <a:schemeClr val="accent2"/>
                </a:solidFill>
                <a:latin typeface="Economica"/>
                <a:ea typeface="Economica"/>
                <a:cs typeface="Economica"/>
                <a:sym typeface="Economica"/>
              </a:rPr>
              <a:t> the bone</a:t>
            </a:r>
          </a:p>
          <a:p>
            <a:pPr lvl="0" algn="ctr">
              <a:spcBef>
                <a:spcPts val="0"/>
              </a:spcBef>
              <a:buNone/>
            </a:pPr>
            <a:endParaRPr sz="2600" dirty="0">
              <a:solidFill>
                <a:schemeClr val="accent2"/>
              </a:solidFill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0" y="3097200"/>
            <a:ext cx="2314500" cy="2046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chemeClr val="accent2"/>
              </a:buClr>
              <a:buSzPts val="1800"/>
              <a:buFont typeface="Open Sans"/>
              <a:buChar char="➢"/>
            </a:pPr>
            <a:r>
              <a:rPr lang="en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Color index: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Red: important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2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Green: doctor’s notes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Grey: extra information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200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  <a:t>Pink: found only in female’s slides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blue: found only in male’s slides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2214000" y="4655301"/>
            <a:ext cx="4716000" cy="41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4"/>
                </a:solidFill>
                <a:latin typeface="Economica"/>
                <a:ea typeface="Economica"/>
                <a:cs typeface="Economica"/>
                <a:sym typeface="Economica"/>
              </a:rPr>
              <a:t>Physiology 437 team work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457200" lvl="0" indent="-495300" rtl="0">
              <a:spcBef>
                <a:spcPts val="0"/>
              </a:spcBef>
              <a:buClr>
                <a:srgbClr val="000000"/>
              </a:buClr>
              <a:buSzPts val="4200"/>
              <a:buChar char="●"/>
            </a:pPr>
            <a:r>
              <a:rPr lang="en" u="sng">
                <a:solidFill>
                  <a:srgbClr val="000000"/>
                </a:solidFill>
              </a:rPr>
              <a:t>From 436</a:t>
            </a:r>
            <a:r>
              <a:rPr lang="en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ln w="381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1">
              <a:spcBef>
                <a:spcPts val="0"/>
              </a:spcBef>
              <a:buNone/>
            </a:pPr>
            <a:r>
              <a:rPr lang="en" sz="1700">
                <a:solidFill>
                  <a:srgbClr val="999999"/>
                </a:solidFill>
              </a:rPr>
              <a:t>*للتوضیح: ال osteoblast في النسیج العظمي تفرز حول نفسھا collagen بعدھا راح یصیر في النسیج fibers collagen وعندھا یسمى ھذا النسیج ب osteoid ، ثم یبدأ الكالسیوم بالترسب والأرتباط بالكولاجین مما یكون crystals hydroxyapatite . حین تنتهي ھذة العملیة یكون قد تكون حول ال ostoblast ال osteoid فتنتهي مهمتها فتتحول لل Inactive form اللي ھو الosteocytes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43450" y="74900"/>
            <a:ext cx="8857200" cy="752100"/>
          </a:xfrm>
          <a:prstGeom prst="rect">
            <a:avLst/>
          </a:prstGeom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/>
              <a:t>Tensile and Compressional Strength of Bone</a:t>
            </a:r>
          </a:p>
        </p:txBody>
      </p:sp>
      <p:sp>
        <p:nvSpPr>
          <p:cNvPr id="171" name="Shape 171"/>
          <p:cNvSpPr/>
          <p:nvPr/>
        </p:nvSpPr>
        <p:spPr>
          <a:xfrm>
            <a:off x="143450" y="872112"/>
            <a:ext cx="3247200" cy="979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lt2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collagen fibers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bone, like those of tendons, have great </a:t>
            </a: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tensile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strength.</a:t>
            </a:r>
          </a:p>
        </p:txBody>
      </p:sp>
      <p:sp>
        <p:nvSpPr>
          <p:cNvPr id="172" name="Shape 172"/>
          <p:cNvSpPr/>
          <p:nvPr/>
        </p:nvSpPr>
        <p:spPr>
          <a:xfrm>
            <a:off x="3539400" y="872112"/>
            <a:ext cx="3247200" cy="979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lt2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calcium salts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have great </a:t>
            </a: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compressional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strength.</a:t>
            </a:r>
          </a:p>
        </p:txBody>
      </p:sp>
      <p:sp>
        <p:nvSpPr>
          <p:cNvPr id="173" name="Shape 173"/>
          <p:cNvSpPr/>
          <p:nvPr/>
        </p:nvSpPr>
        <p:spPr>
          <a:xfrm>
            <a:off x="143450" y="1951087"/>
            <a:ext cx="6643200" cy="1164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lt2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These combined properties </a:t>
            </a:r>
            <a:r>
              <a:rPr lang="en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plus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the degree of bondage between the collagen fibers and the crystals provide a bony structure that has </a:t>
            </a: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both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extreme tensile strength and extreme compressional strength.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6935350" y="872100"/>
            <a:ext cx="2065200" cy="317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700"/>
              </a:spcBef>
              <a:buNone/>
            </a:pP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N.B: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hydroxyapatite crystals </a:t>
            </a: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fail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be formed in normal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tissues except in bone despite the high levels of Ca &amp; P ions due to the presence of an inhibitor of precipitation called  </a:t>
            </a:r>
            <a:r>
              <a:rPr lang="en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pyrophosphate.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143450" y="3215750"/>
            <a:ext cx="6643200" cy="9792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Open Sans"/>
              <a:buChar char="-"/>
            </a:pPr>
            <a:r>
              <a:rPr lang="en" sz="13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Pyrophosphate is protective against calcification of the soft tissues.</a:t>
            </a:r>
          </a:p>
          <a:p>
            <a:pPr marL="457200" lvl="0" indent="-311150" rtl="0">
              <a:spcBef>
                <a:spcPts val="0"/>
              </a:spcBef>
              <a:buClr>
                <a:schemeClr val="accent5"/>
              </a:buClr>
              <a:buSzPts val="1300"/>
              <a:buFont typeface="Open Sans"/>
              <a:buChar char="-"/>
            </a:pPr>
            <a:r>
              <a:rPr lang="en" sz="13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Deficiency of pyrophosphate (Inhibitor of precipitation) leads to extra articular calcifications,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3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          for example: calcifications in the form of stones in the kidney.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311700" y="4240054"/>
            <a:ext cx="8615100" cy="67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98450">
              <a:spcBef>
                <a:spcPts val="0"/>
              </a:spcBef>
              <a:buClr>
                <a:srgbClr val="999999"/>
              </a:buClr>
              <a:buSzPts val="1100"/>
              <a:buFont typeface="Open Sans"/>
              <a:buChar char="●"/>
            </a:pPr>
            <a:r>
              <a:rPr lang="en" sz="1100" b="1" u="sng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From 436: </a:t>
            </a:r>
          </a:p>
          <a:p>
            <a:pPr lvl="0" rtl="1">
              <a:spcBef>
                <a:spcPts val="0"/>
              </a:spcBef>
              <a:buNone/>
            </a:pPr>
            <a:r>
              <a:rPr lang="en" sz="1100" b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للتوضیح: لماذا لا یتكون الcrystals hydroxyapatite في الأنسجة الأخرى غیر العظام؟ مع الرغم من وجود الكولاجین والكالسیوم فیھم؟ </a:t>
            </a:r>
          </a:p>
          <a:p>
            <a:pPr lvl="0" rtl="1">
              <a:spcBef>
                <a:spcPts val="0"/>
              </a:spcBef>
              <a:buNone/>
            </a:pPr>
            <a:r>
              <a:rPr lang="en" sz="1100" b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لأن الأنسجة الأخرى تحتوي على مثبط لأرتباط الكالسیوم بالكولاجین یسمى ب pyrophosphate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27150" y="163600"/>
            <a:ext cx="5679300" cy="831300"/>
          </a:xfrm>
          <a:prstGeom prst="rect">
            <a:avLst/>
          </a:prstGeom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Calcium Levels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643" y="163600"/>
            <a:ext cx="2656207" cy="23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 b="23424"/>
          <a:stretch/>
        </p:blipFill>
        <p:spPr>
          <a:xfrm>
            <a:off x="6334650" y="2583350"/>
            <a:ext cx="2656200" cy="235185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327150" y="1080225"/>
            <a:ext cx="5679300" cy="726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1.5% of body weight is Calcium, about 1100 - 1300 gm.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99% is in the skeleton.</a:t>
            </a:r>
          </a:p>
        </p:txBody>
      </p:sp>
      <p:cxnSp>
        <p:nvCxnSpPr>
          <p:cNvPr id="185" name="Shape 185"/>
          <p:cNvCxnSpPr>
            <a:stCxn id="186" idx="2"/>
            <a:endCxn id="187" idx="0"/>
          </p:cNvCxnSpPr>
          <p:nvPr/>
        </p:nvCxnSpPr>
        <p:spPr>
          <a:xfrm rot="-5400000" flipH="1">
            <a:off x="3045610" y="2228168"/>
            <a:ext cx="504600" cy="14763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188" name="Shape 188"/>
          <p:cNvCxnSpPr>
            <a:stCxn id="189" idx="0"/>
            <a:endCxn id="186" idx="2"/>
          </p:cNvCxnSpPr>
          <p:nvPr/>
        </p:nvCxnSpPr>
        <p:spPr>
          <a:xfrm rot="-5400000">
            <a:off x="1610963" y="2270342"/>
            <a:ext cx="505200" cy="13926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190" name="Shape 190"/>
          <p:cNvCxnSpPr>
            <a:stCxn id="187" idx="2"/>
            <a:endCxn id="191" idx="0"/>
          </p:cNvCxnSpPr>
          <p:nvPr/>
        </p:nvCxnSpPr>
        <p:spPr>
          <a:xfrm rot="-5400000" flipH="1">
            <a:off x="4265450" y="3700660"/>
            <a:ext cx="504300" cy="9630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192" name="Shape 192"/>
          <p:cNvCxnSpPr>
            <a:stCxn id="193" idx="0"/>
            <a:endCxn id="187" idx="2"/>
          </p:cNvCxnSpPr>
          <p:nvPr/>
        </p:nvCxnSpPr>
        <p:spPr>
          <a:xfrm rot="-5400000">
            <a:off x="3263988" y="3662213"/>
            <a:ext cx="504300" cy="1040100"/>
          </a:xfrm>
          <a:prstGeom prst="bentConnector3">
            <a:avLst>
              <a:gd name="adj1" fmla="val 50010"/>
            </a:avLst>
          </a:prstGeom>
          <a:noFill/>
          <a:ln w="952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194" name="Shape 194"/>
          <p:cNvSpPr/>
          <p:nvPr/>
        </p:nvSpPr>
        <p:spPr>
          <a:xfrm>
            <a:off x="160675" y="4580425"/>
            <a:ext cx="1337400" cy="396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>
                <a:solidFill>
                  <a:srgbClr val="FFA2C4"/>
                </a:solidFill>
                <a:latin typeface="Open Sans"/>
                <a:ea typeface="Open Sans"/>
                <a:cs typeface="Open Sans"/>
                <a:sym typeface="Open Sans"/>
              </a:rPr>
              <a:t>The following was only found in female’s slides</a:t>
            </a:r>
          </a:p>
        </p:txBody>
      </p:sp>
      <p:grpSp>
        <p:nvGrpSpPr>
          <p:cNvPr id="195" name="Shape 195"/>
          <p:cNvGrpSpPr/>
          <p:nvPr/>
        </p:nvGrpSpPr>
        <p:grpSpPr>
          <a:xfrm>
            <a:off x="1759179" y="1987413"/>
            <a:ext cx="1601162" cy="726606"/>
            <a:chOff x="3802950" y="1145950"/>
            <a:chExt cx="1538100" cy="442513"/>
          </a:xfrm>
        </p:grpSpPr>
        <p:sp>
          <p:nvSpPr>
            <p:cNvPr id="186" name="Shape 186"/>
            <p:cNvSpPr txBox="1"/>
            <p:nvPr/>
          </p:nvSpPr>
          <p:spPr>
            <a:xfrm>
              <a:off x="3802950" y="1145963"/>
              <a:ext cx="1538100" cy="4425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b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Plasma Calcium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" sz="12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(9 -11 mg/dl) 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" sz="12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average: 9.4 mg/dl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3802950" y="1145950"/>
              <a:ext cx="1538100" cy="52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97" name="Shape 197"/>
          <p:cNvGrpSpPr/>
          <p:nvPr/>
        </p:nvGrpSpPr>
        <p:grpSpPr>
          <a:xfrm>
            <a:off x="398213" y="3219222"/>
            <a:ext cx="1538100" cy="710011"/>
            <a:chOff x="2032650" y="2350450"/>
            <a:chExt cx="1538100" cy="442513"/>
          </a:xfrm>
        </p:grpSpPr>
        <p:sp>
          <p:nvSpPr>
            <p:cNvPr id="189" name="Shape 189"/>
            <p:cNvSpPr txBox="1"/>
            <p:nvPr/>
          </p:nvSpPr>
          <p:spPr>
            <a:xfrm>
              <a:off x="2032650" y="2350463"/>
              <a:ext cx="1538100" cy="4425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lnSpc>
                  <a:spcPct val="100000"/>
                </a:lnSpc>
                <a:spcBef>
                  <a:spcPts val="700"/>
                </a:spcBef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protein bound (non diffusible) 41%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2032650" y="2350450"/>
              <a:ext cx="15381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99" name="Shape 199"/>
          <p:cNvGrpSpPr/>
          <p:nvPr/>
        </p:nvGrpSpPr>
        <p:grpSpPr>
          <a:xfrm>
            <a:off x="3267050" y="3218450"/>
            <a:ext cx="1538100" cy="711560"/>
            <a:chOff x="5573250" y="2350450"/>
            <a:chExt cx="1538100" cy="442513"/>
          </a:xfrm>
        </p:grpSpPr>
        <p:sp>
          <p:nvSpPr>
            <p:cNvPr id="187" name="Shape 187"/>
            <p:cNvSpPr txBox="1"/>
            <p:nvPr/>
          </p:nvSpPr>
          <p:spPr>
            <a:xfrm>
              <a:off x="5573250" y="2350463"/>
              <a:ext cx="1538100" cy="442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(diffusible)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59%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5573250" y="2350450"/>
              <a:ext cx="1538100" cy="52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1" name="Shape 201"/>
          <p:cNvGrpSpPr/>
          <p:nvPr/>
        </p:nvGrpSpPr>
        <p:grpSpPr>
          <a:xfrm>
            <a:off x="4422676" y="4434375"/>
            <a:ext cx="1152752" cy="442500"/>
            <a:chOff x="6282807" y="3555025"/>
            <a:chExt cx="1673809" cy="442500"/>
          </a:xfrm>
        </p:grpSpPr>
        <p:sp>
          <p:nvSpPr>
            <p:cNvPr id="191" name="Shape 191"/>
            <p:cNvSpPr txBox="1"/>
            <p:nvPr/>
          </p:nvSpPr>
          <p:spPr>
            <a:xfrm>
              <a:off x="6282807" y="3555025"/>
              <a:ext cx="1673700" cy="4425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100">
                  <a:solidFill>
                    <a:srgbClr val="212121"/>
                  </a:solidFill>
                  <a:latin typeface="Open Sans"/>
                  <a:ea typeface="Open Sans"/>
                  <a:cs typeface="Open Sans"/>
                  <a:sym typeface="Open Sans"/>
                </a:rPr>
                <a:t>Complexed 9%</a:t>
              </a:r>
            </a:p>
          </p:txBody>
        </p:sp>
        <p:sp>
          <p:nvSpPr>
            <p:cNvPr id="202" name="Shape 202"/>
            <p:cNvSpPr/>
            <p:nvPr/>
          </p:nvSpPr>
          <p:spPr>
            <a:xfrm>
              <a:off x="6282916" y="3555025"/>
              <a:ext cx="16737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3" name="Shape 203"/>
          <p:cNvGrpSpPr/>
          <p:nvPr/>
        </p:nvGrpSpPr>
        <p:grpSpPr>
          <a:xfrm>
            <a:off x="2466444" y="4434413"/>
            <a:ext cx="1059289" cy="442500"/>
            <a:chOff x="4728000" y="3555038"/>
            <a:chExt cx="1538100" cy="442500"/>
          </a:xfrm>
        </p:grpSpPr>
        <p:sp>
          <p:nvSpPr>
            <p:cNvPr id="193" name="Shape 193"/>
            <p:cNvSpPr txBox="1"/>
            <p:nvPr/>
          </p:nvSpPr>
          <p:spPr>
            <a:xfrm>
              <a:off x="4728000" y="3555038"/>
              <a:ext cx="1538100" cy="4425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100">
                  <a:solidFill>
                    <a:srgbClr val="212121"/>
                  </a:solidFill>
                  <a:latin typeface="Open Sans"/>
                  <a:ea typeface="Open Sans"/>
                  <a:cs typeface="Open Sans"/>
                  <a:sym typeface="Open Sans"/>
                </a:rPr>
                <a:t>Ioinized 50%</a:t>
              </a:r>
            </a:p>
          </p:txBody>
        </p:sp>
        <p:sp>
          <p:nvSpPr>
            <p:cNvPr id="204" name="Shape 204"/>
            <p:cNvSpPr/>
            <p:nvPr/>
          </p:nvSpPr>
          <p:spPr>
            <a:xfrm>
              <a:off x="4728000" y="3555100"/>
              <a:ext cx="15381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05" name="Shape 205"/>
          <p:cNvSpPr/>
          <p:nvPr/>
        </p:nvSpPr>
        <p:spPr>
          <a:xfrm>
            <a:off x="2175835" y="3473892"/>
            <a:ext cx="851700" cy="3213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 i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Balance</a:t>
            </a:r>
          </a:p>
        </p:txBody>
      </p:sp>
      <p:sp>
        <p:nvSpPr>
          <p:cNvPr id="206" name="Shape 206"/>
          <p:cNvSpPr/>
          <p:nvPr/>
        </p:nvSpPr>
        <p:spPr>
          <a:xfrm flipH="1">
            <a:off x="4863275" y="3247675"/>
            <a:ext cx="1059300" cy="653100"/>
          </a:xfrm>
          <a:prstGeom prst="homePlate">
            <a:avLst>
              <a:gd name="adj" fmla="val 50000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Used in Ca functions because it can cross capillary wall.</a:t>
            </a:r>
          </a:p>
        </p:txBody>
      </p:sp>
      <p:sp>
        <p:nvSpPr>
          <p:cNvPr id="207" name="Shape 207"/>
          <p:cNvSpPr/>
          <p:nvPr/>
        </p:nvSpPr>
        <p:spPr>
          <a:xfrm>
            <a:off x="398225" y="4050300"/>
            <a:ext cx="1538100" cy="1968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In plasma (storage sites)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11700" y="99525"/>
            <a:ext cx="8520600" cy="831300"/>
          </a:xfrm>
          <a:prstGeom prst="rect">
            <a:avLst/>
          </a:prstGeom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Calcium homeostasis in human body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829" y="930825"/>
            <a:ext cx="6889446" cy="406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253425" y="11919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000" b="1">
              <a:solidFill>
                <a:srgbClr val="775F55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sz="2000" b="1">
              <a:solidFill>
                <a:srgbClr val="775F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50" y="966113"/>
            <a:ext cx="2873025" cy="291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0975" y="1347886"/>
            <a:ext cx="2873025" cy="355100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3177900" y="1856875"/>
            <a:ext cx="2788200" cy="623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Calcium and phosphorus relationship</a:t>
            </a:r>
          </a:p>
          <a:p>
            <a:pPr lvl="0" rtl="0">
              <a:spcBef>
                <a:spcPts val="0"/>
              </a:spcBef>
              <a:buNone/>
            </a:pP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114750" y="3877800"/>
            <a:ext cx="2736000" cy="54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</a:rPr>
              <a:t>Calcium and phosphorus in the body have an inversely proportional relationship. When one increases, the other decreases.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</a:rPr>
              <a:t>اذا زاد الكالسيوم يقل الفسفور و العكس صحيح، الآهم في الاخير يكون مجموعهم ثابت</a:t>
            </a:r>
            <a:r>
              <a:rPr lang="en" sz="1200">
                <a:solidFill>
                  <a:srgbClr val="434343"/>
                </a:solidFill>
              </a:rPr>
              <a:t>.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2987775" y="4060550"/>
            <a:ext cx="2736000" cy="73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</a:rPr>
              <a:t>Calcium is more than phosphorus in the serum  because it is needed in many cellular processes like nerve conduction and blood coagulation.</a:t>
            </a:r>
          </a:p>
        </p:txBody>
      </p:sp>
      <p:sp>
        <p:nvSpPr>
          <p:cNvPr id="224" name="Shape 224"/>
          <p:cNvSpPr/>
          <p:nvPr/>
        </p:nvSpPr>
        <p:spPr>
          <a:xfrm>
            <a:off x="3177900" y="2480275"/>
            <a:ext cx="2788200" cy="1356625"/>
          </a:xfrm>
          <a:prstGeom prst="flowChart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If the calcium get increase the phosphorus will decrease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If the calcium get decrease the phosphorus will increase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391175" y="166450"/>
            <a:ext cx="8189700" cy="733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200">
                <a:latin typeface="Economica"/>
                <a:ea typeface="Economica"/>
                <a:cs typeface="Economica"/>
                <a:sym typeface="Economica"/>
              </a:rPr>
              <a:t>Serum calcium phosphate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249325"/>
            <a:ext cx="8520600" cy="831300"/>
          </a:xfrm>
          <a:prstGeom prst="rect">
            <a:avLst/>
          </a:prstGeom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>
                <a:solidFill>
                  <a:srgbClr val="000000"/>
                </a:solidFill>
              </a:rPr>
              <a:t>Calcium Exchange Between Bone and ECF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110525" y="1225225"/>
            <a:ext cx="7968900" cy="2957400"/>
          </a:xfrm>
          <a:prstGeom prst="rect">
            <a:avLst/>
          </a:prstGeom>
          <a:solidFill>
            <a:schemeClr val="lt1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700"/>
              </a:spcBef>
              <a:spcAft>
                <a:spcPts val="0"/>
              </a:spcAft>
              <a:buSzPts val="1400"/>
              <a:buFont typeface="Open Sans SemiBold"/>
              <a:buChar char="●"/>
            </a:pPr>
            <a:r>
              <a:rPr lang="en" sz="1400">
                <a:latin typeface="Open Sans SemiBold"/>
                <a:ea typeface="Open Sans SemiBold"/>
                <a:cs typeface="Open Sans SemiBold"/>
                <a:sym typeface="Open Sans SemiBold"/>
              </a:rPr>
              <a:t>The bone contains a type of </a:t>
            </a:r>
            <a:r>
              <a:rPr lang="en" sz="1400" i="1">
                <a:latin typeface="Open Sans SemiBold"/>
                <a:ea typeface="Open Sans SemiBold"/>
                <a:cs typeface="Open Sans SemiBold"/>
                <a:sym typeface="Open Sans SemiBold"/>
              </a:rPr>
              <a:t>exchangeable </a:t>
            </a:r>
            <a:r>
              <a:rPr lang="en" sz="1400">
                <a:latin typeface="Open Sans SemiBold"/>
                <a:ea typeface="Open Sans SemiBold"/>
                <a:cs typeface="Open Sans SemiBold"/>
                <a:sym typeface="Open Sans SemiBold"/>
              </a:rPr>
              <a:t>calcium that is always in equilibrium with the Ca++ ions in the ECF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Char char="●"/>
            </a:pPr>
            <a:r>
              <a:rPr lang="en" sz="1400">
                <a:latin typeface="Open Sans SemiBold"/>
                <a:ea typeface="Open Sans SemiBold"/>
                <a:cs typeface="Open Sans SemiBold"/>
                <a:sym typeface="Open Sans SemiBold"/>
              </a:rPr>
              <a:t>It normally amounts to about (0.4-1%) of the total bone calcium.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Char char="●"/>
            </a:pPr>
            <a:r>
              <a:rPr lang="en" sz="1400">
                <a:latin typeface="Open Sans SemiBold"/>
                <a:ea typeface="Open Sans SemiBold"/>
                <a:cs typeface="Open Sans SemiBold"/>
                <a:sym typeface="Open Sans SemiBold"/>
              </a:rPr>
              <a:t>This calcium is a form of readily mobilizable salt such as CaHPO4 and other amorphous calcium salts.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Char char="●"/>
            </a:pPr>
            <a:r>
              <a:rPr lang="en" sz="1400">
                <a:solidFill>
                  <a:srgbClr val="FF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 importance of exchangeable calcium</a:t>
            </a:r>
            <a:r>
              <a:rPr lang="en" sz="1400">
                <a:latin typeface="Open Sans SemiBold"/>
                <a:ea typeface="Open Sans SemiBold"/>
                <a:cs typeface="Open Sans SemiBold"/>
                <a:sym typeface="Open Sans SemiBold"/>
              </a:rPr>
              <a:t> is that it provides a rapid </a:t>
            </a:r>
            <a:r>
              <a:rPr lang="en" sz="1400" i="1">
                <a:latin typeface="Open Sans SemiBold"/>
                <a:ea typeface="Open Sans SemiBold"/>
                <a:cs typeface="Open Sans SemiBold"/>
                <a:sym typeface="Open Sans SemiBold"/>
              </a:rPr>
              <a:t>buffering </a:t>
            </a:r>
            <a:r>
              <a:rPr lang="en" sz="1400">
                <a:latin typeface="Open Sans SemiBold"/>
                <a:ea typeface="Open Sans SemiBold"/>
                <a:cs typeface="Open Sans SemiBold"/>
                <a:sym typeface="Open Sans SemiBold"/>
              </a:rPr>
              <a:t>mechanism to keep the Ca++ ions concentration in ECF from rising to excessive levels or falling to very low levels under transient conditions of excess or decreased availability of calcium.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609625" y="4290025"/>
            <a:ext cx="8086500" cy="60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Important to keep the calcium homeostasis.This form of calcium is mobilizable (قابل للحركه) , this calcium is combined with phosphate but this is a different combination than the one in the Hydroxyapatite. Hydroxyapatite is more solid and stable , therefore it is not considered exchangeable.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375685" y="155000"/>
            <a:ext cx="8520600" cy="1342200"/>
          </a:xfrm>
          <a:prstGeom prst="rect">
            <a:avLst/>
          </a:prstGeom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Remodeling of Bone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Deposition and Absorption of  Bone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197825" y="1361775"/>
            <a:ext cx="8520600" cy="3259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400" dirty="0"/>
              <a:t>Bone remodeling is the continuous process of bone absorption (by osteoclasts,) and then its deposition (by osteoblasts.)</a:t>
            </a:r>
          </a:p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endParaRPr sz="1400" b="1" dirty="0"/>
          </a:p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endParaRPr sz="1400" b="1" dirty="0"/>
          </a:p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endParaRPr sz="1400" b="1" dirty="0"/>
          </a:p>
          <a:p>
            <a:pPr lvl="0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/>
              <a:t>Osteoblasts:</a:t>
            </a:r>
          </a:p>
          <a:p>
            <a:pPr marL="285750" lvl="0" indent="-285750" rtl="0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Osteoblasts are found on the outer surfaces of the bones and in the bone cavities.</a:t>
            </a:r>
          </a:p>
          <a:p>
            <a:pPr marL="285750" lvl="0" indent="-285750" rtl="0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A small amount of osteoblastic activity occurs on about </a:t>
            </a:r>
            <a:r>
              <a:rPr lang="en" sz="1400" dirty="0">
                <a:solidFill>
                  <a:srgbClr val="FF0000"/>
                </a:solidFill>
              </a:rPr>
              <a:t>4% of all bone surfaces</a:t>
            </a:r>
            <a:r>
              <a:rPr lang="en" sz="1400" dirty="0"/>
              <a:t> at any given time in an adult, so that at least some new bone is being formed constantly.</a:t>
            </a:r>
          </a:p>
          <a:p>
            <a:pPr marL="285750" lvl="0" indent="-285750" rtl="0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The renewal rate is about 4% per year for compact bone and 20% per year for trabecular bone. </a:t>
            </a:r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8001" y="1995672"/>
            <a:ext cx="4270425" cy="123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6945250" y="155000"/>
            <a:ext cx="2085300" cy="38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عملية تجديد للعظام. العمليتين الاحلال و التجديد يشتغلون مع بعض. 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425574" y="2179830"/>
            <a:ext cx="3500283" cy="66842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-US" dirty="0">
                <a:solidFill>
                  <a:schemeClr val="dk1"/>
                </a:solidFill>
                <a:latin typeface="Open Sans"/>
                <a:sym typeface="Open Sans"/>
              </a:rPr>
              <a:t>Bone is continually deposited by </a:t>
            </a:r>
            <a:r>
              <a:rPr lang="en-US" u="sng" dirty="0">
                <a:solidFill>
                  <a:schemeClr val="dk1"/>
                </a:solidFill>
                <a:latin typeface="Open Sans"/>
                <a:sym typeface="Open Sans"/>
              </a:rPr>
              <a:t>osteoblasts</a:t>
            </a:r>
            <a:r>
              <a:rPr lang="en-US" dirty="0">
                <a:solidFill>
                  <a:schemeClr val="dk1"/>
                </a:solidFill>
                <a:latin typeface="Open Sans"/>
                <a:sym typeface="Open Sans"/>
              </a:rPr>
              <a:t> , and absorbed where </a:t>
            </a:r>
            <a:r>
              <a:rPr lang="en-US" u="sng" dirty="0">
                <a:solidFill>
                  <a:schemeClr val="dk1"/>
                </a:solidFill>
                <a:latin typeface="Open Sans"/>
                <a:sym typeface="Open Sans"/>
              </a:rPr>
              <a:t>osteoclasts</a:t>
            </a:r>
            <a:r>
              <a:rPr lang="en-US" dirty="0">
                <a:solidFill>
                  <a:schemeClr val="dk1"/>
                </a:solidFill>
                <a:latin typeface="Open Sans"/>
                <a:sym typeface="Open Sans"/>
              </a:rPr>
              <a:t> are active.</a:t>
            </a:r>
            <a:endParaRPr dirty="0">
              <a:solidFill>
                <a:schemeClr val="dk1"/>
              </a:solidFill>
              <a:latin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261775" y="157800"/>
            <a:ext cx="8520600" cy="416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*For more understanding (extra):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800" y="574200"/>
            <a:ext cx="5908862" cy="426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6591675" y="157800"/>
            <a:ext cx="2139000" cy="176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Remodeling of bone = الosteoclasts ينحتوا العظام الى شكلها الطبيعي اللي نعرفها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Stops over deposition and accumulation of bone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311700" y="154600"/>
            <a:ext cx="8520600" cy="831300"/>
          </a:xfrm>
          <a:prstGeom prst="rect">
            <a:avLst/>
          </a:prstGeom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Osteoclasts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311700" y="1250600"/>
            <a:ext cx="8520600" cy="3759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7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sz="1400" dirty="0">
              <a:solidFill>
                <a:srgbClr val="000000"/>
              </a:solidFill>
            </a:endParaRPr>
          </a:p>
          <a:p>
            <a:pPr marL="285750" lvl="0" indent="-285750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en" sz="1400" dirty="0">
                <a:solidFill>
                  <a:srgbClr val="000000"/>
                </a:solidFill>
              </a:rPr>
              <a:t>Osteoclasts </a:t>
            </a:r>
            <a:r>
              <a:rPr lang="en" sz="1400" dirty="0"/>
              <a:t>are large </a:t>
            </a:r>
            <a:r>
              <a:rPr lang="en" sz="1400" dirty="0">
                <a:solidFill>
                  <a:srgbClr val="FF0000"/>
                </a:solidFill>
              </a:rPr>
              <a:t>phagocytic </a:t>
            </a:r>
            <a:r>
              <a:rPr lang="en" sz="1400" dirty="0" err="1">
                <a:solidFill>
                  <a:srgbClr val="FF0000"/>
                </a:solidFill>
              </a:rPr>
              <a:t>multinucleated</a:t>
            </a:r>
            <a:r>
              <a:rPr lang="en" sz="1400" dirty="0"/>
              <a:t> cells</a:t>
            </a:r>
          </a:p>
          <a:p>
            <a:pPr marL="285750" lvl="0" indent="-285750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sz="1400" dirty="0"/>
              <a:t>They are normally active on less than </a:t>
            </a:r>
            <a:r>
              <a:rPr lang="en" sz="1400" dirty="0">
                <a:solidFill>
                  <a:srgbClr val="FF0000"/>
                </a:solidFill>
              </a:rPr>
              <a:t>1% of the bone surfaces</a:t>
            </a:r>
            <a:r>
              <a:rPr lang="en" sz="1400" dirty="0"/>
              <a:t> of an adult.</a:t>
            </a:r>
          </a:p>
          <a:p>
            <a:pPr marL="285750" lvl="0" indent="-28575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sz="1400" dirty="0"/>
              <a:t>The osteoclasts secrete</a:t>
            </a:r>
          </a:p>
          <a:p>
            <a:pPr marL="285750" lvl="0" indent="-285750" rtl="0">
              <a:spcBef>
                <a:spcPts val="7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sz="1400" dirty="0"/>
              <a:t>two types of substances:</a:t>
            </a:r>
          </a:p>
          <a:p>
            <a:pPr marL="285750" lvl="0" indent="-285750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endParaRPr sz="1400" dirty="0"/>
          </a:p>
          <a:p>
            <a:pPr marL="285750" lvl="0" indent="-285750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endParaRPr sz="1400" dirty="0"/>
          </a:p>
          <a:p>
            <a:pPr marL="285750" lvl="0" indent="-285750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endParaRPr sz="1400" dirty="0"/>
          </a:p>
          <a:p>
            <a:pPr marL="285750" lvl="0" indent="-285750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endParaRPr sz="1400" dirty="0"/>
          </a:p>
          <a:p>
            <a:pPr marL="285750" lvl="0" indent="-285750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en" sz="1400" dirty="0"/>
              <a:t>The osteoclastic cells also phagocytose minute particles of bone matrix and crystals, </a:t>
            </a:r>
            <a:r>
              <a:rPr lang="en" sz="1400" dirty="0" err="1"/>
              <a:t>dissoluting</a:t>
            </a:r>
            <a:r>
              <a:rPr lang="en" sz="1400" dirty="0"/>
              <a:t> them and releasing the products into the blood.</a:t>
            </a:r>
          </a:p>
          <a:p>
            <a:pPr marL="285750" lvl="0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sz="1400" dirty="0"/>
          </a:p>
        </p:txBody>
      </p:sp>
      <p:graphicFrame>
        <p:nvGraphicFramePr>
          <p:cNvPr id="255" name="Shape 255"/>
          <p:cNvGraphicFramePr/>
          <p:nvPr/>
        </p:nvGraphicFramePr>
        <p:xfrm>
          <a:off x="3219015" y="2671621"/>
          <a:ext cx="5229500" cy="1553650"/>
        </p:xfrm>
        <a:graphic>
          <a:graphicData uri="http://schemas.openxmlformats.org/drawingml/2006/table">
            <a:tbl>
              <a:tblPr>
                <a:noFill/>
                <a:tableStyleId>{30F02EA8-037D-4600-9DFC-D1C6C3C77D43}</a:tableStyleId>
              </a:tblPr>
              <a:tblGrid>
                <a:gridCol w="136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7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Proteolytic enzymes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Several acids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4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Location of origin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from the lysosomes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from the mitochondria and secretory vesicles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4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purpose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dissolve the organic matrix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solution of the bone salts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6657" y="1051938"/>
            <a:ext cx="2045643" cy="15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204901"/>
            <a:ext cx="1960425" cy="117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311700" y="126125"/>
            <a:ext cx="8520600" cy="831300"/>
          </a:xfrm>
          <a:prstGeom prst="rect">
            <a:avLst/>
          </a:prstGeom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Value of Continual Bone Remodeling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7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Bone adjusts </a:t>
            </a:r>
            <a:r>
              <a:rPr lang="en" sz="1400">
                <a:solidFill>
                  <a:srgbClr val="FF0000"/>
                </a:solidFill>
              </a:rPr>
              <a:t>its strength in proportion</a:t>
            </a:r>
            <a:r>
              <a:rPr lang="en" sz="1400"/>
              <a:t> </a:t>
            </a:r>
            <a:r>
              <a:rPr lang="en" sz="1400">
                <a:solidFill>
                  <a:srgbClr val="FF0000"/>
                </a:solidFill>
              </a:rPr>
              <a:t>to</a:t>
            </a:r>
            <a:r>
              <a:rPr lang="en" sz="1400"/>
              <a:t> the degree of bone </a:t>
            </a:r>
            <a:r>
              <a:rPr lang="en" sz="1400">
                <a:solidFill>
                  <a:srgbClr val="FF0000"/>
                </a:solidFill>
              </a:rPr>
              <a:t>stress</a:t>
            </a:r>
            <a:r>
              <a:rPr lang="en" sz="1400"/>
              <a:t> and it thicken when subjected to heavy loads. </a:t>
            </a:r>
            <a:r>
              <a:rPr lang="en" sz="1400">
                <a:solidFill>
                  <a:srgbClr val="999999"/>
                </a:solidFill>
              </a:rPr>
              <a:t>(more stress = stronger)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</a:rPr>
              <a:t>The shape of the bone</a:t>
            </a:r>
            <a:r>
              <a:rPr lang="en" sz="1400">
                <a:solidFill>
                  <a:srgbClr val="FF9900"/>
                </a:solidFill>
              </a:rPr>
              <a:t> </a:t>
            </a:r>
            <a:r>
              <a:rPr lang="en" sz="1400">
                <a:solidFill>
                  <a:srgbClr val="FF0000"/>
                </a:solidFill>
              </a:rPr>
              <a:t>can be rearranged</a:t>
            </a:r>
            <a:r>
              <a:rPr lang="en" sz="1400"/>
              <a:t> for proper support of mechanical forces by deposition and absorption of bone </a:t>
            </a:r>
            <a:r>
              <a:rPr lang="en" sz="1400">
                <a:solidFill>
                  <a:srgbClr val="FF0000"/>
                </a:solidFill>
              </a:rPr>
              <a:t>in accordance with stress patterns.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Because old bone becomes relatively brittle </a:t>
            </a:r>
            <a:r>
              <a:rPr lang="en" sz="1400">
                <a:solidFill>
                  <a:srgbClr val="999999"/>
                </a:solidFill>
              </a:rPr>
              <a:t>(هش)</a:t>
            </a:r>
            <a:r>
              <a:rPr lang="en" sz="1400"/>
              <a:t> and weak, new organic matrix is needed as the old organic matrix degenerates. In this manner, the normal toughness of bone is maintained. </a:t>
            </a:r>
            <a:r>
              <a:rPr lang="en" sz="1400">
                <a:solidFill>
                  <a:srgbClr val="999999"/>
                </a:solidFill>
              </a:rPr>
              <a:t>(.بسبب الاستعمال المتكرر للعظام، العظام القديمة تضعف. فتتحلل العظام القديمة، وتستبدل بالجديدة)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Therefore, </a:t>
            </a:r>
            <a:r>
              <a:rPr lang="en" sz="1400">
                <a:solidFill>
                  <a:srgbClr val="FF0000"/>
                </a:solidFill>
              </a:rPr>
              <a:t>the bones of children are less brittle</a:t>
            </a:r>
            <a:r>
              <a:rPr lang="en" sz="1400"/>
              <a:t> than the bones </a:t>
            </a:r>
            <a:r>
              <a:rPr lang="en" sz="1400">
                <a:solidFill>
                  <a:srgbClr val="FF0000"/>
                </a:solidFill>
              </a:rPr>
              <a:t>of the elderly</a:t>
            </a:r>
            <a:r>
              <a:rPr lang="en" sz="1400"/>
              <a:t>, due to </a:t>
            </a:r>
            <a:r>
              <a:rPr lang="en" sz="1400">
                <a:solidFill>
                  <a:srgbClr val="FF0000"/>
                </a:solidFill>
              </a:rPr>
              <a:t>more remodeling in the children.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3096339" y="3305351"/>
            <a:ext cx="3254700" cy="34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عملية التجديد عند الاطفال اعل</a:t>
            </a:r>
            <a:r>
              <a:rPr lang="en" sz="1200">
                <a:solidFill>
                  <a:srgbClr val="B7B7B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ى من الكبار في السن. </a:t>
            </a:r>
            <a:r>
              <a:rPr lang="en" sz="12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objectives: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 	 	 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		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			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311700" y="1225225"/>
            <a:ext cx="8692800" cy="354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By the end of the lecture you will be able to: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1- Define bone and  differentiate cortical &amp; trabecular bone (sites and function of each).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2- State the normal levels and forms of ca++ in the ECF and its relation to PO4.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3- Identify the bone cells and the function of each.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4- Define bone remodelling and explain the mechanism of bone formation.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5- Define osteoporosis.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6- Discuss the effect of different hormones on bone physiology.</a:t>
            </a:r>
            <a:br>
              <a:rPr lang="en">
                <a:latin typeface="Open Sans"/>
                <a:ea typeface="Open Sans"/>
                <a:cs typeface="Open Sans"/>
                <a:sym typeface="Open Sans"/>
              </a:rPr>
            </a:br>
            <a:endParaRPr lang="en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283805" y="102000"/>
            <a:ext cx="8644500" cy="1206900"/>
          </a:xfrm>
          <a:prstGeom prst="rect">
            <a:avLst/>
          </a:prstGeom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dirty="0">
                <a:solidFill>
                  <a:srgbClr val="000000"/>
                </a:solidFill>
              </a:rPr>
              <a:t>Control of the Rate of Bone Deposition by Bone “Stress”</a:t>
            </a:r>
          </a:p>
        </p:txBody>
      </p:sp>
      <p:grpSp>
        <p:nvGrpSpPr>
          <p:cNvPr id="270" name="Shape 270"/>
          <p:cNvGrpSpPr/>
          <p:nvPr/>
        </p:nvGrpSpPr>
        <p:grpSpPr>
          <a:xfrm>
            <a:off x="329183" y="1340267"/>
            <a:ext cx="2882921" cy="2048328"/>
            <a:chOff x="1660800" y="1171213"/>
            <a:chExt cx="1942800" cy="1569600"/>
          </a:xfrm>
        </p:grpSpPr>
        <p:sp>
          <p:nvSpPr>
            <p:cNvPr id="271" name="Shape 271"/>
            <p:cNvSpPr/>
            <p:nvPr/>
          </p:nvSpPr>
          <p:spPr>
            <a:xfrm>
              <a:off x="1660800" y="1171213"/>
              <a:ext cx="1942800" cy="1569600"/>
            </a:xfrm>
            <a:prstGeom prst="round1Rect">
              <a:avLst>
                <a:gd name="adj" fmla="val 17446"/>
              </a:avLst>
            </a:prstGeom>
            <a:solidFill>
              <a:srgbClr val="FFE59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2" name="Shape 272"/>
            <p:cNvSpPr txBox="1"/>
            <p:nvPr/>
          </p:nvSpPr>
          <p:spPr>
            <a:xfrm>
              <a:off x="1740602" y="1429726"/>
              <a:ext cx="1733400" cy="10974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70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DD8047"/>
                  </a:solidFill>
                  <a:latin typeface="Open Sans"/>
                  <a:ea typeface="Open Sans"/>
                  <a:cs typeface="Open Sans"/>
                  <a:sym typeface="Open Sans"/>
                </a:rPr>
                <a:t>-</a:t>
              </a:r>
              <a:r>
                <a:rPr lang="en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Bone is deposited in proportion to the load that it must carry.</a:t>
              </a:r>
            </a:p>
            <a:p>
              <a:pPr lvl="0">
                <a:spcBef>
                  <a:spcPts val="0"/>
                </a:spcBef>
                <a:buNone/>
              </a:pPr>
              <a:endParaRPr b="1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73" name="Shape 273"/>
          <p:cNvGrpSpPr/>
          <p:nvPr/>
        </p:nvGrpSpPr>
        <p:grpSpPr>
          <a:xfrm>
            <a:off x="3207652" y="1339941"/>
            <a:ext cx="2882921" cy="2048328"/>
            <a:chOff x="3600600" y="1170963"/>
            <a:chExt cx="1942800" cy="1569600"/>
          </a:xfrm>
        </p:grpSpPr>
        <p:sp>
          <p:nvSpPr>
            <p:cNvPr id="274" name="Shape 274"/>
            <p:cNvSpPr/>
            <p:nvPr/>
          </p:nvSpPr>
          <p:spPr>
            <a:xfrm>
              <a:off x="3600600" y="1170963"/>
              <a:ext cx="1942800" cy="1569600"/>
            </a:xfrm>
            <a:prstGeom prst="round2SameRect">
              <a:avLst>
                <a:gd name="adj1" fmla="val 18098"/>
                <a:gd name="adj2" fmla="val 0"/>
              </a:avLst>
            </a:prstGeom>
            <a:solidFill>
              <a:srgbClr val="FFD96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5" name="Shape 275"/>
            <p:cNvSpPr txBox="1"/>
            <p:nvPr/>
          </p:nvSpPr>
          <p:spPr>
            <a:xfrm>
              <a:off x="3787876" y="1296587"/>
              <a:ext cx="1571400" cy="13653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70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DD8047"/>
                  </a:solidFill>
                  <a:latin typeface="Open Sans"/>
                  <a:ea typeface="Open Sans"/>
                  <a:cs typeface="Open Sans"/>
                  <a:sym typeface="Open Sans"/>
                </a:rPr>
                <a:t>-</a:t>
              </a:r>
              <a:r>
                <a:rPr lang="en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Continual physical stress stimulates osteoblastic deposition and calcification of bone.</a:t>
              </a:r>
            </a:p>
            <a:p>
              <a:pPr lvl="0">
                <a:spcBef>
                  <a:spcPts val="0"/>
                </a:spcBef>
                <a:buNone/>
              </a:pPr>
              <a:endParaRPr b="1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76" name="Shape 276"/>
          <p:cNvGrpSpPr/>
          <p:nvPr/>
        </p:nvGrpSpPr>
        <p:grpSpPr>
          <a:xfrm>
            <a:off x="329183" y="3386950"/>
            <a:ext cx="8639859" cy="907482"/>
            <a:chOff x="1660800" y="2723938"/>
            <a:chExt cx="5822400" cy="1248600"/>
          </a:xfrm>
        </p:grpSpPr>
        <p:sp>
          <p:nvSpPr>
            <p:cNvPr id="277" name="Shape 277"/>
            <p:cNvSpPr/>
            <p:nvPr/>
          </p:nvSpPr>
          <p:spPr>
            <a:xfrm rot="10800000">
              <a:off x="1660800" y="2723938"/>
              <a:ext cx="5822400" cy="1248600"/>
            </a:xfrm>
            <a:prstGeom prst="round2SameRect">
              <a:avLst>
                <a:gd name="adj1" fmla="val 18098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8" name="Shape 278"/>
            <p:cNvSpPr txBox="1"/>
            <p:nvPr/>
          </p:nvSpPr>
          <p:spPr>
            <a:xfrm>
              <a:off x="1780951" y="2723943"/>
              <a:ext cx="5582100" cy="971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70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endParaRPr>
                <a:solidFill>
                  <a:srgbClr val="DD8047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rtl="0">
                <a:lnSpc>
                  <a:spcPct val="115000"/>
                </a:lnSpc>
                <a:spcBef>
                  <a:spcPts val="70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DD8047"/>
                  </a:solidFill>
                  <a:latin typeface="Open Sans"/>
                  <a:ea typeface="Open Sans"/>
                  <a:cs typeface="Open Sans"/>
                  <a:sym typeface="Open Sans"/>
                </a:rPr>
                <a:t>-</a:t>
              </a:r>
              <a:r>
                <a:rPr lang="en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bones of athletes become considerably heavier than those of non-athletes. Also, the bone of the leg in the cast becomes thin and up to 30 % decalcified within a few weeks.</a:t>
              </a:r>
            </a:p>
            <a:p>
              <a:pPr lvl="0">
                <a:spcBef>
                  <a:spcPts val="0"/>
                </a:spcBef>
                <a:buNone/>
              </a:pPr>
              <a:endPara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79" name="Shape 279"/>
          <p:cNvGrpSpPr/>
          <p:nvPr/>
        </p:nvGrpSpPr>
        <p:grpSpPr>
          <a:xfrm>
            <a:off x="6090609" y="1368517"/>
            <a:ext cx="2882921" cy="2018506"/>
            <a:chOff x="5539816" y="1171213"/>
            <a:chExt cx="1942800" cy="1569600"/>
          </a:xfrm>
        </p:grpSpPr>
        <p:sp>
          <p:nvSpPr>
            <p:cNvPr id="280" name="Shape 280"/>
            <p:cNvSpPr/>
            <p:nvPr/>
          </p:nvSpPr>
          <p:spPr>
            <a:xfrm flipH="1">
              <a:off x="5539816" y="1171213"/>
              <a:ext cx="1942800" cy="1569600"/>
            </a:xfrm>
            <a:prstGeom prst="round1Rect">
              <a:avLst>
                <a:gd name="adj" fmla="val 17446"/>
              </a:avLst>
            </a:prstGeom>
            <a:solidFill>
              <a:srgbClr val="FFE59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1" name="Shape 281"/>
            <p:cNvSpPr txBox="1"/>
            <p:nvPr/>
          </p:nvSpPr>
          <p:spPr>
            <a:xfrm>
              <a:off x="5714368" y="1289512"/>
              <a:ext cx="1713300" cy="13863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70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rgbClr val="DD8047"/>
                  </a:solidFill>
                  <a:latin typeface="Open Sans"/>
                  <a:ea typeface="Open Sans"/>
                  <a:cs typeface="Open Sans"/>
                  <a:sym typeface="Open Sans"/>
                </a:rPr>
                <a:t>-</a:t>
              </a:r>
              <a:r>
                <a:rPr lang="en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Bone stress also determines the shape of bones under certain circumstances. (e.g. Healing of fractures may start angulated in children then become straight).</a:t>
              </a:r>
            </a:p>
            <a:p>
              <a:pPr lvl="0">
                <a:spcBef>
                  <a:spcPts val="0"/>
                </a:spcBef>
                <a:buNone/>
              </a:pPr>
              <a:endParaRPr b="1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82" name="Shape 282"/>
          <p:cNvGrpSpPr/>
          <p:nvPr/>
        </p:nvGrpSpPr>
        <p:grpSpPr>
          <a:xfrm>
            <a:off x="3019781" y="2327320"/>
            <a:ext cx="386387" cy="339770"/>
            <a:chOff x="3157188" y="909150"/>
            <a:chExt cx="470400" cy="470400"/>
          </a:xfrm>
        </p:grpSpPr>
        <p:sp>
          <p:nvSpPr>
            <p:cNvPr id="283" name="Shape 28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37474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85" name="Shape 285"/>
          <p:cNvGrpSpPr/>
          <p:nvPr/>
        </p:nvGrpSpPr>
        <p:grpSpPr>
          <a:xfrm>
            <a:off x="5897250" y="2327320"/>
            <a:ext cx="386387" cy="339770"/>
            <a:chOff x="3157188" y="909150"/>
            <a:chExt cx="470400" cy="470400"/>
          </a:xfrm>
        </p:grpSpPr>
        <p:sp>
          <p:nvSpPr>
            <p:cNvPr id="286" name="Shape 286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37474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8" name="Shape 288"/>
          <p:cNvSpPr txBox="1"/>
          <p:nvPr/>
        </p:nvSpPr>
        <p:spPr>
          <a:xfrm>
            <a:off x="329175" y="4352825"/>
            <a:ext cx="8451300" cy="57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Bone stress=continual use of bone, so when we are wearing a cast the bone is immobilized and so no stress is on it = no need for it to be thick and it becomes thinner and lighter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311700" y="150600"/>
            <a:ext cx="8520600" cy="831300"/>
          </a:xfrm>
          <a:prstGeom prst="rect">
            <a:avLst/>
          </a:prstGeom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000000"/>
                </a:solidFill>
              </a:rPr>
              <a:t>Repair of a Fracture Activates Osteoblasts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311700" y="1081925"/>
            <a:ext cx="8520600" cy="209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DD8047"/>
                </a:solidFill>
              </a:rPr>
              <a:t>-</a:t>
            </a:r>
            <a:r>
              <a:rPr lang="en" sz="1400"/>
              <a:t>Fracture of a bone activates all the periosteal and intraosseous osteoblasts involved in the break.</a:t>
            </a:r>
          </a:p>
          <a:p>
            <a:pPr lvl="0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DD8047"/>
                </a:solidFill>
              </a:rPr>
              <a:t>-</a:t>
            </a:r>
            <a:r>
              <a:rPr lang="en" sz="1400" u="sng"/>
              <a:t>Large numbers of new osteoblasts are formed from </a:t>
            </a:r>
            <a:r>
              <a:rPr lang="en" sz="1400" b="1" i="1">
                <a:solidFill>
                  <a:srgbClr val="FF0000"/>
                </a:solidFill>
              </a:rPr>
              <a:t>osteoprogenitor</a:t>
            </a:r>
            <a:r>
              <a:rPr lang="en" sz="1400" i="1"/>
              <a:t> cells</a:t>
            </a:r>
            <a:r>
              <a:rPr lang="en" sz="1400"/>
              <a:t>, which are bone stem cells in the surface tissue lining bone,	called the "bone membrane”.</a:t>
            </a:r>
          </a:p>
          <a:p>
            <a:pPr lvl="0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DD8047"/>
                </a:solidFill>
              </a:rPr>
              <a:t>-</a:t>
            </a:r>
            <a:r>
              <a:rPr lang="en" sz="1400"/>
              <a:t>Shortly a large bulge of osteoblastic tissue and new organic bone matrix, develops between the two broken ends of the bone followed shortly by the deposition of calcium salts. This is called a </a:t>
            </a:r>
            <a:r>
              <a:rPr lang="en" sz="1400" b="1" i="1">
                <a:solidFill>
                  <a:srgbClr val="FF0000"/>
                </a:solidFill>
              </a:rPr>
              <a:t>callus*</a:t>
            </a:r>
            <a:r>
              <a:rPr lang="en" sz="1400" b="1" i="1"/>
              <a:t>. </a:t>
            </a:r>
            <a:r>
              <a:rPr lang="en" sz="1400">
                <a:solidFill>
                  <a:schemeClr val="dk2"/>
                </a:solidFill>
              </a:rPr>
              <a:t>Callus is not final stage of bone healing, fracture can re-occur to the same area  even with callus if no caution is taken.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149800" y="4735675"/>
            <a:ext cx="8520600" cy="28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r>
              <a:rPr lang="en" sz="1000" i="1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callus</a:t>
            </a:r>
            <a:r>
              <a:rPr lang="en" sz="1000" i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means the bony healing tissue which forms around the ends of broken bone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416125" y="3462300"/>
            <a:ext cx="1872600" cy="831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Activation of osteoblasts</a:t>
            </a:r>
          </a:p>
        </p:txBody>
      </p:sp>
      <p:sp>
        <p:nvSpPr>
          <p:cNvPr id="297" name="Shape 297"/>
          <p:cNvSpPr/>
          <p:nvPr/>
        </p:nvSpPr>
        <p:spPr>
          <a:xfrm>
            <a:off x="2014100" y="3462300"/>
            <a:ext cx="2330400" cy="831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Osteoblasts formation from osteoprogenitor (stem cell)</a:t>
            </a:r>
          </a:p>
        </p:txBody>
      </p:sp>
      <p:sp>
        <p:nvSpPr>
          <p:cNvPr id="298" name="Shape 298"/>
          <p:cNvSpPr/>
          <p:nvPr/>
        </p:nvSpPr>
        <p:spPr>
          <a:xfrm>
            <a:off x="4061525" y="3462300"/>
            <a:ext cx="3254100" cy="831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Developing of large bulge of osteoblastic tissue + new organic matrix between the two broken ends.</a:t>
            </a:r>
          </a:p>
        </p:txBody>
      </p:sp>
      <p:sp>
        <p:nvSpPr>
          <p:cNvPr id="299" name="Shape 299"/>
          <p:cNvSpPr/>
          <p:nvPr/>
        </p:nvSpPr>
        <p:spPr>
          <a:xfrm>
            <a:off x="7024450" y="3470625"/>
            <a:ext cx="1922700" cy="831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Deposition of calcium salts</a:t>
            </a:r>
          </a:p>
        </p:txBody>
      </p:sp>
      <p:sp>
        <p:nvSpPr>
          <p:cNvPr id="300" name="Shape 300"/>
          <p:cNvSpPr/>
          <p:nvPr/>
        </p:nvSpPr>
        <p:spPr>
          <a:xfrm>
            <a:off x="8531000" y="3470625"/>
            <a:ext cx="416150" cy="831300"/>
          </a:xfrm>
          <a:prstGeom prst="flowChartProcess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232525" y="0"/>
            <a:ext cx="8820900" cy="633300"/>
          </a:xfrm>
          <a:prstGeom prst="rect">
            <a:avLst/>
          </a:prstGeom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000000"/>
                </a:solidFill>
              </a:rPr>
              <a:t>Hormonal Control of Calcium Metabolism &amp; Physiology of Bone</a:t>
            </a:r>
          </a:p>
        </p:txBody>
      </p:sp>
      <p:sp>
        <p:nvSpPr>
          <p:cNvPr id="306" name="Shape 306"/>
          <p:cNvSpPr/>
          <p:nvPr/>
        </p:nvSpPr>
        <p:spPr>
          <a:xfrm>
            <a:off x="2038900" y="843625"/>
            <a:ext cx="2345700" cy="576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Three major hormones </a:t>
            </a:r>
          </a:p>
        </p:txBody>
      </p:sp>
      <p:sp>
        <p:nvSpPr>
          <p:cNvPr id="307" name="Shape 307"/>
          <p:cNvSpPr/>
          <p:nvPr/>
        </p:nvSpPr>
        <p:spPr>
          <a:xfrm>
            <a:off x="90550" y="2465684"/>
            <a:ext cx="2242200" cy="576000"/>
          </a:xfrm>
          <a:prstGeom prst="roundRect">
            <a:avLst>
              <a:gd name="adj" fmla="val 50000"/>
            </a:avLst>
          </a:prstGeom>
          <a:solidFill>
            <a:srgbClr val="FFD9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 b="1" i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1, 25 dihydroxycholecalciferol</a:t>
            </a:r>
          </a:p>
        </p:txBody>
      </p:sp>
      <p:sp>
        <p:nvSpPr>
          <p:cNvPr id="308" name="Shape 308"/>
          <p:cNvSpPr/>
          <p:nvPr/>
        </p:nvSpPr>
        <p:spPr>
          <a:xfrm>
            <a:off x="384408" y="3306321"/>
            <a:ext cx="1654500" cy="576000"/>
          </a:xfrm>
          <a:prstGeom prst="roundRect">
            <a:avLst>
              <a:gd name="adj" fmla="val 50000"/>
            </a:avLst>
          </a:prstGeom>
          <a:solidFill>
            <a:srgbClr val="FFE59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steroid hormone formed from Vitamin D.</a:t>
            </a:r>
          </a:p>
        </p:txBody>
      </p:sp>
      <p:cxnSp>
        <p:nvCxnSpPr>
          <p:cNvPr id="309" name="Shape 309"/>
          <p:cNvCxnSpPr/>
          <p:nvPr/>
        </p:nvCxnSpPr>
        <p:spPr>
          <a:xfrm>
            <a:off x="3211668" y="1967734"/>
            <a:ext cx="1931700" cy="462600"/>
          </a:xfrm>
          <a:prstGeom prst="bentConnector3">
            <a:avLst>
              <a:gd name="adj1" fmla="val 98714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0" name="Shape 310"/>
          <p:cNvCxnSpPr>
            <a:stCxn id="307" idx="0"/>
            <a:endCxn id="306" idx="2"/>
          </p:cNvCxnSpPr>
          <p:nvPr/>
        </p:nvCxnSpPr>
        <p:spPr>
          <a:xfrm rot="-5400000">
            <a:off x="1688650" y="942584"/>
            <a:ext cx="1046100" cy="2000100"/>
          </a:xfrm>
          <a:prstGeom prst="bentConnector3">
            <a:avLst>
              <a:gd name="adj1" fmla="val 47145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1" name="Shape 311"/>
          <p:cNvCxnSpPr>
            <a:stCxn id="308" idx="0"/>
            <a:endCxn id="307" idx="2"/>
          </p:cNvCxnSpPr>
          <p:nvPr/>
        </p:nvCxnSpPr>
        <p:spPr>
          <a:xfrm rot="-5400000">
            <a:off x="1079658" y="3173721"/>
            <a:ext cx="264600" cy="600"/>
          </a:xfrm>
          <a:prstGeom prst="bentConnector3">
            <a:avLst>
              <a:gd name="adj1" fmla="val 5000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Shape 312"/>
          <p:cNvCxnSpPr/>
          <p:nvPr/>
        </p:nvCxnSpPr>
        <p:spPr>
          <a:xfrm rot="5400000" flipH="1">
            <a:off x="4970868" y="3081409"/>
            <a:ext cx="345600" cy="24600"/>
          </a:xfrm>
          <a:prstGeom prst="bentConnector3">
            <a:avLst>
              <a:gd name="adj1" fmla="val 91821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Shape 313"/>
          <p:cNvCxnSpPr/>
          <p:nvPr/>
        </p:nvCxnSpPr>
        <p:spPr>
          <a:xfrm rot="-5400000">
            <a:off x="2914155" y="2265036"/>
            <a:ext cx="5952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4" name="Shape 314"/>
          <p:cNvSpPr/>
          <p:nvPr/>
        </p:nvSpPr>
        <p:spPr>
          <a:xfrm>
            <a:off x="2415650" y="2465684"/>
            <a:ext cx="1654500" cy="576000"/>
          </a:xfrm>
          <a:prstGeom prst="roundRect">
            <a:avLst>
              <a:gd name="adj" fmla="val 50000"/>
            </a:avLst>
          </a:prstGeom>
          <a:solidFill>
            <a:srgbClr val="FFD9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b="1" i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Parathyroid hormone (PTH)</a:t>
            </a:r>
          </a:p>
        </p:txBody>
      </p:sp>
      <p:cxnSp>
        <p:nvCxnSpPr>
          <p:cNvPr id="315" name="Shape 315"/>
          <p:cNvCxnSpPr>
            <a:stCxn id="316" idx="0"/>
            <a:endCxn id="314" idx="2"/>
          </p:cNvCxnSpPr>
          <p:nvPr/>
        </p:nvCxnSpPr>
        <p:spPr>
          <a:xfrm rot="-5400000">
            <a:off x="3110200" y="3173725"/>
            <a:ext cx="264600" cy="6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7" name="Shape 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9775" y="722675"/>
            <a:ext cx="2680625" cy="369816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x="-26400" y="4420200"/>
            <a:ext cx="9196800" cy="46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DD8047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a lesser extent; Glucocorticoids, GH, estrogens &amp; various growth factors also affect Calcium Metabolism.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149875" y="1993665"/>
            <a:ext cx="795600" cy="41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Active Vitamin D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4321675" y="3806475"/>
            <a:ext cx="2048100" cy="54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Main goal of calcitonin is to work when the serum level of Calcium is high. 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2142400" y="3843350"/>
            <a:ext cx="2242200" cy="57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Main goal of PTH is to work when the serum level of Calcium is low. </a:t>
            </a:r>
          </a:p>
        </p:txBody>
      </p:sp>
      <p:sp>
        <p:nvSpPr>
          <p:cNvPr id="322" name="Shape 322"/>
          <p:cNvSpPr/>
          <p:nvPr/>
        </p:nvSpPr>
        <p:spPr>
          <a:xfrm>
            <a:off x="4266493" y="2430334"/>
            <a:ext cx="1654500" cy="576000"/>
          </a:xfrm>
          <a:prstGeom prst="roundRect">
            <a:avLst>
              <a:gd name="adj" fmla="val 50000"/>
            </a:avLst>
          </a:prstGeom>
          <a:solidFill>
            <a:srgbClr val="FFD9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 b="1" i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Calcitonin</a:t>
            </a:r>
          </a:p>
        </p:txBody>
      </p:sp>
      <p:sp>
        <p:nvSpPr>
          <p:cNvPr id="316" name="Shape 316"/>
          <p:cNvSpPr/>
          <p:nvPr/>
        </p:nvSpPr>
        <p:spPr>
          <a:xfrm>
            <a:off x="2414950" y="3306325"/>
            <a:ext cx="1654500" cy="576000"/>
          </a:xfrm>
          <a:prstGeom prst="roundRect">
            <a:avLst>
              <a:gd name="adj" fmla="val 50000"/>
            </a:avLst>
          </a:prstGeom>
          <a:solidFill>
            <a:srgbClr val="FFE59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secreted by parathyroid gland</a:t>
            </a:r>
          </a:p>
          <a:p>
            <a:pPr lvl="0" algn="ctr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4191125" y="3266498"/>
            <a:ext cx="1904400" cy="576000"/>
          </a:xfrm>
          <a:prstGeom prst="roundRect">
            <a:avLst>
              <a:gd name="adj" fmla="val 50000"/>
            </a:avLst>
          </a:prstGeom>
          <a:solidFill>
            <a:srgbClr val="FFE59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secreted by c-cells in the thyroid gland.</a:t>
            </a:r>
          </a:p>
          <a:p>
            <a:pPr lvl="0" algn="ctr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650" y="0"/>
            <a:ext cx="8211030" cy="502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203875" y="126875"/>
            <a:ext cx="8520600" cy="703800"/>
          </a:xfrm>
          <a:prstGeom prst="rect">
            <a:avLst/>
          </a:prstGeom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Vitamin D - ACTION OF CALCITRIOL</a:t>
            </a:r>
          </a:p>
        </p:txBody>
      </p:sp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202" y="1363968"/>
            <a:ext cx="2720125" cy="168647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35" name="Shape 335"/>
          <p:cNvSpPr/>
          <p:nvPr/>
        </p:nvSpPr>
        <p:spPr>
          <a:xfrm>
            <a:off x="273175" y="3306400"/>
            <a:ext cx="2597100" cy="1233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352425" dir="14160000" algn="bl" rotWithShape="0">
              <a:srgbClr val="B7B7B7">
                <a:alpha val="1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-Increases the intestinal absorption of calcium and phosphate by increased synthesis of calcium binding protein (calbindin D28k)</a:t>
            </a:r>
          </a:p>
        </p:txBody>
      </p:sp>
      <p:sp>
        <p:nvSpPr>
          <p:cNvPr id="336" name="Shape 336"/>
          <p:cNvSpPr/>
          <p:nvPr/>
        </p:nvSpPr>
        <p:spPr>
          <a:xfrm>
            <a:off x="2381550" y="1558300"/>
            <a:ext cx="705600" cy="352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37" name="Shape 3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4213" y="1306975"/>
            <a:ext cx="2488800" cy="1530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/>
          <p:nvPr/>
        </p:nvSpPr>
        <p:spPr>
          <a:xfrm>
            <a:off x="3327600" y="3313450"/>
            <a:ext cx="2488800" cy="12195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352425" dir="14160000" algn="bl" rotWithShape="0">
              <a:srgbClr val="B7B7B7">
                <a:alpha val="1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-Mineralization of bone at low doses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-Mobilization of calcium from bone at high doses</a:t>
            </a:r>
          </a:p>
        </p:txBody>
      </p:sp>
      <p:pic>
        <p:nvPicPr>
          <p:cNvPr id="339" name="Shape 3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3925" y="1261975"/>
            <a:ext cx="2115474" cy="182685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352425" dir="14160000" algn="bl" rotWithShape="0">
              <a:srgbClr val="B7B7B7">
                <a:alpha val="10000"/>
              </a:srgbClr>
            </a:outerShdw>
          </a:effectLst>
        </p:spPr>
      </p:pic>
      <p:sp>
        <p:nvSpPr>
          <p:cNvPr id="340" name="Shape 340"/>
          <p:cNvSpPr/>
          <p:nvPr/>
        </p:nvSpPr>
        <p:spPr>
          <a:xfrm>
            <a:off x="6163925" y="3313450"/>
            <a:ext cx="2488800" cy="12195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0" dir="13620000" algn="bl" rotWithShape="0">
              <a:srgbClr val="000000">
                <a:alpha val="3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-increased reabsorption of calcium and phosphorus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-decreased excretion of calcium and phosphorus</a:t>
            </a:r>
          </a:p>
        </p:txBody>
      </p:sp>
      <p:sp>
        <p:nvSpPr>
          <p:cNvPr id="341" name="Shape 341"/>
          <p:cNvSpPr/>
          <p:nvPr/>
        </p:nvSpPr>
        <p:spPr>
          <a:xfrm>
            <a:off x="82225" y="898875"/>
            <a:ext cx="8763900" cy="3886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311700" y="132100"/>
            <a:ext cx="8520600" cy="831300"/>
          </a:xfrm>
          <a:prstGeom prst="rect">
            <a:avLst/>
          </a:prstGeom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Parathyroid Hormone (PTH) </a:t>
            </a:r>
          </a:p>
        </p:txBody>
      </p:sp>
      <p:pic>
        <p:nvPicPr>
          <p:cNvPr id="347" name="Shape 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12" y="963398"/>
            <a:ext cx="8520601" cy="405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Shape 348"/>
          <p:cNvSpPr txBox="1"/>
          <p:nvPr/>
        </p:nvSpPr>
        <p:spPr>
          <a:xfrm>
            <a:off x="557425" y="1160825"/>
            <a:ext cx="2490600" cy="92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Bone resorption = release of bone Ca++ into the plasma.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557425" y="1727573"/>
            <a:ext cx="2409300" cy="48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Resorption ≠ re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absorption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7003425" y="1128575"/>
            <a:ext cx="1520700" cy="98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Here we want to increase Ca++ level in plasma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311700" y="-49925"/>
            <a:ext cx="8520600" cy="774000"/>
          </a:xfrm>
          <a:prstGeom prst="rect">
            <a:avLst/>
          </a:prstGeom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Calcitonin Hormone</a:t>
            </a:r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700" y="781375"/>
            <a:ext cx="6335675" cy="41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Osteoporosis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311700" y="1477475"/>
            <a:ext cx="8520600" cy="3101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algn="just" rtl="0">
              <a:spcBef>
                <a:spcPts val="7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 b="1" dirty="0">
                <a:solidFill>
                  <a:srgbClr val="FF0000"/>
                </a:solidFill>
              </a:rPr>
              <a:t>Osteoporosis</a:t>
            </a:r>
            <a:r>
              <a:rPr lang="en" sz="1400" b="1" dirty="0"/>
              <a:t>: </a:t>
            </a:r>
            <a:r>
              <a:rPr lang="en" sz="1400" dirty="0"/>
              <a:t>means reduced bone density and mass</a:t>
            </a: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Is caused by </a:t>
            </a:r>
            <a:r>
              <a:rPr lang="en" sz="1400" dirty="0">
                <a:solidFill>
                  <a:srgbClr val="FF0000"/>
                </a:solidFill>
              </a:rPr>
              <a:t>decrease of osteoblastic activity</a:t>
            </a:r>
            <a:r>
              <a:rPr lang="en" sz="1400" dirty="0"/>
              <a:t> or occasionally due to relative </a:t>
            </a:r>
            <a:r>
              <a:rPr lang="en" sz="1400" dirty="0">
                <a:solidFill>
                  <a:srgbClr val="FF0000"/>
                </a:solidFill>
              </a:rPr>
              <a:t>excess of osteoclastic function</a:t>
            </a:r>
            <a:r>
              <a:rPr lang="en" sz="1400" dirty="0"/>
              <a:t>. Loss of bone matrix is marked. Matrix and mineral are both lost and there is a loss of bone mass. Due to :</a:t>
            </a:r>
          </a:p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  <a:p>
            <a:pPr lvl="0" algn="just" rtl="0">
              <a:spcBef>
                <a:spcPts val="700"/>
              </a:spcBef>
              <a:spcAft>
                <a:spcPts val="0"/>
              </a:spcAft>
              <a:buNone/>
            </a:pPr>
            <a:endParaRPr sz="1400" dirty="0">
              <a:solidFill>
                <a:srgbClr val="DD8047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400" dirty="0"/>
          </a:p>
        </p:txBody>
      </p:sp>
      <p:sp>
        <p:nvSpPr>
          <p:cNvPr id="363" name="Shape 363"/>
          <p:cNvSpPr/>
          <p:nvPr/>
        </p:nvSpPr>
        <p:spPr>
          <a:xfrm>
            <a:off x="602597" y="3112957"/>
            <a:ext cx="1058700" cy="931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Lack of physical stress</a:t>
            </a:r>
          </a:p>
          <a:p>
            <a:pPr lvl="0" algn="ctr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" name="Shape 364"/>
          <p:cNvSpPr/>
          <p:nvPr/>
        </p:nvSpPr>
        <p:spPr>
          <a:xfrm>
            <a:off x="1720500" y="3112957"/>
            <a:ext cx="1426500" cy="931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Malnutrition</a:t>
            </a:r>
          </a:p>
        </p:txBody>
      </p:sp>
      <p:sp>
        <p:nvSpPr>
          <p:cNvPr id="365" name="Shape 365"/>
          <p:cNvSpPr/>
          <p:nvPr/>
        </p:nvSpPr>
        <p:spPr>
          <a:xfrm>
            <a:off x="3206188" y="3112957"/>
            <a:ext cx="1058700" cy="931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lack of vitamin C</a:t>
            </a:r>
          </a:p>
        </p:txBody>
      </p:sp>
      <p:sp>
        <p:nvSpPr>
          <p:cNvPr id="366" name="Shape 366"/>
          <p:cNvSpPr/>
          <p:nvPr/>
        </p:nvSpPr>
        <p:spPr>
          <a:xfrm>
            <a:off x="4324100" y="3112957"/>
            <a:ext cx="1058700" cy="931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Old Age</a:t>
            </a:r>
          </a:p>
        </p:txBody>
      </p:sp>
      <p:sp>
        <p:nvSpPr>
          <p:cNvPr id="367" name="Shape 367"/>
          <p:cNvSpPr/>
          <p:nvPr/>
        </p:nvSpPr>
        <p:spPr>
          <a:xfrm>
            <a:off x="5442000" y="3112957"/>
            <a:ext cx="1800300" cy="931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Postmenopausal lack of estrogen</a:t>
            </a:r>
          </a:p>
        </p:txBody>
      </p:sp>
      <p:sp>
        <p:nvSpPr>
          <p:cNvPr id="368" name="Shape 368"/>
          <p:cNvSpPr/>
          <p:nvPr/>
        </p:nvSpPr>
        <p:spPr>
          <a:xfrm>
            <a:off x="7301500" y="3112957"/>
            <a:ext cx="1239900" cy="931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Cushing’s syndrome.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311700" y="165750"/>
            <a:ext cx="8520600" cy="831300"/>
          </a:xfrm>
          <a:prstGeom prst="rect">
            <a:avLst/>
          </a:prstGeom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Osteoporosis</a:t>
            </a:r>
          </a:p>
        </p:txBody>
      </p:sp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25" y="1149446"/>
            <a:ext cx="3511403" cy="36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6225" y="1233150"/>
            <a:ext cx="3011100" cy="33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9775" y="1149450"/>
            <a:ext cx="2171825" cy="341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311700" y="176322"/>
            <a:ext cx="8520600" cy="831300"/>
          </a:xfrm>
          <a:prstGeom prst="rect">
            <a:avLst/>
          </a:prstGeom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Complications of Osteoporosis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algn="just" rtl="0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400"/>
              <a:t>The incidence of fractures is increased particularly in the :</a:t>
            </a:r>
          </a:p>
          <a:p>
            <a:pPr lvl="0" algn="just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400"/>
              <a:t>                 1.distal forearm (Colles fracture)               2.vertebral body                      3.hip. </a:t>
            </a:r>
          </a:p>
          <a:p>
            <a:pPr lvl="0" algn="just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0000"/>
                </a:solidFill>
              </a:rPr>
              <a:t>WHY?: </a:t>
            </a:r>
            <a:r>
              <a:rPr lang="en" sz="1400"/>
              <a:t>These areas have a high content of trabecular bone, which is more active metabolically, it is lost more rapidly.</a:t>
            </a:r>
          </a:p>
          <a:p>
            <a:pPr marL="457200" lvl="0" indent="-317500" algn="just" rtl="0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400"/>
              <a:t>Fractures of the vertebrae with kyphosis produces “widow’s hump” in elderly women with osteoporosis. (</a:t>
            </a:r>
            <a:r>
              <a:rPr lang="en" sz="1400">
                <a:solidFill>
                  <a:srgbClr val="999999"/>
                </a:solidFill>
              </a:rPr>
              <a:t>Kyphosis is the extreme curvature of the back</a:t>
            </a:r>
            <a:r>
              <a:rPr lang="en" sz="1400"/>
              <a:t>)</a:t>
            </a: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400"/>
              <a:t>Fractures of the hip in elderly are associated with a mortality rate of </a:t>
            </a:r>
            <a:r>
              <a:rPr lang="en" sz="1400">
                <a:solidFill>
                  <a:srgbClr val="000000"/>
                </a:solidFill>
                <a:highlight>
                  <a:srgbClr val="FFFF00"/>
                </a:highlight>
              </a:rPr>
              <a:t>12–20%</a:t>
            </a:r>
            <a:r>
              <a:rPr lang="en" sz="1400"/>
              <a:t>, and half of those who survive require prolonged expensive care.</a:t>
            </a: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400"/>
              <a:t>Increased intake of calcium and moderate exercise may help prevent or slow the progress of osteoporosis.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Physiology of bone 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97150"/>
            <a:ext cx="6174000" cy="2993400"/>
          </a:xfrm>
          <a:prstGeom prst="rect">
            <a:avLst/>
          </a:prstGeom>
          <a:solidFill>
            <a:schemeClr val="lt1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400"/>
              <a:t>Bone is a special form of connective tissue.  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400"/>
              <a:t>It is well vascularized with total blood flow of </a:t>
            </a:r>
            <a:r>
              <a:rPr lang="en" sz="1400">
                <a:highlight>
                  <a:srgbClr val="FFFF00"/>
                </a:highlight>
              </a:rPr>
              <a:t>200–400 mL/min</a:t>
            </a:r>
            <a:r>
              <a:rPr lang="en" sz="1400"/>
              <a:t> in adult humans.  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400"/>
              <a:t>The ends of each long bone (</a:t>
            </a:r>
            <a:r>
              <a:rPr lang="en" sz="1400" b="1"/>
              <a:t>epiphyses</a:t>
            </a:r>
            <a:r>
              <a:rPr lang="en" sz="1400"/>
              <a:t>) are separated from the shaft of the bone by a plate of actively proliferating cartilage, the </a:t>
            </a:r>
            <a:r>
              <a:rPr lang="en" sz="1400" b="1"/>
              <a:t>epiphyseal plate. </a:t>
            </a:r>
          </a:p>
          <a:p>
            <a:pPr marL="457200" lvl="0" indent="-317500" rtl="0">
              <a:spcBef>
                <a:spcPts val="0"/>
              </a:spcBef>
              <a:buSzPts val="1400"/>
              <a:buChar char="➢"/>
            </a:pPr>
            <a:r>
              <a:rPr lang="en" sz="1400"/>
              <a:t> Linear bone growth can occur as long as the epiphyses are separated from the shaft of the bone, but such growth ceases</a:t>
            </a:r>
            <a:r>
              <a:rPr lang="en" sz="1400">
                <a:solidFill>
                  <a:schemeClr val="dk2"/>
                </a:solidFill>
              </a:rPr>
              <a:t> (stops)</a:t>
            </a:r>
            <a:r>
              <a:rPr lang="en" sz="1400"/>
              <a:t> after the </a:t>
            </a:r>
            <a:r>
              <a:rPr lang="en" sz="1400" u="sng"/>
              <a:t>epiphyses</a:t>
            </a:r>
            <a:r>
              <a:rPr lang="en" sz="1400"/>
              <a:t> unite with the shaft (</a:t>
            </a:r>
            <a:r>
              <a:rPr lang="en" sz="1400" b="1"/>
              <a:t>epiphyseal closure)</a:t>
            </a:r>
            <a:r>
              <a:rPr lang="en" sz="1400">
                <a:solidFill>
                  <a:schemeClr val="dk2"/>
                </a:solidFill>
              </a:rPr>
              <a:t>*</a:t>
            </a:r>
            <a:r>
              <a:rPr lang="en" sz="1400" b="1"/>
              <a:t>.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0700" y="1197150"/>
            <a:ext cx="2601812" cy="367894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311700" y="4319575"/>
            <a:ext cx="2730000" cy="64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chemeClr val="dk2"/>
                </a:solidFill>
              </a:rPr>
              <a:t>*for interesting extra informations watch the video (2:51 mins) </a:t>
            </a:r>
          </a:p>
        </p:txBody>
      </p:sp>
      <p:pic>
        <p:nvPicPr>
          <p:cNvPr id="83" name="Shape 8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6213" y="4403840"/>
            <a:ext cx="671425" cy="4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 idx="4294967295"/>
          </p:nvPr>
        </p:nvSpPr>
        <p:spPr>
          <a:xfrm>
            <a:off x="3427766" y="0"/>
            <a:ext cx="2684051" cy="112078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Summary 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914400" y="214626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89" name="Shape 389"/>
          <p:cNvPicPr preferRelativeResize="0"/>
          <p:nvPr/>
        </p:nvPicPr>
        <p:blipFill rotWithShape="1">
          <a:blip r:embed="rId3">
            <a:alphaModFix/>
          </a:blip>
          <a:srcRect l="802" t="30718" r="1388" b="21714"/>
          <a:stretch/>
        </p:blipFill>
        <p:spPr>
          <a:xfrm>
            <a:off x="0" y="1279900"/>
            <a:ext cx="9143998" cy="3335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311700" y="176322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Quiz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311700" y="1007625"/>
            <a:ext cx="6226500" cy="365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1) </a:t>
            </a:r>
            <a:r>
              <a:rPr lang="en" sz="1400">
                <a:solidFill>
                  <a:schemeClr val="lt2"/>
                </a:solidFill>
              </a:rPr>
              <a:t>Which one of these are multinuclear cells that phagocytose bone?</a:t>
            </a:r>
            <a:br>
              <a:rPr lang="en" sz="1400">
                <a:solidFill>
                  <a:schemeClr val="lt2"/>
                </a:solidFill>
              </a:rPr>
            </a:br>
            <a:r>
              <a:rPr lang="en" sz="1400"/>
              <a:t>A. osteoblasts</a:t>
            </a:r>
            <a:br>
              <a:rPr lang="en" sz="1400"/>
            </a:br>
            <a:r>
              <a:rPr lang="en" sz="1400"/>
              <a:t>B. osteoclasts</a:t>
            </a:r>
            <a:br>
              <a:rPr lang="en" sz="1400"/>
            </a:br>
            <a:r>
              <a:rPr lang="en" sz="1400"/>
              <a:t>C. osteocytes</a:t>
            </a:r>
            <a:br>
              <a:rPr lang="en" sz="1400"/>
            </a:br>
            <a:br>
              <a:rPr lang="en" sz="1400"/>
            </a:br>
            <a:r>
              <a:rPr lang="en" sz="1400"/>
              <a:t>2) </a:t>
            </a:r>
            <a:r>
              <a:rPr lang="en" sz="1400">
                <a:solidFill>
                  <a:schemeClr val="lt2"/>
                </a:solidFill>
              </a:rPr>
              <a:t>Calcium salts have great tensile strength. </a:t>
            </a:r>
            <a:br>
              <a:rPr lang="en" sz="1400">
                <a:solidFill>
                  <a:schemeClr val="lt2"/>
                </a:solidFill>
              </a:rPr>
            </a:br>
            <a:r>
              <a:rPr lang="en" sz="1400"/>
              <a:t>A. True</a:t>
            </a:r>
            <a:br>
              <a:rPr lang="en" sz="1400"/>
            </a:br>
            <a:r>
              <a:rPr lang="en" sz="1400"/>
              <a:t>B. False</a:t>
            </a:r>
            <a:br>
              <a:rPr lang="en" sz="1400"/>
            </a:br>
            <a:br>
              <a:rPr lang="en" sz="1400"/>
            </a:br>
            <a:r>
              <a:rPr lang="en" sz="1400"/>
              <a:t>3) </a:t>
            </a:r>
            <a:r>
              <a:rPr lang="en" sz="1400">
                <a:solidFill>
                  <a:schemeClr val="lt2"/>
                </a:solidFill>
              </a:rPr>
              <a:t>Body weight calcium in a healthy adult :</a:t>
            </a:r>
            <a:br>
              <a:rPr lang="en" sz="1400">
                <a:solidFill>
                  <a:schemeClr val="lt2"/>
                </a:solidFill>
              </a:rPr>
            </a:br>
            <a:r>
              <a:rPr lang="en" sz="1400"/>
              <a:t>A. 1900 g</a:t>
            </a:r>
            <a:br>
              <a:rPr lang="en" sz="1400"/>
            </a:br>
            <a:r>
              <a:rPr lang="en" sz="1400"/>
              <a:t>B. 700 g</a:t>
            </a:r>
            <a:br>
              <a:rPr lang="en" sz="1400"/>
            </a:br>
            <a:r>
              <a:rPr lang="en" sz="1400"/>
              <a:t>C. 1300 g</a:t>
            </a:r>
            <a:br>
              <a:rPr lang="en" sz="1400"/>
            </a:br>
            <a:r>
              <a:rPr lang="en" sz="1400"/>
              <a:t>D. 2100 g</a:t>
            </a:r>
          </a:p>
        </p:txBody>
      </p:sp>
      <p:sp>
        <p:nvSpPr>
          <p:cNvPr id="396" name="Shape 396"/>
          <p:cNvSpPr/>
          <p:nvPr/>
        </p:nvSpPr>
        <p:spPr>
          <a:xfrm rot="10800000">
            <a:off x="8440125" y="4028300"/>
            <a:ext cx="610800" cy="9627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Correct answers:</a:t>
            </a:r>
            <a:br>
              <a:rPr lang="en"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1: B</a:t>
            </a:r>
            <a:br>
              <a:rPr lang="en"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2: B</a:t>
            </a:r>
            <a:br>
              <a:rPr lang="en"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3: C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156725" y="254200"/>
            <a:ext cx="2717400" cy="31914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b="1">
                <a:solidFill>
                  <a:schemeClr val="lt1"/>
                </a:solidFill>
              </a:rPr>
              <a:t>Female’s team: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">
                <a:solidFill>
                  <a:schemeClr val="lt1"/>
                </a:solidFill>
              </a:rPr>
              <a:t>Ahad Algrain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">
                <a:solidFill>
                  <a:schemeClr val="lt1"/>
                </a:solidFill>
              </a:rPr>
              <a:t>Hadeel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">
                <a:solidFill>
                  <a:schemeClr val="lt1"/>
                </a:solidFill>
              </a:rPr>
              <a:t>Maha Alnahdi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">
                <a:solidFill>
                  <a:schemeClr val="lt1"/>
                </a:solidFill>
              </a:rPr>
              <a:t>Majd AlBarrak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">
                <a:solidFill>
                  <a:schemeClr val="lt1"/>
                </a:solidFill>
              </a:rPr>
              <a:t>Rahaf Alshammari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">
                <a:solidFill>
                  <a:schemeClr val="lt1"/>
                </a:solidFill>
              </a:rPr>
              <a:t>Rinad Alghoraiby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">
                <a:solidFill>
                  <a:schemeClr val="lt1"/>
                </a:solidFill>
              </a:rPr>
              <a:t>Munira Alhadlg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">
                <a:solidFill>
                  <a:schemeClr val="lt1"/>
                </a:solidFill>
              </a:rPr>
              <a:t>Sarah AlBlaihed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accen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accen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accent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156725" y="3618350"/>
            <a:ext cx="2717400" cy="13617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5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Team Leaders: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Abdulhakim AlOnaiq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Alanoud Salman 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type="body" idx="2"/>
          </p:nvPr>
        </p:nvSpPr>
        <p:spPr>
          <a:xfrm>
            <a:off x="3024100" y="254200"/>
            <a:ext cx="3015000" cy="31914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b="1">
                <a:solidFill>
                  <a:schemeClr val="lt1"/>
                </a:solidFill>
              </a:rPr>
              <a:t>Male’s team: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lang="en" sz="1600">
                <a:solidFill>
                  <a:schemeClr val="lt1"/>
                </a:solidFill>
              </a:rPr>
              <a:t>Anas Alsaif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lang="en" sz="1600">
                <a:solidFill>
                  <a:schemeClr val="lt1"/>
                </a:solidFill>
              </a:rPr>
              <a:t>Mohammed Alhassan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lang="en" sz="1600">
                <a:solidFill>
                  <a:schemeClr val="lt1"/>
                </a:solidFill>
              </a:rPr>
              <a:t>Omar Alfawzan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lang="en" sz="1600">
                <a:solidFill>
                  <a:schemeClr val="lt1"/>
                </a:solidFill>
              </a:rPr>
              <a:t>Saad Alhadab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lang="en" sz="1600">
                <a:solidFill>
                  <a:schemeClr val="lt1"/>
                </a:solidFill>
              </a:rPr>
              <a:t>Anas alsuwaida</a:t>
            </a:r>
          </a:p>
          <a:p>
            <a:pPr marL="457200" lvl="0" indent="-330200">
              <a:spcBef>
                <a:spcPts val="0"/>
              </a:spcBef>
              <a:buClr>
                <a:schemeClr val="lt1"/>
              </a:buClr>
              <a:buSzPts val="1600"/>
              <a:buAutoNum type="arabicPeriod"/>
            </a:pPr>
            <a:r>
              <a:rPr lang="en" sz="1600">
                <a:solidFill>
                  <a:schemeClr val="lt1"/>
                </a:solidFill>
              </a:rPr>
              <a:t>Khaled alogaili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6295575" y="3618350"/>
            <a:ext cx="2655300" cy="1361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3600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editing file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3024088" y="3618350"/>
            <a:ext cx="3121500" cy="1361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contact us at: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lang="en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physiologyteam437@gmail.com</a:t>
            </a: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@physio437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6" name="Shape 4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1549" y="4059000"/>
            <a:ext cx="241775" cy="24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Shape 4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071550" y="4370726"/>
            <a:ext cx="241775" cy="24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Shape 4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23621" y="348700"/>
            <a:ext cx="1654667" cy="29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250130" y="126711"/>
            <a:ext cx="8520600" cy="831300"/>
          </a:xfrm>
          <a:prstGeom prst="rect">
            <a:avLst/>
          </a:prstGeom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Function of bone </a:t>
            </a:r>
          </a:p>
        </p:txBody>
      </p:sp>
      <p:sp>
        <p:nvSpPr>
          <p:cNvPr id="89" name="Shape 89"/>
          <p:cNvSpPr/>
          <p:nvPr/>
        </p:nvSpPr>
        <p:spPr>
          <a:xfrm>
            <a:off x="773650" y="1094238"/>
            <a:ext cx="5782500" cy="56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773655" y="1790873"/>
            <a:ext cx="5782500" cy="56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700"/>
          </a:p>
        </p:txBody>
      </p:sp>
      <p:sp>
        <p:nvSpPr>
          <p:cNvPr id="91" name="Shape 91"/>
          <p:cNvSpPr/>
          <p:nvPr/>
        </p:nvSpPr>
        <p:spPr>
          <a:xfrm>
            <a:off x="773650" y="2470150"/>
            <a:ext cx="5782500" cy="56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773650" y="3184125"/>
            <a:ext cx="5782500" cy="56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773650" y="3866500"/>
            <a:ext cx="5782500" cy="56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834709" y="1175825"/>
            <a:ext cx="6096000" cy="3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Is involved in the overall Ca++ and PO4– homeostasis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(regulation).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834708" y="1863811"/>
            <a:ext cx="3087600" cy="3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Protects the vital organs,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910602" y="2521400"/>
            <a:ext cx="5228100" cy="4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Permits locomotion and support against gravity.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962946" y="3426525"/>
            <a:ext cx="5403900" cy="31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Contains the bone marrow (blood cells formation).</a:t>
            </a:r>
            <a:br>
              <a:rPr lang="en">
                <a:latin typeface="Open Sans"/>
                <a:ea typeface="Open Sans"/>
                <a:cs typeface="Open Sans"/>
                <a:sym typeface="Open Sans"/>
              </a:rPr>
            </a:br>
            <a:endParaRPr lang="en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991750" y="3898100"/>
            <a:ext cx="4093800" cy="56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Reservoir for calcium &amp; phosphate .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6950" y="1094250"/>
            <a:ext cx="2507048" cy="336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49300" y="80000"/>
            <a:ext cx="8894700" cy="624300"/>
          </a:xfrm>
          <a:prstGeom prst="rect">
            <a:avLst/>
          </a:prstGeom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Types and structure of bone </a:t>
            </a:r>
          </a:p>
        </p:txBody>
      </p:sp>
      <p:graphicFrame>
        <p:nvGraphicFramePr>
          <p:cNvPr id="105" name="Shape 105"/>
          <p:cNvGraphicFramePr/>
          <p:nvPr/>
        </p:nvGraphicFramePr>
        <p:xfrm>
          <a:off x="124656" y="674111"/>
          <a:ext cx="8894700" cy="4114600"/>
        </p:xfrm>
        <a:graphic>
          <a:graphicData uri="http://schemas.openxmlformats.org/drawingml/2006/table">
            <a:tbl>
              <a:tblPr>
                <a:noFill/>
                <a:tableStyleId>{30F02EA8-037D-4600-9DFC-D1C6C3C77D43}</a:tableStyleId>
              </a:tblPr>
              <a:tblGrid>
                <a:gridCol w="666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7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500" b="1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Compact</a:t>
                      </a:r>
                      <a:r>
                        <a:rPr lang="en" sz="2500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 or </a:t>
                      </a:r>
                      <a:r>
                        <a:rPr lang="en" sz="2500" b="1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Cortical</a:t>
                      </a:r>
                      <a:r>
                        <a:rPr lang="en" sz="2500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 bone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500"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9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6" name="Shape 106"/>
          <p:cNvSpPr txBox="1"/>
          <p:nvPr/>
        </p:nvSpPr>
        <p:spPr>
          <a:xfrm>
            <a:off x="124650" y="1275000"/>
            <a:ext cx="6660600" cy="36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-Compact or cortical bone: in the outer layer of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most bones is (80%)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of the bones in the body.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  <a:t>-the bone cells lie in lacunae. They receive nutrients by way of canaliculi from </a:t>
            </a:r>
            <a:r>
              <a:rPr lang="en" b="1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  <a:t>haversian canals</a:t>
            </a:r>
            <a:r>
              <a:rPr lang="en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  <a:t> vessels.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  <a:t>-Collagen is arranged in concentric layers, around the haversian canals forming cylinders called </a:t>
            </a:r>
            <a:r>
              <a:rPr lang="en" b="1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  <a:t>osteons</a:t>
            </a:r>
            <a:r>
              <a:rPr lang="en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  <a:t> or </a:t>
            </a:r>
            <a:r>
              <a:rPr lang="en" b="1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  <a:t>haversian systems</a:t>
            </a:r>
            <a:r>
              <a:rPr lang="en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Imagine a bullseye, the collagen = rings and haversian canal is center of the the target.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It has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more bone tissue</a:t>
            </a:r>
            <a: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 and less bone space</a:t>
            </a:r>
            <a:b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  -Has high resistance to bending and torsion 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(twisting)</a:t>
            </a:r>
            <a:b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 -It is composed of overlapping circular structures (formations)  called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Haversian Systems or Osteons</a:t>
            </a:r>
            <a: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. Each osteon has a central canal called Osteonic Canal or Haversian Canal</a:t>
            </a:r>
            <a:b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- The Osteonic Canal contain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blood vessels</a:t>
            </a:r>
            <a: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 (capillaries, arterioles, venules ),  nerves and lymphatics.</a:t>
            </a:r>
            <a:b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- Between Haversian systems are concentric layers of mineralized bone called interstitial</a:t>
            </a:r>
            <a:b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">
              <a:solidFill>
                <a:srgbClr val="6D9EE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5250" y="674100"/>
            <a:ext cx="2234299" cy="417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Shape 112"/>
          <p:cNvGraphicFramePr/>
          <p:nvPr/>
        </p:nvGraphicFramePr>
        <p:xfrm>
          <a:off x="311691" y="787922"/>
          <a:ext cx="8520600" cy="4195100"/>
        </p:xfrm>
        <a:graphic>
          <a:graphicData uri="http://schemas.openxmlformats.org/drawingml/2006/table">
            <a:tbl>
              <a:tblPr>
                <a:noFill/>
                <a:tableStyleId>{30F02EA8-037D-4600-9DFC-D1C6C3C77D43}</a:tableStyleId>
              </a:tblPr>
              <a:tblGrid>
                <a:gridCol w="638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2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500" b="1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Trabecular</a:t>
                      </a:r>
                      <a:r>
                        <a:rPr lang="en" sz="2500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 or </a:t>
                      </a:r>
                      <a:r>
                        <a:rPr lang="en" sz="2500" b="1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spongy</a:t>
                      </a:r>
                      <a:r>
                        <a:rPr lang="en" sz="2500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 bone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500"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88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49925"/>
            <a:ext cx="8520600" cy="690900"/>
          </a:xfrm>
          <a:prstGeom prst="rect">
            <a:avLst/>
          </a:prstGeom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Types and structure of bone 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311700" y="1444150"/>
            <a:ext cx="6389400" cy="353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inside the cortical bone,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it is 20% of the body bone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  <a:t>is made up of spicules </a:t>
            </a:r>
            <a:r>
              <a:rPr lang="en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(شويكات)</a:t>
            </a:r>
            <a:r>
              <a:rPr lang="en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  <a:t> or plates. Nutrients diffuse from bone extracellular fluid (ECF) into the trabeculae.</a:t>
            </a:r>
            <a:br>
              <a:rPr lang="en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">
              <a:solidFill>
                <a:srgbClr val="C27BA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Though it represents only 20% of the skeletal mass, it has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5 times greater</a:t>
            </a:r>
            <a:b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surface area than cortical bone </a:t>
            </a:r>
            <a:r>
              <a:rPr lang="en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يأخذ مساحة كبيرة لكن بكثافة قليلة</a:t>
            </a:r>
            <a: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 Because of its large surface, it has </a:t>
            </a:r>
            <a:r>
              <a:rPr lang="en" u="sng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faster turnover</a:t>
            </a:r>
            <a: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 rate than cortical bone ;hence it is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more important </a:t>
            </a:r>
            <a: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than cortical bone in terms of calcium turnover compared to cortical bone , it is:</a:t>
            </a:r>
            <a:b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 (1) less dense,</a:t>
            </a:r>
            <a:b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 (2) more elastic and</a:t>
            </a:r>
            <a:b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 (3) has a higher turnover rate than compact bone  .</a:t>
            </a:r>
            <a:b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 The center of the bone contains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red, yellow marrow</a:t>
            </a:r>
            <a: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, bone cells and other</a:t>
            </a:r>
            <a:b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tissues.</a:t>
            </a:r>
            <a:br>
              <a:rPr lang="en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">
              <a:solidFill>
                <a:srgbClr val="6D9EE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0950" y="787925"/>
            <a:ext cx="2131200" cy="3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209950" y="41625"/>
            <a:ext cx="8520600" cy="665700"/>
          </a:xfrm>
          <a:prstGeom prst="rect">
            <a:avLst/>
          </a:prstGeom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Composition of Compact Bone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36250" y="936225"/>
            <a:ext cx="8520600" cy="399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457200" lvl="0" indent="-450850" rtl="0">
              <a:spcBef>
                <a:spcPts val="0"/>
              </a:spcBef>
              <a:buSzPts val="3500"/>
              <a:buAutoNum type="alphaUcParenR"/>
            </a:pPr>
            <a:r>
              <a:rPr lang="en" sz="3500"/>
              <a:t>Matrix</a:t>
            </a:r>
          </a:p>
        </p:txBody>
      </p:sp>
      <p:sp>
        <p:nvSpPr>
          <p:cNvPr id="122" name="Shape 122"/>
          <p:cNvSpPr/>
          <p:nvPr/>
        </p:nvSpPr>
        <p:spPr>
          <a:xfrm>
            <a:off x="436250" y="1252275"/>
            <a:ext cx="2975700" cy="302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30% is organic Matrix: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composed of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UcParenR"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Collagen fibers 90-95%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: extend primarily along the lines of tensional force and give bone its </a:t>
            </a:r>
            <a:r>
              <a:rPr lang="en" u="sng">
                <a:latin typeface="Open Sans"/>
                <a:ea typeface="Open Sans"/>
                <a:cs typeface="Open Sans"/>
                <a:sym typeface="Open Sans"/>
              </a:rPr>
              <a:t>powerful tensile strength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ts val="1400"/>
              <a:buAutoNum type="alphaUcParenR"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Ground substance 5-10%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: ECF and Proteoglycans* hyaluronic acid.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*</a:t>
            </a:r>
            <a:r>
              <a:rPr lang="en" sz="12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are proteins that fill up the bone extracellular matrix and regulate collagen fibrillogenesis.</a:t>
            </a:r>
          </a:p>
        </p:txBody>
      </p:sp>
      <p:sp>
        <p:nvSpPr>
          <p:cNvPr id="123" name="Shape 123"/>
          <p:cNvSpPr/>
          <p:nvPr/>
        </p:nvSpPr>
        <p:spPr>
          <a:xfrm>
            <a:off x="3496125" y="1252275"/>
            <a:ext cx="2728500" cy="302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70% is bone Salts: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◄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Crystalline salts of Ca++ and PO4 (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Hydroxyapatite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) the ratio of Ca/P ratio is 1.5- 2).</a:t>
            </a:r>
          </a:p>
          <a:p>
            <a:pPr marL="457200" lvl="0" indent="-317500">
              <a:spcBef>
                <a:spcPts val="0"/>
              </a:spcBef>
              <a:buClr>
                <a:schemeClr val="accent1"/>
              </a:buClr>
              <a:buSzPts val="1400"/>
              <a:buFont typeface="Open Sans"/>
              <a:buChar char="◄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Mg+, Na+, K+, Carbonate ions are also present.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436250" y="4320650"/>
            <a:ext cx="5788500" cy="553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NB: newly formed bone have a considerably higher percentage of matrix in relation to salts.</a:t>
            </a: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(Which is why newborn’s bones are soft)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500" y="1206250"/>
            <a:ext cx="2263799" cy="3022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6568501" y="4370730"/>
            <a:ext cx="2263800" cy="453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2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>
                <a:solidFill>
                  <a:schemeClr val="accent5"/>
                </a:solidFill>
              </a:rPr>
              <a:t>Organic matrix makes the bone </a:t>
            </a:r>
            <a:r>
              <a:rPr lang="en" sz="800" b="1">
                <a:solidFill>
                  <a:schemeClr val="accent5"/>
                </a:solidFill>
              </a:rPr>
              <a:t>soft</a:t>
            </a:r>
            <a:r>
              <a:rPr lang="en" sz="800">
                <a:solidFill>
                  <a:schemeClr val="accent5"/>
                </a:solidFill>
              </a:rPr>
              <a:t>, bone salts are inorganic substances that make the bone </a:t>
            </a:r>
            <a:r>
              <a:rPr lang="en" sz="800" b="1">
                <a:solidFill>
                  <a:schemeClr val="accent5"/>
                </a:solidFill>
              </a:rPr>
              <a:t>hard</a:t>
            </a:r>
            <a:r>
              <a:rPr lang="en" sz="800">
                <a:solidFill>
                  <a:schemeClr val="accent5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812" y="3276500"/>
            <a:ext cx="1490639" cy="11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923075" y="1139900"/>
            <a:ext cx="1787700" cy="39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Osteoblasts</a:t>
            </a:r>
          </a:p>
        </p:txBody>
      </p:sp>
      <p:sp>
        <p:nvSpPr>
          <p:cNvPr id="133" name="Shape 133"/>
          <p:cNvSpPr/>
          <p:nvPr/>
        </p:nvSpPr>
        <p:spPr>
          <a:xfrm>
            <a:off x="923068" y="2857848"/>
            <a:ext cx="1787700" cy="39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Osteocytes</a:t>
            </a:r>
          </a:p>
        </p:txBody>
      </p:sp>
      <p:sp>
        <p:nvSpPr>
          <p:cNvPr id="134" name="Shape 134"/>
          <p:cNvSpPr/>
          <p:nvPr/>
        </p:nvSpPr>
        <p:spPr>
          <a:xfrm>
            <a:off x="639750" y="1400470"/>
            <a:ext cx="235500" cy="1653300"/>
          </a:xfrm>
          <a:prstGeom prst="curvedRightArrow">
            <a:avLst>
              <a:gd name="adj1" fmla="val 0"/>
              <a:gd name="adj2" fmla="val 40240"/>
              <a:gd name="adj3" fmla="val 164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923068" y="4046604"/>
            <a:ext cx="1787700" cy="39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Osteoclasts*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311700" y="1957075"/>
            <a:ext cx="891600" cy="25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i="1">
                <a:latin typeface="Open Sans"/>
                <a:ea typeface="Open Sans"/>
                <a:cs typeface="Open Sans"/>
                <a:sym typeface="Open Sans"/>
              </a:rPr>
              <a:t>Calcification 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2839575" y="1022650"/>
            <a:ext cx="3029100" cy="165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Are the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bone forming cells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that  secrete collagen forming a matrix around themselves which then calcifies.</a:t>
            </a:r>
          </a:p>
          <a:p>
            <a:pPr marL="457200" lvl="0" indent="-317500">
              <a:spcBef>
                <a:spcPts val="0"/>
              </a:spcBef>
              <a:buClr>
                <a:schemeClr val="accent1"/>
              </a:buClr>
              <a:buSzPts val="1400"/>
              <a:buChar char="◆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Osteoblasts regulate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Ca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and</a:t>
            </a:r>
            <a:br>
              <a:rPr lang="en">
                <a:latin typeface="Open Sans"/>
                <a:ea typeface="Open Sans"/>
                <a:cs typeface="Open Sans"/>
                <a:sym typeface="Open Sans"/>
              </a:rPr>
            </a:b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Phosphate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concentration in bone fluid.</a:t>
            </a:r>
            <a:br>
              <a:rPr lang="en">
                <a:latin typeface="Open Sans"/>
                <a:ea typeface="Open Sans"/>
                <a:cs typeface="Open Sans"/>
                <a:sym typeface="Open Sans"/>
              </a:rPr>
            </a:br>
            <a:endParaRPr lang="en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9075" y="929608"/>
            <a:ext cx="2673476" cy="224261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2758600" y="2718750"/>
            <a:ext cx="3223200" cy="106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are surrounded by calcified  matrix, and send processes into the canaliculi that ramify 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(branch out)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throughout the bone.</a:t>
            </a:r>
            <a:br>
              <a:rPr lang="en">
                <a:latin typeface="Open Sans"/>
                <a:ea typeface="Open Sans"/>
                <a:cs typeface="Open Sans"/>
                <a:sym typeface="Open Sans"/>
              </a:rPr>
            </a:br>
            <a:endParaRPr lang="en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2763725" y="3940700"/>
            <a:ext cx="3105000" cy="85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Are </a:t>
            </a:r>
            <a:r>
              <a:rPr lang="en" u="sng">
                <a:latin typeface="Open Sans"/>
                <a:ea typeface="Open Sans"/>
                <a:cs typeface="Open Sans"/>
                <a:sym typeface="Open Sans"/>
              </a:rPr>
              <a:t>multinuclear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cells that erode and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resorb previously formed bone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. They phagocytose bone, digesting it in their cytoplasm.</a:t>
            </a:r>
            <a:br>
              <a:rPr lang="en">
                <a:latin typeface="Open Sans"/>
                <a:ea typeface="Open Sans"/>
                <a:cs typeface="Open Sans"/>
                <a:sym typeface="Open Sans"/>
              </a:rPr>
            </a:br>
            <a:endParaRPr lang="en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1" name="Shape 141"/>
          <p:cNvCxnSpPr/>
          <p:nvPr/>
        </p:nvCxnSpPr>
        <p:spPr>
          <a:xfrm>
            <a:off x="923087" y="3940691"/>
            <a:ext cx="47553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689" y="260546"/>
            <a:ext cx="8520600" cy="632100"/>
          </a:xfrm>
          <a:prstGeom prst="rect">
            <a:avLst/>
          </a:prstGeom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500"/>
              <a:t>B) Bone Cells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7776" y="3726001"/>
            <a:ext cx="1544700" cy="9626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923075" y="1538600"/>
            <a:ext cx="1384500" cy="25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Functioning cells.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923075" y="3276499"/>
            <a:ext cx="1787700" cy="39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None functioning, give the bone its strength.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6153750" y="221700"/>
            <a:ext cx="2758800" cy="49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chemeClr val="accent5"/>
                </a:solidFill>
              </a:rPr>
              <a:t>Note osteoblast and osteocyte are forming cells but osteoclasts are destructing cells 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92975" y="4739625"/>
            <a:ext cx="1663500" cy="32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*rich in lysosomes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55850" y="310850"/>
            <a:ext cx="8783400" cy="831300"/>
          </a:xfrm>
          <a:prstGeom prst="rect">
            <a:avLst/>
          </a:prstGeom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Mechanism of Bone Calcification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55850" y="4092125"/>
            <a:ext cx="5861700" cy="718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ts val="1400"/>
              <a:buChar char="❖"/>
            </a:pPr>
            <a:r>
              <a:rPr lang="en" sz="1400"/>
              <a:t>After the osteoid is formed, calcium salts begin to precipitate on the collagen fibers forming the </a:t>
            </a:r>
            <a:r>
              <a:rPr lang="en" sz="1400" b="1">
                <a:solidFill>
                  <a:srgbClr val="FF0000"/>
                </a:solidFill>
              </a:rPr>
              <a:t>Hydroxyapatite crystals</a:t>
            </a:r>
            <a:r>
              <a:rPr lang="en" sz="1400"/>
              <a:t>.</a:t>
            </a:r>
          </a:p>
        </p:txBody>
      </p:sp>
      <p:sp>
        <p:nvSpPr>
          <p:cNvPr id="154" name="Shape 154"/>
          <p:cNvSpPr/>
          <p:nvPr/>
        </p:nvSpPr>
        <p:spPr>
          <a:xfrm>
            <a:off x="155850" y="1283750"/>
            <a:ext cx="3507600" cy="12990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Osteoblasts secrete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collagen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(monomers) and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ground substance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(proteoglycans). </a:t>
            </a:r>
          </a:p>
        </p:txBody>
      </p:sp>
      <p:sp>
        <p:nvSpPr>
          <p:cNvPr id="155" name="Shape 155"/>
          <p:cNvSpPr/>
          <p:nvPr/>
        </p:nvSpPr>
        <p:spPr>
          <a:xfrm>
            <a:off x="3229650" y="1283750"/>
            <a:ext cx="3130500" cy="12990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collagen monomers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polymerize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collagen fibers.</a:t>
            </a:r>
          </a:p>
        </p:txBody>
      </p:sp>
      <p:sp>
        <p:nvSpPr>
          <p:cNvPr id="156" name="Shape 156"/>
          <p:cNvSpPr/>
          <p:nvPr/>
        </p:nvSpPr>
        <p:spPr>
          <a:xfrm>
            <a:off x="3229650" y="2730450"/>
            <a:ext cx="3130500" cy="12990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Osteoblasts become entrapped in the osteoid and are now called </a:t>
            </a: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osteocytes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3600" y="1218499"/>
            <a:ext cx="2335576" cy="34774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Shape 158"/>
          <p:cNvCxnSpPr/>
          <p:nvPr/>
        </p:nvCxnSpPr>
        <p:spPr>
          <a:xfrm rot="10800000">
            <a:off x="6470171" y="1208230"/>
            <a:ext cx="23400" cy="349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159" name="Shape 159"/>
          <p:cNvSpPr/>
          <p:nvPr/>
        </p:nvSpPr>
        <p:spPr>
          <a:xfrm>
            <a:off x="155850" y="2730450"/>
            <a:ext cx="3507600" cy="12990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resultant tissue becomes </a:t>
            </a: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osteoid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 cartilage-like material differing from cartilage in that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calcium salts readily precipitate in it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2384</Words>
  <Application>Microsoft Office PowerPoint</Application>
  <PresentationFormat>On-screen Show (16:9)</PresentationFormat>
  <Paragraphs>250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Courier New</vt:lpstr>
      <vt:lpstr>Economica</vt:lpstr>
      <vt:lpstr>Open Sans</vt:lpstr>
      <vt:lpstr>Open Sans SemiBold</vt:lpstr>
      <vt:lpstr>Luxe</vt:lpstr>
      <vt:lpstr>PowerPoint Presentation</vt:lpstr>
      <vt:lpstr>objectives:</vt:lpstr>
      <vt:lpstr>Physiology of bone </vt:lpstr>
      <vt:lpstr>Function of bone </vt:lpstr>
      <vt:lpstr>Types and structure of bone </vt:lpstr>
      <vt:lpstr>Types and structure of bone </vt:lpstr>
      <vt:lpstr>Composition of Compact Bone</vt:lpstr>
      <vt:lpstr>B) Bone Cells</vt:lpstr>
      <vt:lpstr>Mechanism of Bone Calcification</vt:lpstr>
      <vt:lpstr>From 436 </vt:lpstr>
      <vt:lpstr>Tensile and Compressional Strength of Bone</vt:lpstr>
      <vt:lpstr>Calcium Levels</vt:lpstr>
      <vt:lpstr>Calcium homeostasis in human body</vt:lpstr>
      <vt:lpstr>PowerPoint Presentation</vt:lpstr>
      <vt:lpstr>Calcium Exchange Between Bone and ECF</vt:lpstr>
      <vt:lpstr>Remodeling of Bone  Deposition and Absorption of  Bone</vt:lpstr>
      <vt:lpstr>*For more understanding (extra):</vt:lpstr>
      <vt:lpstr>Osteoclasts</vt:lpstr>
      <vt:lpstr>Value of Continual Bone Remodeling</vt:lpstr>
      <vt:lpstr>Control of the Rate of Bone Deposition by Bone “Stress”</vt:lpstr>
      <vt:lpstr>Repair of a Fracture Activates Osteoblasts</vt:lpstr>
      <vt:lpstr>Hormonal Control of Calcium Metabolism &amp; Physiology of Bone</vt:lpstr>
      <vt:lpstr>PowerPoint Presentation</vt:lpstr>
      <vt:lpstr>Vitamin D - ACTION OF CALCITRIOL</vt:lpstr>
      <vt:lpstr>Parathyroid Hormone (PTH) </vt:lpstr>
      <vt:lpstr>Calcitonin Hormone</vt:lpstr>
      <vt:lpstr>Osteoporosis</vt:lpstr>
      <vt:lpstr>Osteoporosis</vt:lpstr>
      <vt:lpstr>Complications of Osteoporosis</vt:lpstr>
      <vt:lpstr>Summary </vt:lpstr>
      <vt:lpstr>Quiz</vt:lpstr>
      <vt:lpstr>Team Leaders:  Abdulhakim AlOnaiq Alanoud Salman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Dana Al-Kadi</dc:creator>
  <cp:lastModifiedBy>Dana Al-Kadi</cp:lastModifiedBy>
  <cp:revision>4</cp:revision>
  <dcterms:modified xsi:type="dcterms:W3CDTF">2017-12-02T00:18:53Z</dcterms:modified>
</cp:coreProperties>
</file>