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Open Sans" panose="020B0606030504020204" pitchFamily="34" charset="0"/>
      <p:regular r:id="rId31"/>
      <p:bold r:id="rId32"/>
      <p:italic r:id="rId33"/>
      <p:boldItalic r:id="rId34"/>
    </p:embeddedFont>
    <p:embeddedFont>
      <p:font typeface="Economica"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BADD75-74B8-4250-811F-248F9EE2C506}">
  <a:tblStyle styleId="{19BADD75-74B8-4250-811F-248F9EE2C506}"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69850" algn="l" rtl="0">
              <a:spcBef>
                <a:spcPts val="0"/>
              </a:spcBef>
              <a:buSzPts val="1100"/>
              <a:buFont typeface="Arial"/>
              <a:buChar char="●"/>
              <a:defRPr sz="1100" b="0" i="0" u="none" strike="noStrike" cap="none"/>
            </a:lvl1pPr>
            <a:lvl2pPr marL="0" marR="0" lvl="1" indent="69850" algn="l" rtl="0">
              <a:spcBef>
                <a:spcPts val="0"/>
              </a:spcBef>
              <a:buSzPts val="1100"/>
              <a:buFont typeface="Arial"/>
              <a:buChar char="○"/>
              <a:defRPr sz="1100" b="0" i="0" u="none" strike="noStrike" cap="none"/>
            </a:lvl2pPr>
            <a:lvl3pPr marL="0" marR="0" lvl="2" indent="69850" algn="l" rtl="0">
              <a:spcBef>
                <a:spcPts val="0"/>
              </a:spcBef>
              <a:buSzPts val="1100"/>
              <a:buFont typeface="Arial"/>
              <a:buChar char="■"/>
              <a:defRPr sz="1100" b="0" i="0" u="none" strike="noStrike" cap="none"/>
            </a:lvl3pPr>
            <a:lvl4pPr marL="0" marR="0" lvl="3" indent="69850" algn="l" rtl="0">
              <a:spcBef>
                <a:spcPts val="0"/>
              </a:spcBef>
              <a:buSzPts val="1100"/>
              <a:buFont typeface="Arial"/>
              <a:buChar char="●"/>
              <a:defRPr sz="1100" b="0" i="0" u="none" strike="noStrike" cap="none"/>
            </a:lvl4pPr>
            <a:lvl5pPr marL="0" marR="0" lvl="4" indent="69850" algn="l" rtl="0">
              <a:spcBef>
                <a:spcPts val="0"/>
              </a:spcBef>
              <a:buSzPts val="1100"/>
              <a:buFont typeface="Arial"/>
              <a:buChar char="○"/>
              <a:defRPr sz="1100" b="0" i="0" u="none" strike="noStrike" cap="none"/>
            </a:lvl5pPr>
            <a:lvl6pPr marL="0" marR="0" lvl="5" indent="69850" algn="l" rtl="0">
              <a:spcBef>
                <a:spcPts val="0"/>
              </a:spcBef>
              <a:buSzPts val="1100"/>
              <a:buFont typeface="Arial"/>
              <a:buChar char="■"/>
              <a:defRPr sz="1100" b="0" i="0" u="none" strike="noStrike" cap="none"/>
            </a:lvl6pPr>
            <a:lvl7pPr marL="0" marR="0" lvl="6" indent="69850" algn="l" rtl="0">
              <a:spcBef>
                <a:spcPts val="0"/>
              </a:spcBef>
              <a:buSzPts val="1100"/>
              <a:buFont typeface="Arial"/>
              <a:buChar char="●"/>
              <a:defRPr sz="1100" b="0" i="0" u="none" strike="noStrike" cap="none"/>
            </a:lvl7pPr>
            <a:lvl8pPr marL="0" marR="0" lvl="7" indent="69850" algn="l" rtl="0">
              <a:spcBef>
                <a:spcPts val="0"/>
              </a:spcBef>
              <a:buSzPts val="1100"/>
              <a:buFont typeface="Arial"/>
              <a:buChar char="○"/>
              <a:defRPr sz="1100" b="0" i="0" u="none" strike="noStrike" cap="none"/>
            </a:lvl8pPr>
            <a:lvl9pPr marL="0" marR="0" lvl="8" indent="69850" algn="l" rtl="0">
              <a:spcBef>
                <a:spcPts val="0"/>
              </a:spcBef>
              <a:buSzPts val="1100"/>
              <a:buFont typeface="Arial"/>
              <a:buChar char="■"/>
              <a:defRPr sz="1100" b="0" i="0" u="none" strike="noStrike" cap="none"/>
            </a:lvl9pPr>
          </a:lstStyle>
          <a:p>
            <a:endParaRPr/>
          </a:p>
        </p:txBody>
      </p:sp>
    </p:spTree>
    <p:extLst>
      <p:ext uri="{BB962C8B-B14F-4D97-AF65-F5344CB8AC3E}">
        <p14:creationId xmlns:p14="http://schemas.microsoft.com/office/powerpoint/2010/main" val="1921994071"/>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endParaRPr sz="1100" b="0" i="0" u="none" strike="noStrike" cap="none"/>
          </a:p>
        </p:txBody>
      </p:sp>
    </p:spTree>
    <p:extLst>
      <p:ext uri="{BB962C8B-B14F-4D97-AF65-F5344CB8AC3E}">
        <p14:creationId xmlns:p14="http://schemas.microsoft.com/office/powerpoint/2010/main" val="180225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102090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125194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3091128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248830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176864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spcBef>
                <a:spcPts val="0"/>
              </a:spcBef>
              <a:buNone/>
            </a:pPr>
            <a:endParaRPr/>
          </a:p>
        </p:txBody>
      </p:sp>
    </p:spTree>
    <p:extLst>
      <p:ext uri="{BB962C8B-B14F-4D97-AF65-F5344CB8AC3E}">
        <p14:creationId xmlns:p14="http://schemas.microsoft.com/office/powerpoint/2010/main" val="8690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2021384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Clr>
                <a:schemeClr val="dk1"/>
              </a:buClr>
              <a:buSzPts val="1100"/>
              <a:buFont typeface="Arial"/>
              <a:buNone/>
            </a:pPr>
            <a:r>
              <a:rPr lang="en">
                <a:solidFill>
                  <a:schemeClr val="dk1"/>
                </a:solidFill>
              </a:rPr>
              <a:t>	</a:t>
            </a:r>
          </a:p>
          <a:p>
            <a:pPr marL="0" lvl="0" indent="0" rtl="0">
              <a:spcBef>
                <a:spcPts val="0"/>
              </a:spcBef>
              <a:buNone/>
            </a:pPr>
            <a:endParaRPr/>
          </a:p>
        </p:txBody>
      </p:sp>
    </p:spTree>
    <p:extLst>
      <p:ext uri="{BB962C8B-B14F-4D97-AF65-F5344CB8AC3E}">
        <p14:creationId xmlns:p14="http://schemas.microsoft.com/office/powerpoint/2010/main" val="1617385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615352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322390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endParaRPr sz="1100" b="0" i="0" u="none" strike="noStrike" cap="none"/>
          </a:p>
        </p:txBody>
      </p:sp>
    </p:spTree>
    <p:extLst>
      <p:ext uri="{BB962C8B-B14F-4D97-AF65-F5344CB8AC3E}">
        <p14:creationId xmlns:p14="http://schemas.microsoft.com/office/powerpoint/2010/main" val="2943257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1526192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2640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3388067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2011930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4044607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4206499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endParaRPr sz="1100" b="0" i="0" u="none" strike="noStrike" cap="none"/>
          </a:p>
        </p:txBody>
      </p:sp>
    </p:spTree>
    <p:extLst>
      <p:ext uri="{BB962C8B-B14F-4D97-AF65-F5344CB8AC3E}">
        <p14:creationId xmlns:p14="http://schemas.microsoft.com/office/powerpoint/2010/main" val="1823879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3260234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0" name="Shape 36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r>
              <a:rPr lang="en" sz="1100" b="0" i="0" u="none" strike="noStrike" cap="none"/>
              <a:t>team members please put your names here </a:t>
            </a:r>
          </a:p>
        </p:txBody>
      </p:sp>
    </p:spTree>
    <p:extLst>
      <p:ext uri="{BB962C8B-B14F-4D97-AF65-F5344CB8AC3E}">
        <p14:creationId xmlns:p14="http://schemas.microsoft.com/office/powerpoint/2010/main" val="372600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406415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107498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endParaRPr sz="1100" b="0" i="0" u="none" strike="noStrike" cap="none"/>
          </a:p>
        </p:txBody>
      </p:sp>
    </p:spTree>
    <p:extLst>
      <p:ext uri="{BB962C8B-B14F-4D97-AF65-F5344CB8AC3E}">
        <p14:creationId xmlns:p14="http://schemas.microsoft.com/office/powerpoint/2010/main" val="67499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89020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endParaRPr sz="1100" b="0" i="0" u="none" strike="noStrike" cap="none"/>
          </a:p>
        </p:txBody>
      </p:sp>
    </p:spTree>
    <p:extLst>
      <p:ext uri="{BB962C8B-B14F-4D97-AF65-F5344CB8AC3E}">
        <p14:creationId xmlns:p14="http://schemas.microsoft.com/office/powerpoint/2010/main" val="2474317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endParaRPr sz="1100" b="0" i="0" u="none" strike="noStrike" cap="none"/>
          </a:p>
        </p:txBody>
      </p:sp>
    </p:spTree>
    <p:extLst>
      <p:ext uri="{BB962C8B-B14F-4D97-AF65-F5344CB8AC3E}">
        <p14:creationId xmlns:p14="http://schemas.microsoft.com/office/powerpoint/2010/main" val="150819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endParaRPr sz="1100" b="0" i="0" u="none" strike="noStrike" cap="none"/>
          </a:p>
        </p:txBody>
      </p:sp>
    </p:spTree>
    <p:extLst>
      <p:ext uri="{BB962C8B-B14F-4D97-AF65-F5344CB8AC3E}">
        <p14:creationId xmlns:p14="http://schemas.microsoft.com/office/powerpoint/2010/main" val="91698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4013" y="756700"/>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lim="8000"/>
            <a:headEnd type="none" w="med" len="med"/>
            <a:tailEnd type="none" w="med" len="med"/>
          </a:ln>
        </p:spPr>
      </p:sp>
      <p:sp>
        <p:nvSpPr>
          <p:cNvPr id="11" name="Shape 11"/>
          <p:cNvSpPr/>
          <p:nvPr/>
        </p:nvSpPr>
        <p:spPr>
          <a:xfrm rot="10800000">
            <a:off x="5318350" y="3266725"/>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lim="8000"/>
            <a:headEnd type="none" w="med" len="med"/>
            <a:tailEnd type="none" w="med" len="med"/>
          </a:ln>
        </p:spPr>
      </p:sp>
      <p:sp>
        <p:nvSpPr>
          <p:cNvPr id="12" name="Shape 12"/>
          <p:cNvSpPr txBox="1">
            <a:spLocks noGrp="1"/>
          </p:cNvSpPr>
          <p:nvPr>
            <p:ph type="ctrTitle"/>
          </p:nvPr>
        </p:nvSpPr>
        <p:spPr>
          <a:xfrm>
            <a:off x="3044700" y="1444255"/>
            <a:ext cx="3054600" cy="15372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lvl="1"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lvl="2"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lvl="3"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lvl="4"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lvl="5"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lvl="6"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lvl="7"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lvl="8"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13" name="Shape 13"/>
          <p:cNvSpPr txBox="1">
            <a:spLocks noGrp="1"/>
          </p:cNvSpPr>
          <p:nvPr>
            <p:ph type="subTitle" idx="1"/>
          </p:nvPr>
        </p:nvSpPr>
        <p:spPr>
          <a:xfrm>
            <a:off x="3044700" y="3116580"/>
            <a:ext cx="3054600" cy="7014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1pPr>
            <a:lvl2pPr marL="0" marR="0" lvl="1" indent="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2pPr>
            <a:lvl3pPr marL="0" marR="0" lvl="2" indent="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3pPr>
            <a:lvl4pPr marL="0" marR="0" lvl="3" indent="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4pPr>
            <a:lvl5pPr marL="0" marR="0" lvl="4" indent="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5pPr>
            <a:lvl6pPr marL="0" marR="0" lvl="5" indent="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6pPr>
            <a:lvl7pPr marL="0" marR="0" lvl="6" indent="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7pPr>
            <a:lvl8pPr marL="0" marR="0" lvl="7" indent="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8pPr>
            <a:lvl9pPr marL="0" marR="0" lvl="8" indent="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Shape 53"/>
          <p:cNvSpPr txBox="1">
            <a:spLocks noGrp="1"/>
          </p:cNvSpPr>
          <p:nvPr>
            <p:ph type="title"/>
          </p:nvPr>
        </p:nvSpPr>
        <p:spPr>
          <a:xfrm>
            <a:off x="311700" y="957125"/>
            <a:ext cx="8520600" cy="21288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1pPr>
            <a:lvl2pPr lvl="1" indent="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2pPr>
            <a:lvl3pPr lvl="2" indent="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3pPr>
            <a:lvl4pPr lvl="3" indent="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4pPr>
            <a:lvl5pPr lvl="4" indent="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5pPr>
            <a:lvl6pPr lvl="5" indent="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6pPr>
            <a:lvl7pPr lvl="6" indent="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7pPr>
            <a:lvl8pPr lvl="7" indent="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8pPr>
            <a:lvl9pPr lvl="8" indent="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9pPr>
          </a:lstStyle>
          <a:p>
            <a:endParaRPr/>
          </a:p>
        </p:txBody>
      </p:sp>
      <p:sp>
        <p:nvSpPr>
          <p:cNvPr id="54" name="Shape 54"/>
          <p:cNvSpPr txBox="1">
            <a:spLocks noGrp="1"/>
          </p:cNvSpPr>
          <p:nvPr>
            <p:ph type="body" idx="1"/>
          </p:nvPr>
        </p:nvSpPr>
        <p:spPr>
          <a:xfrm>
            <a:off x="311700" y="3162000"/>
            <a:ext cx="8520600" cy="1071600"/>
          </a:xfrm>
          <a:prstGeom prst="rect">
            <a:avLst/>
          </a:prstGeom>
          <a:noFill/>
          <a:ln>
            <a:noFill/>
          </a:ln>
        </p:spPr>
        <p:txBody>
          <a:bodyPr wrap="square" lIns="91425" tIns="91425" rIns="91425" bIns="91425" anchor="t" anchorCtr="0"/>
          <a:lstStyle>
            <a:lvl1pPr marL="0" marR="0" lvl="0" indent="114300" algn="ctr" rtl="0">
              <a:lnSpc>
                <a:spcPct val="115000"/>
              </a:lnSpc>
              <a:spcBef>
                <a:spcPts val="0"/>
              </a:spcBef>
              <a:spcAft>
                <a:spcPts val="160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0" marR="0" lvl="1" indent="88900" algn="ctr"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0" marR="0" lvl="2" indent="88900" algn="ctr"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0" marR="0" lvl="3" indent="88900" algn="ctr"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0" marR="0" lvl="4" indent="88900" algn="ctr"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0" marR="0" lvl="5" indent="88900" algn="ctr"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0" marR="0" lvl="6" indent="88900" algn="ctr"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0" marR="0" lvl="7" indent="88900" algn="ctr"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0" marR="0" lvl="8" indent="88900" algn="ctr"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55" name="Shape 55"/>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a:off x="0" y="5045700"/>
            <a:ext cx="9144000" cy="978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txBox="1">
            <a:spLocks noGrp="1"/>
          </p:cNvSpPr>
          <p:nvPr>
            <p:ph type="title"/>
          </p:nvPr>
        </p:nvSpPr>
        <p:spPr>
          <a:xfrm>
            <a:off x="311700" y="315925"/>
            <a:ext cx="8520600" cy="8313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18" name="Shape 18"/>
          <p:cNvSpPr txBox="1">
            <a:spLocks noGrp="1"/>
          </p:cNvSpPr>
          <p:nvPr>
            <p:ph type="body" idx="1"/>
          </p:nvPr>
        </p:nvSpPr>
        <p:spPr>
          <a:xfrm>
            <a:off x="311700" y="1225225"/>
            <a:ext cx="8520600" cy="33540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0" marR="0" lvl="1"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0" marR="0" lvl="2"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0" marR="0" lvl="3"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0" marR="0" lvl="4"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0" marR="0" lvl="5"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0" marR="0" lvl="6"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0" marR="0" lvl="7"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0" marR="0" lvl="8"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19" name="Shape 19"/>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315925"/>
            <a:ext cx="8520600" cy="8313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22" name="Shape 22"/>
          <p:cNvSpPr txBox="1">
            <a:spLocks noGrp="1"/>
          </p:cNvSpPr>
          <p:nvPr>
            <p:ph type="body" idx="1"/>
          </p:nvPr>
        </p:nvSpPr>
        <p:spPr>
          <a:xfrm>
            <a:off x="311700" y="1225225"/>
            <a:ext cx="3999900" cy="33540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0" marR="0" lvl="1"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0" marR="0" lvl="2"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0" marR="0" lvl="3"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0" marR="0" lvl="4"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0" marR="0" lvl="5"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0" marR="0" lvl="6"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0" marR="0" lvl="7"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0" marR="0" lvl="8"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endParaRPr/>
          </a:p>
        </p:txBody>
      </p:sp>
      <p:sp>
        <p:nvSpPr>
          <p:cNvPr id="23" name="Shape 23"/>
          <p:cNvSpPr txBox="1">
            <a:spLocks noGrp="1"/>
          </p:cNvSpPr>
          <p:nvPr>
            <p:ph type="body" idx="2"/>
          </p:nvPr>
        </p:nvSpPr>
        <p:spPr>
          <a:xfrm>
            <a:off x="4832400" y="1225225"/>
            <a:ext cx="3999900" cy="33540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0" marR="0" lvl="1"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0" marR="0" lvl="2"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0" marR="0" lvl="3"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0" marR="0" lvl="4"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0" marR="0" lvl="5"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0" marR="0" lvl="6"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0" marR="0" lvl="7"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0" marR="0" lvl="8"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endParaRPr/>
          </a:p>
        </p:txBody>
      </p:sp>
      <p:sp>
        <p:nvSpPr>
          <p:cNvPr id="24" name="Shape 24"/>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p:nvPr/>
        </p:nvSpPr>
        <p:spPr>
          <a:xfrm flipH="1">
            <a:off x="7595938" y="460225"/>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lim="8000"/>
            <a:headEnd type="none" w="med" len="med"/>
            <a:tailEnd type="none" w="med" len="med"/>
          </a:ln>
        </p:spPr>
      </p:sp>
      <p:sp>
        <p:nvSpPr>
          <p:cNvPr id="27" name="Shape 27"/>
          <p:cNvSpPr/>
          <p:nvPr/>
        </p:nvSpPr>
        <p:spPr>
          <a:xfrm rot="10800000" flipH="1">
            <a:off x="466425" y="3558325"/>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lim="8000"/>
            <a:headEnd type="none" w="med" len="med"/>
            <a:tailEnd type="none" w="med" len="med"/>
          </a:ln>
        </p:spPr>
      </p:sp>
      <p:sp>
        <p:nvSpPr>
          <p:cNvPr id="28" name="Shape 28"/>
          <p:cNvSpPr txBox="1">
            <a:spLocks noGrp="1"/>
          </p:cNvSpPr>
          <p:nvPr>
            <p:ph type="title"/>
          </p:nvPr>
        </p:nvSpPr>
        <p:spPr>
          <a:xfrm>
            <a:off x="773700" y="1806450"/>
            <a:ext cx="7596600" cy="15306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lvl="1"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lvl="2"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lvl="3"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lvl="4"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lvl="5"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lvl="6"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lvl="7"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lvl="8" indent="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29" name="Shape 29"/>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32" name="Shape 32"/>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1pPr>
            <a:lvl2pPr lvl="1" indent="0">
              <a:spcBef>
                <a:spcPts val="0"/>
              </a:spcBef>
              <a:buClr>
                <a:schemeClr val="dk1"/>
              </a:buClr>
              <a:buSzPts val="3000"/>
              <a:buFont typeface="Economica"/>
              <a:buNone/>
              <a:defRPr sz="3000">
                <a:solidFill>
                  <a:schemeClr val="dk1"/>
                </a:solidFill>
                <a:latin typeface="Economica"/>
                <a:ea typeface="Economica"/>
                <a:cs typeface="Economica"/>
                <a:sym typeface="Economica"/>
              </a:defRPr>
            </a:lvl2pPr>
            <a:lvl3pPr lvl="2" indent="0">
              <a:spcBef>
                <a:spcPts val="0"/>
              </a:spcBef>
              <a:buClr>
                <a:schemeClr val="dk1"/>
              </a:buClr>
              <a:buSzPts val="3000"/>
              <a:buFont typeface="Economica"/>
              <a:buNone/>
              <a:defRPr sz="3000">
                <a:solidFill>
                  <a:schemeClr val="dk1"/>
                </a:solidFill>
                <a:latin typeface="Economica"/>
                <a:ea typeface="Economica"/>
                <a:cs typeface="Economica"/>
                <a:sym typeface="Economica"/>
              </a:defRPr>
            </a:lvl3pPr>
            <a:lvl4pPr lvl="3" indent="0">
              <a:spcBef>
                <a:spcPts val="0"/>
              </a:spcBef>
              <a:buClr>
                <a:schemeClr val="dk1"/>
              </a:buClr>
              <a:buSzPts val="3000"/>
              <a:buFont typeface="Economica"/>
              <a:buNone/>
              <a:defRPr sz="3000">
                <a:solidFill>
                  <a:schemeClr val="dk1"/>
                </a:solidFill>
                <a:latin typeface="Economica"/>
                <a:ea typeface="Economica"/>
                <a:cs typeface="Economica"/>
                <a:sym typeface="Economica"/>
              </a:defRPr>
            </a:lvl4pPr>
            <a:lvl5pPr lvl="4" indent="0">
              <a:spcBef>
                <a:spcPts val="0"/>
              </a:spcBef>
              <a:buClr>
                <a:schemeClr val="dk1"/>
              </a:buClr>
              <a:buSzPts val="3000"/>
              <a:buFont typeface="Economica"/>
              <a:buNone/>
              <a:defRPr sz="3000">
                <a:solidFill>
                  <a:schemeClr val="dk1"/>
                </a:solidFill>
                <a:latin typeface="Economica"/>
                <a:ea typeface="Economica"/>
                <a:cs typeface="Economica"/>
                <a:sym typeface="Economica"/>
              </a:defRPr>
            </a:lvl5pPr>
            <a:lvl6pPr lvl="5" indent="0">
              <a:spcBef>
                <a:spcPts val="0"/>
              </a:spcBef>
              <a:buClr>
                <a:schemeClr val="dk1"/>
              </a:buClr>
              <a:buSzPts val="3000"/>
              <a:buFont typeface="Economica"/>
              <a:buNone/>
              <a:defRPr sz="3000">
                <a:solidFill>
                  <a:schemeClr val="dk1"/>
                </a:solidFill>
                <a:latin typeface="Economica"/>
                <a:ea typeface="Economica"/>
                <a:cs typeface="Economica"/>
                <a:sym typeface="Economica"/>
              </a:defRPr>
            </a:lvl6pPr>
            <a:lvl7pPr lvl="6" indent="0">
              <a:spcBef>
                <a:spcPts val="0"/>
              </a:spcBef>
              <a:buClr>
                <a:schemeClr val="dk1"/>
              </a:buClr>
              <a:buSzPts val="3000"/>
              <a:buFont typeface="Economica"/>
              <a:buNone/>
              <a:defRPr sz="3000">
                <a:solidFill>
                  <a:schemeClr val="dk1"/>
                </a:solidFill>
                <a:latin typeface="Economica"/>
                <a:ea typeface="Economica"/>
                <a:cs typeface="Economica"/>
                <a:sym typeface="Economica"/>
              </a:defRPr>
            </a:lvl7pPr>
            <a:lvl8pPr lvl="7" indent="0">
              <a:spcBef>
                <a:spcPts val="0"/>
              </a:spcBef>
              <a:buClr>
                <a:schemeClr val="dk1"/>
              </a:buClr>
              <a:buSzPts val="3000"/>
              <a:buFont typeface="Economica"/>
              <a:buNone/>
              <a:defRPr sz="3000">
                <a:solidFill>
                  <a:schemeClr val="dk1"/>
                </a:solidFill>
                <a:latin typeface="Economica"/>
                <a:ea typeface="Economica"/>
                <a:cs typeface="Economica"/>
                <a:sym typeface="Economica"/>
              </a:defRPr>
            </a:lvl8pPr>
            <a:lvl9pPr lvl="8" indent="0">
              <a:spcBef>
                <a:spcPts val="0"/>
              </a:spcBef>
              <a:buClr>
                <a:schemeClr val="dk1"/>
              </a:buClr>
              <a:buSzPts val="3000"/>
              <a:buFont typeface="Economica"/>
              <a:buNone/>
              <a:defRPr sz="3000">
                <a:solidFill>
                  <a:schemeClr val="dk1"/>
                </a:solidFill>
                <a:latin typeface="Economica"/>
                <a:ea typeface="Economica"/>
                <a:cs typeface="Economica"/>
                <a:sym typeface="Economica"/>
              </a:defRPr>
            </a:lvl9pPr>
          </a:lstStyle>
          <a:p>
            <a:endParaRPr/>
          </a:p>
        </p:txBody>
      </p:sp>
      <p:sp>
        <p:nvSpPr>
          <p:cNvPr id="35" name="Shape 35"/>
          <p:cNvSpPr txBox="1">
            <a:spLocks noGrp="1"/>
          </p:cNvSpPr>
          <p:nvPr>
            <p:ph type="body" idx="1"/>
          </p:nvPr>
        </p:nvSpPr>
        <p:spPr>
          <a:xfrm>
            <a:off x="311700" y="1399400"/>
            <a:ext cx="2808000" cy="2784900"/>
          </a:xfrm>
          <a:prstGeom prst="rect">
            <a:avLst/>
          </a:prstGeom>
          <a:noFill/>
          <a:ln>
            <a:noFill/>
          </a:ln>
        </p:spPr>
        <p:txBody>
          <a:bodyPr wrap="square" lIns="91425" tIns="91425" rIns="91425" bIns="91425" anchor="t" anchorCtr="0"/>
          <a:lstStyle>
            <a:lvl1pPr marL="0" marR="0" lvl="0"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1pPr>
            <a:lvl2pPr marL="0" marR="0" lvl="1"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0" marR="0" lvl="2"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0" marR="0" lvl="3"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0" marR="0" lvl="4"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0" marR="0" lvl="5"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0" marR="0" lvl="6"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0" marR="0" lvl="7"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0" marR="0" lvl="8" indent="76200" algn="l" rtl="0">
              <a:lnSpc>
                <a:spcPct val="115000"/>
              </a:lnSpc>
              <a:spcBef>
                <a:spcPts val="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endParaRPr/>
          </a:p>
        </p:txBody>
      </p:sp>
      <p:sp>
        <p:nvSpPr>
          <p:cNvPr id="36" name="Shape 36"/>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txBox="1">
            <a:spLocks noGrp="1"/>
          </p:cNvSpPr>
          <p:nvPr>
            <p:ph type="title"/>
          </p:nvPr>
        </p:nvSpPr>
        <p:spPr>
          <a:xfrm>
            <a:off x="490250" y="450150"/>
            <a:ext cx="5878800" cy="4090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1pPr>
            <a:lvl2pPr lvl="1" indent="0">
              <a:spcBef>
                <a:spcPts val="0"/>
              </a:spcBef>
              <a:buClr>
                <a:schemeClr val="dk1"/>
              </a:buClr>
              <a:buSzPts val="4800"/>
              <a:buFont typeface="Economica"/>
              <a:buNone/>
              <a:defRPr sz="4800">
                <a:solidFill>
                  <a:schemeClr val="dk1"/>
                </a:solidFill>
                <a:latin typeface="Economica"/>
                <a:ea typeface="Economica"/>
                <a:cs typeface="Economica"/>
                <a:sym typeface="Economica"/>
              </a:defRPr>
            </a:lvl2pPr>
            <a:lvl3pPr lvl="2" indent="0">
              <a:spcBef>
                <a:spcPts val="0"/>
              </a:spcBef>
              <a:buClr>
                <a:schemeClr val="dk1"/>
              </a:buClr>
              <a:buSzPts val="4800"/>
              <a:buFont typeface="Economica"/>
              <a:buNone/>
              <a:defRPr sz="4800">
                <a:solidFill>
                  <a:schemeClr val="dk1"/>
                </a:solidFill>
                <a:latin typeface="Economica"/>
                <a:ea typeface="Economica"/>
                <a:cs typeface="Economica"/>
                <a:sym typeface="Economica"/>
              </a:defRPr>
            </a:lvl3pPr>
            <a:lvl4pPr lvl="3" indent="0">
              <a:spcBef>
                <a:spcPts val="0"/>
              </a:spcBef>
              <a:buClr>
                <a:schemeClr val="dk1"/>
              </a:buClr>
              <a:buSzPts val="4800"/>
              <a:buFont typeface="Economica"/>
              <a:buNone/>
              <a:defRPr sz="4800">
                <a:solidFill>
                  <a:schemeClr val="dk1"/>
                </a:solidFill>
                <a:latin typeface="Economica"/>
                <a:ea typeface="Economica"/>
                <a:cs typeface="Economica"/>
                <a:sym typeface="Economica"/>
              </a:defRPr>
            </a:lvl4pPr>
            <a:lvl5pPr lvl="4" indent="0">
              <a:spcBef>
                <a:spcPts val="0"/>
              </a:spcBef>
              <a:buClr>
                <a:schemeClr val="dk1"/>
              </a:buClr>
              <a:buSzPts val="4800"/>
              <a:buFont typeface="Economica"/>
              <a:buNone/>
              <a:defRPr sz="4800">
                <a:solidFill>
                  <a:schemeClr val="dk1"/>
                </a:solidFill>
                <a:latin typeface="Economica"/>
                <a:ea typeface="Economica"/>
                <a:cs typeface="Economica"/>
                <a:sym typeface="Economica"/>
              </a:defRPr>
            </a:lvl5pPr>
            <a:lvl6pPr lvl="5" indent="0">
              <a:spcBef>
                <a:spcPts val="0"/>
              </a:spcBef>
              <a:buClr>
                <a:schemeClr val="dk1"/>
              </a:buClr>
              <a:buSzPts val="4800"/>
              <a:buFont typeface="Economica"/>
              <a:buNone/>
              <a:defRPr sz="4800">
                <a:solidFill>
                  <a:schemeClr val="dk1"/>
                </a:solidFill>
                <a:latin typeface="Economica"/>
                <a:ea typeface="Economica"/>
                <a:cs typeface="Economica"/>
                <a:sym typeface="Economica"/>
              </a:defRPr>
            </a:lvl6pPr>
            <a:lvl7pPr lvl="6" indent="0">
              <a:spcBef>
                <a:spcPts val="0"/>
              </a:spcBef>
              <a:buClr>
                <a:schemeClr val="dk1"/>
              </a:buClr>
              <a:buSzPts val="4800"/>
              <a:buFont typeface="Economica"/>
              <a:buNone/>
              <a:defRPr sz="4800">
                <a:solidFill>
                  <a:schemeClr val="dk1"/>
                </a:solidFill>
                <a:latin typeface="Economica"/>
                <a:ea typeface="Economica"/>
                <a:cs typeface="Economica"/>
                <a:sym typeface="Economica"/>
              </a:defRPr>
            </a:lvl7pPr>
            <a:lvl8pPr lvl="7" indent="0">
              <a:spcBef>
                <a:spcPts val="0"/>
              </a:spcBef>
              <a:buClr>
                <a:schemeClr val="dk1"/>
              </a:buClr>
              <a:buSzPts val="4800"/>
              <a:buFont typeface="Economica"/>
              <a:buNone/>
              <a:defRPr sz="4800">
                <a:solidFill>
                  <a:schemeClr val="dk1"/>
                </a:solidFill>
                <a:latin typeface="Economica"/>
                <a:ea typeface="Economica"/>
                <a:cs typeface="Economica"/>
                <a:sym typeface="Economica"/>
              </a:defRPr>
            </a:lvl8pPr>
            <a:lvl9pPr lvl="8" indent="0">
              <a:spcBef>
                <a:spcPts val="0"/>
              </a:spcBef>
              <a:buClr>
                <a:schemeClr val="dk1"/>
              </a:buClr>
              <a:buSzPts val="4800"/>
              <a:buFont typeface="Economica"/>
              <a:buNone/>
              <a:defRPr sz="4800">
                <a:solidFill>
                  <a:schemeClr val="dk1"/>
                </a:solidFill>
                <a:latin typeface="Economica"/>
                <a:ea typeface="Economica"/>
                <a:cs typeface="Economica"/>
                <a:sym typeface="Economica"/>
              </a:defRPr>
            </a:lvl9pPr>
          </a:lstStyle>
          <a:p>
            <a:endParaRPr/>
          </a:p>
        </p:txBody>
      </p:sp>
      <p:sp>
        <p:nvSpPr>
          <p:cNvPr id="40" name="Shape 40"/>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929275"/>
            <a:ext cx="4045200" cy="17862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1pPr>
            <a:lvl2pPr lvl="1" indent="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2pPr>
            <a:lvl3pPr lvl="2" indent="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3pPr>
            <a:lvl4pPr lvl="3" indent="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4pPr>
            <a:lvl5pPr lvl="4" indent="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5pPr>
            <a:lvl6pPr lvl="5" indent="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6pPr>
            <a:lvl7pPr lvl="6" indent="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7pPr>
            <a:lvl8pPr lvl="7" indent="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8pPr>
            <a:lvl9pPr lvl="8" indent="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9pPr>
          </a:lstStyle>
          <a:p>
            <a:endParaRPr/>
          </a:p>
        </p:txBody>
      </p:sp>
      <p:sp>
        <p:nvSpPr>
          <p:cNvPr id="45" name="Shape 45"/>
          <p:cNvSpPr txBox="1">
            <a:spLocks noGrp="1"/>
          </p:cNvSpPr>
          <p:nvPr>
            <p:ph type="subTitle" idx="1"/>
          </p:nvPr>
        </p:nvSpPr>
        <p:spPr>
          <a:xfrm>
            <a:off x="265500" y="2769001"/>
            <a:ext cx="4045200" cy="15741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1pPr>
            <a:lvl2pPr marL="0" marR="0" lvl="1" indent="0"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2pPr>
            <a:lvl3pPr marL="0" marR="0" lvl="2" indent="0"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3pPr>
            <a:lvl4pPr marL="0" marR="0" lvl="3" indent="0"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4pPr>
            <a:lvl5pPr marL="0" marR="0" lvl="4" indent="0"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5pPr>
            <a:lvl6pPr marL="0" marR="0" lvl="5" indent="0"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6pPr>
            <a:lvl7pPr marL="0" marR="0" lvl="6" indent="0"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7pPr>
            <a:lvl8pPr marL="0" marR="0" lvl="7" indent="0"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8pPr>
            <a:lvl9pPr marL="0" marR="0" lvl="8" indent="0"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a:noFill/>
          <a:ln>
            <a:noFill/>
          </a:ln>
        </p:spPr>
        <p:txBody>
          <a:bodyPr wrap="square" lIns="91425" tIns="91425" rIns="91425" bIns="91425" anchor="ctr" anchorCtr="0"/>
          <a:lstStyle>
            <a:lvl1pPr marL="0" marR="0" lvl="0" indent="114300" algn="l" rtl="0">
              <a:lnSpc>
                <a:spcPct val="115000"/>
              </a:lnSpc>
              <a:spcBef>
                <a:spcPts val="0"/>
              </a:spcBef>
              <a:spcAft>
                <a:spcPts val="1600"/>
              </a:spcAft>
              <a:buClr>
                <a:schemeClr val="lt1"/>
              </a:buClr>
              <a:buSzPts val="1800"/>
              <a:buFont typeface="Open Sans"/>
              <a:buChar char="●"/>
              <a:defRPr sz="1800" b="0" i="0" u="none" strike="noStrike" cap="none">
                <a:solidFill>
                  <a:schemeClr val="lt1"/>
                </a:solidFill>
                <a:latin typeface="Open Sans"/>
                <a:ea typeface="Open Sans"/>
                <a:cs typeface="Open Sans"/>
                <a:sym typeface="Open Sans"/>
              </a:defRPr>
            </a:lvl1pPr>
            <a:lvl2pPr marL="0" marR="0" lvl="1" indent="88900" algn="l" rtl="0">
              <a:lnSpc>
                <a:spcPct val="115000"/>
              </a:lnSpc>
              <a:spcBef>
                <a:spcPts val="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2pPr>
            <a:lvl3pPr marL="0" marR="0" lvl="2" indent="88900" algn="l" rtl="0">
              <a:lnSpc>
                <a:spcPct val="115000"/>
              </a:lnSpc>
              <a:spcBef>
                <a:spcPts val="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3pPr>
            <a:lvl4pPr marL="0" marR="0" lvl="3" indent="88900" algn="l" rtl="0">
              <a:lnSpc>
                <a:spcPct val="115000"/>
              </a:lnSpc>
              <a:spcBef>
                <a:spcPts val="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4pPr>
            <a:lvl5pPr marL="0" marR="0" lvl="4" indent="88900" algn="l" rtl="0">
              <a:lnSpc>
                <a:spcPct val="115000"/>
              </a:lnSpc>
              <a:spcBef>
                <a:spcPts val="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5pPr>
            <a:lvl6pPr marL="0" marR="0" lvl="5" indent="88900" algn="l" rtl="0">
              <a:lnSpc>
                <a:spcPct val="115000"/>
              </a:lnSpc>
              <a:spcBef>
                <a:spcPts val="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6pPr>
            <a:lvl7pPr marL="0" marR="0" lvl="6" indent="88900" algn="l" rtl="0">
              <a:lnSpc>
                <a:spcPct val="115000"/>
              </a:lnSpc>
              <a:spcBef>
                <a:spcPts val="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7pPr>
            <a:lvl8pPr marL="0" marR="0" lvl="7" indent="88900" algn="l" rtl="0">
              <a:lnSpc>
                <a:spcPct val="115000"/>
              </a:lnSpc>
              <a:spcBef>
                <a:spcPts val="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8pPr>
            <a:lvl9pPr marL="0" marR="0" lvl="8" indent="88900" algn="l" rtl="0">
              <a:lnSpc>
                <a:spcPct val="115000"/>
              </a:lnSpc>
              <a:spcBef>
                <a:spcPts val="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9pPr>
          </a:lstStyle>
          <a:p>
            <a:endParaRPr/>
          </a:p>
        </p:txBody>
      </p:sp>
      <p:sp>
        <p:nvSpPr>
          <p:cNvPr id="47" name="Shape 47"/>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1pPr>
            <a:lvl2pPr marL="0" marR="0" lvl="1"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0" marR="0" lvl="2"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0" marR="0" lvl="3"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0" marR="0" lvl="4"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0" marR="0" lvl="5"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0" marR="0" lvl="6"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0" marR="0" lvl="7"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0" marR="0" lvl="8"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50" name="Shape 50"/>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0" marR="0" lvl="1"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0" marR="0" lvl="2"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0" marR="0" lvl="3"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0" marR="0" lvl="4"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0" marR="0" lvl="5"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0" marR="0" lvl="6"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0" marR="0" lvl="7"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0" marR="0" lvl="8" indent="88900" algn="l" rtl="0">
              <a:lnSpc>
                <a:spcPct val="115000"/>
              </a:lnSpc>
              <a:spcBef>
                <a:spcPts val="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63500" algn="r" rtl="0">
              <a:lnSpc>
                <a:spcPct val="100000"/>
              </a:lnSpc>
              <a:spcBef>
                <a:spcPts val="0"/>
              </a:spcBef>
              <a:spcAft>
                <a:spcPts val="0"/>
              </a:spcAft>
              <a:buClr>
                <a:schemeClr val="dk1"/>
              </a:buClr>
              <a:buSzPts val="1000"/>
              <a:buFont typeface="Economica"/>
              <a:buNone/>
            </a:pPr>
            <a:fld id="{00000000-1234-1234-1234-123412341234}" type="slidenum">
              <a:rPr lang="en" sz="1000" b="0" i="0" u="none" strike="noStrike" cap="none">
                <a:solidFill>
                  <a:schemeClr val="dk1"/>
                </a:solidFill>
                <a:latin typeface="Economica"/>
                <a:ea typeface="Economica"/>
                <a:cs typeface="Economica"/>
                <a:sym typeface="Economica"/>
              </a:rPr>
              <a:t>‹#›</a:t>
            </a:fld>
            <a:endParaRPr lang="en" sz="1000" b="0" i="0" u="none" strike="noStrike" cap="none">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merriam-webster.com/dictionary/threshold" TargetMode="External"/><Relationship Id="rId3" Type="http://schemas.openxmlformats.org/officeDocument/2006/relationships/hyperlink" Target="https://www.britannica.com/science/neurotransmitter" TargetMode="External"/><Relationship Id="rId7" Type="http://schemas.openxmlformats.org/officeDocument/2006/relationships/hyperlink" Target="https://www.britannica.com/science/critical-point-phase-chang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britannica.com/science/sodium" TargetMode="External"/><Relationship Id="rId5" Type="http://schemas.openxmlformats.org/officeDocument/2006/relationships/hyperlink" Target="https://www.britannica.com/science/protein" TargetMode="External"/><Relationship Id="rId4" Type="http://schemas.openxmlformats.org/officeDocument/2006/relationships/hyperlink" Target="https://www.britannica.com/science/receptor-nerve-ending" TargetMode="Externa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mailto:physiologyteam437@gmail.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ZG8M_ldA1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pic>
        <p:nvPicPr>
          <p:cNvPr id="62" name="Shape 62"/>
          <p:cNvPicPr preferRelativeResize="0"/>
          <p:nvPr/>
        </p:nvPicPr>
        <p:blipFill rotWithShape="1">
          <a:blip r:embed="rId3">
            <a:alphaModFix/>
          </a:blip>
          <a:srcRect/>
          <a:stretch/>
        </p:blipFill>
        <p:spPr>
          <a:xfrm>
            <a:off x="7352046" y="3765904"/>
            <a:ext cx="1790163" cy="1375396"/>
          </a:xfrm>
          <a:prstGeom prst="rect">
            <a:avLst/>
          </a:prstGeom>
          <a:noFill/>
          <a:ln>
            <a:noFill/>
          </a:ln>
        </p:spPr>
      </p:pic>
      <p:pic>
        <p:nvPicPr>
          <p:cNvPr id="63" name="Shape 63"/>
          <p:cNvPicPr preferRelativeResize="0"/>
          <p:nvPr/>
        </p:nvPicPr>
        <p:blipFill rotWithShape="1">
          <a:blip r:embed="rId4">
            <a:alphaModFix/>
          </a:blip>
          <a:srcRect/>
          <a:stretch/>
        </p:blipFill>
        <p:spPr>
          <a:xfrm>
            <a:off x="47400" y="0"/>
            <a:ext cx="1420396" cy="1094840"/>
          </a:xfrm>
          <a:prstGeom prst="rect">
            <a:avLst/>
          </a:prstGeom>
          <a:noFill/>
          <a:ln>
            <a:noFill/>
          </a:ln>
        </p:spPr>
      </p:pic>
      <p:pic>
        <p:nvPicPr>
          <p:cNvPr id="64" name="Shape 64"/>
          <p:cNvPicPr preferRelativeResize="0"/>
          <p:nvPr/>
        </p:nvPicPr>
        <p:blipFill rotWithShape="1">
          <a:blip r:embed="rId5">
            <a:alphaModFix/>
          </a:blip>
          <a:srcRect/>
          <a:stretch/>
        </p:blipFill>
        <p:spPr>
          <a:xfrm>
            <a:off x="6923648" y="2"/>
            <a:ext cx="2220351" cy="851979"/>
          </a:xfrm>
          <a:prstGeom prst="rect">
            <a:avLst/>
          </a:prstGeom>
          <a:noFill/>
          <a:ln>
            <a:noFill/>
          </a:ln>
        </p:spPr>
      </p:pic>
      <p:sp>
        <p:nvSpPr>
          <p:cNvPr id="65" name="Shape 65"/>
          <p:cNvSpPr txBox="1"/>
          <p:nvPr/>
        </p:nvSpPr>
        <p:spPr>
          <a:xfrm>
            <a:off x="2874600" y="1608724"/>
            <a:ext cx="3394800" cy="2196900"/>
          </a:xfrm>
          <a:prstGeom prst="rect">
            <a:avLst/>
          </a:prstGeom>
          <a:noFill/>
          <a:ln>
            <a:noFill/>
          </a:ln>
        </p:spPr>
        <p:txBody>
          <a:bodyPr wrap="square" lIns="91425" tIns="91425" rIns="91425" bIns="91425" anchor="t" anchorCtr="0">
            <a:noAutofit/>
          </a:bodyPr>
          <a:lstStyle/>
          <a:p>
            <a:pPr marL="0" marR="0" lvl="0" indent="-381000" algn="ctr" rtl="0">
              <a:lnSpc>
                <a:spcPct val="100000"/>
              </a:lnSpc>
              <a:spcBef>
                <a:spcPts val="0"/>
              </a:spcBef>
              <a:spcAft>
                <a:spcPts val="0"/>
              </a:spcAft>
              <a:buClr>
                <a:schemeClr val="accent2"/>
              </a:buClr>
              <a:buSzPts val="6000"/>
              <a:buFont typeface="Economica"/>
              <a:buNone/>
            </a:pPr>
            <a:endParaRPr/>
          </a:p>
          <a:p>
            <a:pPr marL="0" marR="0" lvl="0" indent="-165100" algn="ctr" rtl="0">
              <a:lnSpc>
                <a:spcPct val="100000"/>
              </a:lnSpc>
              <a:spcBef>
                <a:spcPts val="0"/>
              </a:spcBef>
              <a:spcAft>
                <a:spcPts val="0"/>
              </a:spcAft>
              <a:buClr>
                <a:srgbClr val="000000"/>
              </a:buClr>
              <a:buSzPts val="2600"/>
              <a:buFont typeface="Arial"/>
              <a:buNone/>
            </a:pPr>
            <a:r>
              <a:rPr lang="en" sz="3600">
                <a:solidFill>
                  <a:schemeClr val="accent2"/>
                </a:solidFill>
                <a:latin typeface="Economica"/>
                <a:ea typeface="Economica"/>
                <a:cs typeface="Economica"/>
                <a:sym typeface="Economica"/>
              </a:rPr>
              <a:t>Resting membrane potential &amp; Action potential</a:t>
            </a:r>
          </a:p>
        </p:txBody>
      </p:sp>
      <p:sp>
        <p:nvSpPr>
          <p:cNvPr id="66" name="Shape 66"/>
          <p:cNvSpPr txBox="1"/>
          <p:nvPr/>
        </p:nvSpPr>
        <p:spPr>
          <a:xfrm>
            <a:off x="0" y="3097200"/>
            <a:ext cx="2314500" cy="2046300"/>
          </a:xfrm>
          <a:prstGeom prst="rect">
            <a:avLst/>
          </a:prstGeom>
          <a:noFill/>
          <a:ln w="9525" cap="flat" cmpd="sng">
            <a:solidFill>
              <a:schemeClr val="lt1"/>
            </a:solidFill>
            <a:prstDash val="solid"/>
            <a:round/>
            <a:headEnd type="none" w="med" len="med"/>
            <a:tailEnd type="none" w="med" len="med"/>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accent2"/>
              </a:buClr>
              <a:buSzPts val="1800"/>
              <a:buFont typeface="Open Sans"/>
              <a:buChar char="➢"/>
            </a:pPr>
            <a:r>
              <a:rPr lang="en" sz="1800" b="0" i="0" u="none" strike="noStrike" cap="none">
                <a:solidFill>
                  <a:schemeClr val="accent2"/>
                </a:solidFill>
                <a:latin typeface="Open Sans"/>
                <a:ea typeface="Open Sans"/>
                <a:cs typeface="Open Sans"/>
                <a:sym typeface="Open Sans"/>
              </a:rPr>
              <a:t>Color index:</a:t>
            </a:r>
          </a:p>
          <a:p>
            <a:pPr marL="457200" marR="0" lvl="0" indent="-76200" algn="l" rtl="0">
              <a:lnSpc>
                <a:spcPct val="100000"/>
              </a:lnSpc>
              <a:spcBef>
                <a:spcPts val="0"/>
              </a:spcBef>
              <a:spcAft>
                <a:spcPts val="0"/>
              </a:spcAft>
              <a:buClr>
                <a:srgbClr val="FF0000"/>
              </a:buClr>
              <a:buSzPts val="1200"/>
              <a:buFont typeface="Open Sans"/>
              <a:buNone/>
            </a:pPr>
            <a:r>
              <a:rPr lang="en" sz="1200" b="0" i="0" u="none" strike="noStrike" cap="none">
                <a:solidFill>
                  <a:srgbClr val="FF0000"/>
                </a:solidFill>
                <a:latin typeface="Open Sans"/>
                <a:ea typeface="Open Sans"/>
                <a:cs typeface="Open Sans"/>
                <a:sym typeface="Open Sans"/>
              </a:rPr>
              <a:t>Red: important</a:t>
            </a:r>
          </a:p>
          <a:p>
            <a:pPr marL="457200" marR="0" lvl="0" indent="-76200" algn="l" rtl="0">
              <a:lnSpc>
                <a:spcPct val="100000"/>
              </a:lnSpc>
              <a:spcBef>
                <a:spcPts val="0"/>
              </a:spcBef>
              <a:spcAft>
                <a:spcPts val="0"/>
              </a:spcAft>
              <a:buClr>
                <a:schemeClr val="accent5"/>
              </a:buClr>
              <a:buSzPts val="1200"/>
              <a:buFont typeface="Open Sans"/>
              <a:buNone/>
            </a:pPr>
            <a:r>
              <a:rPr lang="en" sz="1200" b="0" i="0" u="none" strike="noStrike" cap="none">
                <a:solidFill>
                  <a:schemeClr val="accent5"/>
                </a:solidFill>
                <a:latin typeface="Open Sans"/>
                <a:ea typeface="Open Sans"/>
                <a:cs typeface="Open Sans"/>
                <a:sym typeface="Open Sans"/>
              </a:rPr>
              <a:t>Green: doctor’s notes</a:t>
            </a:r>
          </a:p>
          <a:p>
            <a:pPr marL="457200" marR="0" lvl="0" indent="-76200" algn="l" rtl="0">
              <a:lnSpc>
                <a:spcPct val="100000"/>
              </a:lnSpc>
              <a:spcBef>
                <a:spcPts val="0"/>
              </a:spcBef>
              <a:spcAft>
                <a:spcPts val="0"/>
              </a:spcAft>
              <a:buClr>
                <a:schemeClr val="dk2"/>
              </a:buClr>
              <a:buSzPts val="1200"/>
              <a:buFont typeface="Open Sans"/>
              <a:buNone/>
            </a:pPr>
            <a:r>
              <a:rPr lang="en" sz="1200" b="0" i="0" u="none" strike="noStrike" cap="none">
                <a:solidFill>
                  <a:schemeClr val="dk2"/>
                </a:solidFill>
                <a:latin typeface="Open Sans"/>
                <a:ea typeface="Open Sans"/>
                <a:cs typeface="Open Sans"/>
                <a:sym typeface="Open Sans"/>
              </a:rPr>
              <a:t>Grey: extra information</a:t>
            </a:r>
          </a:p>
          <a:p>
            <a:pPr marL="457200" marR="0" lvl="0" indent="-76200" algn="l" rtl="0">
              <a:lnSpc>
                <a:spcPct val="100000"/>
              </a:lnSpc>
              <a:spcBef>
                <a:spcPts val="0"/>
              </a:spcBef>
              <a:spcAft>
                <a:spcPts val="0"/>
              </a:spcAft>
              <a:buClr>
                <a:srgbClr val="C27BA0"/>
              </a:buClr>
              <a:buSzPts val="1200"/>
              <a:buFont typeface="Open Sans"/>
              <a:buNone/>
            </a:pPr>
            <a:r>
              <a:rPr lang="en" sz="1200" b="0" i="0" u="none" strike="noStrike" cap="none">
                <a:solidFill>
                  <a:srgbClr val="C27BA0"/>
                </a:solidFill>
                <a:latin typeface="Open Sans"/>
                <a:ea typeface="Open Sans"/>
                <a:cs typeface="Open Sans"/>
                <a:sym typeface="Open Sans"/>
              </a:rPr>
              <a:t>Pink: found only in female</a:t>
            </a:r>
            <a:r>
              <a:rPr lang="en" sz="1200">
                <a:solidFill>
                  <a:srgbClr val="C27BA0"/>
                </a:solidFill>
                <a:latin typeface="Open Sans"/>
                <a:ea typeface="Open Sans"/>
                <a:cs typeface="Open Sans"/>
                <a:sym typeface="Open Sans"/>
              </a:rPr>
              <a:t>s’</a:t>
            </a:r>
            <a:r>
              <a:rPr lang="en" sz="1200" b="0" i="0" u="none" strike="noStrike" cap="none">
                <a:solidFill>
                  <a:srgbClr val="C27BA0"/>
                </a:solidFill>
                <a:latin typeface="Open Sans"/>
                <a:ea typeface="Open Sans"/>
                <a:cs typeface="Open Sans"/>
                <a:sym typeface="Open Sans"/>
              </a:rPr>
              <a:t> slides</a:t>
            </a:r>
          </a:p>
          <a:p>
            <a:pPr marL="457200" marR="0" lvl="0" indent="-76200" algn="l" rtl="0">
              <a:lnSpc>
                <a:spcPct val="100000"/>
              </a:lnSpc>
              <a:spcBef>
                <a:spcPts val="0"/>
              </a:spcBef>
              <a:spcAft>
                <a:spcPts val="0"/>
              </a:spcAft>
              <a:buClr>
                <a:srgbClr val="3D85C6"/>
              </a:buClr>
              <a:buSzPts val="1200"/>
              <a:buFont typeface="Open Sans"/>
              <a:buNone/>
            </a:pPr>
            <a:r>
              <a:rPr lang="en" sz="1200">
                <a:solidFill>
                  <a:srgbClr val="3D85C6"/>
                </a:solidFill>
                <a:latin typeface="Open Sans"/>
                <a:ea typeface="Open Sans"/>
                <a:cs typeface="Open Sans"/>
                <a:sym typeface="Open Sans"/>
              </a:rPr>
              <a:t>B</a:t>
            </a:r>
            <a:r>
              <a:rPr lang="en" sz="1200" b="0" i="0" u="none" strike="noStrike" cap="none">
                <a:solidFill>
                  <a:srgbClr val="3D85C6"/>
                </a:solidFill>
                <a:latin typeface="Open Sans"/>
                <a:ea typeface="Open Sans"/>
                <a:cs typeface="Open Sans"/>
                <a:sym typeface="Open Sans"/>
              </a:rPr>
              <a:t>lue: found only in male</a:t>
            </a:r>
            <a:r>
              <a:rPr lang="en" sz="1200">
                <a:solidFill>
                  <a:srgbClr val="3D85C6"/>
                </a:solidFill>
                <a:latin typeface="Open Sans"/>
                <a:ea typeface="Open Sans"/>
                <a:cs typeface="Open Sans"/>
                <a:sym typeface="Open Sans"/>
              </a:rPr>
              <a:t>s’</a:t>
            </a:r>
            <a:r>
              <a:rPr lang="en" sz="1200" b="0" i="0" u="none" strike="noStrike" cap="none">
                <a:solidFill>
                  <a:srgbClr val="3D85C6"/>
                </a:solidFill>
                <a:latin typeface="Open Sans"/>
                <a:ea typeface="Open Sans"/>
                <a:cs typeface="Open Sans"/>
                <a:sym typeface="Open Sans"/>
              </a:rPr>
              <a:t> slides</a:t>
            </a:r>
          </a:p>
        </p:txBody>
      </p:sp>
      <p:sp>
        <p:nvSpPr>
          <p:cNvPr id="67" name="Shape 67"/>
          <p:cNvSpPr txBox="1"/>
          <p:nvPr/>
        </p:nvSpPr>
        <p:spPr>
          <a:xfrm>
            <a:off x="2214000" y="4655301"/>
            <a:ext cx="4716000" cy="417900"/>
          </a:xfrm>
          <a:prstGeom prst="rect">
            <a:avLst/>
          </a:prstGeom>
          <a:noFill/>
          <a:ln>
            <a:noFill/>
          </a:ln>
        </p:spPr>
        <p:txBody>
          <a:bodyPr wrap="square" lIns="91425" tIns="91425" rIns="91425" bIns="91425" anchor="t" anchorCtr="0">
            <a:noAutofit/>
          </a:bodyPr>
          <a:lstStyle/>
          <a:p>
            <a:pPr marL="0" marR="0" lvl="0" indent="-69849" algn="ctr" rtl="0">
              <a:lnSpc>
                <a:spcPct val="100000"/>
              </a:lnSpc>
              <a:spcBef>
                <a:spcPts val="0"/>
              </a:spcBef>
              <a:spcAft>
                <a:spcPts val="0"/>
              </a:spcAft>
              <a:buClr>
                <a:schemeClr val="dk1"/>
              </a:buClr>
              <a:buSzPts val="1100"/>
              <a:buFont typeface="Arial"/>
              <a:buNone/>
            </a:pPr>
            <a:r>
              <a:rPr lang="en" sz="1400" b="0" i="0" u="none" strike="noStrike" cap="none">
                <a:solidFill>
                  <a:schemeClr val="accent4"/>
                </a:solidFill>
                <a:latin typeface="Economica"/>
                <a:ea typeface="Economica"/>
                <a:cs typeface="Economica"/>
                <a:sym typeface="Economica"/>
              </a:rPr>
              <a:t>Physiology 437 team work</a:t>
            </a:r>
          </a:p>
        </p:txBody>
      </p:sp>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2046" y="1958445"/>
            <a:ext cx="1497458" cy="14974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158775"/>
            <a:ext cx="8520600" cy="831300"/>
          </a:xfrm>
          <a:prstGeom prst="rect">
            <a:avLst/>
          </a:prstGeom>
        </p:spPr>
        <p:txBody>
          <a:bodyPr wrap="square" lIns="91425" tIns="91425" rIns="91425" bIns="91425" anchor="b" anchorCtr="0">
            <a:noAutofit/>
          </a:bodyPr>
          <a:lstStyle/>
          <a:p>
            <a:pPr marL="0" lvl="0" indent="0">
              <a:spcBef>
                <a:spcPts val="0"/>
              </a:spcBef>
              <a:buNone/>
            </a:pPr>
            <a:r>
              <a:rPr lang="en">
                <a:solidFill>
                  <a:srgbClr val="000000"/>
                </a:solidFill>
              </a:rPr>
              <a:t>What does it mean when a neuron “fires”?</a:t>
            </a:r>
          </a:p>
        </p:txBody>
      </p:sp>
      <p:pic>
        <p:nvPicPr>
          <p:cNvPr id="174" name="Shape 174"/>
          <p:cNvPicPr preferRelativeResize="0"/>
          <p:nvPr/>
        </p:nvPicPr>
        <p:blipFill>
          <a:blip r:embed="rId3">
            <a:alphaModFix/>
          </a:blip>
          <a:stretch>
            <a:fillRect/>
          </a:stretch>
        </p:blipFill>
        <p:spPr>
          <a:xfrm>
            <a:off x="5551350" y="1781087"/>
            <a:ext cx="3477076" cy="1847175"/>
          </a:xfrm>
          <a:prstGeom prst="rect">
            <a:avLst/>
          </a:prstGeom>
          <a:noFill/>
          <a:ln>
            <a:noFill/>
          </a:ln>
        </p:spPr>
      </p:pic>
      <p:sp>
        <p:nvSpPr>
          <p:cNvPr id="175" name="Shape 175"/>
          <p:cNvSpPr/>
          <p:nvPr/>
        </p:nvSpPr>
        <p:spPr>
          <a:xfrm>
            <a:off x="3195975" y="1098600"/>
            <a:ext cx="2014200" cy="449400"/>
          </a:xfrm>
          <a:prstGeom prst="chevron">
            <a:avLst>
              <a:gd name="adj" fmla="val 50000"/>
            </a:avLst>
          </a:prstGeom>
          <a:solidFill>
            <a:srgbClr val="FFF2CC"/>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a:latin typeface="Open Sans"/>
                <a:ea typeface="Open Sans"/>
                <a:cs typeface="Open Sans"/>
                <a:sym typeface="Open Sans"/>
              </a:rPr>
              <a:t>Action potential</a:t>
            </a:r>
          </a:p>
        </p:txBody>
      </p:sp>
      <p:sp>
        <p:nvSpPr>
          <p:cNvPr id="176" name="Shape 176"/>
          <p:cNvSpPr/>
          <p:nvPr/>
        </p:nvSpPr>
        <p:spPr>
          <a:xfrm>
            <a:off x="1900200" y="1098600"/>
            <a:ext cx="1531500" cy="449400"/>
          </a:xfrm>
          <a:prstGeom prst="homePlate">
            <a:avLst>
              <a:gd name="adj" fmla="val 50000"/>
            </a:avLst>
          </a:prstGeom>
          <a:solidFill>
            <a:srgbClr val="FFE599"/>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a:latin typeface="Open Sans"/>
                <a:ea typeface="Open Sans"/>
                <a:cs typeface="Open Sans"/>
                <a:sym typeface="Open Sans"/>
              </a:rPr>
              <a:t>  Excitability</a:t>
            </a:r>
          </a:p>
        </p:txBody>
      </p:sp>
      <p:sp>
        <p:nvSpPr>
          <p:cNvPr id="177" name="Shape 177"/>
          <p:cNvSpPr/>
          <p:nvPr/>
        </p:nvSpPr>
        <p:spPr>
          <a:xfrm>
            <a:off x="590925" y="1098600"/>
            <a:ext cx="1531500" cy="449400"/>
          </a:xfrm>
          <a:prstGeom prst="homePlate">
            <a:avLst>
              <a:gd name="adj" fmla="val 50000"/>
            </a:avLst>
          </a:prstGeom>
          <a:solidFill>
            <a:srgbClr val="E3BB85"/>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a:latin typeface="Open Sans"/>
                <a:ea typeface="Open Sans"/>
                <a:cs typeface="Open Sans"/>
                <a:sym typeface="Open Sans"/>
              </a:rPr>
              <a:t>Firing</a:t>
            </a:r>
          </a:p>
        </p:txBody>
      </p:sp>
      <p:sp>
        <p:nvSpPr>
          <p:cNvPr id="178" name="Shape 178"/>
          <p:cNvSpPr/>
          <p:nvPr/>
        </p:nvSpPr>
        <p:spPr>
          <a:xfrm>
            <a:off x="4985350" y="1098600"/>
            <a:ext cx="2089200" cy="449400"/>
          </a:xfrm>
          <a:prstGeom prst="chevron">
            <a:avLst>
              <a:gd name="adj" fmla="val 50000"/>
            </a:avLst>
          </a:prstGeom>
          <a:solidFill>
            <a:srgbClr val="FFFBE6"/>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a:t>Nerve impulse</a:t>
            </a:r>
          </a:p>
        </p:txBody>
      </p:sp>
      <p:sp>
        <p:nvSpPr>
          <p:cNvPr id="179" name="Shape 179"/>
          <p:cNvSpPr/>
          <p:nvPr/>
        </p:nvSpPr>
        <p:spPr>
          <a:xfrm>
            <a:off x="590925" y="1781075"/>
            <a:ext cx="4835400" cy="657600"/>
          </a:xfrm>
          <a:prstGeom prst="downArrowCallout">
            <a:avLst>
              <a:gd name="adj1" fmla="val 31614"/>
              <a:gd name="adj2" fmla="val 48714"/>
              <a:gd name="adj3" fmla="val 25000"/>
              <a:gd name="adj4" fmla="val 6497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a:latin typeface="Open Sans"/>
                <a:ea typeface="Open Sans"/>
                <a:cs typeface="Open Sans"/>
                <a:sym typeface="Open Sans"/>
              </a:rPr>
              <a:t>Recall resting potential of all cells</a:t>
            </a:r>
          </a:p>
        </p:txBody>
      </p:sp>
      <p:sp>
        <p:nvSpPr>
          <p:cNvPr id="180" name="Shape 180"/>
          <p:cNvSpPr/>
          <p:nvPr/>
        </p:nvSpPr>
        <p:spPr>
          <a:xfrm>
            <a:off x="590925" y="2480475"/>
            <a:ext cx="1032000" cy="970200"/>
          </a:xfrm>
          <a:prstGeom prst="rect">
            <a:avLst/>
          </a:prstGeom>
          <a:solidFill>
            <a:srgbClr val="FFF6DA"/>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sz="1200">
                <a:latin typeface="Open Sans"/>
                <a:ea typeface="Open Sans"/>
                <a:cs typeface="Open Sans"/>
                <a:sym typeface="Open Sans"/>
              </a:rPr>
              <a:t>High k+ inside; High Na+ outside</a:t>
            </a:r>
          </a:p>
        </p:txBody>
      </p:sp>
      <p:sp>
        <p:nvSpPr>
          <p:cNvPr id="181" name="Shape 181"/>
          <p:cNvSpPr/>
          <p:nvPr/>
        </p:nvSpPr>
        <p:spPr>
          <a:xfrm>
            <a:off x="4394438" y="2480475"/>
            <a:ext cx="1032000" cy="970200"/>
          </a:xfrm>
          <a:prstGeom prst="rect">
            <a:avLst/>
          </a:prstGeom>
          <a:solidFill>
            <a:srgbClr val="FFF6DA"/>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sz="1200">
                <a:latin typeface="Open Sans"/>
                <a:ea typeface="Open Sans"/>
                <a:cs typeface="Open Sans"/>
                <a:sym typeface="Open Sans"/>
              </a:rPr>
              <a:t>Cell is polarized</a:t>
            </a:r>
          </a:p>
        </p:txBody>
      </p:sp>
      <p:sp>
        <p:nvSpPr>
          <p:cNvPr id="182" name="Shape 182"/>
          <p:cNvSpPr/>
          <p:nvPr/>
        </p:nvSpPr>
        <p:spPr>
          <a:xfrm>
            <a:off x="1747725" y="2480475"/>
            <a:ext cx="2521800" cy="1494600"/>
          </a:xfrm>
          <a:prstGeom prst="downArrowCallout">
            <a:avLst>
              <a:gd name="adj1" fmla="val 11695"/>
              <a:gd name="adj2" fmla="val 18098"/>
              <a:gd name="adj3" fmla="val 25000"/>
              <a:gd name="adj4" fmla="val 64977"/>
            </a:avLst>
          </a:prstGeom>
          <a:solidFill>
            <a:srgbClr val="FFF6DA"/>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sz="1200">
                <a:latin typeface="Open Sans"/>
                <a:ea typeface="Open Sans"/>
                <a:cs typeface="Open Sans"/>
                <a:sym typeface="Open Sans"/>
              </a:rPr>
              <a:t>Cell overall negative charge inside is due to molecules like proteins, RNA, DNA</a:t>
            </a:r>
          </a:p>
        </p:txBody>
      </p:sp>
      <p:sp>
        <p:nvSpPr>
          <p:cNvPr id="183" name="Shape 183"/>
          <p:cNvSpPr/>
          <p:nvPr/>
        </p:nvSpPr>
        <p:spPr>
          <a:xfrm>
            <a:off x="2421950" y="4069850"/>
            <a:ext cx="1314900" cy="790800"/>
          </a:xfrm>
          <a:prstGeom prst="roundRect">
            <a:avLst>
              <a:gd name="adj" fmla="val 16667"/>
            </a:avLst>
          </a:prstGeom>
          <a:solidFill>
            <a:srgbClr val="FFE5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sz="1200">
                <a:latin typeface="Open Sans"/>
                <a:ea typeface="Open Sans"/>
                <a:cs typeface="Open Sans"/>
                <a:sym typeface="Open Sans"/>
              </a:rPr>
              <a:t>Potential; difference in charge across PM</a:t>
            </a:r>
          </a:p>
        </p:txBody>
      </p:sp>
      <p:sp>
        <p:nvSpPr>
          <p:cNvPr id="184" name="Shape 184"/>
          <p:cNvSpPr/>
          <p:nvPr/>
        </p:nvSpPr>
        <p:spPr>
          <a:xfrm>
            <a:off x="954650" y="4069850"/>
            <a:ext cx="1314900" cy="790800"/>
          </a:xfrm>
          <a:prstGeom prst="roundRect">
            <a:avLst>
              <a:gd name="adj" fmla="val 16667"/>
            </a:avLst>
          </a:prstGeom>
          <a:solidFill>
            <a:srgbClr val="FFE5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sz="1200">
                <a:latin typeface="Open Sans"/>
                <a:ea typeface="Open Sans"/>
                <a:cs typeface="Open Sans"/>
                <a:sym typeface="Open Sans"/>
              </a:rPr>
              <a:t>Charge measured in millivolts</a:t>
            </a:r>
          </a:p>
        </p:txBody>
      </p:sp>
      <p:sp>
        <p:nvSpPr>
          <p:cNvPr id="185" name="Shape 185"/>
          <p:cNvSpPr/>
          <p:nvPr/>
        </p:nvSpPr>
        <p:spPr>
          <a:xfrm>
            <a:off x="3889250" y="4069850"/>
            <a:ext cx="1437300" cy="790800"/>
          </a:xfrm>
          <a:prstGeom prst="roundRect">
            <a:avLst>
              <a:gd name="adj" fmla="val 16667"/>
            </a:avLst>
          </a:prstGeom>
          <a:solidFill>
            <a:srgbClr val="FFE5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sz="1200">
                <a:latin typeface="Open Sans"/>
                <a:ea typeface="Open Sans"/>
                <a:cs typeface="Open Sans"/>
                <a:sym typeface="Open Sans"/>
              </a:rPr>
              <a:t>Current; flow of charge (ions) from one point to another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66575"/>
            <a:ext cx="8520600" cy="1396800"/>
          </a:xfrm>
          <a:prstGeom prst="rect">
            <a:avLst/>
          </a:prstGeom>
        </p:spPr>
        <p:txBody>
          <a:bodyPr wrap="square" lIns="91425" tIns="91425" rIns="91425" bIns="91425" anchor="b" anchorCtr="0">
            <a:noAutofit/>
          </a:bodyPr>
          <a:lstStyle/>
          <a:p>
            <a:pPr marL="0" lvl="0" indent="-69850" rtl="0">
              <a:lnSpc>
                <a:spcPct val="115000"/>
              </a:lnSpc>
              <a:spcBef>
                <a:spcPts val="800"/>
              </a:spcBef>
              <a:buClr>
                <a:schemeClr val="dk1"/>
              </a:buClr>
              <a:buSzPts val="1100"/>
              <a:buFont typeface="Arial"/>
              <a:buNone/>
            </a:pPr>
            <a:r>
              <a:rPr lang="en" sz="3600">
                <a:solidFill>
                  <a:srgbClr val="000000"/>
                </a:solidFill>
              </a:rPr>
              <a:t>Changes that occur through the nerve after stimulation by threshold (effective) stimulus:</a:t>
            </a:r>
          </a:p>
        </p:txBody>
      </p:sp>
      <p:pic>
        <p:nvPicPr>
          <p:cNvPr id="191" name="Shape 191"/>
          <p:cNvPicPr preferRelativeResize="0"/>
          <p:nvPr/>
        </p:nvPicPr>
        <p:blipFill>
          <a:blip r:embed="rId3">
            <a:alphaModFix/>
          </a:blip>
          <a:stretch>
            <a:fillRect/>
          </a:stretch>
        </p:blipFill>
        <p:spPr>
          <a:xfrm>
            <a:off x="4617076" y="1548050"/>
            <a:ext cx="4336676" cy="2879700"/>
          </a:xfrm>
          <a:prstGeom prst="rect">
            <a:avLst/>
          </a:prstGeom>
          <a:noFill/>
          <a:ln>
            <a:noFill/>
          </a:ln>
        </p:spPr>
      </p:pic>
      <p:sp>
        <p:nvSpPr>
          <p:cNvPr id="192" name="Shape 192"/>
          <p:cNvSpPr/>
          <p:nvPr/>
        </p:nvSpPr>
        <p:spPr>
          <a:xfrm>
            <a:off x="507700" y="1589675"/>
            <a:ext cx="3969900" cy="5826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a:latin typeface="Open Sans"/>
                <a:ea typeface="Open Sans"/>
                <a:cs typeface="Open Sans"/>
                <a:sym typeface="Open Sans"/>
              </a:rPr>
              <a:t>Electrical changes (nerve action potential)</a:t>
            </a:r>
          </a:p>
        </p:txBody>
      </p:sp>
      <p:sp>
        <p:nvSpPr>
          <p:cNvPr id="193" name="Shape 193"/>
          <p:cNvSpPr/>
          <p:nvPr/>
        </p:nvSpPr>
        <p:spPr>
          <a:xfrm>
            <a:off x="507700" y="2430225"/>
            <a:ext cx="3969900" cy="582600"/>
          </a:xfrm>
          <a:prstGeom prst="roundRect">
            <a:avLst>
              <a:gd name="adj" fmla="val 16667"/>
            </a:avLst>
          </a:prstGeom>
          <a:solidFill>
            <a:srgbClr val="FFE5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a:latin typeface="Open Sans"/>
                <a:ea typeface="Open Sans"/>
                <a:cs typeface="Open Sans"/>
                <a:sym typeface="Open Sans"/>
              </a:rPr>
              <a:t>Excitability changes</a:t>
            </a:r>
          </a:p>
        </p:txBody>
      </p:sp>
      <p:sp>
        <p:nvSpPr>
          <p:cNvPr id="194" name="Shape 194"/>
          <p:cNvSpPr/>
          <p:nvPr/>
        </p:nvSpPr>
        <p:spPr>
          <a:xfrm>
            <a:off x="507700" y="3270775"/>
            <a:ext cx="3969900" cy="582600"/>
          </a:xfrm>
          <a:prstGeom prst="roundRect">
            <a:avLst>
              <a:gd name="adj" fmla="val 16667"/>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a:latin typeface="Open Sans"/>
                <a:ea typeface="Open Sans"/>
                <a:cs typeface="Open Sans"/>
                <a:sym typeface="Open Sans"/>
              </a:rPr>
              <a:t>Thermal changes</a:t>
            </a:r>
          </a:p>
        </p:txBody>
      </p:sp>
      <p:sp>
        <p:nvSpPr>
          <p:cNvPr id="195" name="Shape 195"/>
          <p:cNvSpPr/>
          <p:nvPr/>
        </p:nvSpPr>
        <p:spPr>
          <a:xfrm>
            <a:off x="507700" y="4111325"/>
            <a:ext cx="3969900" cy="582600"/>
          </a:xfrm>
          <a:prstGeom prst="roundRect">
            <a:avLst>
              <a:gd name="adj" fmla="val 16667"/>
            </a:avLst>
          </a:prstGeom>
          <a:solidFill>
            <a:srgbClr val="FFFBE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a:latin typeface="Open Sans"/>
                <a:ea typeface="Open Sans"/>
                <a:cs typeface="Open Sans"/>
                <a:sym typeface="Open Sans"/>
              </a:rPr>
              <a:t>Chemical changes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46943" y="0"/>
            <a:ext cx="8450100" cy="1081500"/>
          </a:xfrm>
          <a:prstGeom prst="rect">
            <a:avLst/>
          </a:prstGeom>
        </p:spPr>
        <p:txBody>
          <a:bodyPr wrap="square" lIns="91425" tIns="91425" rIns="91425" bIns="91425" anchor="b" anchorCtr="0">
            <a:noAutofit/>
          </a:bodyPr>
          <a:lstStyle/>
          <a:p>
            <a:pPr marL="3657600" lvl="0" indent="-69850" rtl="0">
              <a:spcBef>
                <a:spcPts val="0"/>
              </a:spcBef>
              <a:buClr>
                <a:schemeClr val="dk1"/>
              </a:buClr>
              <a:buSzPts val="1100"/>
              <a:buFont typeface="Arial"/>
              <a:buNone/>
            </a:pPr>
            <a:r>
              <a:rPr lang="en"/>
              <a:t>Excitation</a:t>
            </a:r>
          </a:p>
          <a:p>
            <a:pPr marL="1828800" lvl="0" indent="0">
              <a:spcBef>
                <a:spcPts val="0"/>
              </a:spcBef>
              <a:buNone/>
            </a:pPr>
            <a:r>
              <a:rPr lang="en" sz="2500"/>
              <a:t>*The process of eliciting the action potential*</a:t>
            </a:r>
          </a:p>
        </p:txBody>
      </p:sp>
      <p:sp>
        <p:nvSpPr>
          <p:cNvPr id="201" name="Shape 201"/>
          <p:cNvSpPr txBox="1">
            <a:spLocks noGrp="1"/>
          </p:cNvSpPr>
          <p:nvPr>
            <p:ph type="body" idx="1"/>
          </p:nvPr>
        </p:nvSpPr>
        <p:spPr>
          <a:xfrm>
            <a:off x="229182" y="1049825"/>
            <a:ext cx="4218000" cy="3786600"/>
          </a:xfrm>
          <a:prstGeom prst="rect">
            <a:avLst/>
          </a:prstGeom>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0" lvl="0" indent="114300">
              <a:spcBef>
                <a:spcPts val="0"/>
              </a:spcBef>
              <a:buNone/>
            </a:pPr>
            <a:r>
              <a:rPr lang="en" sz="1400" b="1">
                <a:solidFill>
                  <a:srgbClr val="000000"/>
                </a:solidFill>
                <a:highlight>
                  <a:srgbClr val="FFFFFF"/>
                </a:highlight>
              </a:rPr>
              <a:t>“Understanding Excitation“</a:t>
            </a:r>
            <a:r>
              <a:rPr lang="en" sz="1400">
                <a:solidFill>
                  <a:srgbClr val="000000"/>
                </a:solidFill>
                <a:highlight>
                  <a:srgbClr val="FFFFFF"/>
                </a:highlight>
              </a:rPr>
              <a:t> </a:t>
            </a:r>
            <a:r>
              <a:rPr lang="en" sz="1400">
                <a:solidFill>
                  <a:srgbClr val="999999"/>
                </a:solidFill>
                <a:highlight>
                  <a:srgbClr val="FFFFFF"/>
                </a:highlight>
              </a:rPr>
              <a:t>In the generation of the action potential, stimulation of the cell by </a:t>
            </a:r>
            <a:r>
              <a:rPr lang="en" sz="1400" u="sng">
                <a:solidFill>
                  <a:srgbClr val="999999"/>
                </a:solidFill>
                <a:highlight>
                  <a:srgbClr val="FFFFFF"/>
                </a:highlight>
                <a:hlinkClick r:id="rId3"/>
              </a:rPr>
              <a:t>neurotransmitters</a:t>
            </a:r>
            <a:r>
              <a:rPr lang="en" sz="1400">
                <a:solidFill>
                  <a:srgbClr val="999999"/>
                </a:solidFill>
                <a:highlight>
                  <a:srgbClr val="FFFFFF"/>
                </a:highlight>
              </a:rPr>
              <a:t> or by </a:t>
            </a:r>
            <a:r>
              <a:rPr lang="en" sz="1400" u="sng">
                <a:solidFill>
                  <a:srgbClr val="999999"/>
                </a:solidFill>
                <a:highlight>
                  <a:srgbClr val="FFFFFF"/>
                </a:highlight>
                <a:hlinkClick r:id="rId4"/>
              </a:rPr>
              <a:t>sensory receptor</a:t>
            </a:r>
            <a:r>
              <a:rPr lang="en" sz="1400" u="sng">
                <a:solidFill>
                  <a:srgbClr val="999999"/>
                </a:solidFill>
                <a:highlight>
                  <a:srgbClr val="FFFFFF"/>
                </a:highlight>
              </a:rPr>
              <a:t> cells</a:t>
            </a:r>
            <a:r>
              <a:rPr lang="en" sz="1400">
                <a:solidFill>
                  <a:srgbClr val="999999"/>
                </a:solidFill>
                <a:highlight>
                  <a:srgbClr val="FFFFFF"/>
                </a:highlight>
              </a:rPr>
              <a:t> partially opens channel-shaped </a:t>
            </a:r>
            <a:r>
              <a:rPr lang="en" sz="1400">
                <a:solidFill>
                  <a:srgbClr val="999999"/>
                </a:solidFill>
                <a:highlight>
                  <a:srgbClr val="FFFFFF"/>
                </a:highlight>
                <a:hlinkClick r:id="rId5"/>
              </a:rPr>
              <a:t>protein</a:t>
            </a:r>
            <a:r>
              <a:rPr lang="en" sz="1400">
                <a:solidFill>
                  <a:srgbClr val="999999"/>
                </a:solidFill>
                <a:highlight>
                  <a:srgbClr val="FFFFFF"/>
                </a:highlight>
              </a:rPr>
              <a:t> molecules in the membrane. </a:t>
            </a:r>
            <a:r>
              <a:rPr lang="en" sz="1400">
                <a:solidFill>
                  <a:srgbClr val="999999"/>
                </a:solidFill>
                <a:highlight>
                  <a:srgbClr val="FFFFFF"/>
                </a:highlight>
                <a:hlinkClick r:id="rId6"/>
              </a:rPr>
              <a:t>Sodium</a:t>
            </a:r>
            <a:r>
              <a:rPr lang="en" sz="1400">
                <a:solidFill>
                  <a:srgbClr val="999999"/>
                </a:solidFill>
                <a:highlight>
                  <a:srgbClr val="FFFFFF"/>
                </a:highlight>
              </a:rPr>
              <a:t> diffuses into the cell, shifting{converting} that part of the membrane toward a less-negative polarization</a:t>
            </a:r>
            <a:r>
              <a:rPr lang="en" sz="1400">
                <a:solidFill>
                  <a:srgbClr val="000000"/>
                </a:solidFill>
                <a:highlight>
                  <a:srgbClr val="FFFFFF"/>
                </a:highlight>
              </a:rPr>
              <a:t>.</a:t>
            </a:r>
            <a:r>
              <a:rPr lang="en" sz="1400">
                <a:solidFill>
                  <a:srgbClr val="999999"/>
                </a:solidFill>
                <a:highlight>
                  <a:srgbClr val="FFFFFF"/>
                </a:highlight>
              </a:rPr>
              <a:t>If this local potential reaches a </a:t>
            </a:r>
            <a:r>
              <a:rPr lang="en" sz="1400">
                <a:solidFill>
                  <a:srgbClr val="999999"/>
                </a:solidFill>
                <a:highlight>
                  <a:srgbClr val="FFFFFF"/>
                </a:highlight>
                <a:hlinkClick r:id="rId7"/>
              </a:rPr>
              <a:t>critical state</a:t>
            </a:r>
            <a:r>
              <a:rPr lang="en" sz="1400">
                <a:solidFill>
                  <a:srgbClr val="999999"/>
                </a:solidFill>
                <a:highlight>
                  <a:srgbClr val="FFFFFF"/>
                </a:highlight>
              </a:rPr>
              <a:t> called the “</a:t>
            </a:r>
            <a:r>
              <a:rPr lang="en" sz="1400" b="1" u="sng">
                <a:solidFill>
                  <a:srgbClr val="000000"/>
                </a:solidFill>
                <a:highlight>
                  <a:srgbClr val="FFFFFF"/>
                </a:highlight>
              </a:rPr>
              <a:t>T</a:t>
            </a:r>
            <a:r>
              <a:rPr lang="en" sz="1400" b="1" u="sng">
                <a:solidFill>
                  <a:srgbClr val="000000"/>
                </a:solidFill>
                <a:highlight>
                  <a:srgbClr val="FFFFFF"/>
                </a:highlight>
                <a:hlinkClick r:id="rId8"/>
              </a:rPr>
              <a:t>hreshold</a:t>
            </a:r>
            <a:r>
              <a:rPr lang="en" sz="1400" b="1" u="sng">
                <a:solidFill>
                  <a:srgbClr val="000000"/>
                </a:solidFill>
                <a:highlight>
                  <a:srgbClr val="FFFFFF"/>
                </a:highlight>
              </a:rPr>
              <a:t> Potential</a:t>
            </a:r>
            <a:r>
              <a:rPr lang="en" sz="1400" u="sng">
                <a:solidFill>
                  <a:srgbClr val="999999"/>
                </a:solidFill>
                <a:highlight>
                  <a:srgbClr val="FFFFFF"/>
                </a:highlight>
              </a:rPr>
              <a:t>”</a:t>
            </a:r>
            <a:r>
              <a:rPr lang="en" sz="1400">
                <a:solidFill>
                  <a:srgbClr val="999999"/>
                </a:solidFill>
                <a:highlight>
                  <a:srgbClr val="FFFFFF"/>
                </a:highlight>
              </a:rPr>
              <a:t> (measuring about −60 mV), then sodium channels open completely to undergo Action Potentials.On the other hand, if Sodium influx does not reach the threshold potential</a:t>
            </a:r>
            <a:r>
              <a:rPr lang="en" sz="1400">
                <a:solidFill>
                  <a:srgbClr val="999999"/>
                </a:solidFill>
              </a:rPr>
              <a:t>, so the cell will return to resting potential</a:t>
            </a:r>
            <a:r>
              <a:rPr lang="en" sz="1400">
                <a:solidFill>
                  <a:srgbClr val="999999"/>
                </a:solidFill>
                <a:highlight>
                  <a:srgbClr val="FFFFFF"/>
                </a:highlight>
              </a:rPr>
              <a:t>“</a:t>
            </a:r>
            <a:r>
              <a:rPr lang="en" sz="1400" b="1" u="sng"/>
              <a:t>Acute subthreshold potential</a:t>
            </a:r>
            <a:r>
              <a:rPr lang="en" sz="1400">
                <a:solidFill>
                  <a:srgbClr val="999999"/>
                </a:solidFill>
              </a:rPr>
              <a:t>”.</a:t>
            </a:r>
          </a:p>
        </p:txBody>
      </p:sp>
      <p:sp>
        <p:nvSpPr>
          <p:cNvPr id="202" name="Shape 202"/>
          <p:cNvSpPr txBox="1"/>
          <p:nvPr/>
        </p:nvSpPr>
        <p:spPr>
          <a:xfrm>
            <a:off x="5480100" y="2833650"/>
            <a:ext cx="6058500" cy="7068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pic>
        <p:nvPicPr>
          <p:cNvPr id="203" name="Shape 203"/>
          <p:cNvPicPr preferRelativeResize="0"/>
          <p:nvPr/>
        </p:nvPicPr>
        <p:blipFill rotWithShape="1">
          <a:blip r:embed="rId9">
            <a:alphaModFix/>
          </a:blip>
          <a:srcRect t="1670" b="-1670"/>
          <a:stretch/>
        </p:blipFill>
        <p:spPr>
          <a:xfrm>
            <a:off x="4522800" y="1049800"/>
            <a:ext cx="4534223" cy="3786650"/>
          </a:xfrm>
          <a:prstGeom prst="rect">
            <a:avLst/>
          </a:prstGeom>
          <a:noFill/>
          <a:ln w="19050" cap="flat" cmpd="sng">
            <a:solidFill>
              <a:schemeClr val="lt2"/>
            </a:solidFill>
            <a:prstDash val="solid"/>
            <a:round/>
            <a:headEnd type="none" w="med" len="med"/>
            <a:tailEnd type="none" w="med" len="med"/>
          </a:ln>
        </p:spPr>
      </p:pic>
      <p:sp>
        <p:nvSpPr>
          <p:cNvPr id="204" name="Shape 204"/>
          <p:cNvSpPr txBox="1"/>
          <p:nvPr/>
        </p:nvSpPr>
        <p:spPr>
          <a:xfrm>
            <a:off x="557625" y="191425"/>
            <a:ext cx="940500" cy="4662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t" anchorCtr="0">
            <a:noAutofit/>
          </a:bodyPr>
          <a:lstStyle/>
          <a:p>
            <a:pPr marL="0" lvl="0" indent="0" algn="ctr">
              <a:spcBef>
                <a:spcPts val="0"/>
              </a:spcBef>
              <a:buNone/>
            </a:pPr>
            <a:r>
              <a:rPr lang="en">
                <a:solidFill>
                  <a:schemeClr val="dk2"/>
                </a:solidFill>
                <a:latin typeface="Open Sans"/>
                <a:ea typeface="Open Sans"/>
                <a:cs typeface="Open Sans"/>
                <a:sym typeface="Open Sans"/>
              </a:rPr>
              <a:t>Extra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315925"/>
            <a:ext cx="8520600" cy="831300"/>
          </a:xfrm>
          <a:prstGeom prst="rect">
            <a:avLst/>
          </a:prstGeom>
        </p:spPr>
        <p:txBody>
          <a:bodyPr wrap="square" lIns="91425" tIns="91425" rIns="91425" bIns="91425" anchor="b" anchorCtr="0">
            <a:noAutofit/>
          </a:bodyPr>
          <a:lstStyle/>
          <a:p>
            <a:pPr marL="0" lvl="0" indent="0">
              <a:spcBef>
                <a:spcPts val="0"/>
              </a:spcBef>
              <a:buNone/>
            </a:pPr>
            <a:r>
              <a:rPr lang="en"/>
              <a:t>The Action Potential:</a:t>
            </a:r>
          </a:p>
        </p:txBody>
      </p:sp>
      <p:sp>
        <p:nvSpPr>
          <p:cNvPr id="210" name="Shape 210"/>
          <p:cNvSpPr txBox="1">
            <a:spLocks noGrp="1"/>
          </p:cNvSpPr>
          <p:nvPr>
            <p:ph type="body" idx="1"/>
          </p:nvPr>
        </p:nvSpPr>
        <p:spPr>
          <a:xfrm>
            <a:off x="155850" y="1265950"/>
            <a:ext cx="8832300" cy="3178200"/>
          </a:xfrm>
          <a:prstGeom prst="rect">
            <a:avLst/>
          </a:prstGeom>
          <a:ln>
            <a:noFill/>
          </a:ln>
        </p:spPr>
        <p:txBody>
          <a:bodyPr wrap="square" lIns="91425" tIns="91425" rIns="91425" bIns="91425" anchor="t" anchorCtr="0">
            <a:noAutofit/>
          </a:bodyPr>
          <a:lstStyle/>
          <a:p>
            <a:pPr marL="457200" lvl="0" indent="-317500" rtl="0">
              <a:spcBef>
                <a:spcPts val="800"/>
              </a:spcBef>
              <a:spcAft>
                <a:spcPts val="0"/>
              </a:spcAft>
              <a:buClr>
                <a:srgbClr val="000000"/>
              </a:buClr>
              <a:buSzPts val="1400"/>
              <a:buChar char="-"/>
            </a:pPr>
            <a:r>
              <a:rPr lang="en" sz="1400">
                <a:solidFill>
                  <a:srgbClr val="000000"/>
                </a:solidFill>
              </a:rPr>
              <a:t>Nerve signals are transmitted by </a:t>
            </a:r>
            <a:r>
              <a:rPr lang="en" sz="1400" b="1" i="1">
                <a:solidFill>
                  <a:srgbClr val="FF0000"/>
                </a:solidFill>
              </a:rPr>
              <a:t>action potentials</a:t>
            </a:r>
            <a:r>
              <a:rPr lang="en" sz="1400" i="1">
                <a:solidFill>
                  <a:srgbClr val="000000"/>
                </a:solidFill>
              </a:rPr>
              <a:t>, which </a:t>
            </a:r>
            <a:r>
              <a:rPr lang="en" sz="1400">
                <a:solidFill>
                  <a:srgbClr val="000000"/>
                </a:solidFill>
              </a:rPr>
              <a:t>are rapid changes in the membrane potential that spread rapidly along the nerve fiber membrane to produce </a:t>
            </a:r>
            <a:r>
              <a:rPr lang="en" sz="1400" u="sng">
                <a:solidFill>
                  <a:srgbClr val="000000"/>
                </a:solidFill>
              </a:rPr>
              <a:t>physiological effects </a:t>
            </a:r>
            <a:r>
              <a:rPr lang="en" sz="1400" b="1">
                <a:solidFill>
                  <a:srgbClr val="000000"/>
                </a:solidFill>
              </a:rPr>
              <a:t>such as:</a:t>
            </a:r>
          </a:p>
          <a:p>
            <a:pPr marL="914400" lvl="0" indent="-317500" rtl="0">
              <a:spcBef>
                <a:spcPts val="0"/>
              </a:spcBef>
              <a:spcAft>
                <a:spcPts val="0"/>
              </a:spcAft>
              <a:buClr>
                <a:srgbClr val="000000"/>
              </a:buClr>
              <a:buSzPts val="1400"/>
              <a:buChar char="○"/>
            </a:pPr>
            <a:r>
              <a:rPr lang="en" sz="1400">
                <a:solidFill>
                  <a:srgbClr val="000000"/>
                </a:solidFill>
              </a:rPr>
              <a:t>Transmission of impulse along nerve fibres</a:t>
            </a:r>
          </a:p>
          <a:p>
            <a:pPr marL="914400" lvl="0" indent="-317500" rtl="0">
              <a:spcBef>
                <a:spcPts val="0"/>
              </a:spcBef>
              <a:spcAft>
                <a:spcPts val="0"/>
              </a:spcAft>
              <a:buClr>
                <a:srgbClr val="000000"/>
              </a:buClr>
              <a:buSzPts val="1400"/>
              <a:buChar char="○"/>
            </a:pPr>
            <a:r>
              <a:rPr lang="en" sz="1400">
                <a:solidFill>
                  <a:srgbClr val="000000"/>
                </a:solidFill>
              </a:rPr>
              <a:t>Release of neurotransmitters</a:t>
            </a:r>
          </a:p>
          <a:p>
            <a:pPr marL="914400" lvl="0" indent="-317500" rtl="0">
              <a:spcBef>
                <a:spcPts val="0"/>
              </a:spcBef>
              <a:spcAft>
                <a:spcPts val="0"/>
              </a:spcAft>
              <a:buClr>
                <a:srgbClr val="000000"/>
              </a:buClr>
              <a:buSzPts val="1400"/>
              <a:buChar char="○"/>
            </a:pPr>
            <a:r>
              <a:rPr lang="en" sz="1400">
                <a:solidFill>
                  <a:srgbClr val="000000"/>
                </a:solidFill>
              </a:rPr>
              <a:t>Muscle contraction</a:t>
            </a:r>
          </a:p>
          <a:p>
            <a:pPr marL="914400" lvl="0" indent="-317500" rtl="0">
              <a:spcBef>
                <a:spcPts val="0"/>
              </a:spcBef>
              <a:spcAft>
                <a:spcPts val="0"/>
              </a:spcAft>
              <a:buClr>
                <a:srgbClr val="000000"/>
              </a:buClr>
              <a:buSzPts val="1400"/>
              <a:buChar char="○"/>
            </a:pPr>
            <a:r>
              <a:rPr lang="en" sz="1400">
                <a:solidFill>
                  <a:srgbClr val="000000"/>
                </a:solidFill>
              </a:rPr>
              <a:t>Activation or inhibition of glandular secretion</a:t>
            </a:r>
          </a:p>
          <a:p>
            <a:pPr marL="0" lvl="0" indent="0" rtl="0">
              <a:spcBef>
                <a:spcPts val="0"/>
              </a:spcBef>
              <a:spcAft>
                <a:spcPts val="0"/>
              </a:spcAft>
              <a:buNone/>
            </a:pPr>
            <a:endParaRPr sz="1400">
              <a:solidFill>
                <a:srgbClr val="000000"/>
              </a:solidFill>
            </a:endParaRPr>
          </a:p>
          <a:p>
            <a:pPr marL="457200" lvl="0" indent="-317500" rtl="0">
              <a:spcBef>
                <a:spcPts val="0"/>
              </a:spcBef>
              <a:spcAft>
                <a:spcPts val="0"/>
              </a:spcAft>
              <a:buClr>
                <a:srgbClr val="000000"/>
              </a:buClr>
              <a:buSzPts val="1400"/>
              <a:buChar char="-"/>
            </a:pPr>
            <a:r>
              <a:rPr lang="en" sz="1400">
                <a:solidFill>
                  <a:srgbClr val="000000"/>
                </a:solidFill>
              </a:rPr>
              <a:t>Each action potential begins with a </a:t>
            </a:r>
            <a:r>
              <a:rPr lang="en" sz="1400" b="1" u="sng">
                <a:solidFill>
                  <a:srgbClr val="000000"/>
                </a:solidFill>
              </a:rPr>
              <a:t>sudden change </a:t>
            </a:r>
            <a:r>
              <a:rPr lang="en" sz="1400">
                <a:solidFill>
                  <a:srgbClr val="000000"/>
                </a:solidFill>
              </a:rPr>
              <a:t>from the normal resting negative membrane potential to a positive potential and ends with an almost equally rapid change back to the negative potential.</a:t>
            </a:r>
          </a:p>
        </p:txBody>
      </p:sp>
      <p:sp>
        <p:nvSpPr>
          <p:cNvPr id="211" name="Shape 211"/>
          <p:cNvSpPr txBox="1"/>
          <p:nvPr/>
        </p:nvSpPr>
        <p:spPr>
          <a:xfrm>
            <a:off x="5475475" y="2120250"/>
            <a:ext cx="2803200" cy="903000"/>
          </a:xfrm>
          <a:prstGeom prst="rect">
            <a:avLst/>
          </a:prstGeom>
          <a:noFill/>
          <a:ln>
            <a:noFill/>
          </a:ln>
        </p:spPr>
        <p:txBody>
          <a:bodyPr wrap="square" lIns="91425" tIns="91425" rIns="91425" bIns="91425" anchor="t" anchorCtr="0">
            <a:noAutofit/>
          </a:bodyPr>
          <a:lstStyle/>
          <a:p>
            <a:pPr marL="0" lvl="0" indent="0" rtl="1">
              <a:spcBef>
                <a:spcPts val="0"/>
              </a:spcBef>
              <a:buNone/>
            </a:pPr>
            <a:r>
              <a:rPr lang="en">
                <a:solidFill>
                  <a:schemeClr val="accent5"/>
                </a:solidFill>
              </a:rPr>
              <a:t>الاكشن بوتنشال مهم جدا فبدونه لا تتحرك العضلات ولا تفرز الهرمونات (هو نقطة التحكم من المخ إلى جميع المواقع بالجسم)</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34200"/>
            <a:ext cx="8520600" cy="831300"/>
          </a:xfrm>
          <a:prstGeom prst="rect">
            <a:avLst/>
          </a:prstGeom>
        </p:spPr>
        <p:txBody>
          <a:bodyPr wrap="square" lIns="91425" tIns="91425" rIns="91425" bIns="91425" anchor="b" anchorCtr="0">
            <a:noAutofit/>
          </a:bodyPr>
          <a:lstStyle/>
          <a:p>
            <a:pPr marL="0" lvl="0" indent="0">
              <a:spcBef>
                <a:spcPts val="0"/>
              </a:spcBef>
              <a:buNone/>
            </a:pPr>
            <a:r>
              <a:rPr lang="en"/>
              <a:t>Stages Of Action Potential:</a:t>
            </a:r>
          </a:p>
        </p:txBody>
      </p:sp>
      <p:sp>
        <p:nvSpPr>
          <p:cNvPr id="217" name="Shape 217"/>
          <p:cNvSpPr/>
          <p:nvPr/>
        </p:nvSpPr>
        <p:spPr>
          <a:xfrm>
            <a:off x="4424625" y="815650"/>
            <a:ext cx="4297800" cy="640800"/>
          </a:xfrm>
          <a:prstGeom prst="homePlate">
            <a:avLst>
              <a:gd name="adj" fmla="val 50000"/>
            </a:avLst>
          </a:prstGeom>
          <a:solidFill>
            <a:srgbClr val="FFF2CC"/>
          </a:solidFill>
          <a:ln>
            <a:noFill/>
          </a:ln>
        </p:spPr>
        <p:txBody>
          <a:bodyPr wrap="square" lIns="91425" tIns="91425" rIns="91425" bIns="91425" anchor="ctr" anchorCtr="0">
            <a:noAutofit/>
          </a:bodyPr>
          <a:lstStyle/>
          <a:p>
            <a:pPr marL="0" lvl="0" indent="0" algn="ctr" rtl="0">
              <a:spcBef>
                <a:spcPts val="0"/>
              </a:spcBef>
              <a:buNone/>
            </a:pPr>
            <a:r>
              <a:rPr lang="en">
                <a:latin typeface="Open Sans"/>
                <a:ea typeface="Open Sans"/>
                <a:cs typeface="Open Sans"/>
                <a:sym typeface="Open Sans"/>
              </a:rPr>
              <a:t>             Repolarization </a:t>
            </a:r>
          </a:p>
          <a:p>
            <a:pPr marL="0" lvl="0" indent="0" algn="ctr" rtl="0">
              <a:spcBef>
                <a:spcPts val="0"/>
              </a:spcBef>
              <a:buNone/>
            </a:pPr>
            <a:r>
              <a:rPr lang="en">
                <a:latin typeface="Open Sans"/>
                <a:ea typeface="Open Sans"/>
                <a:cs typeface="Open Sans"/>
                <a:sym typeface="Open Sans"/>
              </a:rPr>
              <a:t>            stage</a:t>
            </a:r>
          </a:p>
        </p:txBody>
      </p:sp>
      <p:sp>
        <p:nvSpPr>
          <p:cNvPr id="218" name="Shape 218"/>
          <p:cNvSpPr/>
          <p:nvPr/>
        </p:nvSpPr>
        <p:spPr>
          <a:xfrm>
            <a:off x="2374575" y="815650"/>
            <a:ext cx="3318300" cy="640800"/>
          </a:xfrm>
          <a:prstGeom prst="homePlate">
            <a:avLst>
              <a:gd name="adj" fmla="val 50000"/>
            </a:avLst>
          </a:prstGeom>
          <a:solidFill>
            <a:srgbClr val="FFE599"/>
          </a:solidFill>
          <a:ln>
            <a:noFill/>
          </a:ln>
        </p:spPr>
        <p:txBody>
          <a:bodyPr wrap="square" lIns="91425" tIns="91425" rIns="91425" bIns="91425" anchor="ctr" anchorCtr="0">
            <a:noAutofit/>
          </a:bodyPr>
          <a:lstStyle/>
          <a:p>
            <a:pPr marL="0" lvl="0" indent="0" algn="l" rtl="0">
              <a:spcBef>
                <a:spcPts val="0"/>
              </a:spcBef>
              <a:buNone/>
            </a:pPr>
            <a:r>
              <a:rPr lang="en">
                <a:latin typeface="Open Sans"/>
                <a:ea typeface="Open Sans"/>
                <a:cs typeface="Open Sans"/>
                <a:sym typeface="Open Sans"/>
              </a:rPr>
              <a:t>                depolarization         </a:t>
            </a:r>
          </a:p>
          <a:p>
            <a:pPr marL="0" lvl="0" indent="0" algn="l" rtl="0">
              <a:spcBef>
                <a:spcPts val="0"/>
              </a:spcBef>
              <a:buNone/>
            </a:pPr>
            <a:r>
              <a:rPr lang="en">
                <a:latin typeface="Open Sans"/>
                <a:ea typeface="Open Sans"/>
                <a:cs typeface="Open Sans"/>
                <a:sym typeface="Open Sans"/>
              </a:rPr>
              <a:t>                      stage </a:t>
            </a:r>
          </a:p>
        </p:txBody>
      </p:sp>
      <p:sp>
        <p:nvSpPr>
          <p:cNvPr id="219" name="Shape 219"/>
          <p:cNvSpPr/>
          <p:nvPr/>
        </p:nvSpPr>
        <p:spPr>
          <a:xfrm>
            <a:off x="311700" y="815650"/>
            <a:ext cx="2488500" cy="640800"/>
          </a:xfrm>
          <a:prstGeom prst="homePlate">
            <a:avLst>
              <a:gd name="adj" fmla="val 50000"/>
            </a:avLst>
          </a:prstGeom>
          <a:solidFill>
            <a:schemeClr val="lt2"/>
          </a:solidFill>
          <a:ln w="9525" cap="flat" cmpd="sng">
            <a:solidFill>
              <a:schemeClr val="lt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u="sng">
                <a:latin typeface="Open Sans"/>
                <a:ea typeface="Open Sans"/>
                <a:cs typeface="Open Sans"/>
                <a:sym typeface="Open Sans"/>
              </a:rPr>
              <a:t>Resting stage</a:t>
            </a:r>
          </a:p>
        </p:txBody>
      </p:sp>
      <p:sp>
        <p:nvSpPr>
          <p:cNvPr id="220" name="Shape 220"/>
          <p:cNvSpPr/>
          <p:nvPr/>
        </p:nvSpPr>
        <p:spPr>
          <a:xfrm>
            <a:off x="311700" y="1506425"/>
            <a:ext cx="2205600" cy="23055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69850" rtl="0">
              <a:lnSpc>
                <a:spcPct val="115000"/>
              </a:lnSpc>
              <a:spcBef>
                <a:spcPts val="0"/>
              </a:spcBef>
              <a:buClr>
                <a:schemeClr val="dk1"/>
              </a:buClr>
              <a:buSzPts val="1100"/>
              <a:buFont typeface="Arial"/>
              <a:buNone/>
            </a:pPr>
            <a:r>
              <a:rPr lang="en" sz="1200">
                <a:solidFill>
                  <a:schemeClr val="dk1"/>
                </a:solidFill>
                <a:latin typeface="Open Sans"/>
                <a:ea typeface="Open Sans"/>
                <a:cs typeface="Open Sans"/>
                <a:sym typeface="Open Sans"/>
              </a:rPr>
              <a:t>It is the resting membrane potential before the action potential begins. </a:t>
            </a:r>
          </a:p>
          <a:p>
            <a:pPr marL="0" lvl="0" indent="-69850" rtl="0">
              <a:lnSpc>
                <a:spcPct val="115000"/>
              </a:lnSpc>
              <a:spcBef>
                <a:spcPts val="0"/>
              </a:spcBef>
              <a:buClr>
                <a:schemeClr val="dk1"/>
              </a:buClr>
              <a:buSzPts val="1100"/>
              <a:buFont typeface="Arial"/>
              <a:buNone/>
            </a:pPr>
            <a:r>
              <a:rPr lang="en" sz="1200">
                <a:solidFill>
                  <a:schemeClr val="dk1"/>
                </a:solidFill>
                <a:latin typeface="Open Sans"/>
                <a:ea typeface="Open Sans"/>
                <a:cs typeface="Open Sans"/>
                <a:sym typeface="Open Sans"/>
              </a:rPr>
              <a:t>The membrane is “</a:t>
            </a:r>
            <a:r>
              <a:rPr lang="en" sz="1200">
                <a:solidFill>
                  <a:srgbClr val="FF0000"/>
                </a:solidFill>
                <a:latin typeface="Open Sans"/>
                <a:ea typeface="Open Sans"/>
                <a:cs typeface="Open Sans"/>
                <a:sym typeface="Open Sans"/>
              </a:rPr>
              <a:t>polarized</a:t>
            </a:r>
            <a:r>
              <a:rPr lang="en" sz="1200">
                <a:solidFill>
                  <a:schemeClr val="dk1"/>
                </a:solidFill>
                <a:latin typeface="Open Sans"/>
                <a:ea typeface="Open Sans"/>
                <a:cs typeface="Open Sans"/>
                <a:sym typeface="Open Sans"/>
              </a:rPr>
              <a:t>”.</a:t>
            </a:r>
          </a:p>
        </p:txBody>
      </p:sp>
      <p:sp>
        <p:nvSpPr>
          <p:cNvPr id="221" name="Shape 221"/>
          <p:cNvSpPr/>
          <p:nvPr/>
        </p:nvSpPr>
        <p:spPr>
          <a:xfrm>
            <a:off x="2622975" y="1506425"/>
            <a:ext cx="2821500" cy="2305500"/>
          </a:xfrm>
          <a:prstGeom prst="roundRect">
            <a:avLst>
              <a:gd name="adj" fmla="val 16667"/>
            </a:avLst>
          </a:prstGeom>
          <a:solidFill>
            <a:srgbClr val="FFE5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19050" rtl="0">
              <a:lnSpc>
                <a:spcPct val="115000"/>
              </a:lnSpc>
              <a:spcBef>
                <a:spcPts val="0"/>
              </a:spcBef>
              <a:spcAft>
                <a:spcPts val="1600"/>
              </a:spcAft>
              <a:buClr>
                <a:schemeClr val="dk1"/>
              </a:buClr>
              <a:buSzPts val="1100"/>
              <a:buFont typeface="Arial"/>
              <a:buNone/>
            </a:pPr>
            <a:r>
              <a:rPr lang="en" sz="1200">
                <a:solidFill>
                  <a:schemeClr val="dk1"/>
                </a:solidFill>
                <a:latin typeface="Open Sans"/>
                <a:ea typeface="Open Sans"/>
                <a:cs typeface="Open Sans"/>
                <a:sym typeface="Open Sans"/>
              </a:rPr>
              <a:t>The membrane suddenly becomes permeable to </a:t>
            </a:r>
            <a:r>
              <a:rPr lang="en" sz="1200" b="1">
                <a:solidFill>
                  <a:schemeClr val="dk1"/>
                </a:solidFill>
                <a:latin typeface="Open Sans"/>
                <a:ea typeface="Open Sans"/>
                <a:cs typeface="Open Sans"/>
                <a:sym typeface="Open Sans"/>
              </a:rPr>
              <a:t>Na+ </a:t>
            </a:r>
            <a:r>
              <a:rPr lang="en" sz="1200">
                <a:solidFill>
                  <a:schemeClr val="dk1"/>
                </a:solidFill>
                <a:latin typeface="Open Sans"/>
                <a:ea typeface="Open Sans"/>
                <a:cs typeface="Open Sans"/>
                <a:sym typeface="Open Sans"/>
              </a:rPr>
              <a:t>ions, allowing tremendous numbers of positively charged </a:t>
            </a:r>
            <a:r>
              <a:rPr lang="en" sz="1200" b="1">
                <a:solidFill>
                  <a:schemeClr val="dk1"/>
                </a:solidFill>
                <a:latin typeface="Open Sans"/>
                <a:ea typeface="Open Sans"/>
                <a:cs typeface="Open Sans"/>
                <a:sym typeface="Open Sans"/>
              </a:rPr>
              <a:t>Na+ </a:t>
            </a:r>
            <a:r>
              <a:rPr lang="en" sz="1200">
                <a:solidFill>
                  <a:schemeClr val="dk1"/>
                </a:solidFill>
                <a:latin typeface="Open Sans"/>
                <a:ea typeface="Open Sans"/>
                <a:cs typeface="Open Sans"/>
                <a:sym typeface="Open Sans"/>
              </a:rPr>
              <a:t>to diffuse to the interior of the axon (Upstroke). </a:t>
            </a:r>
            <a:r>
              <a:rPr lang="en" sz="1200">
                <a:solidFill>
                  <a:srgbClr val="C27BA0"/>
                </a:solidFill>
                <a:latin typeface="Open Sans"/>
                <a:ea typeface="Open Sans"/>
                <a:cs typeface="Open Sans"/>
                <a:sym typeface="Open Sans"/>
              </a:rPr>
              <a:t>Membrane potential reaches zero value to reach +35 mV, at +35 mV all Na channels begin to close suddenly (depolarization ends).</a:t>
            </a:r>
          </a:p>
        </p:txBody>
      </p:sp>
      <p:sp>
        <p:nvSpPr>
          <p:cNvPr id="222" name="Shape 222"/>
          <p:cNvSpPr/>
          <p:nvPr/>
        </p:nvSpPr>
        <p:spPr>
          <a:xfrm>
            <a:off x="5550150" y="1518875"/>
            <a:ext cx="3004500" cy="2250300"/>
          </a:xfrm>
          <a:prstGeom prst="roundRect">
            <a:avLst>
              <a:gd name="adj" fmla="val 16667"/>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19050" rtl="0">
              <a:lnSpc>
                <a:spcPct val="115000"/>
              </a:lnSpc>
              <a:spcBef>
                <a:spcPts val="0"/>
              </a:spcBef>
              <a:spcAft>
                <a:spcPts val="1600"/>
              </a:spcAft>
              <a:buClr>
                <a:schemeClr val="dk1"/>
              </a:buClr>
              <a:buSzPts val="1100"/>
              <a:buFont typeface="Arial"/>
              <a:buNone/>
            </a:pPr>
            <a:r>
              <a:rPr lang="en" sz="1200" b="1">
                <a:solidFill>
                  <a:schemeClr val="dk1"/>
                </a:solidFill>
                <a:latin typeface="Open Sans"/>
                <a:ea typeface="Open Sans"/>
                <a:cs typeface="Open Sans"/>
                <a:sym typeface="Open Sans"/>
              </a:rPr>
              <a:t>Na+ </a:t>
            </a:r>
            <a:r>
              <a:rPr lang="en" sz="1200">
                <a:solidFill>
                  <a:schemeClr val="dk1"/>
                </a:solidFill>
                <a:latin typeface="Open Sans"/>
                <a:ea typeface="Open Sans"/>
                <a:cs typeface="Open Sans"/>
                <a:sym typeface="Open Sans"/>
              </a:rPr>
              <a:t>channels begin to close and the </a:t>
            </a:r>
            <a:r>
              <a:rPr lang="en" sz="1200" b="1">
                <a:solidFill>
                  <a:schemeClr val="dk1"/>
                </a:solidFill>
                <a:latin typeface="Open Sans"/>
                <a:ea typeface="Open Sans"/>
                <a:cs typeface="Open Sans"/>
                <a:sym typeface="Open Sans"/>
              </a:rPr>
              <a:t>K+ </a:t>
            </a:r>
            <a:r>
              <a:rPr lang="en" sz="1200">
                <a:solidFill>
                  <a:schemeClr val="dk1"/>
                </a:solidFill>
                <a:latin typeface="Open Sans"/>
                <a:ea typeface="Open Sans"/>
                <a:cs typeface="Open Sans"/>
                <a:sym typeface="Open Sans"/>
              </a:rPr>
              <a:t>channels open. Rapid diffusion of </a:t>
            </a:r>
            <a:r>
              <a:rPr lang="en" sz="1200" b="1">
                <a:solidFill>
                  <a:schemeClr val="dk1"/>
                </a:solidFill>
                <a:latin typeface="Open Sans"/>
                <a:ea typeface="Open Sans"/>
                <a:cs typeface="Open Sans"/>
                <a:sym typeface="Open Sans"/>
              </a:rPr>
              <a:t>K+ </a:t>
            </a:r>
            <a:r>
              <a:rPr lang="en" sz="1200">
                <a:solidFill>
                  <a:schemeClr val="dk1"/>
                </a:solidFill>
                <a:latin typeface="Open Sans"/>
                <a:ea typeface="Open Sans"/>
                <a:cs typeface="Open Sans"/>
                <a:sym typeface="Open Sans"/>
              </a:rPr>
              <a:t>ions to the exterior re-establishes the normal negative resting membrane potential.</a:t>
            </a:r>
          </a:p>
        </p:txBody>
      </p:sp>
      <p:pic>
        <p:nvPicPr>
          <p:cNvPr id="223" name="Shape 223"/>
          <p:cNvPicPr preferRelativeResize="0"/>
          <p:nvPr/>
        </p:nvPicPr>
        <p:blipFill>
          <a:blip r:embed="rId3">
            <a:alphaModFix/>
          </a:blip>
          <a:stretch>
            <a:fillRect/>
          </a:stretch>
        </p:blipFill>
        <p:spPr>
          <a:xfrm>
            <a:off x="2741504" y="3811923"/>
            <a:ext cx="2584451" cy="1228125"/>
          </a:xfrm>
          <a:prstGeom prst="rect">
            <a:avLst/>
          </a:prstGeom>
          <a:noFill/>
          <a:ln>
            <a:noFill/>
          </a:ln>
        </p:spPr>
      </p:pic>
      <p:pic>
        <p:nvPicPr>
          <p:cNvPr id="224" name="Shape 224"/>
          <p:cNvPicPr preferRelativeResize="0"/>
          <p:nvPr/>
        </p:nvPicPr>
        <p:blipFill>
          <a:blip r:embed="rId4">
            <a:alphaModFix/>
          </a:blip>
          <a:stretch>
            <a:fillRect/>
          </a:stretch>
        </p:blipFill>
        <p:spPr>
          <a:xfrm>
            <a:off x="5874712" y="3769098"/>
            <a:ext cx="2355365" cy="1228125"/>
          </a:xfrm>
          <a:prstGeom prst="rect">
            <a:avLst/>
          </a:prstGeom>
          <a:noFill/>
          <a:ln>
            <a:noFill/>
          </a:ln>
        </p:spPr>
      </p:pic>
      <p:sp>
        <p:nvSpPr>
          <p:cNvPr id="225" name="Shape 225"/>
          <p:cNvSpPr txBox="1"/>
          <p:nvPr/>
        </p:nvSpPr>
        <p:spPr>
          <a:xfrm>
            <a:off x="4968725" y="145425"/>
            <a:ext cx="4081800" cy="4038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1000">
                <a:solidFill>
                  <a:schemeClr val="accent5"/>
                </a:solidFill>
              </a:rPr>
              <a:t>After depolarization it must return to resting stage if not it will cause continuous contraction leads to tetany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12"/>
            <a:ext cx="8520600" cy="831300"/>
          </a:xfrm>
          <a:prstGeom prst="rect">
            <a:avLst/>
          </a:prstGeom>
        </p:spPr>
        <p:txBody>
          <a:bodyPr wrap="square" lIns="91425" tIns="91425" rIns="91425" bIns="91425" anchor="b" anchorCtr="0">
            <a:noAutofit/>
          </a:bodyPr>
          <a:lstStyle/>
          <a:p>
            <a:pPr marL="0" lvl="0" indent="0" rtl="0">
              <a:spcBef>
                <a:spcPts val="0"/>
              </a:spcBef>
              <a:buNone/>
            </a:pPr>
            <a:r>
              <a:rPr lang="en"/>
              <a:t> </a:t>
            </a:r>
          </a:p>
          <a:p>
            <a:pPr marL="0" lvl="0" indent="0" rtl="0">
              <a:spcBef>
                <a:spcPts val="0"/>
              </a:spcBef>
              <a:buNone/>
            </a:pPr>
            <a:r>
              <a:rPr lang="en"/>
              <a:t>Cont.</a:t>
            </a:r>
          </a:p>
        </p:txBody>
      </p:sp>
      <p:sp>
        <p:nvSpPr>
          <p:cNvPr id="231" name="Shape 231"/>
          <p:cNvSpPr txBox="1">
            <a:spLocks noGrp="1"/>
          </p:cNvSpPr>
          <p:nvPr>
            <p:ph type="body" idx="1"/>
          </p:nvPr>
        </p:nvSpPr>
        <p:spPr>
          <a:xfrm>
            <a:off x="624225" y="1215125"/>
            <a:ext cx="7763700" cy="1715100"/>
          </a:xfrm>
          <a:prstGeom prst="rect">
            <a:avLst/>
          </a:prstGeom>
          <a:solidFill>
            <a:srgbClr val="F3F3F3"/>
          </a:solidFill>
          <a:ln w="19050" cap="flat" cmpd="sng">
            <a:solidFill>
              <a:schemeClr val="lt2"/>
            </a:solidFill>
            <a:prstDash val="dot"/>
            <a:round/>
            <a:headEnd type="none" w="med" len="med"/>
            <a:tailEnd type="none" w="med" len="med"/>
          </a:ln>
        </p:spPr>
        <p:txBody>
          <a:bodyPr wrap="square" lIns="91425" tIns="91425" rIns="91425" bIns="91425" anchor="t" anchorCtr="0">
            <a:noAutofit/>
          </a:bodyPr>
          <a:lstStyle/>
          <a:p>
            <a:pPr marL="0" lvl="0" indent="-69850" rtl="0">
              <a:lnSpc>
                <a:spcPct val="100000"/>
              </a:lnSpc>
              <a:spcBef>
                <a:spcPts val="0"/>
              </a:spcBef>
              <a:buClr>
                <a:schemeClr val="dk1"/>
              </a:buClr>
              <a:buSzPts val="1100"/>
              <a:buFont typeface="Arial"/>
              <a:buNone/>
            </a:pPr>
            <a:r>
              <a:rPr lang="en" sz="1400">
                <a:solidFill>
                  <a:srgbClr val="C27BA0"/>
                </a:solidFill>
              </a:rPr>
              <a:t>Initiation of Action Potential (AP):</a:t>
            </a:r>
            <a:br>
              <a:rPr lang="en" sz="1400">
                <a:solidFill>
                  <a:srgbClr val="C27BA0"/>
                </a:solidFill>
              </a:rPr>
            </a:br>
            <a:r>
              <a:rPr lang="en" sz="1400">
                <a:solidFill>
                  <a:srgbClr val="C27BA0"/>
                </a:solidFill>
              </a:rPr>
              <a:t>-70 to -90 mv  is the resting potential </a:t>
            </a:r>
            <a:br>
              <a:rPr lang="en" sz="1400">
                <a:solidFill>
                  <a:srgbClr val="C27BA0"/>
                </a:solidFill>
              </a:rPr>
            </a:br>
            <a:r>
              <a:rPr lang="en" sz="1400">
                <a:solidFill>
                  <a:srgbClr val="C27BA0"/>
                </a:solidFill>
              </a:rPr>
              <a:t>Threshold stimulus opens voltage gated Na channels &amp; Na influx raises resting potential from -90  towards zero (gradual depolarization) </a:t>
            </a:r>
            <a:br>
              <a:rPr lang="en" sz="1400">
                <a:solidFill>
                  <a:srgbClr val="C27BA0"/>
                </a:solidFill>
              </a:rPr>
            </a:br>
            <a:r>
              <a:rPr lang="en" sz="1400">
                <a:solidFill>
                  <a:srgbClr val="C27BA0"/>
                </a:solidFill>
              </a:rPr>
              <a:t>As membrane potential rises more Na channels open &amp; Na influx increases (+ve feedback) until all voltage gated Na channels open.</a:t>
            </a:r>
          </a:p>
          <a:p>
            <a:pPr marL="0" lvl="0" indent="88900" rtl="0">
              <a:spcBef>
                <a:spcPts val="0"/>
              </a:spcBef>
              <a:buNone/>
            </a:pP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251775" y="92250"/>
            <a:ext cx="8520600" cy="1339200"/>
          </a:xfrm>
          <a:prstGeom prst="rect">
            <a:avLst/>
          </a:prstGeom>
        </p:spPr>
        <p:txBody>
          <a:bodyPr wrap="square" lIns="91425" tIns="91425" rIns="91425" bIns="91425" anchor="b" anchorCtr="0">
            <a:noAutofit/>
          </a:bodyPr>
          <a:lstStyle/>
          <a:p>
            <a:pPr marL="0" lvl="0" indent="0" algn="ctr" rtl="0">
              <a:spcBef>
                <a:spcPts val="0"/>
              </a:spcBef>
              <a:buNone/>
            </a:pPr>
            <a:r>
              <a:rPr lang="en"/>
              <a:t>Electrical changes: </a:t>
            </a:r>
          </a:p>
          <a:p>
            <a:pPr marL="0" lvl="0" indent="0" algn="ctr" rtl="0">
              <a:spcBef>
                <a:spcPts val="0"/>
              </a:spcBef>
              <a:buNone/>
            </a:pPr>
            <a:r>
              <a:rPr lang="en" sz="3000" u="sng"/>
              <a:t>The nerve action potential</a:t>
            </a:r>
            <a:r>
              <a:rPr lang="en" sz="3500"/>
              <a:t> </a:t>
            </a:r>
          </a:p>
        </p:txBody>
      </p:sp>
      <p:sp>
        <p:nvSpPr>
          <p:cNvPr id="237" name="Shape 237"/>
          <p:cNvSpPr txBox="1">
            <a:spLocks noGrp="1"/>
          </p:cNvSpPr>
          <p:nvPr>
            <p:ph type="body" idx="1"/>
          </p:nvPr>
        </p:nvSpPr>
        <p:spPr>
          <a:xfrm>
            <a:off x="311700" y="1366950"/>
            <a:ext cx="8520600" cy="3212100"/>
          </a:xfrm>
          <a:prstGeom prst="rect">
            <a:avLst/>
          </a:prstGeom>
          <a:solidFill>
            <a:srgbClr val="F3F3F3"/>
          </a:solidFill>
          <a:ln w="19050" cap="flat" cmpd="sng">
            <a:solidFill>
              <a:schemeClr val="lt2"/>
            </a:solidFill>
            <a:prstDash val="dot"/>
            <a:round/>
            <a:headEnd type="none" w="med" len="med"/>
            <a:tailEnd type="none" w="med" len="med"/>
          </a:ln>
        </p:spPr>
        <p:txBody>
          <a:bodyPr wrap="square" lIns="91425" tIns="91425" rIns="91425" bIns="91425" anchor="t" anchorCtr="0">
            <a:noAutofit/>
          </a:bodyPr>
          <a:lstStyle/>
          <a:p>
            <a:pPr marL="0" lvl="0" indent="0" rtl="0">
              <a:spcBef>
                <a:spcPts val="0"/>
              </a:spcBef>
              <a:buNone/>
            </a:pPr>
            <a:r>
              <a:rPr lang="en" sz="1400">
                <a:solidFill>
                  <a:srgbClr val="000000"/>
                </a:solidFill>
              </a:rPr>
              <a:t>It is the potential difference along the nerve membrane </a:t>
            </a:r>
            <a:r>
              <a:rPr lang="en" sz="1400">
                <a:solidFill>
                  <a:srgbClr val="FF0000"/>
                </a:solidFill>
              </a:rPr>
              <a:t>after stimulation by threshold (effective) stimulus</a:t>
            </a:r>
          </a:p>
          <a:p>
            <a:pPr marL="0" lvl="0" indent="0" rtl="0">
              <a:spcBef>
                <a:spcPts val="0"/>
              </a:spcBef>
              <a:buNone/>
            </a:pPr>
            <a:r>
              <a:rPr lang="en" sz="1400">
                <a:solidFill>
                  <a:srgbClr val="FF0000"/>
                </a:solidFill>
              </a:rPr>
              <a:t>Oscilloscope</a:t>
            </a:r>
            <a:r>
              <a:rPr lang="en" sz="1400">
                <a:solidFill>
                  <a:srgbClr val="000000"/>
                </a:solidFill>
              </a:rPr>
              <a:t> is used to measure the rapid changes in membrane potential</a:t>
            </a:r>
          </a:p>
          <a:p>
            <a:pPr marL="0" lvl="0" indent="0" rtl="0">
              <a:spcBef>
                <a:spcPts val="0"/>
              </a:spcBef>
              <a:buNone/>
            </a:pPr>
            <a:r>
              <a:rPr lang="en" sz="1400">
                <a:solidFill>
                  <a:srgbClr val="000000"/>
                </a:solidFill>
              </a:rPr>
              <a:t>Nerve signals (impulses) are transmitted as nerve action potentials conducted along the nerve fiber as a wave of depolarization to its end</a:t>
            </a:r>
          </a:p>
          <a:p>
            <a:pPr marL="0" lvl="0" indent="0" rtl="0">
              <a:spcBef>
                <a:spcPts val="0"/>
              </a:spcBef>
              <a:buNone/>
            </a:pPr>
            <a:r>
              <a:rPr lang="en" sz="1400" b="1">
                <a:solidFill>
                  <a:srgbClr val="000000"/>
                </a:solidFill>
              </a:rPr>
              <a:t>Factors necessary for nerve action potential:</a:t>
            </a:r>
          </a:p>
          <a:p>
            <a:pPr marL="457200" lvl="0" indent="-317500" rtl="0">
              <a:spcBef>
                <a:spcPts val="0"/>
              </a:spcBef>
              <a:spcAft>
                <a:spcPts val="0"/>
              </a:spcAft>
              <a:buClr>
                <a:srgbClr val="000000"/>
              </a:buClr>
              <a:buSzPts val="1400"/>
              <a:buAutoNum type="arabicPeriod"/>
            </a:pPr>
            <a:r>
              <a:rPr lang="en" sz="1400">
                <a:solidFill>
                  <a:srgbClr val="000000"/>
                </a:solidFill>
              </a:rPr>
              <a:t>Voltage gated Na channels</a:t>
            </a:r>
          </a:p>
          <a:p>
            <a:pPr marL="457200" lvl="0" indent="-317500" rtl="0">
              <a:spcBef>
                <a:spcPts val="0"/>
              </a:spcBef>
              <a:spcAft>
                <a:spcPts val="0"/>
              </a:spcAft>
              <a:buClr>
                <a:srgbClr val="000000"/>
              </a:buClr>
              <a:buSzPts val="1400"/>
              <a:buAutoNum type="arabicPeriod"/>
            </a:pPr>
            <a:r>
              <a:rPr lang="en" sz="1400">
                <a:solidFill>
                  <a:srgbClr val="000000"/>
                </a:solidFill>
              </a:rPr>
              <a:t>Voltage gated K channels</a:t>
            </a:r>
          </a:p>
          <a:p>
            <a:pPr marL="457200" lvl="0" indent="-317500" rtl="0">
              <a:spcBef>
                <a:spcPts val="0"/>
              </a:spcBef>
              <a:buClr>
                <a:srgbClr val="000000"/>
              </a:buClr>
              <a:buSzPts val="1400"/>
              <a:buAutoNum type="arabicPeriod"/>
            </a:pPr>
            <a:r>
              <a:rPr lang="en" sz="1400">
                <a:solidFill>
                  <a:srgbClr val="000000"/>
                </a:solidFill>
              </a:rPr>
              <a:t>Threshold stimulus</a:t>
            </a:r>
          </a:p>
          <a:p>
            <a:pPr marL="0" lvl="0" indent="0">
              <a:spcBef>
                <a:spcPts val="0"/>
              </a:spcBef>
              <a:buNone/>
            </a:pPr>
            <a:endParaRPr sz="1400">
              <a:solidFill>
                <a:srgbClr val="000000"/>
              </a:solidFill>
            </a:endParaRPr>
          </a:p>
        </p:txBody>
      </p:sp>
      <p:sp>
        <p:nvSpPr>
          <p:cNvPr id="238" name="Shape 238"/>
          <p:cNvSpPr txBox="1"/>
          <p:nvPr/>
        </p:nvSpPr>
        <p:spPr>
          <a:xfrm>
            <a:off x="7316625" y="218600"/>
            <a:ext cx="1427400" cy="4242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p:cNvPicPr preferRelativeResize="0"/>
          <p:nvPr/>
        </p:nvPicPr>
        <p:blipFill>
          <a:blip r:embed="rId3">
            <a:alphaModFix/>
          </a:blip>
          <a:stretch>
            <a:fillRect/>
          </a:stretch>
        </p:blipFill>
        <p:spPr>
          <a:xfrm>
            <a:off x="1614625" y="158125"/>
            <a:ext cx="2656275" cy="2846401"/>
          </a:xfrm>
          <a:prstGeom prst="rect">
            <a:avLst/>
          </a:prstGeom>
          <a:noFill/>
          <a:ln>
            <a:noFill/>
          </a:ln>
        </p:spPr>
      </p:pic>
      <p:pic>
        <p:nvPicPr>
          <p:cNvPr id="244" name="Shape 244"/>
          <p:cNvPicPr preferRelativeResize="0"/>
          <p:nvPr/>
        </p:nvPicPr>
        <p:blipFill>
          <a:blip r:embed="rId4">
            <a:alphaModFix/>
          </a:blip>
          <a:stretch>
            <a:fillRect/>
          </a:stretch>
        </p:blipFill>
        <p:spPr>
          <a:xfrm>
            <a:off x="5767725" y="2444950"/>
            <a:ext cx="3198925" cy="2374025"/>
          </a:xfrm>
          <a:prstGeom prst="rect">
            <a:avLst/>
          </a:prstGeom>
          <a:noFill/>
          <a:ln>
            <a:noFill/>
          </a:ln>
        </p:spPr>
      </p:pic>
      <p:sp>
        <p:nvSpPr>
          <p:cNvPr id="245" name="Shape 245"/>
          <p:cNvSpPr txBox="1"/>
          <p:nvPr/>
        </p:nvSpPr>
        <p:spPr>
          <a:xfrm>
            <a:off x="199750" y="199750"/>
            <a:ext cx="1314900" cy="690900"/>
          </a:xfrm>
          <a:prstGeom prst="rect">
            <a:avLst/>
          </a:prstGeom>
          <a:noFill/>
          <a:ln>
            <a:noFill/>
          </a:ln>
        </p:spPr>
        <p:txBody>
          <a:bodyPr wrap="square" lIns="91425" tIns="91425" rIns="91425" bIns="91425" anchor="t" anchorCtr="0">
            <a:noAutofit/>
          </a:bodyPr>
          <a:lstStyle/>
          <a:p>
            <a:pPr marL="0" lvl="0" indent="0">
              <a:spcBef>
                <a:spcPts val="0"/>
              </a:spcBef>
              <a:buNone/>
            </a:pPr>
            <a:r>
              <a:rPr lang="en" sz="1100">
                <a:latin typeface="Open Sans"/>
                <a:ea typeface="Open Sans"/>
                <a:cs typeface="Open Sans"/>
                <a:sym typeface="Open Sans"/>
              </a:rPr>
              <a:t>Reversal potential</a:t>
            </a:r>
          </a:p>
          <a:p>
            <a:pPr marL="0" lvl="0" indent="0">
              <a:spcBef>
                <a:spcPts val="0"/>
              </a:spcBef>
              <a:buNone/>
            </a:pPr>
            <a:r>
              <a:rPr lang="en" sz="1100">
                <a:latin typeface="Open Sans"/>
                <a:ea typeface="Open Sans"/>
                <a:cs typeface="Open Sans"/>
                <a:sym typeface="Open Sans"/>
              </a:rPr>
              <a:t> = +35 mV</a:t>
            </a:r>
          </a:p>
        </p:txBody>
      </p:sp>
      <p:cxnSp>
        <p:nvCxnSpPr>
          <p:cNvPr id="246" name="Shape 246"/>
          <p:cNvCxnSpPr/>
          <p:nvPr/>
        </p:nvCxnSpPr>
        <p:spPr>
          <a:xfrm rot="10800000" flipH="1">
            <a:off x="1015375" y="416125"/>
            <a:ext cx="1098600" cy="99900"/>
          </a:xfrm>
          <a:prstGeom prst="straightConnector1">
            <a:avLst/>
          </a:prstGeom>
          <a:noFill/>
          <a:ln w="9525" cap="flat" cmpd="sng">
            <a:solidFill>
              <a:srgbClr val="000000"/>
            </a:solidFill>
            <a:prstDash val="solid"/>
            <a:round/>
            <a:headEnd type="none" w="lg" len="lg"/>
            <a:tailEnd type="triangle" w="lg" len="lg"/>
          </a:ln>
        </p:spPr>
      </p:cxnSp>
      <p:sp>
        <p:nvSpPr>
          <p:cNvPr id="247" name="Shape 247"/>
          <p:cNvSpPr txBox="1"/>
          <p:nvPr/>
        </p:nvSpPr>
        <p:spPr>
          <a:xfrm>
            <a:off x="49750" y="1331675"/>
            <a:ext cx="1464900" cy="865500"/>
          </a:xfrm>
          <a:prstGeom prst="rect">
            <a:avLst/>
          </a:prstGeom>
          <a:noFill/>
          <a:ln>
            <a:noFill/>
          </a:ln>
        </p:spPr>
        <p:txBody>
          <a:bodyPr wrap="square" lIns="91425" tIns="91425" rIns="91425" bIns="91425" anchor="t" anchorCtr="0">
            <a:noAutofit/>
          </a:bodyPr>
          <a:lstStyle/>
          <a:p>
            <a:pPr marL="0" lvl="0" indent="0" algn="ctr">
              <a:spcBef>
                <a:spcPts val="0"/>
              </a:spcBef>
              <a:buNone/>
            </a:pPr>
            <a:r>
              <a:rPr lang="en" sz="1100">
                <a:latin typeface="Open Sans"/>
                <a:ea typeface="Open Sans"/>
                <a:cs typeface="Open Sans"/>
                <a:sym typeface="Open Sans"/>
              </a:rPr>
              <a:t>Threshold potential ( firing level) = -50 to -65 mV</a:t>
            </a:r>
          </a:p>
        </p:txBody>
      </p:sp>
      <p:cxnSp>
        <p:nvCxnSpPr>
          <p:cNvPr id="248" name="Shape 248"/>
          <p:cNvCxnSpPr/>
          <p:nvPr/>
        </p:nvCxnSpPr>
        <p:spPr>
          <a:xfrm rot="10800000" flipH="1">
            <a:off x="1364950" y="1922500"/>
            <a:ext cx="873900" cy="8400"/>
          </a:xfrm>
          <a:prstGeom prst="straightConnector1">
            <a:avLst/>
          </a:prstGeom>
          <a:noFill/>
          <a:ln w="9525" cap="flat" cmpd="sng">
            <a:solidFill>
              <a:srgbClr val="000000"/>
            </a:solidFill>
            <a:prstDash val="solid"/>
            <a:round/>
            <a:headEnd type="none" w="lg" len="lg"/>
            <a:tailEnd type="triangle" w="lg" len="lg"/>
          </a:ln>
        </p:spPr>
      </p:cxnSp>
      <p:sp>
        <p:nvSpPr>
          <p:cNvPr id="249" name="Shape 249"/>
          <p:cNvSpPr txBox="1"/>
          <p:nvPr/>
        </p:nvSpPr>
        <p:spPr>
          <a:xfrm>
            <a:off x="158125" y="2288775"/>
            <a:ext cx="1098600" cy="474300"/>
          </a:xfrm>
          <a:prstGeom prst="rect">
            <a:avLst/>
          </a:prstGeom>
          <a:noFill/>
          <a:ln>
            <a:noFill/>
          </a:ln>
        </p:spPr>
        <p:txBody>
          <a:bodyPr wrap="square" lIns="91425" tIns="91425" rIns="91425" bIns="91425" anchor="t" anchorCtr="0">
            <a:noAutofit/>
          </a:bodyPr>
          <a:lstStyle/>
          <a:p>
            <a:pPr marL="0" lvl="0" indent="0">
              <a:spcBef>
                <a:spcPts val="0"/>
              </a:spcBef>
              <a:buNone/>
            </a:pPr>
            <a:r>
              <a:rPr lang="en" sz="1100">
                <a:solidFill>
                  <a:schemeClr val="dk1"/>
                </a:solidFill>
                <a:latin typeface="Open Sans"/>
                <a:ea typeface="Open Sans"/>
                <a:cs typeface="Open Sans"/>
                <a:sym typeface="Open Sans"/>
              </a:rPr>
              <a:t>RMP= -90 mV</a:t>
            </a:r>
          </a:p>
        </p:txBody>
      </p:sp>
      <p:cxnSp>
        <p:nvCxnSpPr>
          <p:cNvPr id="250" name="Shape 250"/>
          <p:cNvCxnSpPr>
            <a:stCxn id="249" idx="3"/>
          </p:cNvCxnSpPr>
          <p:nvPr/>
        </p:nvCxnSpPr>
        <p:spPr>
          <a:xfrm rot="10800000" flipH="1">
            <a:off x="1256725" y="2521725"/>
            <a:ext cx="973800" cy="4200"/>
          </a:xfrm>
          <a:prstGeom prst="straightConnector1">
            <a:avLst/>
          </a:prstGeom>
          <a:noFill/>
          <a:ln w="9525" cap="flat" cmpd="sng">
            <a:solidFill>
              <a:srgbClr val="000000"/>
            </a:solidFill>
            <a:prstDash val="solid"/>
            <a:round/>
            <a:headEnd type="none" w="lg" len="lg"/>
            <a:tailEnd type="triangle" w="lg" len="lg"/>
          </a:ln>
        </p:spPr>
      </p:cxnSp>
      <p:sp>
        <p:nvSpPr>
          <p:cNvPr id="251" name="Shape 251"/>
          <p:cNvSpPr txBox="1"/>
          <p:nvPr/>
        </p:nvSpPr>
        <p:spPr>
          <a:xfrm>
            <a:off x="391300" y="3745275"/>
            <a:ext cx="3879600" cy="1073700"/>
          </a:xfrm>
          <a:prstGeom prst="rect">
            <a:avLst/>
          </a:prstGeom>
          <a:solidFill>
            <a:srgbClr val="F3F3F3"/>
          </a:solidFill>
          <a:ln w="9525" cap="flat" cmpd="sng">
            <a:solidFill>
              <a:schemeClr val="lt2"/>
            </a:solidFill>
            <a:prstDash val="dot"/>
            <a:round/>
            <a:headEnd type="none" w="med" len="med"/>
            <a:tailEnd type="none" w="med" len="med"/>
          </a:ln>
        </p:spPr>
        <p:txBody>
          <a:bodyPr wrap="square" lIns="91425" tIns="91425" rIns="91425" bIns="91425" anchor="t" anchorCtr="0">
            <a:noAutofit/>
          </a:bodyPr>
          <a:lstStyle/>
          <a:p>
            <a:pPr marL="0" lvl="0" indent="0">
              <a:spcBef>
                <a:spcPts val="0"/>
              </a:spcBef>
              <a:buNone/>
            </a:pPr>
            <a:r>
              <a:rPr lang="en" b="1">
                <a:latin typeface="Open Sans"/>
                <a:ea typeface="Open Sans"/>
                <a:cs typeface="Open Sans"/>
                <a:sym typeface="Open Sans"/>
              </a:rPr>
              <a:t>Q: what opens the voltage-gated channels?</a:t>
            </a:r>
          </a:p>
          <a:p>
            <a:pPr marL="0" lvl="0" indent="0">
              <a:spcBef>
                <a:spcPts val="0"/>
              </a:spcBef>
              <a:buNone/>
            </a:pPr>
            <a:r>
              <a:rPr lang="en">
                <a:latin typeface="Open Sans"/>
                <a:ea typeface="Open Sans"/>
                <a:cs typeface="Open Sans"/>
                <a:sym typeface="Open Sans"/>
              </a:rPr>
              <a:t>Opened by a stimulus strong enough to depolarize them to threshold </a:t>
            </a:r>
          </a:p>
        </p:txBody>
      </p:sp>
      <p:sp>
        <p:nvSpPr>
          <p:cNvPr id="252" name="Shape 252"/>
          <p:cNvSpPr txBox="1"/>
          <p:nvPr/>
        </p:nvSpPr>
        <p:spPr>
          <a:xfrm>
            <a:off x="2280450" y="3004525"/>
            <a:ext cx="2088900" cy="349500"/>
          </a:xfrm>
          <a:prstGeom prst="rect">
            <a:avLst/>
          </a:prstGeom>
          <a:noFill/>
          <a:ln>
            <a:noFill/>
          </a:ln>
        </p:spPr>
        <p:txBody>
          <a:bodyPr wrap="square" lIns="91425" tIns="91425" rIns="91425" bIns="91425" anchor="t" anchorCtr="0">
            <a:noAutofit/>
          </a:bodyPr>
          <a:lstStyle/>
          <a:p>
            <a:pPr marL="0" lvl="0" indent="0">
              <a:spcBef>
                <a:spcPts val="0"/>
              </a:spcBef>
              <a:buNone/>
            </a:pPr>
            <a:r>
              <a:rPr lang="en">
                <a:latin typeface="Open Sans"/>
                <a:ea typeface="Open Sans"/>
                <a:cs typeface="Open Sans"/>
                <a:sym typeface="Open Sans"/>
              </a:rPr>
              <a:t>Increasing stimulation</a:t>
            </a:r>
          </a:p>
        </p:txBody>
      </p:sp>
      <p:sp>
        <p:nvSpPr>
          <p:cNvPr id="253" name="Shape 253"/>
          <p:cNvSpPr txBox="1"/>
          <p:nvPr/>
        </p:nvSpPr>
        <p:spPr>
          <a:xfrm>
            <a:off x="5309950" y="416125"/>
            <a:ext cx="3656700" cy="1681200"/>
          </a:xfrm>
          <a:prstGeom prst="rect">
            <a:avLst/>
          </a:prstGeom>
          <a:solidFill>
            <a:srgbClr val="F3F3F3"/>
          </a:solidFill>
          <a:ln w="9525" cap="flat" cmpd="sng">
            <a:solidFill>
              <a:schemeClr val="lt2"/>
            </a:solidFill>
            <a:prstDash val="dot"/>
            <a:round/>
            <a:headEnd type="none" w="med" len="med"/>
            <a:tailEnd type="none" w="med" len="med"/>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1100">
                <a:solidFill>
                  <a:schemeClr val="dk1"/>
                </a:solidFill>
                <a:latin typeface="Open Sans"/>
                <a:ea typeface="Open Sans"/>
                <a:cs typeface="Open Sans"/>
                <a:sym typeface="Open Sans"/>
              </a:rPr>
              <a:t>We need to start from the baseline (Resting State of the cell, RMP)A threshold Stimulus will lead to:</a:t>
            </a:r>
          </a:p>
          <a:p>
            <a:pPr marL="0" lvl="0" indent="-69850">
              <a:spcBef>
                <a:spcPts val="0"/>
              </a:spcBef>
              <a:buClr>
                <a:schemeClr val="dk1"/>
              </a:buClr>
              <a:buSzPts val="1100"/>
              <a:buFont typeface="Arial"/>
              <a:buNone/>
            </a:pPr>
            <a:r>
              <a:rPr lang="en" sz="1100">
                <a:solidFill>
                  <a:schemeClr val="dk1"/>
                </a:solidFill>
                <a:latin typeface="Open Sans"/>
                <a:ea typeface="Open Sans"/>
                <a:cs typeface="Open Sans"/>
                <a:sym typeface="Open Sans"/>
              </a:rPr>
              <a:t>1) Depolarization.</a:t>
            </a:r>
          </a:p>
          <a:p>
            <a:pPr marL="0" lvl="0" indent="0">
              <a:spcBef>
                <a:spcPts val="0"/>
              </a:spcBef>
              <a:buNone/>
            </a:pPr>
            <a:r>
              <a:rPr lang="en" sz="1100">
                <a:solidFill>
                  <a:schemeClr val="dk1"/>
                </a:solidFill>
                <a:latin typeface="Open Sans"/>
                <a:ea typeface="Open Sans"/>
                <a:cs typeface="Open Sans"/>
                <a:sym typeface="Open Sans"/>
              </a:rPr>
              <a:t>2) Repolarization phase.</a:t>
            </a:r>
          </a:p>
          <a:p>
            <a:pPr marL="0" lvl="0" indent="-69850">
              <a:spcBef>
                <a:spcPts val="0"/>
              </a:spcBef>
              <a:buClr>
                <a:schemeClr val="dk1"/>
              </a:buClr>
              <a:buSzPts val="1100"/>
              <a:buFont typeface="Arial"/>
              <a:buNone/>
            </a:pPr>
            <a:r>
              <a:rPr lang="en" sz="1100">
                <a:solidFill>
                  <a:schemeClr val="dk1"/>
                </a:solidFill>
                <a:latin typeface="Open Sans"/>
                <a:ea typeface="Open Sans"/>
                <a:cs typeface="Open Sans"/>
                <a:sym typeface="Open Sans"/>
              </a:rPr>
              <a:t>3) In some neurons there is a 3rd phase called: Hyperpolarization</a:t>
            </a:r>
            <a:r>
              <a:rPr lang="en" sz="1600">
                <a:solidFill>
                  <a:schemeClr val="dk1"/>
                </a:solidFill>
              </a:rPr>
              <a:t> </a:t>
            </a:r>
          </a:p>
          <a:p>
            <a:pPr marL="0" lvl="0" indent="-69850">
              <a:spcBef>
                <a:spcPts val="0"/>
              </a:spcBef>
              <a:buClr>
                <a:schemeClr val="dk1"/>
              </a:buClr>
              <a:buSzPts val="1100"/>
              <a:buFont typeface="Arial"/>
              <a:buNone/>
            </a:pPr>
            <a:r>
              <a:rPr lang="en" sz="1100">
                <a:solidFill>
                  <a:schemeClr val="dk1"/>
                </a:solidFill>
              </a:rPr>
              <a:t>					</a:t>
            </a:r>
          </a:p>
          <a:p>
            <a:pPr marL="0" lvl="0" indent="-69850">
              <a:spcBef>
                <a:spcPts val="0"/>
              </a:spcBef>
              <a:buClr>
                <a:schemeClr val="dk1"/>
              </a:buClr>
              <a:buSzPts val="1100"/>
              <a:buFont typeface="Arial"/>
              <a:buNone/>
            </a:pPr>
            <a:r>
              <a:rPr lang="en" sz="1100">
                <a:solidFill>
                  <a:schemeClr val="dk1"/>
                </a:solidFill>
              </a:rPr>
              <a:t>				</a:t>
            </a:r>
          </a:p>
          <a:p>
            <a:pPr marL="0" lvl="0" indent="-69850">
              <a:spcBef>
                <a:spcPts val="0"/>
              </a:spcBef>
              <a:buClr>
                <a:schemeClr val="dk1"/>
              </a:buClr>
              <a:buSzPts val="1100"/>
              <a:buFont typeface="Arial"/>
              <a:buNone/>
            </a:pPr>
            <a:r>
              <a:rPr lang="en" sz="1100">
                <a:solidFill>
                  <a:schemeClr val="dk1"/>
                </a:solidFill>
              </a:rPr>
              <a:t>			</a:t>
            </a:r>
          </a:p>
          <a:p>
            <a:pPr marL="0" lvl="0" indent="-69850">
              <a:spcBef>
                <a:spcPts val="0"/>
              </a:spcBef>
              <a:buClr>
                <a:schemeClr val="dk1"/>
              </a:buClr>
              <a:buSzPts val="1100"/>
              <a:buFont typeface="Arial"/>
              <a:buNone/>
            </a:pPr>
            <a:r>
              <a:rPr lang="en" sz="1100">
                <a:solidFill>
                  <a:schemeClr val="dk1"/>
                </a:solidFill>
              </a:rPr>
              <a:t>		</a:t>
            </a:r>
          </a:p>
          <a:p>
            <a:pPr marL="0" lvl="0" indent="0">
              <a:spcBef>
                <a:spcPts val="0"/>
              </a:spcBef>
              <a:buNone/>
            </a:pPr>
            <a:endParaRPr/>
          </a:p>
        </p:txBody>
      </p:sp>
      <p:sp>
        <p:nvSpPr>
          <p:cNvPr id="254" name="Shape 254"/>
          <p:cNvSpPr txBox="1"/>
          <p:nvPr/>
        </p:nvSpPr>
        <p:spPr>
          <a:xfrm>
            <a:off x="4660775" y="3445650"/>
            <a:ext cx="1165200" cy="416100"/>
          </a:xfrm>
          <a:prstGeom prst="rect">
            <a:avLst/>
          </a:prstGeom>
          <a:noFill/>
          <a:ln>
            <a:noFill/>
          </a:ln>
        </p:spPr>
        <p:txBody>
          <a:bodyPr wrap="square" lIns="91425" tIns="91425" rIns="91425" bIns="91425" anchor="t" anchorCtr="0">
            <a:noAutofit/>
          </a:bodyPr>
          <a:lstStyle/>
          <a:p>
            <a:pPr marL="0" lvl="0" indent="0">
              <a:spcBef>
                <a:spcPts val="0"/>
              </a:spcBef>
              <a:buNone/>
            </a:pPr>
            <a:r>
              <a:rPr lang="en" sz="1000">
                <a:latin typeface="Open Sans"/>
                <a:ea typeface="Open Sans"/>
                <a:cs typeface="Open Sans"/>
                <a:sym typeface="Open Sans"/>
              </a:rPr>
              <a:t>depolarization</a:t>
            </a:r>
          </a:p>
        </p:txBody>
      </p:sp>
      <p:cxnSp>
        <p:nvCxnSpPr>
          <p:cNvPr id="255" name="Shape 255"/>
          <p:cNvCxnSpPr/>
          <p:nvPr/>
        </p:nvCxnSpPr>
        <p:spPr>
          <a:xfrm>
            <a:off x="5626225" y="3620425"/>
            <a:ext cx="1040400" cy="0"/>
          </a:xfrm>
          <a:prstGeom prst="straightConnector1">
            <a:avLst/>
          </a:prstGeom>
          <a:noFill/>
          <a:ln w="9525" cap="flat" cmpd="sng">
            <a:solidFill>
              <a:srgbClr val="000000"/>
            </a:solidFill>
            <a:prstDash val="solid"/>
            <a:round/>
            <a:headEnd type="none" w="lg" len="lg"/>
            <a:tailEnd type="triangle" w="lg" len="lg"/>
          </a:ln>
        </p:spPr>
      </p:cxnSp>
      <p:sp>
        <p:nvSpPr>
          <p:cNvPr id="256" name="Shape 256"/>
          <p:cNvSpPr txBox="1"/>
          <p:nvPr/>
        </p:nvSpPr>
        <p:spPr>
          <a:xfrm>
            <a:off x="5826100" y="3811900"/>
            <a:ext cx="416100" cy="282900"/>
          </a:xfrm>
          <a:prstGeom prst="rect">
            <a:avLst/>
          </a:prstGeom>
          <a:solidFill>
            <a:schemeClr val="lt1"/>
          </a:solidFill>
          <a:ln>
            <a:noFill/>
          </a:ln>
        </p:spPr>
        <p:txBody>
          <a:bodyPr wrap="square" lIns="91425" tIns="91425" rIns="91425" bIns="91425" anchor="t" anchorCtr="0">
            <a:noAutofit/>
          </a:bodyPr>
          <a:lstStyle/>
          <a:p>
            <a:pPr marL="0" lvl="0" indent="0">
              <a:spcBef>
                <a:spcPts val="0"/>
              </a:spcBef>
              <a:buNone/>
            </a:pPr>
            <a:r>
              <a:rPr lang="en" sz="1000">
                <a:latin typeface="Open Sans"/>
                <a:ea typeface="Open Sans"/>
                <a:cs typeface="Open Sans"/>
                <a:sym typeface="Open Sans"/>
              </a:rPr>
              <a:t>-65</a:t>
            </a:r>
          </a:p>
        </p:txBody>
      </p:sp>
      <p:sp>
        <p:nvSpPr>
          <p:cNvPr id="257" name="Shape 257"/>
          <p:cNvSpPr txBox="1"/>
          <p:nvPr/>
        </p:nvSpPr>
        <p:spPr>
          <a:xfrm>
            <a:off x="4627525" y="3920050"/>
            <a:ext cx="1098600" cy="416100"/>
          </a:xfrm>
          <a:prstGeom prst="rect">
            <a:avLst/>
          </a:prstGeom>
          <a:noFill/>
          <a:ln>
            <a:noFill/>
          </a:ln>
        </p:spPr>
        <p:txBody>
          <a:bodyPr wrap="square" lIns="91425" tIns="91425" rIns="91425" bIns="91425" anchor="t" anchorCtr="0">
            <a:noAutofit/>
          </a:bodyPr>
          <a:lstStyle/>
          <a:p>
            <a:pPr marL="0" lvl="0" indent="0">
              <a:spcBef>
                <a:spcPts val="0"/>
              </a:spcBef>
              <a:buNone/>
            </a:pPr>
            <a:r>
              <a:rPr lang="en" sz="1000">
                <a:latin typeface="Open Sans"/>
                <a:ea typeface="Open Sans"/>
                <a:cs typeface="Open Sans"/>
                <a:sym typeface="Open Sans"/>
              </a:rPr>
              <a:t>Repolarization phase</a:t>
            </a:r>
          </a:p>
        </p:txBody>
      </p:sp>
      <p:sp>
        <p:nvSpPr>
          <p:cNvPr id="258" name="Shape 258"/>
          <p:cNvSpPr txBox="1"/>
          <p:nvPr/>
        </p:nvSpPr>
        <p:spPr>
          <a:xfrm>
            <a:off x="5826100" y="4094800"/>
            <a:ext cx="416100" cy="241200"/>
          </a:xfrm>
          <a:prstGeom prst="rect">
            <a:avLst/>
          </a:prstGeom>
          <a:solidFill>
            <a:schemeClr val="lt1"/>
          </a:solidFill>
          <a:ln>
            <a:noFill/>
          </a:ln>
        </p:spPr>
        <p:txBody>
          <a:bodyPr wrap="square" lIns="91425" tIns="91425" rIns="91425" bIns="91425" anchor="t" anchorCtr="0">
            <a:noAutofit/>
          </a:bodyPr>
          <a:lstStyle/>
          <a:p>
            <a:pPr marL="0" lvl="0" indent="0">
              <a:spcBef>
                <a:spcPts val="0"/>
              </a:spcBef>
              <a:buNone/>
            </a:pPr>
            <a:r>
              <a:rPr lang="en" sz="1000">
                <a:latin typeface="Open Sans"/>
                <a:ea typeface="Open Sans"/>
                <a:cs typeface="Open Sans"/>
                <a:sym typeface="Open Sans"/>
              </a:rPr>
              <a:t>-90</a:t>
            </a:r>
          </a:p>
        </p:txBody>
      </p:sp>
      <p:cxnSp>
        <p:nvCxnSpPr>
          <p:cNvPr id="259" name="Shape 259"/>
          <p:cNvCxnSpPr>
            <a:stCxn id="257" idx="3"/>
          </p:cNvCxnSpPr>
          <p:nvPr/>
        </p:nvCxnSpPr>
        <p:spPr>
          <a:xfrm rot="10800000" flipH="1">
            <a:off x="5726125" y="3845200"/>
            <a:ext cx="1156800" cy="282900"/>
          </a:xfrm>
          <a:prstGeom prst="straightConnector1">
            <a:avLst/>
          </a:prstGeom>
          <a:noFill/>
          <a:ln w="9525" cap="flat" cmpd="sng">
            <a:solidFill>
              <a:srgbClr val="000000"/>
            </a:solidFill>
            <a:prstDash val="solid"/>
            <a:round/>
            <a:headEnd type="none" w="lg" len="lg"/>
            <a:tailEnd type="triangle" w="lg" len="lg"/>
          </a:ln>
        </p:spPr>
      </p:cxnSp>
      <p:cxnSp>
        <p:nvCxnSpPr>
          <p:cNvPr id="260" name="Shape 260"/>
          <p:cNvCxnSpPr>
            <a:stCxn id="258" idx="2"/>
          </p:cNvCxnSpPr>
          <p:nvPr/>
        </p:nvCxnSpPr>
        <p:spPr>
          <a:xfrm rot="10800000" flipH="1">
            <a:off x="6034150" y="4215400"/>
            <a:ext cx="208200" cy="120600"/>
          </a:xfrm>
          <a:prstGeom prst="straightConnector1">
            <a:avLst/>
          </a:prstGeom>
          <a:noFill/>
          <a:ln w="9525" cap="flat" cmpd="sng">
            <a:solidFill>
              <a:srgbClr val="FF0000"/>
            </a:solidFill>
            <a:prstDash val="solid"/>
            <a:round/>
            <a:headEnd type="none" w="lg" len="lg"/>
            <a:tailEnd type="triangle" w="lg" len="lg"/>
          </a:ln>
        </p:spPr>
      </p:cxnSp>
      <p:cxnSp>
        <p:nvCxnSpPr>
          <p:cNvPr id="261" name="Shape 261"/>
          <p:cNvCxnSpPr/>
          <p:nvPr/>
        </p:nvCxnSpPr>
        <p:spPr>
          <a:xfrm>
            <a:off x="6082750" y="3982450"/>
            <a:ext cx="291300" cy="8400"/>
          </a:xfrm>
          <a:prstGeom prst="straightConnector1">
            <a:avLst/>
          </a:prstGeom>
          <a:noFill/>
          <a:ln w="9525" cap="flat" cmpd="sng">
            <a:solidFill>
              <a:srgbClr val="FF0000"/>
            </a:solidFill>
            <a:prstDash val="solid"/>
            <a:round/>
            <a:headEnd type="none" w="lg" len="lg"/>
            <a:tailEnd type="triangle" w="lg" len="lg"/>
          </a:ln>
        </p:spPr>
      </p:cxnSp>
      <p:sp>
        <p:nvSpPr>
          <p:cNvPr id="262" name="Shape 262"/>
          <p:cNvSpPr txBox="1"/>
          <p:nvPr/>
        </p:nvSpPr>
        <p:spPr>
          <a:xfrm>
            <a:off x="6458500" y="4752325"/>
            <a:ext cx="2163900" cy="233100"/>
          </a:xfrm>
          <a:prstGeom prst="rect">
            <a:avLst/>
          </a:prstGeom>
          <a:noFill/>
          <a:ln>
            <a:noFill/>
          </a:ln>
        </p:spPr>
        <p:txBody>
          <a:bodyPr wrap="square" lIns="91425" tIns="91425" rIns="91425" bIns="91425" anchor="t" anchorCtr="0">
            <a:noAutofit/>
          </a:bodyPr>
          <a:lstStyle/>
          <a:p>
            <a:pPr marL="0" lvl="0" indent="0">
              <a:spcBef>
                <a:spcPts val="0"/>
              </a:spcBef>
              <a:buNone/>
            </a:pPr>
            <a:r>
              <a:rPr lang="en" sz="1100">
                <a:latin typeface="Open Sans"/>
                <a:ea typeface="Open Sans"/>
                <a:cs typeface="Open Sans"/>
                <a:sym typeface="Open Sans"/>
              </a:rPr>
              <a:t>hyperpolarization</a:t>
            </a:r>
          </a:p>
        </p:txBody>
      </p:sp>
      <p:cxnSp>
        <p:nvCxnSpPr>
          <p:cNvPr id="263" name="Shape 263"/>
          <p:cNvCxnSpPr/>
          <p:nvPr/>
        </p:nvCxnSpPr>
        <p:spPr>
          <a:xfrm rot="10800000" flipH="1">
            <a:off x="7199225" y="4402875"/>
            <a:ext cx="8400" cy="44100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283950" y="140925"/>
            <a:ext cx="4060200" cy="1876500"/>
          </a:xfrm>
          <a:prstGeom prst="rect">
            <a:avLst/>
          </a:prstGeom>
          <a:noFill/>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0" lvl="0" indent="0" rtl="0">
              <a:spcBef>
                <a:spcPts val="0"/>
              </a:spcBef>
              <a:buNone/>
            </a:pPr>
            <a:r>
              <a:rPr lang="en" b="1" u="sng">
                <a:latin typeface="Open Sans"/>
                <a:ea typeface="Open Sans"/>
                <a:cs typeface="Open Sans"/>
                <a:sym typeface="Open Sans"/>
              </a:rPr>
              <a:t>Threshold Stimulus</a:t>
            </a:r>
            <a:r>
              <a:rPr lang="en">
                <a:latin typeface="Open Sans"/>
                <a:ea typeface="Open Sans"/>
                <a:cs typeface="Open Sans"/>
                <a:sym typeface="Open Sans"/>
              </a:rPr>
              <a:t>: </a:t>
            </a:r>
            <a:r>
              <a:rPr lang="en">
                <a:solidFill>
                  <a:srgbClr val="3D85C6"/>
                </a:solidFill>
                <a:latin typeface="Open Sans"/>
                <a:ea typeface="Open Sans"/>
                <a:cs typeface="Open Sans"/>
                <a:sym typeface="Open Sans"/>
              </a:rPr>
              <a:t>The membrane potential at which occurrence of the </a:t>
            </a:r>
            <a:r>
              <a:rPr lang="en" b="1">
                <a:solidFill>
                  <a:srgbClr val="3D85C6"/>
                </a:solidFill>
                <a:latin typeface="Open Sans"/>
                <a:ea typeface="Open Sans"/>
                <a:cs typeface="Open Sans"/>
                <a:sym typeface="Open Sans"/>
              </a:rPr>
              <a:t>action potential</a:t>
            </a:r>
            <a:r>
              <a:rPr lang="en">
                <a:solidFill>
                  <a:srgbClr val="3D85C6"/>
                </a:solidFill>
                <a:latin typeface="Open Sans"/>
                <a:ea typeface="Open Sans"/>
                <a:cs typeface="Open Sans"/>
                <a:sym typeface="Open Sans"/>
              </a:rPr>
              <a:t> is inevitable{certain to happen} سيحدث لا محالة</a:t>
            </a:r>
            <a:r>
              <a:rPr lang="en">
                <a:latin typeface="Open Sans"/>
                <a:ea typeface="Open Sans"/>
                <a:cs typeface="Open Sans"/>
                <a:sym typeface="Open Sans"/>
              </a:rPr>
              <a:t>.</a:t>
            </a:r>
          </a:p>
          <a:p>
            <a:pPr marL="0" lvl="0" indent="0" rtl="0">
              <a:spcBef>
                <a:spcPts val="0"/>
              </a:spcBef>
              <a:buNone/>
            </a:pPr>
            <a:endParaRPr>
              <a:latin typeface="Open Sans"/>
              <a:ea typeface="Open Sans"/>
              <a:cs typeface="Open Sans"/>
              <a:sym typeface="Open Sans"/>
            </a:endParaRPr>
          </a:p>
          <a:p>
            <a:pPr marL="0" lvl="0" indent="0" rtl="0">
              <a:spcBef>
                <a:spcPts val="0"/>
              </a:spcBef>
              <a:buNone/>
            </a:pPr>
            <a:r>
              <a:rPr lang="en">
                <a:solidFill>
                  <a:srgbClr val="C27BA0"/>
                </a:solidFill>
                <a:latin typeface="Open Sans"/>
                <a:ea typeface="Open Sans"/>
                <a:cs typeface="Open Sans"/>
                <a:sym typeface="Open Sans"/>
              </a:rPr>
              <a:t>When a </a:t>
            </a:r>
            <a:r>
              <a:rPr lang="en" b="1">
                <a:solidFill>
                  <a:srgbClr val="C27BA0"/>
                </a:solidFill>
                <a:latin typeface="Open Sans"/>
                <a:ea typeface="Open Sans"/>
                <a:cs typeface="Open Sans"/>
                <a:sym typeface="Open Sans"/>
              </a:rPr>
              <a:t>stimulus is strong</a:t>
            </a:r>
            <a:r>
              <a:rPr lang="en">
                <a:solidFill>
                  <a:srgbClr val="C27BA0"/>
                </a:solidFill>
                <a:latin typeface="Open Sans"/>
                <a:ea typeface="Open Sans"/>
                <a:cs typeface="Open Sans"/>
                <a:sym typeface="Open Sans"/>
              </a:rPr>
              <a:t> enough to move </a:t>
            </a:r>
            <a:r>
              <a:rPr lang="en" b="1">
                <a:solidFill>
                  <a:srgbClr val="C27BA0"/>
                </a:solidFill>
                <a:latin typeface="Open Sans"/>
                <a:ea typeface="Open Sans"/>
                <a:cs typeface="Open Sans"/>
                <a:sym typeface="Open Sans"/>
              </a:rPr>
              <a:t>RMP</a:t>
            </a:r>
            <a:r>
              <a:rPr lang="en">
                <a:solidFill>
                  <a:srgbClr val="C27BA0"/>
                </a:solidFill>
                <a:latin typeface="Open Sans"/>
                <a:ea typeface="Open Sans"/>
                <a:cs typeface="Open Sans"/>
                <a:sym typeface="Open Sans"/>
              </a:rPr>
              <a:t> from its resting value </a:t>
            </a:r>
            <a:r>
              <a:rPr lang="en" b="1">
                <a:solidFill>
                  <a:srgbClr val="C27BA0"/>
                </a:solidFill>
                <a:latin typeface="Open Sans"/>
                <a:ea typeface="Open Sans"/>
                <a:cs typeface="Open Sans"/>
                <a:sym typeface="Open Sans"/>
              </a:rPr>
              <a:t>(-70 mV)</a:t>
            </a:r>
            <a:r>
              <a:rPr lang="en">
                <a:solidFill>
                  <a:srgbClr val="C27BA0"/>
                </a:solidFill>
                <a:latin typeface="Open Sans"/>
                <a:ea typeface="Open Sans"/>
                <a:cs typeface="Open Sans"/>
                <a:sym typeface="Open Sans"/>
              </a:rPr>
              <a:t> to the level of </a:t>
            </a:r>
            <a:r>
              <a:rPr lang="en" b="1">
                <a:solidFill>
                  <a:srgbClr val="C27BA0"/>
                </a:solidFill>
                <a:latin typeface="Open Sans"/>
                <a:ea typeface="Open Sans"/>
                <a:cs typeface="Open Sans"/>
                <a:sym typeface="Open Sans"/>
              </a:rPr>
              <a:t>-55 mV</a:t>
            </a:r>
            <a:r>
              <a:rPr lang="en">
                <a:solidFill>
                  <a:srgbClr val="C27BA0"/>
                </a:solidFill>
                <a:latin typeface="Open Sans"/>
                <a:ea typeface="Open Sans"/>
                <a:cs typeface="Open Sans"/>
                <a:sym typeface="Open Sans"/>
              </a:rPr>
              <a:t> which leads to production of an Action Potential.</a:t>
            </a:r>
          </a:p>
          <a:p>
            <a:pPr marL="0" lvl="0" indent="0" rtl="0">
              <a:spcBef>
                <a:spcPts val="0"/>
              </a:spcBef>
              <a:buNone/>
            </a:pPr>
            <a:endParaRPr>
              <a:latin typeface="Open Sans"/>
              <a:ea typeface="Open Sans"/>
              <a:cs typeface="Open Sans"/>
              <a:sym typeface="Open Sans"/>
            </a:endParaRPr>
          </a:p>
          <a:p>
            <a:pPr marL="0" lvl="0" indent="0" rtl="0">
              <a:spcBef>
                <a:spcPts val="0"/>
              </a:spcBef>
              <a:buNone/>
            </a:pPr>
            <a:endParaRPr>
              <a:latin typeface="Open Sans"/>
              <a:ea typeface="Open Sans"/>
              <a:cs typeface="Open Sans"/>
              <a:sym typeface="Open Sans"/>
            </a:endParaRPr>
          </a:p>
        </p:txBody>
      </p:sp>
      <p:sp>
        <p:nvSpPr>
          <p:cNvPr id="269" name="Shape 269"/>
          <p:cNvSpPr txBox="1"/>
          <p:nvPr/>
        </p:nvSpPr>
        <p:spPr>
          <a:xfrm>
            <a:off x="283950" y="2041613"/>
            <a:ext cx="4060200" cy="1876500"/>
          </a:xfrm>
          <a:prstGeom prst="rect">
            <a:avLst/>
          </a:prstGeom>
          <a:noFill/>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b="1" u="sng">
                <a:latin typeface="Open Sans"/>
                <a:ea typeface="Open Sans"/>
                <a:cs typeface="Open Sans"/>
                <a:sym typeface="Open Sans"/>
              </a:rPr>
              <a:t>Subthreshold stimulus / Acute subthreshold potential</a:t>
            </a:r>
            <a:r>
              <a:rPr lang="en">
                <a:latin typeface="Open Sans"/>
                <a:ea typeface="Open Sans"/>
                <a:cs typeface="Open Sans"/>
                <a:sym typeface="Open Sans"/>
              </a:rPr>
              <a:t>:</a:t>
            </a:r>
          </a:p>
          <a:p>
            <a:pPr marL="0" lvl="0" indent="-69850">
              <a:spcBef>
                <a:spcPts val="0"/>
              </a:spcBef>
              <a:buClr>
                <a:schemeClr val="dk1"/>
              </a:buClr>
              <a:buSzPts val="1100"/>
              <a:buFont typeface="Arial"/>
              <a:buNone/>
            </a:pPr>
            <a:r>
              <a:rPr lang="en">
                <a:latin typeface="Open Sans"/>
                <a:ea typeface="Open Sans"/>
                <a:cs typeface="Open Sans"/>
                <a:sym typeface="Open Sans"/>
              </a:rPr>
              <a:t>Stimulus that results in local depolarization. (local action potential)</a:t>
            </a:r>
          </a:p>
          <a:p>
            <a:pPr marL="0" lvl="0" indent="-69850">
              <a:spcBef>
                <a:spcPts val="0"/>
              </a:spcBef>
              <a:buClr>
                <a:schemeClr val="dk1"/>
              </a:buClr>
              <a:buSzPts val="1100"/>
              <a:buFont typeface="Arial"/>
              <a:buNone/>
            </a:pPr>
            <a:r>
              <a:rPr lang="en">
                <a:solidFill>
                  <a:srgbClr val="999999"/>
                </a:solidFill>
                <a:latin typeface="Open Sans"/>
                <a:ea typeface="Open Sans"/>
                <a:cs typeface="Open Sans"/>
                <a:sym typeface="Open Sans"/>
              </a:rPr>
              <a:t>(does not propagate or move along)” Weak Stimulus”.</a:t>
            </a:r>
          </a:p>
          <a:p>
            <a:pPr marL="0" lvl="0" indent="-69850">
              <a:spcBef>
                <a:spcPts val="0"/>
              </a:spcBef>
              <a:buClr>
                <a:schemeClr val="dk1"/>
              </a:buClr>
              <a:buSzPts val="1100"/>
              <a:buFont typeface="Arial"/>
              <a:buNone/>
            </a:pPr>
            <a:r>
              <a:rPr lang="en">
                <a:solidFill>
                  <a:srgbClr val="999999"/>
                </a:solidFill>
                <a:latin typeface="Open Sans"/>
                <a:ea typeface="Open Sans"/>
                <a:cs typeface="Open Sans"/>
                <a:sym typeface="Open Sans"/>
              </a:rPr>
              <a:t>When stimulus is below the threshold.</a:t>
            </a:r>
          </a:p>
          <a:p>
            <a:pPr marL="0" lvl="0" indent="0">
              <a:spcBef>
                <a:spcPts val="0"/>
              </a:spcBef>
              <a:buNone/>
            </a:pPr>
            <a:endParaRPr>
              <a:latin typeface="Open Sans"/>
              <a:ea typeface="Open Sans"/>
              <a:cs typeface="Open Sans"/>
              <a:sym typeface="Open Sans"/>
            </a:endParaRPr>
          </a:p>
        </p:txBody>
      </p:sp>
      <p:pic>
        <p:nvPicPr>
          <p:cNvPr id="270" name="Shape 270"/>
          <p:cNvPicPr preferRelativeResize="0"/>
          <p:nvPr/>
        </p:nvPicPr>
        <p:blipFill>
          <a:blip r:embed="rId3">
            <a:alphaModFix/>
          </a:blip>
          <a:stretch>
            <a:fillRect/>
          </a:stretch>
        </p:blipFill>
        <p:spPr>
          <a:xfrm>
            <a:off x="4569225" y="840825"/>
            <a:ext cx="4483225" cy="2946500"/>
          </a:xfrm>
          <a:prstGeom prst="rect">
            <a:avLst/>
          </a:prstGeom>
          <a:noFill/>
          <a:ln>
            <a:noFill/>
          </a:ln>
        </p:spPr>
      </p:pic>
      <p:sp>
        <p:nvSpPr>
          <p:cNvPr id="271" name="Shape 271"/>
          <p:cNvSpPr txBox="1"/>
          <p:nvPr/>
        </p:nvSpPr>
        <p:spPr>
          <a:xfrm>
            <a:off x="283950" y="3942325"/>
            <a:ext cx="8733000" cy="894000"/>
          </a:xfrm>
          <a:prstGeom prst="rect">
            <a:avLst/>
          </a:prstGeom>
          <a:noFill/>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0" lvl="0" indent="-69850" rtl="0">
              <a:lnSpc>
                <a:spcPct val="90000"/>
              </a:lnSpc>
              <a:spcBef>
                <a:spcPts val="0"/>
              </a:spcBef>
              <a:buClr>
                <a:schemeClr val="dk1"/>
              </a:buClr>
              <a:buSzPts val="1100"/>
              <a:buFont typeface="Arial"/>
              <a:buNone/>
            </a:pPr>
            <a:r>
              <a:rPr lang="en" b="1" u="sng">
                <a:latin typeface="Open Sans"/>
                <a:ea typeface="Open Sans"/>
                <a:cs typeface="Open Sans"/>
                <a:sym typeface="Open Sans"/>
              </a:rPr>
              <a:t>All-or-nothing principle:</a:t>
            </a:r>
          </a:p>
          <a:p>
            <a:pPr marL="0" lvl="0" indent="-69850" rtl="0">
              <a:lnSpc>
                <a:spcPct val="150000"/>
              </a:lnSpc>
              <a:spcBef>
                <a:spcPts val="400"/>
              </a:spcBef>
              <a:buClr>
                <a:schemeClr val="dk1"/>
              </a:buClr>
              <a:buSzPts val="1100"/>
              <a:buFont typeface="Arial"/>
              <a:buNone/>
            </a:pPr>
            <a:r>
              <a:rPr lang="en">
                <a:latin typeface="Open Sans"/>
                <a:ea typeface="Open Sans"/>
                <a:cs typeface="Open Sans"/>
                <a:sym typeface="Open Sans"/>
              </a:rPr>
              <a:t>Once threshold value for excitation is reached a full AP is produced, its intensity can not be increased by increasing stimulus intensity </a:t>
            </a:r>
            <a:r>
              <a:rPr lang="en">
                <a:solidFill>
                  <a:srgbClr val="C27BA0"/>
                </a:solidFill>
                <a:latin typeface="Open Sans"/>
                <a:ea typeface="Open Sans"/>
                <a:cs typeface="Open Sans"/>
                <a:sym typeface="Open Sans"/>
              </a:rPr>
              <a:t>(suprathreshold)</a:t>
            </a:r>
          </a:p>
          <a:p>
            <a:pPr marL="0" lvl="0" indent="0">
              <a:spcBef>
                <a:spcPts val="0"/>
              </a:spcBef>
              <a:buNone/>
            </a:pPr>
            <a:endParaRPr>
              <a:latin typeface="Open Sans"/>
              <a:ea typeface="Open Sans"/>
              <a:cs typeface="Open Sans"/>
              <a:sym typeface="Open Sans"/>
            </a:endParaRPr>
          </a:p>
        </p:txBody>
      </p:sp>
      <p:sp>
        <p:nvSpPr>
          <p:cNvPr id="272" name="Shape 272"/>
          <p:cNvSpPr txBox="1"/>
          <p:nvPr/>
        </p:nvSpPr>
        <p:spPr>
          <a:xfrm>
            <a:off x="4394075" y="230500"/>
            <a:ext cx="1427400" cy="527100"/>
          </a:xfrm>
          <a:prstGeom prst="rect">
            <a:avLst/>
          </a:prstGeom>
          <a:noFill/>
          <a:ln>
            <a:noFill/>
          </a:ln>
        </p:spPr>
        <p:txBody>
          <a:bodyPr wrap="square" lIns="91425" tIns="91425" rIns="91425" bIns="91425" anchor="t" anchorCtr="0">
            <a:noAutofit/>
          </a:bodyPr>
          <a:lstStyle/>
          <a:p>
            <a:pPr marL="0" lvl="0" indent="0">
              <a:spcBef>
                <a:spcPts val="0"/>
              </a:spcBef>
              <a:buNone/>
            </a:pPr>
            <a:r>
              <a:rPr lang="en" sz="1000">
                <a:solidFill>
                  <a:schemeClr val="accent5"/>
                </a:solidFill>
              </a:rPr>
              <a:t>Will open </a:t>
            </a:r>
            <a:r>
              <a:rPr lang="en" sz="1000" u="sng">
                <a:solidFill>
                  <a:schemeClr val="accent5"/>
                </a:solidFill>
              </a:rPr>
              <a:t>all</a:t>
            </a:r>
            <a:r>
              <a:rPr lang="en" sz="1000">
                <a:solidFill>
                  <a:schemeClr val="accent5"/>
                </a:solidFill>
              </a:rPr>
              <a:t> na+ channels  </a:t>
            </a:r>
          </a:p>
        </p:txBody>
      </p:sp>
      <p:sp>
        <p:nvSpPr>
          <p:cNvPr id="273" name="Shape 273"/>
          <p:cNvSpPr txBox="1"/>
          <p:nvPr/>
        </p:nvSpPr>
        <p:spPr>
          <a:xfrm>
            <a:off x="5771100" y="140925"/>
            <a:ext cx="3372900" cy="894000"/>
          </a:xfrm>
          <a:prstGeom prst="rect">
            <a:avLst/>
          </a:prstGeom>
          <a:noFill/>
          <a:ln>
            <a:noFill/>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1200">
                <a:solidFill>
                  <a:srgbClr val="B7B7B7"/>
                </a:solidFill>
              </a:rPr>
              <a:t>This occurs when the number of sodium ions entering the fiber becomes greater than the number of potassium ions leaving the fiber.</a:t>
            </a:r>
          </a:p>
          <a:p>
            <a:pPr marL="0" lvl="0" indent="0">
              <a:spcBef>
                <a:spcPts val="0"/>
              </a:spcBef>
              <a:buNone/>
            </a:pPr>
            <a:endParaRPr sz="1200">
              <a:solidFill>
                <a:srgbClr val="B7B7B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a:blip r:embed="rId3">
            <a:alphaModFix/>
          </a:blip>
          <a:stretch>
            <a:fillRect/>
          </a:stretch>
        </p:blipFill>
        <p:spPr>
          <a:xfrm>
            <a:off x="1752710" y="3365925"/>
            <a:ext cx="1883575" cy="1594375"/>
          </a:xfrm>
          <a:prstGeom prst="rect">
            <a:avLst/>
          </a:prstGeom>
          <a:noFill/>
          <a:ln>
            <a:noFill/>
          </a:ln>
        </p:spPr>
      </p:pic>
      <p:sp>
        <p:nvSpPr>
          <p:cNvPr id="279" name="Shape 279"/>
          <p:cNvSpPr txBox="1">
            <a:spLocks noGrp="1"/>
          </p:cNvSpPr>
          <p:nvPr>
            <p:ph type="title"/>
          </p:nvPr>
        </p:nvSpPr>
        <p:spPr>
          <a:xfrm>
            <a:off x="-1181120" y="208250"/>
            <a:ext cx="10613400" cy="581400"/>
          </a:xfrm>
          <a:prstGeom prst="rect">
            <a:avLst/>
          </a:prstGeom>
        </p:spPr>
        <p:txBody>
          <a:bodyPr wrap="square" lIns="91425" tIns="91425" rIns="91425" bIns="91425" anchor="b" anchorCtr="0">
            <a:noAutofit/>
          </a:bodyPr>
          <a:lstStyle/>
          <a:p>
            <a:pPr marL="914400" lvl="0" indent="0" algn="ctr">
              <a:spcBef>
                <a:spcPts val="0"/>
              </a:spcBef>
              <a:buNone/>
            </a:pPr>
            <a:r>
              <a:rPr lang="en" sz="3800"/>
              <a:t> Types of Transport Channels Through the Nerve Membrane</a:t>
            </a:r>
          </a:p>
        </p:txBody>
      </p:sp>
      <p:sp>
        <p:nvSpPr>
          <p:cNvPr id="280" name="Shape 280"/>
          <p:cNvSpPr txBox="1">
            <a:spLocks noGrp="1"/>
          </p:cNvSpPr>
          <p:nvPr>
            <p:ph type="body" idx="1"/>
          </p:nvPr>
        </p:nvSpPr>
        <p:spPr>
          <a:xfrm>
            <a:off x="646050" y="940300"/>
            <a:ext cx="3719100" cy="4020000"/>
          </a:xfrm>
          <a:prstGeom prst="rect">
            <a:avLst/>
          </a:prstGeom>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457200" lvl="0" indent="88900" rtl="0">
              <a:spcBef>
                <a:spcPts val="0"/>
              </a:spcBef>
              <a:buNone/>
            </a:pPr>
            <a:r>
              <a:rPr lang="en" b="1"/>
              <a:t>A) Voltage gated Na+ channels </a:t>
            </a:r>
          </a:p>
          <a:p>
            <a:pPr marL="457200" lvl="0" indent="0" rtl="0">
              <a:lnSpc>
                <a:spcPct val="100000"/>
              </a:lnSpc>
              <a:spcBef>
                <a:spcPts val="0"/>
              </a:spcBef>
              <a:spcAft>
                <a:spcPts val="0"/>
              </a:spcAft>
              <a:buNone/>
            </a:pPr>
            <a:r>
              <a:rPr lang="en" sz="1200" b="1"/>
              <a:t>Na Channel has </a:t>
            </a:r>
            <a:r>
              <a:rPr lang="en" sz="1200" b="1" u="sng"/>
              <a:t>two gates</a:t>
            </a:r>
            <a:r>
              <a:rPr lang="en" sz="1200" b="1"/>
              <a:t>:</a:t>
            </a:r>
          </a:p>
          <a:p>
            <a:pPr marL="0" lvl="0" indent="0" rtl="0">
              <a:lnSpc>
                <a:spcPct val="100000"/>
              </a:lnSpc>
              <a:spcBef>
                <a:spcPts val="0"/>
              </a:spcBef>
              <a:spcAft>
                <a:spcPts val="0"/>
              </a:spcAft>
              <a:buNone/>
            </a:pPr>
            <a:r>
              <a:rPr lang="en" sz="1200" b="1"/>
              <a:t>• Activation gate: </a:t>
            </a:r>
            <a:r>
              <a:rPr lang="en" sz="1200"/>
              <a:t>on the outer side of</a:t>
            </a:r>
          </a:p>
          <a:p>
            <a:pPr marL="0" lvl="0" indent="0" rtl="0">
              <a:lnSpc>
                <a:spcPct val="100000"/>
              </a:lnSpc>
              <a:spcBef>
                <a:spcPts val="0"/>
              </a:spcBef>
              <a:spcAft>
                <a:spcPts val="0"/>
              </a:spcAft>
              <a:buNone/>
            </a:pPr>
            <a:r>
              <a:rPr lang="en" sz="1200">
                <a:solidFill>
                  <a:srgbClr val="000000"/>
                </a:solidFill>
              </a:rPr>
              <a:t>Membrane</a:t>
            </a:r>
            <a:r>
              <a:rPr lang="en" sz="1200"/>
              <a:t>.</a:t>
            </a:r>
          </a:p>
          <a:p>
            <a:pPr marL="0" lvl="0" indent="0" rtl="0">
              <a:lnSpc>
                <a:spcPct val="100000"/>
              </a:lnSpc>
              <a:spcBef>
                <a:spcPts val="0"/>
              </a:spcBef>
              <a:spcAft>
                <a:spcPts val="0"/>
              </a:spcAft>
              <a:buNone/>
            </a:pPr>
            <a:r>
              <a:rPr lang="en" sz="1200" b="1"/>
              <a:t>•Inactivation gate: </a:t>
            </a:r>
            <a:r>
              <a:rPr lang="en" sz="1200"/>
              <a:t>on the inner side of</a:t>
            </a:r>
          </a:p>
          <a:p>
            <a:pPr marL="0" lvl="0" indent="0" rtl="0">
              <a:lnSpc>
                <a:spcPct val="100000"/>
              </a:lnSpc>
              <a:spcBef>
                <a:spcPts val="0"/>
              </a:spcBef>
              <a:spcAft>
                <a:spcPts val="0"/>
              </a:spcAft>
              <a:buNone/>
            </a:pPr>
            <a:r>
              <a:rPr lang="en" sz="1200"/>
              <a:t>Membrane.</a:t>
            </a:r>
          </a:p>
          <a:p>
            <a:pPr marL="457200" lvl="0" indent="0" rtl="0">
              <a:lnSpc>
                <a:spcPct val="100000"/>
              </a:lnSpc>
              <a:spcBef>
                <a:spcPts val="0"/>
              </a:spcBef>
              <a:spcAft>
                <a:spcPts val="0"/>
              </a:spcAft>
              <a:buNone/>
            </a:pPr>
            <a:r>
              <a:rPr lang="en" sz="1200" b="1"/>
              <a:t>Na channel </a:t>
            </a:r>
            <a:r>
              <a:rPr lang="en" sz="1200" b="1" u="sng"/>
              <a:t>has three states</a:t>
            </a:r>
            <a:r>
              <a:rPr lang="en" sz="1200" b="1"/>
              <a:t>:</a:t>
            </a:r>
          </a:p>
          <a:p>
            <a:pPr marL="0" lvl="0" indent="0" rtl="0">
              <a:lnSpc>
                <a:spcPct val="100000"/>
              </a:lnSpc>
              <a:spcBef>
                <a:spcPts val="0"/>
              </a:spcBef>
              <a:spcAft>
                <a:spcPts val="0"/>
              </a:spcAft>
              <a:buNone/>
            </a:pPr>
            <a:r>
              <a:rPr lang="en" sz="1200"/>
              <a:t>• </a:t>
            </a:r>
            <a:r>
              <a:rPr lang="en" sz="1200" b="1"/>
              <a:t>Resting state</a:t>
            </a:r>
          </a:p>
          <a:p>
            <a:pPr marL="0" lvl="0" indent="0" rtl="0">
              <a:lnSpc>
                <a:spcPct val="100000"/>
              </a:lnSpc>
              <a:spcBef>
                <a:spcPts val="0"/>
              </a:spcBef>
              <a:spcAft>
                <a:spcPts val="0"/>
              </a:spcAft>
              <a:buNone/>
            </a:pPr>
            <a:r>
              <a:rPr lang="en" sz="1200"/>
              <a:t>• </a:t>
            </a:r>
            <a:r>
              <a:rPr lang="en" sz="1200" b="1"/>
              <a:t>Activated state</a:t>
            </a:r>
          </a:p>
          <a:p>
            <a:pPr marL="0" lvl="0" indent="0" rtl="0">
              <a:lnSpc>
                <a:spcPct val="100000"/>
              </a:lnSpc>
              <a:spcBef>
                <a:spcPts val="0"/>
              </a:spcBef>
              <a:spcAft>
                <a:spcPts val="0"/>
              </a:spcAft>
              <a:buNone/>
            </a:pPr>
            <a:r>
              <a:rPr lang="en" sz="1200"/>
              <a:t>• </a:t>
            </a:r>
            <a:r>
              <a:rPr lang="en" sz="1200" b="1"/>
              <a:t>Inactivated state</a:t>
            </a:r>
            <a:r>
              <a:rPr lang="en" sz="1200"/>
              <a:t>  </a:t>
            </a:r>
          </a:p>
          <a:p>
            <a:pPr marL="0" lvl="0" indent="-69850" rtl="0">
              <a:lnSpc>
                <a:spcPct val="100000"/>
              </a:lnSpc>
              <a:spcBef>
                <a:spcPts val="0"/>
              </a:spcBef>
              <a:spcAft>
                <a:spcPts val="0"/>
              </a:spcAft>
              <a:buClr>
                <a:schemeClr val="dk1"/>
              </a:buClr>
              <a:buSzPts val="1100"/>
              <a:buFont typeface="Arial"/>
              <a:buNone/>
            </a:pPr>
            <a:r>
              <a:rPr lang="en" sz="1200"/>
              <a:t>We will talk about these states in detail in the next slide. </a:t>
            </a:r>
          </a:p>
          <a:p>
            <a:pPr marL="0" lvl="0" indent="0" rtl="0">
              <a:lnSpc>
                <a:spcPct val="100000"/>
              </a:lnSpc>
              <a:spcBef>
                <a:spcPts val="0"/>
              </a:spcBef>
              <a:spcAft>
                <a:spcPts val="0"/>
              </a:spcAft>
              <a:buNone/>
            </a:pPr>
            <a:endParaRPr sz="1200" b="1"/>
          </a:p>
          <a:p>
            <a:pPr marL="0" lvl="0" indent="-69850" rtl="0">
              <a:lnSpc>
                <a:spcPct val="100000"/>
              </a:lnSpc>
              <a:spcBef>
                <a:spcPts val="0"/>
              </a:spcBef>
              <a:spcAft>
                <a:spcPts val="0"/>
              </a:spcAft>
              <a:buClr>
                <a:schemeClr val="dk1"/>
              </a:buClr>
              <a:buSzPts val="1100"/>
              <a:buFont typeface="Arial"/>
              <a:buNone/>
            </a:pPr>
            <a:endParaRPr sz="1200" b="1"/>
          </a:p>
          <a:p>
            <a:pPr marL="0" lvl="0" indent="0" rtl="0">
              <a:spcBef>
                <a:spcPts val="0"/>
              </a:spcBef>
              <a:buNone/>
            </a:pPr>
            <a:endParaRPr sz="1200" b="1"/>
          </a:p>
          <a:p>
            <a:pPr marL="0" lvl="0" indent="0" rtl="0">
              <a:spcBef>
                <a:spcPts val="0"/>
              </a:spcBef>
              <a:buNone/>
            </a:pPr>
            <a:endParaRPr sz="1200" b="1"/>
          </a:p>
          <a:p>
            <a:pPr marL="0" lvl="0" indent="0" rtl="0">
              <a:spcBef>
                <a:spcPts val="0"/>
              </a:spcBef>
              <a:buNone/>
            </a:pPr>
            <a:endParaRPr sz="1200" b="1"/>
          </a:p>
        </p:txBody>
      </p:sp>
      <p:sp>
        <p:nvSpPr>
          <p:cNvPr id="281" name="Shape 281"/>
          <p:cNvSpPr txBox="1">
            <a:spLocks noGrp="1"/>
          </p:cNvSpPr>
          <p:nvPr>
            <p:ph type="body" idx="2"/>
          </p:nvPr>
        </p:nvSpPr>
        <p:spPr>
          <a:xfrm>
            <a:off x="4674825" y="940150"/>
            <a:ext cx="3930900" cy="4020000"/>
          </a:xfrm>
          <a:prstGeom prst="rect">
            <a:avLst/>
          </a:prstGeom>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457200" lvl="0" indent="88900" rtl="0">
              <a:spcBef>
                <a:spcPts val="0"/>
              </a:spcBef>
              <a:buNone/>
            </a:pPr>
            <a:r>
              <a:rPr lang="en" b="1"/>
              <a:t>B) Voltage gated K+ Channels </a:t>
            </a:r>
          </a:p>
          <a:p>
            <a:pPr marL="0" lvl="0" indent="0" rtl="0">
              <a:spcBef>
                <a:spcPts val="0"/>
              </a:spcBef>
              <a:buNone/>
            </a:pPr>
            <a:r>
              <a:rPr lang="en" sz="1200" b="1"/>
              <a:t>Kindly understand the next slide before you read this” يسهل عليك فهم الكلام الذي بالاسفل”</a:t>
            </a:r>
          </a:p>
          <a:p>
            <a:pPr marL="0" lvl="0" indent="0" rtl="0">
              <a:lnSpc>
                <a:spcPct val="150000"/>
              </a:lnSpc>
              <a:spcBef>
                <a:spcPts val="0"/>
              </a:spcBef>
              <a:spcAft>
                <a:spcPts val="0"/>
              </a:spcAft>
              <a:buNone/>
            </a:pPr>
            <a:r>
              <a:rPr lang="en" sz="1200">
                <a:solidFill>
                  <a:srgbClr val="000000"/>
                </a:solidFill>
              </a:rPr>
              <a:t>•Has </a:t>
            </a:r>
            <a:r>
              <a:rPr lang="en" sz="1200" b="1">
                <a:solidFill>
                  <a:srgbClr val="000000"/>
                </a:solidFill>
              </a:rPr>
              <a:t>one gate</a:t>
            </a:r>
            <a:r>
              <a:rPr lang="en" sz="1200">
                <a:solidFill>
                  <a:srgbClr val="000000"/>
                </a:solidFill>
              </a:rPr>
              <a:t> only .</a:t>
            </a:r>
          </a:p>
          <a:p>
            <a:pPr marL="0" lvl="0" indent="-69850" rtl="0">
              <a:spcBef>
                <a:spcPts val="0"/>
              </a:spcBef>
              <a:spcAft>
                <a:spcPts val="0"/>
              </a:spcAft>
              <a:buClr>
                <a:schemeClr val="dk1"/>
              </a:buClr>
              <a:buSzPts val="1100"/>
              <a:buFont typeface="Arial"/>
              <a:buNone/>
            </a:pPr>
            <a:r>
              <a:rPr lang="en" sz="1200">
                <a:solidFill>
                  <a:srgbClr val="000000"/>
                </a:solidFill>
              </a:rPr>
              <a:t>•During the </a:t>
            </a:r>
            <a:r>
              <a:rPr lang="en" sz="1200" b="1">
                <a:solidFill>
                  <a:srgbClr val="000000"/>
                </a:solidFill>
              </a:rPr>
              <a:t>resting state</a:t>
            </a:r>
            <a:r>
              <a:rPr lang="en" sz="1200">
                <a:solidFill>
                  <a:srgbClr val="000000"/>
                </a:solidFill>
              </a:rPr>
              <a:t>, the gate of the potassium channel is </a:t>
            </a:r>
            <a:r>
              <a:rPr lang="en" sz="1200" b="1">
                <a:solidFill>
                  <a:srgbClr val="000000"/>
                </a:solidFill>
              </a:rPr>
              <a:t>closed</a:t>
            </a:r>
            <a:r>
              <a:rPr lang="en" sz="1200">
                <a:solidFill>
                  <a:srgbClr val="000000"/>
                </a:solidFill>
              </a:rPr>
              <a:t> and potassium ions </a:t>
            </a:r>
            <a:r>
              <a:rPr lang="en" sz="1200" b="1">
                <a:solidFill>
                  <a:srgbClr val="000000"/>
                </a:solidFill>
              </a:rPr>
              <a:t>are prevented from passing</a:t>
            </a:r>
            <a:r>
              <a:rPr lang="en" sz="1200">
                <a:solidFill>
                  <a:srgbClr val="000000"/>
                </a:solidFill>
              </a:rPr>
              <a:t> through this channel to the </a:t>
            </a:r>
            <a:r>
              <a:rPr lang="en" sz="1200" b="1">
                <a:solidFill>
                  <a:srgbClr val="000000"/>
                </a:solidFill>
              </a:rPr>
              <a:t>exterior”</a:t>
            </a:r>
            <a:r>
              <a:rPr lang="en" sz="1200">
                <a:solidFill>
                  <a:srgbClr val="000000"/>
                </a:solidFill>
              </a:rPr>
              <a:t>Extracellular fluid.</a:t>
            </a:r>
          </a:p>
          <a:p>
            <a:pPr marL="0" lvl="0" indent="0" rtl="0">
              <a:spcBef>
                <a:spcPts val="0"/>
              </a:spcBef>
              <a:spcAft>
                <a:spcPts val="0"/>
              </a:spcAft>
              <a:buNone/>
            </a:pPr>
            <a:r>
              <a:rPr lang="en" sz="1200">
                <a:solidFill>
                  <a:srgbClr val="000000"/>
                </a:solidFill>
              </a:rPr>
              <a:t>•Shortly </a:t>
            </a:r>
            <a:r>
              <a:rPr lang="en" sz="1200" b="1">
                <a:solidFill>
                  <a:srgbClr val="000000"/>
                </a:solidFill>
              </a:rPr>
              <a:t>after depolarization</a:t>
            </a:r>
            <a:r>
              <a:rPr lang="en" sz="1200">
                <a:solidFill>
                  <a:srgbClr val="000000"/>
                </a:solidFill>
              </a:rPr>
              <a:t>, when the </a:t>
            </a:r>
            <a:r>
              <a:rPr lang="en" sz="1200" b="1">
                <a:solidFill>
                  <a:srgbClr val="000000"/>
                </a:solidFill>
              </a:rPr>
              <a:t>sodium</a:t>
            </a:r>
            <a:r>
              <a:rPr lang="en" sz="1200">
                <a:solidFill>
                  <a:srgbClr val="000000"/>
                </a:solidFill>
              </a:rPr>
              <a:t> channel begins to be </a:t>
            </a:r>
            <a:r>
              <a:rPr lang="en" sz="1200" b="1">
                <a:solidFill>
                  <a:srgbClr val="000000"/>
                </a:solidFill>
              </a:rPr>
              <a:t>inactivated</a:t>
            </a:r>
            <a:r>
              <a:rPr lang="en" sz="1200">
                <a:solidFill>
                  <a:srgbClr val="000000"/>
                </a:solidFill>
              </a:rPr>
              <a:t>, the </a:t>
            </a:r>
            <a:r>
              <a:rPr lang="en" sz="1200" b="1">
                <a:solidFill>
                  <a:srgbClr val="000000"/>
                </a:solidFill>
              </a:rPr>
              <a:t>potassium</a:t>
            </a:r>
            <a:r>
              <a:rPr lang="en" sz="1200">
                <a:solidFill>
                  <a:srgbClr val="000000"/>
                </a:solidFill>
              </a:rPr>
              <a:t> channel </a:t>
            </a:r>
            <a:r>
              <a:rPr lang="en" sz="1200" b="1">
                <a:solidFill>
                  <a:srgbClr val="000000"/>
                </a:solidFill>
              </a:rPr>
              <a:t>opens</a:t>
            </a:r>
            <a:r>
              <a:rPr lang="en" sz="1200">
                <a:solidFill>
                  <a:srgbClr val="000000"/>
                </a:solidFill>
              </a:rPr>
              <a:t>.</a:t>
            </a:r>
          </a:p>
          <a:p>
            <a:pPr marL="0" lvl="0" indent="0" rtl="0">
              <a:spcBef>
                <a:spcPts val="0"/>
              </a:spcBef>
              <a:spcAft>
                <a:spcPts val="0"/>
              </a:spcAft>
              <a:buNone/>
            </a:pPr>
            <a:r>
              <a:rPr lang="en" sz="1200"/>
              <a:t>•</a:t>
            </a:r>
            <a:r>
              <a:rPr lang="en" sz="1200">
                <a:solidFill>
                  <a:srgbClr val="000000"/>
                </a:solidFill>
              </a:rPr>
              <a:t>K+ </a:t>
            </a:r>
            <a:r>
              <a:rPr lang="en" sz="1200" b="1">
                <a:solidFill>
                  <a:srgbClr val="000000"/>
                </a:solidFill>
              </a:rPr>
              <a:t>exits (Efflux)</a:t>
            </a:r>
            <a:r>
              <a:rPr lang="en" sz="1200">
                <a:solidFill>
                  <a:srgbClr val="000000"/>
                </a:solidFill>
              </a:rPr>
              <a:t> → </a:t>
            </a:r>
            <a:r>
              <a:rPr lang="en" sz="1200" b="1">
                <a:solidFill>
                  <a:srgbClr val="000000"/>
                </a:solidFill>
              </a:rPr>
              <a:t>Repolarization</a:t>
            </a:r>
            <a:r>
              <a:rPr lang="en" sz="1200">
                <a:solidFill>
                  <a:srgbClr val="000000"/>
                </a:solidFill>
              </a:rPr>
              <a:t> </a:t>
            </a:r>
          </a:p>
          <a:p>
            <a:pPr marL="0" lvl="0" indent="-69850" rtl="0">
              <a:spcBef>
                <a:spcPts val="0"/>
              </a:spcBef>
              <a:spcAft>
                <a:spcPts val="0"/>
              </a:spcAft>
              <a:buClr>
                <a:schemeClr val="dk1"/>
              </a:buClr>
              <a:buSzPts val="1100"/>
              <a:buFont typeface="Arial"/>
              <a:buNone/>
            </a:pPr>
            <a:r>
              <a:rPr lang="en" sz="1200">
                <a:solidFill>
                  <a:srgbClr val="000000"/>
                </a:solidFill>
              </a:rPr>
              <a:t>Once the cell reaches +35mV, Voltage gated K+ channels open its gate. </a:t>
            </a:r>
          </a:p>
          <a:p>
            <a:pPr marL="0" lvl="0" indent="-69850" rtl="0">
              <a:lnSpc>
                <a:spcPct val="150000"/>
              </a:lnSpc>
              <a:spcBef>
                <a:spcPts val="0"/>
              </a:spcBef>
              <a:spcAft>
                <a:spcPts val="0"/>
              </a:spcAft>
              <a:buClr>
                <a:schemeClr val="dk1"/>
              </a:buClr>
              <a:buSzPts val="1100"/>
              <a:buFont typeface="Arial"/>
              <a:buNone/>
            </a:pPr>
            <a:endParaRPr sz="1200">
              <a:solidFill>
                <a:srgbClr val="000000"/>
              </a:solidFill>
            </a:endParaRPr>
          </a:p>
          <a:p>
            <a:pPr marL="0" lvl="0" indent="0">
              <a:spcBef>
                <a:spcPts val="0"/>
              </a:spcBef>
              <a:buNone/>
            </a:pPr>
            <a:endParaRPr sz="1200" b="1"/>
          </a:p>
        </p:txBody>
      </p:sp>
      <p:sp>
        <p:nvSpPr>
          <p:cNvPr id="282" name="Shape 282"/>
          <p:cNvSpPr txBox="1"/>
          <p:nvPr/>
        </p:nvSpPr>
        <p:spPr>
          <a:xfrm>
            <a:off x="1744500" y="693764"/>
            <a:ext cx="5655000" cy="658800"/>
          </a:xfrm>
          <a:prstGeom prst="rect">
            <a:avLst/>
          </a:prstGeom>
          <a:noFill/>
          <a:ln>
            <a:noFill/>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900">
                <a:solidFill>
                  <a:srgbClr val="B7B7B7"/>
                </a:solidFill>
              </a:rPr>
              <a:t>These two voltage-gated channels are in addition to the Na+-K+ pump and the K+ leak channels.</a:t>
            </a:r>
          </a:p>
          <a:p>
            <a:pPr marL="0" lvl="0" indent="0">
              <a:spcBef>
                <a:spcPts val="0"/>
              </a:spcBef>
              <a:buNone/>
            </a:pPr>
            <a:endParaRPr sz="900">
              <a:solidFill>
                <a:srgbClr val="B7B7B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135604"/>
            <a:ext cx="8520600" cy="831300"/>
          </a:xfrm>
          <a:prstGeom prst="rect">
            <a:avLst/>
          </a:prstGeom>
          <a:noFill/>
          <a:ln w="9525" cap="flat" cmpd="sng">
            <a:solidFill>
              <a:schemeClr val="lt2"/>
            </a:solidFill>
            <a:prstDash val="dash"/>
            <a:round/>
            <a:headEnd type="none" w="med" len="med"/>
            <a:tailEnd type="none" w="med" len="med"/>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ts val="3600"/>
              <a:buFont typeface="Economica"/>
              <a:buNone/>
            </a:pPr>
            <a:r>
              <a:rPr lang="en" b="0" i="0" u="none" strike="noStrike" cap="none">
                <a:solidFill>
                  <a:schemeClr val="dk1"/>
                </a:solidFill>
                <a:latin typeface="Economica"/>
                <a:ea typeface="Economica"/>
                <a:cs typeface="Economica"/>
                <a:sym typeface="Economica"/>
              </a:rPr>
              <a:t>objectives:</a:t>
            </a:r>
          </a:p>
        </p:txBody>
      </p:sp>
      <p:sp>
        <p:nvSpPr>
          <p:cNvPr id="73" name="Shape 73"/>
          <p:cNvSpPr txBox="1">
            <a:spLocks noGrp="1"/>
          </p:cNvSpPr>
          <p:nvPr>
            <p:ph type="body" idx="1"/>
          </p:nvPr>
        </p:nvSpPr>
        <p:spPr>
          <a:xfrm>
            <a:off x="311700" y="1225225"/>
            <a:ext cx="8520600" cy="3354000"/>
          </a:xfrm>
          <a:prstGeom prst="rect">
            <a:avLst/>
          </a:prstGeom>
          <a:noFill/>
          <a:ln>
            <a:noFill/>
          </a:ln>
        </p:spPr>
        <p:txBody>
          <a:bodyPr wrap="square" lIns="91425" tIns="91425" rIns="91425" bIns="91425" anchor="t" anchorCtr="0">
            <a:noAutofit/>
          </a:bodyPr>
          <a:lstStyle/>
          <a:p>
            <a:pPr marL="0" marR="0" lvl="0" indent="-69850" algn="l" rtl="0">
              <a:lnSpc>
                <a:spcPct val="115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p>
          <a:p>
            <a:pPr marL="0" marR="0" lvl="0" indent="-69850" algn="l" rtl="0">
              <a:lnSpc>
                <a:spcPct val="115000"/>
              </a:lnSpc>
              <a:spcBef>
                <a:spcPts val="160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p>
          <a:p>
            <a:pPr marL="0" marR="0" lvl="0" indent="-69850" algn="l" rtl="0">
              <a:lnSpc>
                <a:spcPct val="115000"/>
              </a:lnSpc>
              <a:spcBef>
                <a:spcPts val="160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p>
          <a:p>
            <a:pPr marL="0" marR="0" lvl="0" indent="-69850" algn="l" rtl="0">
              <a:lnSpc>
                <a:spcPct val="115000"/>
              </a:lnSpc>
              <a:spcBef>
                <a:spcPts val="160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p>
          <a:p>
            <a:pPr marL="0" marR="0" lvl="0" indent="-69850" algn="l" rtl="0">
              <a:lnSpc>
                <a:spcPct val="115000"/>
              </a:lnSpc>
              <a:spcBef>
                <a:spcPts val="160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p>
          <a:p>
            <a:pPr marL="0" marR="0" lvl="0" indent="-69850" algn="l" rtl="0">
              <a:lnSpc>
                <a:spcPct val="115000"/>
              </a:lnSpc>
              <a:spcBef>
                <a:spcPts val="1600"/>
              </a:spcBef>
              <a:spcAft>
                <a:spcPts val="0"/>
              </a:spcAft>
              <a:buClr>
                <a:schemeClr val="dk1"/>
              </a:buClr>
              <a:buSzPts val="1100"/>
              <a:buFont typeface="Open Sans"/>
              <a:buNone/>
            </a:pPr>
            <a:r>
              <a:rPr lang="en" sz="1100" b="0" i="0" u="none" strike="noStrike" cap="none">
                <a:solidFill>
                  <a:schemeClr val="dk1"/>
                </a:solidFill>
                <a:latin typeface="Arial"/>
                <a:ea typeface="Arial"/>
                <a:cs typeface="Arial"/>
                <a:sym typeface="Arial"/>
              </a:rPr>
              <a:t>							</a:t>
            </a:r>
          </a:p>
        </p:txBody>
      </p:sp>
      <p:sp>
        <p:nvSpPr>
          <p:cNvPr id="74" name="Shape 74"/>
          <p:cNvSpPr txBox="1"/>
          <p:nvPr/>
        </p:nvSpPr>
        <p:spPr>
          <a:xfrm>
            <a:off x="311700" y="1225225"/>
            <a:ext cx="8692800" cy="3544500"/>
          </a:xfrm>
          <a:prstGeom prst="rect">
            <a:avLst/>
          </a:prstGeom>
          <a:noFill/>
          <a:ln>
            <a:noFill/>
          </a:ln>
        </p:spPr>
        <p:txBody>
          <a:bodyPr wrap="square" lIns="91425" tIns="91425" rIns="91425" bIns="91425" anchor="t" anchorCtr="0">
            <a:noAutofit/>
          </a:bodyPr>
          <a:lstStyle/>
          <a:p>
            <a:pPr marL="457200" marR="0" lvl="0" indent="-317500" algn="l" rtl="0">
              <a:lnSpc>
                <a:spcPct val="100000"/>
              </a:lnSpc>
              <a:spcBef>
                <a:spcPts val="0"/>
              </a:spcBef>
              <a:spcAft>
                <a:spcPts val="0"/>
              </a:spcAft>
              <a:buSzPts val="1400"/>
              <a:buFont typeface="Open Sans"/>
              <a:buAutoNum type="arabicPeriod"/>
            </a:pPr>
            <a:r>
              <a:rPr lang="en">
                <a:latin typeface="Open Sans"/>
                <a:ea typeface="Open Sans"/>
                <a:cs typeface="Open Sans"/>
                <a:sym typeface="Open Sans"/>
              </a:rPr>
              <a:t>Discuss the resting membrane potential and its genesis.</a:t>
            </a:r>
          </a:p>
          <a:p>
            <a:pPr marL="457200" lvl="0" indent="-317500" rtl="0">
              <a:lnSpc>
                <a:spcPct val="150000"/>
              </a:lnSpc>
              <a:spcBef>
                <a:spcPts val="0"/>
              </a:spcBef>
              <a:spcAft>
                <a:spcPts val="0"/>
              </a:spcAft>
              <a:buSzPts val="1400"/>
              <a:buFont typeface="Open Sans"/>
              <a:buAutoNum type="arabicPeriod"/>
            </a:pPr>
            <a:r>
              <a:rPr lang="en">
                <a:latin typeface="Open Sans"/>
                <a:ea typeface="Open Sans"/>
                <a:cs typeface="Open Sans"/>
                <a:sym typeface="Open Sans"/>
              </a:rPr>
              <a:t>Know the ionic channels involved in resting membrane potential.</a:t>
            </a:r>
          </a:p>
          <a:p>
            <a:pPr marL="457200" lvl="0" indent="-317500" rtl="0">
              <a:lnSpc>
                <a:spcPct val="150000"/>
              </a:lnSpc>
              <a:spcBef>
                <a:spcPts val="0"/>
              </a:spcBef>
              <a:spcAft>
                <a:spcPts val="0"/>
              </a:spcAft>
              <a:buSzPts val="1400"/>
              <a:buFont typeface="Open Sans"/>
              <a:buAutoNum type="arabicPeriod"/>
            </a:pPr>
            <a:r>
              <a:rPr lang="en">
                <a:latin typeface="Open Sans"/>
                <a:ea typeface="Open Sans"/>
                <a:cs typeface="Open Sans"/>
                <a:sym typeface="Open Sans"/>
              </a:rPr>
              <a:t>Describe the function Na+-K+ pump and the stages of action potential.</a:t>
            </a:r>
          </a:p>
          <a:p>
            <a:pPr marL="457200" lvl="0" indent="-317500" rtl="0">
              <a:lnSpc>
                <a:spcPct val="150000"/>
              </a:lnSpc>
              <a:spcBef>
                <a:spcPts val="0"/>
              </a:spcBef>
              <a:spcAft>
                <a:spcPts val="0"/>
              </a:spcAft>
              <a:buSzPts val="1400"/>
              <a:buFont typeface="Open Sans"/>
              <a:buAutoNum type="arabicPeriod"/>
            </a:pPr>
            <a:r>
              <a:rPr lang="en">
                <a:latin typeface="Open Sans"/>
                <a:ea typeface="Open Sans"/>
                <a:cs typeface="Open Sans"/>
                <a:sym typeface="Open Sans"/>
              </a:rPr>
              <a:t>Explain the threshold Potential, local Response and action Potentials.</a:t>
            </a:r>
          </a:p>
          <a:p>
            <a:pPr marL="457200" lvl="0" indent="-317500" rtl="0">
              <a:lnSpc>
                <a:spcPct val="150000"/>
              </a:lnSpc>
              <a:spcBef>
                <a:spcPts val="0"/>
              </a:spcBef>
              <a:spcAft>
                <a:spcPts val="0"/>
              </a:spcAft>
              <a:buSzPts val="1400"/>
              <a:buFont typeface="Open Sans"/>
              <a:buAutoNum type="arabicPeriod"/>
            </a:pPr>
            <a:r>
              <a:rPr lang="en">
                <a:latin typeface="Open Sans"/>
                <a:ea typeface="Open Sans"/>
                <a:cs typeface="Open Sans"/>
                <a:sym typeface="Open Sans"/>
              </a:rPr>
              <a:t>Describe the electrical changes in membrane potential during the action potential, their chemical bases and excitability changes.</a:t>
            </a:r>
          </a:p>
          <a:p>
            <a:pPr marL="457200" lvl="0" indent="-317500" rtl="0">
              <a:lnSpc>
                <a:spcPct val="150000"/>
              </a:lnSpc>
              <a:spcBef>
                <a:spcPts val="0"/>
              </a:spcBef>
              <a:buSzPts val="1400"/>
              <a:buFont typeface="Open Sans"/>
              <a:buAutoNum type="arabicPeriod"/>
            </a:pPr>
            <a:r>
              <a:rPr lang="en">
                <a:latin typeface="Open Sans"/>
                <a:ea typeface="Open Sans"/>
                <a:cs typeface="Open Sans"/>
                <a:sym typeface="Open Sans"/>
              </a:rPr>
              <a:t>Describe conduction along nerve fibers, role of myelination and how nerve fibers are classified.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148717"/>
            <a:ext cx="8520600" cy="523500"/>
          </a:xfrm>
          <a:prstGeom prst="rect">
            <a:avLst/>
          </a:prstGeom>
        </p:spPr>
        <p:txBody>
          <a:bodyPr wrap="square" lIns="91425" tIns="91425" rIns="91425" bIns="91425" anchor="b" anchorCtr="0">
            <a:noAutofit/>
          </a:bodyPr>
          <a:lstStyle/>
          <a:p>
            <a:pPr marL="0" lvl="0" indent="0" algn="ctr" rtl="0">
              <a:spcBef>
                <a:spcPts val="0"/>
              </a:spcBef>
              <a:buNone/>
            </a:pPr>
            <a:r>
              <a:rPr lang="en" sz="3600"/>
              <a:t>Voltage gated Na+ channels states </a:t>
            </a:r>
          </a:p>
        </p:txBody>
      </p:sp>
      <p:sp>
        <p:nvSpPr>
          <p:cNvPr id="288" name="Shape 288"/>
          <p:cNvSpPr txBox="1">
            <a:spLocks noGrp="1"/>
          </p:cNvSpPr>
          <p:nvPr>
            <p:ph type="body" idx="1"/>
          </p:nvPr>
        </p:nvSpPr>
        <p:spPr>
          <a:xfrm>
            <a:off x="101325" y="672225"/>
            <a:ext cx="5411700" cy="4326300"/>
          </a:xfrm>
          <a:prstGeom prst="rect">
            <a:avLst/>
          </a:prstGeom>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0" lvl="0" indent="0" rtl="0">
              <a:lnSpc>
                <a:spcPct val="100000"/>
              </a:lnSpc>
              <a:spcBef>
                <a:spcPts val="0"/>
              </a:spcBef>
              <a:buNone/>
            </a:pPr>
            <a:r>
              <a:rPr lang="en" b="1" u="sng"/>
              <a:t>1-Resting state : </a:t>
            </a:r>
            <a:r>
              <a:rPr lang="en"/>
              <a:t>The </a:t>
            </a:r>
            <a:r>
              <a:rPr lang="en" b="1"/>
              <a:t>activation</a:t>
            </a:r>
            <a:r>
              <a:rPr lang="en"/>
              <a:t> gate is </a:t>
            </a:r>
            <a:r>
              <a:rPr lang="en" b="1"/>
              <a:t>closed</a:t>
            </a:r>
            <a:r>
              <a:rPr lang="en"/>
              <a:t> in the resting cell which means the MP”Membrane Potential” = RMP ”Resting Membrane Potential” is between</a:t>
            </a:r>
            <a:r>
              <a:rPr lang="en" b="1"/>
              <a:t> -70</a:t>
            </a:r>
            <a:r>
              <a:rPr lang="en"/>
              <a:t> to </a:t>
            </a:r>
            <a:r>
              <a:rPr lang="en" b="1"/>
              <a:t>-90 mV</a:t>
            </a:r>
            <a:r>
              <a:rPr lang="en"/>
              <a:t>.This </a:t>
            </a:r>
            <a:r>
              <a:rPr lang="en" b="1"/>
              <a:t>prevents</a:t>
            </a:r>
            <a:r>
              <a:rPr lang="en"/>
              <a:t> the</a:t>
            </a:r>
            <a:r>
              <a:rPr lang="en" b="1"/>
              <a:t> entry of Na+</a:t>
            </a:r>
            <a:r>
              <a:rPr lang="en"/>
              <a:t> to the intracellular. The </a:t>
            </a:r>
            <a:r>
              <a:rPr lang="en" b="1"/>
              <a:t>inactivation</a:t>
            </a:r>
            <a:r>
              <a:rPr lang="en"/>
              <a:t> gate is </a:t>
            </a:r>
            <a:r>
              <a:rPr lang="en" b="1"/>
              <a:t>open.</a:t>
            </a:r>
          </a:p>
          <a:p>
            <a:pPr marL="0" lvl="0" indent="0">
              <a:spcBef>
                <a:spcPts val="0"/>
              </a:spcBef>
              <a:buNone/>
            </a:pPr>
            <a:r>
              <a:rPr lang="en" b="1" u="sng"/>
              <a:t>2-Activated state: </a:t>
            </a:r>
            <a:r>
              <a:rPr lang="en">
                <a:solidFill>
                  <a:srgbClr val="C27BA0"/>
                </a:solidFill>
              </a:rPr>
              <a:t>“Threshold Depolarizing Stimulus” moves the MP from its resting value (</a:t>
            </a:r>
            <a:r>
              <a:rPr lang="en" b="1">
                <a:solidFill>
                  <a:srgbClr val="C27BA0"/>
                </a:solidFill>
              </a:rPr>
              <a:t>-90 mV</a:t>
            </a:r>
            <a:r>
              <a:rPr lang="en">
                <a:solidFill>
                  <a:srgbClr val="C27BA0"/>
                </a:solidFill>
              </a:rPr>
              <a:t> ) to its threshold value (</a:t>
            </a:r>
            <a:r>
              <a:rPr lang="en" b="1">
                <a:solidFill>
                  <a:srgbClr val="C27BA0"/>
                </a:solidFill>
              </a:rPr>
              <a:t>-65 to -55 mV</a:t>
            </a:r>
            <a:r>
              <a:rPr lang="en">
                <a:solidFill>
                  <a:srgbClr val="C27BA0"/>
                </a:solidFill>
              </a:rPr>
              <a:t>)This will </a:t>
            </a:r>
            <a:r>
              <a:rPr lang="en" b="1" u="sng">
                <a:solidFill>
                  <a:srgbClr val="C27BA0"/>
                </a:solidFill>
              </a:rPr>
              <a:t>open the activation gate</a:t>
            </a:r>
            <a:r>
              <a:rPr lang="en">
                <a:solidFill>
                  <a:srgbClr val="C27BA0"/>
                </a:solidFill>
              </a:rPr>
              <a:t>, (in this case BOTH the activation gate &amp; inactivation gate are open )  permeability to Na+ becomes increased 500 to 5000 times Na+ influx. </a:t>
            </a:r>
            <a:r>
              <a:rPr lang="en">
                <a:solidFill>
                  <a:srgbClr val="000000"/>
                </a:solidFill>
              </a:rPr>
              <a:t>Na+ flows into intracellular in large amounts.</a:t>
            </a:r>
          </a:p>
          <a:p>
            <a:pPr marL="0" lvl="0" indent="0" rtl="0">
              <a:spcBef>
                <a:spcPts val="0"/>
              </a:spcBef>
              <a:buNone/>
            </a:pPr>
            <a:r>
              <a:rPr lang="en" b="1" u="sng"/>
              <a:t>3-Inactivated state: </a:t>
            </a:r>
            <a:r>
              <a:rPr lang="en"/>
              <a:t>A few milliseconds after the </a:t>
            </a:r>
            <a:r>
              <a:rPr lang="en" b="1"/>
              <a:t>activated</a:t>
            </a:r>
            <a:r>
              <a:rPr lang="en"/>
              <a:t> </a:t>
            </a:r>
            <a:r>
              <a:rPr lang="en" b="1"/>
              <a:t>state</a:t>
            </a:r>
            <a:r>
              <a:rPr lang="en"/>
              <a:t>, the channel becomes </a:t>
            </a:r>
            <a:r>
              <a:rPr lang="en" b="1"/>
              <a:t>inactivated</a:t>
            </a:r>
            <a:r>
              <a:rPr lang="en"/>
              <a:t> by </a:t>
            </a:r>
            <a:r>
              <a:rPr lang="en" b="1"/>
              <a:t>closing</a:t>
            </a:r>
            <a:r>
              <a:rPr lang="en"/>
              <a:t> </a:t>
            </a:r>
            <a:r>
              <a:rPr lang="en" b="1"/>
              <a:t>inactivation gate</a:t>
            </a:r>
            <a:r>
              <a:rPr lang="en"/>
              <a:t>. The </a:t>
            </a:r>
            <a:r>
              <a:rPr lang="en" b="1"/>
              <a:t>activation gate</a:t>
            </a:r>
            <a:r>
              <a:rPr lang="en"/>
              <a:t> is still </a:t>
            </a:r>
            <a:r>
              <a:rPr lang="en" b="1"/>
              <a:t>open</a:t>
            </a:r>
            <a:r>
              <a:rPr lang="en">
                <a:solidFill>
                  <a:srgbClr val="999999"/>
                </a:solidFill>
              </a:rPr>
              <a:t>. At the same time Voltage gated K+ channel will be open. </a:t>
            </a:r>
          </a:p>
          <a:p>
            <a:pPr marL="0" lvl="0" indent="88900" rtl="0">
              <a:spcBef>
                <a:spcPts val="0"/>
              </a:spcBef>
              <a:buNone/>
            </a:pPr>
            <a:endParaRPr/>
          </a:p>
          <a:p>
            <a:pPr marL="0" lvl="0" indent="19050">
              <a:spcBef>
                <a:spcPts val="0"/>
              </a:spcBef>
              <a:buClr>
                <a:schemeClr val="dk1"/>
              </a:buClr>
              <a:buSzPts val="1100"/>
              <a:buFont typeface="Arial"/>
              <a:buNone/>
            </a:pPr>
            <a:endParaRPr b="1" u="sng"/>
          </a:p>
        </p:txBody>
      </p:sp>
      <p:pic>
        <p:nvPicPr>
          <p:cNvPr id="289" name="Shape 289"/>
          <p:cNvPicPr preferRelativeResize="0"/>
          <p:nvPr/>
        </p:nvPicPr>
        <p:blipFill>
          <a:blip r:embed="rId3">
            <a:alphaModFix/>
          </a:blip>
          <a:stretch>
            <a:fillRect/>
          </a:stretch>
        </p:blipFill>
        <p:spPr>
          <a:xfrm>
            <a:off x="5633500" y="672125"/>
            <a:ext cx="3422175" cy="4326299"/>
          </a:xfrm>
          <a:prstGeom prst="rect">
            <a:avLst/>
          </a:prstGeom>
          <a:noFill/>
          <a:ln w="19050" cap="flat" cmpd="sng">
            <a:solidFill>
              <a:schemeClr val="lt2"/>
            </a:solidFill>
            <a:prstDash val="solid"/>
            <a:round/>
            <a:headEnd type="none" w="med" len="med"/>
            <a:tailEnd type="none" w="med" len="med"/>
          </a:ln>
        </p:spPr>
      </p:pic>
      <p:sp>
        <p:nvSpPr>
          <p:cNvPr id="290" name="Shape 290"/>
          <p:cNvSpPr txBox="1"/>
          <p:nvPr/>
        </p:nvSpPr>
        <p:spPr>
          <a:xfrm>
            <a:off x="5633500" y="672125"/>
            <a:ext cx="1387500" cy="1276500"/>
          </a:xfrm>
          <a:prstGeom prst="rect">
            <a:avLst/>
          </a:prstGeom>
          <a:noFill/>
          <a:ln>
            <a:noFill/>
          </a:ln>
        </p:spPr>
        <p:txBody>
          <a:bodyPr wrap="square" lIns="91425" tIns="91425" rIns="91425" bIns="91425" anchor="t" anchorCtr="0">
            <a:noAutofit/>
          </a:bodyPr>
          <a:lstStyle/>
          <a:p>
            <a:pPr marL="0" lvl="0" indent="0">
              <a:spcBef>
                <a:spcPts val="0"/>
              </a:spcBef>
              <a:buNone/>
            </a:pPr>
            <a:r>
              <a:rPr lang="en" sz="1200">
                <a:solidFill>
                  <a:schemeClr val="dk2"/>
                </a:solidFill>
                <a:latin typeface="Open Sans"/>
                <a:ea typeface="Open Sans"/>
                <a:cs typeface="Open Sans"/>
                <a:sym typeface="Open Sans"/>
              </a:rPr>
              <a:t>Dr.mohammed said : it’s very </a:t>
            </a:r>
            <a:r>
              <a:rPr lang="en" sz="1200">
                <a:solidFill>
                  <a:srgbClr val="FF0000"/>
                </a:solidFill>
                <a:latin typeface="Open Sans"/>
                <a:ea typeface="Open Sans"/>
                <a:cs typeface="Open Sans"/>
                <a:sym typeface="Open Sans"/>
              </a:rPr>
              <a:t>important</a:t>
            </a:r>
            <a:r>
              <a:rPr lang="en" sz="1200">
                <a:solidFill>
                  <a:schemeClr val="dk2"/>
                </a:solidFill>
                <a:latin typeface="Open Sans"/>
                <a:ea typeface="Open Sans"/>
                <a:cs typeface="Open Sans"/>
                <a:sym typeface="Open Sans"/>
              </a:rPr>
              <a:t> and many student get confused </a:t>
            </a:r>
          </a:p>
        </p:txBody>
      </p:sp>
      <p:sp>
        <p:nvSpPr>
          <p:cNvPr id="291" name="Shape 291"/>
          <p:cNvSpPr txBox="1"/>
          <p:nvPr/>
        </p:nvSpPr>
        <p:spPr>
          <a:xfrm>
            <a:off x="5513025" y="2481750"/>
            <a:ext cx="3769200" cy="1041600"/>
          </a:xfrm>
          <a:prstGeom prst="rect">
            <a:avLst/>
          </a:prstGeom>
          <a:noFill/>
          <a:ln>
            <a:noFill/>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800">
                <a:solidFill>
                  <a:srgbClr val="CCCCCC"/>
                </a:solidFill>
              </a:rPr>
              <a:t>the inactivation</a:t>
            </a:r>
          </a:p>
          <a:p>
            <a:pPr marL="0" lvl="0" indent="-69850">
              <a:spcBef>
                <a:spcPts val="0"/>
              </a:spcBef>
              <a:buClr>
                <a:schemeClr val="dk1"/>
              </a:buClr>
              <a:buSzPts val="1100"/>
              <a:buFont typeface="Arial"/>
              <a:buNone/>
            </a:pPr>
            <a:r>
              <a:rPr lang="en" sz="800">
                <a:solidFill>
                  <a:srgbClr val="CCCCCC"/>
                </a:solidFill>
              </a:rPr>
              <a:t>gate will not reopen until the membrane potential returns</a:t>
            </a:r>
          </a:p>
          <a:p>
            <a:pPr marL="0" lvl="0" indent="-69850">
              <a:spcBef>
                <a:spcPts val="0"/>
              </a:spcBef>
              <a:buClr>
                <a:schemeClr val="dk1"/>
              </a:buClr>
              <a:buSzPts val="1100"/>
              <a:buFont typeface="Arial"/>
              <a:buNone/>
            </a:pPr>
            <a:r>
              <a:rPr lang="en" sz="800">
                <a:solidFill>
                  <a:srgbClr val="CCCCCC"/>
                </a:solidFill>
              </a:rPr>
              <a:t>to or near the original resting membrane potential</a:t>
            </a:r>
          </a:p>
          <a:p>
            <a:pPr marL="0" lvl="0" indent="-69850">
              <a:spcBef>
                <a:spcPts val="0"/>
              </a:spcBef>
              <a:buClr>
                <a:schemeClr val="dk1"/>
              </a:buClr>
              <a:buSzPts val="1100"/>
              <a:buFont typeface="Arial"/>
              <a:buNone/>
            </a:pPr>
            <a:r>
              <a:rPr lang="en" sz="800">
                <a:solidFill>
                  <a:srgbClr val="CCCCCC"/>
                </a:solidFill>
              </a:rPr>
              <a:t>level. Therefore, it is usually not possible for the sodium</a:t>
            </a:r>
          </a:p>
          <a:p>
            <a:pPr marL="0" lvl="0" indent="-69850">
              <a:spcBef>
                <a:spcPts val="0"/>
              </a:spcBef>
              <a:buClr>
                <a:schemeClr val="dk1"/>
              </a:buClr>
              <a:buSzPts val="1100"/>
              <a:buFont typeface="Arial"/>
              <a:buNone/>
            </a:pPr>
            <a:r>
              <a:rPr lang="en" sz="800">
                <a:solidFill>
                  <a:srgbClr val="CCCCCC"/>
                </a:solidFill>
              </a:rPr>
              <a:t>channels to open again without first repolarizing the</a:t>
            </a:r>
          </a:p>
          <a:p>
            <a:pPr marL="0" lvl="0" indent="-69850">
              <a:spcBef>
                <a:spcPts val="0"/>
              </a:spcBef>
              <a:buClr>
                <a:schemeClr val="dk1"/>
              </a:buClr>
              <a:buSzPts val="1100"/>
              <a:buFont typeface="Arial"/>
              <a:buNone/>
            </a:pPr>
            <a:r>
              <a:rPr lang="en" sz="800">
                <a:solidFill>
                  <a:srgbClr val="CCCCCC"/>
                </a:solidFill>
              </a:rPr>
              <a:t>nerve fiber.</a:t>
            </a:r>
          </a:p>
          <a:p>
            <a:pPr marL="0" lvl="0" indent="0">
              <a:spcBef>
                <a:spcPts val="0"/>
              </a:spcBef>
              <a:buNone/>
            </a:pPr>
            <a:endParaRPr sz="800">
              <a:solidFill>
                <a:srgbClr val="CCCC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152275" y="1040700"/>
            <a:ext cx="4458300" cy="3968400"/>
          </a:xfrm>
          <a:prstGeom prst="rect">
            <a:avLst/>
          </a:prstGeom>
          <a:solidFill>
            <a:srgbClr val="F3F3F3"/>
          </a:solidFill>
          <a:ln w="19050" cap="flat" cmpd="sng">
            <a:solidFill>
              <a:schemeClr val="lt2"/>
            </a:solidFill>
            <a:prstDash val="dot"/>
            <a:round/>
            <a:headEnd type="none" w="med" len="med"/>
            <a:tailEnd type="none" w="med" len="med"/>
          </a:ln>
        </p:spPr>
        <p:txBody>
          <a:bodyPr wrap="square" lIns="91425" tIns="91425" rIns="91425" bIns="91425" anchor="t" anchorCtr="0">
            <a:noAutofit/>
          </a:bodyPr>
          <a:lstStyle/>
          <a:p>
            <a:pPr marL="0" lvl="0" indent="19050">
              <a:spcBef>
                <a:spcPts val="0"/>
              </a:spcBef>
              <a:buClr>
                <a:schemeClr val="dk1"/>
              </a:buClr>
              <a:buSzPts val="1100"/>
              <a:buFont typeface="Arial"/>
              <a:buNone/>
            </a:pPr>
            <a:r>
              <a:rPr lang="en" sz="1300" b="1" u="sng"/>
              <a:t>Refractory period</a:t>
            </a:r>
            <a:r>
              <a:rPr lang="en" sz="1300"/>
              <a:t>: few milliseconds</a:t>
            </a:r>
          </a:p>
          <a:p>
            <a:pPr marL="457200" lvl="0" indent="-311150" rtl="0">
              <a:spcBef>
                <a:spcPts val="0"/>
              </a:spcBef>
              <a:spcAft>
                <a:spcPts val="0"/>
              </a:spcAft>
              <a:buSzPts val="1300"/>
              <a:buChar char="-"/>
            </a:pPr>
            <a:r>
              <a:rPr lang="en" sz="1300"/>
              <a:t>Time during which the neuron can’t be stimulated a second time</a:t>
            </a:r>
          </a:p>
          <a:p>
            <a:pPr marL="457200" lvl="0" indent="-311150" rtl="0">
              <a:spcBef>
                <a:spcPts val="0"/>
              </a:spcBef>
              <a:buSzPts val="1300"/>
              <a:buChar char="-"/>
            </a:pPr>
            <a:r>
              <a:rPr lang="en" sz="1300"/>
              <a:t>Happens until recovery of resting potential</a:t>
            </a:r>
          </a:p>
          <a:p>
            <a:pPr marL="1371600" lvl="0" indent="88900" rtl="0">
              <a:spcBef>
                <a:spcPts val="0"/>
              </a:spcBef>
              <a:buNone/>
            </a:pPr>
            <a:r>
              <a:rPr lang="en" sz="1300" b="1" u="sng"/>
              <a:t>Two Stages</a:t>
            </a:r>
          </a:p>
          <a:p>
            <a:pPr marL="0" lvl="0" indent="0" rtl="0">
              <a:spcBef>
                <a:spcPts val="0"/>
              </a:spcBef>
              <a:buNone/>
            </a:pPr>
            <a:r>
              <a:rPr lang="en" sz="1300"/>
              <a:t>➢ </a:t>
            </a:r>
            <a:r>
              <a:rPr lang="en" sz="1300" b="1" u="sng"/>
              <a:t>Absolute refractory period:</a:t>
            </a:r>
          </a:p>
          <a:p>
            <a:pPr marL="0" lvl="0" indent="0">
              <a:spcBef>
                <a:spcPts val="0"/>
              </a:spcBef>
              <a:buNone/>
            </a:pPr>
            <a:r>
              <a:rPr lang="en" sz="1300"/>
              <a:t>The period during which a second action potential cannot be elicited, even with a strong stimulus. (No new action potential possible).</a:t>
            </a:r>
          </a:p>
          <a:p>
            <a:pPr marL="0" lvl="0" indent="0" rtl="0">
              <a:spcBef>
                <a:spcPts val="0"/>
              </a:spcBef>
              <a:spcAft>
                <a:spcPts val="0"/>
              </a:spcAft>
              <a:buNone/>
            </a:pPr>
            <a:r>
              <a:rPr lang="en" sz="1300"/>
              <a:t>➢</a:t>
            </a:r>
            <a:r>
              <a:rPr lang="en" sz="1300" b="1"/>
              <a:t> </a:t>
            </a:r>
            <a:r>
              <a:rPr lang="en" sz="1300" b="1" u="sng"/>
              <a:t>Relative refractory period:</a:t>
            </a:r>
          </a:p>
          <a:p>
            <a:pPr marL="0" lvl="0" indent="-69850" rtl="0">
              <a:spcBef>
                <a:spcPts val="500"/>
              </a:spcBef>
              <a:spcAft>
                <a:spcPts val="0"/>
              </a:spcAft>
              <a:buClr>
                <a:srgbClr val="000000"/>
              </a:buClr>
              <a:buSzPts val="1100"/>
              <a:buFont typeface="Arial"/>
              <a:buNone/>
            </a:pPr>
            <a:r>
              <a:rPr lang="en" sz="1300"/>
              <a:t>Can trigger new action potential if stimulus (nonphysiological) is very strong.</a:t>
            </a:r>
          </a:p>
        </p:txBody>
      </p:sp>
      <p:pic>
        <p:nvPicPr>
          <p:cNvPr id="297" name="Shape 297"/>
          <p:cNvPicPr preferRelativeResize="0"/>
          <p:nvPr/>
        </p:nvPicPr>
        <p:blipFill>
          <a:blip r:embed="rId3">
            <a:alphaModFix/>
          </a:blip>
          <a:stretch>
            <a:fillRect/>
          </a:stretch>
        </p:blipFill>
        <p:spPr>
          <a:xfrm>
            <a:off x="5559650" y="1040700"/>
            <a:ext cx="3302600" cy="2779474"/>
          </a:xfrm>
          <a:prstGeom prst="rect">
            <a:avLst/>
          </a:prstGeom>
          <a:noFill/>
          <a:ln>
            <a:noFill/>
          </a:ln>
        </p:spPr>
      </p:pic>
      <p:cxnSp>
        <p:nvCxnSpPr>
          <p:cNvPr id="298" name="Shape 298"/>
          <p:cNvCxnSpPr/>
          <p:nvPr/>
        </p:nvCxnSpPr>
        <p:spPr>
          <a:xfrm rot="10800000" flipH="1">
            <a:off x="2663300" y="1381700"/>
            <a:ext cx="4153200" cy="1606200"/>
          </a:xfrm>
          <a:prstGeom prst="straightConnector1">
            <a:avLst/>
          </a:prstGeom>
          <a:noFill/>
          <a:ln w="9525" cap="flat" cmpd="sng">
            <a:solidFill>
              <a:schemeClr val="dk2"/>
            </a:solidFill>
            <a:prstDash val="solid"/>
            <a:round/>
            <a:headEnd type="none" w="lg" len="lg"/>
            <a:tailEnd type="triangle" w="lg" len="lg"/>
          </a:ln>
        </p:spPr>
      </p:cxnSp>
      <p:cxnSp>
        <p:nvCxnSpPr>
          <p:cNvPr id="299" name="Shape 299"/>
          <p:cNvCxnSpPr/>
          <p:nvPr/>
        </p:nvCxnSpPr>
        <p:spPr>
          <a:xfrm rot="10800000" flipH="1">
            <a:off x="2605050" y="1456725"/>
            <a:ext cx="5018700" cy="2821200"/>
          </a:xfrm>
          <a:prstGeom prst="straightConnector1">
            <a:avLst/>
          </a:prstGeom>
          <a:noFill/>
          <a:ln w="9525" cap="flat" cmpd="sng">
            <a:solidFill>
              <a:schemeClr val="dk2"/>
            </a:solidFill>
            <a:prstDash val="solid"/>
            <a:round/>
            <a:headEnd type="none" w="lg" len="lg"/>
            <a:tailEnd type="triangle" w="lg" len="lg"/>
          </a:ln>
        </p:spPr>
      </p:cxnSp>
      <p:sp>
        <p:nvSpPr>
          <p:cNvPr id="300" name="Shape 300"/>
          <p:cNvSpPr txBox="1">
            <a:spLocks noGrp="1"/>
          </p:cNvSpPr>
          <p:nvPr>
            <p:ph type="title"/>
          </p:nvPr>
        </p:nvSpPr>
        <p:spPr>
          <a:xfrm>
            <a:off x="169200" y="91550"/>
            <a:ext cx="8805600" cy="749400"/>
          </a:xfrm>
          <a:prstGeom prst="rect">
            <a:avLst/>
          </a:prstGeom>
        </p:spPr>
        <p:txBody>
          <a:bodyPr wrap="square" lIns="91425" tIns="91425" rIns="91425" bIns="91425" anchor="b" anchorCtr="0">
            <a:noAutofit/>
          </a:bodyPr>
          <a:lstStyle/>
          <a:p>
            <a:pPr marL="0" lvl="0" indent="0" algn="ctr" rtl="0">
              <a:spcBef>
                <a:spcPts val="0"/>
              </a:spcBef>
              <a:buNone/>
            </a:pPr>
            <a:r>
              <a:rPr lang="en"/>
              <a:t>What Happens After Action Potential?</a:t>
            </a:r>
          </a:p>
        </p:txBody>
      </p:sp>
      <p:sp>
        <p:nvSpPr>
          <p:cNvPr id="301" name="Shape 301"/>
          <p:cNvSpPr txBox="1"/>
          <p:nvPr/>
        </p:nvSpPr>
        <p:spPr>
          <a:xfrm>
            <a:off x="5037375" y="3820175"/>
            <a:ext cx="3893100" cy="1406700"/>
          </a:xfrm>
          <a:prstGeom prst="rect">
            <a:avLst/>
          </a:prstGeom>
          <a:noFill/>
          <a:ln>
            <a:noFill/>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900">
                <a:solidFill>
                  <a:srgbClr val="CCCCCC"/>
                </a:solidFill>
              </a:rPr>
              <a:t>The sodium channels (or calcium channels, or both) become</a:t>
            </a:r>
          </a:p>
          <a:p>
            <a:pPr marL="0" lvl="0" indent="-69850">
              <a:spcBef>
                <a:spcPts val="0"/>
              </a:spcBef>
              <a:buClr>
                <a:schemeClr val="dk1"/>
              </a:buClr>
              <a:buSzPts val="1100"/>
              <a:buFont typeface="Arial"/>
              <a:buNone/>
            </a:pPr>
            <a:r>
              <a:rPr lang="en" sz="900">
                <a:solidFill>
                  <a:srgbClr val="CCCCCC"/>
                </a:solidFill>
              </a:rPr>
              <a:t>inactivated and no amount of excitatory signal applied to</a:t>
            </a:r>
          </a:p>
          <a:p>
            <a:pPr marL="0" lvl="0" indent="-69850">
              <a:spcBef>
                <a:spcPts val="0"/>
              </a:spcBef>
              <a:buClr>
                <a:schemeClr val="dk1"/>
              </a:buClr>
              <a:buSzPts val="1100"/>
              <a:buFont typeface="Arial"/>
              <a:buNone/>
            </a:pPr>
            <a:r>
              <a:rPr lang="en" sz="900">
                <a:solidFill>
                  <a:srgbClr val="CCCCCC"/>
                </a:solidFill>
              </a:rPr>
              <a:t>these channels at this point will open the inactivation</a:t>
            </a:r>
          </a:p>
          <a:p>
            <a:pPr marL="0" lvl="0" indent="-69850">
              <a:spcBef>
                <a:spcPts val="0"/>
              </a:spcBef>
              <a:buClr>
                <a:schemeClr val="dk1"/>
              </a:buClr>
              <a:buSzPts val="1100"/>
              <a:buFont typeface="Arial"/>
              <a:buNone/>
            </a:pPr>
            <a:r>
              <a:rPr lang="en" sz="900">
                <a:solidFill>
                  <a:srgbClr val="CCCCCC"/>
                </a:solidFill>
              </a:rPr>
              <a:t>gates. The only condition that will allow them to reopen</a:t>
            </a:r>
          </a:p>
          <a:p>
            <a:pPr marL="0" lvl="0" indent="-69850">
              <a:spcBef>
                <a:spcPts val="0"/>
              </a:spcBef>
              <a:buClr>
                <a:schemeClr val="dk1"/>
              </a:buClr>
              <a:buSzPts val="1100"/>
              <a:buFont typeface="Arial"/>
              <a:buNone/>
            </a:pPr>
            <a:r>
              <a:rPr lang="en" sz="900">
                <a:solidFill>
                  <a:srgbClr val="CCCCCC"/>
                </a:solidFill>
              </a:rPr>
              <a:t>is for the membrane potential to return to or near the</a:t>
            </a:r>
          </a:p>
          <a:p>
            <a:pPr marL="0" lvl="0" indent="-69850">
              <a:spcBef>
                <a:spcPts val="0"/>
              </a:spcBef>
              <a:buClr>
                <a:schemeClr val="dk1"/>
              </a:buClr>
              <a:buSzPts val="1100"/>
              <a:buFont typeface="Arial"/>
              <a:buNone/>
            </a:pPr>
            <a:r>
              <a:rPr lang="en" sz="900">
                <a:solidFill>
                  <a:srgbClr val="CCCCCC"/>
                </a:solidFill>
              </a:rPr>
              <a:t>original resting membrane potential level</a:t>
            </a:r>
          </a:p>
          <a:p>
            <a:pPr marL="0" lvl="0" indent="0">
              <a:spcBef>
                <a:spcPts val="0"/>
              </a:spcBef>
              <a:buNone/>
            </a:pPr>
            <a:endParaRPr sz="900">
              <a:solidFill>
                <a:srgbClr val="CCCCCC"/>
              </a:solidFill>
            </a:endParaRPr>
          </a:p>
        </p:txBody>
      </p:sp>
      <p:sp>
        <p:nvSpPr>
          <p:cNvPr id="302" name="Shape 302"/>
          <p:cNvSpPr txBox="1"/>
          <p:nvPr/>
        </p:nvSpPr>
        <p:spPr>
          <a:xfrm>
            <a:off x="7705150" y="174750"/>
            <a:ext cx="1269600" cy="5160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a:solidFill>
                  <a:schemeClr val="dk2"/>
                </a:solidFill>
                <a:latin typeface="Open Sans"/>
                <a:ea typeface="Open Sans"/>
                <a:cs typeface="Open Sans"/>
                <a:sym typeface="Open Sans"/>
              </a:rPr>
              <a:t>Refractory Period </a:t>
            </a:r>
          </a:p>
        </p:txBody>
      </p:sp>
      <p:cxnSp>
        <p:nvCxnSpPr>
          <p:cNvPr id="303" name="Shape 303"/>
          <p:cNvCxnSpPr/>
          <p:nvPr/>
        </p:nvCxnSpPr>
        <p:spPr>
          <a:xfrm rot="10800000" flipH="1">
            <a:off x="7663525" y="428550"/>
            <a:ext cx="209700" cy="84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p:nvPr/>
        </p:nvSpPr>
        <p:spPr>
          <a:xfrm>
            <a:off x="215225" y="527000"/>
            <a:ext cx="5340300" cy="4516500"/>
          </a:xfrm>
          <a:prstGeom prst="rect">
            <a:avLst/>
          </a:prstGeom>
          <a:solidFill>
            <a:srgbClr val="F3F3F3"/>
          </a:solidFill>
          <a:ln w="19050" cap="flat" cmpd="sng">
            <a:solidFill>
              <a:schemeClr val="lt2"/>
            </a:solidFill>
            <a:prstDash val="dot"/>
            <a:round/>
            <a:headEnd type="none" w="med" len="med"/>
            <a:tailEnd type="none" w="med" len="med"/>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1300" b="1" u="sng">
                <a:latin typeface="Open Sans"/>
                <a:ea typeface="Open Sans"/>
                <a:cs typeface="Open Sans"/>
                <a:sym typeface="Open Sans"/>
              </a:rPr>
              <a:t>Hyperpolarization (Positive after-potential):</a:t>
            </a:r>
          </a:p>
          <a:p>
            <a:pPr marL="0" lvl="0" indent="0" rtl="0">
              <a:spcBef>
                <a:spcPts val="0"/>
              </a:spcBef>
              <a:buNone/>
            </a:pPr>
            <a:r>
              <a:rPr lang="en" sz="1300" b="1">
                <a:solidFill>
                  <a:schemeClr val="dk1"/>
                </a:solidFill>
                <a:latin typeface="Open Sans"/>
                <a:ea typeface="Open Sans"/>
                <a:cs typeface="Open Sans"/>
                <a:sym typeface="Open Sans"/>
              </a:rPr>
              <a:t>• </a:t>
            </a:r>
            <a:r>
              <a:rPr lang="en" sz="1300" b="1">
                <a:solidFill>
                  <a:srgbClr val="999999"/>
                </a:solidFill>
                <a:latin typeface="Open Sans"/>
                <a:ea typeface="Open Sans"/>
                <a:cs typeface="Open Sans"/>
                <a:sym typeface="Open Sans"/>
              </a:rPr>
              <a:t>Hyperpolarization</a:t>
            </a:r>
            <a:r>
              <a:rPr lang="en" sz="1300">
                <a:solidFill>
                  <a:srgbClr val="999999"/>
                </a:solidFill>
                <a:latin typeface="Open Sans"/>
                <a:ea typeface="Open Sans"/>
                <a:cs typeface="Open Sans"/>
                <a:sym typeface="Open Sans"/>
              </a:rPr>
              <a:t> is a change in a cell's membrane potential that makes it more negative inside and more positive outside,more than resting membrane potential</a:t>
            </a:r>
            <a:r>
              <a:rPr lang="en" sz="1300">
                <a:solidFill>
                  <a:schemeClr val="dk2"/>
                </a:solidFill>
                <a:latin typeface="Open Sans"/>
                <a:ea typeface="Open Sans"/>
                <a:cs typeface="Open Sans"/>
                <a:sym typeface="Open Sans"/>
              </a:rPr>
              <a:t>. </a:t>
            </a:r>
            <a:r>
              <a:rPr lang="en" sz="1300">
                <a:solidFill>
                  <a:srgbClr val="999999"/>
                </a:solidFill>
                <a:latin typeface="Open Sans"/>
                <a:ea typeface="Open Sans"/>
                <a:cs typeface="Open Sans"/>
                <a:sym typeface="Open Sans"/>
              </a:rPr>
              <a:t>It inhibits action potentials by increasing the stimulus required to move the membrane potential to the action potential threshold</a:t>
            </a:r>
            <a:r>
              <a:rPr lang="en" sz="1300">
                <a:solidFill>
                  <a:schemeClr val="dk2"/>
                </a:solidFill>
                <a:latin typeface="Open Sans"/>
                <a:ea typeface="Open Sans"/>
                <a:cs typeface="Open Sans"/>
                <a:sym typeface="Open Sans"/>
              </a:rPr>
              <a:t>.</a:t>
            </a:r>
          </a:p>
          <a:p>
            <a:pPr marL="0" lvl="0" indent="0">
              <a:spcBef>
                <a:spcPts val="0"/>
              </a:spcBef>
              <a:buNone/>
            </a:pPr>
            <a:endParaRPr sz="1300">
              <a:latin typeface="Open Sans"/>
              <a:ea typeface="Open Sans"/>
              <a:cs typeface="Open Sans"/>
              <a:sym typeface="Open Sans"/>
            </a:endParaRPr>
          </a:p>
          <a:p>
            <a:pPr marL="0" lvl="0" indent="0">
              <a:spcBef>
                <a:spcPts val="0"/>
              </a:spcBef>
              <a:buNone/>
            </a:pPr>
            <a:r>
              <a:rPr lang="en" sz="1300" b="1">
                <a:solidFill>
                  <a:schemeClr val="dk1"/>
                </a:solidFill>
                <a:latin typeface="Open Sans"/>
                <a:ea typeface="Open Sans"/>
                <a:cs typeface="Open Sans"/>
                <a:sym typeface="Open Sans"/>
              </a:rPr>
              <a:t>• </a:t>
            </a:r>
            <a:r>
              <a:rPr lang="en" sz="1300">
                <a:latin typeface="Open Sans"/>
                <a:ea typeface="Open Sans"/>
                <a:cs typeface="Open Sans"/>
                <a:sym typeface="Open Sans"/>
              </a:rPr>
              <a:t>Towards the end of each action potential (</a:t>
            </a:r>
            <a:r>
              <a:rPr lang="en" sz="1300" b="1">
                <a:latin typeface="Open Sans"/>
                <a:ea typeface="Open Sans"/>
                <a:cs typeface="Open Sans"/>
                <a:sym typeface="Open Sans"/>
              </a:rPr>
              <a:t>following repolarization</a:t>
            </a:r>
            <a:r>
              <a:rPr lang="en" sz="1300">
                <a:latin typeface="Open Sans"/>
                <a:ea typeface="Open Sans"/>
                <a:cs typeface="Open Sans"/>
                <a:sym typeface="Open Sans"/>
              </a:rPr>
              <a:t>) and continuing for a </a:t>
            </a:r>
            <a:r>
              <a:rPr lang="en" sz="1300" b="1">
                <a:solidFill>
                  <a:srgbClr val="FF0000"/>
                </a:solidFill>
                <a:latin typeface="Open Sans"/>
                <a:ea typeface="Open Sans"/>
                <a:cs typeface="Open Sans"/>
                <a:sym typeface="Open Sans"/>
              </a:rPr>
              <a:t>short period of time</a:t>
            </a:r>
            <a:r>
              <a:rPr lang="en" sz="1300">
                <a:latin typeface="Open Sans"/>
                <a:ea typeface="Open Sans"/>
                <a:cs typeface="Open Sans"/>
                <a:sym typeface="Open Sans"/>
              </a:rPr>
              <a:t>, the membrane becomes </a:t>
            </a:r>
            <a:r>
              <a:rPr lang="en" sz="1300" b="1">
                <a:latin typeface="Open Sans"/>
                <a:ea typeface="Open Sans"/>
                <a:cs typeface="Open Sans"/>
                <a:sym typeface="Open Sans"/>
              </a:rPr>
              <a:t>more permeable</a:t>
            </a:r>
            <a:r>
              <a:rPr lang="en" sz="1300">
                <a:latin typeface="Open Sans"/>
                <a:ea typeface="Open Sans"/>
                <a:cs typeface="Open Sans"/>
                <a:sym typeface="Open Sans"/>
              </a:rPr>
              <a:t> to potassium ions. The </a:t>
            </a:r>
            <a:r>
              <a:rPr lang="en" sz="1300" b="1">
                <a:latin typeface="Open Sans"/>
                <a:ea typeface="Open Sans"/>
                <a:cs typeface="Open Sans"/>
                <a:sym typeface="Open Sans"/>
              </a:rPr>
              <a:t>increased outflow</a:t>
            </a:r>
            <a:r>
              <a:rPr lang="en" sz="1300">
                <a:latin typeface="Open Sans"/>
                <a:ea typeface="Open Sans"/>
                <a:cs typeface="Open Sans"/>
                <a:sym typeface="Open Sans"/>
              </a:rPr>
              <a:t> of potassium ions carries </a:t>
            </a:r>
            <a:r>
              <a:rPr lang="en" sz="1300" b="1">
                <a:latin typeface="Open Sans"/>
                <a:ea typeface="Open Sans"/>
                <a:cs typeface="Open Sans"/>
                <a:sym typeface="Open Sans"/>
              </a:rPr>
              <a:t>positive charges</a:t>
            </a:r>
            <a:r>
              <a:rPr lang="en" sz="1300">
                <a:latin typeface="Open Sans"/>
                <a:ea typeface="Open Sans"/>
                <a:cs typeface="Open Sans"/>
                <a:sym typeface="Open Sans"/>
              </a:rPr>
              <a:t>. (</a:t>
            </a:r>
            <a:r>
              <a:rPr lang="en" sz="1300" b="1">
                <a:latin typeface="Open Sans"/>
                <a:ea typeface="Open Sans"/>
                <a:cs typeface="Open Sans"/>
                <a:sym typeface="Open Sans"/>
              </a:rPr>
              <a:t>the K+ conductance is higher than at rest</a:t>
            </a:r>
            <a:r>
              <a:rPr lang="en" sz="1300">
                <a:latin typeface="Open Sans"/>
                <a:ea typeface="Open Sans"/>
                <a:cs typeface="Open Sans"/>
                <a:sym typeface="Open Sans"/>
              </a:rPr>
              <a:t>.)</a:t>
            </a:r>
          </a:p>
          <a:p>
            <a:pPr marL="0" lvl="0" indent="0">
              <a:spcBef>
                <a:spcPts val="0"/>
              </a:spcBef>
              <a:buNone/>
            </a:pPr>
            <a:endParaRPr sz="1300">
              <a:latin typeface="Open Sans"/>
              <a:ea typeface="Open Sans"/>
              <a:cs typeface="Open Sans"/>
              <a:sym typeface="Open Sans"/>
            </a:endParaRPr>
          </a:p>
          <a:p>
            <a:pPr marL="0" lvl="0" indent="0">
              <a:spcBef>
                <a:spcPts val="0"/>
              </a:spcBef>
              <a:buNone/>
            </a:pPr>
            <a:r>
              <a:rPr lang="en" sz="1300" b="1">
                <a:solidFill>
                  <a:schemeClr val="dk1"/>
                </a:solidFill>
                <a:latin typeface="Open Sans"/>
                <a:ea typeface="Open Sans"/>
                <a:cs typeface="Open Sans"/>
                <a:sym typeface="Open Sans"/>
              </a:rPr>
              <a:t>• </a:t>
            </a:r>
            <a:r>
              <a:rPr lang="en" sz="1300" b="1">
                <a:latin typeface="Open Sans"/>
                <a:ea typeface="Open Sans"/>
                <a:cs typeface="Open Sans"/>
                <a:sym typeface="Open Sans"/>
              </a:rPr>
              <a:t>Na-K pump</a:t>
            </a:r>
            <a:r>
              <a:rPr lang="en" sz="1300">
                <a:latin typeface="Open Sans"/>
                <a:ea typeface="Open Sans"/>
                <a:cs typeface="Open Sans"/>
                <a:sym typeface="Open Sans"/>
              </a:rPr>
              <a:t> now starts to move </a:t>
            </a:r>
            <a:r>
              <a:rPr lang="en" sz="1300" b="1">
                <a:latin typeface="Open Sans"/>
                <a:ea typeface="Open Sans"/>
                <a:cs typeface="Open Sans"/>
                <a:sym typeface="Open Sans"/>
              </a:rPr>
              <a:t>Na+ out </a:t>
            </a:r>
            <a:r>
              <a:rPr lang="en" sz="1300">
                <a:latin typeface="Open Sans"/>
                <a:ea typeface="Open Sans"/>
                <a:cs typeface="Open Sans"/>
                <a:sym typeface="Open Sans"/>
              </a:rPr>
              <a:t>&amp; </a:t>
            </a:r>
            <a:r>
              <a:rPr lang="en" sz="1300" b="1">
                <a:latin typeface="Open Sans"/>
                <a:ea typeface="Open Sans"/>
                <a:cs typeface="Open Sans"/>
                <a:sym typeface="Open Sans"/>
              </a:rPr>
              <a:t>K+ in</a:t>
            </a:r>
            <a:r>
              <a:rPr lang="en" sz="1300">
                <a:latin typeface="Open Sans"/>
                <a:ea typeface="Open Sans"/>
                <a:cs typeface="Open Sans"/>
                <a:sym typeface="Open Sans"/>
              </a:rPr>
              <a:t> against their concentration gradient,</a:t>
            </a:r>
            <a:r>
              <a:rPr lang="en" sz="1300">
                <a:solidFill>
                  <a:srgbClr val="C27BA0"/>
                </a:solidFill>
                <a:latin typeface="Open Sans"/>
                <a:ea typeface="Open Sans"/>
                <a:cs typeface="Open Sans"/>
                <a:sym typeface="Open Sans"/>
              </a:rPr>
              <a:t> so the RMP is resumed and the membrane is ready for another stimulus</a:t>
            </a:r>
          </a:p>
          <a:p>
            <a:pPr marL="0" lvl="0" indent="-69850">
              <a:spcBef>
                <a:spcPts val="0"/>
              </a:spcBef>
              <a:buClr>
                <a:schemeClr val="dk1"/>
              </a:buClr>
              <a:buSzPts val="1100"/>
              <a:buFont typeface="Arial"/>
              <a:buNone/>
            </a:pPr>
            <a:endParaRPr sz="1300">
              <a:latin typeface="Open Sans"/>
              <a:ea typeface="Open Sans"/>
              <a:cs typeface="Open Sans"/>
              <a:sym typeface="Open Sans"/>
            </a:endParaRPr>
          </a:p>
          <a:p>
            <a:pPr marL="0" lvl="0" indent="0">
              <a:spcBef>
                <a:spcPts val="0"/>
              </a:spcBef>
              <a:buNone/>
            </a:pPr>
            <a:r>
              <a:rPr lang="en" sz="1300" b="1">
                <a:solidFill>
                  <a:schemeClr val="dk1"/>
                </a:solidFill>
                <a:latin typeface="Open Sans"/>
                <a:ea typeface="Open Sans"/>
                <a:cs typeface="Open Sans"/>
                <a:sym typeface="Open Sans"/>
              </a:rPr>
              <a:t>• </a:t>
            </a:r>
            <a:r>
              <a:rPr lang="en" sz="1300">
                <a:solidFill>
                  <a:srgbClr val="999999"/>
                </a:solidFill>
                <a:latin typeface="Open Sans"/>
                <a:ea typeface="Open Sans"/>
                <a:cs typeface="Open Sans"/>
                <a:sym typeface="Open Sans"/>
              </a:rPr>
              <a:t>While hyperpolarized, the neuron is in a refractory period.</a:t>
            </a:r>
          </a:p>
          <a:p>
            <a:pPr marL="0" lvl="0" indent="0">
              <a:spcBef>
                <a:spcPts val="0"/>
              </a:spcBef>
              <a:buNone/>
            </a:pPr>
            <a:endParaRPr sz="1300" b="1">
              <a:solidFill>
                <a:schemeClr val="dk1"/>
              </a:solidFill>
              <a:latin typeface="Open Sans"/>
              <a:ea typeface="Open Sans"/>
              <a:cs typeface="Open Sans"/>
              <a:sym typeface="Open Sans"/>
            </a:endParaRPr>
          </a:p>
          <a:p>
            <a:pPr marL="0" lvl="0" indent="-69850">
              <a:spcBef>
                <a:spcPts val="0"/>
              </a:spcBef>
              <a:buClr>
                <a:schemeClr val="dk1"/>
              </a:buClr>
              <a:buSzPts val="1100"/>
              <a:buFont typeface="Arial"/>
              <a:buNone/>
            </a:pPr>
            <a:r>
              <a:rPr lang="en" sz="1300" b="1">
                <a:solidFill>
                  <a:schemeClr val="dk1"/>
                </a:solidFill>
                <a:latin typeface="Open Sans"/>
                <a:ea typeface="Open Sans"/>
                <a:cs typeface="Open Sans"/>
                <a:sym typeface="Open Sans"/>
              </a:rPr>
              <a:t>•</a:t>
            </a:r>
            <a:r>
              <a:rPr lang="en" sz="1300">
                <a:solidFill>
                  <a:schemeClr val="dk1"/>
                </a:solidFill>
                <a:latin typeface="Open Sans"/>
                <a:ea typeface="Open Sans"/>
                <a:cs typeface="Open Sans"/>
                <a:sym typeface="Open Sans"/>
              </a:rPr>
              <a:t> </a:t>
            </a:r>
            <a:r>
              <a:rPr lang="en" sz="1300">
                <a:solidFill>
                  <a:srgbClr val="999999"/>
                </a:solidFill>
                <a:latin typeface="Open Sans"/>
                <a:ea typeface="Open Sans"/>
                <a:cs typeface="Open Sans"/>
                <a:sym typeface="Open Sans"/>
              </a:rPr>
              <a:t>Hyperpolarization occurs after Repolarization for a brief period because K+ migrate”leave” the cell in amounts a bit more than normal </a:t>
            </a:r>
          </a:p>
        </p:txBody>
      </p:sp>
      <p:sp>
        <p:nvSpPr>
          <p:cNvPr id="309" name="Shape 309"/>
          <p:cNvSpPr txBox="1"/>
          <p:nvPr/>
        </p:nvSpPr>
        <p:spPr>
          <a:xfrm>
            <a:off x="333150" y="-89475"/>
            <a:ext cx="8477700" cy="483900"/>
          </a:xfrm>
          <a:prstGeom prst="rect">
            <a:avLst/>
          </a:prstGeom>
          <a:noFill/>
          <a:ln>
            <a:noFill/>
          </a:ln>
        </p:spPr>
        <p:txBody>
          <a:bodyPr wrap="square" lIns="91425" tIns="91425" rIns="91425" bIns="91425" anchor="t" anchorCtr="0">
            <a:noAutofit/>
          </a:bodyPr>
          <a:lstStyle/>
          <a:p>
            <a:pPr marL="0" lvl="0" indent="0" algn="ctr">
              <a:spcBef>
                <a:spcPts val="0"/>
              </a:spcBef>
              <a:buNone/>
            </a:pPr>
            <a:r>
              <a:rPr lang="en" sz="3600">
                <a:latin typeface="Economica"/>
                <a:ea typeface="Economica"/>
                <a:cs typeface="Economica"/>
                <a:sym typeface="Economica"/>
              </a:rPr>
              <a:t>Hyperpolarization</a:t>
            </a:r>
            <a:r>
              <a:rPr lang="en" sz="3600"/>
              <a:t> </a:t>
            </a:r>
          </a:p>
        </p:txBody>
      </p:sp>
      <p:pic>
        <p:nvPicPr>
          <p:cNvPr id="310" name="Shape 310"/>
          <p:cNvPicPr preferRelativeResize="0"/>
          <p:nvPr/>
        </p:nvPicPr>
        <p:blipFill>
          <a:blip r:embed="rId3">
            <a:alphaModFix/>
          </a:blip>
          <a:stretch>
            <a:fillRect/>
          </a:stretch>
        </p:blipFill>
        <p:spPr>
          <a:xfrm>
            <a:off x="5728998" y="761763"/>
            <a:ext cx="3213699" cy="3150600"/>
          </a:xfrm>
          <a:prstGeom prst="rect">
            <a:avLst/>
          </a:prstGeom>
          <a:noFill/>
          <a:ln>
            <a:noFill/>
          </a:ln>
        </p:spPr>
      </p:pic>
      <p:cxnSp>
        <p:nvCxnSpPr>
          <p:cNvPr id="311" name="Shape 311"/>
          <p:cNvCxnSpPr/>
          <p:nvPr/>
        </p:nvCxnSpPr>
        <p:spPr>
          <a:xfrm rot="10800000">
            <a:off x="7235940" y="3347326"/>
            <a:ext cx="539100" cy="773400"/>
          </a:xfrm>
          <a:prstGeom prst="straightConnector1">
            <a:avLst/>
          </a:prstGeom>
          <a:noFill/>
          <a:ln w="9525" cap="flat" cmpd="sng">
            <a:solidFill>
              <a:schemeClr val="dk2"/>
            </a:solidFill>
            <a:prstDash val="solid"/>
            <a:round/>
            <a:headEnd type="none" w="lg" len="lg"/>
            <a:tailEnd type="triangle" w="lg" len="lg"/>
          </a:ln>
        </p:spPr>
      </p:cxnSp>
      <p:sp>
        <p:nvSpPr>
          <p:cNvPr id="312" name="Shape 312"/>
          <p:cNvSpPr txBox="1"/>
          <p:nvPr/>
        </p:nvSpPr>
        <p:spPr>
          <a:xfrm>
            <a:off x="6834115" y="4120726"/>
            <a:ext cx="1860300" cy="261000"/>
          </a:xfrm>
          <a:prstGeom prst="rect">
            <a:avLst/>
          </a:prstGeom>
          <a:noFill/>
          <a:ln>
            <a:noFill/>
          </a:ln>
        </p:spPr>
        <p:txBody>
          <a:bodyPr wrap="square" lIns="91425" tIns="91425" rIns="91425" bIns="91425" anchor="t" anchorCtr="0">
            <a:noAutofit/>
          </a:bodyPr>
          <a:lstStyle/>
          <a:p>
            <a:pPr marL="0" lvl="0" indent="0">
              <a:spcBef>
                <a:spcPts val="0"/>
              </a:spcBef>
              <a:buNone/>
            </a:pPr>
            <a:r>
              <a:rPr lang="en" sz="1200">
                <a:solidFill>
                  <a:srgbClr val="FF0000"/>
                </a:solidFill>
                <a:latin typeface="Open Sans"/>
                <a:ea typeface="Open Sans"/>
                <a:cs typeface="Open Sans"/>
                <a:sym typeface="Open Sans"/>
              </a:rPr>
              <a:t>HYPERPOLARIZATION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311700" y="1225225"/>
            <a:ext cx="8520600" cy="33540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a:solidFill>
                  <a:srgbClr val="000000"/>
                </a:solidFill>
              </a:rPr>
              <a:t>-</a:t>
            </a:r>
            <a:r>
              <a:rPr lang="en" sz="1400">
                <a:solidFill>
                  <a:srgbClr val="000000"/>
                </a:solidFill>
              </a:rPr>
              <a:t>Under Artificial condition of electrical stimulation in the laboratory, the AP propagates in both directions.</a:t>
            </a:r>
            <a:r>
              <a:rPr lang="en" sz="1400">
                <a:solidFill>
                  <a:srgbClr val="B7B7B7"/>
                </a:solidFill>
              </a:rPr>
              <a:t> until the entire membrane has become depolarized</a:t>
            </a:r>
          </a:p>
          <a:p>
            <a:pPr marL="0" lvl="0" indent="-69850" rtl="0">
              <a:spcBef>
                <a:spcPts val="0"/>
              </a:spcBef>
              <a:spcAft>
                <a:spcPts val="0"/>
              </a:spcAft>
              <a:buClr>
                <a:schemeClr val="dk1"/>
              </a:buClr>
              <a:buSzPts val="1100"/>
              <a:buFont typeface="Arial"/>
              <a:buNone/>
            </a:pPr>
            <a:endParaRPr sz="1400">
              <a:solidFill>
                <a:srgbClr val="000000"/>
              </a:solidFill>
            </a:endParaRPr>
          </a:p>
          <a:p>
            <a:pPr marL="0" lvl="0" indent="-69850" rtl="0">
              <a:spcBef>
                <a:spcPts val="0"/>
              </a:spcBef>
              <a:spcAft>
                <a:spcPts val="0"/>
              </a:spcAft>
              <a:buClr>
                <a:schemeClr val="dk1"/>
              </a:buClr>
              <a:buSzPts val="1100"/>
              <a:buFont typeface="Arial"/>
              <a:buNone/>
            </a:pPr>
            <a:r>
              <a:rPr lang="en" sz="1400">
                <a:solidFill>
                  <a:srgbClr val="000000"/>
                </a:solidFill>
              </a:rPr>
              <a:t>-But normally AP starts in </a:t>
            </a:r>
            <a:r>
              <a:rPr lang="en" sz="1400">
                <a:solidFill>
                  <a:srgbClr val="FF0000"/>
                </a:solidFill>
              </a:rPr>
              <a:t>axon hillock</a:t>
            </a:r>
            <a:r>
              <a:rPr lang="en" sz="1400">
                <a:solidFill>
                  <a:srgbClr val="000000"/>
                </a:solidFill>
              </a:rPr>
              <a:t> &amp; propagates distally in one directions</a:t>
            </a:r>
          </a:p>
          <a:p>
            <a:pPr marL="0" lvl="0" indent="114300">
              <a:spcBef>
                <a:spcPts val="0"/>
              </a:spcBef>
              <a:buNone/>
            </a:pPr>
            <a:endParaRPr>
              <a:solidFill>
                <a:srgbClr val="000000"/>
              </a:solidFill>
            </a:endParaRPr>
          </a:p>
        </p:txBody>
      </p:sp>
      <p:pic>
        <p:nvPicPr>
          <p:cNvPr id="318" name="Shape 318"/>
          <p:cNvPicPr preferRelativeResize="0"/>
          <p:nvPr/>
        </p:nvPicPr>
        <p:blipFill>
          <a:blip r:embed="rId3">
            <a:alphaModFix/>
          </a:blip>
          <a:stretch>
            <a:fillRect/>
          </a:stretch>
        </p:blipFill>
        <p:spPr>
          <a:xfrm>
            <a:off x="7049425" y="1680125"/>
            <a:ext cx="2094575" cy="3110600"/>
          </a:xfrm>
          <a:prstGeom prst="rect">
            <a:avLst/>
          </a:prstGeom>
          <a:noFill/>
          <a:ln>
            <a:noFill/>
          </a:ln>
        </p:spPr>
      </p:pic>
      <p:pic>
        <p:nvPicPr>
          <p:cNvPr id="319" name="Shape 319"/>
          <p:cNvPicPr preferRelativeResize="0"/>
          <p:nvPr/>
        </p:nvPicPr>
        <p:blipFill rotWithShape="1">
          <a:blip r:embed="rId4">
            <a:alphaModFix/>
          </a:blip>
          <a:srcRect t="-11509" b="11510"/>
          <a:stretch/>
        </p:blipFill>
        <p:spPr>
          <a:xfrm>
            <a:off x="311699" y="2622364"/>
            <a:ext cx="3013200" cy="2168350"/>
          </a:xfrm>
          <a:prstGeom prst="rect">
            <a:avLst/>
          </a:prstGeom>
          <a:noFill/>
          <a:ln>
            <a:noFill/>
          </a:ln>
        </p:spPr>
      </p:pic>
      <p:sp>
        <p:nvSpPr>
          <p:cNvPr id="320" name="Shape 320"/>
          <p:cNvSpPr txBox="1">
            <a:spLocks noGrp="1"/>
          </p:cNvSpPr>
          <p:nvPr>
            <p:ph type="title"/>
          </p:nvPr>
        </p:nvSpPr>
        <p:spPr>
          <a:xfrm>
            <a:off x="311700" y="125825"/>
            <a:ext cx="8520600" cy="831300"/>
          </a:xfrm>
          <a:prstGeom prst="rect">
            <a:avLst/>
          </a:prstGeom>
        </p:spPr>
        <p:txBody>
          <a:bodyPr wrap="square" lIns="91425" tIns="91425" rIns="91425" bIns="91425" anchor="b" anchorCtr="0">
            <a:noAutofit/>
          </a:bodyPr>
          <a:lstStyle/>
          <a:p>
            <a:pPr marL="0" lvl="0" indent="-69850" algn="ctr" rtl="1">
              <a:lnSpc>
                <a:spcPct val="115000"/>
              </a:lnSpc>
              <a:spcBef>
                <a:spcPts val="0"/>
              </a:spcBef>
              <a:buClr>
                <a:schemeClr val="dk1"/>
              </a:buClr>
              <a:buSzPts val="1100"/>
              <a:buFont typeface="Arial"/>
              <a:buNone/>
            </a:pPr>
            <a:r>
              <a:rPr lang="en"/>
              <a:t>(Direction of AP Propagation (Conduction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Shape 325"/>
          <p:cNvPicPr preferRelativeResize="0"/>
          <p:nvPr/>
        </p:nvPicPr>
        <p:blipFill>
          <a:blip r:embed="rId3">
            <a:alphaModFix/>
          </a:blip>
          <a:stretch>
            <a:fillRect/>
          </a:stretch>
        </p:blipFill>
        <p:spPr>
          <a:xfrm>
            <a:off x="6366975" y="266325"/>
            <a:ext cx="2688299" cy="2019835"/>
          </a:xfrm>
          <a:prstGeom prst="rect">
            <a:avLst/>
          </a:prstGeom>
          <a:noFill/>
          <a:ln>
            <a:noFill/>
          </a:ln>
        </p:spPr>
      </p:pic>
      <p:pic>
        <p:nvPicPr>
          <p:cNvPr id="326" name="Shape 326"/>
          <p:cNvPicPr preferRelativeResize="0"/>
          <p:nvPr/>
        </p:nvPicPr>
        <p:blipFill>
          <a:blip r:embed="rId4">
            <a:alphaModFix/>
          </a:blip>
          <a:stretch>
            <a:fillRect/>
          </a:stretch>
        </p:blipFill>
        <p:spPr>
          <a:xfrm>
            <a:off x="6366975" y="2363400"/>
            <a:ext cx="2688300" cy="1235038"/>
          </a:xfrm>
          <a:prstGeom prst="rect">
            <a:avLst/>
          </a:prstGeom>
          <a:noFill/>
          <a:ln>
            <a:noFill/>
          </a:ln>
        </p:spPr>
      </p:pic>
      <p:sp>
        <p:nvSpPr>
          <p:cNvPr id="327" name="Shape 327"/>
          <p:cNvSpPr txBox="1"/>
          <p:nvPr/>
        </p:nvSpPr>
        <p:spPr>
          <a:xfrm>
            <a:off x="4087950" y="4006475"/>
            <a:ext cx="3693600" cy="1012200"/>
          </a:xfrm>
          <a:prstGeom prst="rect">
            <a:avLst/>
          </a:prstGeom>
          <a:solidFill>
            <a:srgbClr val="F3F3F3"/>
          </a:solidFill>
          <a:ln w="9525" cap="flat" cmpd="sng">
            <a:solidFill>
              <a:schemeClr val="lt2"/>
            </a:solidFill>
            <a:prstDash val="dot"/>
            <a:round/>
            <a:headEnd type="none" w="med" len="med"/>
            <a:tailEnd type="none" w="med" len="med"/>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1000">
                <a:solidFill>
                  <a:srgbClr val="B7B7B7"/>
                </a:solidFill>
              </a:rPr>
              <a:t>The velocity</a:t>
            </a:r>
          </a:p>
          <a:p>
            <a:pPr marL="0" lvl="0" indent="-69850">
              <a:spcBef>
                <a:spcPts val="0"/>
              </a:spcBef>
              <a:buClr>
                <a:schemeClr val="dk1"/>
              </a:buClr>
              <a:buSzPts val="1100"/>
              <a:buFont typeface="Arial"/>
              <a:buNone/>
            </a:pPr>
            <a:r>
              <a:rPr lang="en" sz="1000">
                <a:solidFill>
                  <a:srgbClr val="B7B7B7"/>
                </a:solidFill>
              </a:rPr>
              <a:t>of action potential conduction in nerve fibers varies from</a:t>
            </a:r>
          </a:p>
          <a:p>
            <a:pPr marL="0" lvl="0" indent="-69850">
              <a:spcBef>
                <a:spcPts val="0"/>
              </a:spcBef>
              <a:buClr>
                <a:schemeClr val="dk1"/>
              </a:buClr>
              <a:buSzPts val="1100"/>
              <a:buFont typeface="Arial"/>
              <a:buNone/>
            </a:pPr>
            <a:r>
              <a:rPr lang="en" sz="1000">
                <a:solidFill>
                  <a:srgbClr val="B7B7B7"/>
                </a:solidFill>
              </a:rPr>
              <a:t>as little as 0.25 m/sec in small unmyelinated fibers to as</a:t>
            </a:r>
          </a:p>
          <a:p>
            <a:pPr marL="0" lvl="0" indent="-69850">
              <a:spcBef>
                <a:spcPts val="0"/>
              </a:spcBef>
              <a:buClr>
                <a:schemeClr val="dk1"/>
              </a:buClr>
              <a:buSzPts val="1100"/>
              <a:buFont typeface="Arial"/>
              <a:buNone/>
            </a:pPr>
            <a:r>
              <a:rPr lang="en" sz="1000">
                <a:solidFill>
                  <a:srgbClr val="B7B7B7"/>
                </a:solidFill>
              </a:rPr>
              <a:t>great as 100 m/sec (more than the length of a football</a:t>
            </a:r>
          </a:p>
          <a:p>
            <a:pPr marL="0" lvl="0" indent="-69850">
              <a:spcBef>
                <a:spcPts val="0"/>
              </a:spcBef>
              <a:buClr>
                <a:schemeClr val="dk1"/>
              </a:buClr>
              <a:buSzPts val="1100"/>
              <a:buFont typeface="Arial"/>
              <a:buNone/>
            </a:pPr>
            <a:r>
              <a:rPr lang="en" sz="1000">
                <a:solidFill>
                  <a:srgbClr val="B7B7B7"/>
                </a:solidFill>
              </a:rPr>
              <a:t>field in 1 second) in large myelinated fibers.</a:t>
            </a:r>
          </a:p>
          <a:p>
            <a:pPr marL="0" lvl="0" indent="0">
              <a:spcBef>
                <a:spcPts val="0"/>
              </a:spcBef>
              <a:buNone/>
            </a:pPr>
            <a:endParaRPr sz="1000">
              <a:solidFill>
                <a:srgbClr val="B7B7B7"/>
              </a:solidFill>
            </a:endParaRPr>
          </a:p>
        </p:txBody>
      </p:sp>
      <p:sp>
        <p:nvSpPr>
          <p:cNvPr id="328" name="Shape 328"/>
          <p:cNvSpPr txBox="1"/>
          <p:nvPr/>
        </p:nvSpPr>
        <p:spPr>
          <a:xfrm>
            <a:off x="142925" y="4006475"/>
            <a:ext cx="3693600" cy="1012200"/>
          </a:xfrm>
          <a:prstGeom prst="rect">
            <a:avLst/>
          </a:prstGeom>
          <a:solidFill>
            <a:srgbClr val="F3F3F3"/>
          </a:solidFill>
          <a:ln w="9525" cap="flat" cmpd="sng">
            <a:solidFill>
              <a:schemeClr val="lt2"/>
            </a:solidFill>
            <a:prstDash val="dot"/>
            <a:round/>
            <a:headEnd type="none" w="med" len="med"/>
            <a:tailEnd type="none" w="med" len="med"/>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1000">
                <a:solidFill>
                  <a:srgbClr val="B7B7B7"/>
                </a:solidFill>
              </a:rPr>
              <a:t>Saltatory :they can flow with ease through the nodes of Ranvier.</a:t>
            </a:r>
          </a:p>
          <a:p>
            <a:pPr marL="0" lvl="0" indent="-69850">
              <a:spcBef>
                <a:spcPts val="0"/>
              </a:spcBef>
              <a:buClr>
                <a:schemeClr val="dk1"/>
              </a:buClr>
              <a:buSzPts val="1100"/>
              <a:buFont typeface="Arial"/>
              <a:buNone/>
            </a:pPr>
            <a:r>
              <a:rPr lang="en" sz="1000">
                <a:solidFill>
                  <a:srgbClr val="B7B7B7"/>
                </a:solidFill>
              </a:rPr>
              <a:t>Therefore, action potentials occur only at the nodes</a:t>
            </a:r>
          </a:p>
          <a:p>
            <a:pPr marL="0" lvl="0" indent="-69850" rtl="1">
              <a:spcBef>
                <a:spcPts val="0"/>
              </a:spcBef>
              <a:buClr>
                <a:schemeClr val="dk1"/>
              </a:buClr>
              <a:buSzPts val="1100"/>
              <a:buFont typeface="Arial"/>
              <a:buNone/>
            </a:pPr>
            <a:r>
              <a:rPr lang="en" sz="1000">
                <a:solidFill>
                  <a:srgbClr val="B7B7B7"/>
                </a:solidFill>
                <a:latin typeface="Open Sans"/>
                <a:ea typeface="Open Sans"/>
                <a:cs typeface="Open Sans"/>
                <a:sym typeface="Open Sans"/>
              </a:rPr>
              <a:t>ما يكون فيه أكشن بوتنشال إلا بأطراف المايلين شيت</a:t>
            </a:r>
          </a:p>
          <a:p>
            <a:pPr marL="0" lvl="0" indent="0">
              <a:spcBef>
                <a:spcPts val="0"/>
              </a:spcBef>
              <a:buNone/>
            </a:pPr>
            <a:endParaRPr sz="1000">
              <a:solidFill>
                <a:srgbClr val="B7B7B7"/>
              </a:solidFill>
            </a:endParaRPr>
          </a:p>
        </p:txBody>
      </p:sp>
      <p:sp>
        <p:nvSpPr>
          <p:cNvPr id="329" name="Shape 329"/>
          <p:cNvSpPr/>
          <p:nvPr/>
        </p:nvSpPr>
        <p:spPr>
          <a:xfrm>
            <a:off x="507700" y="266325"/>
            <a:ext cx="5717700" cy="7242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a:latin typeface="Open Sans"/>
                <a:ea typeface="Open Sans"/>
                <a:cs typeface="Open Sans"/>
                <a:sym typeface="Open Sans"/>
              </a:rPr>
              <a:t>Propagation of action potential:</a:t>
            </a:r>
          </a:p>
        </p:txBody>
      </p:sp>
      <p:sp>
        <p:nvSpPr>
          <p:cNvPr id="330" name="Shape 330"/>
          <p:cNvSpPr/>
          <p:nvPr/>
        </p:nvSpPr>
        <p:spPr>
          <a:xfrm>
            <a:off x="524325" y="1090300"/>
            <a:ext cx="2688300" cy="724200"/>
          </a:xfrm>
          <a:prstGeom prst="rect">
            <a:avLst/>
          </a:prstGeom>
          <a:solidFill>
            <a:srgbClr val="FFE5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b="1">
                <a:latin typeface="Open Sans"/>
                <a:ea typeface="Open Sans"/>
                <a:cs typeface="Open Sans"/>
                <a:sym typeface="Open Sans"/>
              </a:rPr>
              <a:t>Myelinated nerve fibers:</a:t>
            </a:r>
          </a:p>
          <a:p>
            <a:pPr marL="0" lvl="0" indent="0" algn="ctr" rtl="0">
              <a:spcBef>
                <a:spcPts val="0"/>
              </a:spcBef>
              <a:buNone/>
            </a:pPr>
            <a:r>
              <a:rPr lang="en">
                <a:solidFill>
                  <a:schemeClr val="dk1"/>
                </a:solidFill>
                <a:latin typeface="Open Sans"/>
                <a:ea typeface="Open Sans"/>
                <a:cs typeface="Open Sans"/>
                <a:sym typeface="Open Sans"/>
              </a:rPr>
              <a:t>Saltatory conduction (jumping) value:</a:t>
            </a:r>
          </a:p>
        </p:txBody>
      </p:sp>
      <p:sp>
        <p:nvSpPr>
          <p:cNvPr id="331" name="Shape 331"/>
          <p:cNvSpPr/>
          <p:nvPr/>
        </p:nvSpPr>
        <p:spPr>
          <a:xfrm>
            <a:off x="3420700" y="1090300"/>
            <a:ext cx="2804700" cy="724200"/>
          </a:xfrm>
          <a:prstGeom prst="rect">
            <a:avLst/>
          </a:prstGeom>
          <a:solidFill>
            <a:srgbClr val="FFE5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b="1">
                <a:latin typeface="Open Sans"/>
                <a:ea typeface="Open Sans"/>
                <a:cs typeface="Open Sans"/>
                <a:sym typeface="Open Sans"/>
              </a:rPr>
              <a:t>Non-myelinated nerves</a:t>
            </a:r>
          </a:p>
        </p:txBody>
      </p:sp>
      <p:sp>
        <p:nvSpPr>
          <p:cNvPr id="332" name="Shape 332"/>
          <p:cNvSpPr/>
          <p:nvPr/>
        </p:nvSpPr>
        <p:spPr>
          <a:xfrm>
            <a:off x="549300" y="1897600"/>
            <a:ext cx="1223400" cy="1514700"/>
          </a:xfrm>
          <a:prstGeom prst="roundRect">
            <a:avLst>
              <a:gd name="adj" fmla="val 16667"/>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sz="1300">
                <a:latin typeface="Open Sans"/>
                <a:ea typeface="Open Sans"/>
                <a:cs typeface="Open Sans"/>
                <a:sym typeface="Open Sans"/>
              </a:rPr>
              <a:t>a. </a:t>
            </a:r>
            <a:r>
              <a:rPr lang="en" sz="1300">
                <a:solidFill>
                  <a:schemeClr val="dk1"/>
                </a:solidFill>
                <a:latin typeface="Open Sans"/>
                <a:ea typeface="Open Sans"/>
                <a:cs typeface="Open Sans"/>
                <a:sym typeface="Open Sans"/>
              </a:rPr>
              <a:t>↑velocity of conduction of nerve impulses</a:t>
            </a:r>
            <a:r>
              <a:rPr lang="en">
                <a:solidFill>
                  <a:schemeClr val="dk1"/>
                </a:solidFill>
                <a:latin typeface="Open Sans"/>
                <a:ea typeface="Open Sans"/>
                <a:cs typeface="Open Sans"/>
                <a:sym typeface="Open Sans"/>
              </a:rPr>
              <a:t>.</a:t>
            </a:r>
          </a:p>
        </p:txBody>
      </p:sp>
      <p:sp>
        <p:nvSpPr>
          <p:cNvPr id="333" name="Shape 333"/>
          <p:cNvSpPr/>
          <p:nvPr/>
        </p:nvSpPr>
        <p:spPr>
          <a:xfrm>
            <a:off x="1989225" y="1897600"/>
            <a:ext cx="1223400" cy="1514700"/>
          </a:xfrm>
          <a:prstGeom prst="roundRect">
            <a:avLst>
              <a:gd name="adj" fmla="val 16667"/>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1300">
                <a:latin typeface="Open Sans"/>
                <a:ea typeface="Open Sans"/>
                <a:cs typeface="Open Sans"/>
                <a:sym typeface="Open Sans"/>
              </a:rPr>
              <a:t>b. </a:t>
            </a:r>
            <a:r>
              <a:rPr lang="en" sz="1200">
                <a:solidFill>
                  <a:schemeClr val="dk1"/>
                </a:solidFill>
                <a:latin typeface="Open Sans"/>
                <a:ea typeface="Open Sans"/>
                <a:cs typeface="Open Sans"/>
                <a:sym typeface="Open Sans"/>
              </a:rPr>
              <a:t>Conserve energy for axon because only nodes depolarize.</a:t>
            </a:r>
          </a:p>
        </p:txBody>
      </p:sp>
      <p:sp>
        <p:nvSpPr>
          <p:cNvPr id="334" name="Shape 334"/>
          <p:cNvSpPr/>
          <p:nvPr/>
        </p:nvSpPr>
        <p:spPr>
          <a:xfrm>
            <a:off x="3445650" y="1903200"/>
            <a:ext cx="1378200" cy="1467600"/>
          </a:xfrm>
          <a:prstGeom prst="roundRect">
            <a:avLst>
              <a:gd name="adj" fmla="val 16667"/>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1200">
                <a:latin typeface="Open Sans"/>
                <a:ea typeface="Open Sans"/>
                <a:cs typeface="Open Sans"/>
                <a:sym typeface="Open Sans"/>
              </a:rPr>
              <a:t>(local circuits) =point to point</a:t>
            </a:r>
          </a:p>
        </p:txBody>
      </p:sp>
      <p:sp>
        <p:nvSpPr>
          <p:cNvPr id="335" name="Shape 335"/>
          <p:cNvSpPr/>
          <p:nvPr/>
        </p:nvSpPr>
        <p:spPr>
          <a:xfrm>
            <a:off x="4877175" y="1914275"/>
            <a:ext cx="1378200" cy="1467600"/>
          </a:xfrm>
          <a:prstGeom prst="roundRect">
            <a:avLst>
              <a:gd name="adj" fmla="val 16667"/>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1200">
                <a:latin typeface="Open Sans"/>
                <a:ea typeface="Open Sans"/>
                <a:cs typeface="Open Sans"/>
                <a:sym typeface="Open Sans"/>
              </a:rPr>
              <a:t>Depolarization pass by local circuits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228475" y="74924"/>
            <a:ext cx="8520600" cy="600600"/>
          </a:xfrm>
          <a:prstGeom prst="rect">
            <a:avLst/>
          </a:prstGeom>
        </p:spPr>
        <p:txBody>
          <a:bodyPr wrap="square" lIns="91425" tIns="91425" rIns="91425" bIns="91425" anchor="b" anchorCtr="0">
            <a:noAutofit/>
          </a:bodyPr>
          <a:lstStyle/>
          <a:p>
            <a:pPr marL="0" lvl="0" indent="0">
              <a:spcBef>
                <a:spcPts val="0"/>
              </a:spcBef>
              <a:buNone/>
            </a:pPr>
            <a:r>
              <a:rPr lang="en" sz="3000"/>
              <a:t>What else influences speed of action potential?</a:t>
            </a:r>
          </a:p>
        </p:txBody>
      </p:sp>
      <p:sp>
        <p:nvSpPr>
          <p:cNvPr id="341" name="Shape 341"/>
          <p:cNvSpPr txBox="1">
            <a:spLocks noGrp="1"/>
          </p:cNvSpPr>
          <p:nvPr>
            <p:ph type="body" idx="2"/>
          </p:nvPr>
        </p:nvSpPr>
        <p:spPr>
          <a:xfrm>
            <a:off x="291325" y="675525"/>
            <a:ext cx="5484600" cy="1105500"/>
          </a:xfrm>
          <a:prstGeom prst="rect">
            <a:avLst/>
          </a:prstGeom>
          <a:solidFill>
            <a:srgbClr val="F3F3F3"/>
          </a:solidFill>
          <a:ln w="9525" cap="flat" cmpd="sng">
            <a:solidFill>
              <a:schemeClr val="lt2"/>
            </a:solidFill>
            <a:prstDash val="dot"/>
            <a:round/>
            <a:headEnd type="none" w="med" len="med"/>
            <a:tailEnd type="none" w="med" len="med"/>
          </a:ln>
        </p:spPr>
        <p:txBody>
          <a:bodyPr wrap="square" lIns="91425" tIns="91425" rIns="91425" bIns="91425" anchor="t" anchorCtr="0">
            <a:noAutofit/>
          </a:bodyPr>
          <a:lstStyle/>
          <a:p>
            <a:pPr marL="0" lvl="0" indent="88900" algn="ctr" rtl="0">
              <a:spcBef>
                <a:spcPts val="0"/>
              </a:spcBef>
              <a:buNone/>
            </a:pPr>
            <a:r>
              <a:rPr lang="en" sz="1800" b="1"/>
              <a:t>Axon diameter</a:t>
            </a:r>
          </a:p>
          <a:p>
            <a:pPr marL="0" lvl="0" indent="0" rtl="0">
              <a:spcBef>
                <a:spcPts val="0"/>
              </a:spcBef>
              <a:buNone/>
            </a:pPr>
            <a:r>
              <a:rPr lang="en"/>
              <a:t>The </a:t>
            </a:r>
            <a:r>
              <a:rPr lang="en" u="sng"/>
              <a:t>larger</a:t>
            </a:r>
            <a:r>
              <a:rPr lang="en"/>
              <a:t> the diameter, the </a:t>
            </a:r>
            <a:r>
              <a:rPr lang="en" u="sng"/>
              <a:t>faster</a:t>
            </a:r>
            <a:r>
              <a:rPr lang="en"/>
              <a:t> the speed of transmission and the </a:t>
            </a:r>
            <a:r>
              <a:rPr lang="en" u="sng"/>
              <a:t>less </a:t>
            </a:r>
            <a:r>
              <a:rPr lang="en"/>
              <a:t>resistance to current flow</a:t>
            </a:r>
          </a:p>
          <a:p>
            <a:pPr marL="0" lvl="0" indent="0">
              <a:spcBef>
                <a:spcPts val="0"/>
              </a:spcBef>
              <a:buNone/>
            </a:pPr>
            <a:endParaRPr/>
          </a:p>
        </p:txBody>
      </p:sp>
      <p:sp>
        <p:nvSpPr>
          <p:cNvPr id="342" name="Shape 342"/>
          <p:cNvSpPr txBox="1">
            <a:spLocks noGrp="1"/>
          </p:cNvSpPr>
          <p:nvPr>
            <p:ph type="title"/>
          </p:nvPr>
        </p:nvSpPr>
        <p:spPr>
          <a:xfrm>
            <a:off x="228475" y="1929026"/>
            <a:ext cx="8520600" cy="600600"/>
          </a:xfrm>
          <a:prstGeom prst="rect">
            <a:avLst/>
          </a:prstGeom>
        </p:spPr>
        <p:txBody>
          <a:bodyPr wrap="square" lIns="91425" tIns="91425" rIns="91425" bIns="91425" anchor="b" anchorCtr="0">
            <a:noAutofit/>
          </a:bodyPr>
          <a:lstStyle/>
          <a:p>
            <a:pPr marL="0" lvl="0" indent="0" rtl="0">
              <a:spcBef>
                <a:spcPts val="0"/>
              </a:spcBef>
              <a:buNone/>
            </a:pPr>
            <a:r>
              <a:rPr lang="en" sz="3000">
                <a:solidFill>
                  <a:srgbClr val="000000"/>
                </a:solidFill>
              </a:rPr>
              <a:t>What happens if myelination is lost?</a:t>
            </a:r>
          </a:p>
        </p:txBody>
      </p:sp>
      <p:sp>
        <p:nvSpPr>
          <p:cNvPr id="343" name="Shape 343"/>
          <p:cNvSpPr txBox="1">
            <a:spLocks noGrp="1"/>
          </p:cNvSpPr>
          <p:nvPr>
            <p:ph type="body" idx="1"/>
          </p:nvPr>
        </p:nvSpPr>
        <p:spPr>
          <a:xfrm>
            <a:off x="333875" y="2529625"/>
            <a:ext cx="3999900" cy="2395200"/>
          </a:xfrm>
          <a:prstGeom prst="rect">
            <a:avLst/>
          </a:prstGeom>
          <a:solidFill>
            <a:srgbClr val="F3F3F3"/>
          </a:solidFill>
          <a:ln w="19050" cap="flat" cmpd="sng">
            <a:solidFill>
              <a:schemeClr val="lt2"/>
            </a:solidFill>
            <a:prstDash val="dot"/>
            <a:round/>
            <a:headEnd type="none" w="med" len="med"/>
            <a:tailEnd type="none" w="med" len="med"/>
          </a:ln>
        </p:spPr>
        <p:txBody>
          <a:bodyPr wrap="square" lIns="91425" tIns="91425" rIns="91425" bIns="91425" anchor="t" anchorCtr="0">
            <a:noAutofit/>
          </a:bodyPr>
          <a:lstStyle/>
          <a:p>
            <a:pPr marL="457200" lvl="0" indent="-317500" rtl="0">
              <a:lnSpc>
                <a:spcPct val="90000"/>
              </a:lnSpc>
              <a:spcBef>
                <a:spcPts val="700"/>
              </a:spcBef>
              <a:spcAft>
                <a:spcPts val="0"/>
              </a:spcAft>
              <a:buClr>
                <a:srgbClr val="000000"/>
              </a:buClr>
              <a:buSzPts val="1400"/>
              <a:buChar char="●"/>
            </a:pPr>
            <a:r>
              <a:rPr lang="en">
                <a:solidFill>
                  <a:srgbClr val="000000"/>
                </a:solidFill>
              </a:rPr>
              <a:t>Multiple sclerosis</a:t>
            </a:r>
          </a:p>
          <a:p>
            <a:pPr marL="914400" lvl="1" indent="-317500" rtl="0">
              <a:lnSpc>
                <a:spcPct val="90000"/>
              </a:lnSpc>
              <a:spcBef>
                <a:spcPts val="0"/>
              </a:spcBef>
              <a:spcAft>
                <a:spcPts val="0"/>
              </a:spcAft>
              <a:buClr>
                <a:srgbClr val="000000"/>
              </a:buClr>
              <a:buSzPts val="1400"/>
              <a:buChar char="○"/>
            </a:pPr>
            <a:r>
              <a:rPr lang="en" sz="1400">
                <a:solidFill>
                  <a:srgbClr val="000000"/>
                </a:solidFill>
              </a:rPr>
              <a:t>Autoimmune disease</a:t>
            </a:r>
          </a:p>
          <a:p>
            <a:pPr marL="914400" lvl="1" indent="-317500" rtl="0">
              <a:lnSpc>
                <a:spcPct val="90000"/>
              </a:lnSpc>
              <a:spcBef>
                <a:spcPts val="0"/>
              </a:spcBef>
              <a:spcAft>
                <a:spcPts val="0"/>
              </a:spcAft>
              <a:buClr>
                <a:srgbClr val="000000"/>
              </a:buClr>
              <a:buSzPts val="1400"/>
              <a:buChar char="○"/>
            </a:pPr>
            <a:r>
              <a:rPr lang="en" sz="1400">
                <a:solidFill>
                  <a:srgbClr val="000000"/>
                </a:solidFill>
              </a:rPr>
              <a:t>Usually young adults</a:t>
            </a:r>
          </a:p>
          <a:p>
            <a:pPr marL="914400" lvl="1" indent="-317500" rtl="0">
              <a:lnSpc>
                <a:spcPct val="90000"/>
              </a:lnSpc>
              <a:spcBef>
                <a:spcPts val="0"/>
              </a:spcBef>
              <a:spcAft>
                <a:spcPts val="0"/>
              </a:spcAft>
              <a:buClr>
                <a:srgbClr val="000000"/>
              </a:buClr>
              <a:buSzPts val="1400"/>
              <a:buChar char="○"/>
            </a:pPr>
            <a:r>
              <a:rPr lang="en" sz="1400">
                <a:solidFill>
                  <a:srgbClr val="000000"/>
                </a:solidFill>
              </a:rPr>
              <a:t>Blindness, problems controlling muscles</a:t>
            </a:r>
          </a:p>
          <a:p>
            <a:pPr marL="457200" lvl="0" indent="-317500" rtl="0">
              <a:lnSpc>
                <a:spcPct val="90000"/>
              </a:lnSpc>
              <a:spcBef>
                <a:spcPts val="0"/>
              </a:spcBef>
              <a:spcAft>
                <a:spcPts val="0"/>
              </a:spcAft>
              <a:buClr>
                <a:srgbClr val="000000"/>
              </a:buClr>
              <a:buSzPts val="1400"/>
              <a:buChar char="●"/>
            </a:pPr>
            <a:r>
              <a:rPr lang="en">
                <a:solidFill>
                  <a:srgbClr val="000000"/>
                </a:solidFill>
              </a:rPr>
              <a:t>Ultimately paralysis</a:t>
            </a:r>
          </a:p>
          <a:p>
            <a:pPr marL="914400" lvl="1" indent="-317500" rtl="0">
              <a:lnSpc>
                <a:spcPct val="90000"/>
              </a:lnSpc>
              <a:spcBef>
                <a:spcPts val="0"/>
              </a:spcBef>
              <a:spcAft>
                <a:spcPts val="0"/>
              </a:spcAft>
              <a:buClr>
                <a:srgbClr val="000000"/>
              </a:buClr>
              <a:buSzPts val="1400"/>
              <a:buChar char="○"/>
            </a:pPr>
            <a:r>
              <a:rPr lang="en" sz="1400">
                <a:solidFill>
                  <a:srgbClr val="000000"/>
                </a:solidFill>
              </a:rPr>
              <a:t>Immune system attacks myelin sheaths and nerve fibers</a:t>
            </a:r>
          </a:p>
          <a:p>
            <a:pPr marL="457200" lvl="0" indent="-317500" rtl="0">
              <a:lnSpc>
                <a:spcPct val="90000"/>
              </a:lnSpc>
              <a:spcBef>
                <a:spcPts val="0"/>
              </a:spcBef>
              <a:spcAft>
                <a:spcPts val="0"/>
              </a:spcAft>
              <a:buClr>
                <a:srgbClr val="000000"/>
              </a:buClr>
              <a:buSzPts val="1400"/>
              <a:buChar char="●"/>
            </a:pPr>
            <a:r>
              <a:rPr lang="en">
                <a:solidFill>
                  <a:srgbClr val="000000"/>
                </a:solidFill>
              </a:rPr>
              <a:t>Scar tissue (sclerosis) replaces some damaged cells</a:t>
            </a:r>
          </a:p>
        </p:txBody>
      </p:sp>
      <p:pic>
        <p:nvPicPr>
          <p:cNvPr id="344" name="Shape 344"/>
          <p:cNvPicPr preferRelativeResize="0"/>
          <p:nvPr/>
        </p:nvPicPr>
        <p:blipFill rotWithShape="1">
          <a:blip r:embed="rId3">
            <a:alphaModFix/>
          </a:blip>
          <a:srcRect l="5267" b="5917"/>
          <a:stretch/>
        </p:blipFill>
        <p:spPr>
          <a:xfrm>
            <a:off x="5775925" y="2529625"/>
            <a:ext cx="2892858" cy="2395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11700" y="-93479"/>
            <a:ext cx="8520600" cy="831300"/>
          </a:xfrm>
          <a:prstGeom prst="rect">
            <a:avLst/>
          </a:prstGeom>
          <a:noFill/>
          <a:ln>
            <a:noFill/>
          </a:ln>
        </p:spPr>
        <p:txBody>
          <a:bodyPr wrap="square" lIns="91425" tIns="91425" rIns="91425" bIns="91425" anchor="b" anchorCtr="0">
            <a:noAutofit/>
          </a:bodyPr>
          <a:lstStyle/>
          <a:p>
            <a:pPr marL="0" marR="0" lvl="0" indent="-266700" algn="ctr" rtl="0">
              <a:lnSpc>
                <a:spcPct val="100000"/>
              </a:lnSpc>
              <a:spcBef>
                <a:spcPts val="0"/>
              </a:spcBef>
              <a:spcAft>
                <a:spcPts val="0"/>
              </a:spcAft>
              <a:buClr>
                <a:schemeClr val="dk1"/>
              </a:buClr>
              <a:buSzPts val="4200"/>
              <a:buFont typeface="Economica"/>
              <a:buNone/>
            </a:pPr>
            <a:r>
              <a:rPr lang="en" sz="4200" b="0" i="0" u="none" strike="noStrike" cap="none">
                <a:solidFill>
                  <a:schemeClr val="accent2"/>
                </a:solidFill>
                <a:latin typeface="Economica"/>
                <a:ea typeface="Economica"/>
                <a:cs typeface="Economica"/>
                <a:sym typeface="Economica"/>
              </a:rPr>
              <a:t>Quiz</a:t>
            </a:r>
          </a:p>
        </p:txBody>
      </p:sp>
      <p:sp>
        <p:nvSpPr>
          <p:cNvPr id="350" name="Shape 350"/>
          <p:cNvSpPr txBox="1">
            <a:spLocks noGrp="1"/>
          </p:cNvSpPr>
          <p:nvPr>
            <p:ph type="body" idx="1"/>
          </p:nvPr>
        </p:nvSpPr>
        <p:spPr>
          <a:xfrm>
            <a:off x="311700" y="667900"/>
            <a:ext cx="8520600" cy="4148400"/>
          </a:xfrm>
          <a:prstGeom prst="rect">
            <a:avLst/>
          </a:prstGeom>
          <a:noFill/>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457200" marR="0" lvl="0" indent="-304800" algn="l" rtl="0">
              <a:lnSpc>
                <a:spcPct val="115000"/>
              </a:lnSpc>
              <a:spcBef>
                <a:spcPts val="0"/>
              </a:spcBef>
              <a:spcAft>
                <a:spcPts val="0"/>
              </a:spcAft>
              <a:buSzPts val="1200"/>
              <a:buAutoNum type="arabicPeriod"/>
            </a:pPr>
            <a:r>
              <a:rPr lang="en" sz="1200">
                <a:solidFill>
                  <a:srgbClr val="45818E"/>
                </a:solidFill>
              </a:rPr>
              <a:t>A typical neuron has a resting membrane potential of about:</a:t>
            </a:r>
            <a:br>
              <a:rPr lang="en" sz="1200">
                <a:solidFill>
                  <a:srgbClr val="45818E"/>
                </a:solidFill>
              </a:rPr>
            </a:br>
            <a:r>
              <a:rPr lang="en" sz="1200"/>
              <a:t>(</a:t>
            </a:r>
            <a:r>
              <a:rPr lang="en" sz="1200">
                <a:solidFill>
                  <a:schemeClr val="lt2"/>
                </a:solidFill>
              </a:rPr>
              <a:t>A</a:t>
            </a:r>
            <a:r>
              <a:rPr lang="en" sz="1200"/>
              <a:t>)   +70 mV                  (</a:t>
            </a:r>
            <a:r>
              <a:rPr lang="en" sz="1200">
                <a:solidFill>
                  <a:schemeClr val="lt2"/>
                </a:solidFill>
              </a:rPr>
              <a:t>B</a:t>
            </a:r>
            <a:r>
              <a:rPr lang="en" sz="1200"/>
              <a:t>)   +70 V</a:t>
            </a:r>
            <a:br>
              <a:rPr lang="en" sz="1200"/>
            </a:br>
            <a:r>
              <a:rPr lang="en" sz="1200"/>
              <a:t>(</a:t>
            </a:r>
            <a:r>
              <a:rPr lang="en" sz="1200">
                <a:solidFill>
                  <a:schemeClr val="lt2"/>
                </a:solidFill>
              </a:rPr>
              <a:t>C</a:t>
            </a:r>
            <a:r>
              <a:rPr lang="en" sz="1200"/>
              <a:t>)   −70 mV                  (</a:t>
            </a:r>
            <a:r>
              <a:rPr lang="en" sz="1200">
                <a:solidFill>
                  <a:schemeClr val="lt2"/>
                </a:solidFill>
              </a:rPr>
              <a:t>D</a:t>
            </a:r>
            <a:r>
              <a:rPr lang="en" sz="1200"/>
              <a:t>)   −70 V</a:t>
            </a:r>
          </a:p>
          <a:p>
            <a:pPr marL="457200" marR="0" lvl="0" indent="-304800" algn="l" rtl="0">
              <a:lnSpc>
                <a:spcPct val="115000"/>
              </a:lnSpc>
              <a:spcBef>
                <a:spcPts val="0"/>
              </a:spcBef>
              <a:spcAft>
                <a:spcPts val="0"/>
              </a:spcAft>
              <a:buSzPts val="1200"/>
              <a:buAutoNum type="arabicPeriod"/>
            </a:pPr>
            <a:r>
              <a:rPr lang="en" sz="1200">
                <a:solidFill>
                  <a:schemeClr val="accent3"/>
                </a:solidFill>
              </a:rPr>
              <a:t>The following ion(s) is/are involved in the neuronal action potential:</a:t>
            </a:r>
            <a:br>
              <a:rPr lang="en" sz="1200">
                <a:solidFill>
                  <a:schemeClr val="accent3"/>
                </a:solidFill>
              </a:rPr>
            </a:br>
            <a:r>
              <a:rPr lang="en" sz="1200"/>
              <a:t>(</a:t>
            </a:r>
            <a:r>
              <a:rPr lang="en" sz="1200">
                <a:solidFill>
                  <a:schemeClr val="lt2"/>
                </a:solidFill>
              </a:rPr>
              <a:t>A</a:t>
            </a:r>
            <a:r>
              <a:rPr lang="en" sz="1200"/>
              <a:t>)   Sodium (Na+)       (</a:t>
            </a:r>
            <a:r>
              <a:rPr lang="en" sz="1200">
                <a:solidFill>
                  <a:schemeClr val="lt2"/>
                </a:solidFill>
              </a:rPr>
              <a:t>B</a:t>
            </a:r>
            <a:r>
              <a:rPr lang="en" sz="1200"/>
              <a:t>)   Potassium (K+)</a:t>
            </a:r>
            <a:br>
              <a:rPr lang="en" sz="1200"/>
            </a:br>
            <a:r>
              <a:rPr lang="en" sz="1200"/>
              <a:t>(</a:t>
            </a:r>
            <a:r>
              <a:rPr lang="en" sz="1200">
                <a:solidFill>
                  <a:schemeClr val="lt2"/>
                </a:solidFill>
              </a:rPr>
              <a:t>C</a:t>
            </a:r>
            <a:r>
              <a:rPr lang="en" sz="1200"/>
              <a:t>)   Calcium (Ca2+)     (</a:t>
            </a:r>
            <a:r>
              <a:rPr lang="en" sz="1200">
                <a:solidFill>
                  <a:schemeClr val="lt2"/>
                </a:solidFill>
              </a:rPr>
              <a:t>D</a:t>
            </a:r>
            <a:r>
              <a:rPr lang="en" sz="1200"/>
              <a:t>)   Both A&amp;B</a:t>
            </a:r>
          </a:p>
          <a:p>
            <a:pPr marL="457200" marR="0" lvl="0" indent="-304800" algn="l" rtl="0">
              <a:lnSpc>
                <a:spcPct val="115000"/>
              </a:lnSpc>
              <a:spcBef>
                <a:spcPts val="0"/>
              </a:spcBef>
              <a:spcAft>
                <a:spcPts val="0"/>
              </a:spcAft>
              <a:buSzPts val="1200"/>
              <a:buAutoNum type="arabicPeriod"/>
            </a:pPr>
            <a:r>
              <a:rPr lang="en" sz="1200">
                <a:solidFill>
                  <a:schemeClr val="accent3"/>
                </a:solidFill>
              </a:rPr>
              <a:t>At the peak of the action potential, the membrane potential is:</a:t>
            </a:r>
            <a:br>
              <a:rPr lang="en" sz="1200">
                <a:solidFill>
                  <a:schemeClr val="accent3"/>
                </a:solidFill>
              </a:rPr>
            </a:br>
            <a:r>
              <a:rPr lang="en" sz="1200"/>
              <a:t>	(</a:t>
            </a:r>
            <a:r>
              <a:rPr lang="en" sz="1200">
                <a:solidFill>
                  <a:schemeClr val="lt2"/>
                </a:solidFill>
              </a:rPr>
              <a:t>A</a:t>
            </a:r>
            <a:r>
              <a:rPr lang="en" sz="1200"/>
              <a:t>)   exactly at the Na+ equilibrium potential (VNa)</a:t>
            </a:r>
            <a:br>
              <a:rPr lang="en" sz="1200"/>
            </a:br>
            <a:r>
              <a:rPr lang="en" sz="1200"/>
              <a:t>	(</a:t>
            </a:r>
            <a:r>
              <a:rPr lang="en" sz="1200">
                <a:solidFill>
                  <a:schemeClr val="lt2"/>
                </a:solidFill>
              </a:rPr>
              <a:t>B</a:t>
            </a:r>
            <a:r>
              <a:rPr lang="en" sz="1200"/>
              <a:t>)   close to but more positive than the Na+ equilibrium potential (VNa)</a:t>
            </a:r>
            <a:br>
              <a:rPr lang="en" sz="1200"/>
            </a:br>
            <a:r>
              <a:rPr lang="en" sz="1200"/>
              <a:t>	(</a:t>
            </a:r>
            <a:r>
              <a:rPr lang="en" sz="1200">
                <a:solidFill>
                  <a:schemeClr val="lt2"/>
                </a:solidFill>
              </a:rPr>
              <a:t>C</a:t>
            </a:r>
            <a:r>
              <a:rPr lang="en" sz="1200"/>
              <a:t>)   close to but less positive than the Na+ equilibrium potential (VNa)</a:t>
            </a:r>
            <a:br>
              <a:rPr lang="en" sz="1200"/>
            </a:br>
            <a:r>
              <a:rPr lang="en" sz="1200"/>
              <a:t>	(</a:t>
            </a:r>
            <a:r>
              <a:rPr lang="en" sz="1200">
                <a:solidFill>
                  <a:schemeClr val="lt2"/>
                </a:solidFill>
              </a:rPr>
              <a:t>D</a:t>
            </a:r>
            <a:r>
              <a:rPr lang="en" sz="1200"/>
              <a:t>)   exactly at 0 mV</a:t>
            </a:r>
          </a:p>
          <a:p>
            <a:pPr marL="457200" marR="0" lvl="0" indent="-304800" algn="l" rtl="0">
              <a:lnSpc>
                <a:spcPct val="115000"/>
              </a:lnSpc>
              <a:spcBef>
                <a:spcPts val="0"/>
              </a:spcBef>
              <a:spcAft>
                <a:spcPts val="0"/>
              </a:spcAft>
              <a:buSzPts val="1200"/>
              <a:buAutoNum type="arabicPeriod"/>
            </a:pPr>
            <a:r>
              <a:rPr lang="en" sz="1200">
                <a:solidFill>
                  <a:schemeClr val="accent3"/>
                </a:solidFill>
              </a:rPr>
              <a:t>At what membrane voltage do neuronal voltage-gated Na+ channels become activated?</a:t>
            </a:r>
            <a:br>
              <a:rPr lang="en" sz="1200">
                <a:solidFill>
                  <a:schemeClr val="accent3"/>
                </a:solidFill>
              </a:rPr>
            </a:br>
            <a:r>
              <a:rPr lang="en" sz="1200"/>
              <a:t>(</a:t>
            </a:r>
            <a:r>
              <a:rPr lang="en" sz="1200">
                <a:solidFill>
                  <a:schemeClr val="lt2"/>
                </a:solidFill>
              </a:rPr>
              <a:t>A</a:t>
            </a:r>
            <a:r>
              <a:rPr lang="en" sz="1200"/>
              <a:t>)   −70                        (</a:t>
            </a:r>
            <a:r>
              <a:rPr lang="en" sz="1200">
                <a:solidFill>
                  <a:schemeClr val="lt2"/>
                </a:solidFill>
              </a:rPr>
              <a:t>B</a:t>
            </a:r>
            <a:r>
              <a:rPr lang="en" sz="1200"/>
              <a:t>)   −50   </a:t>
            </a:r>
            <a:br>
              <a:rPr lang="en" sz="1200"/>
            </a:br>
            <a:r>
              <a:rPr lang="en" sz="1200"/>
              <a:t>(</a:t>
            </a:r>
            <a:r>
              <a:rPr lang="en" sz="1200">
                <a:solidFill>
                  <a:schemeClr val="lt2"/>
                </a:solidFill>
              </a:rPr>
              <a:t>C</a:t>
            </a:r>
            <a:r>
              <a:rPr lang="en" sz="1200"/>
              <a:t>)   0 mV                     (</a:t>
            </a:r>
            <a:r>
              <a:rPr lang="en" sz="1200">
                <a:solidFill>
                  <a:schemeClr val="lt2"/>
                </a:solidFill>
              </a:rPr>
              <a:t>D</a:t>
            </a:r>
            <a:r>
              <a:rPr lang="en" sz="1200"/>
              <a:t>)   +50 mV</a:t>
            </a:r>
          </a:p>
          <a:p>
            <a:pPr marL="457200" marR="0" lvl="0" indent="-304800" algn="l" rtl="0">
              <a:lnSpc>
                <a:spcPct val="115000"/>
              </a:lnSpc>
              <a:spcBef>
                <a:spcPts val="0"/>
              </a:spcBef>
              <a:spcAft>
                <a:spcPts val="0"/>
              </a:spcAft>
              <a:buSzPts val="1200"/>
              <a:buAutoNum type="arabicPeriod"/>
            </a:pPr>
            <a:r>
              <a:rPr lang="en" sz="1200">
                <a:solidFill>
                  <a:schemeClr val="accent3"/>
                </a:solidFill>
              </a:rPr>
              <a:t>The hyperpolarization phase of the action potential is due to:</a:t>
            </a:r>
            <a:br>
              <a:rPr lang="en" sz="1200">
                <a:solidFill>
                  <a:schemeClr val="accent3"/>
                </a:solidFill>
              </a:rPr>
            </a:br>
            <a:r>
              <a:rPr lang="en" sz="1200"/>
              <a:t>	(</a:t>
            </a:r>
            <a:r>
              <a:rPr lang="en" sz="1200">
                <a:solidFill>
                  <a:schemeClr val="lt2"/>
                </a:solidFill>
              </a:rPr>
              <a:t>A</a:t>
            </a:r>
            <a:r>
              <a:rPr lang="en" sz="1200"/>
              <a:t>)   the opening of voltage-gated Cl− channels</a:t>
            </a:r>
            <a:br>
              <a:rPr lang="en" sz="1200"/>
            </a:br>
            <a:r>
              <a:rPr lang="en" sz="1200"/>
              <a:t>	(</a:t>
            </a:r>
            <a:r>
              <a:rPr lang="en" sz="1200">
                <a:solidFill>
                  <a:schemeClr val="lt2"/>
                </a:solidFill>
              </a:rPr>
              <a:t>B</a:t>
            </a:r>
            <a:r>
              <a:rPr lang="en" sz="1200"/>
              <a:t>)   the prolonged opening of voltage-gated K+ channels  </a:t>
            </a:r>
            <a:br>
              <a:rPr lang="en" sz="1200"/>
            </a:br>
            <a:r>
              <a:rPr lang="en" sz="1200"/>
              <a:t>	(</a:t>
            </a:r>
            <a:r>
              <a:rPr lang="en" sz="1200">
                <a:solidFill>
                  <a:schemeClr val="lt2"/>
                </a:solidFill>
              </a:rPr>
              <a:t>C</a:t>
            </a:r>
            <a:r>
              <a:rPr lang="en" sz="1200"/>
              <a:t>)   the closure of resting Na+ channels</a:t>
            </a:r>
            <a:br>
              <a:rPr lang="en" sz="1200"/>
            </a:br>
            <a:r>
              <a:rPr lang="en" sz="1200"/>
              <a:t>	(</a:t>
            </a:r>
            <a:r>
              <a:rPr lang="en" sz="1200">
                <a:solidFill>
                  <a:schemeClr val="lt2"/>
                </a:solidFill>
              </a:rPr>
              <a:t>D</a:t>
            </a:r>
            <a:r>
              <a:rPr lang="en" sz="1200"/>
              <a:t>)   due to the closure of Cl− channels</a:t>
            </a:r>
          </a:p>
        </p:txBody>
      </p:sp>
      <p:sp>
        <p:nvSpPr>
          <p:cNvPr id="351" name="Shape 351"/>
          <p:cNvSpPr txBox="1"/>
          <p:nvPr/>
        </p:nvSpPr>
        <p:spPr>
          <a:xfrm rot="10800000">
            <a:off x="7968850" y="3512975"/>
            <a:ext cx="738900" cy="1196100"/>
          </a:xfrm>
          <a:prstGeom prst="rect">
            <a:avLst/>
          </a:prstGeom>
          <a:noFill/>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r>
              <a:rPr lang="en" sz="1000">
                <a:solidFill>
                  <a:srgbClr val="B7B7B7"/>
                </a:solidFill>
                <a:latin typeface="Open Sans"/>
                <a:ea typeface="Open Sans"/>
                <a:cs typeface="Open Sans"/>
                <a:sym typeface="Open Sans"/>
              </a:rPr>
              <a:t>Answers :</a:t>
            </a:r>
          </a:p>
          <a:p>
            <a:pPr marL="0" lvl="0" indent="0">
              <a:spcBef>
                <a:spcPts val="0"/>
              </a:spcBef>
              <a:buNone/>
            </a:pPr>
            <a:r>
              <a:rPr lang="en" sz="1000">
                <a:solidFill>
                  <a:srgbClr val="B7B7B7"/>
                </a:solidFill>
                <a:latin typeface="Open Sans"/>
                <a:ea typeface="Open Sans"/>
                <a:cs typeface="Open Sans"/>
                <a:sym typeface="Open Sans"/>
              </a:rPr>
              <a:t>1 : C</a:t>
            </a:r>
          </a:p>
          <a:p>
            <a:pPr marL="0" lvl="0" indent="0">
              <a:spcBef>
                <a:spcPts val="0"/>
              </a:spcBef>
              <a:buNone/>
            </a:pPr>
            <a:r>
              <a:rPr lang="en" sz="1000">
                <a:solidFill>
                  <a:srgbClr val="B7B7B7"/>
                </a:solidFill>
                <a:latin typeface="Open Sans"/>
                <a:ea typeface="Open Sans"/>
                <a:cs typeface="Open Sans"/>
                <a:sym typeface="Open Sans"/>
              </a:rPr>
              <a:t>2 : D</a:t>
            </a:r>
          </a:p>
          <a:p>
            <a:pPr marL="0" lvl="0" indent="0">
              <a:spcBef>
                <a:spcPts val="0"/>
              </a:spcBef>
              <a:buNone/>
            </a:pPr>
            <a:r>
              <a:rPr lang="en" sz="1000">
                <a:solidFill>
                  <a:srgbClr val="B7B7B7"/>
                </a:solidFill>
                <a:latin typeface="Open Sans"/>
                <a:ea typeface="Open Sans"/>
                <a:cs typeface="Open Sans"/>
                <a:sym typeface="Open Sans"/>
              </a:rPr>
              <a:t>3 : C</a:t>
            </a:r>
          </a:p>
          <a:p>
            <a:pPr marL="0" lvl="0" indent="0">
              <a:spcBef>
                <a:spcPts val="0"/>
              </a:spcBef>
              <a:buNone/>
            </a:pPr>
            <a:r>
              <a:rPr lang="en" sz="1000">
                <a:solidFill>
                  <a:srgbClr val="B7B7B7"/>
                </a:solidFill>
                <a:latin typeface="Open Sans"/>
                <a:ea typeface="Open Sans"/>
                <a:cs typeface="Open Sans"/>
                <a:sym typeface="Open Sans"/>
              </a:rPr>
              <a:t>4 : B</a:t>
            </a:r>
          </a:p>
          <a:p>
            <a:pPr marL="0" lvl="0" indent="0">
              <a:spcBef>
                <a:spcPts val="0"/>
              </a:spcBef>
              <a:buNone/>
            </a:pPr>
            <a:r>
              <a:rPr lang="en" sz="1000">
                <a:solidFill>
                  <a:srgbClr val="B7B7B7"/>
                </a:solidFill>
                <a:latin typeface="Open Sans"/>
                <a:ea typeface="Open Sans"/>
                <a:cs typeface="Open Sans"/>
                <a:sym typeface="Open Sans"/>
              </a:rPr>
              <a:t>5 : B</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55"/>
        <p:cNvGrpSpPr/>
        <p:nvPr/>
      </p:nvGrpSpPr>
      <p:grpSpPr>
        <a:xfrm>
          <a:off x="0" y="0"/>
          <a:ext cx="0" cy="0"/>
          <a:chOff x="0" y="0"/>
          <a:chExt cx="0" cy="0"/>
        </a:xfrm>
      </p:grpSpPr>
      <p:pic>
        <p:nvPicPr>
          <p:cNvPr id="356" name="Shape 356"/>
          <p:cNvPicPr preferRelativeResize="0"/>
          <p:nvPr/>
        </p:nvPicPr>
        <p:blipFill>
          <a:blip r:embed="rId3">
            <a:alphaModFix/>
          </a:blip>
          <a:stretch>
            <a:fillRect/>
          </a:stretch>
        </p:blipFill>
        <p:spPr>
          <a:xfrm>
            <a:off x="0" y="178367"/>
            <a:ext cx="9144004" cy="4786760"/>
          </a:xfrm>
          <a:prstGeom prst="rect">
            <a:avLst/>
          </a:prstGeom>
          <a:noFill/>
          <a:ln>
            <a:noFill/>
          </a:ln>
        </p:spPr>
      </p:pic>
      <p:sp>
        <p:nvSpPr>
          <p:cNvPr id="357" name="Shape 357"/>
          <p:cNvSpPr/>
          <p:nvPr/>
        </p:nvSpPr>
        <p:spPr>
          <a:xfrm rot="5400000">
            <a:off x="7278725" y="237625"/>
            <a:ext cx="984300" cy="865800"/>
          </a:xfrm>
          <a:prstGeom prst="bentArrow">
            <a:avLst>
              <a:gd name="adj1" fmla="val 11983"/>
              <a:gd name="adj2" fmla="val 15496"/>
              <a:gd name="adj3" fmla="val 28006"/>
              <a:gd name="adj4" fmla="val 72984"/>
            </a:avLst>
          </a:prstGeom>
          <a:solidFill>
            <a:srgbClr val="FFFFFF"/>
          </a:solidFill>
          <a:ln w="9525"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156725" y="254200"/>
            <a:ext cx="2717400" cy="3072600"/>
          </a:xfrm>
          <a:prstGeom prst="rect">
            <a:avLst/>
          </a:prstGeom>
          <a:noFill/>
          <a:ln w="9525" cap="flat" cmpd="sng">
            <a:solidFill>
              <a:schemeClr val="lt1"/>
            </a:solidFill>
            <a:prstDash val="solid"/>
            <a:round/>
            <a:headEnd type="none" w="med" len="med"/>
            <a:tailEnd type="none" w="med" len="med"/>
          </a:ln>
        </p:spPr>
        <p:txBody>
          <a:bodyPr wrap="square" lIns="91425" tIns="91425" rIns="91425" bIns="91425" anchor="t" anchorCtr="0">
            <a:noAutofit/>
          </a:bodyPr>
          <a:lstStyle/>
          <a:p>
            <a:pPr marL="0" marR="0" lvl="0" indent="-152400" algn="l" rtl="0">
              <a:lnSpc>
                <a:spcPct val="115000"/>
              </a:lnSpc>
              <a:spcBef>
                <a:spcPts val="0"/>
              </a:spcBef>
              <a:spcAft>
                <a:spcPts val="0"/>
              </a:spcAft>
              <a:buClr>
                <a:schemeClr val="dk1"/>
              </a:buClr>
              <a:buSzPts val="2400"/>
              <a:buFont typeface="Open Sans"/>
              <a:buNone/>
            </a:pPr>
            <a:r>
              <a:rPr lang="en" sz="2400" i="0" u="none" strike="noStrike" cap="none">
                <a:solidFill>
                  <a:schemeClr val="lt1"/>
                </a:solidFill>
              </a:rPr>
              <a:t>Female’s team:</a:t>
            </a:r>
          </a:p>
          <a:p>
            <a:pPr marL="457200" marR="0" lvl="0" indent="-317500" algn="l" rtl="0">
              <a:lnSpc>
                <a:spcPct val="115000"/>
              </a:lnSpc>
              <a:spcBef>
                <a:spcPts val="1600"/>
              </a:spcBef>
              <a:spcAft>
                <a:spcPts val="0"/>
              </a:spcAft>
              <a:buClr>
                <a:schemeClr val="lt1"/>
              </a:buClr>
              <a:buSzPts val="1400"/>
              <a:buFont typeface="Open Sans"/>
              <a:buAutoNum type="arabicPeriod"/>
            </a:pPr>
            <a:r>
              <a:rPr lang="en" i="0" u="none" strike="noStrike" cap="none">
                <a:solidFill>
                  <a:schemeClr val="lt1"/>
                </a:solidFill>
              </a:rPr>
              <a:t>Ahad Algrain</a:t>
            </a:r>
          </a:p>
          <a:p>
            <a:pPr marL="457200" marR="0" lvl="0" indent="-317500" algn="l" rtl="0">
              <a:lnSpc>
                <a:spcPct val="115000"/>
              </a:lnSpc>
              <a:spcBef>
                <a:spcPts val="0"/>
              </a:spcBef>
              <a:spcAft>
                <a:spcPts val="0"/>
              </a:spcAft>
              <a:buClr>
                <a:schemeClr val="lt1"/>
              </a:buClr>
              <a:buSzPts val="1400"/>
              <a:buFont typeface="Open Sans"/>
              <a:buAutoNum type="arabicPeriod"/>
            </a:pPr>
            <a:r>
              <a:rPr lang="en" i="0" u="none" strike="noStrike" cap="none">
                <a:solidFill>
                  <a:schemeClr val="lt1"/>
                </a:solidFill>
              </a:rPr>
              <a:t>Hadeel</a:t>
            </a:r>
          </a:p>
          <a:p>
            <a:pPr marL="457200" marR="0" lvl="0" indent="-317500" algn="l" rtl="0">
              <a:lnSpc>
                <a:spcPct val="115000"/>
              </a:lnSpc>
              <a:spcBef>
                <a:spcPts val="0"/>
              </a:spcBef>
              <a:spcAft>
                <a:spcPts val="0"/>
              </a:spcAft>
              <a:buClr>
                <a:schemeClr val="lt1"/>
              </a:buClr>
              <a:buSzPts val="1400"/>
              <a:buFont typeface="Open Sans"/>
              <a:buAutoNum type="arabicPeriod"/>
            </a:pPr>
            <a:r>
              <a:rPr lang="en" i="0" u="none" strike="noStrike" cap="none">
                <a:solidFill>
                  <a:schemeClr val="lt1"/>
                </a:solidFill>
              </a:rPr>
              <a:t>Maha Alnahdi</a:t>
            </a:r>
          </a:p>
          <a:p>
            <a:pPr marL="457200" marR="0" lvl="0" indent="-317500" algn="l" rtl="0">
              <a:lnSpc>
                <a:spcPct val="115000"/>
              </a:lnSpc>
              <a:spcBef>
                <a:spcPts val="0"/>
              </a:spcBef>
              <a:spcAft>
                <a:spcPts val="0"/>
              </a:spcAft>
              <a:buClr>
                <a:schemeClr val="lt1"/>
              </a:buClr>
              <a:buSzPts val="1400"/>
              <a:buFont typeface="Open Sans"/>
              <a:buAutoNum type="arabicPeriod"/>
            </a:pPr>
            <a:r>
              <a:rPr lang="en" i="0" u="none" strike="noStrike" cap="none">
                <a:solidFill>
                  <a:schemeClr val="lt1"/>
                </a:solidFill>
              </a:rPr>
              <a:t>Majd AlBarrak</a:t>
            </a:r>
          </a:p>
          <a:p>
            <a:pPr marL="457200" marR="0" lvl="0" indent="-317500" algn="l" rtl="0">
              <a:lnSpc>
                <a:spcPct val="115000"/>
              </a:lnSpc>
              <a:spcBef>
                <a:spcPts val="0"/>
              </a:spcBef>
              <a:spcAft>
                <a:spcPts val="0"/>
              </a:spcAft>
              <a:buClr>
                <a:schemeClr val="lt1"/>
              </a:buClr>
              <a:buSzPts val="1400"/>
              <a:buFont typeface="Open Sans"/>
              <a:buAutoNum type="arabicPeriod"/>
            </a:pPr>
            <a:r>
              <a:rPr lang="en" i="0" u="none" strike="noStrike" cap="none">
                <a:solidFill>
                  <a:schemeClr val="lt1"/>
                </a:solidFill>
              </a:rPr>
              <a:t>Rahaf Alshammari</a:t>
            </a:r>
          </a:p>
          <a:p>
            <a:pPr marL="457200" marR="0" lvl="0" indent="-317500" algn="l" rtl="0">
              <a:lnSpc>
                <a:spcPct val="115000"/>
              </a:lnSpc>
              <a:spcBef>
                <a:spcPts val="0"/>
              </a:spcBef>
              <a:spcAft>
                <a:spcPts val="0"/>
              </a:spcAft>
              <a:buClr>
                <a:schemeClr val="lt1"/>
              </a:buClr>
              <a:buSzPts val="1400"/>
              <a:buFont typeface="Open Sans"/>
              <a:buAutoNum type="arabicPeriod"/>
            </a:pPr>
            <a:r>
              <a:rPr lang="en" i="0" u="none" strike="noStrike" cap="none">
                <a:solidFill>
                  <a:schemeClr val="lt1"/>
                </a:solidFill>
              </a:rPr>
              <a:t>Rinad Alghoraiby</a:t>
            </a:r>
          </a:p>
          <a:p>
            <a:pPr marL="457200" marR="0" lvl="0" indent="-317500" algn="l" rtl="0">
              <a:lnSpc>
                <a:spcPct val="115000"/>
              </a:lnSpc>
              <a:spcBef>
                <a:spcPts val="0"/>
              </a:spcBef>
              <a:spcAft>
                <a:spcPts val="0"/>
              </a:spcAft>
              <a:buClr>
                <a:schemeClr val="lt1"/>
              </a:buClr>
              <a:buSzPts val="1400"/>
              <a:buFont typeface="Open Sans"/>
              <a:buAutoNum type="arabicPeriod"/>
            </a:pPr>
            <a:r>
              <a:rPr lang="en" i="0" u="none" strike="noStrike" cap="none">
                <a:solidFill>
                  <a:schemeClr val="lt1"/>
                </a:solidFill>
              </a:rPr>
              <a:t>Munira Alhadlg </a:t>
            </a:r>
          </a:p>
          <a:p>
            <a:pPr marL="457200" marR="0" lvl="0" indent="-317500" algn="l" rtl="0">
              <a:lnSpc>
                <a:spcPct val="115000"/>
              </a:lnSpc>
              <a:spcBef>
                <a:spcPts val="0"/>
              </a:spcBef>
              <a:spcAft>
                <a:spcPts val="0"/>
              </a:spcAft>
              <a:buClr>
                <a:schemeClr val="lt1"/>
              </a:buClr>
              <a:buSzPts val="1400"/>
              <a:buFont typeface="Open Sans"/>
              <a:buAutoNum type="arabicPeriod"/>
            </a:pPr>
            <a:r>
              <a:rPr lang="en">
                <a:solidFill>
                  <a:schemeClr val="lt1"/>
                </a:solidFill>
              </a:rPr>
              <a:t>Sarah Alblaihed </a:t>
            </a:r>
          </a:p>
          <a:p>
            <a:pPr marL="457200" marR="0" lvl="0" indent="-317500" algn="l" rtl="0">
              <a:lnSpc>
                <a:spcPct val="115000"/>
              </a:lnSpc>
              <a:spcBef>
                <a:spcPts val="0"/>
              </a:spcBef>
              <a:spcAft>
                <a:spcPts val="0"/>
              </a:spcAft>
              <a:buClr>
                <a:schemeClr val="lt1"/>
              </a:buClr>
              <a:buSzPts val="1400"/>
              <a:buFont typeface="Open Sans"/>
              <a:buAutoNum type="arabicPeriod"/>
            </a:pPr>
            <a:r>
              <a:rPr lang="en">
                <a:solidFill>
                  <a:schemeClr val="lt1"/>
                </a:solidFill>
              </a:rPr>
              <a:t>Renad Almogren</a:t>
            </a:r>
          </a:p>
          <a:p>
            <a:pPr marL="0" marR="0" lvl="0" indent="-114300" algn="l" rtl="0">
              <a:lnSpc>
                <a:spcPct val="115000"/>
              </a:lnSpc>
              <a:spcBef>
                <a:spcPts val="0"/>
              </a:spcBef>
              <a:spcAft>
                <a:spcPts val="0"/>
              </a:spcAft>
              <a:buClr>
                <a:schemeClr val="dk1"/>
              </a:buClr>
              <a:buSzPts val="1800"/>
              <a:buFont typeface="Open Sans"/>
              <a:buNone/>
            </a:pPr>
            <a:endParaRPr sz="1800" i="0" u="none" strike="noStrike" cap="none">
              <a:solidFill>
                <a:schemeClr val="accent2"/>
              </a:solidFill>
            </a:endParaRPr>
          </a:p>
          <a:p>
            <a:pPr marL="0" marR="0" lvl="0" indent="-114300" algn="l" rtl="0">
              <a:lnSpc>
                <a:spcPct val="115000"/>
              </a:lnSpc>
              <a:spcBef>
                <a:spcPts val="1600"/>
              </a:spcBef>
              <a:spcAft>
                <a:spcPts val="0"/>
              </a:spcAft>
              <a:buClr>
                <a:schemeClr val="dk1"/>
              </a:buClr>
              <a:buSzPts val="1800"/>
              <a:buFont typeface="Open Sans"/>
              <a:buNone/>
            </a:pPr>
            <a:endParaRPr sz="1800" i="0" u="none" strike="noStrike" cap="none">
              <a:solidFill>
                <a:schemeClr val="accent2"/>
              </a:solidFill>
            </a:endParaRPr>
          </a:p>
          <a:p>
            <a:pPr marL="0" marR="0" lvl="0" indent="-152400" algn="l" rtl="0">
              <a:lnSpc>
                <a:spcPct val="115000"/>
              </a:lnSpc>
              <a:spcBef>
                <a:spcPts val="1600"/>
              </a:spcBef>
              <a:spcAft>
                <a:spcPts val="0"/>
              </a:spcAft>
              <a:buClr>
                <a:schemeClr val="dk1"/>
              </a:buClr>
              <a:buSzPts val="2400"/>
              <a:buFont typeface="Open Sans"/>
              <a:buNone/>
            </a:pPr>
            <a:endParaRPr sz="2400" i="0" u="none" strike="noStrike" cap="none">
              <a:solidFill>
                <a:schemeClr val="accent2"/>
              </a:solidFill>
            </a:endParaRPr>
          </a:p>
          <a:p>
            <a:pPr marL="0" marR="0" lvl="0" indent="-152400" algn="l" rtl="0">
              <a:lnSpc>
                <a:spcPct val="115000"/>
              </a:lnSpc>
              <a:spcBef>
                <a:spcPts val="1600"/>
              </a:spcBef>
              <a:spcAft>
                <a:spcPts val="0"/>
              </a:spcAft>
              <a:buClr>
                <a:schemeClr val="dk1"/>
              </a:buClr>
              <a:buSzPts val="2400"/>
              <a:buFont typeface="Open Sans"/>
              <a:buNone/>
            </a:pPr>
            <a:endParaRPr sz="2400" i="0" u="none" strike="noStrike" cap="none">
              <a:solidFill>
                <a:schemeClr val="accent2"/>
              </a:solidFill>
            </a:endParaRPr>
          </a:p>
        </p:txBody>
      </p:sp>
      <p:sp>
        <p:nvSpPr>
          <p:cNvPr id="363" name="Shape 363"/>
          <p:cNvSpPr txBox="1">
            <a:spLocks noGrp="1"/>
          </p:cNvSpPr>
          <p:nvPr>
            <p:ph type="title"/>
          </p:nvPr>
        </p:nvSpPr>
        <p:spPr>
          <a:xfrm>
            <a:off x="156725" y="3618350"/>
            <a:ext cx="2717400" cy="1361700"/>
          </a:xfrm>
          <a:prstGeom prst="rect">
            <a:avLst/>
          </a:prstGeom>
          <a:noFill/>
          <a:ln w="9525" cap="flat" cmpd="sng">
            <a:solidFill>
              <a:schemeClr val="lt1"/>
            </a:solidFill>
            <a:prstDash val="solid"/>
            <a:round/>
            <a:headEnd type="none" w="med" len="med"/>
            <a:tailEnd type="none" w="med" len="med"/>
          </a:ln>
        </p:spPr>
        <p:txBody>
          <a:bodyPr wrap="square" lIns="91425" tIns="91425" rIns="91425" bIns="91425" anchor="b" anchorCtr="0">
            <a:noAutofit/>
          </a:bodyPr>
          <a:lstStyle/>
          <a:p>
            <a:pPr marL="0" marR="0" lvl="0" indent="-152400" algn="l" rtl="0">
              <a:lnSpc>
                <a:spcPct val="100000"/>
              </a:lnSpc>
              <a:spcBef>
                <a:spcPts val="0"/>
              </a:spcBef>
              <a:spcAft>
                <a:spcPts val="0"/>
              </a:spcAft>
              <a:buClr>
                <a:schemeClr val="dk1"/>
              </a:buClr>
              <a:buSzPts val="2400"/>
              <a:buFont typeface="Economica"/>
              <a:buNone/>
            </a:pPr>
            <a:r>
              <a:rPr lang="en" sz="2400" i="0" u="none" strike="noStrike" cap="none">
                <a:solidFill>
                  <a:schemeClr val="lt1"/>
                </a:solidFill>
                <a:latin typeface="Open Sans"/>
                <a:ea typeface="Open Sans"/>
                <a:cs typeface="Open Sans"/>
                <a:sym typeface="Open Sans"/>
              </a:rPr>
              <a:t>Team Leaders: </a:t>
            </a:r>
          </a:p>
          <a:p>
            <a:pPr marL="0" marR="0" lvl="0" indent="-114300" algn="l" rtl="0">
              <a:lnSpc>
                <a:spcPct val="100000"/>
              </a:lnSpc>
              <a:spcBef>
                <a:spcPts val="0"/>
              </a:spcBef>
              <a:spcAft>
                <a:spcPts val="0"/>
              </a:spcAft>
              <a:buClr>
                <a:schemeClr val="dk1"/>
              </a:buClr>
              <a:buSzPts val="1800"/>
              <a:buFont typeface="Economica"/>
              <a:buNone/>
            </a:pPr>
            <a:r>
              <a:rPr lang="en" sz="1800" i="0" u="none" strike="noStrike" cap="none">
                <a:solidFill>
                  <a:schemeClr val="lt1"/>
                </a:solidFill>
                <a:latin typeface="Open Sans"/>
                <a:ea typeface="Open Sans"/>
                <a:cs typeface="Open Sans"/>
                <a:sym typeface="Open Sans"/>
              </a:rPr>
              <a:t>Abdulhakim AlOnaiq</a:t>
            </a:r>
          </a:p>
          <a:p>
            <a:pPr marL="0" marR="0" lvl="0" indent="-114300" algn="l" rtl="0">
              <a:lnSpc>
                <a:spcPct val="100000"/>
              </a:lnSpc>
              <a:spcBef>
                <a:spcPts val="0"/>
              </a:spcBef>
              <a:spcAft>
                <a:spcPts val="0"/>
              </a:spcAft>
              <a:buClr>
                <a:schemeClr val="dk1"/>
              </a:buClr>
              <a:buSzPts val="1800"/>
              <a:buFont typeface="Economica"/>
              <a:buNone/>
            </a:pPr>
            <a:r>
              <a:rPr lang="en" sz="1800" i="0" u="none" strike="noStrike" cap="none">
                <a:solidFill>
                  <a:schemeClr val="lt1"/>
                </a:solidFill>
                <a:latin typeface="Open Sans"/>
                <a:ea typeface="Open Sans"/>
                <a:cs typeface="Open Sans"/>
                <a:sym typeface="Open Sans"/>
              </a:rPr>
              <a:t>Alanoud Salman </a:t>
            </a:r>
          </a:p>
        </p:txBody>
      </p:sp>
      <p:sp>
        <p:nvSpPr>
          <p:cNvPr id="364" name="Shape 364"/>
          <p:cNvSpPr txBox="1">
            <a:spLocks noGrp="1"/>
          </p:cNvSpPr>
          <p:nvPr>
            <p:ph type="body" idx="2"/>
          </p:nvPr>
        </p:nvSpPr>
        <p:spPr>
          <a:xfrm>
            <a:off x="3104850" y="254200"/>
            <a:ext cx="2934300" cy="3072600"/>
          </a:xfrm>
          <a:prstGeom prst="rect">
            <a:avLst/>
          </a:prstGeom>
          <a:noFill/>
          <a:ln w="9525" cap="flat" cmpd="sng">
            <a:solidFill>
              <a:schemeClr val="lt1"/>
            </a:solidFill>
            <a:prstDash val="solid"/>
            <a:round/>
            <a:headEnd type="none" w="med" len="med"/>
            <a:tailEnd type="none" w="med" len="med"/>
          </a:ln>
        </p:spPr>
        <p:txBody>
          <a:bodyPr wrap="square" lIns="91425" tIns="91425" rIns="91425" bIns="91425" anchor="t" anchorCtr="0">
            <a:noAutofit/>
          </a:bodyPr>
          <a:lstStyle/>
          <a:p>
            <a:pPr marL="0" marR="0" lvl="0" indent="-152400" algn="l" rtl="0">
              <a:lnSpc>
                <a:spcPct val="115000"/>
              </a:lnSpc>
              <a:spcBef>
                <a:spcPts val="0"/>
              </a:spcBef>
              <a:spcAft>
                <a:spcPts val="0"/>
              </a:spcAft>
              <a:buClr>
                <a:schemeClr val="dk1"/>
              </a:buClr>
              <a:buSzPts val="2400"/>
              <a:buFont typeface="Open Sans"/>
              <a:buNone/>
            </a:pPr>
            <a:r>
              <a:rPr lang="en" sz="2400" i="0" u="none" strike="noStrike" cap="none">
                <a:solidFill>
                  <a:schemeClr val="lt1"/>
                </a:solidFill>
              </a:rPr>
              <a:t>Male’s team:</a:t>
            </a:r>
          </a:p>
          <a:p>
            <a:pPr marL="0" marR="0" lvl="0" indent="-152400" algn="l" rtl="0">
              <a:lnSpc>
                <a:spcPct val="100000"/>
              </a:lnSpc>
              <a:spcBef>
                <a:spcPts val="0"/>
              </a:spcBef>
              <a:spcAft>
                <a:spcPts val="0"/>
              </a:spcAft>
              <a:buClr>
                <a:schemeClr val="dk1"/>
              </a:buClr>
              <a:buSzPts val="2400"/>
              <a:buFont typeface="Open Sans"/>
              <a:buNone/>
            </a:pPr>
            <a:endParaRPr sz="2400">
              <a:solidFill>
                <a:schemeClr val="lt1"/>
              </a:solidFill>
            </a:endParaRPr>
          </a:p>
          <a:p>
            <a:pPr marL="457200" marR="0" lvl="0" indent="-317500" algn="l" rtl="0">
              <a:lnSpc>
                <a:spcPct val="115000"/>
              </a:lnSpc>
              <a:spcBef>
                <a:spcPts val="0"/>
              </a:spcBef>
              <a:spcAft>
                <a:spcPts val="0"/>
              </a:spcAft>
              <a:buClr>
                <a:schemeClr val="lt1"/>
              </a:buClr>
              <a:buSzPts val="1400"/>
              <a:buAutoNum type="arabicPeriod"/>
            </a:pPr>
            <a:r>
              <a:rPr lang="en">
                <a:solidFill>
                  <a:schemeClr val="lt1"/>
                </a:solidFill>
              </a:rPr>
              <a:t>Mohammed Alhassan</a:t>
            </a:r>
          </a:p>
          <a:p>
            <a:pPr marL="457200" marR="0" lvl="0" indent="-317500" algn="l" rtl="0">
              <a:lnSpc>
                <a:spcPct val="115000"/>
              </a:lnSpc>
              <a:spcBef>
                <a:spcPts val="0"/>
              </a:spcBef>
              <a:spcAft>
                <a:spcPts val="0"/>
              </a:spcAft>
              <a:buClr>
                <a:schemeClr val="lt1"/>
              </a:buClr>
              <a:buSzPts val="1400"/>
              <a:buAutoNum type="arabicPeriod"/>
            </a:pPr>
            <a:r>
              <a:rPr lang="en">
                <a:solidFill>
                  <a:schemeClr val="lt1"/>
                </a:solidFill>
              </a:rPr>
              <a:t>Abduljabbar Alyamani</a:t>
            </a:r>
          </a:p>
          <a:p>
            <a:pPr marL="457200" marR="0" lvl="0" indent="-317500" algn="l" rtl="0">
              <a:lnSpc>
                <a:spcPct val="115000"/>
              </a:lnSpc>
              <a:spcBef>
                <a:spcPts val="0"/>
              </a:spcBef>
              <a:spcAft>
                <a:spcPts val="0"/>
              </a:spcAft>
              <a:buClr>
                <a:schemeClr val="lt1"/>
              </a:buClr>
              <a:buSzPts val="1400"/>
              <a:buAutoNum type="arabicPeriod"/>
            </a:pPr>
            <a:r>
              <a:rPr lang="en">
                <a:solidFill>
                  <a:schemeClr val="lt1"/>
                </a:solidFill>
              </a:rPr>
              <a:t>Abdullah Alzaid</a:t>
            </a:r>
          </a:p>
          <a:p>
            <a:pPr marL="457200" marR="0" lvl="0" indent="-317500" algn="l" rtl="0">
              <a:lnSpc>
                <a:spcPct val="115000"/>
              </a:lnSpc>
              <a:spcBef>
                <a:spcPts val="0"/>
              </a:spcBef>
              <a:spcAft>
                <a:spcPts val="0"/>
              </a:spcAft>
              <a:buClr>
                <a:schemeClr val="lt1"/>
              </a:buClr>
              <a:buSzPts val="1400"/>
              <a:buAutoNum type="arabicPeriod"/>
            </a:pPr>
            <a:r>
              <a:rPr lang="en">
                <a:solidFill>
                  <a:schemeClr val="lt1"/>
                </a:solidFill>
              </a:rPr>
              <a:t>Abdulrahman altalasy</a:t>
            </a:r>
          </a:p>
          <a:p>
            <a:pPr marL="457200" marR="0" lvl="0" indent="-317500" algn="l" rtl="0">
              <a:lnSpc>
                <a:spcPct val="115000"/>
              </a:lnSpc>
              <a:spcBef>
                <a:spcPts val="0"/>
              </a:spcBef>
              <a:spcAft>
                <a:spcPts val="0"/>
              </a:spcAft>
              <a:buClr>
                <a:schemeClr val="lt1"/>
              </a:buClr>
              <a:buSzPts val="1400"/>
              <a:buAutoNum type="arabicPeriod"/>
            </a:pPr>
            <a:r>
              <a:rPr lang="en">
                <a:solidFill>
                  <a:schemeClr val="lt1"/>
                </a:solidFill>
              </a:rPr>
              <a:t>Fahad alhussain</a:t>
            </a:r>
          </a:p>
          <a:p>
            <a:pPr marL="457200" marR="0" lvl="0" indent="-317500" algn="l" rtl="0">
              <a:lnSpc>
                <a:spcPct val="115000"/>
              </a:lnSpc>
              <a:spcBef>
                <a:spcPts val="0"/>
              </a:spcBef>
              <a:spcAft>
                <a:spcPts val="0"/>
              </a:spcAft>
              <a:buClr>
                <a:schemeClr val="lt1"/>
              </a:buClr>
              <a:buSzPts val="1400"/>
              <a:buAutoNum type="arabicPeriod"/>
            </a:pPr>
            <a:r>
              <a:rPr lang="en">
                <a:solidFill>
                  <a:schemeClr val="lt1"/>
                </a:solidFill>
              </a:rPr>
              <a:t>Mohammad aljumaah</a:t>
            </a:r>
          </a:p>
          <a:p>
            <a:pPr marL="457200" marR="0" lvl="0" indent="-317500" algn="l" rtl="0">
              <a:lnSpc>
                <a:spcPct val="115000"/>
              </a:lnSpc>
              <a:spcBef>
                <a:spcPts val="0"/>
              </a:spcBef>
              <a:spcAft>
                <a:spcPts val="0"/>
              </a:spcAft>
              <a:buClr>
                <a:schemeClr val="lt1"/>
              </a:buClr>
              <a:buSzPts val="1400"/>
              <a:buAutoNum type="arabicPeriod"/>
            </a:pPr>
            <a:r>
              <a:rPr lang="en">
                <a:solidFill>
                  <a:schemeClr val="lt1"/>
                </a:solidFill>
              </a:rPr>
              <a:t>Hesham alshaya </a:t>
            </a:r>
          </a:p>
        </p:txBody>
      </p:sp>
      <p:sp>
        <p:nvSpPr>
          <p:cNvPr id="365" name="Shape 365"/>
          <p:cNvSpPr txBox="1"/>
          <p:nvPr/>
        </p:nvSpPr>
        <p:spPr>
          <a:xfrm>
            <a:off x="6323300" y="3618350"/>
            <a:ext cx="2655300" cy="1361700"/>
          </a:xfrm>
          <a:prstGeom prst="rect">
            <a:avLst/>
          </a:prstGeom>
          <a:noFill/>
          <a:ln w="9525" cap="flat" cmpd="sng">
            <a:solidFill>
              <a:schemeClr val="lt1"/>
            </a:solidFill>
            <a:prstDash val="solid"/>
            <a:round/>
            <a:headEnd type="none" w="med" len="med"/>
            <a:tailEnd type="none" w="med" len="med"/>
          </a:ln>
        </p:spPr>
        <p:txBody>
          <a:bodyPr wrap="square" lIns="91425" tIns="91425" rIns="91425" bIns="91425" anchor="t" anchorCtr="0">
            <a:noAutofit/>
          </a:bodyPr>
          <a:lstStyle/>
          <a:p>
            <a:pPr marL="0" marR="0" lvl="0" indent="-88900" algn="l" rtl="0">
              <a:lnSpc>
                <a:spcPct val="100000"/>
              </a:lnSpc>
              <a:spcBef>
                <a:spcPts val="0"/>
              </a:spcBef>
              <a:spcAft>
                <a:spcPts val="0"/>
              </a:spcAft>
              <a:buClr>
                <a:schemeClr val="lt1"/>
              </a:buClr>
              <a:buSzPts val="1400"/>
              <a:buFont typeface="Arial"/>
              <a:buNone/>
            </a:pPr>
            <a:r>
              <a:rPr lang="en" sz="1400" i="0" u="none" strike="noStrike" cap="none">
                <a:solidFill>
                  <a:schemeClr val="lt1"/>
                </a:solidFill>
                <a:latin typeface="Open Sans"/>
                <a:ea typeface="Open Sans"/>
                <a:cs typeface="Open Sans"/>
                <a:sym typeface="Open Sans"/>
              </a:rPr>
              <a:t>editing file:</a:t>
            </a:r>
          </a:p>
          <a:p>
            <a:pPr marL="0" marR="0" lvl="0" indent="-88900" algn="l" rtl="0">
              <a:lnSpc>
                <a:spcPct val="100000"/>
              </a:lnSpc>
              <a:spcBef>
                <a:spcPts val="0"/>
              </a:spcBef>
              <a:spcAft>
                <a:spcPts val="0"/>
              </a:spcAft>
              <a:buClr>
                <a:schemeClr val="lt1"/>
              </a:buClr>
              <a:buSzPts val="1400"/>
              <a:buFont typeface="Arial"/>
              <a:buNone/>
            </a:pPr>
            <a:r>
              <a:rPr lang="en">
                <a:solidFill>
                  <a:schemeClr val="lt1"/>
                </a:solidFill>
                <a:latin typeface="Open Sans"/>
                <a:ea typeface="Open Sans"/>
                <a:cs typeface="Open Sans"/>
                <a:sym typeface="Open Sans"/>
              </a:rPr>
              <a:t>https://docs.google.com/presentation/d/1cCFinb9YDMlVaVU2UGhTmQ7EviIKWMHqP0TMMGNbvdM/edit?usp=sharing</a:t>
            </a:r>
          </a:p>
        </p:txBody>
      </p:sp>
      <p:sp>
        <p:nvSpPr>
          <p:cNvPr id="366" name="Shape 366"/>
          <p:cNvSpPr txBox="1"/>
          <p:nvPr/>
        </p:nvSpPr>
        <p:spPr>
          <a:xfrm>
            <a:off x="3037675" y="3618350"/>
            <a:ext cx="3028200" cy="1361700"/>
          </a:xfrm>
          <a:prstGeom prst="rect">
            <a:avLst/>
          </a:prstGeom>
          <a:noFill/>
          <a:ln w="9525" cap="flat" cmpd="sng">
            <a:solidFill>
              <a:schemeClr val="lt1"/>
            </a:solidFill>
            <a:prstDash val="solid"/>
            <a:round/>
            <a:headEnd type="none" w="med" len="med"/>
            <a:tailEnd type="none" w="med" len="med"/>
          </a:ln>
        </p:spPr>
        <p:txBody>
          <a:bodyPr wrap="square" lIns="91425" tIns="91425" rIns="91425" bIns="91425" anchor="t" anchorCtr="0">
            <a:noAutofit/>
          </a:bodyPr>
          <a:lstStyle/>
          <a:p>
            <a:pPr marL="0" marR="0" lvl="0" indent="-88900" algn="l" rtl="0">
              <a:lnSpc>
                <a:spcPct val="150000"/>
              </a:lnSpc>
              <a:spcBef>
                <a:spcPts val="0"/>
              </a:spcBef>
              <a:spcAft>
                <a:spcPts val="0"/>
              </a:spcAft>
              <a:buClr>
                <a:schemeClr val="lt1"/>
              </a:buClr>
              <a:buSzPts val="1400"/>
              <a:buFont typeface="Arial"/>
              <a:buNone/>
            </a:pPr>
            <a:r>
              <a:rPr lang="en" sz="1400" i="0" u="none" strike="noStrike" cap="none">
                <a:solidFill>
                  <a:schemeClr val="lt1"/>
                </a:solidFill>
                <a:latin typeface="Open Sans"/>
                <a:ea typeface="Open Sans"/>
                <a:cs typeface="Open Sans"/>
                <a:sym typeface="Open Sans"/>
              </a:rPr>
              <a:t>contact us at:</a:t>
            </a:r>
          </a:p>
          <a:p>
            <a:pPr marL="0" marR="0" lvl="0" indent="-88900" algn="l" rtl="0">
              <a:lnSpc>
                <a:spcPct val="150000"/>
              </a:lnSpc>
              <a:spcBef>
                <a:spcPts val="0"/>
              </a:spcBef>
              <a:spcAft>
                <a:spcPts val="0"/>
              </a:spcAft>
              <a:buClr>
                <a:schemeClr val="lt1"/>
              </a:buClr>
              <a:buSzPts val="1400"/>
              <a:buFont typeface="Arial"/>
              <a:buNone/>
            </a:pPr>
            <a:r>
              <a:rPr lang="en" sz="1400" i="0" u="none" strike="noStrike" cap="none">
                <a:solidFill>
                  <a:schemeClr val="lt1"/>
                </a:solidFill>
                <a:latin typeface="Open Sans"/>
                <a:ea typeface="Open Sans"/>
                <a:cs typeface="Open Sans"/>
                <a:sym typeface="Open Sans"/>
              </a:rPr>
              <a:t>       </a:t>
            </a:r>
            <a:r>
              <a:rPr lang="en" sz="1200" i="0" u="sng" strike="noStrike" cap="none">
                <a:solidFill>
                  <a:schemeClr val="hlink"/>
                </a:solidFill>
                <a:latin typeface="Open Sans"/>
                <a:ea typeface="Open Sans"/>
                <a:cs typeface="Open Sans"/>
                <a:sym typeface="Open Sans"/>
                <a:hlinkClick r:id="rId3"/>
              </a:rPr>
              <a:t>physiologyteam437@gmail.com</a:t>
            </a:r>
          </a:p>
          <a:p>
            <a:pPr marL="0" marR="0" lvl="0" indent="-76200" algn="l" rtl="0">
              <a:lnSpc>
                <a:spcPct val="150000"/>
              </a:lnSpc>
              <a:spcBef>
                <a:spcPts val="0"/>
              </a:spcBef>
              <a:spcAft>
                <a:spcPts val="0"/>
              </a:spcAft>
              <a:buClr>
                <a:schemeClr val="lt1"/>
              </a:buClr>
              <a:buSzPts val="1200"/>
              <a:buFont typeface="Arial"/>
              <a:buNone/>
            </a:pPr>
            <a:r>
              <a:rPr lang="en" sz="1200" i="0" u="none" strike="noStrike" cap="none">
                <a:solidFill>
                  <a:schemeClr val="lt1"/>
                </a:solidFill>
                <a:latin typeface="Open Sans"/>
                <a:ea typeface="Open Sans"/>
                <a:cs typeface="Open Sans"/>
                <a:sym typeface="Open Sans"/>
              </a:rPr>
              <a:t>        @physio437</a:t>
            </a:r>
          </a:p>
          <a:p>
            <a:pPr marL="0" marR="0" lvl="0" indent="-76200" algn="l" rtl="0">
              <a:lnSpc>
                <a:spcPct val="150000"/>
              </a:lnSpc>
              <a:spcBef>
                <a:spcPts val="0"/>
              </a:spcBef>
              <a:spcAft>
                <a:spcPts val="0"/>
              </a:spcAft>
              <a:buClr>
                <a:srgbClr val="000000"/>
              </a:buClr>
              <a:buSzPts val="1200"/>
              <a:buFont typeface="Arial"/>
              <a:buNone/>
            </a:pPr>
            <a:endParaRPr sz="1200" i="0" u="none" strike="noStrike" cap="none">
              <a:solidFill>
                <a:schemeClr val="accent2"/>
              </a:solidFill>
              <a:latin typeface="Open Sans"/>
              <a:ea typeface="Open Sans"/>
              <a:cs typeface="Open Sans"/>
              <a:sym typeface="Open Sans"/>
            </a:endParaRPr>
          </a:p>
        </p:txBody>
      </p:sp>
      <p:pic>
        <p:nvPicPr>
          <p:cNvPr id="367" name="Shape 367"/>
          <p:cNvPicPr preferRelativeResize="0"/>
          <p:nvPr/>
        </p:nvPicPr>
        <p:blipFill rotWithShape="1">
          <a:blip r:embed="rId4">
            <a:alphaModFix/>
          </a:blip>
          <a:srcRect/>
          <a:stretch/>
        </p:blipFill>
        <p:spPr>
          <a:xfrm>
            <a:off x="3104850" y="3992400"/>
            <a:ext cx="286075" cy="286075"/>
          </a:xfrm>
          <a:prstGeom prst="rect">
            <a:avLst/>
          </a:prstGeom>
          <a:noFill/>
          <a:ln>
            <a:noFill/>
          </a:ln>
        </p:spPr>
      </p:pic>
      <p:pic>
        <p:nvPicPr>
          <p:cNvPr id="368" name="Shape 368"/>
          <p:cNvPicPr preferRelativeResize="0"/>
          <p:nvPr/>
        </p:nvPicPr>
        <p:blipFill rotWithShape="1">
          <a:blip r:embed="rId5">
            <a:alphaModFix/>
          </a:blip>
          <a:srcRect/>
          <a:stretch/>
        </p:blipFill>
        <p:spPr>
          <a:xfrm>
            <a:off x="3104850" y="4322025"/>
            <a:ext cx="285617" cy="285617"/>
          </a:xfrm>
          <a:prstGeom prst="rect">
            <a:avLst/>
          </a:prstGeom>
          <a:noFill/>
          <a:ln>
            <a:noFill/>
          </a:ln>
        </p:spPr>
      </p:pic>
      <p:pic>
        <p:nvPicPr>
          <p:cNvPr id="369" name="Shape 369"/>
          <p:cNvPicPr preferRelativeResize="0"/>
          <p:nvPr/>
        </p:nvPicPr>
        <p:blipFill rotWithShape="1">
          <a:blip r:embed="rId6">
            <a:alphaModFix/>
          </a:blip>
          <a:srcRect/>
          <a:stretch/>
        </p:blipFill>
        <p:spPr>
          <a:xfrm>
            <a:off x="6823621" y="348700"/>
            <a:ext cx="1653288" cy="29781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311700" y="700875"/>
            <a:ext cx="8520600" cy="822300"/>
          </a:xfrm>
          <a:prstGeom prst="rect">
            <a:avLst/>
          </a:prstGeom>
        </p:spPr>
        <p:txBody>
          <a:bodyPr wrap="square" lIns="91425" tIns="91425" rIns="91425" bIns="91425" anchor="t" anchorCtr="0">
            <a:noAutofit/>
          </a:bodyPr>
          <a:lstStyle/>
          <a:p>
            <a:pPr marL="0" lvl="0" indent="114300" algn="ctr">
              <a:spcBef>
                <a:spcPts val="0"/>
              </a:spcBef>
              <a:buNone/>
            </a:pPr>
            <a:r>
              <a:rPr lang="en"/>
              <a:t>We recommend you to watch this video before you start studying it to help you understand (11:43 mins)</a:t>
            </a:r>
          </a:p>
        </p:txBody>
      </p:sp>
      <p:pic>
        <p:nvPicPr>
          <p:cNvPr id="80" name="Shape 80">
            <a:hlinkClick r:id="rId3"/>
          </p:cNvPr>
          <p:cNvPicPr preferRelativeResize="0"/>
          <p:nvPr/>
        </p:nvPicPr>
        <p:blipFill>
          <a:blip r:embed="rId4">
            <a:alphaModFix/>
          </a:blip>
          <a:stretch>
            <a:fillRect/>
          </a:stretch>
        </p:blipFill>
        <p:spPr>
          <a:xfrm>
            <a:off x="3143250" y="2100025"/>
            <a:ext cx="2857500" cy="2009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104702"/>
            <a:ext cx="8520600" cy="636600"/>
          </a:xfrm>
          <a:prstGeom prst="rect">
            <a:avLst/>
          </a:prstGeom>
        </p:spPr>
        <p:txBody>
          <a:bodyPr wrap="square" lIns="91425" tIns="91425" rIns="91425" bIns="91425" anchor="b" anchorCtr="0">
            <a:noAutofit/>
          </a:bodyPr>
          <a:lstStyle/>
          <a:p>
            <a:pPr marL="0" lvl="0" indent="0">
              <a:spcBef>
                <a:spcPts val="0"/>
              </a:spcBef>
              <a:buNone/>
            </a:pPr>
            <a:r>
              <a:rPr lang="en"/>
              <a:t>Background information</a:t>
            </a:r>
          </a:p>
        </p:txBody>
      </p:sp>
      <p:sp>
        <p:nvSpPr>
          <p:cNvPr id="86" name="Shape 86"/>
          <p:cNvSpPr txBox="1">
            <a:spLocks noGrp="1"/>
          </p:cNvSpPr>
          <p:nvPr>
            <p:ph type="body" idx="1"/>
          </p:nvPr>
        </p:nvSpPr>
        <p:spPr>
          <a:xfrm>
            <a:off x="139275" y="741350"/>
            <a:ext cx="3328200" cy="4283700"/>
          </a:xfrm>
          <a:prstGeom prst="rect">
            <a:avLst/>
          </a:prstGeom>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0" lvl="0" indent="114300">
              <a:lnSpc>
                <a:spcPct val="100000"/>
              </a:lnSpc>
              <a:spcBef>
                <a:spcPts val="0"/>
              </a:spcBef>
              <a:buNone/>
            </a:pPr>
            <a:r>
              <a:rPr lang="en" sz="1400"/>
              <a:t>Neuron: Unit of function of the CNS</a:t>
            </a:r>
          </a:p>
          <a:p>
            <a:pPr marL="0" lvl="0" indent="114300" rtl="0">
              <a:lnSpc>
                <a:spcPct val="100000"/>
              </a:lnSpc>
              <a:spcBef>
                <a:spcPts val="0"/>
              </a:spcBef>
              <a:buNone/>
            </a:pPr>
            <a:r>
              <a:rPr lang="en" sz="1400"/>
              <a:t>Neuron Components:</a:t>
            </a:r>
          </a:p>
          <a:p>
            <a:pPr marL="457200" lvl="0" indent="-317500" rtl="0">
              <a:spcBef>
                <a:spcPts val="0"/>
              </a:spcBef>
              <a:spcAft>
                <a:spcPts val="0"/>
              </a:spcAft>
              <a:buSzPts val="1400"/>
              <a:buAutoNum type="arabicPeriod"/>
            </a:pPr>
            <a:r>
              <a:rPr lang="en" sz="1400"/>
              <a:t>Soma (Cell body)</a:t>
            </a:r>
          </a:p>
          <a:p>
            <a:pPr marL="457200" lvl="0" indent="-317500" rtl="0">
              <a:spcBef>
                <a:spcPts val="0"/>
              </a:spcBef>
              <a:spcAft>
                <a:spcPts val="0"/>
              </a:spcAft>
              <a:buSzPts val="1400"/>
              <a:buAutoNum type="arabicPeriod"/>
            </a:pPr>
            <a:r>
              <a:rPr lang="en" sz="1400"/>
              <a:t>Dendrites: Carry nerve impulses from surroundings to the soma</a:t>
            </a:r>
          </a:p>
          <a:p>
            <a:pPr marL="457200" lvl="0" indent="-317500" rtl="0">
              <a:spcBef>
                <a:spcPts val="0"/>
              </a:spcBef>
              <a:spcAft>
                <a:spcPts val="0"/>
              </a:spcAft>
              <a:buSzPts val="1400"/>
              <a:buAutoNum type="arabicPeriod"/>
            </a:pPr>
            <a:r>
              <a:rPr lang="en" sz="1400"/>
              <a:t>Axon Hillock</a:t>
            </a:r>
          </a:p>
          <a:p>
            <a:pPr marL="457200" lvl="0" indent="-317500">
              <a:spcBef>
                <a:spcPts val="0"/>
              </a:spcBef>
              <a:buSzPts val="1400"/>
              <a:buAutoNum type="arabicPeriod"/>
            </a:pPr>
            <a:r>
              <a:rPr lang="en" sz="1400"/>
              <a:t>Axon and Axon Terminal</a:t>
            </a:r>
          </a:p>
        </p:txBody>
      </p:sp>
      <p:sp>
        <p:nvSpPr>
          <p:cNvPr id="87" name="Shape 87"/>
          <p:cNvSpPr txBox="1"/>
          <p:nvPr/>
        </p:nvSpPr>
        <p:spPr>
          <a:xfrm>
            <a:off x="3652950" y="741300"/>
            <a:ext cx="5386200" cy="4283700"/>
          </a:xfrm>
          <a:prstGeom prst="rect">
            <a:avLst/>
          </a:prstGeom>
          <a:noFill/>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r>
              <a:rPr lang="en" u="sng">
                <a:solidFill>
                  <a:schemeClr val="dk1"/>
                </a:solidFill>
                <a:latin typeface="Open Sans"/>
                <a:ea typeface="Open Sans"/>
                <a:cs typeface="Open Sans"/>
                <a:sym typeface="Open Sans"/>
              </a:rPr>
              <a:t>Myelin sheath</a:t>
            </a:r>
            <a:r>
              <a:rPr lang="en">
                <a:solidFill>
                  <a:schemeClr val="dk1"/>
                </a:solidFill>
                <a:latin typeface="Open Sans"/>
                <a:ea typeface="Open Sans"/>
                <a:cs typeface="Open Sans"/>
                <a:sym typeface="Open Sans"/>
              </a:rPr>
              <a:t>: </a:t>
            </a:r>
            <a:r>
              <a:rPr lang="en" u="sng">
                <a:solidFill>
                  <a:schemeClr val="dk1"/>
                </a:solidFill>
                <a:latin typeface="Open Sans"/>
                <a:ea typeface="Open Sans"/>
                <a:cs typeface="Open Sans"/>
                <a:sym typeface="Open Sans"/>
              </a:rPr>
              <a:t>formed</a:t>
            </a:r>
            <a:r>
              <a:rPr lang="en">
                <a:solidFill>
                  <a:schemeClr val="dk1"/>
                </a:solidFill>
                <a:latin typeface="Open Sans"/>
                <a:ea typeface="Open Sans"/>
                <a:cs typeface="Open Sans"/>
                <a:sym typeface="Open Sans"/>
              </a:rPr>
              <a:t> by </a:t>
            </a:r>
            <a:r>
              <a:rPr lang="en">
                <a:solidFill>
                  <a:srgbClr val="FF0000"/>
                </a:solidFill>
                <a:latin typeface="Open Sans"/>
                <a:ea typeface="Open Sans"/>
                <a:cs typeface="Open Sans"/>
                <a:sym typeface="Open Sans"/>
              </a:rPr>
              <a:t>schwann cell</a:t>
            </a:r>
            <a:r>
              <a:rPr lang="en">
                <a:solidFill>
                  <a:schemeClr val="dk1"/>
                </a:solidFill>
                <a:latin typeface="Open Sans"/>
                <a:ea typeface="Open Sans"/>
                <a:cs typeface="Open Sans"/>
                <a:sym typeface="Open Sans"/>
              </a:rPr>
              <a:t> which deposits </a:t>
            </a:r>
            <a:r>
              <a:rPr lang="en">
                <a:solidFill>
                  <a:srgbClr val="FF0000"/>
                </a:solidFill>
                <a:latin typeface="Open Sans"/>
                <a:ea typeface="Open Sans"/>
                <a:cs typeface="Open Sans"/>
                <a:sym typeface="Open Sans"/>
              </a:rPr>
              <a:t>sphingomyelin</a:t>
            </a:r>
          </a:p>
          <a:p>
            <a:pPr marL="0" lvl="0" indent="0">
              <a:spcBef>
                <a:spcPts val="0"/>
              </a:spcBef>
              <a:buNone/>
            </a:pPr>
            <a:r>
              <a:rPr lang="en" u="sng">
                <a:solidFill>
                  <a:schemeClr val="dk1"/>
                </a:solidFill>
                <a:latin typeface="Open Sans"/>
                <a:ea typeface="Open Sans"/>
                <a:cs typeface="Open Sans"/>
                <a:sym typeface="Open Sans"/>
              </a:rPr>
              <a:t>Functions of Myelin Sheath</a:t>
            </a:r>
            <a:r>
              <a:rPr lang="en">
                <a:solidFill>
                  <a:schemeClr val="dk1"/>
                </a:solidFill>
                <a:latin typeface="Open Sans"/>
                <a:ea typeface="Open Sans"/>
                <a:cs typeface="Open Sans"/>
                <a:sym typeface="Open Sans"/>
              </a:rPr>
              <a:t>:</a:t>
            </a:r>
          </a:p>
          <a:p>
            <a:pPr marL="457200" lvl="0" indent="-317500" rtl="0">
              <a:spcBef>
                <a:spcPts val="0"/>
              </a:spcBef>
              <a:spcAft>
                <a:spcPts val="0"/>
              </a:spcAft>
              <a:buClr>
                <a:schemeClr val="dk1"/>
              </a:buClr>
              <a:buSzPts val="1400"/>
              <a:buFont typeface="Open Sans"/>
              <a:buAutoNum type="arabicPeriod"/>
            </a:pPr>
            <a:r>
              <a:rPr lang="en">
                <a:solidFill>
                  <a:schemeClr val="dk1"/>
                </a:solidFill>
                <a:latin typeface="Open Sans"/>
                <a:ea typeface="Open Sans"/>
                <a:cs typeface="Open Sans"/>
                <a:sym typeface="Open Sans"/>
              </a:rPr>
              <a:t>Increase conduction velocity</a:t>
            </a:r>
          </a:p>
          <a:p>
            <a:pPr marL="457200" lvl="0" indent="-317500" rtl="0">
              <a:spcBef>
                <a:spcPts val="0"/>
              </a:spcBef>
              <a:buClr>
                <a:schemeClr val="dk1"/>
              </a:buClr>
              <a:buSzPts val="1400"/>
              <a:buFont typeface="Open Sans"/>
              <a:buAutoNum type="arabicPeriod"/>
            </a:pPr>
            <a:r>
              <a:rPr lang="en">
                <a:solidFill>
                  <a:schemeClr val="dk1"/>
                </a:solidFill>
                <a:latin typeface="Open Sans"/>
                <a:ea typeface="Open Sans"/>
                <a:cs typeface="Open Sans"/>
                <a:sym typeface="Open Sans"/>
              </a:rPr>
              <a:t>Insulates the neuron</a:t>
            </a:r>
          </a:p>
          <a:p>
            <a:pPr marL="0" lvl="0" indent="0" rtl="0">
              <a:spcBef>
                <a:spcPts val="0"/>
              </a:spcBef>
              <a:buNone/>
            </a:pPr>
            <a:endParaRPr>
              <a:solidFill>
                <a:schemeClr val="dk1"/>
              </a:solidFill>
              <a:latin typeface="Open Sans"/>
              <a:ea typeface="Open Sans"/>
              <a:cs typeface="Open Sans"/>
              <a:sym typeface="Open Sans"/>
            </a:endParaRPr>
          </a:p>
          <a:p>
            <a:pPr marL="0" lvl="0" indent="0">
              <a:spcBef>
                <a:spcPts val="0"/>
              </a:spcBef>
              <a:buNone/>
            </a:pPr>
            <a:r>
              <a:rPr lang="en" u="sng">
                <a:solidFill>
                  <a:schemeClr val="dk1"/>
                </a:solidFill>
                <a:latin typeface="Open Sans"/>
                <a:ea typeface="Open Sans"/>
                <a:cs typeface="Open Sans"/>
                <a:sym typeface="Open Sans"/>
              </a:rPr>
              <a:t>Histological classification of neurons</a:t>
            </a:r>
          </a:p>
          <a:p>
            <a:pPr marL="457200" lvl="0" indent="-317500" rtl="0">
              <a:spcBef>
                <a:spcPts val="0"/>
              </a:spcBef>
              <a:buClr>
                <a:schemeClr val="dk1"/>
              </a:buClr>
              <a:buSzPts val="1400"/>
              <a:buFont typeface="Open Sans"/>
              <a:buAutoNum type="arabicPeriod"/>
            </a:pPr>
            <a:r>
              <a:rPr lang="en" b="1">
                <a:solidFill>
                  <a:schemeClr val="dk1"/>
                </a:solidFill>
                <a:latin typeface="Open Sans"/>
                <a:ea typeface="Open Sans"/>
                <a:cs typeface="Open Sans"/>
                <a:sym typeface="Open Sans"/>
              </a:rPr>
              <a:t>Myelinated</a:t>
            </a:r>
            <a:r>
              <a:rPr lang="en">
                <a:solidFill>
                  <a:schemeClr val="dk1"/>
                </a:solidFill>
                <a:latin typeface="Open Sans"/>
                <a:ea typeface="Open Sans"/>
                <a:cs typeface="Open Sans"/>
                <a:sym typeface="Open Sans"/>
              </a:rPr>
              <a:t>: have myelin sheath (diameter more than 1um)</a:t>
            </a:r>
          </a:p>
          <a:p>
            <a:pPr marL="0" lvl="0" indent="0" rtl="0">
              <a:spcBef>
                <a:spcPts val="0"/>
              </a:spcBef>
              <a:buNone/>
            </a:pPr>
            <a:r>
              <a:rPr lang="en">
                <a:solidFill>
                  <a:schemeClr val="dk1"/>
                </a:solidFill>
                <a:latin typeface="Open Sans"/>
                <a:ea typeface="Open Sans"/>
                <a:cs typeface="Open Sans"/>
                <a:sym typeface="Open Sans"/>
              </a:rPr>
              <a:t>         -</a:t>
            </a:r>
            <a:r>
              <a:rPr lang="en">
                <a:solidFill>
                  <a:schemeClr val="dk2"/>
                </a:solidFill>
                <a:latin typeface="Open Sans"/>
                <a:ea typeface="Open Sans"/>
                <a:cs typeface="Open Sans"/>
                <a:sym typeface="Open Sans"/>
              </a:rPr>
              <a:t>type A delta &amp; Type B </a:t>
            </a:r>
            <a:r>
              <a:rPr lang="en">
                <a:solidFill>
                  <a:schemeClr val="dk1"/>
                </a:solidFill>
                <a:latin typeface="Open Sans"/>
                <a:ea typeface="Open Sans"/>
                <a:cs typeface="Open Sans"/>
                <a:sym typeface="Open Sans"/>
              </a:rPr>
              <a:t>                                                                                         </a:t>
            </a:r>
          </a:p>
          <a:p>
            <a:pPr marL="457200" lvl="0" indent="-317500" rtl="0">
              <a:spcBef>
                <a:spcPts val="0"/>
              </a:spcBef>
              <a:buClr>
                <a:schemeClr val="dk1"/>
              </a:buClr>
              <a:buSzPts val="1400"/>
              <a:buFont typeface="Open Sans"/>
              <a:buAutoNum type="arabicPeriod"/>
            </a:pPr>
            <a:r>
              <a:rPr lang="en" b="1">
                <a:solidFill>
                  <a:schemeClr val="dk1"/>
                </a:solidFill>
                <a:latin typeface="Open Sans"/>
                <a:ea typeface="Open Sans"/>
                <a:cs typeface="Open Sans"/>
                <a:sym typeface="Open Sans"/>
              </a:rPr>
              <a:t>Unmyelinated</a:t>
            </a:r>
            <a:r>
              <a:rPr lang="en">
                <a:solidFill>
                  <a:schemeClr val="dk1"/>
                </a:solidFill>
                <a:latin typeface="Open Sans"/>
                <a:ea typeface="Open Sans"/>
                <a:cs typeface="Open Sans"/>
                <a:sym typeface="Open Sans"/>
              </a:rPr>
              <a:t>: (diameter less than 1um )</a:t>
            </a:r>
            <a:br>
              <a:rPr lang="en">
                <a:solidFill>
                  <a:schemeClr val="dk1"/>
                </a:solidFill>
                <a:latin typeface="Open Sans"/>
                <a:ea typeface="Open Sans"/>
                <a:cs typeface="Open Sans"/>
                <a:sym typeface="Open Sans"/>
              </a:rPr>
            </a:br>
            <a:r>
              <a:rPr lang="en">
                <a:solidFill>
                  <a:schemeClr val="dk1"/>
                </a:solidFill>
                <a:latin typeface="Open Sans"/>
                <a:ea typeface="Open Sans"/>
                <a:cs typeface="Open Sans"/>
                <a:sym typeface="Open Sans"/>
              </a:rPr>
              <a:t>-type C :postganglionic autonomic neurons &amp; pain fibers.</a:t>
            </a:r>
          </a:p>
          <a:p>
            <a:pPr marL="0" lvl="0" indent="0" rtl="0">
              <a:spcBef>
                <a:spcPts val="0"/>
              </a:spcBef>
              <a:buNone/>
            </a:pPr>
            <a:r>
              <a:rPr lang="en">
                <a:solidFill>
                  <a:schemeClr val="dk2"/>
                </a:solidFill>
                <a:latin typeface="Open Sans"/>
                <a:ea typeface="Open Sans"/>
                <a:cs typeface="Open Sans"/>
                <a:sym typeface="Open Sans"/>
              </a:rPr>
              <a:t>There are three types A &amp; B are myelinated while C isn’t.</a:t>
            </a:r>
          </a:p>
          <a:p>
            <a:pPr marL="0" lvl="0" indent="0">
              <a:spcBef>
                <a:spcPts val="0"/>
              </a:spcBef>
              <a:buNone/>
            </a:pPr>
            <a:endParaRPr>
              <a:solidFill>
                <a:schemeClr val="dk1"/>
              </a:solidFill>
              <a:latin typeface="Open Sans"/>
              <a:ea typeface="Open Sans"/>
              <a:cs typeface="Open Sans"/>
              <a:sym typeface="Open Sans"/>
            </a:endParaRPr>
          </a:p>
          <a:p>
            <a:pPr marL="0" lvl="0" indent="0" rtl="0">
              <a:spcBef>
                <a:spcPts val="0"/>
              </a:spcBef>
              <a:buNone/>
            </a:pPr>
            <a:r>
              <a:rPr lang="en" u="sng">
                <a:latin typeface="Open Sans"/>
                <a:ea typeface="Open Sans"/>
                <a:cs typeface="Open Sans"/>
                <a:sym typeface="Open Sans"/>
              </a:rPr>
              <a:t>Excitable Tissues:</a:t>
            </a:r>
            <a:r>
              <a:rPr lang="en">
                <a:latin typeface="Open Sans"/>
                <a:ea typeface="Open Sans"/>
                <a:cs typeface="Open Sans"/>
                <a:sym typeface="Open Sans"/>
              </a:rPr>
              <a:t> Nerves and Muscles</a:t>
            </a:r>
          </a:p>
          <a:p>
            <a:pPr marL="0" lvl="0" indent="0" rtl="0">
              <a:spcBef>
                <a:spcPts val="0"/>
              </a:spcBef>
              <a:buNone/>
            </a:pPr>
            <a:r>
              <a:rPr lang="en">
                <a:latin typeface="Open Sans"/>
                <a:ea typeface="Open Sans"/>
                <a:cs typeface="Open Sans"/>
                <a:sym typeface="Open Sans"/>
              </a:rPr>
              <a:t>Excitable tissues have the capability to respond to an adequate stimulus</a:t>
            </a:r>
            <a:r>
              <a:rPr lang="en">
                <a:solidFill>
                  <a:schemeClr val="accent3"/>
                </a:solidFill>
                <a:latin typeface="Open Sans"/>
                <a:ea typeface="Open Sans"/>
                <a:cs typeface="Open Sans"/>
                <a:sym typeface="Open Sans"/>
              </a:rPr>
              <a:t/>
            </a:r>
            <a:br>
              <a:rPr lang="en">
                <a:solidFill>
                  <a:schemeClr val="accent3"/>
                </a:solidFill>
                <a:latin typeface="Open Sans"/>
                <a:ea typeface="Open Sans"/>
                <a:cs typeface="Open Sans"/>
                <a:sym typeface="Open Sans"/>
              </a:rPr>
            </a:br>
            <a:endParaRPr lang="en">
              <a:solidFill>
                <a:schemeClr val="accent3"/>
              </a:solidFill>
              <a:latin typeface="Open Sans"/>
              <a:ea typeface="Open Sans"/>
              <a:cs typeface="Open Sans"/>
              <a:sym typeface="Open Sans"/>
            </a:endParaRPr>
          </a:p>
        </p:txBody>
      </p:sp>
      <p:pic>
        <p:nvPicPr>
          <p:cNvPr id="88" name="Shape 88"/>
          <p:cNvPicPr preferRelativeResize="0"/>
          <p:nvPr/>
        </p:nvPicPr>
        <p:blipFill>
          <a:blip r:embed="rId3">
            <a:alphaModFix/>
          </a:blip>
          <a:stretch>
            <a:fillRect/>
          </a:stretch>
        </p:blipFill>
        <p:spPr>
          <a:xfrm>
            <a:off x="189200" y="3236875"/>
            <a:ext cx="2332597" cy="17381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8" y="128700"/>
            <a:ext cx="8520600" cy="779400"/>
          </a:xfrm>
          <a:prstGeom prst="rect">
            <a:avLst/>
          </a:prstGeom>
          <a:noFill/>
          <a:ln>
            <a:noFill/>
          </a:ln>
        </p:spPr>
        <p:txBody>
          <a:bodyPr wrap="square" lIns="91425" tIns="91425" rIns="91425" bIns="91425" anchor="b" anchorCtr="0">
            <a:noAutofit/>
          </a:bodyPr>
          <a:lstStyle/>
          <a:p>
            <a:pPr marL="0" marR="0" lvl="0" indent="-266700" algn="ctr" rtl="0">
              <a:lnSpc>
                <a:spcPct val="100000"/>
              </a:lnSpc>
              <a:spcBef>
                <a:spcPts val="0"/>
              </a:spcBef>
              <a:spcAft>
                <a:spcPts val="0"/>
              </a:spcAft>
              <a:buClr>
                <a:schemeClr val="dk1"/>
              </a:buClr>
              <a:buSzPts val="4200"/>
              <a:buFont typeface="Economica"/>
              <a:buNone/>
            </a:pPr>
            <a:endParaRPr>
              <a:solidFill>
                <a:srgbClr val="000000"/>
              </a:solidFill>
            </a:endParaRPr>
          </a:p>
          <a:p>
            <a:pPr marL="0" marR="0" lvl="0" indent="-266700" algn="ctr" rtl="0">
              <a:lnSpc>
                <a:spcPct val="100000"/>
              </a:lnSpc>
              <a:spcBef>
                <a:spcPts val="0"/>
              </a:spcBef>
              <a:spcAft>
                <a:spcPts val="0"/>
              </a:spcAft>
              <a:buClr>
                <a:schemeClr val="dk1"/>
              </a:buClr>
              <a:buSzPts val="4200"/>
              <a:buFont typeface="Economica"/>
              <a:buNone/>
            </a:pPr>
            <a:endParaRPr>
              <a:solidFill>
                <a:srgbClr val="000000"/>
              </a:solidFill>
            </a:endParaRPr>
          </a:p>
          <a:p>
            <a:pPr marL="0" lvl="0" indent="-69850" algn="ctr" rtl="0">
              <a:lnSpc>
                <a:spcPct val="115000"/>
              </a:lnSpc>
              <a:spcBef>
                <a:spcPts val="900"/>
              </a:spcBef>
              <a:buClr>
                <a:schemeClr val="dk1"/>
              </a:buClr>
              <a:buSzPts val="1100"/>
              <a:buFont typeface="Arial"/>
              <a:buNone/>
            </a:pPr>
            <a:r>
              <a:rPr lang="en">
                <a:solidFill>
                  <a:srgbClr val="000000"/>
                </a:solidFill>
              </a:rPr>
              <a:t>RESTING MEMBRANE POTENTIAL (RMP)</a:t>
            </a:r>
          </a:p>
        </p:txBody>
      </p:sp>
      <p:grpSp>
        <p:nvGrpSpPr>
          <p:cNvPr id="94" name="Shape 94"/>
          <p:cNvGrpSpPr/>
          <p:nvPr/>
        </p:nvGrpSpPr>
        <p:grpSpPr>
          <a:xfrm>
            <a:off x="139775" y="982550"/>
            <a:ext cx="6776444" cy="777705"/>
            <a:chOff x="1494042" y="879201"/>
            <a:chExt cx="6552354" cy="733476"/>
          </a:xfrm>
        </p:grpSpPr>
        <p:sp>
          <p:nvSpPr>
            <p:cNvPr id="95" name="Shape 95"/>
            <p:cNvSpPr txBox="1"/>
            <p:nvPr/>
          </p:nvSpPr>
          <p:spPr>
            <a:xfrm>
              <a:off x="1494042" y="931171"/>
              <a:ext cx="1221000" cy="629700"/>
            </a:xfrm>
            <a:prstGeom prst="rect">
              <a:avLst/>
            </a:prstGeom>
            <a:solidFill>
              <a:schemeClr val="lt2"/>
            </a:solidFill>
            <a:ln>
              <a:noFill/>
            </a:ln>
          </p:spPr>
          <p:txBody>
            <a:bodyPr wrap="square" lIns="91425" tIns="45700" rIns="91425" bIns="45700" anchor="ctr" anchorCtr="0">
              <a:noAutofit/>
            </a:bodyPr>
            <a:lstStyle/>
            <a:p>
              <a:pPr marL="0" lvl="0" indent="0">
                <a:lnSpc>
                  <a:spcPct val="90000"/>
                </a:lnSpc>
                <a:spcBef>
                  <a:spcPts val="0"/>
                </a:spcBef>
                <a:buClr>
                  <a:srgbClr val="4285F4"/>
                </a:buClr>
                <a:buFont typeface="Roboto Condensed"/>
                <a:buNone/>
              </a:pPr>
              <a:r>
                <a:rPr lang="en">
                  <a:latin typeface="Open Sans"/>
                  <a:ea typeface="Open Sans"/>
                  <a:cs typeface="Open Sans"/>
                  <a:sym typeface="Open Sans"/>
                </a:rPr>
                <a:t>Definition</a:t>
              </a:r>
            </a:p>
          </p:txBody>
        </p:sp>
        <p:sp>
          <p:nvSpPr>
            <p:cNvPr id="96" name="Shape 96"/>
            <p:cNvSpPr/>
            <p:nvPr/>
          </p:nvSpPr>
          <p:spPr>
            <a:xfrm>
              <a:off x="2789785" y="880977"/>
              <a:ext cx="5221800" cy="731700"/>
            </a:xfrm>
            <a:prstGeom prst="rect">
              <a:avLst/>
            </a:prstGeom>
            <a:solidFill>
              <a:schemeClr val="lt2"/>
            </a:solidFill>
            <a:ln>
              <a:noFill/>
            </a:ln>
          </p:spPr>
          <p:txBody>
            <a:bodyPr wrap="square" lIns="91425" tIns="45700" rIns="91425" bIns="45700" anchor="ctr" anchorCtr="0">
              <a:noAutofit/>
            </a:bodyPr>
            <a:lstStyle/>
            <a:p>
              <a:pPr marL="0" lvl="0" indent="0">
                <a:spcBef>
                  <a:spcPts val="0"/>
                </a:spcBef>
                <a:buNone/>
              </a:pPr>
              <a:endParaRPr>
                <a:solidFill>
                  <a:srgbClr val="FFFFFF"/>
                </a:solidFill>
                <a:latin typeface="Open Sans"/>
                <a:ea typeface="Open Sans"/>
                <a:cs typeface="Open Sans"/>
                <a:sym typeface="Open Sans"/>
              </a:endParaRPr>
            </a:p>
          </p:txBody>
        </p:sp>
        <p:sp>
          <p:nvSpPr>
            <p:cNvPr id="97" name="Shape 97"/>
            <p:cNvSpPr txBox="1"/>
            <p:nvPr/>
          </p:nvSpPr>
          <p:spPr>
            <a:xfrm>
              <a:off x="2884296" y="879201"/>
              <a:ext cx="5162100" cy="731700"/>
            </a:xfrm>
            <a:prstGeom prst="rect">
              <a:avLst/>
            </a:prstGeom>
            <a:solidFill>
              <a:schemeClr val="lt2"/>
            </a:solidFill>
            <a:ln>
              <a:noFill/>
            </a:ln>
          </p:spPr>
          <p:txBody>
            <a:bodyPr wrap="square" lIns="91425" tIns="45700" rIns="91425" bIns="45700" anchor="ctr" anchorCtr="0">
              <a:noAutofit/>
            </a:bodyPr>
            <a:lstStyle/>
            <a:p>
              <a:pPr marL="0" lvl="0" indent="-69850" rtl="0">
                <a:lnSpc>
                  <a:spcPct val="115000"/>
                </a:lnSpc>
                <a:spcBef>
                  <a:spcPts val="800"/>
                </a:spcBef>
                <a:buClr>
                  <a:schemeClr val="dk1"/>
                </a:buClr>
                <a:buSzPts val="1100"/>
                <a:buFont typeface="Arial"/>
                <a:buNone/>
              </a:pPr>
              <a:r>
                <a:rPr lang="en" sz="1200">
                  <a:latin typeface="Open Sans"/>
                  <a:ea typeface="Open Sans"/>
                  <a:cs typeface="Open Sans"/>
                  <a:sym typeface="Open Sans"/>
                </a:rPr>
                <a:t>It is the </a:t>
              </a:r>
              <a:r>
                <a:rPr lang="en" sz="1200" u="sng">
                  <a:latin typeface="Open Sans"/>
                  <a:ea typeface="Open Sans"/>
                  <a:cs typeface="Open Sans"/>
                  <a:sym typeface="Open Sans"/>
                </a:rPr>
                <a:t>potential difference</a:t>
              </a:r>
              <a:r>
                <a:rPr lang="en" sz="1200">
                  <a:latin typeface="Open Sans"/>
                  <a:ea typeface="Open Sans"/>
                  <a:cs typeface="Open Sans"/>
                  <a:sym typeface="Open Sans"/>
                </a:rPr>
                <a:t> across the membrane </a:t>
              </a:r>
              <a:r>
                <a:rPr lang="en" sz="1200">
                  <a:solidFill>
                    <a:srgbClr val="FF0000"/>
                  </a:solidFill>
                  <a:latin typeface="Open Sans"/>
                  <a:ea typeface="Open Sans"/>
                  <a:cs typeface="Open Sans"/>
                  <a:sym typeface="Open Sans"/>
                </a:rPr>
                <a:t>during rest</a:t>
              </a:r>
              <a:r>
                <a:rPr lang="en" sz="1200">
                  <a:latin typeface="Open Sans"/>
                  <a:ea typeface="Open Sans"/>
                  <a:cs typeface="Open Sans"/>
                  <a:sym typeface="Open Sans"/>
                </a:rPr>
                <a:t> (without stimulation) between the inner side &amp; outer side of the membrane, </a:t>
              </a:r>
              <a:r>
                <a:rPr lang="en" sz="1200">
                  <a:solidFill>
                    <a:srgbClr val="FF0000"/>
                  </a:solidFill>
                  <a:latin typeface="Open Sans"/>
                  <a:ea typeface="Open Sans"/>
                  <a:cs typeface="Open Sans"/>
                  <a:sym typeface="Open Sans"/>
                </a:rPr>
                <a:t>and it is relatively –ve inside.</a:t>
              </a:r>
            </a:p>
            <a:p>
              <a:pPr marL="0" lvl="0" indent="-69850">
                <a:lnSpc>
                  <a:spcPct val="115000"/>
                </a:lnSpc>
                <a:spcBef>
                  <a:spcPts val="0"/>
                </a:spcBef>
                <a:buSzPts val="1100"/>
                <a:buNone/>
              </a:pPr>
              <a:endParaRPr>
                <a:latin typeface="Open Sans"/>
                <a:ea typeface="Open Sans"/>
                <a:cs typeface="Open Sans"/>
                <a:sym typeface="Open Sans"/>
              </a:endParaRPr>
            </a:p>
          </p:txBody>
        </p:sp>
      </p:grpSp>
      <p:grpSp>
        <p:nvGrpSpPr>
          <p:cNvPr id="98" name="Shape 98"/>
          <p:cNvGrpSpPr/>
          <p:nvPr/>
        </p:nvGrpSpPr>
        <p:grpSpPr>
          <a:xfrm>
            <a:off x="139765" y="1937020"/>
            <a:ext cx="6408828" cy="779282"/>
            <a:chOff x="1132414" y="1762074"/>
            <a:chExt cx="6517673" cy="734964"/>
          </a:xfrm>
        </p:grpSpPr>
        <p:sp>
          <p:nvSpPr>
            <p:cNvPr id="99" name="Shape 99"/>
            <p:cNvSpPr txBox="1"/>
            <p:nvPr/>
          </p:nvSpPr>
          <p:spPr>
            <a:xfrm>
              <a:off x="1132414" y="1815545"/>
              <a:ext cx="1582800" cy="629700"/>
            </a:xfrm>
            <a:prstGeom prst="rect">
              <a:avLst/>
            </a:prstGeom>
            <a:solidFill>
              <a:srgbClr val="F6B26B"/>
            </a:solidFill>
            <a:ln>
              <a:noFill/>
            </a:ln>
          </p:spPr>
          <p:txBody>
            <a:bodyPr wrap="square" lIns="91425" tIns="45700" rIns="91425" bIns="45700" anchor="ctr" anchorCtr="0">
              <a:noAutofit/>
            </a:bodyPr>
            <a:lstStyle/>
            <a:p>
              <a:pPr marL="0" lvl="0" indent="0">
                <a:lnSpc>
                  <a:spcPct val="90000"/>
                </a:lnSpc>
                <a:spcBef>
                  <a:spcPts val="0"/>
                </a:spcBef>
                <a:buClr>
                  <a:srgbClr val="009688"/>
                </a:buClr>
                <a:buFont typeface="Roboto Condensed"/>
                <a:buNone/>
              </a:pPr>
              <a:r>
                <a:rPr lang="en">
                  <a:latin typeface="Open Sans"/>
                  <a:ea typeface="Open Sans"/>
                  <a:cs typeface="Open Sans"/>
                  <a:sym typeface="Open Sans"/>
                </a:rPr>
                <a:t>Normal Values</a:t>
              </a:r>
            </a:p>
          </p:txBody>
        </p:sp>
        <p:sp>
          <p:nvSpPr>
            <p:cNvPr id="100" name="Shape 100"/>
            <p:cNvSpPr/>
            <p:nvPr/>
          </p:nvSpPr>
          <p:spPr>
            <a:xfrm>
              <a:off x="2789787" y="1765338"/>
              <a:ext cx="4860300" cy="731700"/>
            </a:xfrm>
            <a:prstGeom prst="rect">
              <a:avLst/>
            </a:prstGeom>
            <a:solidFill>
              <a:srgbClr val="F6B26B"/>
            </a:solidFill>
            <a:ln>
              <a:noFill/>
            </a:ln>
          </p:spPr>
          <p:txBody>
            <a:bodyPr wrap="square" lIns="91425" tIns="45700" rIns="91425" bIns="45700" anchor="ctr" anchorCtr="0">
              <a:noAutofit/>
            </a:bodyPr>
            <a:lstStyle/>
            <a:p>
              <a:pPr marL="0" lvl="0" indent="0">
                <a:spcBef>
                  <a:spcPts val="0"/>
                </a:spcBef>
                <a:buNone/>
              </a:pPr>
              <a:endParaRPr>
                <a:solidFill>
                  <a:srgbClr val="FFFFFF"/>
                </a:solidFill>
                <a:latin typeface="Open Sans"/>
                <a:ea typeface="Open Sans"/>
                <a:cs typeface="Open Sans"/>
                <a:sym typeface="Open Sans"/>
              </a:endParaRPr>
            </a:p>
          </p:txBody>
        </p:sp>
        <p:sp>
          <p:nvSpPr>
            <p:cNvPr id="101" name="Shape 101"/>
            <p:cNvSpPr txBox="1"/>
            <p:nvPr/>
          </p:nvSpPr>
          <p:spPr>
            <a:xfrm>
              <a:off x="2914289" y="1762074"/>
              <a:ext cx="4373100" cy="731700"/>
            </a:xfrm>
            <a:prstGeom prst="rect">
              <a:avLst/>
            </a:prstGeom>
            <a:solidFill>
              <a:srgbClr val="F6B26B"/>
            </a:solidFill>
            <a:ln>
              <a:noFill/>
            </a:ln>
          </p:spPr>
          <p:txBody>
            <a:bodyPr wrap="square" lIns="91425" tIns="45700" rIns="91425" bIns="45700" anchor="ctr" anchorCtr="0">
              <a:noAutofit/>
            </a:bodyPr>
            <a:lstStyle/>
            <a:p>
              <a:pPr marL="0" lvl="0" indent="-69850" rtl="0">
                <a:lnSpc>
                  <a:spcPct val="115000"/>
                </a:lnSpc>
                <a:spcBef>
                  <a:spcPts val="0"/>
                </a:spcBef>
                <a:buSzPts val="1100"/>
                <a:buNone/>
              </a:pPr>
              <a:endParaRPr>
                <a:solidFill>
                  <a:srgbClr val="FF0000"/>
                </a:solidFill>
                <a:latin typeface="Open Sans"/>
                <a:ea typeface="Open Sans"/>
                <a:cs typeface="Open Sans"/>
                <a:sym typeface="Open Sans"/>
              </a:endParaRPr>
            </a:p>
            <a:p>
              <a:pPr marL="0" lvl="0" indent="-69850" rtl="0">
                <a:lnSpc>
                  <a:spcPct val="115000"/>
                </a:lnSpc>
                <a:spcBef>
                  <a:spcPts val="0"/>
                </a:spcBef>
                <a:buSzPts val="1100"/>
                <a:buNone/>
              </a:pPr>
              <a:r>
                <a:rPr lang="en">
                  <a:solidFill>
                    <a:srgbClr val="FF0000"/>
                  </a:solidFill>
                  <a:latin typeface="Open Sans"/>
                  <a:ea typeface="Open Sans"/>
                  <a:cs typeface="Open Sans"/>
                  <a:sym typeface="Open Sans"/>
                </a:rPr>
                <a:t>-70 mV</a:t>
              </a:r>
              <a:r>
                <a:rPr lang="en">
                  <a:latin typeface="Open Sans"/>
                  <a:ea typeface="Open Sans"/>
                  <a:cs typeface="Open Sans"/>
                  <a:sym typeface="Open Sans"/>
                </a:rPr>
                <a:t> in medium sized nerve</a:t>
              </a:r>
            </a:p>
            <a:p>
              <a:pPr marL="0" lvl="0" indent="-69850" rtl="0">
                <a:lnSpc>
                  <a:spcPct val="115000"/>
                </a:lnSpc>
                <a:spcBef>
                  <a:spcPts val="0"/>
                </a:spcBef>
                <a:buClr>
                  <a:schemeClr val="dk1"/>
                </a:buClr>
                <a:buSzPts val="1100"/>
                <a:buFont typeface="Arial"/>
                <a:buNone/>
              </a:pPr>
              <a:r>
                <a:rPr lang="en">
                  <a:solidFill>
                    <a:srgbClr val="FF0000"/>
                  </a:solidFill>
                  <a:latin typeface="Open Sans"/>
                  <a:ea typeface="Open Sans"/>
                  <a:cs typeface="Open Sans"/>
                  <a:sym typeface="Open Sans"/>
                </a:rPr>
                <a:t>-90 mV</a:t>
              </a:r>
              <a:r>
                <a:rPr lang="en">
                  <a:latin typeface="Open Sans"/>
                  <a:ea typeface="Open Sans"/>
                  <a:cs typeface="Open Sans"/>
                  <a:sym typeface="Open Sans"/>
                </a:rPr>
                <a:t> in large sized nerve.</a:t>
              </a:r>
            </a:p>
            <a:p>
              <a:pPr marL="0" lvl="0" indent="-69850">
                <a:lnSpc>
                  <a:spcPct val="115000"/>
                </a:lnSpc>
                <a:spcBef>
                  <a:spcPts val="0"/>
                </a:spcBef>
                <a:buSzPts val="1100"/>
                <a:buNone/>
              </a:pPr>
              <a:endParaRPr>
                <a:latin typeface="Open Sans"/>
                <a:ea typeface="Open Sans"/>
                <a:cs typeface="Open Sans"/>
                <a:sym typeface="Open Sans"/>
              </a:endParaRPr>
            </a:p>
          </p:txBody>
        </p:sp>
      </p:grpSp>
      <p:grpSp>
        <p:nvGrpSpPr>
          <p:cNvPr id="102" name="Shape 102"/>
          <p:cNvGrpSpPr/>
          <p:nvPr/>
        </p:nvGrpSpPr>
        <p:grpSpPr>
          <a:xfrm>
            <a:off x="140792" y="2893073"/>
            <a:ext cx="5696596" cy="775822"/>
            <a:chOff x="1494042" y="2646438"/>
            <a:chExt cx="5793345" cy="731700"/>
          </a:xfrm>
        </p:grpSpPr>
        <p:sp>
          <p:nvSpPr>
            <p:cNvPr id="103" name="Shape 103"/>
            <p:cNvSpPr txBox="1"/>
            <p:nvPr/>
          </p:nvSpPr>
          <p:spPr>
            <a:xfrm>
              <a:off x="1494042" y="2696629"/>
              <a:ext cx="1221000" cy="629700"/>
            </a:xfrm>
            <a:prstGeom prst="rect">
              <a:avLst/>
            </a:prstGeom>
            <a:solidFill>
              <a:srgbClr val="F9CB9C"/>
            </a:solidFill>
            <a:ln>
              <a:noFill/>
            </a:ln>
          </p:spPr>
          <p:txBody>
            <a:bodyPr wrap="square" lIns="91425" tIns="45700" rIns="91425" bIns="45700" anchor="ctr" anchorCtr="0">
              <a:noAutofit/>
            </a:bodyPr>
            <a:lstStyle/>
            <a:p>
              <a:pPr marL="0" lvl="0" indent="0">
                <a:lnSpc>
                  <a:spcPct val="90000"/>
                </a:lnSpc>
                <a:spcBef>
                  <a:spcPts val="0"/>
                </a:spcBef>
                <a:buClr>
                  <a:srgbClr val="F4B400"/>
                </a:buClr>
                <a:buFont typeface="Roboto Condensed"/>
                <a:buNone/>
              </a:pPr>
              <a:r>
                <a:rPr lang="en">
                  <a:latin typeface="Open Sans"/>
                  <a:ea typeface="Open Sans"/>
                  <a:cs typeface="Open Sans"/>
                  <a:sym typeface="Open Sans"/>
                </a:rPr>
                <a:t>Measurement of RMP</a:t>
              </a:r>
            </a:p>
          </p:txBody>
        </p:sp>
        <p:sp>
          <p:nvSpPr>
            <p:cNvPr id="104" name="Shape 104"/>
            <p:cNvSpPr/>
            <p:nvPr/>
          </p:nvSpPr>
          <p:spPr>
            <a:xfrm>
              <a:off x="2789787" y="2646438"/>
              <a:ext cx="4497600" cy="731700"/>
            </a:xfrm>
            <a:prstGeom prst="rect">
              <a:avLst/>
            </a:prstGeom>
            <a:solidFill>
              <a:srgbClr val="F9CB9C"/>
            </a:solidFill>
            <a:ln>
              <a:noFill/>
            </a:ln>
          </p:spPr>
          <p:txBody>
            <a:bodyPr wrap="square" lIns="91425" tIns="45700" rIns="91425" bIns="45700" anchor="ctr" anchorCtr="0">
              <a:noAutofit/>
            </a:bodyPr>
            <a:lstStyle/>
            <a:p>
              <a:pPr marL="0" lvl="0" indent="0">
                <a:spcBef>
                  <a:spcPts val="0"/>
                </a:spcBef>
                <a:buNone/>
              </a:pPr>
              <a:endParaRPr>
                <a:solidFill>
                  <a:srgbClr val="FFFFFF"/>
                </a:solidFill>
                <a:latin typeface="Open Sans"/>
                <a:ea typeface="Open Sans"/>
                <a:cs typeface="Open Sans"/>
                <a:sym typeface="Open Sans"/>
              </a:endParaRPr>
            </a:p>
          </p:txBody>
        </p:sp>
        <p:sp>
          <p:nvSpPr>
            <p:cNvPr id="105" name="Shape 105"/>
            <p:cNvSpPr txBox="1"/>
            <p:nvPr/>
          </p:nvSpPr>
          <p:spPr>
            <a:xfrm>
              <a:off x="2914388" y="2852992"/>
              <a:ext cx="3849900" cy="330600"/>
            </a:xfrm>
            <a:prstGeom prst="rect">
              <a:avLst/>
            </a:prstGeom>
            <a:solidFill>
              <a:srgbClr val="F9CB9C"/>
            </a:solidFill>
            <a:ln>
              <a:noFill/>
            </a:ln>
          </p:spPr>
          <p:txBody>
            <a:bodyPr wrap="square" lIns="91425" tIns="45700" rIns="91425" bIns="45700" anchor="ctr" anchorCtr="0">
              <a:noAutofit/>
            </a:bodyPr>
            <a:lstStyle/>
            <a:p>
              <a:pPr marL="0" lvl="0" indent="-69850">
                <a:lnSpc>
                  <a:spcPct val="115000"/>
                </a:lnSpc>
                <a:spcBef>
                  <a:spcPts val="0"/>
                </a:spcBef>
                <a:buSzPts val="1100"/>
                <a:buNone/>
              </a:pPr>
              <a:r>
                <a:rPr lang="en">
                  <a:latin typeface="Open Sans"/>
                  <a:ea typeface="Open Sans"/>
                  <a:cs typeface="Open Sans"/>
                  <a:sym typeface="Open Sans"/>
                </a:rPr>
                <a:t>Using Voltmeter</a:t>
              </a:r>
            </a:p>
          </p:txBody>
        </p:sp>
      </p:grpSp>
      <p:grpSp>
        <p:nvGrpSpPr>
          <p:cNvPr id="106" name="Shape 106"/>
          <p:cNvGrpSpPr/>
          <p:nvPr/>
        </p:nvGrpSpPr>
        <p:grpSpPr>
          <a:xfrm>
            <a:off x="140806" y="3840701"/>
            <a:ext cx="5645569" cy="775822"/>
            <a:chOff x="1184436" y="3530813"/>
            <a:chExt cx="5741451" cy="731700"/>
          </a:xfrm>
        </p:grpSpPr>
        <p:sp>
          <p:nvSpPr>
            <p:cNvPr id="107" name="Shape 107"/>
            <p:cNvSpPr txBox="1"/>
            <p:nvPr/>
          </p:nvSpPr>
          <p:spPr>
            <a:xfrm>
              <a:off x="1184436" y="3581001"/>
              <a:ext cx="1530600" cy="629700"/>
            </a:xfrm>
            <a:prstGeom prst="rect">
              <a:avLst/>
            </a:prstGeom>
            <a:solidFill>
              <a:srgbClr val="FFE599"/>
            </a:solidFill>
            <a:ln>
              <a:noFill/>
            </a:ln>
          </p:spPr>
          <p:txBody>
            <a:bodyPr wrap="square" lIns="91425" tIns="45700" rIns="91425" bIns="45700" anchor="ctr" anchorCtr="0">
              <a:noAutofit/>
            </a:bodyPr>
            <a:lstStyle/>
            <a:p>
              <a:pPr marL="0" lvl="0" indent="0">
                <a:lnSpc>
                  <a:spcPct val="90000"/>
                </a:lnSpc>
                <a:spcBef>
                  <a:spcPts val="0"/>
                </a:spcBef>
                <a:buClr>
                  <a:srgbClr val="F63D49"/>
                </a:buClr>
                <a:buFont typeface="Roboto Condensed"/>
                <a:buNone/>
              </a:pPr>
              <a:r>
                <a:rPr lang="en">
                  <a:solidFill>
                    <a:srgbClr val="FF0000"/>
                  </a:solidFill>
                  <a:latin typeface="Open Sans"/>
                  <a:ea typeface="Open Sans"/>
                  <a:cs typeface="Open Sans"/>
                  <a:sym typeface="Open Sans"/>
                </a:rPr>
                <a:t>During rest</a:t>
              </a:r>
            </a:p>
          </p:txBody>
        </p:sp>
        <p:sp>
          <p:nvSpPr>
            <p:cNvPr id="108" name="Shape 108"/>
            <p:cNvSpPr/>
            <p:nvPr/>
          </p:nvSpPr>
          <p:spPr>
            <a:xfrm>
              <a:off x="2789787" y="3530813"/>
              <a:ext cx="4136100" cy="731700"/>
            </a:xfrm>
            <a:prstGeom prst="rect">
              <a:avLst/>
            </a:prstGeom>
            <a:solidFill>
              <a:srgbClr val="FFE599"/>
            </a:solidFill>
            <a:ln>
              <a:noFill/>
            </a:ln>
          </p:spPr>
          <p:txBody>
            <a:bodyPr wrap="square" lIns="91425" tIns="45700" rIns="91425" bIns="45700" anchor="ctr" anchorCtr="0">
              <a:noAutofit/>
            </a:bodyPr>
            <a:lstStyle/>
            <a:p>
              <a:pPr marL="0" lvl="0" indent="0">
                <a:spcBef>
                  <a:spcPts val="0"/>
                </a:spcBef>
                <a:buNone/>
              </a:pPr>
              <a:endParaRPr>
                <a:solidFill>
                  <a:srgbClr val="FFFFFF"/>
                </a:solidFill>
                <a:latin typeface="Open Sans"/>
                <a:ea typeface="Open Sans"/>
                <a:cs typeface="Open Sans"/>
                <a:sym typeface="Open Sans"/>
              </a:endParaRPr>
            </a:p>
          </p:txBody>
        </p:sp>
        <p:sp>
          <p:nvSpPr>
            <p:cNvPr id="109" name="Shape 109"/>
            <p:cNvSpPr txBox="1"/>
            <p:nvPr/>
          </p:nvSpPr>
          <p:spPr>
            <a:xfrm>
              <a:off x="2914388" y="3737366"/>
              <a:ext cx="3849900" cy="330600"/>
            </a:xfrm>
            <a:prstGeom prst="rect">
              <a:avLst/>
            </a:prstGeom>
            <a:solidFill>
              <a:srgbClr val="FFE599"/>
            </a:solidFill>
            <a:ln>
              <a:noFill/>
            </a:ln>
          </p:spPr>
          <p:txBody>
            <a:bodyPr wrap="square" lIns="91425" tIns="45700" rIns="91425" bIns="45700" anchor="ctr" anchorCtr="0">
              <a:noAutofit/>
            </a:bodyPr>
            <a:lstStyle/>
            <a:p>
              <a:pPr marL="0" lvl="0" indent="-69850">
                <a:lnSpc>
                  <a:spcPct val="115000"/>
                </a:lnSpc>
                <a:spcBef>
                  <a:spcPts val="0"/>
                </a:spcBef>
                <a:buSzPts val="1100"/>
                <a:buNone/>
              </a:pPr>
              <a:r>
                <a:rPr lang="en">
                  <a:solidFill>
                    <a:srgbClr val="C27BA0"/>
                  </a:solidFill>
                  <a:latin typeface="Open Sans"/>
                  <a:ea typeface="Open Sans"/>
                  <a:cs typeface="Open Sans"/>
                  <a:sym typeface="Open Sans"/>
                </a:rPr>
                <a:t>The membrane is polarized</a:t>
              </a:r>
            </a:p>
          </p:txBody>
        </p:sp>
      </p:grpSp>
      <p:sp>
        <p:nvSpPr>
          <p:cNvPr id="110" name="Shape 110"/>
          <p:cNvSpPr txBox="1"/>
          <p:nvPr/>
        </p:nvSpPr>
        <p:spPr>
          <a:xfrm>
            <a:off x="6853950" y="1089588"/>
            <a:ext cx="1218600" cy="658800"/>
          </a:xfrm>
          <a:prstGeom prst="rect">
            <a:avLst/>
          </a:prstGeom>
          <a:noFill/>
          <a:ln>
            <a:noFill/>
          </a:ln>
        </p:spPr>
        <p:txBody>
          <a:bodyPr wrap="square" lIns="91425" tIns="91425" rIns="91425" bIns="91425" anchor="t" anchorCtr="0">
            <a:noAutofit/>
          </a:bodyPr>
          <a:lstStyle/>
          <a:p>
            <a:pPr marL="0" lvl="0" indent="0">
              <a:spcBef>
                <a:spcPts val="0"/>
              </a:spcBef>
              <a:buNone/>
            </a:pPr>
            <a:r>
              <a:rPr lang="en" sz="1100" b="1"/>
              <a:t>Cell membrane</a:t>
            </a:r>
          </a:p>
          <a:p>
            <a:pPr marL="0" lvl="0" indent="0">
              <a:spcBef>
                <a:spcPts val="0"/>
              </a:spcBef>
              <a:buNone/>
            </a:pPr>
            <a:r>
              <a:rPr lang="en" sz="1100" b="1"/>
              <a:t>During rest</a:t>
            </a:r>
          </a:p>
        </p:txBody>
      </p:sp>
      <p:sp>
        <p:nvSpPr>
          <p:cNvPr id="111" name="Shape 111"/>
          <p:cNvSpPr txBox="1"/>
          <p:nvPr/>
        </p:nvSpPr>
        <p:spPr>
          <a:xfrm>
            <a:off x="8523125" y="726300"/>
            <a:ext cx="492000" cy="363300"/>
          </a:xfrm>
          <a:prstGeom prst="rect">
            <a:avLst/>
          </a:prstGeom>
          <a:noFill/>
          <a:ln>
            <a:noFill/>
          </a:ln>
        </p:spPr>
        <p:txBody>
          <a:bodyPr wrap="square" lIns="91425" tIns="91425" rIns="91425" bIns="91425" anchor="t" anchorCtr="0">
            <a:noAutofit/>
          </a:bodyPr>
          <a:lstStyle/>
          <a:p>
            <a:pPr marL="0" lvl="0" indent="0">
              <a:spcBef>
                <a:spcPts val="0"/>
              </a:spcBef>
              <a:buNone/>
            </a:pPr>
            <a:r>
              <a:rPr lang="en" b="1"/>
              <a:t>+ve</a:t>
            </a:r>
          </a:p>
        </p:txBody>
      </p:sp>
      <p:sp>
        <p:nvSpPr>
          <p:cNvPr id="112" name="Shape 112"/>
          <p:cNvSpPr txBox="1"/>
          <p:nvPr/>
        </p:nvSpPr>
        <p:spPr>
          <a:xfrm rot="-2824748">
            <a:off x="7786716" y="756621"/>
            <a:ext cx="771820" cy="363408"/>
          </a:xfrm>
          <a:prstGeom prst="rect">
            <a:avLst/>
          </a:prstGeom>
          <a:noFill/>
          <a:ln>
            <a:noFill/>
          </a:ln>
        </p:spPr>
        <p:txBody>
          <a:bodyPr wrap="square" lIns="91425" tIns="91425" rIns="91425" bIns="91425" anchor="t" anchorCtr="0">
            <a:noAutofit/>
          </a:bodyPr>
          <a:lstStyle/>
          <a:p>
            <a:pPr marL="0" lvl="0" indent="0">
              <a:spcBef>
                <a:spcPts val="0"/>
              </a:spcBef>
              <a:buNone/>
            </a:pPr>
            <a:r>
              <a:rPr lang="en" sz="800" b="1">
                <a:solidFill>
                  <a:schemeClr val="dk2"/>
                </a:solidFill>
              </a:rPr>
              <a:t>outside cell membrane</a:t>
            </a:r>
          </a:p>
        </p:txBody>
      </p:sp>
      <p:sp>
        <p:nvSpPr>
          <p:cNvPr id="113" name="Shape 113"/>
          <p:cNvSpPr txBox="1"/>
          <p:nvPr/>
        </p:nvSpPr>
        <p:spPr>
          <a:xfrm rot="2354504">
            <a:off x="7792038" y="1542668"/>
            <a:ext cx="761152" cy="378634"/>
          </a:xfrm>
          <a:prstGeom prst="rect">
            <a:avLst/>
          </a:prstGeom>
          <a:noFill/>
          <a:ln>
            <a:noFill/>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800" b="1">
                <a:solidFill>
                  <a:schemeClr val="dk2"/>
                </a:solidFill>
              </a:rPr>
              <a:t>Inside  cell membrane</a:t>
            </a:r>
          </a:p>
          <a:p>
            <a:pPr marL="0" lvl="0" indent="0">
              <a:spcBef>
                <a:spcPts val="0"/>
              </a:spcBef>
              <a:buNone/>
            </a:pPr>
            <a:endParaRPr b="1">
              <a:solidFill>
                <a:schemeClr val="dk2"/>
              </a:solidFill>
            </a:endParaRPr>
          </a:p>
        </p:txBody>
      </p:sp>
      <p:sp>
        <p:nvSpPr>
          <p:cNvPr id="114" name="Shape 114"/>
          <p:cNvSpPr txBox="1"/>
          <p:nvPr/>
        </p:nvSpPr>
        <p:spPr>
          <a:xfrm>
            <a:off x="8523150" y="1602000"/>
            <a:ext cx="492000" cy="363300"/>
          </a:xfrm>
          <a:prstGeom prst="rect">
            <a:avLst/>
          </a:prstGeom>
          <a:noFill/>
          <a:ln>
            <a:noFill/>
          </a:ln>
        </p:spPr>
        <p:txBody>
          <a:bodyPr wrap="square" lIns="91425" tIns="91425" rIns="91425" bIns="91425" anchor="t" anchorCtr="0">
            <a:noAutofit/>
          </a:bodyPr>
          <a:lstStyle/>
          <a:p>
            <a:pPr marL="0" lvl="0" indent="0">
              <a:spcBef>
                <a:spcPts val="0"/>
              </a:spcBef>
              <a:buNone/>
            </a:pPr>
            <a:r>
              <a:rPr lang="en" b="1"/>
              <a:t>-ve</a:t>
            </a:r>
          </a:p>
        </p:txBody>
      </p:sp>
      <p:cxnSp>
        <p:nvCxnSpPr>
          <p:cNvPr id="115" name="Shape 115"/>
          <p:cNvCxnSpPr>
            <a:stCxn id="110" idx="3"/>
            <a:endCxn id="111" idx="1"/>
          </p:cNvCxnSpPr>
          <p:nvPr/>
        </p:nvCxnSpPr>
        <p:spPr>
          <a:xfrm rot="10800000" flipH="1">
            <a:off x="8072550" y="908088"/>
            <a:ext cx="450600" cy="510900"/>
          </a:xfrm>
          <a:prstGeom prst="straightConnector1">
            <a:avLst/>
          </a:prstGeom>
          <a:noFill/>
          <a:ln w="9525" cap="flat" cmpd="sng">
            <a:solidFill>
              <a:srgbClr val="000000"/>
            </a:solidFill>
            <a:prstDash val="solid"/>
            <a:round/>
            <a:headEnd type="none" w="lg" len="lg"/>
            <a:tailEnd type="triangle" w="lg" len="lg"/>
          </a:ln>
        </p:spPr>
      </p:cxnSp>
      <p:cxnSp>
        <p:nvCxnSpPr>
          <p:cNvPr id="116" name="Shape 116"/>
          <p:cNvCxnSpPr>
            <a:stCxn id="110" idx="3"/>
            <a:endCxn id="114" idx="1"/>
          </p:cNvCxnSpPr>
          <p:nvPr/>
        </p:nvCxnSpPr>
        <p:spPr>
          <a:xfrm>
            <a:off x="8072550" y="1418988"/>
            <a:ext cx="450600" cy="364800"/>
          </a:xfrm>
          <a:prstGeom prst="straightConnector1">
            <a:avLst/>
          </a:prstGeom>
          <a:noFill/>
          <a:ln w="9525" cap="flat" cmpd="sng">
            <a:solidFill>
              <a:srgbClr val="000000"/>
            </a:solidFill>
            <a:prstDash val="solid"/>
            <a:round/>
            <a:headEnd type="none" w="lg" len="lg"/>
            <a:tailEnd type="triangle" w="lg" len="lg"/>
          </a:ln>
        </p:spPr>
      </p:cxnSp>
      <p:cxnSp>
        <p:nvCxnSpPr>
          <p:cNvPr id="117" name="Shape 117"/>
          <p:cNvCxnSpPr>
            <a:stCxn id="100" idx="3"/>
          </p:cNvCxnSpPr>
          <p:nvPr/>
        </p:nvCxnSpPr>
        <p:spPr>
          <a:xfrm rot="10800000" flipH="1">
            <a:off x="6548593" y="2326591"/>
            <a:ext cx="625200" cy="1800"/>
          </a:xfrm>
          <a:prstGeom prst="straightConnector1">
            <a:avLst/>
          </a:prstGeom>
          <a:noFill/>
          <a:ln w="9525" cap="flat" cmpd="sng">
            <a:solidFill>
              <a:srgbClr val="000000"/>
            </a:solidFill>
            <a:prstDash val="solid"/>
            <a:round/>
            <a:headEnd type="none" w="lg" len="lg"/>
            <a:tailEnd type="triangle" w="lg" len="lg"/>
          </a:ln>
        </p:spPr>
      </p:cxnSp>
      <p:sp>
        <p:nvSpPr>
          <p:cNvPr id="118" name="Shape 118"/>
          <p:cNvSpPr txBox="1"/>
          <p:nvPr/>
        </p:nvSpPr>
        <p:spPr>
          <a:xfrm>
            <a:off x="7059850" y="2222625"/>
            <a:ext cx="2020200" cy="363300"/>
          </a:xfrm>
          <a:prstGeom prst="rect">
            <a:avLst/>
          </a:prstGeom>
          <a:noFill/>
          <a:ln>
            <a:noFill/>
          </a:ln>
        </p:spPr>
        <p:txBody>
          <a:bodyPr wrap="square" lIns="91425" tIns="91425" rIns="91425" bIns="91425" anchor="t" anchorCtr="0">
            <a:noAutofit/>
          </a:bodyPr>
          <a:lstStyle/>
          <a:p>
            <a:pPr marL="0" lvl="0" indent="0">
              <a:spcBef>
                <a:spcPts val="0"/>
              </a:spcBef>
              <a:buNone/>
            </a:pPr>
            <a:r>
              <a:rPr lang="en" sz="1000">
                <a:solidFill>
                  <a:schemeClr val="accent5"/>
                </a:solidFill>
              </a:rPr>
              <a:t>كل ما نزلنا عن الصفر أكثر كل ما احتاج</a:t>
            </a:r>
          </a:p>
          <a:p>
            <a:pPr marL="0" lvl="0" indent="-69850">
              <a:spcBef>
                <a:spcPts val="0"/>
              </a:spcBef>
              <a:buClr>
                <a:schemeClr val="dk1"/>
              </a:buClr>
              <a:buSzPts val="1100"/>
              <a:buFont typeface="Arial"/>
              <a:buNone/>
            </a:pPr>
            <a:r>
              <a:rPr lang="en" sz="1000">
                <a:solidFill>
                  <a:schemeClr val="accent5"/>
                </a:solidFill>
              </a:rPr>
              <a:t>أكثر Stimulus  </a:t>
            </a:r>
          </a:p>
        </p:txBody>
      </p:sp>
      <p:pic>
        <p:nvPicPr>
          <p:cNvPr id="119" name="Shape 119"/>
          <p:cNvPicPr preferRelativeResize="0"/>
          <p:nvPr/>
        </p:nvPicPr>
        <p:blipFill>
          <a:blip r:embed="rId3">
            <a:alphaModFix/>
          </a:blip>
          <a:stretch>
            <a:fillRect/>
          </a:stretch>
        </p:blipFill>
        <p:spPr>
          <a:xfrm>
            <a:off x="6021564" y="3024750"/>
            <a:ext cx="2883375" cy="1549809"/>
          </a:xfrm>
          <a:prstGeom prst="rect">
            <a:avLst/>
          </a:prstGeom>
          <a:noFill/>
          <a:ln>
            <a:noFill/>
          </a:ln>
        </p:spPr>
      </p:pic>
      <p:sp>
        <p:nvSpPr>
          <p:cNvPr id="120" name="Shape 120"/>
          <p:cNvSpPr txBox="1"/>
          <p:nvPr/>
        </p:nvSpPr>
        <p:spPr>
          <a:xfrm>
            <a:off x="-2807925" y="551100"/>
            <a:ext cx="2296200" cy="1671600"/>
          </a:xfrm>
          <a:prstGeom prst="rect">
            <a:avLst/>
          </a:prstGeom>
          <a:noFill/>
          <a:ln>
            <a:noFill/>
          </a:ln>
        </p:spPr>
        <p:txBody>
          <a:bodyPr wrap="square" lIns="91425" tIns="91425" rIns="91425" bIns="91425" anchor="t" anchorCtr="0">
            <a:noAutofit/>
          </a:bodyPr>
          <a:lstStyle/>
          <a:p>
            <a:pPr marL="0" lvl="0" indent="0">
              <a:spcBef>
                <a:spcPts val="0"/>
              </a:spcBef>
              <a:buNone/>
            </a:pPr>
            <a:r>
              <a:rPr lang="en"/>
              <a:t>I</a:t>
            </a:r>
            <a:r>
              <a:rPr lang="en">
                <a:solidFill>
                  <a:srgbClr val="CCCCCC"/>
                </a:solidFill>
              </a:rPr>
              <a:t>t means the potential inside the fiber is</a:t>
            </a:r>
          </a:p>
          <a:p>
            <a:pPr marL="0" lvl="0" indent="-69850">
              <a:spcBef>
                <a:spcPts val="0"/>
              </a:spcBef>
              <a:buClr>
                <a:schemeClr val="dk1"/>
              </a:buClr>
              <a:buSzPts val="1100"/>
              <a:buFont typeface="Arial"/>
              <a:buNone/>
            </a:pPr>
            <a:r>
              <a:rPr lang="en">
                <a:solidFill>
                  <a:srgbClr val="CCCCCC"/>
                </a:solidFill>
              </a:rPr>
              <a:t>90 millivolts more negative than the potential in the extracellular</a:t>
            </a:r>
          </a:p>
          <a:p>
            <a:pPr marL="0" lvl="0" indent="-69850">
              <a:spcBef>
                <a:spcPts val="0"/>
              </a:spcBef>
              <a:buClr>
                <a:schemeClr val="dk1"/>
              </a:buClr>
              <a:buSzPts val="1100"/>
              <a:buFont typeface="Arial"/>
              <a:buNone/>
            </a:pPr>
            <a:r>
              <a:rPr lang="en">
                <a:solidFill>
                  <a:srgbClr val="CCCCCC"/>
                </a:solidFill>
              </a:rPr>
              <a:t>fluid on the outside of the fiber</a:t>
            </a:r>
          </a:p>
          <a:p>
            <a:pPr marL="0" lvl="0" indent="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116550"/>
            <a:ext cx="8520600" cy="731100"/>
          </a:xfrm>
          <a:prstGeom prst="rect">
            <a:avLst/>
          </a:prstGeom>
        </p:spPr>
        <p:txBody>
          <a:bodyPr wrap="square" lIns="91425" tIns="91425" rIns="91425" bIns="91425" anchor="b" anchorCtr="0">
            <a:noAutofit/>
          </a:bodyPr>
          <a:lstStyle/>
          <a:p>
            <a:pPr marL="0" lvl="0" indent="0">
              <a:spcBef>
                <a:spcPts val="0"/>
              </a:spcBef>
              <a:buNone/>
            </a:pPr>
            <a:r>
              <a:rPr lang="en"/>
              <a:t>Comments about previous slide from guyton </a:t>
            </a:r>
          </a:p>
        </p:txBody>
      </p:sp>
      <p:sp>
        <p:nvSpPr>
          <p:cNvPr id="126" name="Shape 126"/>
          <p:cNvSpPr txBox="1">
            <a:spLocks noGrp="1"/>
          </p:cNvSpPr>
          <p:nvPr>
            <p:ph type="body" idx="1"/>
          </p:nvPr>
        </p:nvSpPr>
        <p:spPr>
          <a:xfrm>
            <a:off x="480375" y="847650"/>
            <a:ext cx="7849200" cy="3747600"/>
          </a:xfrm>
          <a:prstGeom prst="rect">
            <a:avLst/>
          </a:prstGeom>
          <a:ln w="19050" cap="flat" cmpd="sng">
            <a:solidFill>
              <a:schemeClr val="lt2"/>
            </a:solidFill>
            <a:prstDash val="dot"/>
            <a:round/>
            <a:headEnd type="none" w="med" len="med"/>
            <a:tailEnd type="none" w="med" len="med"/>
          </a:ln>
        </p:spPr>
        <p:txBody>
          <a:bodyPr wrap="square" lIns="91425" tIns="91425" rIns="91425" bIns="91425" anchor="t" anchorCtr="0">
            <a:noAutofit/>
          </a:bodyPr>
          <a:lstStyle/>
          <a:p>
            <a:pPr marL="457200" lvl="0" indent="-317500" rtl="0">
              <a:lnSpc>
                <a:spcPct val="115000"/>
              </a:lnSpc>
              <a:spcBef>
                <a:spcPts val="0"/>
              </a:spcBef>
              <a:spcAft>
                <a:spcPts val="0"/>
              </a:spcAft>
              <a:buSzPts val="1400"/>
              <a:buAutoNum type="arabicPeriod"/>
            </a:pPr>
            <a:r>
              <a:rPr lang="en" sz="1400"/>
              <a:t>Sodium, potassium, and chloride ions are the most important ions involved in the development of membrane potentials in nerve and muscle fibers. </a:t>
            </a:r>
          </a:p>
          <a:p>
            <a:pPr marL="457200" lvl="0" indent="-317500" rtl="0">
              <a:lnSpc>
                <a:spcPct val="115000"/>
              </a:lnSpc>
              <a:spcBef>
                <a:spcPts val="0"/>
              </a:spcBef>
              <a:spcAft>
                <a:spcPts val="0"/>
              </a:spcAft>
              <a:buSzPts val="1400"/>
              <a:buAutoNum type="arabicPeriod"/>
            </a:pPr>
            <a:r>
              <a:rPr lang="en" sz="1400"/>
              <a:t>The quantitative importance of each of the ions in determining the voltage is proportional to the membrane permeability for that particular ion يعني أن أهمية العدد للايونات يخلي الميمبرين يحدد عدد الشحنات لكل أيون المسموح لها بالدخول فيحاول يوازن بينهم .</a:t>
            </a:r>
          </a:p>
          <a:p>
            <a:pPr marL="457200" lvl="0" indent="-317500" rtl="0">
              <a:lnSpc>
                <a:spcPct val="115000"/>
              </a:lnSpc>
              <a:spcBef>
                <a:spcPts val="0"/>
              </a:spcBef>
              <a:spcAft>
                <a:spcPts val="0"/>
              </a:spcAft>
              <a:buSzPts val="1400"/>
              <a:buAutoNum type="arabicPeriod"/>
            </a:pPr>
            <a:r>
              <a:rPr lang="en" sz="1400"/>
              <a:t>A positive ion concentration gradient from inside the membrane to the outside causes electronegativity inside the membrane. </a:t>
            </a:r>
          </a:p>
          <a:p>
            <a:pPr marL="457200" lvl="0" indent="-317500" rtl="0">
              <a:lnSpc>
                <a:spcPct val="115000"/>
              </a:lnSpc>
              <a:spcBef>
                <a:spcPts val="0"/>
              </a:spcBef>
              <a:spcAft>
                <a:spcPts val="0"/>
              </a:spcAft>
              <a:buSzPts val="1400"/>
              <a:buAutoNum type="arabicPeriod"/>
            </a:pPr>
            <a:r>
              <a:rPr lang="en" sz="1400"/>
              <a:t>The permeability of the sodium and potassium channels undergoes rapid changes during transmission of a nerve impulse, whereas the permeability of the chloride channels does not change greatly during this process. Therefore, rapid changes in sodium and potassium permeability are primarily responsible for signal transmission in neurons. </a:t>
            </a:r>
          </a:p>
        </p:txBody>
      </p:sp>
      <p:sp>
        <p:nvSpPr>
          <p:cNvPr id="127" name="Shape 127"/>
          <p:cNvSpPr txBox="1"/>
          <p:nvPr/>
        </p:nvSpPr>
        <p:spPr>
          <a:xfrm>
            <a:off x="7972400" y="732900"/>
            <a:ext cx="3949200" cy="3677700"/>
          </a:xfrm>
          <a:prstGeom prst="rect">
            <a:avLst/>
          </a:prstGeom>
          <a:noFill/>
          <a:ln>
            <a:noFill/>
          </a:ln>
        </p:spPr>
        <p:txBody>
          <a:bodyPr wrap="square" lIns="91425" tIns="91425" rIns="91425" bIns="91425" anchor="t" anchorCtr="0">
            <a:noAutofit/>
          </a:bodyPr>
          <a:lstStyle/>
          <a:p>
            <a:pPr marL="0" lvl="0" indent="0" rt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88620"/>
            <a:ext cx="8520600" cy="574500"/>
          </a:xfrm>
          <a:prstGeom prst="rect">
            <a:avLst/>
          </a:prstGeom>
          <a:noFill/>
          <a:ln>
            <a:noFill/>
          </a:ln>
        </p:spPr>
        <p:txBody>
          <a:bodyPr wrap="square" lIns="91425" tIns="91425" rIns="91425" bIns="91425" anchor="b" anchorCtr="0">
            <a:noAutofit/>
          </a:bodyPr>
          <a:lstStyle/>
          <a:p>
            <a:pPr marL="0" marR="0" lvl="0" indent="-266700" algn="ctr" rtl="0">
              <a:lnSpc>
                <a:spcPct val="100000"/>
              </a:lnSpc>
              <a:spcBef>
                <a:spcPts val="0"/>
              </a:spcBef>
              <a:spcAft>
                <a:spcPts val="0"/>
              </a:spcAft>
              <a:buClr>
                <a:schemeClr val="dk1"/>
              </a:buClr>
              <a:buSzPts val="4200"/>
              <a:buFont typeface="Economica"/>
              <a:buNone/>
            </a:pPr>
            <a:r>
              <a:rPr lang="en" sz="4000"/>
              <a:t>Causes (Origin) of RMP</a:t>
            </a:r>
          </a:p>
        </p:txBody>
      </p:sp>
      <p:grpSp>
        <p:nvGrpSpPr>
          <p:cNvPr id="133" name="Shape 133"/>
          <p:cNvGrpSpPr/>
          <p:nvPr/>
        </p:nvGrpSpPr>
        <p:grpSpPr>
          <a:xfrm>
            <a:off x="5942500" y="588875"/>
            <a:ext cx="3165000" cy="3381050"/>
            <a:chOff x="5906100" y="1041275"/>
            <a:chExt cx="3165000" cy="3381050"/>
          </a:xfrm>
        </p:grpSpPr>
        <p:sp>
          <p:nvSpPr>
            <p:cNvPr id="134" name="Shape 134"/>
            <p:cNvSpPr/>
            <p:nvPr/>
          </p:nvSpPr>
          <p:spPr>
            <a:xfrm>
              <a:off x="5906100" y="1041275"/>
              <a:ext cx="3165000" cy="669000"/>
            </a:xfrm>
            <a:prstGeom prst="chevron">
              <a:avLst>
                <a:gd name="adj" fmla="val 50000"/>
              </a:avLst>
            </a:prstGeom>
            <a:solidFill>
              <a:srgbClr val="FFE599"/>
            </a:solidFill>
            <a:ln>
              <a:noFill/>
            </a:ln>
          </p:spPr>
          <p:txBody>
            <a:bodyPr wrap="square" lIns="91425" tIns="91425" rIns="91425" bIns="91425" anchor="ctr" anchorCtr="0">
              <a:noAutofit/>
            </a:bodyPr>
            <a:lstStyle/>
            <a:p>
              <a:pPr marL="0" lvl="0" indent="-69850" algn="ctr" rtl="0">
                <a:lnSpc>
                  <a:spcPct val="115000"/>
                </a:lnSpc>
                <a:spcBef>
                  <a:spcPts val="0"/>
                </a:spcBef>
                <a:buSzPts val="1100"/>
                <a:buNone/>
              </a:pPr>
              <a:endParaRPr sz="1200" b="1">
                <a:latin typeface="Open Sans"/>
                <a:ea typeface="Open Sans"/>
                <a:cs typeface="Open Sans"/>
                <a:sym typeface="Open Sans"/>
              </a:endParaRPr>
            </a:p>
            <a:p>
              <a:pPr marL="0" lvl="0" indent="-69850" algn="ctr" rtl="0">
                <a:lnSpc>
                  <a:spcPct val="115000"/>
                </a:lnSpc>
                <a:spcBef>
                  <a:spcPts val="0"/>
                </a:spcBef>
                <a:buClr>
                  <a:schemeClr val="dk1"/>
                </a:buClr>
                <a:buSzPts val="1100"/>
                <a:buFont typeface="Arial"/>
                <a:buNone/>
              </a:pPr>
              <a:r>
                <a:rPr lang="en" sz="1100" b="1">
                  <a:latin typeface="Open Sans"/>
                  <a:ea typeface="Open Sans"/>
                  <a:cs typeface="Open Sans"/>
                  <a:sym typeface="Open Sans"/>
                </a:rPr>
                <a:t>Contribution of Na+/K+ ATPase PUMP</a:t>
              </a:r>
            </a:p>
            <a:p>
              <a:pPr marL="0" lvl="0" indent="-69850" algn="ctr">
                <a:spcBef>
                  <a:spcPts val="0"/>
                </a:spcBef>
                <a:buSzPts val="1100"/>
                <a:buNone/>
              </a:pPr>
              <a:endParaRPr sz="1200">
                <a:latin typeface="Open Sans"/>
                <a:ea typeface="Open Sans"/>
                <a:cs typeface="Open Sans"/>
                <a:sym typeface="Open Sans"/>
              </a:endParaRPr>
            </a:p>
          </p:txBody>
        </p:sp>
        <p:sp>
          <p:nvSpPr>
            <p:cNvPr id="135" name="Shape 135"/>
            <p:cNvSpPr txBox="1"/>
            <p:nvPr/>
          </p:nvSpPr>
          <p:spPr>
            <a:xfrm>
              <a:off x="6158750" y="1908625"/>
              <a:ext cx="2236200" cy="2513700"/>
            </a:xfrm>
            <a:prstGeom prst="rect">
              <a:avLst/>
            </a:prstGeom>
            <a:solidFill>
              <a:srgbClr val="FFE599"/>
            </a:solidFill>
            <a:ln>
              <a:noFill/>
            </a:ln>
          </p:spPr>
          <p:txBody>
            <a:bodyPr wrap="square" lIns="91425" tIns="91425" rIns="91425" bIns="91425" anchor="t" anchorCtr="0">
              <a:noAutofit/>
            </a:bodyPr>
            <a:lstStyle/>
            <a:p>
              <a:pPr marL="0" lvl="0" indent="0" rtl="0">
                <a:lnSpc>
                  <a:spcPct val="115000"/>
                </a:lnSpc>
                <a:spcBef>
                  <a:spcPts val="0"/>
                </a:spcBef>
                <a:buNone/>
              </a:pPr>
              <a:r>
                <a:rPr lang="en" sz="1100">
                  <a:solidFill>
                    <a:schemeClr val="dk1"/>
                  </a:solidFill>
                  <a:latin typeface="Open Sans"/>
                  <a:ea typeface="Open Sans"/>
                  <a:cs typeface="Open Sans"/>
                  <a:sym typeface="Open Sans"/>
                </a:rPr>
                <a:t>This is a powerful electrogenic (كهربائية) pump on the cell membrane. </a:t>
              </a:r>
            </a:p>
            <a:p>
              <a:pPr marL="0" lvl="0" indent="0" rtl="0">
                <a:lnSpc>
                  <a:spcPct val="115000"/>
                </a:lnSpc>
                <a:spcBef>
                  <a:spcPts val="0"/>
                </a:spcBef>
                <a:buNone/>
              </a:pPr>
              <a:endParaRPr sz="1100">
                <a:solidFill>
                  <a:schemeClr val="dk1"/>
                </a:solidFill>
                <a:latin typeface="Open Sans"/>
                <a:ea typeface="Open Sans"/>
                <a:cs typeface="Open Sans"/>
                <a:sym typeface="Open Sans"/>
              </a:endParaRPr>
            </a:p>
            <a:p>
              <a:pPr marL="0" lvl="0" indent="0" rtl="0">
                <a:lnSpc>
                  <a:spcPct val="115000"/>
                </a:lnSpc>
                <a:spcBef>
                  <a:spcPts val="0"/>
                </a:spcBef>
                <a:buNone/>
              </a:pPr>
              <a:r>
                <a:rPr lang="en" sz="1100">
                  <a:solidFill>
                    <a:schemeClr val="dk1"/>
                  </a:solidFill>
                  <a:latin typeface="Open Sans"/>
                  <a:ea typeface="Open Sans"/>
                  <a:cs typeface="Open Sans"/>
                  <a:sym typeface="Open Sans"/>
                </a:rPr>
                <a:t>It pumps </a:t>
              </a:r>
              <a:r>
                <a:rPr lang="en" sz="1100" b="1">
                  <a:solidFill>
                    <a:srgbClr val="FF0000"/>
                  </a:solidFill>
                  <a:latin typeface="Open Sans"/>
                  <a:ea typeface="Open Sans"/>
                  <a:cs typeface="Open Sans"/>
                  <a:sym typeface="Open Sans"/>
                </a:rPr>
                <a:t>3 Na+</a:t>
              </a:r>
              <a:r>
                <a:rPr lang="en" sz="1100">
                  <a:solidFill>
                    <a:schemeClr val="dk1"/>
                  </a:solidFill>
                  <a:latin typeface="Open Sans"/>
                  <a:ea typeface="Open Sans"/>
                  <a:cs typeface="Open Sans"/>
                  <a:sym typeface="Open Sans"/>
                </a:rPr>
                <a:t> to</a:t>
              </a:r>
              <a:r>
                <a:rPr lang="en" sz="1100" b="1">
                  <a:solidFill>
                    <a:schemeClr val="dk1"/>
                  </a:solidFill>
                  <a:latin typeface="Open Sans"/>
                  <a:ea typeface="Open Sans"/>
                  <a:cs typeface="Open Sans"/>
                  <a:sym typeface="Open Sans"/>
                </a:rPr>
                <a:t> </a:t>
              </a:r>
              <a:r>
                <a:rPr lang="en" sz="1100" b="1" u="sng">
                  <a:solidFill>
                    <a:schemeClr val="dk1"/>
                  </a:solidFill>
                  <a:latin typeface="Open Sans"/>
                  <a:ea typeface="Open Sans"/>
                  <a:cs typeface="Open Sans"/>
                  <a:sym typeface="Open Sans"/>
                </a:rPr>
                <a:t>outside</a:t>
              </a:r>
              <a:r>
                <a:rPr lang="en" sz="1100">
                  <a:solidFill>
                    <a:schemeClr val="dk1"/>
                  </a:solidFill>
                  <a:latin typeface="Open Sans"/>
                  <a:ea typeface="Open Sans"/>
                  <a:cs typeface="Open Sans"/>
                  <a:sym typeface="Open Sans"/>
                </a:rPr>
                <a:t>                              </a:t>
              </a:r>
              <a:r>
                <a:rPr lang="en" sz="1100">
                  <a:solidFill>
                    <a:srgbClr val="FFE599"/>
                  </a:solidFill>
                  <a:latin typeface="Open Sans"/>
                  <a:ea typeface="Open Sans"/>
                  <a:cs typeface="Open Sans"/>
                  <a:sym typeface="Open Sans"/>
                </a:rPr>
                <a:t>.  </a:t>
              </a:r>
              <a:r>
                <a:rPr lang="en" sz="1100">
                  <a:solidFill>
                    <a:schemeClr val="dk1"/>
                  </a:solidFill>
                  <a:latin typeface="Open Sans"/>
                  <a:ea typeface="Open Sans"/>
                  <a:cs typeface="Open Sans"/>
                  <a:sym typeface="Open Sans"/>
                </a:rPr>
                <a:t>              </a:t>
              </a:r>
              <a:r>
                <a:rPr lang="en" sz="1100" b="1">
                  <a:solidFill>
                    <a:srgbClr val="FF0000"/>
                  </a:solidFill>
                  <a:latin typeface="Open Sans"/>
                  <a:ea typeface="Open Sans"/>
                  <a:cs typeface="Open Sans"/>
                  <a:sym typeface="Open Sans"/>
                </a:rPr>
                <a:t>2 K+</a:t>
              </a:r>
              <a:r>
                <a:rPr lang="en" sz="1100">
                  <a:solidFill>
                    <a:schemeClr val="dk1"/>
                  </a:solidFill>
                  <a:latin typeface="Open Sans"/>
                  <a:ea typeface="Open Sans"/>
                  <a:cs typeface="Open Sans"/>
                  <a:sym typeface="Open Sans"/>
                </a:rPr>
                <a:t>   to</a:t>
              </a:r>
              <a:r>
                <a:rPr lang="en" sz="1100" b="1" u="sng">
                  <a:solidFill>
                    <a:schemeClr val="dk1"/>
                  </a:solidFill>
                  <a:latin typeface="Open Sans"/>
                  <a:ea typeface="Open Sans"/>
                  <a:cs typeface="Open Sans"/>
                  <a:sym typeface="Open Sans"/>
                </a:rPr>
                <a:t> inside</a:t>
              </a:r>
            </a:p>
            <a:p>
              <a:pPr marL="0" lvl="0" indent="0" rtl="0">
                <a:lnSpc>
                  <a:spcPct val="115000"/>
                </a:lnSpc>
                <a:spcBef>
                  <a:spcPts val="0"/>
                </a:spcBef>
                <a:buNone/>
              </a:pPr>
              <a:r>
                <a:rPr lang="en" sz="1100">
                  <a:solidFill>
                    <a:schemeClr val="dk1"/>
                  </a:solidFill>
                  <a:latin typeface="Open Sans"/>
                  <a:ea typeface="Open Sans"/>
                  <a:cs typeface="Open Sans"/>
                  <a:sym typeface="Open Sans"/>
                </a:rPr>
                <a:t>causing a net loss of </a:t>
              </a:r>
              <a:r>
                <a:rPr lang="en" sz="1100" u="sng">
                  <a:solidFill>
                    <a:schemeClr val="dk1"/>
                  </a:solidFill>
                  <a:latin typeface="Open Sans"/>
                  <a:ea typeface="Open Sans"/>
                  <a:cs typeface="Open Sans"/>
                  <a:sym typeface="Open Sans"/>
                </a:rPr>
                <a:t>+Ve</a:t>
              </a:r>
              <a:r>
                <a:rPr lang="en" sz="1100">
                  <a:solidFill>
                    <a:schemeClr val="dk1"/>
                  </a:solidFill>
                  <a:latin typeface="Open Sans"/>
                  <a:ea typeface="Open Sans"/>
                  <a:cs typeface="Open Sans"/>
                  <a:sym typeface="Open Sans"/>
                </a:rPr>
                <a:t> ions from inside, returning the nerve fibre to the resting state </a:t>
              </a:r>
              <a:r>
                <a:rPr lang="en" sz="1100" b="1">
                  <a:solidFill>
                    <a:srgbClr val="FF0000"/>
                  </a:solidFill>
                  <a:latin typeface="Open Sans"/>
                  <a:ea typeface="Open Sans"/>
                  <a:cs typeface="Open Sans"/>
                  <a:sym typeface="Open Sans"/>
                </a:rPr>
                <a:t>(-4 mV)</a:t>
              </a:r>
              <a:r>
                <a:rPr lang="en" sz="1100" b="1">
                  <a:latin typeface="Open Sans"/>
                  <a:ea typeface="Open Sans"/>
                  <a:cs typeface="Open Sans"/>
                  <a:sym typeface="Open Sans"/>
                </a:rPr>
                <a:t>. </a:t>
              </a:r>
              <a:r>
                <a:rPr lang="en" sz="1100">
                  <a:solidFill>
                    <a:srgbClr val="C27BA0"/>
                  </a:solidFill>
                  <a:latin typeface="Open Sans"/>
                  <a:ea typeface="Open Sans"/>
                  <a:cs typeface="Open Sans"/>
                  <a:sym typeface="Open Sans"/>
                </a:rPr>
                <a:t>It maintains conc. gradients of K+ and Na+ between the two sides of the membrane.</a:t>
              </a:r>
            </a:p>
            <a:p>
              <a:pPr marL="0" lvl="0" indent="0">
                <a:lnSpc>
                  <a:spcPct val="115000"/>
                </a:lnSpc>
                <a:spcBef>
                  <a:spcPts val="0"/>
                </a:spcBef>
                <a:buNone/>
              </a:pPr>
              <a:endParaRPr sz="1100">
                <a:solidFill>
                  <a:schemeClr val="dk1"/>
                </a:solidFill>
                <a:latin typeface="Open Sans"/>
                <a:ea typeface="Open Sans"/>
                <a:cs typeface="Open Sans"/>
                <a:sym typeface="Open Sans"/>
              </a:endParaRPr>
            </a:p>
          </p:txBody>
        </p:sp>
      </p:grpSp>
      <p:grpSp>
        <p:nvGrpSpPr>
          <p:cNvPr id="136" name="Shape 136"/>
          <p:cNvGrpSpPr/>
          <p:nvPr/>
        </p:nvGrpSpPr>
        <p:grpSpPr>
          <a:xfrm>
            <a:off x="0" y="589675"/>
            <a:ext cx="3305700" cy="3380224"/>
            <a:chOff x="0" y="1041275"/>
            <a:chExt cx="3305700" cy="3442885"/>
          </a:xfrm>
        </p:grpSpPr>
        <p:sp>
          <p:nvSpPr>
            <p:cNvPr id="137" name="Shape 137"/>
            <p:cNvSpPr/>
            <p:nvPr/>
          </p:nvSpPr>
          <p:spPr>
            <a:xfrm>
              <a:off x="0" y="1041275"/>
              <a:ext cx="3305700" cy="671100"/>
            </a:xfrm>
            <a:prstGeom prst="homePlate">
              <a:avLst>
                <a:gd name="adj" fmla="val 50000"/>
              </a:avLst>
            </a:prstGeom>
            <a:solidFill>
              <a:schemeClr val="lt2"/>
            </a:solidFill>
            <a:ln>
              <a:noFill/>
            </a:ln>
          </p:spPr>
          <p:txBody>
            <a:bodyPr wrap="square" lIns="91425" tIns="91425" rIns="91425" bIns="91425" anchor="ctr" anchorCtr="0">
              <a:noAutofit/>
            </a:bodyPr>
            <a:lstStyle/>
            <a:p>
              <a:pPr marL="0" lvl="0" indent="-69850" rtl="0">
                <a:lnSpc>
                  <a:spcPct val="115000"/>
                </a:lnSpc>
                <a:spcBef>
                  <a:spcPts val="800"/>
                </a:spcBef>
                <a:buClr>
                  <a:schemeClr val="dk1"/>
                </a:buClr>
                <a:buSzPts val="1100"/>
                <a:buFont typeface="Arial"/>
                <a:buNone/>
              </a:pPr>
              <a:r>
                <a:rPr lang="en" sz="1100" b="1">
                  <a:latin typeface="Open Sans"/>
                  <a:ea typeface="Open Sans"/>
                  <a:cs typeface="Open Sans"/>
                  <a:sym typeface="Open Sans"/>
                </a:rPr>
                <a:t>Contribution of K+ diffusion potential</a:t>
              </a:r>
            </a:p>
            <a:p>
              <a:pPr marL="0" lvl="0" indent="-69850" algn="ctr">
                <a:spcBef>
                  <a:spcPts val="0"/>
                </a:spcBef>
                <a:buSzPts val="1100"/>
                <a:buNone/>
              </a:pPr>
              <a:endParaRPr sz="1100" b="1">
                <a:latin typeface="Open Sans"/>
                <a:ea typeface="Open Sans"/>
                <a:cs typeface="Open Sans"/>
                <a:sym typeface="Open Sans"/>
              </a:endParaRPr>
            </a:p>
          </p:txBody>
        </p:sp>
        <p:sp>
          <p:nvSpPr>
            <p:cNvPr id="138" name="Shape 138"/>
            <p:cNvSpPr txBox="1"/>
            <p:nvPr/>
          </p:nvSpPr>
          <p:spPr>
            <a:xfrm>
              <a:off x="655350" y="1973160"/>
              <a:ext cx="2236200" cy="2511000"/>
            </a:xfrm>
            <a:prstGeom prst="rect">
              <a:avLst/>
            </a:prstGeom>
            <a:solidFill>
              <a:schemeClr val="lt2"/>
            </a:solidFill>
            <a:ln>
              <a:noFill/>
            </a:ln>
          </p:spPr>
          <p:txBody>
            <a:bodyPr wrap="square" lIns="91425" tIns="91425" rIns="91425" bIns="91425" anchor="t" anchorCtr="0">
              <a:noAutofit/>
            </a:bodyPr>
            <a:lstStyle/>
            <a:p>
              <a:pPr marL="0" lvl="0" indent="0" rtl="0">
                <a:lnSpc>
                  <a:spcPct val="115000"/>
                </a:lnSpc>
                <a:spcBef>
                  <a:spcPts val="0"/>
                </a:spcBef>
                <a:buNone/>
              </a:pPr>
              <a:r>
                <a:rPr lang="en" sz="1100">
                  <a:latin typeface="Open Sans"/>
                  <a:ea typeface="Open Sans"/>
                  <a:cs typeface="Open Sans"/>
                  <a:sym typeface="Open Sans"/>
                </a:rPr>
                <a:t>The cell membrane tends to diffuse </a:t>
              </a:r>
              <a:r>
                <a:rPr lang="en" sz="1100" b="1">
                  <a:latin typeface="Open Sans"/>
                  <a:ea typeface="Open Sans"/>
                  <a:cs typeface="Open Sans"/>
                  <a:sym typeface="Open Sans"/>
                </a:rPr>
                <a:t>potassium (K+)</a:t>
              </a:r>
              <a:r>
                <a:rPr lang="en" sz="1100">
                  <a:latin typeface="Open Sans"/>
                  <a:ea typeface="Open Sans"/>
                  <a:cs typeface="Open Sans"/>
                  <a:sym typeface="Open Sans"/>
                </a:rPr>
                <a:t> out of the cell (outflux) “</a:t>
              </a:r>
              <a:r>
                <a:rPr lang="en" sz="1100">
                  <a:solidFill>
                    <a:schemeClr val="dk1"/>
                  </a:solidFill>
                  <a:latin typeface="Open Sans"/>
                  <a:ea typeface="Open Sans"/>
                  <a:cs typeface="Open Sans"/>
                  <a:sym typeface="Open Sans"/>
                </a:rPr>
                <a:t>from high to low concentrations” through </a:t>
              </a:r>
              <a:r>
                <a:rPr lang="en" sz="1100">
                  <a:solidFill>
                    <a:srgbClr val="FF0000"/>
                  </a:solidFill>
                  <a:latin typeface="Open Sans"/>
                  <a:ea typeface="Open Sans"/>
                  <a:cs typeface="Open Sans"/>
                  <a:sym typeface="Open Sans"/>
                </a:rPr>
                <a:t>K leak channels</a:t>
              </a:r>
              <a:r>
                <a:rPr lang="en" sz="1100">
                  <a:solidFill>
                    <a:schemeClr val="dk1"/>
                  </a:solidFill>
                  <a:latin typeface="Open Sans"/>
                  <a:ea typeface="Open Sans"/>
                  <a:cs typeface="Open Sans"/>
                  <a:sym typeface="Open Sans"/>
                </a:rPr>
                <a:t>.</a:t>
              </a:r>
            </a:p>
            <a:p>
              <a:pPr marL="0" lvl="0" indent="0" rtl="0">
                <a:lnSpc>
                  <a:spcPct val="115000"/>
                </a:lnSpc>
                <a:spcBef>
                  <a:spcPts val="0"/>
                </a:spcBef>
                <a:buNone/>
              </a:pPr>
              <a:r>
                <a:rPr lang="en" sz="1100">
                  <a:solidFill>
                    <a:srgbClr val="FF0000"/>
                  </a:solidFill>
                  <a:latin typeface="Open Sans"/>
                  <a:ea typeface="Open Sans"/>
                  <a:cs typeface="Open Sans"/>
                  <a:sym typeface="Open Sans"/>
                </a:rPr>
                <a:t>Causes –ve charge inside.</a:t>
              </a:r>
            </a:p>
            <a:p>
              <a:pPr marL="0" lvl="0" indent="-69850" rtl="0">
                <a:lnSpc>
                  <a:spcPct val="115000"/>
                </a:lnSpc>
                <a:spcBef>
                  <a:spcPts val="0"/>
                </a:spcBef>
                <a:buClr>
                  <a:schemeClr val="dk1"/>
                </a:buClr>
                <a:buSzPts val="1100"/>
                <a:buFont typeface="Arial"/>
                <a:buNone/>
              </a:pPr>
              <a:r>
                <a:rPr lang="en" sz="1100">
                  <a:solidFill>
                    <a:schemeClr val="dk1"/>
                  </a:solidFill>
                  <a:latin typeface="Open Sans"/>
                  <a:ea typeface="Open Sans"/>
                  <a:cs typeface="Open Sans"/>
                  <a:sym typeface="Open Sans"/>
                </a:rPr>
                <a:t>(the diffusion of K+ is the main determinant of the </a:t>
              </a:r>
              <a:r>
                <a:rPr lang="en" sz="1100" u="sng">
                  <a:solidFill>
                    <a:schemeClr val="dk1"/>
                  </a:solidFill>
                  <a:latin typeface="Open Sans"/>
                  <a:ea typeface="Open Sans"/>
                  <a:cs typeface="Open Sans"/>
                  <a:sym typeface="Open Sans"/>
                </a:rPr>
                <a:t>RMP</a:t>
              </a:r>
              <a:r>
                <a:rPr lang="en" sz="1100">
                  <a:solidFill>
                    <a:schemeClr val="dk1"/>
                  </a:solidFill>
                  <a:latin typeface="Open Sans"/>
                  <a:ea typeface="Open Sans"/>
                  <a:cs typeface="Open Sans"/>
                  <a:sym typeface="Open Sans"/>
                </a:rPr>
                <a:t>)</a:t>
              </a:r>
            </a:p>
            <a:p>
              <a:pPr marL="0" lvl="0" indent="0">
                <a:lnSpc>
                  <a:spcPct val="115000"/>
                </a:lnSpc>
                <a:spcBef>
                  <a:spcPts val="0"/>
                </a:spcBef>
                <a:buNone/>
              </a:pPr>
              <a:r>
                <a:rPr lang="en" sz="1100" b="1" u="sng">
                  <a:latin typeface="Open Sans"/>
                  <a:ea typeface="Open Sans"/>
                  <a:cs typeface="Open Sans"/>
                  <a:sym typeface="Open Sans"/>
                </a:rPr>
                <a:t>Result: </a:t>
              </a:r>
              <a:r>
                <a:rPr lang="en" sz="1100">
                  <a:latin typeface="Open Sans"/>
                  <a:ea typeface="Open Sans"/>
                  <a:cs typeface="Open Sans"/>
                  <a:sym typeface="Open Sans"/>
                </a:rPr>
                <a:t>Electropositivity outside and </a:t>
              </a:r>
              <a:r>
                <a:rPr lang="en" sz="1100">
                  <a:solidFill>
                    <a:srgbClr val="FF0000"/>
                  </a:solidFill>
                  <a:latin typeface="Open Sans"/>
                  <a:ea typeface="Open Sans"/>
                  <a:cs typeface="Open Sans"/>
                  <a:sym typeface="Open Sans"/>
                </a:rPr>
                <a:t>electronegativity inside</a:t>
              </a:r>
              <a:r>
                <a:rPr lang="en" sz="1100">
                  <a:latin typeface="Open Sans"/>
                  <a:ea typeface="Open Sans"/>
                  <a:cs typeface="Open Sans"/>
                  <a:sym typeface="Open Sans"/>
                </a:rPr>
                <a:t>. </a:t>
              </a:r>
            </a:p>
          </p:txBody>
        </p:sp>
      </p:grpSp>
      <p:grpSp>
        <p:nvGrpSpPr>
          <p:cNvPr id="139" name="Shape 139"/>
          <p:cNvGrpSpPr/>
          <p:nvPr/>
        </p:nvGrpSpPr>
        <p:grpSpPr>
          <a:xfrm>
            <a:off x="2972275" y="588850"/>
            <a:ext cx="3305700" cy="3380986"/>
            <a:chOff x="2944204" y="1189786"/>
            <a:chExt cx="3305700" cy="3483039"/>
          </a:xfrm>
        </p:grpSpPr>
        <p:sp>
          <p:nvSpPr>
            <p:cNvPr id="140" name="Shape 140"/>
            <p:cNvSpPr/>
            <p:nvPr/>
          </p:nvSpPr>
          <p:spPr>
            <a:xfrm>
              <a:off x="2944204" y="1189786"/>
              <a:ext cx="3305700" cy="669000"/>
            </a:xfrm>
            <a:prstGeom prst="chevron">
              <a:avLst>
                <a:gd name="adj" fmla="val 50000"/>
              </a:avLst>
            </a:prstGeom>
            <a:solidFill>
              <a:srgbClr val="F6B26B"/>
            </a:solidFill>
            <a:ln>
              <a:noFill/>
            </a:ln>
          </p:spPr>
          <p:txBody>
            <a:bodyPr wrap="square" lIns="91425" tIns="91425" rIns="91425" bIns="91425" anchor="ctr" anchorCtr="0">
              <a:noAutofit/>
            </a:bodyPr>
            <a:lstStyle/>
            <a:p>
              <a:pPr marL="0" lvl="0" indent="-69850" algn="ctr">
                <a:spcBef>
                  <a:spcPts val="0"/>
                </a:spcBef>
                <a:buSzPts val="1100"/>
                <a:buNone/>
              </a:pPr>
              <a:r>
                <a:rPr lang="en" sz="1100" b="1">
                  <a:latin typeface="Open Sans"/>
                  <a:ea typeface="Open Sans"/>
                  <a:cs typeface="Open Sans"/>
                  <a:sym typeface="Open Sans"/>
                </a:rPr>
                <a:t>Contribution of Na+ diffusion potential</a:t>
              </a:r>
            </a:p>
          </p:txBody>
        </p:sp>
        <p:sp>
          <p:nvSpPr>
            <p:cNvPr id="141" name="Shape 141"/>
            <p:cNvSpPr txBox="1"/>
            <p:nvPr/>
          </p:nvSpPr>
          <p:spPr>
            <a:xfrm>
              <a:off x="3478949" y="2057125"/>
              <a:ext cx="2236200" cy="2615700"/>
            </a:xfrm>
            <a:prstGeom prst="rect">
              <a:avLst/>
            </a:prstGeom>
            <a:solidFill>
              <a:srgbClr val="F6B26B"/>
            </a:solidFill>
            <a:ln>
              <a:noFill/>
            </a:ln>
          </p:spPr>
          <p:txBody>
            <a:bodyPr wrap="square" lIns="91425" tIns="91425" rIns="91425" bIns="91425" anchor="t" anchorCtr="0">
              <a:noAutofit/>
            </a:bodyPr>
            <a:lstStyle/>
            <a:p>
              <a:pPr marL="0" lvl="0" indent="-69850" rtl="0">
                <a:lnSpc>
                  <a:spcPct val="115000"/>
                </a:lnSpc>
                <a:spcBef>
                  <a:spcPts val="0"/>
                </a:spcBef>
                <a:buClr>
                  <a:schemeClr val="dk1"/>
                </a:buClr>
                <a:buSzPts val="1100"/>
                <a:buFont typeface="Arial"/>
                <a:buNone/>
              </a:pPr>
              <a:r>
                <a:rPr lang="en" sz="1100">
                  <a:solidFill>
                    <a:schemeClr val="dk1"/>
                  </a:solidFill>
                  <a:latin typeface="Open Sans"/>
                  <a:ea typeface="Open Sans"/>
                  <a:cs typeface="Open Sans"/>
                  <a:sym typeface="Open Sans"/>
                </a:rPr>
                <a:t>The cell membrane tends to diffuse </a:t>
              </a:r>
              <a:r>
                <a:rPr lang="en" sz="1100" b="1">
                  <a:solidFill>
                    <a:schemeClr val="dk1"/>
                  </a:solidFill>
                  <a:latin typeface="Open Sans"/>
                  <a:ea typeface="Open Sans"/>
                  <a:cs typeface="Open Sans"/>
                  <a:sym typeface="Open Sans"/>
                </a:rPr>
                <a:t>Sodium (Na+)</a:t>
              </a:r>
              <a:r>
                <a:rPr lang="en" sz="1100">
                  <a:solidFill>
                    <a:schemeClr val="dk1"/>
                  </a:solidFill>
                  <a:latin typeface="Open Sans"/>
                  <a:ea typeface="Open Sans"/>
                  <a:cs typeface="Open Sans"/>
                  <a:sym typeface="Open Sans"/>
                </a:rPr>
                <a:t> into the cell (influx) “from high to low concentrations” through </a:t>
              </a:r>
              <a:r>
                <a:rPr lang="en" sz="1100">
                  <a:solidFill>
                    <a:srgbClr val="FF0000"/>
                  </a:solidFill>
                  <a:latin typeface="Open Sans"/>
                  <a:ea typeface="Open Sans"/>
                  <a:cs typeface="Open Sans"/>
                  <a:sym typeface="Open Sans"/>
                </a:rPr>
                <a:t>Na leak channels</a:t>
              </a:r>
              <a:r>
                <a:rPr lang="en" sz="1100">
                  <a:solidFill>
                    <a:schemeClr val="dk1"/>
                  </a:solidFill>
                  <a:latin typeface="Open Sans"/>
                  <a:ea typeface="Open Sans"/>
                  <a:cs typeface="Open Sans"/>
                  <a:sym typeface="Open Sans"/>
                </a:rPr>
                <a:t>. The membrane is almost impermeable to Na+ </a:t>
              </a:r>
            </a:p>
            <a:p>
              <a:pPr marL="0" lvl="0" indent="-69850">
                <a:lnSpc>
                  <a:spcPct val="115000"/>
                </a:lnSpc>
                <a:spcBef>
                  <a:spcPts val="0"/>
                </a:spcBef>
                <a:buClr>
                  <a:schemeClr val="dk1"/>
                </a:buClr>
                <a:buSzPts val="1100"/>
                <a:buFont typeface="Arial"/>
                <a:buNone/>
              </a:pPr>
              <a:endParaRPr sz="1100">
                <a:solidFill>
                  <a:schemeClr val="dk1"/>
                </a:solidFill>
                <a:latin typeface="Open Sans"/>
                <a:ea typeface="Open Sans"/>
                <a:cs typeface="Open Sans"/>
                <a:sym typeface="Open Sans"/>
              </a:endParaRPr>
            </a:p>
          </p:txBody>
        </p:sp>
      </p:grpSp>
      <p:sp>
        <p:nvSpPr>
          <p:cNvPr id="142" name="Shape 142"/>
          <p:cNvSpPr txBox="1"/>
          <p:nvPr/>
        </p:nvSpPr>
        <p:spPr>
          <a:xfrm>
            <a:off x="115175" y="3969900"/>
            <a:ext cx="6969900" cy="1037100"/>
          </a:xfrm>
          <a:prstGeom prst="rect">
            <a:avLst/>
          </a:prstGeom>
          <a:noFill/>
          <a:ln>
            <a:noFill/>
          </a:ln>
        </p:spPr>
        <p:txBody>
          <a:bodyPr wrap="square" lIns="91425" tIns="91425" rIns="91425" bIns="91425" anchor="t" anchorCtr="0">
            <a:noAutofit/>
          </a:bodyPr>
          <a:lstStyle/>
          <a:p>
            <a:pPr marL="0" lvl="0" indent="0">
              <a:spcBef>
                <a:spcPts val="0"/>
              </a:spcBef>
              <a:buNone/>
            </a:pPr>
            <a:r>
              <a:rPr lang="en" sz="1000" b="1">
                <a:solidFill>
                  <a:srgbClr val="C27BA0"/>
                </a:solidFill>
                <a:latin typeface="Open Sans"/>
                <a:ea typeface="Open Sans"/>
                <a:cs typeface="Open Sans"/>
                <a:sym typeface="Open Sans"/>
              </a:rPr>
              <a:t>Cell membrane is 100 times more permeable to K+ than Na+. </a:t>
            </a:r>
          </a:p>
          <a:p>
            <a:pPr marL="0" lvl="0" indent="0">
              <a:spcBef>
                <a:spcPts val="0"/>
              </a:spcBef>
              <a:buNone/>
            </a:pPr>
            <a:r>
              <a:rPr lang="en" sz="1000" b="1">
                <a:solidFill>
                  <a:srgbClr val="FF0000"/>
                </a:solidFill>
                <a:latin typeface="Open Sans"/>
                <a:ea typeface="Open Sans"/>
                <a:cs typeface="Open Sans"/>
                <a:sym typeface="Open Sans"/>
              </a:rPr>
              <a:t>K diffusion contributes far more to resting membrane potential than Na</a:t>
            </a:r>
          </a:p>
          <a:p>
            <a:pPr marL="0" lvl="0" indent="0">
              <a:spcBef>
                <a:spcPts val="0"/>
              </a:spcBef>
              <a:buNone/>
            </a:pPr>
            <a:r>
              <a:rPr lang="en" sz="1000" b="1">
                <a:solidFill>
                  <a:srgbClr val="C27BA0"/>
                </a:solidFill>
                <a:latin typeface="Open Sans"/>
                <a:ea typeface="Open Sans"/>
                <a:cs typeface="Open Sans"/>
                <a:sym typeface="Open Sans"/>
              </a:rPr>
              <a:t>Non-diffusible anions (proteins, sulphate, and phosphate ions) cannot leave the cell.</a:t>
            </a:r>
            <a:r>
              <a:rPr lang="en" sz="1000" b="1">
                <a:solidFill>
                  <a:srgbClr val="B7B7B7"/>
                </a:solidFill>
                <a:latin typeface="Open Sans"/>
                <a:ea typeface="Open Sans"/>
                <a:cs typeface="Open Sans"/>
                <a:sym typeface="Open Sans"/>
              </a:rPr>
              <a:t>Because these ions cannot leave the interior of the axon, any deficit of positive ions inside the membrane</a:t>
            </a:r>
          </a:p>
          <a:p>
            <a:pPr marL="0" lvl="0" indent="-69850">
              <a:spcBef>
                <a:spcPts val="0"/>
              </a:spcBef>
              <a:buClr>
                <a:schemeClr val="dk1"/>
              </a:buClr>
              <a:buSzPts val="1100"/>
              <a:buFont typeface="Arial"/>
              <a:buNone/>
            </a:pPr>
            <a:r>
              <a:rPr lang="en" sz="1000" b="1">
                <a:solidFill>
                  <a:srgbClr val="B7B7B7"/>
                </a:solidFill>
                <a:latin typeface="Open Sans"/>
                <a:ea typeface="Open Sans"/>
                <a:cs typeface="Open Sans"/>
                <a:sym typeface="Open Sans"/>
              </a:rPr>
              <a:t>leaves an excess of these impermeant negative</a:t>
            </a:r>
          </a:p>
          <a:p>
            <a:pPr marL="0" lvl="0" indent="-69850">
              <a:spcBef>
                <a:spcPts val="0"/>
              </a:spcBef>
              <a:buClr>
                <a:schemeClr val="dk1"/>
              </a:buClr>
              <a:buSzPts val="1100"/>
              <a:buFont typeface="Arial"/>
              <a:buNone/>
            </a:pPr>
            <a:r>
              <a:rPr lang="en" sz="1000" b="1">
                <a:solidFill>
                  <a:srgbClr val="B7B7B7"/>
                </a:solidFill>
                <a:latin typeface="Open Sans"/>
                <a:ea typeface="Open Sans"/>
                <a:cs typeface="Open Sans"/>
                <a:sym typeface="Open Sans"/>
              </a:rPr>
              <a:t>anions.</a:t>
            </a:r>
          </a:p>
        </p:txBody>
      </p:sp>
      <p:sp>
        <p:nvSpPr>
          <p:cNvPr id="143" name="Shape 143"/>
          <p:cNvSpPr txBox="1"/>
          <p:nvPr/>
        </p:nvSpPr>
        <p:spPr>
          <a:xfrm>
            <a:off x="6892400" y="4"/>
            <a:ext cx="2215200" cy="426000"/>
          </a:xfrm>
          <a:prstGeom prst="rect">
            <a:avLst/>
          </a:prstGeom>
          <a:noFill/>
          <a:ln>
            <a:noFill/>
          </a:ln>
        </p:spPr>
        <p:txBody>
          <a:bodyPr wrap="square" lIns="91425" tIns="91425" rIns="91425" bIns="91425" anchor="t" anchorCtr="0">
            <a:noAutofit/>
          </a:bodyPr>
          <a:lstStyle/>
          <a:p>
            <a:pPr marL="0" lvl="0" indent="0">
              <a:spcBef>
                <a:spcPts val="0"/>
              </a:spcBef>
              <a:buNone/>
            </a:pPr>
            <a:r>
              <a:rPr lang="en" sz="1200">
                <a:solidFill>
                  <a:schemeClr val="dk2"/>
                </a:solidFill>
                <a:latin typeface="Open Sans"/>
                <a:ea typeface="Open Sans"/>
                <a:cs typeface="Open Sans"/>
                <a:sym typeface="Open Sans"/>
              </a:rPr>
              <a:t>Some information is from </a:t>
            </a:r>
            <a:r>
              <a:rPr lang="en" sz="1200" u="sng">
                <a:solidFill>
                  <a:schemeClr val="dk2"/>
                </a:solidFill>
                <a:latin typeface="Open Sans"/>
                <a:ea typeface="Open Sans"/>
                <a:cs typeface="Open Sans"/>
                <a:sym typeface="Open Sans"/>
              </a:rPr>
              <a:t>team 436</a:t>
            </a:r>
          </a:p>
        </p:txBody>
      </p:sp>
      <p:pic>
        <p:nvPicPr>
          <p:cNvPr id="144" name="Shape 144"/>
          <p:cNvPicPr preferRelativeResize="0"/>
          <p:nvPr/>
        </p:nvPicPr>
        <p:blipFill>
          <a:blip r:embed="rId3">
            <a:alphaModFix/>
          </a:blip>
          <a:stretch>
            <a:fillRect/>
          </a:stretch>
        </p:blipFill>
        <p:spPr>
          <a:xfrm>
            <a:off x="7085070" y="3969873"/>
            <a:ext cx="1902662" cy="1037150"/>
          </a:xfrm>
          <a:prstGeom prst="rect">
            <a:avLst/>
          </a:prstGeom>
          <a:noFill/>
          <a:ln>
            <a:noFill/>
          </a:ln>
        </p:spPr>
      </p:pic>
      <p:sp>
        <p:nvSpPr>
          <p:cNvPr id="145" name="Shape 145"/>
          <p:cNvSpPr txBox="1"/>
          <p:nvPr/>
        </p:nvSpPr>
        <p:spPr>
          <a:xfrm>
            <a:off x="3620700" y="2847325"/>
            <a:ext cx="1902600" cy="511800"/>
          </a:xfrm>
          <a:prstGeom prst="rect">
            <a:avLst/>
          </a:prstGeom>
          <a:noFill/>
          <a:ln>
            <a:noFill/>
          </a:ln>
        </p:spPr>
        <p:txBody>
          <a:bodyPr wrap="square" lIns="91425" tIns="91425" rIns="91425" bIns="91425" anchor="t" anchorCtr="0">
            <a:noAutofit/>
          </a:bodyPr>
          <a:lstStyle/>
          <a:p>
            <a:pPr marL="0" lvl="0" indent="0">
              <a:spcBef>
                <a:spcPts val="0"/>
              </a:spcBef>
              <a:buNone/>
            </a:pPr>
            <a:r>
              <a:rPr lang="en" sz="1200">
                <a:solidFill>
                  <a:srgbClr val="B7B7B7"/>
                </a:solidFill>
              </a:rPr>
              <a:t>ICF concentration : 14</a:t>
            </a:r>
          </a:p>
          <a:p>
            <a:pPr marL="0" lvl="0" indent="0">
              <a:spcBef>
                <a:spcPts val="0"/>
              </a:spcBef>
              <a:buNone/>
            </a:pPr>
            <a:r>
              <a:rPr lang="en" sz="1200">
                <a:solidFill>
                  <a:srgbClr val="B7B7B7"/>
                </a:solidFill>
              </a:rPr>
              <a:t>ECF concentration :142</a:t>
            </a:r>
          </a:p>
        </p:txBody>
      </p:sp>
      <p:sp>
        <p:nvSpPr>
          <p:cNvPr id="146" name="Shape 146"/>
          <p:cNvSpPr txBox="1"/>
          <p:nvPr/>
        </p:nvSpPr>
        <p:spPr>
          <a:xfrm>
            <a:off x="-1889450" y="588875"/>
            <a:ext cx="1509000" cy="1404000"/>
          </a:xfrm>
          <a:prstGeom prst="rect">
            <a:avLst/>
          </a:prstGeom>
          <a:noFill/>
          <a:ln>
            <a:noFill/>
          </a:ln>
        </p:spPr>
        <p:txBody>
          <a:bodyPr wrap="square" lIns="91425" tIns="91425" rIns="91425" bIns="91425" anchor="t" anchorCtr="0">
            <a:noAutofit/>
          </a:bodyPr>
          <a:lstStyle/>
          <a:p>
            <a:pPr marL="0" lvl="0" indent="0">
              <a:spcBef>
                <a:spcPts val="0"/>
              </a:spcBef>
              <a:buNone/>
            </a:pPr>
            <a:r>
              <a:rPr lang="en"/>
              <a:t>ICF concentration: 140</a:t>
            </a:r>
          </a:p>
          <a:p>
            <a:pPr marL="0" lvl="0" indent="0">
              <a:spcBef>
                <a:spcPts val="0"/>
              </a:spcBef>
              <a:buNone/>
            </a:pPr>
            <a:r>
              <a:rPr lang="en"/>
              <a:t>ECF concentration: 4</a:t>
            </a:r>
          </a:p>
          <a:p>
            <a:pPr marL="0" lvl="0" indent="0">
              <a:spcBef>
                <a:spcPts val="0"/>
              </a:spcBef>
              <a:buNone/>
            </a:pPr>
            <a:r>
              <a:rPr lang="en">
                <a:solidFill>
                  <a:srgbClr val="6AA84F"/>
                </a:solidFill>
              </a:rPr>
              <a:t>K+ is the main ion responsible for the electronegativity of inner membrane in resting</a:t>
            </a:r>
          </a:p>
          <a:p>
            <a:pPr marL="0" lvl="0" indent="0">
              <a:spcBef>
                <a:spcPts val="0"/>
              </a:spcBef>
              <a:buNone/>
            </a:pPr>
            <a:endParaRPr>
              <a:solidFill>
                <a:srgbClr val="6AA84F"/>
              </a:solidFill>
            </a:endParaRPr>
          </a:p>
          <a:p>
            <a:pPr marL="0" lvl="0" indent="0">
              <a:spcBef>
                <a:spcPts val="0"/>
              </a:spcBef>
              <a:buNone/>
            </a:pPr>
            <a:r>
              <a:rPr lang="en">
                <a:solidFill>
                  <a:srgbClr val="B7B7B7"/>
                </a:solidFill>
              </a:rPr>
              <a:t>K will outflux to the outside due to the concentration then it will influx inside due to the electronegativity force so its in dynamic situation </a:t>
            </a:r>
          </a:p>
        </p:txBody>
      </p:sp>
      <p:sp>
        <p:nvSpPr>
          <p:cNvPr id="147" name="Shape 147"/>
          <p:cNvSpPr txBox="1"/>
          <p:nvPr/>
        </p:nvSpPr>
        <p:spPr>
          <a:xfrm>
            <a:off x="879125" y="5143500"/>
            <a:ext cx="1509000" cy="8391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116500"/>
            <a:ext cx="8520600" cy="633000"/>
          </a:xfrm>
          <a:prstGeom prst="rect">
            <a:avLst/>
          </a:prstGeom>
          <a:noFill/>
          <a:ln>
            <a:noFill/>
          </a:ln>
        </p:spPr>
        <p:txBody>
          <a:bodyPr wrap="square" lIns="91425" tIns="91425" rIns="91425" bIns="91425" anchor="b" anchorCtr="0">
            <a:noAutofit/>
          </a:bodyPr>
          <a:lstStyle/>
          <a:p>
            <a:pPr marL="0" marR="0" lvl="0" indent="-266700" algn="l" rtl="0">
              <a:lnSpc>
                <a:spcPct val="100000"/>
              </a:lnSpc>
              <a:spcBef>
                <a:spcPts val="0"/>
              </a:spcBef>
              <a:spcAft>
                <a:spcPts val="0"/>
              </a:spcAft>
              <a:buClr>
                <a:schemeClr val="dk1"/>
              </a:buClr>
              <a:buSzPts val="4200"/>
              <a:buFont typeface="Economica"/>
              <a:buNone/>
            </a:pPr>
            <a:r>
              <a:rPr lang="en" sz="3100"/>
              <a:t>Continued</a:t>
            </a:r>
          </a:p>
        </p:txBody>
      </p:sp>
      <p:sp>
        <p:nvSpPr>
          <p:cNvPr id="153" name="Shape 153"/>
          <p:cNvSpPr txBox="1">
            <a:spLocks noGrp="1"/>
          </p:cNvSpPr>
          <p:nvPr>
            <p:ph type="body" idx="1"/>
          </p:nvPr>
        </p:nvSpPr>
        <p:spPr>
          <a:xfrm>
            <a:off x="100049" y="377588"/>
            <a:ext cx="4831800" cy="4617600"/>
          </a:xfrm>
          <a:prstGeom prst="rect">
            <a:avLst/>
          </a:prstGeom>
          <a:noFill/>
          <a:ln w="1905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0" marR="0" lvl="0" indent="-69850" algn="l" rtl="0">
              <a:lnSpc>
                <a:spcPct val="115000"/>
              </a:lnSpc>
              <a:spcBef>
                <a:spcPts val="0"/>
              </a:spcBef>
              <a:spcAft>
                <a:spcPts val="0"/>
              </a:spcAft>
              <a:buClr>
                <a:schemeClr val="dk1"/>
              </a:buClr>
              <a:buSzPts val="1100"/>
              <a:buFont typeface="Arial"/>
              <a:buNone/>
            </a:pPr>
            <a:r>
              <a:rPr lang="en" sz="1300"/>
              <a:t>Establishment of resting membrane potentials in nerve fibers under three conditions:</a:t>
            </a:r>
          </a:p>
          <a:p>
            <a:pPr marL="0" lvl="0" indent="-69850" rtl="0">
              <a:lnSpc>
                <a:spcPct val="100000"/>
              </a:lnSpc>
              <a:spcBef>
                <a:spcPts val="0"/>
              </a:spcBef>
              <a:spcAft>
                <a:spcPts val="0"/>
              </a:spcAft>
              <a:buClr>
                <a:schemeClr val="dk1"/>
              </a:buClr>
              <a:buSzPts val="1100"/>
              <a:buFont typeface="Arial"/>
              <a:buNone/>
            </a:pPr>
            <a:r>
              <a:rPr lang="en" sz="1300">
                <a:solidFill>
                  <a:srgbClr val="0000FF"/>
                </a:solidFill>
              </a:rPr>
              <a:t>E.M.F(mV)=(-61/z)*log(conc. inside/conc. outside)</a:t>
            </a:r>
          </a:p>
          <a:p>
            <a:pPr marL="0" marR="0" lvl="0" indent="-69850" algn="l" rtl="0">
              <a:lnSpc>
                <a:spcPct val="115000"/>
              </a:lnSpc>
              <a:spcBef>
                <a:spcPts val="0"/>
              </a:spcBef>
              <a:spcAft>
                <a:spcPts val="0"/>
              </a:spcAft>
              <a:buClr>
                <a:schemeClr val="dk1"/>
              </a:buClr>
              <a:buSzPts val="1100"/>
              <a:buFont typeface="Arial"/>
              <a:buNone/>
            </a:pPr>
            <a:endParaRPr sz="1300"/>
          </a:p>
          <a:p>
            <a:pPr marL="0" marR="0" lvl="0" indent="-69850" algn="l" rtl="0">
              <a:lnSpc>
                <a:spcPct val="115000"/>
              </a:lnSpc>
              <a:spcBef>
                <a:spcPts val="0"/>
              </a:spcBef>
              <a:spcAft>
                <a:spcPts val="0"/>
              </a:spcAft>
              <a:buClr>
                <a:schemeClr val="dk1"/>
              </a:buClr>
              <a:buSzPts val="1100"/>
              <a:buFont typeface="Arial"/>
              <a:buNone/>
            </a:pPr>
            <a:r>
              <a:rPr lang="en" sz="1300"/>
              <a:t>1-When the membrane potential is caused entirely by K+ diffusion (outflux): </a:t>
            </a:r>
            <a:r>
              <a:rPr lang="en" sz="1300" b="1" u="sng"/>
              <a:t>EMF of K+</a:t>
            </a:r>
            <a:r>
              <a:rPr lang="en" sz="1300"/>
              <a:t>= </a:t>
            </a:r>
            <a:r>
              <a:rPr lang="en" sz="1300" b="1">
                <a:solidFill>
                  <a:srgbClr val="FF0000"/>
                </a:solidFill>
              </a:rPr>
              <a:t>-94 mV</a:t>
            </a:r>
            <a:r>
              <a:rPr lang="en" sz="1300"/>
              <a:t> </a:t>
            </a:r>
          </a:p>
          <a:p>
            <a:pPr marL="0" marR="0" lvl="0" indent="-69850" algn="l" rtl="0">
              <a:lnSpc>
                <a:spcPct val="115000"/>
              </a:lnSpc>
              <a:spcBef>
                <a:spcPts val="0"/>
              </a:spcBef>
              <a:spcAft>
                <a:spcPts val="0"/>
              </a:spcAft>
              <a:buClr>
                <a:schemeClr val="dk1"/>
              </a:buClr>
              <a:buSzPts val="1100"/>
              <a:buFont typeface="Arial"/>
              <a:buNone/>
            </a:pPr>
            <a:endParaRPr sz="1300"/>
          </a:p>
          <a:p>
            <a:pPr marL="0" marR="0" lvl="0" indent="-69850" algn="l" rtl="0">
              <a:lnSpc>
                <a:spcPct val="115000"/>
              </a:lnSpc>
              <a:spcBef>
                <a:spcPts val="0"/>
              </a:spcBef>
              <a:spcAft>
                <a:spcPts val="0"/>
              </a:spcAft>
              <a:buClr>
                <a:schemeClr val="dk1"/>
              </a:buClr>
              <a:buSzPts val="1100"/>
              <a:buFont typeface="Arial"/>
              <a:buNone/>
            </a:pPr>
            <a:r>
              <a:rPr lang="en" sz="1300"/>
              <a:t>2-When the membrane potential is caused entirely by Na+ diffusion (influx): </a:t>
            </a:r>
            <a:r>
              <a:rPr lang="en" sz="1300" b="1" u="sng"/>
              <a:t>EMF of Na+</a:t>
            </a:r>
            <a:r>
              <a:rPr lang="en" sz="1300"/>
              <a:t> = </a:t>
            </a:r>
            <a:r>
              <a:rPr lang="en" sz="1300" b="1">
                <a:solidFill>
                  <a:srgbClr val="FF0000"/>
                </a:solidFill>
              </a:rPr>
              <a:t>+61 mV</a:t>
            </a:r>
            <a:r>
              <a:rPr lang="en" sz="1300"/>
              <a:t> </a:t>
            </a:r>
          </a:p>
          <a:p>
            <a:pPr marL="0" lvl="0" indent="-69850" rtl="0">
              <a:spcBef>
                <a:spcPts val="0"/>
              </a:spcBef>
              <a:spcAft>
                <a:spcPts val="0"/>
              </a:spcAft>
              <a:buClr>
                <a:schemeClr val="dk1"/>
              </a:buClr>
              <a:buSzPts val="1100"/>
              <a:buFont typeface="Arial"/>
              <a:buNone/>
            </a:pPr>
            <a:endParaRPr sz="1300">
              <a:solidFill>
                <a:srgbClr val="FF0000"/>
              </a:solidFill>
            </a:endParaRPr>
          </a:p>
          <a:p>
            <a:pPr marL="0" marR="0" lvl="0" indent="-69850" algn="l" rtl="0">
              <a:lnSpc>
                <a:spcPct val="115000"/>
              </a:lnSpc>
              <a:spcBef>
                <a:spcPts val="0"/>
              </a:spcBef>
              <a:spcAft>
                <a:spcPts val="0"/>
              </a:spcAft>
              <a:buClr>
                <a:schemeClr val="dk1"/>
              </a:buClr>
              <a:buSzPts val="1100"/>
              <a:buFont typeface="Arial"/>
              <a:buNone/>
            </a:pPr>
            <a:endParaRPr sz="1300"/>
          </a:p>
          <a:p>
            <a:pPr marL="0" marR="0" lvl="0" indent="-69850" algn="l" rtl="0">
              <a:lnSpc>
                <a:spcPct val="115000"/>
              </a:lnSpc>
              <a:spcBef>
                <a:spcPts val="0"/>
              </a:spcBef>
              <a:spcAft>
                <a:spcPts val="0"/>
              </a:spcAft>
              <a:buClr>
                <a:schemeClr val="dk1"/>
              </a:buClr>
              <a:buSzPts val="1100"/>
              <a:buFont typeface="Arial"/>
              <a:buNone/>
            </a:pPr>
            <a:endParaRPr sz="1300"/>
          </a:p>
          <a:p>
            <a:pPr marL="0" lvl="0" indent="-69850" rtl="0">
              <a:spcBef>
                <a:spcPts val="0"/>
              </a:spcBef>
              <a:spcAft>
                <a:spcPts val="0"/>
              </a:spcAft>
              <a:buClr>
                <a:schemeClr val="dk1"/>
              </a:buClr>
              <a:buSzPts val="1100"/>
              <a:buFont typeface="Arial"/>
              <a:buNone/>
            </a:pPr>
            <a:endParaRPr sz="1300"/>
          </a:p>
          <a:p>
            <a:pPr marL="0" lvl="0" indent="-69850" rtl="0">
              <a:spcBef>
                <a:spcPts val="0"/>
              </a:spcBef>
              <a:spcAft>
                <a:spcPts val="0"/>
              </a:spcAft>
              <a:buClr>
                <a:schemeClr val="dk1"/>
              </a:buClr>
              <a:buSzPts val="1100"/>
              <a:buFont typeface="Arial"/>
              <a:buNone/>
            </a:pPr>
            <a:r>
              <a:rPr lang="en" sz="1300"/>
              <a:t>Then, using these values in the </a:t>
            </a:r>
            <a:r>
              <a:rPr lang="en" sz="1300" b="1"/>
              <a:t>Goldman equation</a:t>
            </a:r>
            <a:r>
              <a:rPr lang="en" sz="1300"/>
              <a:t> we get a potential inside the membrane of </a:t>
            </a:r>
            <a:r>
              <a:rPr lang="en" sz="1300" b="1">
                <a:solidFill>
                  <a:srgbClr val="FF0000"/>
                </a:solidFill>
              </a:rPr>
              <a:t>−86 mV. </a:t>
            </a:r>
            <a:r>
              <a:rPr lang="en" sz="1300">
                <a:solidFill>
                  <a:schemeClr val="dk2"/>
                </a:solidFill>
              </a:rPr>
              <a:t>This potential is the</a:t>
            </a:r>
            <a:r>
              <a:rPr lang="en" sz="1300" u="sng">
                <a:solidFill>
                  <a:schemeClr val="dk2"/>
                </a:solidFill>
              </a:rPr>
              <a:t> result of Goldmann</a:t>
            </a:r>
            <a:r>
              <a:rPr lang="en" sz="1300">
                <a:solidFill>
                  <a:schemeClr val="dk2"/>
                </a:solidFill>
              </a:rPr>
              <a:t> equation(ليس الجمع ) of the ions’ diffusions only (without Na/K pump).</a:t>
            </a:r>
          </a:p>
          <a:p>
            <a:pPr marL="0" marR="0" lvl="0" indent="-69850" algn="l" rtl="0">
              <a:lnSpc>
                <a:spcPct val="115000"/>
              </a:lnSpc>
              <a:spcBef>
                <a:spcPts val="0"/>
              </a:spcBef>
              <a:spcAft>
                <a:spcPts val="0"/>
              </a:spcAft>
              <a:buClr>
                <a:schemeClr val="dk1"/>
              </a:buClr>
              <a:buSzPts val="1100"/>
              <a:buFont typeface="Arial"/>
              <a:buNone/>
            </a:pPr>
            <a:r>
              <a:rPr lang="en" sz="1300"/>
              <a:t>3-When membrane potential is caused by diffusion of both </a:t>
            </a:r>
            <a:r>
              <a:rPr lang="en" sz="1300" b="1" u="sng"/>
              <a:t>Na+ &amp; k+</a:t>
            </a:r>
            <a:r>
              <a:rPr lang="en" sz="1300"/>
              <a:t> and </a:t>
            </a:r>
            <a:r>
              <a:rPr lang="en" sz="1300" b="1" u="sng"/>
              <a:t>Na+/K+ pump</a:t>
            </a:r>
            <a:r>
              <a:rPr lang="en" sz="1300"/>
              <a:t> = </a:t>
            </a:r>
            <a:r>
              <a:rPr lang="en" sz="1300" b="1">
                <a:solidFill>
                  <a:srgbClr val="FF0000"/>
                </a:solidFill>
              </a:rPr>
              <a:t>-90 mV</a:t>
            </a:r>
          </a:p>
          <a:p>
            <a:pPr marL="0" marR="0" lvl="0" indent="-114300" algn="l" rtl="0">
              <a:lnSpc>
                <a:spcPct val="115000"/>
              </a:lnSpc>
              <a:spcBef>
                <a:spcPts val="0"/>
              </a:spcBef>
              <a:spcAft>
                <a:spcPts val="0"/>
              </a:spcAft>
              <a:buClr>
                <a:schemeClr val="dk1"/>
              </a:buClr>
              <a:buSzPts val="1800"/>
              <a:buFont typeface="Open Sans"/>
              <a:buNone/>
            </a:pPr>
            <a:endParaRPr sz="1300"/>
          </a:p>
        </p:txBody>
      </p:sp>
      <p:pic>
        <p:nvPicPr>
          <p:cNvPr id="154" name="Shape 154"/>
          <p:cNvPicPr preferRelativeResize="0"/>
          <p:nvPr/>
        </p:nvPicPr>
        <p:blipFill>
          <a:blip r:embed="rId3">
            <a:alphaModFix/>
          </a:blip>
          <a:stretch>
            <a:fillRect/>
          </a:stretch>
        </p:blipFill>
        <p:spPr>
          <a:xfrm>
            <a:off x="1433622" y="2711850"/>
            <a:ext cx="1986238" cy="633000"/>
          </a:xfrm>
          <a:prstGeom prst="rect">
            <a:avLst/>
          </a:prstGeom>
          <a:noFill/>
          <a:ln>
            <a:noFill/>
          </a:ln>
        </p:spPr>
      </p:pic>
      <p:graphicFrame>
        <p:nvGraphicFramePr>
          <p:cNvPr id="155" name="Shape 155"/>
          <p:cNvGraphicFramePr/>
          <p:nvPr/>
        </p:nvGraphicFramePr>
        <p:xfrm>
          <a:off x="5044200" y="1027204"/>
          <a:ext cx="3968100" cy="3254150"/>
        </p:xfrm>
        <a:graphic>
          <a:graphicData uri="http://schemas.openxmlformats.org/drawingml/2006/table">
            <a:tbl>
              <a:tblPr>
                <a:noFill/>
                <a:tableStyleId>{19BADD75-74B8-4250-811F-248F9EE2C506}</a:tableStyleId>
              </a:tblPr>
              <a:tblGrid>
                <a:gridCol w="1984050"/>
                <a:gridCol w="1984050"/>
              </a:tblGrid>
              <a:tr h="695250">
                <a:tc>
                  <a:txBody>
                    <a:bodyPr/>
                    <a:lstStyle/>
                    <a:p>
                      <a:pPr marL="0" lvl="0" indent="0" algn="ctr">
                        <a:spcBef>
                          <a:spcPts val="0"/>
                        </a:spcBef>
                        <a:buNone/>
                      </a:pPr>
                      <a:r>
                        <a:rPr lang="en" b="1">
                          <a:latin typeface="Open Sans"/>
                          <a:ea typeface="Open Sans"/>
                          <a:cs typeface="Open Sans"/>
                          <a:sym typeface="Open Sans"/>
                        </a:rPr>
                        <a:t>ions</a:t>
                      </a:r>
                    </a:p>
                  </a:txBody>
                  <a:tcPr marL="91425" marR="91425" marT="91425" marB="91425">
                    <a:solidFill>
                      <a:srgbClr val="FFF2CC"/>
                    </a:solidFill>
                  </a:tcPr>
                </a:tc>
                <a:tc>
                  <a:txBody>
                    <a:bodyPr/>
                    <a:lstStyle/>
                    <a:p>
                      <a:pPr marL="0" lvl="0" indent="-69850" algn="ctr" rtl="0">
                        <a:spcBef>
                          <a:spcPts val="0"/>
                        </a:spcBef>
                        <a:buClr>
                          <a:schemeClr val="dk1"/>
                        </a:buClr>
                        <a:buSzPts val="1100"/>
                        <a:buFont typeface="Arial"/>
                        <a:buNone/>
                      </a:pPr>
                      <a:r>
                        <a:rPr lang="en" b="1">
                          <a:solidFill>
                            <a:schemeClr val="dk1"/>
                          </a:solidFill>
                          <a:latin typeface="Open Sans"/>
                          <a:ea typeface="Open Sans"/>
                          <a:cs typeface="Open Sans"/>
                          <a:sym typeface="Open Sans"/>
                        </a:rPr>
                        <a:t>EMF</a:t>
                      </a:r>
                    </a:p>
                  </a:txBody>
                  <a:tcPr marL="91425" marR="91425" marT="91425" marB="91425">
                    <a:solidFill>
                      <a:srgbClr val="FFF2CC"/>
                    </a:solidFill>
                  </a:tcPr>
                </a:tc>
              </a:tr>
              <a:tr h="1924450">
                <a:tc>
                  <a:txBody>
                    <a:bodyPr/>
                    <a:lstStyle/>
                    <a:p>
                      <a:pPr marL="0" lvl="0" indent="0" algn="ctr">
                        <a:spcBef>
                          <a:spcPts val="0"/>
                        </a:spcBef>
                        <a:buNone/>
                      </a:pPr>
                      <a:r>
                        <a:rPr lang="en" b="1">
                          <a:latin typeface="Open Sans"/>
                          <a:ea typeface="Open Sans"/>
                          <a:cs typeface="Open Sans"/>
                          <a:sym typeface="Open Sans"/>
                        </a:rPr>
                        <a:t>K+</a:t>
                      </a:r>
                    </a:p>
                    <a:p>
                      <a:pPr marL="0" lvl="0" indent="0" algn="ctr">
                        <a:spcBef>
                          <a:spcPts val="0"/>
                        </a:spcBef>
                        <a:buNone/>
                      </a:pPr>
                      <a:endParaRPr b="1">
                        <a:latin typeface="Open Sans"/>
                        <a:ea typeface="Open Sans"/>
                        <a:cs typeface="Open Sans"/>
                        <a:sym typeface="Open Sans"/>
                      </a:endParaRPr>
                    </a:p>
                    <a:p>
                      <a:pPr marL="0" lvl="0" indent="0" algn="ctr">
                        <a:spcBef>
                          <a:spcPts val="0"/>
                        </a:spcBef>
                        <a:buNone/>
                      </a:pPr>
                      <a:r>
                        <a:rPr lang="en" b="1">
                          <a:latin typeface="Open Sans"/>
                          <a:ea typeface="Open Sans"/>
                          <a:cs typeface="Open Sans"/>
                          <a:sym typeface="Open Sans"/>
                        </a:rPr>
                        <a:t>Na+</a:t>
                      </a:r>
                    </a:p>
                    <a:p>
                      <a:pPr marL="0" lvl="0" indent="0" algn="ctr">
                        <a:spcBef>
                          <a:spcPts val="0"/>
                        </a:spcBef>
                        <a:buNone/>
                      </a:pPr>
                      <a:endParaRPr b="1">
                        <a:latin typeface="Open Sans"/>
                        <a:ea typeface="Open Sans"/>
                        <a:cs typeface="Open Sans"/>
                        <a:sym typeface="Open Sans"/>
                      </a:endParaRPr>
                    </a:p>
                    <a:p>
                      <a:pPr marL="0" lvl="0" indent="0" algn="ctr">
                        <a:spcBef>
                          <a:spcPts val="0"/>
                        </a:spcBef>
                        <a:buNone/>
                      </a:pPr>
                      <a:r>
                        <a:rPr lang="en" b="1">
                          <a:latin typeface="Open Sans"/>
                          <a:ea typeface="Open Sans"/>
                          <a:cs typeface="Open Sans"/>
                          <a:sym typeface="Open Sans"/>
                        </a:rPr>
                        <a:t>All ions</a:t>
                      </a:r>
                    </a:p>
                    <a:p>
                      <a:pPr marL="0" lvl="0" indent="0" algn="ctr">
                        <a:spcBef>
                          <a:spcPts val="0"/>
                        </a:spcBef>
                        <a:buNone/>
                      </a:pPr>
                      <a:endParaRPr b="1">
                        <a:latin typeface="Open Sans"/>
                        <a:ea typeface="Open Sans"/>
                        <a:cs typeface="Open Sans"/>
                        <a:sym typeface="Open Sans"/>
                      </a:endParaRPr>
                    </a:p>
                    <a:p>
                      <a:pPr marL="0" lvl="0" indent="0" algn="ctr" rtl="0">
                        <a:lnSpc>
                          <a:spcPct val="115000"/>
                        </a:lnSpc>
                        <a:spcBef>
                          <a:spcPts val="0"/>
                        </a:spcBef>
                        <a:buNone/>
                      </a:pPr>
                      <a:r>
                        <a:rPr lang="en" b="1">
                          <a:solidFill>
                            <a:schemeClr val="dk1"/>
                          </a:solidFill>
                          <a:latin typeface="Open Sans"/>
                          <a:ea typeface="Open Sans"/>
                          <a:cs typeface="Open Sans"/>
                          <a:sym typeface="Open Sans"/>
                        </a:rPr>
                        <a:t>Na+/K+ pump </a:t>
                      </a:r>
                    </a:p>
                    <a:p>
                      <a:pPr marL="0" lvl="0" indent="0">
                        <a:spcBef>
                          <a:spcPts val="0"/>
                        </a:spcBef>
                        <a:buNone/>
                      </a:pPr>
                      <a:endParaRPr>
                        <a:latin typeface="Open Sans"/>
                        <a:ea typeface="Open Sans"/>
                        <a:cs typeface="Open Sans"/>
                        <a:sym typeface="Open Sans"/>
                      </a:endParaRPr>
                    </a:p>
                  </a:txBody>
                  <a:tcPr marL="91425" marR="91425" marT="91425" marB="91425">
                    <a:solidFill>
                      <a:srgbClr val="FFF2CC"/>
                    </a:solidFill>
                  </a:tcPr>
                </a:tc>
                <a:tc>
                  <a:txBody>
                    <a:bodyPr/>
                    <a:lstStyle/>
                    <a:p>
                      <a:pPr marL="0" lvl="0" indent="0" algn="ctr">
                        <a:spcBef>
                          <a:spcPts val="0"/>
                        </a:spcBef>
                        <a:buNone/>
                      </a:pPr>
                      <a:r>
                        <a:rPr lang="en" b="1">
                          <a:latin typeface="Open Sans"/>
                          <a:ea typeface="Open Sans"/>
                          <a:cs typeface="Open Sans"/>
                          <a:sym typeface="Open Sans"/>
                        </a:rPr>
                        <a:t>-94</a:t>
                      </a:r>
                    </a:p>
                    <a:p>
                      <a:pPr marL="0" lvl="0" indent="0" algn="ctr">
                        <a:spcBef>
                          <a:spcPts val="0"/>
                        </a:spcBef>
                        <a:buNone/>
                      </a:pPr>
                      <a:endParaRPr b="1">
                        <a:latin typeface="Open Sans"/>
                        <a:ea typeface="Open Sans"/>
                        <a:cs typeface="Open Sans"/>
                        <a:sym typeface="Open Sans"/>
                      </a:endParaRPr>
                    </a:p>
                    <a:p>
                      <a:pPr marL="0" lvl="0" indent="0" algn="ctr">
                        <a:spcBef>
                          <a:spcPts val="0"/>
                        </a:spcBef>
                        <a:buNone/>
                      </a:pPr>
                      <a:r>
                        <a:rPr lang="en" b="1">
                          <a:latin typeface="Open Sans"/>
                          <a:ea typeface="Open Sans"/>
                          <a:cs typeface="Open Sans"/>
                          <a:sym typeface="Open Sans"/>
                        </a:rPr>
                        <a:t>+61</a:t>
                      </a:r>
                    </a:p>
                    <a:p>
                      <a:pPr marL="0" lvl="0" indent="0" algn="ctr">
                        <a:spcBef>
                          <a:spcPts val="0"/>
                        </a:spcBef>
                        <a:buNone/>
                      </a:pPr>
                      <a:endParaRPr b="1">
                        <a:latin typeface="Open Sans"/>
                        <a:ea typeface="Open Sans"/>
                        <a:cs typeface="Open Sans"/>
                        <a:sym typeface="Open Sans"/>
                      </a:endParaRPr>
                    </a:p>
                    <a:p>
                      <a:pPr marL="0" lvl="0" indent="0" algn="ctr">
                        <a:spcBef>
                          <a:spcPts val="0"/>
                        </a:spcBef>
                        <a:buNone/>
                      </a:pPr>
                      <a:r>
                        <a:rPr lang="en" b="1">
                          <a:latin typeface="Open Sans"/>
                          <a:ea typeface="Open Sans"/>
                          <a:cs typeface="Open Sans"/>
                          <a:sym typeface="Open Sans"/>
                        </a:rPr>
                        <a:t>-86</a:t>
                      </a:r>
                    </a:p>
                    <a:p>
                      <a:pPr marL="0" lvl="0" indent="0" algn="ctr">
                        <a:spcBef>
                          <a:spcPts val="0"/>
                        </a:spcBef>
                        <a:buNone/>
                      </a:pPr>
                      <a:endParaRPr b="1">
                        <a:latin typeface="Open Sans"/>
                        <a:ea typeface="Open Sans"/>
                        <a:cs typeface="Open Sans"/>
                        <a:sym typeface="Open Sans"/>
                      </a:endParaRPr>
                    </a:p>
                    <a:p>
                      <a:pPr marL="0" lvl="0" indent="0" algn="ctr">
                        <a:spcBef>
                          <a:spcPts val="0"/>
                        </a:spcBef>
                        <a:buNone/>
                      </a:pPr>
                      <a:r>
                        <a:rPr lang="en" b="1">
                          <a:latin typeface="Open Sans"/>
                          <a:ea typeface="Open Sans"/>
                          <a:cs typeface="Open Sans"/>
                          <a:sym typeface="Open Sans"/>
                        </a:rPr>
                        <a:t>-4</a:t>
                      </a:r>
                    </a:p>
                  </a:txBody>
                  <a:tcPr marL="91425" marR="91425" marT="91425" marB="91425">
                    <a:solidFill>
                      <a:srgbClr val="FFF2CC"/>
                    </a:solidFill>
                  </a:tcPr>
                </a:tc>
              </a:tr>
              <a:tr h="634450">
                <a:tc>
                  <a:txBody>
                    <a:bodyPr/>
                    <a:lstStyle/>
                    <a:p>
                      <a:pPr marL="0" lvl="0" indent="0" algn="ctr">
                        <a:spcBef>
                          <a:spcPts val="0"/>
                        </a:spcBef>
                        <a:buNone/>
                      </a:pPr>
                      <a:r>
                        <a:rPr lang="en" b="1">
                          <a:latin typeface="Open Sans"/>
                          <a:ea typeface="Open Sans"/>
                          <a:cs typeface="Open Sans"/>
                          <a:sym typeface="Open Sans"/>
                        </a:rPr>
                        <a:t>Net</a:t>
                      </a:r>
                    </a:p>
                  </a:txBody>
                  <a:tcPr marL="91425" marR="91425" marT="91425" marB="91425">
                    <a:solidFill>
                      <a:srgbClr val="FFF2CC"/>
                    </a:solidFill>
                  </a:tcPr>
                </a:tc>
                <a:tc>
                  <a:txBody>
                    <a:bodyPr/>
                    <a:lstStyle/>
                    <a:p>
                      <a:pPr marL="0" lvl="0" indent="0" algn="ctr">
                        <a:spcBef>
                          <a:spcPts val="0"/>
                        </a:spcBef>
                        <a:buNone/>
                      </a:pPr>
                      <a:r>
                        <a:rPr lang="en" b="1">
                          <a:latin typeface="Open Sans"/>
                          <a:ea typeface="Open Sans"/>
                          <a:cs typeface="Open Sans"/>
                          <a:sym typeface="Open Sans"/>
                        </a:rPr>
                        <a:t>-90</a:t>
                      </a:r>
                    </a:p>
                  </a:txBody>
                  <a:tcPr marL="91425" marR="91425" marT="91425" marB="91425">
                    <a:solidFill>
                      <a:srgbClr val="FFF2CC"/>
                    </a:solidFill>
                  </a:tcPr>
                </a:tc>
              </a:tr>
            </a:tbl>
          </a:graphicData>
        </a:graphic>
      </p:graphicFrame>
      <p:cxnSp>
        <p:nvCxnSpPr>
          <p:cNvPr id="156" name="Shape 156"/>
          <p:cNvCxnSpPr/>
          <p:nvPr/>
        </p:nvCxnSpPr>
        <p:spPr>
          <a:xfrm>
            <a:off x="5058450" y="2486254"/>
            <a:ext cx="3939600" cy="0"/>
          </a:xfrm>
          <a:prstGeom prst="straightConnector1">
            <a:avLst/>
          </a:prstGeom>
          <a:noFill/>
          <a:ln w="9525" cap="flat" cmpd="sng">
            <a:solidFill>
              <a:srgbClr val="000000"/>
            </a:solidFill>
            <a:prstDash val="solid"/>
            <a:round/>
            <a:headEnd type="none" w="lg" len="lg"/>
            <a:tailEnd type="none" w="lg" len="lg"/>
          </a:ln>
        </p:spPr>
      </p:cxnSp>
      <p:sp>
        <p:nvSpPr>
          <p:cNvPr id="157" name="Shape 157"/>
          <p:cNvSpPr/>
          <p:nvPr/>
        </p:nvSpPr>
        <p:spPr>
          <a:xfrm>
            <a:off x="8353625" y="2729454"/>
            <a:ext cx="389125" cy="535025"/>
          </a:xfrm>
          <a:custGeom>
            <a:avLst/>
            <a:gdLst/>
            <a:ahLst/>
            <a:cxnLst/>
            <a:rect l="0" t="0" r="0" b="0"/>
            <a:pathLst>
              <a:path w="15565" h="21401" extrusionOk="0">
                <a:moveTo>
                  <a:pt x="0" y="0"/>
                </a:moveTo>
                <a:cubicBezTo>
                  <a:pt x="5240" y="655"/>
                  <a:pt x="13116" y="-39"/>
                  <a:pt x="15078" y="4864"/>
                </a:cubicBezTo>
                <a:cubicBezTo>
                  <a:pt x="17848" y="11789"/>
                  <a:pt x="7459" y="21401"/>
                  <a:pt x="0" y="21401"/>
                </a:cubicBezTo>
              </a:path>
            </a:pathLst>
          </a:custGeom>
          <a:noFill/>
          <a:ln w="9525" cap="flat" cmpd="sng">
            <a:solidFill>
              <a:srgbClr val="000000"/>
            </a:solidFill>
            <a:prstDash val="solid"/>
            <a:round/>
            <a:headEnd type="none" w="lg" len="lg"/>
            <a:tailEnd type="none" w="lg" len="lg"/>
          </a:ln>
        </p:spPr>
      </p:sp>
      <p:sp>
        <p:nvSpPr>
          <p:cNvPr id="158" name="Shape 158"/>
          <p:cNvSpPr/>
          <p:nvPr/>
        </p:nvSpPr>
        <p:spPr>
          <a:xfrm>
            <a:off x="8390100" y="3155054"/>
            <a:ext cx="652200" cy="862325"/>
          </a:xfrm>
          <a:custGeom>
            <a:avLst/>
            <a:gdLst/>
            <a:ahLst/>
            <a:cxnLst/>
            <a:rect l="0" t="0" r="0" b="0"/>
            <a:pathLst>
              <a:path w="26088" h="34493" extrusionOk="0">
                <a:moveTo>
                  <a:pt x="14105" y="0"/>
                </a:moveTo>
                <a:cubicBezTo>
                  <a:pt x="16778" y="0"/>
                  <a:pt x="19798" y="275"/>
                  <a:pt x="21887" y="1945"/>
                </a:cubicBezTo>
                <a:cubicBezTo>
                  <a:pt x="27976" y="6815"/>
                  <a:pt x="26512" y="18166"/>
                  <a:pt x="23347" y="25292"/>
                </a:cubicBezTo>
                <a:cubicBezTo>
                  <a:pt x="19995" y="32836"/>
                  <a:pt x="7832" y="36169"/>
                  <a:pt x="0" y="33560"/>
                </a:cubicBezTo>
              </a:path>
            </a:pathLst>
          </a:custGeom>
          <a:noFill/>
          <a:ln w="9525" cap="flat" cmpd="sng">
            <a:solidFill>
              <a:srgbClr val="000000"/>
            </a:solidFill>
            <a:prstDash val="solid"/>
            <a:round/>
            <a:headEnd type="none" w="lg" len="lg"/>
            <a:tailEnd type="none" w="lg" len="lg"/>
          </a:ln>
        </p:spPr>
      </p:sp>
      <p:sp>
        <p:nvSpPr>
          <p:cNvPr id="159" name="Shape 159"/>
          <p:cNvSpPr txBox="1"/>
          <p:nvPr/>
        </p:nvSpPr>
        <p:spPr>
          <a:xfrm>
            <a:off x="8742750" y="2729454"/>
            <a:ext cx="299700" cy="340500"/>
          </a:xfrm>
          <a:prstGeom prst="rect">
            <a:avLst/>
          </a:prstGeom>
          <a:noFill/>
          <a:ln>
            <a:noFill/>
          </a:ln>
        </p:spPr>
        <p:txBody>
          <a:bodyPr wrap="square" lIns="91425" tIns="91425" rIns="91425" bIns="91425" anchor="t" anchorCtr="0">
            <a:noAutofit/>
          </a:bodyPr>
          <a:lstStyle/>
          <a:p>
            <a:pPr marL="0" lvl="0" indent="0">
              <a:spcBef>
                <a:spcPts val="0"/>
              </a:spcBef>
              <a:buNone/>
            </a:pPr>
            <a:r>
              <a:rPr lang="en" b="1"/>
              <a:t>+</a:t>
            </a:r>
          </a:p>
        </p:txBody>
      </p:sp>
      <p:sp>
        <p:nvSpPr>
          <p:cNvPr id="160" name="Shape 160"/>
          <p:cNvSpPr txBox="1"/>
          <p:nvPr/>
        </p:nvSpPr>
        <p:spPr>
          <a:xfrm>
            <a:off x="6027150" y="4352050"/>
            <a:ext cx="2970900" cy="434400"/>
          </a:xfrm>
          <a:prstGeom prst="rect">
            <a:avLst/>
          </a:prstGeom>
          <a:noFill/>
          <a:ln>
            <a:noFill/>
          </a:ln>
        </p:spPr>
        <p:txBody>
          <a:bodyPr wrap="square" lIns="91425" tIns="91425" rIns="91425" bIns="91425" anchor="t" anchorCtr="0">
            <a:noAutofit/>
          </a:bodyPr>
          <a:lstStyle/>
          <a:p>
            <a:pPr marL="0" lvl="0" indent="0">
              <a:spcBef>
                <a:spcPts val="0"/>
              </a:spcBef>
              <a:buNone/>
            </a:pPr>
            <a:r>
              <a:rPr lang="en" sz="1200">
                <a:solidFill>
                  <a:srgbClr val="0000FF"/>
                </a:solidFill>
                <a:latin typeface="Open Sans"/>
                <a:ea typeface="Open Sans"/>
                <a:cs typeface="Open Sans"/>
                <a:sym typeface="Open Sans"/>
              </a:rPr>
              <a:t>Only in males’ slides</a:t>
            </a:r>
          </a:p>
        </p:txBody>
      </p:sp>
      <p:sp>
        <p:nvSpPr>
          <p:cNvPr id="161" name="Shape 161"/>
          <p:cNvSpPr txBox="1"/>
          <p:nvPr/>
        </p:nvSpPr>
        <p:spPr>
          <a:xfrm>
            <a:off x="5044200" y="94325"/>
            <a:ext cx="3968100" cy="862200"/>
          </a:xfrm>
          <a:prstGeom prst="rect">
            <a:avLst/>
          </a:prstGeom>
          <a:noFill/>
          <a:ln>
            <a:noFill/>
          </a:ln>
        </p:spPr>
        <p:txBody>
          <a:bodyPr wrap="square" lIns="91425" tIns="91425" rIns="91425" bIns="91425" anchor="t" anchorCtr="0">
            <a:noAutofit/>
          </a:bodyPr>
          <a:lstStyle/>
          <a:p>
            <a:pPr marL="0" lvl="0" indent="-69850" rtl="0">
              <a:spcBef>
                <a:spcPts val="0"/>
              </a:spcBef>
              <a:buClr>
                <a:schemeClr val="dk1"/>
              </a:buClr>
              <a:buSzPts val="1100"/>
              <a:buFont typeface="Arial"/>
              <a:buNone/>
            </a:pPr>
            <a:r>
              <a:rPr lang="en" sz="1100">
                <a:solidFill>
                  <a:schemeClr val="dk2"/>
                </a:solidFill>
                <a:latin typeface="Open Sans"/>
                <a:ea typeface="Open Sans"/>
                <a:cs typeface="Open Sans"/>
                <a:sym typeface="Open Sans"/>
              </a:rPr>
              <a:t>The membrane is highly permeable to potassium but only slightly permeable to sodium, it is logical that the diffusion of potassium contributes far more to the membrane potential than does the diffusion of sodium.</a:t>
            </a:r>
          </a:p>
          <a:p>
            <a:pPr marL="0" lvl="0" indent="0" rtl="0">
              <a:spcBef>
                <a:spcPts val="0"/>
              </a:spcBef>
              <a:buNone/>
            </a:pPr>
            <a:endParaRPr sz="1100">
              <a:latin typeface="Open Sans"/>
              <a:ea typeface="Open Sans"/>
              <a:cs typeface="Open Sans"/>
              <a:sym typeface="Open Sans"/>
            </a:endParaRPr>
          </a:p>
        </p:txBody>
      </p:sp>
      <p:sp>
        <p:nvSpPr>
          <p:cNvPr id="162" name="Shape 162"/>
          <p:cNvSpPr txBox="1"/>
          <p:nvPr/>
        </p:nvSpPr>
        <p:spPr>
          <a:xfrm>
            <a:off x="175659" y="2922836"/>
            <a:ext cx="1567800" cy="486000"/>
          </a:xfrm>
          <a:prstGeom prst="rect">
            <a:avLst/>
          </a:prstGeom>
          <a:noFill/>
          <a:ln>
            <a:noFill/>
          </a:ln>
        </p:spPr>
        <p:txBody>
          <a:bodyPr wrap="square" lIns="91425" tIns="91425" rIns="91425" bIns="91425" anchor="t" anchorCtr="0">
            <a:noAutofit/>
          </a:bodyPr>
          <a:lstStyle/>
          <a:p>
            <a:pPr marL="0" lvl="0" indent="0">
              <a:spcBef>
                <a:spcPts val="0"/>
              </a:spcBef>
              <a:buNone/>
            </a:pPr>
            <a:r>
              <a:rPr lang="en" sz="1100">
                <a:latin typeface="Open Sans"/>
                <a:ea typeface="Open Sans"/>
                <a:cs typeface="Open Sans"/>
                <a:sym typeface="Open Sans"/>
              </a:rPr>
              <a:t>Goldmann equation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45125" y="174425"/>
            <a:ext cx="8520600" cy="831300"/>
          </a:xfrm>
          <a:prstGeom prst="rect">
            <a:avLst/>
          </a:prstGeom>
          <a:noFill/>
          <a:ln>
            <a:noFill/>
          </a:ln>
        </p:spPr>
        <p:txBody>
          <a:bodyPr wrap="square" lIns="91425" tIns="91425" rIns="91425" bIns="91425" anchor="b" anchorCtr="0">
            <a:noAutofit/>
          </a:bodyPr>
          <a:lstStyle/>
          <a:p>
            <a:pPr marL="0" marR="0" lvl="0" indent="-266700" algn="l" rtl="0">
              <a:lnSpc>
                <a:spcPct val="100000"/>
              </a:lnSpc>
              <a:spcBef>
                <a:spcPts val="0"/>
              </a:spcBef>
              <a:spcAft>
                <a:spcPts val="0"/>
              </a:spcAft>
              <a:buClr>
                <a:schemeClr val="dk1"/>
              </a:buClr>
              <a:buSzPts val="4200"/>
              <a:buFont typeface="Economica"/>
              <a:buNone/>
            </a:pPr>
            <a:r>
              <a:rPr lang="en">
                <a:solidFill>
                  <a:schemeClr val="dk2"/>
                </a:solidFill>
              </a:rPr>
              <a:t>Extra information about previous slide</a:t>
            </a:r>
          </a:p>
        </p:txBody>
      </p:sp>
      <p:sp>
        <p:nvSpPr>
          <p:cNvPr id="168" name="Shape 168"/>
          <p:cNvSpPr txBox="1">
            <a:spLocks noGrp="1"/>
          </p:cNvSpPr>
          <p:nvPr>
            <p:ph type="body" idx="1"/>
          </p:nvPr>
        </p:nvSpPr>
        <p:spPr>
          <a:xfrm>
            <a:off x="311700" y="1225225"/>
            <a:ext cx="8520600" cy="3354000"/>
          </a:xfrm>
          <a:prstGeom prst="rect">
            <a:avLst/>
          </a:prstGeom>
          <a:noFill/>
          <a:ln>
            <a:noFill/>
          </a:ln>
        </p:spPr>
        <p:txBody>
          <a:bodyPr wrap="square" lIns="91425" tIns="91425" rIns="91425" bIns="91425" anchor="t" anchorCtr="0">
            <a:noAutofit/>
          </a:bodyPr>
          <a:lstStyle/>
          <a:p>
            <a:pPr marL="0" lvl="0" indent="-69850" rtl="0">
              <a:lnSpc>
                <a:spcPct val="100000"/>
              </a:lnSpc>
              <a:spcBef>
                <a:spcPts val="0"/>
              </a:spcBef>
              <a:spcAft>
                <a:spcPts val="0"/>
              </a:spcAft>
              <a:buClr>
                <a:schemeClr val="dk1"/>
              </a:buClr>
              <a:buSzPts val="1100"/>
              <a:buFont typeface="Arial"/>
              <a:buNone/>
            </a:pPr>
            <a:r>
              <a:rPr lang="en" sz="1400">
                <a:solidFill>
                  <a:schemeClr val="dk2"/>
                </a:solidFill>
              </a:rPr>
              <a:t>where EMF is electromotive force and z is the electrical</a:t>
            </a:r>
          </a:p>
          <a:p>
            <a:pPr marL="0" lvl="0" indent="-69850" rtl="0">
              <a:lnSpc>
                <a:spcPct val="100000"/>
              </a:lnSpc>
              <a:spcBef>
                <a:spcPts val="0"/>
              </a:spcBef>
              <a:spcAft>
                <a:spcPts val="0"/>
              </a:spcAft>
              <a:buClr>
                <a:schemeClr val="dk1"/>
              </a:buClr>
              <a:buSzPts val="1100"/>
              <a:buFont typeface="Arial"/>
              <a:buNone/>
            </a:pPr>
            <a:r>
              <a:rPr lang="en" sz="1400">
                <a:solidFill>
                  <a:schemeClr val="dk2"/>
                </a:solidFill>
              </a:rPr>
              <a:t>charge of the ion</a:t>
            </a:r>
          </a:p>
          <a:p>
            <a:pPr marL="0" lvl="0" indent="-69850" rtl="0">
              <a:lnSpc>
                <a:spcPct val="100000"/>
              </a:lnSpc>
              <a:spcBef>
                <a:spcPts val="0"/>
              </a:spcBef>
              <a:spcAft>
                <a:spcPts val="0"/>
              </a:spcAft>
              <a:buClr>
                <a:schemeClr val="dk1"/>
              </a:buClr>
              <a:buSzPts val="1100"/>
              <a:buFont typeface="Arial"/>
              <a:buNone/>
            </a:pPr>
            <a:endParaRPr sz="1400">
              <a:solidFill>
                <a:srgbClr val="CCCCCC"/>
              </a:solidFill>
            </a:endParaRPr>
          </a:p>
          <a:p>
            <a:pPr marL="0" lvl="0" indent="-69850" rtl="0">
              <a:lnSpc>
                <a:spcPct val="100000"/>
              </a:lnSpc>
              <a:spcBef>
                <a:spcPts val="0"/>
              </a:spcBef>
              <a:spcAft>
                <a:spcPts val="0"/>
              </a:spcAft>
              <a:buClr>
                <a:schemeClr val="dk1"/>
              </a:buClr>
              <a:buSzPts val="1100"/>
              <a:buFont typeface="Arial"/>
              <a:buNone/>
            </a:pPr>
            <a:r>
              <a:rPr lang="en" sz="1400">
                <a:solidFill>
                  <a:srgbClr val="CCCCCC"/>
                </a:solidFill>
              </a:rPr>
              <a:t>Diffusion potential depends on three factors: (1) the polarity of the</a:t>
            </a:r>
          </a:p>
          <a:p>
            <a:pPr marL="0" lvl="0" indent="-69850" rtl="0">
              <a:lnSpc>
                <a:spcPct val="100000"/>
              </a:lnSpc>
              <a:spcBef>
                <a:spcPts val="0"/>
              </a:spcBef>
              <a:spcAft>
                <a:spcPts val="0"/>
              </a:spcAft>
              <a:buClr>
                <a:schemeClr val="dk1"/>
              </a:buClr>
              <a:buSzPts val="1100"/>
              <a:buFont typeface="Arial"/>
              <a:buNone/>
            </a:pPr>
            <a:r>
              <a:rPr lang="en" sz="1400">
                <a:solidFill>
                  <a:srgbClr val="CCCCCC"/>
                </a:solidFill>
              </a:rPr>
              <a:t>electrical charge of each ion, (2) the permeability of the</a:t>
            </a:r>
          </a:p>
          <a:p>
            <a:pPr marL="0" lvl="0" indent="-69850" rtl="0">
              <a:lnSpc>
                <a:spcPct val="100000"/>
              </a:lnSpc>
              <a:spcBef>
                <a:spcPts val="0"/>
              </a:spcBef>
              <a:spcAft>
                <a:spcPts val="0"/>
              </a:spcAft>
              <a:buClr>
                <a:schemeClr val="dk1"/>
              </a:buClr>
              <a:buSzPts val="1100"/>
              <a:buFont typeface="Arial"/>
              <a:buNone/>
            </a:pPr>
            <a:r>
              <a:rPr lang="en" sz="1400">
                <a:solidFill>
                  <a:srgbClr val="CCCCCC"/>
                </a:solidFill>
              </a:rPr>
              <a:t>membrane (P) to each ion, and (3) the concentrations (C)</a:t>
            </a:r>
          </a:p>
          <a:p>
            <a:pPr marL="0" lvl="0" indent="-69850" rtl="0">
              <a:lnSpc>
                <a:spcPct val="100000"/>
              </a:lnSpc>
              <a:spcBef>
                <a:spcPts val="0"/>
              </a:spcBef>
              <a:spcAft>
                <a:spcPts val="0"/>
              </a:spcAft>
              <a:buClr>
                <a:schemeClr val="dk1"/>
              </a:buClr>
              <a:buSzPts val="1100"/>
              <a:buFont typeface="Arial"/>
              <a:buNone/>
            </a:pPr>
            <a:r>
              <a:rPr lang="en" sz="1400">
                <a:solidFill>
                  <a:srgbClr val="CCCCCC"/>
                </a:solidFill>
              </a:rPr>
              <a:t>of the respective ions on the inside (i) and outside (o) of</a:t>
            </a:r>
          </a:p>
          <a:p>
            <a:pPr marL="0" lvl="0" indent="-69850" rtl="0">
              <a:lnSpc>
                <a:spcPct val="100000"/>
              </a:lnSpc>
              <a:spcBef>
                <a:spcPts val="0"/>
              </a:spcBef>
              <a:spcAft>
                <a:spcPts val="0"/>
              </a:spcAft>
              <a:buClr>
                <a:schemeClr val="dk1"/>
              </a:buClr>
              <a:buSzPts val="1100"/>
              <a:buFont typeface="Arial"/>
              <a:buNone/>
            </a:pPr>
            <a:r>
              <a:rPr lang="en" sz="1400">
                <a:solidFill>
                  <a:srgbClr val="CCCCCC"/>
                </a:solidFill>
              </a:rPr>
              <a:t>the membrane.</a:t>
            </a:r>
          </a:p>
          <a:p>
            <a:pPr marL="0" lvl="0" indent="-69850" rtl="0">
              <a:lnSpc>
                <a:spcPct val="100000"/>
              </a:lnSpc>
              <a:spcBef>
                <a:spcPts val="0"/>
              </a:spcBef>
              <a:spcAft>
                <a:spcPts val="0"/>
              </a:spcAft>
              <a:buClr>
                <a:schemeClr val="dk1"/>
              </a:buClr>
              <a:buSzPts val="1100"/>
              <a:buFont typeface="Arial"/>
              <a:buNone/>
            </a:pPr>
            <a:endParaRPr sz="1400"/>
          </a:p>
          <a:p>
            <a:pPr marL="0" marR="0" lvl="0" indent="-114300" algn="l" rtl="0">
              <a:lnSpc>
                <a:spcPct val="115000"/>
              </a:lnSpc>
              <a:spcBef>
                <a:spcPts val="0"/>
              </a:spcBef>
              <a:spcAft>
                <a:spcPts val="0"/>
              </a:spcAft>
              <a:buClr>
                <a:schemeClr val="dk1"/>
              </a:buClr>
              <a:buSzPts val="1800"/>
              <a:buFont typeface="Open Sans"/>
              <a:buNone/>
            </a:pPr>
            <a:endParaRPr sz="1400"/>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2935</Words>
  <Application>Microsoft Office PowerPoint</Application>
  <PresentationFormat>عرض على الشاشة (9:16)‏</PresentationFormat>
  <Paragraphs>363</Paragraphs>
  <Slides>28</Slides>
  <Notes>28</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28</vt:i4>
      </vt:variant>
    </vt:vector>
  </HeadingPairs>
  <TitlesOfParts>
    <vt:vector size="33" baseType="lpstr">
      <vt:lpstr>Arial</vt:lpstr>
      <vt:lpstr>Open Sans</vt:lpstr>
      <vt:lpstr>Economica</vt:lpstr>
      <vt:lpstr>Roboto Condensed</vt:lpstr>
      <vt:lpstr>Luxe</vt:lpstr>
      <vt:lpstr>عرض تقديمي في PowerPoint</vt:lpstr>
      <vt:lpstr>objectives:</vt:lpstr>
      <vt:lpstr>عرض تقديمي في PowerPoint</vt:lpstr>
      <vt:lpstr>Background information</vt:lpstr>
      <vt:lpstr>  RESTING MEMBRANE POTENTIAL (RMP)</vt:lpstr>
      <vt:lpstr>Comments about previous slide from guyton </vt:lpstr>
      <vt:lpstr>Causes (Origin) of RMP</vt:lpstr>
      <vt:lpstr>Continued</vt:lpstr>
      <vt:lpstr>Extra information about previous slide</vt:lpstr>
      <vt:lpstr>What does it mean when a neuron “fires”?</vt:lpstr>
      <vt:lpstr>Changes that occur through the nerve after stimulation by threshold (effective) stimulus:</vt:lpstr>
      <vt:lpstr>Excitation *The process of eliciting the action potential*</vt:lpstr>
      <vt:lpstr>The Action Potential:</vt:lpstr>
      <vt:lpstr>Stages Of Action Potential:</vt:lpstr>
      <vt:lpstr>  Cont.</vt:lpstr>
      <vt:lpstr>Electrical changes:  The nerve action potential </vt:lpstr>
      <vt:lpstr>عرض تقديمي في PowerPoint</vt:lpstr>
      <vt:lpstr>عرض تقديمي في PowerPoint</vt:lpstr>
      <vt:lpstr> Types of Transport Channels Through the Nerve Membrane</vt:lpstr>
      <vt:lpstr>Voltage gated Na+ channels states </vt:lpstr>
      <vt:lpstr>What Happens After Action Potential?</vt:lpstr>
      <vt:lpstr>عرض تقديمي في PowerPoint</vt:lpstr>
      <vt:lpstr>(Direction of AP Propagation (Conduction</vt:lpstr>
      <vt:lpstr>عرض تقديمي في PowerPoint</vt:lpstr>
      <vt:lpstr>What else influences speed of action potential?</vt:lpstr>
      <vt:lpstr>Quiz</vt:lpstr>
      <vt:lpstr>عرض تقديمي في PowerPoint</vt:lpstr>
      <vt:lpstr>Team Leaders:  Abdulhakim AlOnaiq Alanoud Salman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GHAIDA</dc:creator>
  <cp:lastModifiedBy>GHAIDA</cp:lastModifiedBy>
  <cp:revision>2</cp:revision>
  <dcterms:modified xsi:type="dcterms:W3CDTF">2017-12-05T16:43:35Z</dcterms:modified>
</cp:coreProperties>
</file>