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Economica"/>
      <p:regular r:id="rId38"/>
      <p:bold r:id="rId39"/>
      <p:italic r:id="rId40"/>
      <p:boldItalic r:id="rId41"/>
    </p:embeddedFont>
    <p:embeddedFont>
      <p:font typeface="Open Sans"/>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4D0864E-517B-4A81-8B75-BF383C90CB09}">
  <a:tblStyle styleId="{14D0864E-517B-4A81-8B75-BF383C90CB09}"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Economica-italic.fntdata"/><Relationship Id="rId20" Type="http://schemas.openxmlformats.org/officeDocument/2006/relationships/slide" Target="slides/slide15.xml"/><Relationship Id="rId42" Type="http://schemas.openxmlformats.org/officeDocument/2006/relationships/font" Target="fonts/OpenSans-regular.fntdata"/><Relationship Id="rId41" Type="http://schemas.openxmlformats.org/officeDocument/2006/relationships/font" Target="fonts/Economica-boldItalic.fntdata"/><Relationship Id="rId22" Type="http://schemas.openxmlformats.org/officeDocument/2006/relationships/slide" Target="slides/slide17.xml"/><Relationship Id="rId44" Type="http://schemas.openxmlformats.org/officeDocument/2006/relationships/font" Target="fonts/OpenSans-italic.fntdata"/><Relationship Id="rId21" Type="http://schemas.openxmlformats.org/officeDocument/2006/relationships/slide" Target="slides/slide16.xml"/><Relationship Id="rId43" Type="http://schemas.openxmlformats.org/officeDocument/2006/relationships/font" Target="fonts/OpenSans-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OpenSans-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Economica-bold.fntdata"/><Relationship Id="rId16" Type="http://schemas.openxmlformats.org/officeDocument/2006/relationships/slide" Target="slides/slide11.xml"/><Relationship Id="rId38" Type="http://schemas.openxmlformats.org/officeDocument/2006/relationships/font" Target="fonts/Economica-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indent="0" lvl="0" marL="69850" marR="0" rtl="0" algn="l">
              <a:spcBef>
                <a:spcPts val="0"/>
              </a:spcBef>
              <a:buSzPts val="1100"/>
              <a:buFont typeface="Arial"/>
              <a:buChar char="●"/>
              <a:defRPr b="0" i="0" sz="1100" u="none" cap="none" strike="noStrike"/>
            </a:lvl1pPr>
            <a:lvl2pPr indent="0" lvl="1" marL="69850" marR="0" rtl="0" algn="l">
              <a:spcBef>
                <a:spcPts val="0"/>
              </a:spcBef>
              <a:buSzPts val="1100"/>
              <a:buFont typeface="Arial"/>
              <a:buChar char="○"/>
              <a:defRPr b="0" i="0" sz="1100" u="none" cap="none" strike="noStrike"/>
            </a:lvl2pPr>
            <a:lvl3pPr indent="0" lvl="2" marL="69850" marR="0" rtl="0" algn="l">
              <a:spcBef>
                <a:spcPts val="0"/>
              </a:spcBef>
              <a:buSzPts val="1100"/>
              <a:buFont typeface="Arial"/>
              <a:buChar char="■"/>
              <a:defRPr b="0" i="0" sz="1100" u="none" cap="none" strike="noStrike"/>
            </a:lvl3pPr>
            <a:lvl4pPr indent="0" lvl="3" marL="69850" marR="0" rtl="0" algn="l">
              <a:spcBef>
                <a:spcPts val="0"/>
              </a:spcBef>
              <a:buSzPts val="1100"/>
              <a:buFont typeface="Arial"/>
              <a:buChar char="●"/>
              <a:defRPr b="0" i="0" sz="1100" u="none" cap="none" strike="noStrike"/>
            </a:lvl4pPr>
            <a:lvl5pPr indent="0" lvl="4" marL="69850" marR="0" rtl="0" algn="l">
              <a:spcBef>
                <a:spcPts val="0"/>
              </a:spcBef>
              <a:buSzPts val="1100"/>
              <a:buFont typeface="Arial"/>
              <a:buChar char="○"/>
              <a:defRPr b="0" i="0" sz="1100" u="none" cap="none" strike="noStrike"/>
            </a:lvl5pPr>
            <a:lvl6pPr indent="0" lvl="5" marL="69850" marR="0" rtl="0" algn="l">
              <a:spcBef>
                <a:spcPts val="0"/>
              </a:spcBef>
              <a:buSzPts val="1100"/>
              <a:buFont typeface="Arial"/>
              <a:buChar char="■"/>
              <a:defRPr b="0" i="0" sz="1100" u="none" cap="none" strike="noStrike"/>
            </a:lvl6pPr>
            <a:lvl7pPr indent="0" lvl="6" marL="69850" marR="0" rtl="0" algn="l">
              <a:spcBef>
                <a:spcPts val="0"/>
              </a:spcBef>
              <a:buSzPts val="1100"/>
              <a:buFont typeface="Arial"/>
              <a:buChar char="●"/>
              <a:defRPr b="0" i="0" sz="1100" u="none" cap="none" strike="noStrike"/>
            </a:lvl7pPr>
            <a:lvl8pPr indent="0" lvl="7" marL="69850" marR="0" rtl="0" algn="l">
              <a:spcBef>
                <a:spcPts val="0"/>
              </a:spcBef>
              <a:buSzPts val="1100"/>
              <a:buFont typeface="Arial"/>
              <a:buChar char="○"/>
              <a:defRPr b="0" i="0" sz="1100" u="none" cap="none" strike="noStrike"/>
            </a:lvl8pPr>
            <a:lvl9pPr indent="0" lvl="8" marL="69850" marR="0" rtl="0" algn="l">
              <a:spcBef>
                <a:spcPts val="0"/>
              </a:spcBef>
              <a:buSzPts val="1100"/>
              <a:buFont typeface="Arial"/>
              <a:buChar char="■"/>
              <a:defRPr b="0" i="0" sz="1100" u="none" cap="none" strike="noStrike"/>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0" name="Shape 60"/>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marR="0" rtl="0" algn="l">
              <a:spcBef>
                <a:spcPts val="0"/>
              </a:spcBef>
              <a:buSzPts val="1100"/>
              <a:buFont typeface="Arial"/>
              <a:buNone/>
            </a:pPr>
            <a:r>
              <a:t/>
            </a:r>
            <a:endParaRPr b="0" i="0" sz="1100" u="none" cap="none" strike="noStrik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0" name="Shape 70"/>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marR="0" rtl="0" algn="l">
              <a:spcBef>
                <a:spcPts val="0"/>
              </a:spcBef>
              <a:buSzPts val="1100"/>
              <a:buFont typeface="Arial"/>
              <a:buNone/>
            </a:pPr>
            <a:r>
              <a:t/>
            </a:r>
            <a:endParaRPr b="0" i="0" sz="1100" u="none" cap="none" strike="noStrik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4" name="Shape 21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1" name="Shape 2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7" name="Shape 2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4" name="Shape 2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7" name="Shape 2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3" name="Shape 2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9" name="Shape 2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95" name="Shape 295"/>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marR="0" rtl="0" algn="l">
              <a:spcBef>
                <a:spcPts val="0"/>
              </a:spcBef>
              <a:buSzPts val="1100"/>
              <a:buFont typeface="Arial"/>
              <a:buNone/>
            </a:pPr>
            <a:r>
              <a:rPr b="0" i="0" lang="en" sz="1100" u="none" cap="none" strike="noStrike"/>
              <a:t>team members please put your names here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5" name="Shape 85"/>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marR="0" rtl="0" algn="l">
              <a:spcBef>
                <a:spcPts val="0"/>
              </a:spcBef>
              <a:buSzPts val="1100"/>
              <a:buFont typeface="Arial"/>
              <a:buNone/>
            </a:pPr>
            <a:r>
              <a:t/>
            </a:r>
            <a:endParaRPr b="0" i="0" sz="1100" u="none" cap="none" strike="noStrik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2" name="Shape 102"/>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marR="0" rtl="0" algn="l">
              <a:spcBef>
                <a:spcPts val="0"/>
              </a:spcBef>
              <a:buSzPts val="1100"/>
              <a:buFont typeface="Arial"/>
              <a:buNone/>
            </a:pPr>
            <a:r>
              <a:t/>
            </a:r>
            <a:endParaRPr b="0" i="0" sz="1100" u="none" cap="none" strike="noStrik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6985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0" name="Shape 130"/>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marR="0" rtl="0" algn="l">
              <a:spcBef>
                <a:spcPts val="0"/>
              </a:spcBef>
              <a:buSzPts val="1100"/>
              <a:buFont typeface="Arial"/>
              <a:buNone/>
            </a:pPr>
            <a:r>
              <a:t/>
            </a:r>
            <a:endParaRPr b="0" i="0" sz="1100" u="none" cap="none" strike="noStrik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7" name="Shape 137"/>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69850" lvl="0" marL="0" marR="0" rtl="0" algn="l">
              <a:spcBef>
                <a:spcPts val="0"/>
              </a:spcBef>
              <a:buSzPts val="1100"/>
              <a:buFont typeface="Arial"/>
              <a:buNone/>
            </a:pPr>
            <a:r>
              <a:t/>
            </a:r>
            <a:endParaRPr b="0" i="0" sz="1100" u="none" cap="none" strike="noStrik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p:nvPr/>
        </p:nvSpPr>
        <p:spPr>
          <a:xfrm>
            <a:off x="2744013" y="756700"/>
            <a:ext cx="1081625" cy="1124950"/>
          </a:xfrm>
          <a:custGeom>
            <a:pathLst>
              <a:path extrusionOk="0" h="120000" w="120000">
                <a:moveTo>
                  <a:pt x="0" y="120000"/>
                </a:moveTo>
                <a:lnTo>
                  <a:pt x="0" y="0"/>
                </a:lnTo>
                <a:lnTo>
                  <a:pt x="120000" y="0"/>
                </a:lnTo>
              </a:path>
            </a:pathLst>
          </a:custGeom>
          <a:noFill/>
          <a:ln cap="flat" cmpd="sng" w="28575">
            <a:solidFill>
              <a:schemeClr val="lt2"/>
            </a:solidFill>
            <a:prstDash val="solid"/>
            <a:miter lim="8000"/>
            <a:headEnd len="med" w="med" type="none"/>
            <a:tailEnd len="med" w="med" type="none"/>
          </a:ln>
        </p:spPr>
      </p:sp>
      <p:sp>
        <p:nvSpPr>
          <p:cNvPr id="11" name="Shape 11"/>
          <p:cNvSpPr/>
          <p:nvPr/>
        </p:nvSpPr>
        <p:spPr>
          <a:xfrm rot="10800000">
            <a:off x="5318350" y="3266725"/>
            <a:ext cx="1081625" cy="1124950"/>
          </a:xfrm>
          <a:custGeom>
            <a:pathLst>
              <a:path extrusionOk="0" h="120000" w="120000">
                <a:moveTo>
                  <a:pt x="0" y="120000"/>
                </a:moveTo>
                <a:lnTo>
                  <a:pt x="0" y="0"/>
                </a:lnTo>
                <a:lnTo>
                  <a:pt x="120000" y="0"/>
                </a:lnTo>
              </a:path>
            </a:pathLst>
          </a:custGeom>
          <a:noFill/>
          <a:ln cap="flat" cmpd="sng" w="28575">
            <a:solidFill>
              <a:schemeClr val="lt2"/>
            </a:solidFill>
            <a:prstDash val="solid"/>
            <a:miter lim="8000"/>
            <a:headEnd len="med" w="med" type="none"/>
            <a:tailEnd len="med" w="med" type="none"/>
          </a:ln>
        </p:spPr>
      </p:sp>
      <p:sp>
        <p:nvSpPr>
          <p:cNvPr id="12" name="Shape 12"/>
          <p:cNvSpPr txBox="1"/>
          <p:nvPr>
            <p:ph type="ctrTitle"/>
          </p:nvPr>
        </p:nvSpPr>
        <p:spPr>
          <a:xfrm>
            <a:off x="3044700" y="1444255"/>
            <a:ext cx="3054600" cy="1537200"/>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indent="0" lvl="1"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2pPr>
            <a:lvl3pPr indent="0" lvl="2"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3pPr>
            <a:lvl4pPr indent="0" lvl="3"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4pPr>
            <a:lvl5pPr indent="0" lvl="4"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5pPr>
            <a:lvl6pPr indent="0" lvl="5"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6pPr>
            <a:lvl7pPr indent="0" lvl="6"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7pPr>
            <a:lvl8pPr indent="0" lvl="7"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8pPr>
            <a:lvl9pPr indent="0" lvl="8"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13" name="Shape 13"/>
          <p:cNvSpPr txBox="1"/>
          <p:nvPr>
            <p:ph idx="1" type="subTitle"/>
          </p:nvPr>
        </p:nvSpPr>
        <p:spPr>
          <a:xfrm>
            <a:off x="3044700" y="3116580"/>
            <a:ext cx="3054600" cy="701400"/>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1pPr>
            <a:lvl2pPr indent="0" lvl="1"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2pPr>
            <a:lvl3pPr indent="0" lvl="2"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3pPr>
            <a:lvl4pPr indent="0" lvl="3"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4pPr>
            <a:lvl5pPr indent="0" lvl="4"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5pPr>
            <a:lvl6pPr indent="0" lvl="5"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6pPr>
            <a:lvl7pPr indent="0" lvl="6"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7pPr>
            <a:lvl8pPr indent="0" lvl="7"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8pPr>
            <a:lvl9pPr indent="0" lvl="8"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9pPr>
          </a:lstStyle>
          <a:p/>
        </p:txBody>
      </p:sp>
      <p:sp>
        <p:nvSpPr>
          <p:cNvPr id="14" name="Shape 14"/>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51" name="Shape 51"/>
        <p:cNvGrpSpPr/>
        <p:nvPr/>
      </p:nvGrpSpPr>
      <p:grpSpPr>
        <a:xfrm>
          <a:off x="0" y="0"/>
          <a:ext cx="0" cy="0"/>
          <a:chOff x="0" y="0"/>
          <a:chExt cx="0" cy="0"/>
        </a:xfrm>
      </p:grpSpPr>
      <p:sp>
        <p:nvSpPr>
          <p:cNvPr id="52" name="Shape 52"/>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Shape 53"/>
          <p:cNvSpPr txBox="1"/>
          <p:nvPr>
            <p:ph type="title"/>
          </p:nvPr>
        </p:nvSpPr>
        <p:spPr>
          <a:xfrm>
            <a:off x="311700" y="957125"/>
            <a:ext cx="8520600" cy="21288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lt2"/>
              </a:buClr>
              <a:buSzPts val="16000"/>
              <a:buFont typeface="Economica"/>
              <a:buNone/>
              <a:defRPr b="0" i="0" sz="16000" u="none" cap="none" strike="noStrike">
                <a:solidFill>
                  <a:schemeClr val="lt2"/>
                </a:solidFill>
                <a:latin typeface="Economica"/>
                <a:ea typeface="Economica"/>
                <a:cs typeface="Economica"/>
                <a:sym typeface="Economica"/>
              </a:defRPr>
            </a:lvl1pPr>
            <a:lvl2pPr indent="0" lvl="1" algn="ctr">
              <a:spcBef>
                <a:spcPts val="0"/>
              </a:spcBef>
              <a:buClr>
                <a:schemeClr val="lt2"/>
              </a:buClr>
              <a:buSzPts val="16000"/>
              <a:buFont typeface="Economica"/>
              <a:buNone/>
              <a:defRPr sz="16000">
                <a:solidFill>
                  <a:schemeClr val="lt2"/>
                </a:solidFill>
                <a:latin typeface="Economica"/>
                <a:ea typeface="Economica"/>
                <a:cs typeface="Economica"/>
                <a:sym typeface="Economica"/>
              </a:defRPr>
            </a:lvl2pPr>
            <a:lvl3pPr indent="0" lvl="2" algn="ctr">
              <a:spcBef>
                <a:spcPts val="0"/>
              </a:spcBef>
              <a:buClr>
                <a:schemeClr val="lt2"/>
              </a:buClr>
              <a:buSzPts val="16000"/>
              <a:buFont typeface="Economica"/>
              <a:buNone/>
              <a:defRPr sz="16000">
                <a:solidFill>
                  <a:schemeClr val="lt2"/>
                </a:solidFill>
                <a:latin typeface="Economica"/>
                <a:ea typeface="Economica"/>
                <a:cs typeface="Economica"/>
                <a:sym typeface="Economica"/>
              </a:defRPr>
            </a:lvl3pPr>
            <a:lvl4pPr indent="0" lvl="3" algn="ctr">
              <a:spcBef>
                <a:spcPts val="0"/>
              </a:spcBef>
              <a:buClr>
                <a:schemeClr val="lt2"/>
              </a:buClr>
              <a:buSzPts val="16000"/>
              <a:buFont typeface="Economica"/>
              <a:buNone/>
              <a:defRPr sz="16000">
                <a:solidFill>
                  <a:schemeClr val="lt2"/>
                </a:solidFill>
                <a:latin typeface="Economica"/>
                <a:ea typeface="Economica"/>
                <a:cs typeface="Economica"/>
                <a:sym typeface="Economica"/>
              </a:defRPr>
            </a:lvl4pPr>
            <a:lvl5pPr indent="0" lvl="4" algn="ctr">
              <a:spcBef>
                <a:spcPts val="0"/>
              </a:spcBef>
              <a:buClr>
                <a:schemeClr val="lt2"/>
              </a:buClr>
              <a:buSzPts val="16000"/>
              <a:buFont typeface="Economica"/>
              <a:buNone/>
              <a:defRPr sz="16000">
                <a:solidFill>
                  <a:schemeClr val="lt2"/>
                </a:solidFill>
                <a:latin typeface="Economica"/>
                <a:ea typeface="Economica"/>
                <a:cs typeface="Economica"/>
                <a:sym typeface="Economica"/>
              </a:defRPr>
            </a:lvl5pPr>
            <a:lvl6pPr indent="0" lvl="5" algn="ctr">
              <a:spcBef>
                <a:spcPts val="0"/>
              </a:spcBef>
              <a:buClr>
                <a:schemeClr val="lt2"/>
              </a:buClr>
              <a:buSzPts val="16000"/>
              <a:buFont typeface="Economica"/>
              <a:buNone/>
              <a:defRPr sz="16000">
                <a:solidFill>
                  <a:schemeClr val="lt2"/>
                </a:solidFill>
                <a:latin typeface="Economica"/>
                <a:ea typeface="Economica"/>
                <a:cs typeface="Economica"/>
                <a:sym typeface="Economica"/>
              </a:defRPr>
            </a:lvl6pPr>
            <a:lvl7pPr indent="0" lvl="6" algn="ctr">
              <a:spcBef>
                <a:spcPts val="0"/>
              </a:spcBef>
              <a:buClr>
                <a:schemeClr val="lt2"/>
              </a:buClr>
              <a:buSzPts val="16000"/>
              <a:buFont typeface="Economica"/>
              <a:buNone/>
              <a:defRPr sz="16000">
                <a:solidFill>
                  <a:schemeClr val="lt2"/>
                </a:solidFill>
                <a:latin typeface="Economica"/>
                <a:ea typeface="Economica"/>
                <a:cs typeface="Economica"/>
                <a:sym typeface="Economica"/>
              </a:defRPr>
            </a:lvl7pPr>
            <a:lvl8pPr indent="0" lvl="7" algn="ctr">
              <a:spcBef>
                <a:spcPts val="0"/>
              </a:spcBef>
              <a:buClr>
                <a:schemeClr val="lt2"/>
              </a:buClr>
              <a:buSzPts val="16000"/>
              <a:buFont typeface="Economica"/>
              <a:buNone/>
              <a:defRPr sz="16000">
                <a:solidFill>
                  <a:schemeClr val="lt2"/>
                </a:solidFill>
                <a:latin typeface="Economica"/>
                <a:ea typeface="Economica"/>
                <a:cs typeface="Economica"/>
                <a:sym typeface="Economica"/>
              </a:defRPr>
            </a:lvl8pPr>
            <a:lvl9pPr indent="0" lvl="8" algn="ctr">
              <a:spcBef>
                <a:spcPts val="0"/>
              </a:spcBef>
              <a:buClr>
                <a:schemeClr val="lt2"/>
              </a:buClr>
              <a:buSzPts val="16000"/>
              <a:buFont typeface="Economica"/>
              <a:buNone/>
              <a:defRPr sz="16000">
                <a:solidFill>
                  <a:schemeClr val="lt2"/>
                </a:solidFill>
                <a:latin typeface="Economica"/>
                <a:ea typeface="Economica"/>
                <a:cs typeface="Economica"/>
                <a:sym typeface="Economica"/>
              </a:defRPr>
            </a:lvl9pPr>
          </a:lstStyle>
          <a:p/>
        </p:txBody>
      </p:sp>
      <p:sp>
        <p:nvSpPr>
          <p:cNvPr id="54" name="Shape 54"/>
          <p:cNvSpPr txBox="1"/>
          <p:nvPr>
            <p:ph idx="1" type="body"/>
          </p:nvPr>
        </p:nvSpPr>
        <p:spPr>
          <a:xfrm>
            <a:off x="311700" y="3162000"/>
            <a:ext cx="8520600" cy="1071600"/>
          </a:xfrm>
          <a:prstGeom prst="rect">
            <a:avLst/>
          </a:prstGeom>
          <a:noFill/>
          <a:ln>
            <a:noFill/>
          </a:ln>
        </p:spPr>
        <p:txBody>
          <a:bodyPr anchorCtr="0" anchor="t" bIns="91425" lIns="91425" rIns="91425" wrap="square" tIns="91425"/>
          <a:lstStyle>
            <a:lvl1pPr indent="0" lvl="0" marL="114300" marR="0" rtl="0" algn="ctr">
              <a:lnSpc>
                <a:spcPct val="115000"/>
              </a:lnSpc>
              <a:spcBef>
                <a:spcPts val="0"/>
              </a:spcBef>
              <a:spcAft>
                <a:spcPts val="1600"/>
              </a:spcAft>
              <a:buClr>
                <a:schemeClr val="dk1"/>
              </a:buClr>
              <a:buSzPts val="1800"/>
              <a:buFont typeface="Open Sans"/>
              <a:buChar char="●"/>
              <a:defRPr b="0" i="0" sz="1800" u="none" cap="none" strike="noStrike">
                <a:solidFill>
                  <a:schemeClr val="dk1"/>
                </a:solidFill>
                <a:latin typeface="Open Sans"/>
                <a:ea typeface="Open Sans"/>
                <a:cs typeface="Open Sans"/>
                <a:sym typeface="Open Sans"/>
              </a:defRPr>
            </a:lvl1pPr>
            <a:lvl2pPr indent="0" lvl="1" marL="88900" marR="0" rtl="0" algn="ctr">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0" lvl="2" marL="88900" marR="0" rtl="0" algn="ctr">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0" lvl="3" marL="88900" marR="0" rtl="0" algn="ctr">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0" lvl="4" marL="88900" marR="0" rtl="0" algn="ctr">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0" lvl="5" marL="88900" marR="0" rtl="0" algn="ctr">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0" lvl="6" marL="88900" marR="0" rtl="0" algn="ctr">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0" lvl="7" marL="88900" marR="0" rtl="0" algn="ctr">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0" lvl="8" marL="88900" marR="0" rtl="0" algn="ctr">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55" name="Shape 55"/>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6" name="Shape 56"/>
        <p:cNvGrpSpPr/>
        <p:nvPr/>
      </p:nvGrpSpPr>
      <p:grpSpPr>
        <a:xfrm>
          <a:off x="0" y="0"/>
          <a:ext cx="0" cy="0"/>
          <a:chOff x="0" y="0"/>
          <a:chExt cx="0" cy="0"/>
        </a:xfrm>
      </p:grpSpPr>
      <p:sp>
        <p:nvSpPr>
          <p:cNvPr id="57" name="Shape 57"/>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5" name="Shape 15"/>
        <p:cNvGrpSpPr/>
        <p:nvPr/>
      </p:nvGrpSpPr>
      <p:grpSpPr>
        <a:xfrm>
          <a:off x="0" y="0"/>
          <a:ext cx="0" cy="0"/>
          <a:chOff x="0" y="0"/>
          <a:chExt cx="0" cy="0"/>
        </a:xfrm>
      </p:grpSpPr>
      <p:sp>
        <p:nvSpPr>
          <p:cNvPr id="16" name="Shape 16"/>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Shape 17"/>
          <p:cNvSpPr txBox="1"/>
          <p:nvPr>
            <p:ph type="title"/>
          </p:nvPr>
        </p:nvSpPr>
        <p:spPr>
          <a:xfrm>
            <a:off x="311700" y="315925"/>
            <a:ext cx="8520600" cy="8313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indent="0" lvl="1">
              <a:spcBef>
                <a:spcPts val="0"/>
              </a:spcBef>
              <a:buClr>
                <a:schemeClr val="dk1"/>
              </a:buClr>
              <a:buSzPts val="4200"/>
              <a:buFont typeface="Economica"/>
              <a:buNone/>
              <a:defRPr sz="4200">
                <a:solidFill>
                  <a:schemeClr val="dk1"/>
                </a:solidFill>
                <a:latin typeface="Economica"/>
                <a:ea typeface="Economica"/>
                <a:cs typeface="Economica"/>
                <a:sym typeface="Economica"/>
              </a:defRPr>
            </a:lvl2pPr>
            <a:lvl3pPr indent="0" lvl="2">
              <a:spcBef>
                <a:spcPts val="0"/>
              </a:spcBef>
              <a:buClr>
                <a:schemeClr val="dk1"/>
              </a:buClr>
              <a:buSzPts val="4200"/>
              <a:buFont typeface="Economica"/>
              <a:buNone/>
              <a:defRPr sz="4200">
                <a:solidFill>
                  <a:schemeClr val="dk1"/>
                </a:solidFill>
                <a:latin typeface="Economica"/>
                <a:ea typeface="Economica"/>
                <a:cs typeface="Economica"/>
                <a:sym typeface="Economica"/>
              </a:defRPr>
            </a:lvl3pPr>
            <a:lvl4pPr indent="0" lvl="3">
              <a:spcBef>
                <a:spcPts val="0"/>
              </a:spcBef>
              <a:buClr>
                <a:schemeClr val="dk1"/>
              </a:buClr>
              <a:buSzPts val="4200"/>
              <a:buFont typeface="Economica"/>
              <a:buNone/>
              <a:defRPr sz="4200">
                <a:solidFill>
                  <a:schemeClr val="dk1"/>
                </a:solidFill>
                <a:latin typeface="Economica"/>
                <a:ea typeface="Economica"/>
                <a:cs typeface="Economica"/>
                <a:sym typeface="Economica"/>
              </a:defRPr>
            </a:lvl4pPr>
            <a:lvl5pPr indent="0" lvl="4">
              <a:spcBef>
                <a:spcPts val="0"/>
              </a:spcBef>
              <a:buClr>
                <a:schemeClr val="dk1"/>
              </a:buClr>
              <a:buSzPts val="4200"/>
              <a:buFont typeface="Economica"/>
              <a:buNone/>
              <a:defRPr sz="4200">
                <a:solidFill>
                  <a:schemeClr val="dk1"/>
                </a:solidFill>
                <a:latin typeface="Economica"/>
                <a:ea typeface="Economica"/>
                <a:cs typeface="Economica"/>
                <a:sym typeface="Economica"/>
              </a:defRPr>
            </a:lvl5pPr>
            <a:lvl6pPr indent="0" lvl="5">
              <a:spcBef>
                <a:spcPts val="0"/>
              </a:spcBef>
              <a:buClr>
                <a:schemeClr val="dk1"/>
              </a:buClr>
              <a:buSzPts val="4200"/>
              <a:buFont typeface="Economica"/>
              <a:buNone/>
              <a:defRPr sz="4200">
                <a:solidFill>
                  <a:schemeClr val="dk1"/>
                </a:solidFill>
                <a:latin typeface="Economica"/>
                <a:ea typeface="Economica"/>
                <a:cs typeface="Economica"/>
                <a:sym typeface="Economica"/>
              </a:defRPr>
            </a:lvl6pPr>
            <a:lvl7pPr indent="0" lvl="6">
              <a:spcBef>
                <a:spcPts val="0"/>
              </a:spcBef>
              <a:buClr>
                <a:schemeClr val="dk1"/>
              </a:buClr>
              <a:buSzPts val="4200"/>
              <a:buFont typeface="Economica"/>
              <a:buNone/>
              <a:defRPr sz="4200">
                <a:solidFill>
                  <a:schemeClr val="dk1"/>
                </a:solidFill>
                <a:latin typeface="Economica"/>
                <a:ea typeface="Economica"/>
                <a:cs typeface="Economica"/>
                <a:sym typeface="Economica"/>
              </a:defRPr>
            </a:lvl7pPr>
            <a:lvl8pPr indent="0" lvl="7">
              <a:spcBef>
                <a:spcPts val="0"/>
              </a:spcBef>
              <a:buClr>
                <a:schemeClr val="dk1"/>
              </a:buClr>
              <a:buSzPts val="4200"/>
              <a:buFont typeface="Economica"/>
              <a:buNone/>
              <a:defRPr sz="4200">
                <a:solidFill>
                  <a:schemeClr val="dk1"/>
                </a:solidFill>
                <a:latin typeface="Economica"/>
                <a:ea typeface="Economica"/>
                <a:cs typeface="Economica"/>
                <a:sym typeface="Economica"/>
              </a:defRPr>
            </a:lvl8pPr>
            <a:lvl9pPr indent="0" lvl="8">
              <a:spcBef>
                <a:spcPts val="0"/>
              </a:spcBef>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18" name="Shape 18"/>
          <p:cNvSpPr txBox="1"/>
          <p:nvPr>
            <p:ph idx="1" type="body"/>
          </p:nvPr>
        </p:nvSpPr>
        <p:spPr>
          <a:xfrm>
            <a:off x="311700" y="1225225"/>
            <a:ext cx="8520600" cy="3354000"/>
          </a:xfrm>
          <a:prstGeom prst="rect">
            <a:avLst/>
          </a:prstGeom>
          <a:noFill/>
          <a:ln>
            <a:noFill/>
          </a:ln>
        </p:spPr>
        <p:txBody>
          <a:bodyPr anchorCtr="0" anchor="t" bIns="91425" lIns="91425" rIns="91425" wrap="square" tIns="91425"/>
          <a:lstStyle>
            <a:lvl1pPr indent="0" lvl="0" marL="114300" marR="0" rtl="0" algn="l">
              <a:lnSpc>
                <a:spcPct val="115000"/>
              </a:lnSpc>
              <a:spcBef>
                <a:spcPts val="0"/>
              </a:spcBef>
              <a:spcAft>
                <a:spcPts val="1600"/>
              </a:spcAft>
              <a:buClr>
                <a:schemeClr val="dk1"/>
              </a:buClr>
              <a:buSzPts val="1800"/>
              <a:buFont typeface="Open Sans"/>
              <a:buChar char="●"/>
              <a:defRPr b="0" i="0" sz="1800" u="none" cap="none" strike="noStrike">
                <a:solidFill>
                  <a:schemeClr val="dk1"/>
                </a:solidFill>
                <a:latin typeface="Open Sans"/>
                <a:ea typeface="Open Sans"/>
                <a:cs typeface="Open Sans"/>
                <a:sym typeface="Open Sans"/>
              </a:defRPr>
            </a:lvl1pPr>
            <a:lvl2pPr indent="0" lvl="1"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0" lvl="2"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0" lvl="3"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0" lvl="4"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0" lvl="5"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0" lvl="6"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0" lvl="7"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0" lvl="8"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19" name="Shape 19"/>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315925"/>
            <a:ext cx="8520600" cy="8313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indent="0" lvl="1">
              <a:spcBef>
                <a:spcPts val="0"/>
              </a:spcBef>
              <a:buClr>
                <a:schemeClr val="dk1"/>
              </a:buClr>
              <a:buSzPts val="4200"/>
              <a:buFont typeface="Economica"/>
              <a:buNone/>
              <a:defRPr sz="4200">
                <a:solidFill>
                  <a:schemeClr val="dk1"/>
                </a:solidFill>
                <a:latin typeface="Economica"/>
                <a:ea typeface="Economica"/>
                <a:cs typeface="Economica"/>
                <a:sym typeface="Economica"/>
              </a:defRPr>
            </a:lvl2pPr>
            <a:lvl3pPr indent="0" lvl="2">
              <a:spcBef>
                <a:spcPts val="0"/>
              </a:spcBef>
              <a:buClr>
                <a:schemeClr val="dk1"/>
              </a:buClr>
              <a:buSzPts val="4200"/>
              <a:buFont typeface="Economica"/>
              <a:buNone/>
              <a:defRPr sz="4200">
                <a:solidFill>
                  <a:schemeClr val="dk1"/>
                </a:solidFill>
                <a:latin typeface="Economica"/>
                <a:ea typeface="Economica"/>
                <a:cs typeface="Economica"/>
                <a:sym typeface="Economica"/>
              </a:defRPr>
            </a:lvl3pPr>
            <a:lvl4pPr indent="0" lvl="3">
              <a:spcBef>
                <a:spcPts val="0"/>
              </a:spcBef>
              <a:buClr>
                <a:schemeClr val="dk1"/>
              </a:buClr>
              <a:buSzPts val="4200"/>
              <a:buFont typeface="Economica"/>
              <a:buNone/>
              <a:defRPr sz="4200">
                <a:solidFill>
                  <a:schemeClr val="dk1"/>
                </a:solidFill>
                <a:latin typeface="Economica"/>
                <a:ea typeface="Economica"/>
                <a:cs typeface="Economica"/>
                <a:sym typeface="Economica"/>
              </a:defRPr>
            </a:lvl4pPr>
            <a:lvl5pPr indent="0" lvl="4">
              <a:spcBef>
                <a:spcPts val="0"/>
              </a:spcBef>
              <a:buClr>
                <a:schemeClr val="dk1"/>
              </a:buClr>
              <a:buSzPts val="4200"/>
              <a:buFont typeface="Economica"/>
              <a:buNone/>
              <a:defRPr sz="4200">
                <a:solidFill>
                  <a:schemeClr val="dk1"/>
                </a:solidFill>
                <a:latin typeface="Economica"/>
                <a:ea typeface="Economica"/>
                <a:cs typeface="Economica"/>
                <a:sym typeface="Economica"/>
              </a:defRPr>
            </a:lvl5pPr>
            <a:lvl6pPr indent="0" lvl="5">
              <a:spcBef>
                <a:spcPts val="0"/>
              </a:spcBef>
              <a:buClr>
                <a:schemeClr val="dk1"/>
              </a:buClr>
              <a:buSzPts val="4200"/>
              <a:buFont typeface="Economica"/>
              <a:buNone/>
              <a:defRPr sz="4200">
                <a:solidFill>
                  <a:schemeClr val="dk1"/>
                </a:solidFill>
                <a:latin typeface="Economica"/>
                <a:ea typeface="Economica"/>
                <a:cs typeface="Economica"/>
                <a:sym typeface="Economica"/>
              </a:defRPr>
            </a:lvl6pPr>
            <a:lvl7pPr indent="0" lvl="6">
              <a:spcBef>
                <a:spcPts val="0"/>
              </a:spcBef>
              <a:buClr>
                <a:schemeClr val="dk1"/>
              </a:buClr>
              <a:buSzPts val="4200"/>
              <a:buFont typeface="Economica"/>
              <a:buNone/>
              <a:defRPr sz="4200">
                <a:solidFill>
                  <a:schemeClr val="dk1"/>
                </a:solidFill>
                <a:latin typeface="Economica"/>
                <a:ea typeface="Economica"/>
                <a:cs typeface="Economica"/>
                <a:sym typeface="Economica"/>
              </a:defRPr>
            </a:lvl7pPr>
            <a:lvl8pPr indent="0" lvl="7">
              <a:spcBef>
                <a:spcPts val="0"/>
              </a:spcBef>
              <a:buClr>
                <a:schemeClr val="dk1"/>
              </a:buClr>
              <a:buSzPts val="4200"/>
              <a:buFont typeface="Economica"/>
              <a:buNone/>
              <a:defRPr sz="4200">
                <a:solidFill>
                  <a:schemeClr val="dk1"/>
                </a:solidFill>
                <a:latin typeface="Economica"/>
                <a:ea typeface="Economica"/>
                <a:cs typeface="Economica"/>
                <a:sym typeface="Economica"/>
              </a:defRPr>
            </a:lvl8pPr>
            <a:lvl9pPr indent="0" lvl="8">
              <a:spcBef>
                <a:spcPts val="0"/>
              </a:spcBef>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22" name="Shape 22"/>
          <p:cNvSpPr txBox="1"/>
          <p:nvPr>
            <p:ph idx="1" type="body"/>
          </p:nvPr>
        </p:nvSpPr>
        <p:spPr>
          <a:xfrm>
            <a:off x="311700" y="1225225"/>
            <a:ext cx="3999900" cy="3354000"/>
          </a:xfrm>
          <a:prstGeom prst="rect">
            <a:avLst/>
          </a:prstGeom>
          <a:noFill/>
          <a:ln>
            <a:noFill/>
          </a:ln>
        </p:spPr>
        <p:txBody>
          <a:bodyPr anchorCtr="0" anchor="t" bIns="91425" lIns="91425" rIns="91425" wrap="square" tIns="91425"/>
          <a:lstStyle>
            <a:lvl1pPr indent="0" lvl="0"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1pPr>
            <a:lvl2pPr indent="0" lvl="1"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2pPr>
            <a:lvl3pPr indent="0" lvl="2"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3pPr>
            <a:lvl4pPr indent="0" lvl="3"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4pPr>
            <a:lvl5pPr indent="0" lvl="4"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5pPr>
            <a:lvl6pPr indent="0" lvl="5"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6pPr>
            <a:lvl7pPr indent="0" lvl="6"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7pPr>
            <a:lvl8pPr indent="0" lvl="7"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8pPr>
            <a:lvl9pPr indent="0" lvl="8"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9pPr>
          </a:lstStyle>
          <a:p/>
        </p:txBody>
      </p:sp>
      <p:sp>
        <p:nvSpPr>
          <p:cNvPr id="23" name="Shape 23"/>
          <p:cNvSpPr txBox="1"/>
          <p:nvPr>
            <p:ph idx="2" type="body"/>
          </p:nvPr>
        </p:nvSpPr>
        <p:spPr>
          <a:xfrm>
            <a:off x="4832400" y="1225225"/>
            <a:ext cx="3999900" cy="3354000"/>
          </a:xfrm>
          <a:prstGeom prst="rect">
            <a:avLst/>
          </a:prstGeom>
          <a:noFill/>
          <a:ln>
            <a:noFill/>
          </a:ln>
        </p:spPr>
        <p:txBody>
          <a:bodyPr anchorCtr="0" anchor="t" bIns="91425" lIns="91425" rIns="91425" wrap="square" tIns="91425"/>
          <a:lstStyle>
            <a:lvl1pPr indent="0" lvl="0"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1pPr>
            <a:lvl2pPr indent="0" lvl="1"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2pPr>
            <a:lvl3pPr indent="0" lvl="2"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3pPr>
            <a:lvl4pPr indent="0" lvl="3"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4pPr>
            <a:lvl5pPr indent="0" lvl="4"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5pPr>
            <a:lvl6pPr indent="0" lvl="5"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6pPr>
            <a:lvl7pPr indent="0" lvl="6"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7pPr>
            <a:lvl8pPr indent="0" lvl="7"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8pPr>
            <a:lvl9pPr indent="0" lvl="8"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9pPr>
          </a:lstStyle>
          <a:p/>
        </p:txBody>
      </p:sp>
      <p:sp>
        <p:nvSpPr>
          <p:cNvPr id="24" name="Shape 24"/>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25" name="Shape 25"/>
        <p:cNvGrpSpPr/>
        <p:nvPr/>
      </p:nvGrpSpPr>
      <p:grpSpPr>
        <a:xfrm>
          <a:off x="0" y="0"/>
          <a:ext cx="0" cy="0"/>
          <a:chOff x="0" y="0"/>
          <a:chExt cx="0" cy="0"/>
        </a:xfrm>
      </p:grpSpPr>
      <p:sp>
        <p:nvSpPr>
          <p:cNvPr id="26" name="Shape 26"/>
          <p:cNvSpPr/>
          <p:nvPr/>
        </p:nvSpPr>
        <p:spPr>
          <a:xfrm flipH="1">
            <a:off x="7595938" y="460225"/>
            <a:ext cx="1081625" cy="1124950"/>
          </a:xfrm>
          <a:custGeom>
            <a:pathLst>
              <a:path extrusionOk="0" h="120000" w="120000">
                <a:moveTo>
                  <a:pt x="0" y="120000"/>
                </a:moveTo>
                <a:lnTo>
                  <a:pt x="0" y="0"/>
                </a:lnTo>
                <a:lnTo>
                  <a:pt x="120000" y="0"/>
                </a:lnTo>
              </a:path>
            </a:pathLst>
          </a:custGeom>
          <a:noFill/>
          <a:ln cap="flat" cmpd="sng" w="28575">
            <a:solidFill>
              <a:schemeClr val="lt2"/>
            </a:solidFill>
            <a:prstDash val="solid"/>
            <a:miter lim="8000"/>
            <a:headEnd len="med" w="med" type="none"/>
            <a:tailEnd len="med" w="med" type="none"/>
          </a:ln>
        </p:spPr>
      </p:sp>
      <p:sp>
        <p:nvSpPr>
          <p:cNvPr id="27" name="Shape 27"/>
          <p:cNvSpPr/>
          <p:nvPr/>
        </p:nvSpPr>
        <p:spPr>
          <a:xfrm flipH="1" rot="10800000">
            <a:off x="466425" y="3558325"/>
            <a:ext cx="1081625" cy="1124950"/>
          </a:xfrm>
          <a:custGeom>
            <a:pathLst>
              <a:path extrusionOk="0" h="120000" w="120000">
                <a:moveTo>
                  <a:pt x="0" y="120000"/>
                </a:moveTo>
                <a:lnTo>
                  <a:pt x="0" y="0"/>
                </a:lnTo>
                <a:lnTo>
                  <a:pt x="120000" y="0"/>
                </a:lnTo>
              </a:path>
            </a:pathLst>
          </a:custGeom>
          <a:noFill/>
          <a:ln cap="flat" cmpd="sng" w="28575">
            <a:solidFill>
              <a:schemeClr val="lt2"/>
            </a:solidFill>
            <a:prstDash val="solid"/>
            <a:miter lim="8000"/>
            <a:headEnd len="med" w="med" type="none"/>
            <a:tailEnd len="med" w="med" type="none"/>
          </a:ln>
        </p:spPr>
      </p:sp>
      <p:sp>
        <p:nvSpPr>
          <p:cNvPr id="28" name="Shape 28"/>
          <p:cNvSpPr txBox="1"/>
          <p:nvPr>
            <p:ph type="title"/>
          </p:nvPr>
        </p:nvSpPr>
        <p:spPr>
          <a:xfrm>
            <a:off x="773700" y="1806450"/>
            <a:ext cx="7596600" cy="15306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indent="0" lvl="1"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2pPr>
            <a:lvl3pPr indent="0" lvl="2"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3pPr>
            <a:lvl4pPr indent="0" lvl="3"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4pPr>
            <a:lvl5pPr indent="0" lvl="4"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5pPr>
            <a:lvl6pPr indent="0" lvl="5"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6pPr>
            <a:lvl7pPr indent="0" lvl="6"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7pPr>
            <a:lvl8pPr indent="0" lvl="7"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8pPr>
            <a:lvl9pPr indent="0" lvl="8" algn="ctr">
              <a:spcBef>
                <a:spcPts val="0"/>
              </a:spcBef>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29" name="Shape 29"/>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0" name="Shape 30"/>
        <p:cNvGrpSpPr/>
        <p:nvPr/>
      </p:nvGrpSpPr>
      <p:grpSpPr>
        <a:xfrm>
          <a:off x="0" y="0"/>
          <a:ext cx="0" cy="0"/>
          <a:chOff x="0" y="0"/>
          <a:chExt cx="0" cy="0"/>
        </a:xfrm>
      </p:grpSpPr>
      <p:sp>
        <p:nvSpPr>
          <p:cNvPr id="31" name="Shape 31"/>
          <p:cNvSpPr txBox="1"/>
          <p:nvPr>
            <p:ph type="title"/>
          </p:nvPr>
        </p:nvSpPr>
        <p:spPr>
          <a:xfrm>
            <a:off x="311700" y="315925"/>
            <a:ext cx="8520600" cy="8313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indent="0" lvl="1">
              <a:spcBef>
                <a:spcPts val="0"/>
              </a:spcBef>
              <a:buClr>
                <a:schemeClr val="dk1"/>
              </a:buClr>
              <a:buSzPts val="4200"/>
              <a:buFont typeface="Economica"/>
              <a:buNone/>
              <a:defRPr sz="4200">
                <a:solidFill>
                  <a:schemeClr val="dk1"/>
                </a:solidFill>
                <a:latin typeface="Economica"/>
                <a:ea typeface="Economica"/>
                <a:cs typeface="Economica"/>
                <a:sym typeface="Economica"/>
              </a:defRPr>
            </a:lvl2pPr>
            <a:lvl3pPr indent="0" lvl="2">
              <a:spcBef>
                <a:spcPts val="0"/>
              </a:spcBef>
              <a:buClr>
                <a:schemeClr val="dk1"/>
              </a:buClr>
              <a:buSzPts val="4200"/>
              <a:buFont typeface="Economica"/>
              <a:buNone/>
              <a:defRPr sz="4200">
                <a:solidFill>
                  <a:schemeClr val="dk1"/>
                </a:solidFill>
                <a:latin typeface="Economica"/>
                <a:ea typeface="Economica"/>
                <a:cs typeface="Economica"/>
                <a:sym typeface="Economica"/>
              </a:defRPr>
            </a:lvl3pPr>
            <a:lvl4pPr indent="0" lvl="3">
              <a:spcBef>
                <a:spcPts val="0"/>
              </a:spcBef>
              <a:buClr>
                <a:schemeClr val="dk1"/>
              </a:buClr>
              <a:buSzPts val="4200"/>
              <a:buFont typeface="Economica"/>
              <a:buNone/>
              <a:defRPr sz="4200">
                <a:solidFill>
                  <a:schemeClr val="dk1"/>
                </a:solidFill>
                <a:latin typeface="Economica"/>
                <a:ea typeface="Economica"/>
                <a:cs typeface="Economica"/>
                <a:sym typeface="Economica"/>
              </a:defRPr>
            </a:lvl4pPr>
            <a:lvl5pPr indent="0" lvl="4">
              <a:spcBef>
                <a:spcPts val="0"/>
              </a:spcBef>
              <a:buClr>
                <a:schemeClr val="dk1"/>
              </a:buClr>
              <a:buSzPts val="4200"/>
              <a:buFont typeface="Economica"/>
              <a:buNone/>
              <a:defRPr sz="4200">
                <a:solidFill>
                  <a:schemeClr val="dk1"/>
                </a:solidFill>
                <a:latin typeface="Economica"/>
                <a:ea typeface="Economica"/>
                <a:cs typeface="Economica"/>
                <a:sym typeface="Economica"/>
              </a:defRPr>
            </a:lvl5pPr>
            <a:lvl6pPr indent="0" lvl="5">
              <a:spcBef>
                <a:spcPts val="0"/>
              </a:spcBef>
              <a:buClr>
                <a:schemeClr val="dk1"/>
              </a:buClr>
              <a:buSzPts val="4200"/>
              <a:buFont typeface="Economica"/>
              <a:buNone/>
              <a:defRPr sz="4200">
                <a:solidFill>
                  <a:schemeClr val="dk1"/>
                </a:solidFill>
                <a:latin typeface="Economica"/>
                <a:ea typeface="Economica"/>
                <a:cs typeface="Economica"/>
                <a:sym typeface="Economica"/>
              </a:defRPr>
            </a:lvl6pPr>
            <a:lvl7pPr indent="0" lvl="6">
              <a:spcBef>
                <a:spcPts val="0"/>
              </a:spcBef>
              <a:buClr>
                <a:schemeClr val="dk1"/>
              </a:buClr>
              <a:buSzPts val="4200"/>
              <a:buFont typeface="Economica"/>
              <a:buNone/>
              <a:defRPr sz="4200">
                <a:solidFill>
                  <a:schemeClr val="dk1"/>
                </a:solidFill>
                <a:latin typeface="Economica"/>
                <a:ea typeface="Economica"/>
                <a:cs typeface="Economica"/>
                <a:sym typeface="Economica"/>
              </a:defRPr>
            </a:lvl7pPr>
            <a:lvl8pPr indent="0" lvl="7">
              <a:spcBef>
                <a:spcPts val="0"/>
              </a:spcBef>
              <a:buClr>
                <a:schemeClr val="dk1"/>
              </a:buClr>
              <a:buSzPts val="4200"/>
              <a:buFont typeface="Economica"/>
              <a:buNone/>
              <a:defRPr sz="4200">
                <a:solidFill>
                  <a:schemeClr val="dk1"/>
                </a:solidFill>
                <a:latin typeface="Economica"/>
                <a:ea typeface="Economica"/>
                <a:cs typeface="Economica"/>
                <a:sym typeface="Economica"/>
              </a:defRPr>
            </a:lvl8pPr>
            <a:lvl9pPr indent="0" lvl="8">
              <a:spcBef>
                <a:spcPts val="0"/>
              </a:spcBef>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32" name="Shape 32"/>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3" name="Shape 33"/>
        <p:cNvGrpSpPr/>
        <p:nvPr/>
      </p:nvGrpSpPr>
      <p:grpSpPr>
        <a:xfrm>
          <a:off x="0" y="0"/>
          <a:ext cx="0" cy="0"/>
          <a:chOff x="0" y="0"/>
          <a:chExt cx="0" cy="0"/>
        </a:xfrm>
      </p:grpSpPr>
      <p:sp>
        <p:nvSpPr>
          <p:cNvPr id="34" name="Shape 34"/>
          <p:cNvSpPr txBox="1"/>
          <p:nvPr>
            <p:ph type="title"/>
          </p:nvPr>
        </p:nvSpPr>
        <p:spPr>
          <a:xfrm>
            <a:off x="311700" y="555600"/>
            <a:ext cx="2808000" cy="7557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SzPts val="3000"/>
              <a:buFont typeface="Economica"/>
              <a:buNone/>
              <a:defRPr b="0" i="0" sz="3000" u="none" cap="none" strike="noStrike">
                <a:solidFill>
                  <a:schemeClr val="dk1"/>
                </a:solidFill>
                <a:latin typeface="Economica"/>
                <a:ea typeface="Economica"/>
                <a:cs typeface="Economica"/>
                <a:sym typeface="Economica"/>
              </a:defRPr>
            </a:lvl1pPr>
            <a:lvl2pPr indent="0" lvl="1">
              <a:spcBef>
                <a:spcPts val="0"/>
              </a:spcBef>
              <a:buClr>
                <a:schemeClr val="dk1"/>
              </a:buClr>
              <a:buSzPts val="3000"/>
              <a:buFont typeface="Economica"/>
              <a:buNone/>
              <a:defRPr sz="3000">
                <a:solidFill>
                  <a:schemeClr val="dk1"/>
                </a:solidFill>
                <a:latin typeface="Economica"/>
                <a:ea typeface="Economica"/>
                <a:cs typeface="Economica"/>
                <a:sym typeface="Economica"/>
              </a:defRPr>
            </a:lvl2pPr>
            <a:lvl3pPr indent="0" lvl="2">
              <a:spcBef>
                <a:spcPts val="0"/>
              </a:spcBef>
              <a:buClr>
                <a:schemeClr val="dk1"/>
              </a:buClr>
              <a:buSzPts val="3000"/>
              <a:buFont typeface="Economica"/>
              <a:buNone/>
              <a:defRPr sz="3000">
                <a:solidFill>
                  <a:schemeClr val="dk1"/>
                </a:solidFill>
                <a:latin typeface="Economica"/>
                <a:ea typeface="Economica"/>
                <a:cs typeface="Economica"/>
                <a:sym typeface="Economica"/>
              </a:defRPr>
            </a:lvl3pPr>
            <a:lvl4pPr indent="0" lvl="3">
              <a:spcBef>
                <a:spcPts val="0"/>
              </a:spcBef>
              <a:buClr>
                <a:schemeClr val="dk1"/>
              </a:buClr>
              <a:buSzPts val="3000"/>
              <a:buFont typeface="Economica"/>
              <a:buNone/>
              <a:defRPr sz="3000">
                <a:solidFill>
                  <a:schemeClr val="dk1"/>
                </a:solidFill>
                <a:latin typeface="Economica"/>
                <a:ea typeface="Economica"/>
                <a:cs typeface="Economica"/>
                <a:sym typeface="Economica"/>
              </a:defRPr>
            </a:lvl4pPr>
            <a:lvl5pPr indent="0" lvl="4">
              <a:spcBef>
                <a:spcPts val="0"/>
              </a:spcBef>
              <a:buClr>
                <a:schemeClr val="dk1"/>
              </a:buClr>
              <a:buSzPts val="3000"/>
              <a:buFont typeface="Economica"/>
              <a:buNone/>
              <a:defRPr sz="3000">
                <a:solidFill>
                  <a:schemeClr val="dk1"/>
                </a:solidFill>
                <a:latin typeface="Economica"/>
                <a:ea typeface="Economica"/>
                <a:cs typeface="Economica"/>
                <a:sym typeface="Economica"/>
              </a:defRPr>
            </a:lvl5pPr>
            <a:lvl6pPr indent="0" lvl="5">
              <a:spcBef>
                <a:spcPts val="0"/>
              </a:spcBef>
              <a:buClr>
                <a:schemeClr val="dk1"/>
              </a:buClr>
              <a:buSzPts val="3000"/>
              <a:buFont typeface="Economica"/>
              <a:buNone/>
              <a:defRPr sz="3000">
                <a:solidFill>
                  <a:schemeClr val="dk1"/>
                </a:solidFill>
                <a:latin typeface="Economica"/>
                <a:ea typeface="Economica"/>
                <a:cs typeface="Economica"/>
                <a:sym typeface="Economica"/>
              </a:defRPr>
            </a:lvl6pPr>
            <a:lvl7pPr indent="0" lvl="6">
              <a:spcBef>
                <a:spcPts val="0"/>
              </a:spcBef>
              <a:buClr>
                <a:schemeClr val="dk1"/>
              </a:buClr>
              <a:buSzPts val="3000"/>
              <a:buFont typeface="Economica"/>
              <a:buNone/>
              <a:defRPr sz="3000">
                <a:solidFill>
                  <a:schemeClr val="dk1"/>
                </a:solidFill>
                <a:latin typeface="Economica"/>
                <a:ea typeface="Economica"/>
                <a:cs typeface="Economica"/>
                <a:sym typeface="Economica"/>
              </a:defRPr>
            </a:lvl7pPr>
            <a:lvl8pPr indent="0" lvl="7">
              <a:spcBef>
                <a:spcPts val="0"/>
              </a:spcBef>
              <a:buClr>
                <a:schemeClr val="dk1"/>
              </a:buClr>
              <a:buSzPts val="3000"/>
              <a:buFont typeface="Economica"/>
              <a:buNone/>
              <a:defRPr sz="3000">
                <a:solidFill>
                  <a:schemeClr val="dk1"/>
                </a:solidFill>
                <a:latin typeface="Economica"/>
                <a:ea typeface="Economica"/>
                <a:cs typeface="Economica"/>
                <a:sym typeface="Economica"/>
              </a:defRPr>
            </a:lvl8pPr>
            <a:lvl9pPr indent="0" lvl="8">
              <a:spcBef>
                <a:spcPts val="0"/>
              </a:spcBef>
              <a:buClr>
                <a:schemeClr val="dk1"/>
              </a:buClr>
              <a:buSzPts val="3000"/>
              <a:buFont typeface="Economica"/>
              <a:buNone/>
              <a:defRPr sz="3000">
                <a:solidFill>
                  <a:schemeClr val="dk1"/>
                </a:solidFill>
                <a:latin typeface="Economica"/>
                <a:ea typeface="Economica"/>
                <a:cs typeface="Economica"/>
                <a:sym typeface="Economica"/>
              </a:defRPr>
            </a:lvl9pPr>
          </a:lstStyle>
          <a:p/>
        </p:txBody>
      </p:sp>
      <p:sp>
        <p:nvSpPr>
          <p:cNvPr id="35" name="Shape 35"/>
          <p:cNvSpPr txBox="1"/>
          <p:nvPr>
            <p:ph idx="1" type="body"/>
          </p:nvPr>
        </p:nvSpPr>
        <p:spPr>
          <a:xfrm>
            <a:off x="311700" y="1399400"/>
            <a:ext cx="2808000" cy="2784900"/>
          </a:xfrm>
          <a:prstGeom prst="rect">
            <a:avLst/>
          </a:prstGeom>
          <a:noFill/>
          <a:ln>
            <a:noFill/>
          </a:ln>
        </p:spPr>
        <p:txBody>
          <a:bodyPr anchorCtr="0" anchor="t" bIns="91425" lIns="91425" rIns="91425" wrap="square" tIns="91425"/>
          <a:lstStyle>
            <a:lvl1pPr indent="0" lvl="0"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1pPr>
            <a:lvl2pPr indent="0" lvl="1"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2pPr>
            <a:lvl3pPr indent="0" lvl="2"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3pPr>
            <a:lvl4pPr indent="0" lvl="3"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4pPr>
            <a:lvl5pPr indent="0" lvl="4"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5pPr>
            <a:lvl6pPr indent="0" lvl="5"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6pPr>
            <a:lvl7pPr indent="0" lvl="6"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7pPr>
            <a:lvl8pPr indent="0" lvl="7"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8pPr>
            <a:lvl9pPr indent="0" lvl="8" marL="76200" marR="0" rtl="0" algn="l">
              <a:lnSpc>
                <a:spcPct val="115000"/>
              </a:lnSpc>
              <a:spcBef>
                <a:spcPts val="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9pPr>
          </a:lstStyle>
          <a:p/>
        </p:txBody>
      </p:sp>
      <p:sp>
        <p:nvSpPr>
          <p:cNvPr id="36" name="Shape 36"/>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7" name="Shape 37"/>
        <p:cNvGrpSpPr/>
        <p:nvPr/>
      </p:nvGrpSpPr>
      <p:grpSpPr>
        <a:xfrm>
          <a:off x="0" y="0"/>
          <a:ext cx="0" cy="0"/>
          <a:chOff x="0" y="0"/>
          <a:chExt cx="0" cy="0"/>
        </a:xfrm>
      </p:grpSpPr>
      <p:sp>
        <p:nvSpPr>
          <p:cNvPr id="38" name="Shape 38"/>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Shape 39"/>
          <p:cNvSpPr txBox="1"/>
          <p:nvPr>
            <p:ph type="title"/>
          </p:nvPr>
        </p:nvSpPr>
        <p:spPr>
          <a:xfrm>
            <a:off x="490250" y="450150"/>
            <a:ext cx="5878800" cy="40908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dk1"/>
              </a:buClr>
              <a:buSzPts val="4800"/>
              <a:buFont typeface="Economica"/>
              <a:buNone/>
              <a:defRPr b="0" i="0" sz="4800" u="none" cap="none" strike="noStrike">
                <a:solidFill>
                  <a:schemeClr val="dk1"/>
                </a:solidFill>
                <a:latin typeface="Economica"/>
                <a:ea typeface="Economica"/>
                <a:cs typeface="Economica"/>
                <a:sym typeface="Economica"/>
              </a:defRPr>
            </a:lvl1pPr>
            <a:lvl2pPr indent="0" lvl="1">
              <a:spcBef>
                <a:spcPts val="0"/>
              </a:spcBef>
              <a:buClr>
                <a:schemeClr val="dk1"/>
              </a:buClr>
              <a:buSzPts val="4800"/>
              <a:buFont typeface="Economica"/>
              <a:buNone/>
              <a:defRPr sz="4800">
                <a:solidFill>
                  <a:schemeClr val="dk1"/>
                </a:solidFill>
                <a:latin typeface="Economica"/>
                <a:ea typeface="Economica"/>
                <a:cs typeface="Economica"/>
                <a:sym typeface="Economica"/>
              </a:defRPr>
            </a:lvl2pPr>
            <a:lvl3pPr indent="0" lvl="2">
              <a:spcBef>
                <a:spcPts val="0"/>
              </a:spcBef>
              <a:buClr>
                <a:schemeClr val="dk1"/>
              </a:buClr>
              <a:buSzPts val="4800"/>
              <a:buFont typeface="Economica"/>
              <a:buNone/>
              <a:defRPr sz="4800">
                <a:solidFill>
                  <a:schemeClr val="dk1"/>
                </a:solidFill>
                <a:latin typeface="Economica"/>
                <a:ea typeface="Economica"/>
                <a:cs typeface="Economica"/>
                <a:sym typeface="Economica"/>
              </a:defRPr>
            </a:lvl3pPr>
            <a:lvl4pPr indent="0" lvl="3">
              <a:spcBef>
                <a:spcPts val="0"/>
              </a:spcBef>
              <a:buClr>
                <a:schemeClr val="dk1"/>
              </a:buClr>
              <a:buSzPts val="4800"/>
              <a:buFont typeface="Economica"/>
              <a:buNone/>
              <a:defRPr sz="4800">
                <a:solidFill>
                  <a:schemeClr val="dk1"/>
                </a:solidFill>
                <a:latin typeface="Economica"/>
                <a:ea typeface="Economica"/>
                <a:cs typeface="Economica"/>
                <a:sym typeface="Economica"/>
              </a:defRPr>
            </a:lvl4pPr>
            <a:lvl5pPr indent="0" lvl="4">
              <a:spcBef>
                <a:spcPts val="0"/>
              </a:spcBef>
              <a:buClr>
                <a:schemeClr val="dk1"/>
              </a:buClr>
              <a:buSzPts val="4800"/>
              <a:buFont typeface="Economica"/>
              <a:buNone/>
              <a:defRPr sz="4800">
                <a:solidFill>
                  <a:schemeClr val="dk1"/>
                </a:solidFill>
                <a:latin typeface="Economica"/>
                <a:ea typeface="Economica"/>
                <a:cs typeface="Economica"/>
                <a:sym typeface="Economica"/>
              </a:defRPr>
            </a:lvl5pPr>
            <a:lvl6pPr indent="0" lvl="5">
              <a:spcBef>
                <a:spcPts val="0"/>
              </a:spcBef>
              <a:buClr>
                <a:schemeClr val="dk1"/>
              </a:buClr>
              <a:buSzPts val="4800"/>
              <a:buFont typeface="Economica"/>
              <a:buNone/>
              <a:defRPr sz="4800">
                <a:solidFill>
                  <a:schemeClr val="dk1"/>
                </a:solidFill>
                <a:latin typeface="Economica"/>
                <a:ea typeface="Economica"/>
                <a:cs typeface="Economica"/>
                <a:sym typeface="Economica"/>
              </a:defRPr>
            </a:lvl6pPr>
            <a:lvl7pPr indent="0" lvl="6">
              <a:spcBef>
                <a:spcPts val="0"/>
              </a:spcBef>
              <a:buClr>
                <a:schemeClr val="dk1"/>
              </a:buClr>
              <a:buSzPts val="4800"/>
              <a:buFont typeface="Economica"/>
              <a:buNone/>
              <a:defRPr sz="4800">
                <a:solidFill>
                  <a:schemeClr val="dk1"/>
                </a:solidFill>
                <a:latin typeface="Economica"/>
                <a:ea typeface="Economica"/>
                <a:cs typeface="Economica"/>
                <a:sym typeface="Economica"/>
              </a:defRPr>
            </a:lvl7pPr>
            <a:lvl8pPr indent="0" lvl="7">
              <a:spcBef>
                <a:spcPts val="0"/>
              </a:spcBef>
              <a:buClr>
                <a:schemeClr val="dk1"/>
              </a:buClr>
              <a:buSzPts val="4800"/>
              <a:buFont typeface="Economica"/>
              <a:buNone/>
              <a:defRPr sz="4800">
                <a:solidFill>
                  <a:schemeClr val="dk1"/>
                </a:solidFill>
                <a:latin typeface="Economica"/>
                <a:ea typeface="Economica"/>
                <a:cs typeface="Economica"/>
                <a:sym typeface="Economica"/>
              </a:defRPr>
            </a:lvl8pPr>
            <a:lvl9pPr indent="0" lvl="8">
              <a:spcBef>
                <a:spcPts val="0"/>
              </a:spcBef>
              <a:buClr>
                <a:schemeClr val="dk1"/>
              </a:buClr>
              <a:buSzPts val="4800"/>
              <a:buFont typeface="Economica"/>
              <a:buNone/>
              <a:defRPr sz="4800">
                <a:solidFill>
                  <a:schemeClr val="dk1"/>
                </a:solidFill>
                <a:latin typeface="Economica"/>
                <a:ea typeface="Economica"/>
                <a:cs typeface="Economica"/>
                <a:sym typeface="Economica"/>
              </a:defRPr>
            </a:lvl9pPr>
          </a:lstStyle>
          <a:p/>
        </p:txBody>
      </p:sp>
      <p:sp>
        <p:nvSpPr>
          <p:cNvPr id="40" name="Shape 40"/>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1" name="Shape 41"/>
        <p:cNvGrpSpPr/>
        <p:nvPr/>
      </p:nvGrpSpPr>
      <p:grpSpPr>
        <a:xfrm>
          <a:off x="0" y="0"/>
          <a:ext cx="0" cy="0"/>
          <a:chOff x="0" y="0"/>
          <a:chExt cx="0" cy="0"/>
        </a:xfrm>
      </p:grpSpPr>
      <p:sp>
        <p:nvSpPr>
          <p:cNvPr id="42" name="Shape 42"/>
          <p:cNvSpPr/>
          <p:nvPr/>
        </p:nvSpPr>
        <p:spPr>
          <a:xfrm>
            <a:off x="4572000" y="-25"/>
            <a:ext cx="4572000" cy="5143500"/>
          </a:xfrm>
          <a:prstGeom prst="rect">
            <a:avLst/>
          </a:prstGeom>
          <a:solidFill>
            <a:schemeClr val="lt2"/>
          </a:solid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3" name="Shape 43"/>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4" name="Shape 44"/>
          <p:cNvSpPr txBox="1"/>
          <p:nvPr>
            <p:ph type="title"/>
          </p:nvPr>
        </p:nvSpPr>
        <p:spPr>
          <a:xfrm>
            <a:off x="265500" y="929275"/>
            <a:ext cx="4045200" cy="1786200"/>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Clr>
                <a:schemeClr val="lt2"/>
              </a:buClr>
              <a:buSzPts val="4200"/>
              <a:buFont typeface="Economica"/>
              <a:buNone/>
              <a:defRPr b="0" i="0" sz="4200" u="none" cap="none" strike="noStrike">
                <a:solidFill>
                  <a:schemeClr val="lt2"/>
                </a:solidFill>
                <a:latin typeface="Economica"/>
                <a:ea typeface="Economica"/>
                <a:cs typeface="Economica"/>
                <a:sym typeface="Economica"/>
              </a:defRPr>
            </a:lvl1pPr>
            <a:lvl2pPr indent="0" lvl="1" algn="ctr">
              <a:spcBef>
                <a:spcPts val="0"/>
              </a:spcBef>
              <a:buClr>
                <a:schemeClr val="lt2"/>
              </a:buClr>
              <a:buSzPts val="4200"/>
              <a:buFont typeface="Economica"/>
              <a:buNone/>
              <a:defRPr sz="4200">
                <a:solidFill>
                  <a:schemeClr val="lt2"/>
                </a:solidFill>
                <a:latin typeface="Economica"/>
                <a:ea typeface="Economica"/>
                <a:cs typeface="Economica"/>
                <a:sym typeface="Economica"/>
              </a:defRPr>
            </a:lvl2pPr>
            <a:lvl3pPr indent="0" lvl="2" algn="ctr">
              <a:spcBef>
                <a:spcPts val="0"/>
              </a:spcBef>
              <a:buClr>
                <a:schemeClr val="lt2"/>
              </a:buClr>
              <a:buSzPts val="4200"/>
              <a:buFont typeface="Economica"/>
              <a:buNone/>
              <a:defRPr sz="4200">
                <a:solidFill>
                  <a:schemeClr val="lt2"/>
                </a:solidFill>
                <a:latin typeface="Economica"/>
                <a:ea typeface="Economica"/>
                <a:cs typeface="Economica"/>
                <a:sym typeface="Economica"/>
              </a:defRPr>
            </a:lvl3pPr>
            <a:lvl4pPr indent="0" lvl="3" algn="ctr">
              <a:spcBef>
                <a:spcPts val="0"/>
              </a:spcBef>
              <a:buClr>
                <a:schemeClr val="lt2"/>
              </a:buClr>
              <a:buSzPts val="4200"/>
              <a:buFont typeface="Economica"/>
              <a:buNone/>
              <a:defRPr sz="4200">
                <a:solidFill>
                  <a:schemeClr val="lt2"/>
                </a:solidFill>
                <a:latin typeface="Economica"/>
                <a:ea typeface="Economica"/>
                <a:cs typeface="Economica"/>
                <a:sym typeface="Economica"/>
              </a:defRPr>
            </a:lvl4pPr>
            <a:lvl5pPr indent="0" lvl="4" algn="ctr">
              <a:spcBef>
                <a:spcPts val="0"/>
              </a:spcBef>
              <a:buClr>
                <a:schemeClr val="lt2"/>
              </a:buClr>
              <a:buSzPts val="4200"/>
              <a:buFont typeface="Economica"/>
              <a:buNone/>
              <a:defRPr sz="4200">
                <a:solidFill>
                  <a:schemeClr val="lt2"/>
                </a:solidFill>
                <a:latin typeface="Economica"/>
                <a:ea typeface="Economica"/>
                <a:cs typeface="Economica"/>
                <a:sym typeface="Economica"/>
              </a:defRPr>
            </a:lvl5pPr>
            <a:lvl6pPr indent="0" lvl="5" algn="ctr">
              <a:spcBef>
                <a:spcPts val="0"/>
              </a:spcBef>
              <a:buClr>
                <a:schemeClr val="lt2"/>
              </a:buClr>
              <a:buSzPts val="4200"/>
              <a:buFont typeface="Economica"/>
              <a:buNone/>
              <a:defRPr sz="4200">
                <a:solidFill>
                  <a:schemeClr val="lt2"/>
                </a:solidFill>
                <a:latin typeface="Economica"/>
                <a:ea typeface="Economica"/>
                <a:cs typeface="Economica"/>
                <a:sym typeface="Economica"/>
              </a:defRPr>
            </a:lvl6pPr>
            <a:lvl7pPr indent="0" lvl="6" algn="ctr">
              <a:spcBef>
                <a:spcPts val="0"/>
              </a:spcBef>
              <a:buClr>
                <a:schemeClr val="lt2"/>
              </a:buClr>
              <a:buSzPts val="4200"/>
              <a:buFont typeface="Economica"/>
              <a:buNone/>
              <a:defRPr sz="4200">
                <a:solidFill>
                  <a:schemeClr val="lt2"/>
                </a:solidFill>
                <a:latin typeface="Economica"/>
                <a:ea typeface="Economica"/>
                <a:cs typeface="Economica"/>
                <a:sym typeface="Economica"/>
              </a:defRPr>
            </a:lvl7pPr>
            <a:lvl8pPr indent="0" lvl="7" algn="ctr">
              <a:spcBef>
                <a:spcPts val="0"/>
              </a:spcBef>
              <a:buClr>
                <a:schemeClr val="lt2"/>
              </a:buClr>
              <a:buSzPts val="4200"/>
              <a:buFont typeface="Economica"/>
              <a:buNone/>
              <a:defRPr sz="4200">
                <a:solidFill>
                  <a:schemeClr val="lt2"/>
                </a:solidFill>
                <a:latin typeface="Economica"/>
                <a:ea typeface="Economica"/>
                <a:cs typeface="Economica"/>
                <a:sym typeface="Economica"/>
              </a:defRPr>
            </a:lvl8pPr>
            <a:lvl9pPr indent="0" lvl="8" algn="ctr">
              <a:spcBef>
                <a:spcPts val="0"/>
              </a:spcBef>
              <a:buClr>
                <a:schemeClr val="lt2"/>
              </a:buClr>
              <a:buSzPts val="4200"/>
              <a:buFont typeface="Economica"/>
              <a:buNone/>
              <a:defRPr sz="4200">
                <a:solidFill>
                  <a:schemeClr val="lt2"/>
                </a:solidFill>
                <a:latin typeface="Economica"/>
                <a:ea typeface="Economica"/>
                <a:cs typeface="Economica"/>
                <a:sym typeface="Economica"/>
              </a:defRPr>
            </a:lvl9pPr>
          </a:lstStyle>
          <a:p/>
        </p:txBody>
      </p:sp>
      <p:sp>
        <p:nvSpPr>
          <p:cNvPr id="45" name="Shape 45"/>
          <p:cNvSpPr txBox="1"/>
          <p:nvPr>
            <p:ph idx="1" type="subTitle"/>
          </p:nvPr>
        </p:nvSpPr>
        <p:spPr>
          <a:xfrm>
            <a:off x="265500" y="2769001"/>
            <a:ext cx="4045200" cy="1574100"/>
          </a:xfrm>
          <a:prstGeom prst="rect">
            <a:avLst/>
          </a:prstGeom>
          <a:noFill/>
          <a:ln>
            <a:noFill/>
          </a:ln>
        </p:spPr>
        <p:txBody>
          <a:bodyPr anchorCtr="0" anchor="t" bIns="91425" lIns="91425" rIns="91425" wrap="square" tIns="91425"/>
          <a:lstStyle>
            <a:lvl1pPr indent="0" lvl="0"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1pPr>
            <a:lvl2pPr indent="0" lvl="1"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2pPr>
            <a:lvl3pPr indent="0" lvl="2"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3pPr>
            <a:lvl4pPr indent="0" lvl="3"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4pPr>
            <a:lvl5pPr indent="0" lvl="4"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5pPr>
            <a:lvl6pPr indent="0" lvl="5"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6pPr>
            <a:lvl7pPr indent="0" lvl="6"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7pPr>
            <a:lvl8pPr indent="0" lvl="7"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8pPr>
            <a:lvl9pPr indent="0" lvl="8"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9pPr>
          </a:lstStyle>
          <a:p/>
        </p:txBody>
      </p:sp>
      <p:sp>
        <p:nvSpPr>
          <p:cNvPr id="46" name="Shape 46"/>
          <p:cNvSpPr txBox="1"/>
          <p:nvPr>
            <p:ph idx="2" type="body"/>
          </p:nvPr>
        </p:nvSpPr>
        <p:spPr>
          <a:xfrm>
            <a:off x="4939500" y="724200"/>
            <a:ext cx="3837000" cy="3695100"/>
          </a:xfrm>
          <a:prstGeom prst="rect">
            <a:avLst/>
          </a:prstGeom>
          <a:noFill/>
          <a:ln>
            <a:noFill/>
          </a:ln>
        </p:spPr>
        <p:txBody>
          <a:bodyPr anchorCtr="0" anchor="ctr" bIns="91425" lIns="91425" rIns="91425" wrap="square" tIns="91425"/>
          <a:lstStyle>
            <a:lvl1pPr indent="0" lvl="0" marL="114300" marR="0" rtl="0" algn="l">
              <a:lnSpc>
                <a:spcPct val="115000"/>
              </a:lnSpc>
              <a:spcBef>
                <a:spcPts val="0"/>
              </a:spcBef>
              <a:spcAft>
                <a:spcPts val="1600"/>
              </a:spcAft>
              <a:buClr>
                <a:schemeClr val="lt1"/>
              </a:buClr>
              <a:buSzPts val="1800"/>
              <a:buFont typeface="Open Sans"/>
              <a:buChar char="●"/>
              <a:defRPr b="0" i="0" sz="1800" u="none" cap="none" strike="noStrike">
                <a:solidFill>
                  <a:schemeClr val="lt1"/>
                </a:solidFill>
                <a:latin typeface="Open Sans"/>
                <a:ea typeface="Open Sans"/>
                <a:cs typeface="Open Sans"/>
                <a:sym typeface="Open Sans"/>
              </a:defRPr>
            </a:lvl1pPr>
            <a:lvl2pPr indent="0" lvl="1" marL="88900" marR="0" rtl="0" algn="l">
              <a:lnSpc>
                <a:spcPct val="115000"/>
              </a:lnSpc>
              <a:spcBef>
                <a:spcPts val="0"/>
              </a:spcBef>
              <a:spcAft>
                <a:spcPts val="160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2pPr>
            <a:lvl3pPr indent="0" lvl="2" marL="88900" marR="0" rtl="0" algn="l">
              <a:lnSpc>
                <a:spcPct val="115000"/>
              </a:lnSpc>
              <a:spcBef>
                <a:spcPts val="0"/>
              </a:spcBef>
              <a:spcAft>
                <a:spcPts val="160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3pPr>
            <a:lvl4pPr indent="0" lvl="3" marL="88900" marR="0" rtl="0" algn="l">
              <a:lnSpc>
                <a:spcPct val="115000"/>
              </a:lnSpc>
              <a:spcBef>
                <a:spcPts val="0"/>
              </a:spcBef>
              <a:spcAft>
                <a:spcPts val="160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4pPr>
            <a:lvl5pPr indent="0" lvl="4" marL="88900" marR="0" rtl="0" algn="l">
              <a:lnSpc>
                <a:spcPct val="115000"/>
              </a:lnSpc>
              <a:spcBef>
                <a:spcPts val="0"/>
              </a:spcBef>
              <a:spcAft>
                <a:spcPts val="160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5pPr>
            <a:lvl6pPr indent="0" lvl="5" marL="88900" marR="0" rtl="0" algn="l">
              <a:lnSpc>
                <a:spcPct val="115000"/>
              </a:lnSpc>
              <a:spcBef>
                <a:spcPts val="0"/>
              </a:spcBef>
              <a:spcAft>
                <a:spcPts val="160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6pPr>
            <a:lvl7pPr indent="0" lvl="6" marL="88900" marR="0" rtl="0" algn="l">
              <a:lnSpc>
                <a:spcPct val="115000"/>
              </a:lnSpc>
              <a:spcBef>
                <a:spcPts val="0"/>
              </a:spcBef>
              <a:spcAft>
                <a:spcPts val="160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7pPr>
            <a:lvl8pPr indent="0" lvl="7" marL="88900" marR="0" rtl="0" algn="l">
              <a:lnSpc>
                <a:spcPct val="115000"/>
              </a:lnSpc>
              <a:spcBef>
                <a:spcPts val="0"/>
              </a:spcBef>
              <a:spcAft>
                <a:spcPts val="160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8pPr>
            <a:lvl9pPr indent="0" lvl="8" marL="88900" marR="0" rtl="0" algn="l">
              <a:lnSpc>
                <a:spcPct val="115000"/>
              </a:lnSpc>
              <a:spcBef>
                <a:spcPts val="0"/>
              </a:spcBef>
              <a:spcAft>
                <a:spcPts val="160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9pPr>
          </a:lstStyle>
          <a:p/>
        </p:txBody>
      </p:sp>
      <p:sp>
        <p:nvSpPr>
          <p:cNvPr id="47" name="Shape 47"/>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chemeClr val="lt1"/>
              </a:buClr>
              <a:buSzPts val="1400"/>
              <a:buFont typeface="Arial"/>
              <a:buNone/>
            </a:pPr>
            <a:fld id="{00000000-1234-1234-1234-123412341234}" type="slidenum">
              <a:rPr b="0" i="0" lang="en" sz="14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8" name="Shape 48"/>
        <p:cNvGrpSpPr/>
        <p:nvPr/>
      </p:nvGrpSpPr>
      <p:grpSpPr>
        <a:xfrm>
          <a:off x="0" y="0"/>
          <a:ext cx="0" cy="0"/>
          <a:chOff x="0" y="0"/>
          <a:chExt cx="0" cy="0"/>
        </a:xfrm>
      </p:grpSpPr>
      <p:sp>
        <p:nvSpPr>
          <p:cNvPr id="49" name="Shape 49"/>
          <p:cNvSpPr txBox="1"/>
          <p:nvPr>
            <p:ph idx="1" type="body"/>
          </p:nvPr>
        </p:nvSpPr>
        <p:spPr>
          <a:xfrm>
            <a:off x="319500" y="4218925"/>
            <a:ext cx="5998800" cy="5988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1pPr>
            <a:lvl2pPr indent="0" lvl="1"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0" lvl="2"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0" lvl="3"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0" lvl="4"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0" lvl="5"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0" lvl="6"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0" lvl="7"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0" lvl="8"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50" name="Shape 50"/>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8890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15925"/>
            <a:ext cx="8520600" cy="8313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indent="0" lvl="1">
              <a:spcBef>
                <a:spcPts val="0"/>
              </a:spcBef>
              <a:buClr>
                <a:schemeClr val="dk1"/>
              </a:buClr>
              <a:buSzPts val="4200"/>
              <a:buFont typeface="Economica"/>
              <a:buNone/>
              <a:defRPr sz="4200">
                <a:solidFill>
                  <a:schemeClr val="dk1"/>
                </a:solidFill>
                <a:latin typeface="Economica"/>
                <a:ea typeface="Economica"/>
                <a:cs typeface="Economica"/>
                <a:sym typeface="Economica"/>
              </a:defRPr>
            </a:lvl2pPr>
            <a:lvl3pPr indent="0" lvl="2">
              <a:spcBef>
                <a:spcPts val="0"/>
              </a:spcBef>
              <a:buClr>
                <a:schemeClr val="dk1"/>
              </a:buClr>
              <a:buSzPts val="4200"/>
              <a:buFont typeface="Economica"/>
              <a:buNone/>
              <a:defRPr sz="4200">
                <a:solidFill>
                  <a:schemeClr val="dk1"/>
                </a:solidFill>
                <a:latin typeface="Economica"/>
                <a:ea typeface="Economica"/>
                <a:cs typeface="Economica"/>
                <a:sym typeface="Economica"/>
              </a:defRPr>
            </a:lvl3pPr>
            <a:lvl4pPr indent="0" lvl="3">
              <a:spcBef>
                <a:spcPts val="0"/>
              </a:spcBef>
              <a:buClr>
                <a:schemeClr val="dk1"/>
              </a:buClr>
              <a:buSzPts val="4200"/>
              <a:buFont typeface="Economica"/>
              <a:buNone/>
              <a:defRPr sz="4200">
                <a:solidFill>
                  <a:schemeClr val="dk1"/>
                </a:solidFill>
                <a:latin typeface="Economica"/>
                <a:ea typeface="Economica"/>
                <a:cs typeface="Economica"/>
                <a:sym typeface="Economica"/>
              </a:defRPr>
            </a:lvl4pPr>
            <a:lvl5pPr indent="0" lvl="4">
              <a:spcBef>
                <a:spcPts val="0"/>
              </a:spcBef>
              <a:buClr>
                <a:schemeClr val="dk1"/>
              </a:buClr>
              <a:buSzPts val="4200"/>
              <a:buFont typeface="Economica"/>
              <a:buNone/>
              <a:defRPr sz="4200">
                <a:solidFill>
                  <a:schemeClr val="dk1"/>
                </a:solidFill>
                <a:latin typeface="Economica"/>
                <a:ea typeface="Economica"/>
                <a:cs typeface="Economica"/>
                <a:sym typeface="Economica"/>
              </a:defRPr>
            </a:lvl5pPr>
            <a:lvl6pPr indent="0" lvl="5">
              <a:spcBef>
                <a:spcPts val="0"/>
              </a:spcBef>
              <a:buClr>
                <a:schemeClr val="dk1"/>
              </a:buClr>
              <a:buSzPts val="4200"/>
              <a:buFont typeface="Economica"/>
              <a:buNone/>
              <a:defRPr sz="4200">
                <a:solidFill>
                  <a:schemeClr val="dk1"/>
                </a:solidFill>
                <a:latin typeface="Economica"/>
                <a:ea typeface="Economica"/>
                <a:cs typeface="Economica"/>
                <a:sym typeface="Economica"/>
              </a:defRPr>
            </a:lvl6pPr>
            <a:lvl7pPr indent="0" lvl="6">
              <a:spcBef>
                <a:spcPts val="0"/>
              </a:spcBef>
              <a:buClr>
                <a:schemeClr val="dk1"/>
              </a:buClr>
              <a:buSzPts val="4200"/>
              <a:buFont typeface="Economica"/>
              <a:buNone/>
              <a:defRPr sz="4200">
                <a:solidFill>
                  <a:schemeClr val="dk1"/>
                </a:solidFill>
                <a:latin typeface="Economica"/>
                <a:ea typeface="Economica"/>
                <a:cs typeface="Economica"/>
                <a:sym typeface="Economica"/>
              </a:defRPr>
            </a:lvl7pPr>
            <a:lvl8pPr indent="0" lvl="7">
              <a:spcBef>
                <a:spcPts val="0"/>
              </a:spcBef>
              <a:buClr>
                <a:schemeClr val="dk1"/>
              </a:buClr>
              <a:buSzPts val="4200"/>
              <a:buFont typeface="Economica"/>
              <a:buNone/>
              <a:defRPr sz="4200">
                <a:solidFill>
                  <a:schemeClr val="dk1"/>
                </a:solidFill>
                <a:latin typeface="Economica"/>
                <a:ea typeface="Economica"/>
                <a:cs typeface="Economica"/>
                <a:sym typeface="Economica"/>
              </a:defRPr>
            </a:lvl8pPr>
            <a:lvl9pPr indent="0" lvl="8">
              <a:spcBef>
                <a:spcPts val="0"/>
              </a:spcBef>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Shape 7"/>
          <p:cNvSpPr txBox="1"/>
          <p:nvPr>
            <p:ph idx="1" type="body"/>
          </p:nvPr>
        </p:nvSpPr>
        <p:spPr>
          <a:xfrm>
            <a:off x="311700" y="1225225"/>
            <a:ext cx="8520600" cy="3354000"/>
          </a:xfrm>
          <a:prstGeom prst="rect">
            <a:avLst/>
          </a:prstGeom>
          <a:noFill/>
          <a:ln>
            <a:noFill/>
          </a:ln>
        </p:spPr>
        <p:txBody>
          <a:bodyPr anchorCtr="0" anchor="t" bIns="91425" lIns="91425" rIns="91425" wrap="square" tIns="91425"/>
          <a:lstStyle>
            <a:lvl1pPr indent="0" lvl="0" marL="114300" marR="0" rtl="0" algn="l">
              <a:lnSpc>
                <a:spcPct val="115000"/>
              </a:lnSpc>
              <a:spcBef>
                <a:spcPts val="0"/>
              </a:spcBef>
              <a:spcAft>
                <a:spcPts val="1600"/>
              </a:spcAft>
              <a:buClr>
                <a:schemeClr val="dk1"/>
              </a:buClr>
              <a:buSzPts val="1800"/>
              <a:buFont typeface="Open Sans"/>
              <a:buChar char="●"/>
              <a:defRPr b="0" i="0" sz="1800" u="none" cap="none" strike="noStrike">
                <a:solidFill>
                  <a:schemeClr val="dk1"/>
                </a:solidFill>
                <a:latin typeface="Open Sans"/>
                <a:ea typeface="Open Sans"/>
                <a:cs typeface="Open Sans"/>
                <a:sym typeface="Open Sans"/>
              </a:defRPr>
            </a:lvl1pPr>
            <a:lvl2pPr indent="0" lvl="1"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0" lvl="2"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0" lvl="3"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0" lvl="4"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0" lvl="5"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0" lvl="6"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0" lvl="7"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0" lvl="8" marL="88900" marR="0" rtl="0" algn="l">
              <a:lnSpc>
                <a:spcPct val="115000"/>
              </a:lnSpc>
              <a:spcBef>
                <a:spcPts val="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63500" lvl="0" marL="0" marR="0" rtl="0" algn="r">
              <a:lnSpc>
                <a:spcPct val="100000"/>
              </a:lnSpc>
              <a:spcBef>
                <a:spcPts val="0"/>
              </a:spcBef>
              <a:spcAft>
                <a:spcPts val="0"/>
              </a:spcAft>
              <a:buClr>
                <a:schemeClr val="dk1"/>
              </a:buClr>
              <a:buSzPts val="1000"/>
              <a:buFont typeface="Economica"/>
              <a:buNone/>
            </a:pPr>
            <a:fld id="{00000000-1234-1234-1234-123412341234}" type="slidenum">
              <a:rPr b="0" i="0" lang="en" sz="1000" u="none" cap="none" strike="noStrike">
                <a:solidFill>
                  <a:schemeClr val="dk1"/>
                </a:solidFill>
                <a:latin typeface="Economica"/>
                <a:ea typeface="Economica"/>
                <a:cs typeface="Economica"/>
                <a:sym typeface="Economic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hyperlink" Target="http://www.wikidoc.org/index.php/Motor_unit" TargetMode="External"/><Relationship Id="rId9" Type="http://schemas.openxmlformats.org/officeDocument/2006/relationships/hyperlink" Target="http://www.wikidoc.org/index.php?title=Motor_unit_action_potential&amp;action=edit&amp;redlink=1" TargetMode="External"/><Relationship Id="rId5" Type="http://schemas.openxmlformats.org/officeDocument/2006/relationships/hyperlink" Target="http://www.wikidoc.org/index.php/Motor_unit" TargetMode="External"/><Relationship Id="rId6" Type="http://schemas.openxmlformats.org/officeDocument/2006/relationships/hyperlink" Target="http://www.wikidoc.org/index.php/Action_potential" TargetMode="External"/><Relationship Id="rId7" Type="http://schemas.openxmlformats.org/officeDocument/2006/relationships/hyperlink" Target="http://www.wikidoc.org/index.php/Action_potential" TargetMode="External"/><Relationship Id="rId8" Type="http://schemas.openxmlformats.org/officeDocument/2006/relationships/hyperlink" Target="http://www.wikidoc.org/index.php?title=Motor_unit_action_potential&amp;action=edit&amp;redlink=1"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8.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youtube.com/watch?v=avl2rS3siig" TargetMode="External"/><Relationship Id="rId4" Type="http://schemas.openxmlformats.org/officeDocument/2006/relationships/hyperlink" Target="https://youtu.be/gpgsR5jcI8M" TargetMode="External"/><Relationship Id="rId5" Type="http://schemas.openxmlformats.org/officeDocument/2006/relationships/hyperlink" Target="https://youtu.be/4kkIvP1jNLA" TargetMode="External"/><Relationship Id="rId6"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docs.google.com/presentation/d/1cCFinb9YDMlVaVU2UGhTmQ7EviIKWMHqP0TMMGNbvdM/edit?usp=sharing" TargetMode="External"/><Relationship Id="rId4" Type="http://schemas.openxmlformats.org/officeDocument/2006/relationships/hyperlink" Target="mailto:physiologyteam437@gmail.com" TargetMode="External"/><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61" name="Shape 61"/>
        <p:cNvGrpSpPr/>
        <p:nvPr/>
      </p:nvGrpSpPr>
      <p:grpSpPr>
        <a:xfrm>
          <a:off x="0" y="0"/>
          <a:ext cx="0" cy="0"/>
          <a:chOff x="0" y="0"/>
          <a:chExt cx="0" cy="0"/>
        </a:xfrm>
      </p:grpSpPr>
      <p:pic>
        <p:nvPicPr>
          <p:cNvPr id="62" name="Shape 62"/>
          <p:cNvPicPr preferRelativeResize="0"/>
          <p:nvPr/>
        </p:nvPicPr>
        <p:blipFill rotWithShape="1">
          <a:blip r:embed="rId3">
            <a:alphaModFix/>
          </a:blip>
          <a:srcRect b="0" l="0" r="0" t="0"/>
          <a:stretch/>
        </p:blipFill>
        <p:spPr>
          <a:xfrm>
            <a:off x="7352046" y="3765904"/>
            <a:ext cx="1790163" cy="1375396"/>
          </a:xfrm>
          <a:prstGeom prst="rect">
            <a:avLst/>
          </a:prstGeom>
          <a:noFill/>
          <a:ln>
            <a:noFill/>
          </a:ln>
        </p:spPr>
      </p:pic>
      <p:pic>
        <p:nvPicPr>
          <p:cNvPr id="63" name="Shape 63"/>
          <p:cNvPicPr preferRelativeResize="0"/>
          <p:nvPr/>
        </p:nvPicPr>
        <p:blipFill rotWithShape="1">
          <a:blip r:embed="rId4">
            <a:alphaModFix/>
          </a:blip>
          <a:srcRect b="0" l="0" r="0" t="0"/>
          <a:stretch/>
        </p:blipFill>
        <p:spPr>
          <a:xfrm>
            <a:off x="47400" y="0"/>
            <a:ext cx="1420396" cy="1094840"/>
          </a:xfrm>
          <a:prstGeom prst="rect">
            <a:avLst/>
          </a:prstGeom>
          <a:noFill/>
          <a:ln>
            <a:noFill/>
          </a:ln>
        </p:spPr>
      </p:pic>
      <p:pic>
        <p:nvPicPr>
          <p:cNvPr id="64" name="Shape 64"/>
          <p:cNvPicPr preferRelativeResize="0"/>
          <p:nvPr/>
        </p:nvPicPr>
        <p:blipFill rotWithShape="1">
          <a:blip r:embed="rId5">
            <a:alphaModFix/>
          </a:blip>
          <a:srcRect b="0" l="0" r="0" t="0"/>
          <a:stretch/>
        </p:blipFill>
        <p:spPr>
          <a:xfrm>
            <a:off x="6923648" y="2"/>
            <a:ext cx="2220351" cy="851979"/>
          </a:xfrm>
          <a:prstGeom prst="rect">
            <a:avLst/>
          </a:prstGeom>
          <a:noFill/>
          <a:ln>
            <a:noFill/>
          </a:ln>
        </p:spPr>
      </p:pic>
      <p:sp>
        <p:nvSpPr>
          <p:cNvPr id="65" name="Shape 65"/>
          <p:cNvSpPr txBox="1"/>
          <p:nvPr/>
        </p:nvSpPr>
        <p:spPr>
          <a:xfrm>
            <a:off x="2874600" y="1300749"/>
            <a:ext cx="3394800" cy="2196900"/>
          </a:xfrm>
          <a:prstGeom prst="rect">
            <a:avLst/>
          </a:prstGeom>
          <a:noFill/>
          <a:ln>
            <a:noFill/>
          </a:ln>
        </p:spPr>
        <p:txBody>
          <a:bodyPr anchorCtr="0" anchor="t" bIns="91425" lIns="91425" rIns="91425" wrap="square" tIns="91425">
            <a:noAutofit/>
          </a:bodyPr>
          <a:lstStyle/>
          <a:p>
            <a:pPr indent="-355600" lvl="0" marL="0" marR="0" rtl="0" algn="ctr">
              <a:lnSpc>
                <a:spcPct val="100000"/>
              </a:lnSpc>
              <a:spcBef>
                <a:spcPts val="0"/>
              </a:spcBef>
              <a:spcAft>
                <a:spcPts val="0"/>
              </a:spcAft>
              <a:buClr>
                <a:schemeClr val="accent2"/>
              </a:buClr>
              <a:buSzPts val="5600"/>
              <a:buFont typeface="Economica"/>
              <a:buNone/>
            </a:pPr>
            <a:r>
              <a:t/>
            </a:r>
            <a:endParaRPr b="0" i="0" sz="1400" u="none" cap="none" strike="noStrike">
              <a:solidFill>
                <a:srgbClr val="000000"/>
              </a:solidFill>
              <a:latin typeface="Arial"/>
              <a:ea typeface="Arial"/>
              <a:cs typeface="Arial"/>
              <a:sym typeface="Arial"/>
            </a:endParaRPr>
          </a:p>
          <a:p>
            <a:pPr indent="-165100" lvl="0" marL="0" marR="0" rtl="0" algn="ctr">
              <a:lnSpc>
                <a:spcPct val="100000"/>
              </a:lnSpc>
              <a:spcBef>
                <a:spcPts val="0"/>
              </a:spcBef>
              <a:spcAft>
                <a:spcPts val="0"/>
              </a:spcAft>
              <a:buClr>
                <a:srgbClr val="000000"/>
              </a:buClr>
              <a:buSzPts val="2600"/>
              <a:buFont typeface="Arial"/>
              <a:buNone/>
            </a:pPr>
            <a:r>
              <a:rPr lang="en" sz="4400">
                <a:solidFill>
                  <a:schemeClr val="accent2"/>
                </a:solidFill>
                <a:latin typeface="Economica"/>
                <a:ea typeface="Economica"/>
                <a:cs typeface="Economica"/>
                <a:sym typeface="Economica"/>
              </a:rPr>
              <a:t>Nerve Conduction studies and Electromyography </a:t>
            </a:r>
          </a:p>
        </p:txBody>
      </p:sp>
      <p:sp>
        <p:nvSpPr>
          <p:cNvPr id="66" name="Shape 66"/>
          <p:cNvSpPr txBox="1"/>
          <p:nvPr/>
        </p:nvSpPr>
        <p:spPr>
          <a:xfrm>
            <a:off x="0" y="3097200"/>
            <a:ext cx="2314500" cy="2046300"/>
          </a:xfrm>
          <a:prstGeom prst="rect">
            <a:avLst/>
          </a:prstGeom>
          <a:noFill/>
          <a:ln cap="flat" cmpd="sng" w="9525">
            <a:solidFill>
              <a:schemeClr val="lt1"/>
            </a:solidFill>
            <a:prstDash val="solid"/>
            <a:round/>
            <a:headEnd len="med" w="med" type="none"/>
            <a:tailEnd len="med" w="med" type="none"/>
          </a:ln>
        </p:spPr>
        <p:txBody>
          <a:bodyPr anchorCtr="0" anchor="t" bIns="91425" lIns="91425" rIns="91425" wrap="square" tIns="91425">
            <a:noAutofit/>
          </a:bodyPr>
          <a:lstStyle/>
          <a:p>
            <a:pPr indent="-342900" lvl="0" marL="457200" marR="0" rtl="0" algn="l">
              <a:lnSpc>
                <a:spcPct val="100000"/>
              </a:lnSpc>
              <a:spcBef>
                <a:spcPts val="0"/>
              </a:spcBef>
              <a:spcAft>
                <a:spcPts val="0"/>
              </a:spcAft>
              <a:buClr>
                <a:schemeClr val="accent2"/>
              </a:buClr>
              <a:buSzPts val="1800"/>
              <a:buFont typeface="Open Sans"/>
              <a:buChar char="➢"/>
            </a:pPr>
            <a:r>
              <a:rPr b="0" i="0" lang="en" sz="1800" u="none" cap="none" strike="noStrike">
                <a:solidFill>
                  <a:schemeClr val="accent2"/>
                </a:solidFill>
                <a:latin typeface="Open Sans"/>
                <a:ea typeface="Open Sans"/>
                <a:cs typeface="Open Sans"/>
                <a:sym typeface="Open Sans"/>
              </a:rPr>
              <a:t>Color index:</a:t>
            </a:r>
          </a:p>
          <a:p>
            <a:pPr indent="-152400" lvl="0" marL="457200" marR="0" rtl="0" algn="l">
              <a:lnSpc>
                <a:spcPct val="100000"/>
              </a:lnSpc>
              <a:spcBef>
                <a:spcPts val="0"/>
              </a:spcBef>
              <a:spcAft>
                <a:spcPts val="0"/>
              </a:spcAft>
              <a:buClr>
                <a:srgbClr val="FF0000"/>
              </a:buClr>
              <a:buSzPts val="1200"/>
              <a:buFont typeface="Open Sans"/>
              <a:buNone/>
            </a:pPr>
            <a:r>
              <a:rPr b="0" i="0" lang="en" sz="1200" u="none" cap="none" strike="noStrike">
                <a:solidFill>
                  <a:srgbClr val="FF0000"/>
                </a:solidFill>
                <a:latin typeface="Open Sans"/>
                <a:ea typeface="Open Sans"/>
                <a:cs typeface="Open Sans"/>
                <a:sym typeface="Open Sans"/>
              </a:rPr>
              <a:t>Red: important</a:t>
            </a:r>
          </a:p>
          <a:p>
            <a:pPr indent="-152400" lvl="0" marL="457200" marR="0" rtl="0" algn="l">
              <a:lnSpc>
                <a:spcPct val="100000"/>
              </a:lnSpc>
              <a:spcBef>
                <a:spcPts val="0"/>
              </a:spcBef>
              <a:spcAft>
                <a:spcPts val="0"/>
              </a:spcAft>
              <a:buClr>
                <a:schemeClr val="accent5"/>
              </a:buClr>
              <a:buSzPts val="1200"/>
              <a:buFont typeface="Open Sans"/>
              <a:buNone/>
            </a:pPr>
            <a:r>
              <a:rPr b="0" i="0" lang="en" sz="1200" u="none" cap="none" strike="noStrike">
                <a:solidFill>
                  <a:schemeClr val="accent5"/>
                </a:solidFill>
                <a:latin typeface="Open Sans"/>
                <a:ea typeface="Open Sans"/>
                <a:cs typeface="Open Sans"/>
                <a:sym typeface="Open Sans"/>
              </a:rPr>
              <a:t>Green: doctor’s notes</a:t>
            </a:r>
          </a:p>
          <a:p>
            <a:pPr indent="-152400" lvl="0" marL="457200" marR="0" rtl="0" algn="l">
              <a:lnSpc>
                <a:spcPct val="100000"/>
              </a:lnSpc>
              <a:spcBef>
                <a:spcPts val="0"/>
              </a:spcBef>
              <a:spcAft>
                <a:spcPts val="0"/>
              </a:spcAft>
              <a:buClr>
                <a:schemeClr val="dk2"/>
              </a:buClr>
              <a:buSzPts val="1200"/>
              <a:buFont typeface="Open Sans"/>
              <a:buNone/>
            </a:pPr>
            <a:r>
              <a:rPr b="0" i="0" lang="en" sz="1200" u="none" cap="none" strike="noStrike">
                <a:solidFill>
                  <a:schemeClr val="dk2"/>
                </a:solidFill>
                <a:latin typeface="Open Sans"/>
                <a:ea typeface="Open Sans"/>
                <a:cs typeface="Open Sans"/>
                <a:sym typeface="Open Sans"/>
              </a:rPr>
              <a:t>Grey: extra information</a:t>
            </a:r>
          </a:p>
          <a:p>
            <a:pPr indent="-152400" lvl="0" marL="457200" marR="0" rtl="0" algn="l">
              <a:lnSpc>
                <a:spcPct val="100000"/>
              </a:lnSpc>
              <a:spcBef>
                <a:spcPts val="0"/>
              </a:spcBef>
              <a:spcAft>
                <a:spcPts val="0"/>
              </a:spcAft>
              <a:buClr>
                <a:srgbClr val="C27BA0"/>
              </a:buClr>
              <a:buSzPts val="1200"/>
              <a:buFont typeface="Open Sans"/>
              <a:buNone/>
            </a:pPr>
            <a:r>
              <a:rPr b="0" i="0" lang="en" sz="1200" u="none" cap="none" strike="noStrike">
                <a:solidFill>
                  <a:srgbClr val="C27BA0"/>
                </a:solidFill>
                <a:latin typeface="Open Sans"/>
                <a:ea typeface="Open Sans"/>
                <a:cs typeface="Open Sans"/>
                <a:sym typeface="Open Sans"/>
              </a:rPr>
              <a:t>Pink: found only in female’s slides</a:t>
            </a:r>
          </a:p>
          <a:p>
            <a:pPr indent="-152400" lvl="0" marL="457200" marR="0" rtl="0" algn="l">
              <a:lnSpc>
                <a:spcPct val="100000"/>
              </a:lnSpc>
              <a:spcBef>
                <a:spcPts val="0"/>
              </a:spcBef>
              <a:spcAft>
                <a:spcPts val="0"/>
              </a:spcAft>
              <a:buClr>
                <a:srgbClr val="3D85C6"/>
              </a:buClr>
              <a:buSzPts val="1200"/>
              <a:buFont typeface="Open Sans"/>
              <a:buNone/>
            </a:pPr>
            <a:r>
              <a:rPr b="0" i="0" lang="en" sz="1200" u="none" cap="none" strike="noStrike">
                <a:solidFill>
                  <a:srgbClr val="3D85C6"/>
                </a:solidFill>
                <a:latin typeface="Open Sans"/>
                <a:ea typeface="Open Sans"/>
                <a:cs typeface="Open Sans"/>
                <a:sym typeface="Open Sans"/>
              </a:rPr>
              <a:t>blue: found only in male’s slides</a:t>
            </a:r>
          </a:p>
        </p:txBody>
      </p:sp>
      <p:sp>
        <p:nvSpPr>
          <p:cNvPr id="67" name="Shape 67"/>
          <p:cNvSpPr txBox="1"/>
          <p:nvPr/>
        </p:nvSpPr>
        <p:spPr>
          <a:xfrm>
            <a:off x="2214000" y="4655301"/>
            <a:ext cx="4716000" cy="417900"/>
          </a:xfrm>
          <a:prstGeom prst="rect">
            <a:avLst/>
          </a:prstGeom>
          <a:noFill/>
          <a:ln>
            <a:noFill/>
          </a:ln>
        </p:spPr>
        <p:txBody>
          <a:bodyPr anchorCtr="0" anchor="t" bIns="91425" lIns="91425" rIns="91425" wrap="square" tIns="91425">
            <a:noAutofit/>
          </a:bodyPr>
          <a:lstStyle/>
          <a:p>
            <a:pPr indent="-69849" lvl="0" marL="0" marR="0" rtl="0" algn="ctr">
              <a:lnSpc>
                <a:spcPct val="100000"/>
              </a:lnSpc>
              <a:spcBef>
                <a:spcPts val="0"/>
              </a:spcBef>
              <a:spcAft>
                <a:spcPts val="0"/>
              </a:spcAft>
              <a:buClr>
                <a:schemeClr val="dk1"/>
              </a:buClr>
              <a:buSzPts val="1100"/>
              <a:buFont typeface="Arial"/>
              <a:buNone/>
            </a:pPr>
            <a:r>
              <a:rPr b="0" i="0" lang="en" sz="1400" u="none" cap="none" strike="noStrike">
                <a:solidFill>
                  <a:schemeClr val="accent4"/>
                </a:solidFill>
                <a:latin typeface="Economica"/>
                <a:ea typeface="Economica"/>
                <a:cs typeface="Economica"/>
                <a:sym typeface="Economica"/>
              </a:rPr>
              <a:t>Physiology 437 team work</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spcBef>
                <a:spcPts val="0"/>
              </a:spcBef>
              <a:buNone/>
            </a:pPr>
            <a:r>
              <a:rPr lang="en" sz="3600">
                <a:solidFill>
                  <a:srgbClr val="464653"/>
                </a:solidFill>
              </a:rPr>
              <a:t>MCS Procedure</a:t>
            </a:r>
          </a:p>
        </p:txBody>
      </p:sp>
      <p:sp>
        <p:nvSpPr>
          <p:cNvPr id="146" name="Shape 146"/>
          <p:cNvSpPr txBox="1"/>
          <p:nvPr>
            <p:ph idx="1" type="body"/>
          </p:nvPr>
        </p:nvSpPr>
        <p:spPr>
          <a:xfrm>
            <a:off x="311700" y="1225225"/>
            <a:ext cx="8520600" cy="3354000"/>
          </a:xfrm>
          <a:prstGeom prst="rect">
            <a:avLst/>
          </a:prstGeom>
        </p:spPr>
        <p:txBody>
          <a:bodyPr anchorCtr="0" anchor="t" bIns="91425" lIns="91425" rIns="91425" wrap="square" tIns="91425">
            <a:noAutofit/>
          </a:bodyPr>
          <a:lstStyle/>
          <a:p>
            <a:pPr indent="-69850" lvl="0" marL="0" rtl="0">
              <a:spcBef>
                <a:spcPts val="600"/>
              </a:spcBef>
              <a:spcAft>
                <a:spcPts val="0"/>
              </a:spcAft>
              <a:buClr>
                <a:schemeClr val="dk1"/>
              </a:buClr>
              <a:buSzPts val="1100"/>
              <a:buFont typeface="Arial"/>
              <a:buNone/>
            </a:pPr>
            <a:r>
              <a:rPr lang="en" sz="1400"/>
              <a:t>An electrical stimulus is applied over a nerve ( e.g., median nerve )</a:t>
            </a:r>
          </a:p>
          <a:p>
            <a:pPr indent="-69850" lvl="0" marL="0" rtl="0">
              <a:spcBef>
                <a:spcPts val="600"/>
              </a:spcBef>
              <a:spcAft>
                <a:spcPts val="0"/>
              </a:spcAft>
              <a:buClr>
                <a:schemeClr val="dk1"/>
              </a:buClr>
              <a:buSzPts val="1100"/>
              <a:buFont typeface="Arial"/>
              <a:buNone/>
            </a:pPr>
            <a:r>
              <a:rPr lang="en" sz="1400"/>
              <a:t>at two sites : </a:t>
            </a:r>
          </a:p>
          <a:p>
            <a:pPr indent="0" lvl="0" marL="0" rtl="0">
              <a:spcBef>
                <a:spcPts val="600"/>
              </a:spcBef>
              <a:spcAft>
                <a:spcPts val="0"/>
              </a:spcAft>
              <a:buNone/>
            </a:pPr>
            <a:r>
              <a:rPr lang="en" sz="1400"/>
              <a:t>1- a distal site ( wrist ).</a:t>
            </a:r>
          </a:p>
          <a:p>
            <a:pPr indent="-69850" lvl="0" marL="0" rtl="0">
              <a:spcBef>
                <a:spcPts val="600"/>
              </a:spcBef>
              <a:spcAft>
                <a:spcPts val="0"/>
              </a:spcAft>
              <a:buClr>
                <a:schemeClr val="dk1"/>
              </a:buClr>
              <a:buSzPts val="1100"/>
              <a:buFont typeface="Arial"/>
              <a:buNone/>
            </a:pPr>
            <a:r>
              <a:t/>
            </a:r>
            <a:endParaRPr sz="1400"/>
          </a:p>
          <a:p>
            <a:pPr indent="-69850" lvl="0" marL="0" rtl="0">
              <a:spcBef>
                <a:spcPts val="600"/>
              </a:spcBef>
              <a:spcAft>
                <a:spcPts val="0"/>
              </a:spcAft>
              <a:buClr>
                <a:schemeClr val="dk1"/>
              </a:buClr>
              <a:buSzPts val="1100"/>
              <a:buFont typeface="Arial"/>
              <a:buNone/>
            </a:pPr>
            <a:r>
              <a:rPr lang="en" sz="1400"/>
              <a:t> 2-proximal one ( antecubital fossa , elbow).</a:t>
            </a:r>
          </a:p>
          <a:p>
            <a:pPr indent="0" lvl="0" marL="0" rtl="0">
              <a:spcBef>
                <a:spcPts val="600"/>
              </a:spcBef>
              <a:spcAft>
                <a:spcPts val="0"/>
              </a:spcAft>
              <a:buNone/>
            </a:pPr>
            <a:r>
              <a:t/>
            </a:r>
            <a:endParaRPr sz="1400">
              <a:solidFill>
                <a:srgbClr val="727CA3"/>
              </a:solidFill>
            </a:endParaRPr>
          </a:p>
          <a:p>
            <a:pPr indent="-69850" lvl="0" marL="0" rtl="0">
              <a:spcBef>
                <a:spcPts val="600"/>
              </a:spcBef>
              <a:spcAft>
                <a:spcPts val="0"/>
              </a:spcAft>
              <a:buClr>
                <a:schemeClr val="dk1"/>
              </a:buClr>
              <a:buSzPts val="1100"/>
              <a:buFont typeface="Arial"/>
              <a:buNone/>
            </a:pPr>
            <a:r>
              <a:rPr lang="en" sz="1400"/>
              <a:t>An </a:t>
            </a:r>
            <a:r>
              <a:rPr b="1" lang="en" sz="1400"/>
              <a:t>active</a:t>
            </a:r>
            <a:r>
              <a:rPr lang="en" sz="1400"/>
              <a:t> </a:t>
            </a:r>
            <a:r>
              <a:rPr b="1" lang="en" sz="1400"/>
              <a:t>recording electrode (G1) </a:t>
            </a:r>
            <a:r>
              <a:rPr lang="en" sz="1400"/>
              <a:t>is place over the belly of the muscle supplied</a:t>
            </a:r>
          </a:p>
          <a:p>
            <a:pPr indent="-69850" lvl="0" marL="0" rtl="0">
              <a:spcBef>
                <a:spcPts val="600"/>
              </a:spcBef>
              <a:spcAft>
                <a:spcPts val="0"/>
              </a:spcAft>
              <a:buClr>
                <a:schemeClr val="dk1"/>
              </a:buClr>
              <a:buSzPts val="1100"/>
              <a:buFont typeface="Arial"/>
              <a:buNone/>
            </a:pPr>
            <a:r>
              <a:rPr lang="en" sz="1400"/>
              <a:t>by that motor nerve (over the motor endplate) . The muscle is the </a:t>
            </a:r>
            <a:r>
              <a:rPr lang="en" sz="1400" u="sng"/>
              <a:t>thenar eminence </a:t>
            </a:r>
            <a:r>
              <a:rPr lang="en" sz="1400"/>
              <a:t>which consist of multiple muscle  one of them is the Abductor Pollicis Brevis (the muscle that we use in a routine test ).</a:t>
            </a:r>
          </a:p>
          <a:p>
            <a:pPr indent="0" lvl="0" marL="0" rtl="0">
              <a:spcBef>
                <a:spcPts val="600"/>
              </a:spcBef>
              <a:spcAft>
                <a:spcPts val="0"/>
              </a:spcAft>
              <a:buNone/>
            </a:pPr>
            <a:r>
              <a:t/>
            </a:r>
            <a:endParaRPr sz="1400"/>
          </a:p>
        </p:txBody>
      </p:sp>
      <p:pic>
        <p:nvPicPr>
          <p:cNvPr id="147" name="Shape 147"/>
          <p:cNvPicPr preferRelativeResize="0"/>
          <p:nvPr/>
        </p:nvPicPr>
        <p:blipFill>
          <a:blip r:embed="rId3">
            <a:alphaModFix/>
          </a:blip>
          <a:stretch>
            <a:fillRect/>
          </a:stretch>
        </p:blipFill>
        <p:spPr>
          <a:xfrm>
            <a:off x="3463975" y="1699550"/>
            <a:ext cx="1677350" cy="764350"/>
          </a:xfrm>
          <a:prstGeom prst="rect">
            <a:avLst/>
          </a:prstGeom>
          <a:noFill/>
          <a:ln>
            <a:noFill/>
          </a:ln>
        </p:spPr>
      </p:pic>
      <p:pic>
        <p:nvPicPr>
          <p:cNvPr id="148" name="Shape 148"/>
          <p:cNvPicPr preferRelativeResize="0"/>
          <p:nvPr/>
        </p:nvPicPr>
        <p:blipFill>
          <a:blip r:embed="rId4">
            <a:alphaModFix/>
          </a:blip>
          <a:stretch>
            <a:fillRect/>
          </a:stretch>
        </p:blipFill>
        <p:spPr>
          <a:xfrm>
            <a:off x="5037475" y="2440304"/>
            <a:ext cx="1677350" cy="92384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spcBef>
                <a:spcPts val="0"/>
              </a:spcBef>
              <a:buNone/>
            </a:pPr>
            <a:r>
              <a:rPr lang="en" sz="3200">
                <a:solidFill>
                  <a:srgbClr val="464653"/>
                </a:solidFill>
                <a:latin typeface="Arial"/>
                <a:ea typeface="Arial"/>
                <a:cs typeface="Arial"/>
                <a:sym typeface="Arial"/>
              </a:rPr>
              <a:t>Procedure</a:t>
            </a:r>
            <a:r>
              <a:rPr b="1" lang="en" sz="3200">
                <a:solidFill>
                  <a:srgbClr val="464653"/>
                </a:solidFill>
                <a:latin typeface="Arial"/>
                <a:ea typeface="Arial"/>
                <a:cs typeface="Arial"/>
                <a:sym typeface="Arial"/>
              </a:rPr>
              <a:t> </a:t>
            </a:r>
            <a:r>
              <a:rPr lang="en" sz="3200">
                <a:solidFill>
                  <a:srgbClr val="464653"/>
                </a:solidFill>
                <a:latin typeface="Arial"/>
                <a:ea typeface="Arial"/>
                <a:cs typeface="Arial"/>
                <a:sym typeface="Arial"/>
              </a:rPr>
              <a:t>(cont.) </a:t>
            </a:r>
          </a:p>
        </p:txBody>
      </p:sp>
      <p:sp>
        <p:nvSpPr>
          <p:cNvPr id="154" name="Shape 154"/>
          <p:cNvSpPr txBox="1"/>
          <p:nvPr>
            <p:ph idx="1" type="body"/>
          </p:nvPr>
        </p:nvSpPr>
        <p:spPr>
          <a:xfrm>
            <a:off x="311700" y="1225225"/>
            <a:ext cx="8520600" cy="3354000"/>
          </a:xfrm>
          <a:prstGeom prst="rect">
            <a:avLst/>
          </a:prstGeom>
        </p:spPr>
        <p:txBody>
          <a:bodyPr anchorCtr="0" anchor="t" bIns="91425" lIns="91425" rIns="91425" wrap="square" tIns="91425">
            <a:noAutofit/>
          </a:bodyPr>
          <a:lstStyle/>
          <a:p>
            <a:pPr indent="0" lvl="0" marL="0" rtl="0">
              <a:spcBef>
                <a:spcPts val="600"/>
              </a:spcBef>
              <a:spcAft>
                <a:spcPts val="0"/>
              </a:spcAft>
              <a:buNone/>
            </a:pPr>
            <a:r>
              <a:t/>
            </a:r>
            <a:endParaRPr sz="1400">
              <a:solidFill>
                <a:srgbClr val="727CA3"/>
              </a:solidFill>
            </a:endParaRPr>
          </a:p>
          <a:p>
            <a:pPr indent="-317500" lvl="0" marL="457200" rtl="0">
              <a:spcBef>
                <a:spcPts val="600"/>
              </a:spcBef>
              <a:spcAft>
                <a:spcPts val="0"/>
              </a:spcAft>
              <a:buSzPts val="1400"/>
              <a:buChar char="●"/>
            </a:pPr>
            <a:r>
              <a:rPr lang="en" sz="1400"/>
              <a:t>The </a:t>
            </a:r>
            <a:r>
              <a:rPr b="1" lang="en" sz="1400"/>
              <a:t>reference recording electrode </a:t>
            </a:r>
            <a:r>
              <a:rPr lang="en" sz="1400"/>
              <a:t>(G2) about </a:t>
            </a:r>
            <a:r>
              <a:rPr lang="en" sz="1400">
                <a:solidFill>
                  <a:srgbClr val="F7C120"/>
                </a:solidFill>
              </a:rPr>
              <a:t>3-4</a:t>
            </a:r>
            <a:r>
              <a:rPr lang="en" sz="1400"/>
              <a:t> </a:t>
            </a:r>
            <a:r>
              <a:rPr lang="en" sz="1400">
                <a:solidFill>
                  <a:srgbClr val="F7C120"/>
                </a:solidFill>
              </a:rPr>
              <a:t>cm</a:t>
            </a:r>
            <a:r>
              <a:rPr lang="en" sz="1400"/>
              <a:t> away from G1 .</a:t>
            </a:r>
          </a:p>
          <a:p>
            <a:pPr indent="-317500" lvl="0" marL="457200" rtl="0">
              <a:spcBef>
                <a:spcPts val="0"/>
              </a:spcBef>
              <a:spcAft>
                <a:spcPts val="0"/>
              </a:spcAft>
              <a:buSzPts val="1400"/>
              <a:buChar char="●"/>
            </a:pPr>
            <a:r>
              <a:rPr lang="en" sz="1400"/>
              <a:t>The stimulator then is placed over the nerve that supplies the muscle.</a:t>
            </a:r>
          </a:p>
          <a:p>
            <a:pPr indent="-317500" lvl="0" marL="457200" rtl="0">
              <a:spcBef>
                <a:spcPts val="0"/>
              </a:spcBef>
              <a:spcAft>
                <a:spcPts val="0"/>
              </a:spcAft>
              <a:buSzPts val="1400"/>
              <a:buChar char="●"/>
            </a:pPr>
            <a:r>
              <a:rPr lang="en" sz="1400"/>
              <a:t>The oscilloscope ( CRO for cathode-ray oscilloscope) sweep speed is</a:t>
            </a:r>
          </a:p>
          <a:p>
            <a:pPr indent="0" lvl="0" marL="0" rtl="0">
              <a:spcBef>
                <a:spcPts val="600"/>
              </a:spcBef>
              <a:spcAft>
                <a:spcPts val="0"/>
              </a:spcAft>
              <a:buNone/>
            </a:pPr>
            <a:r>
              <a:rPr lang="en" sz="1400"/>
              <a:t> adjusted to 2 ms/cm.</a:t>
            </a:r>
          </a:p>
          <a:p>
            <a:pPr indent="0" lvl="0" marL="0" rtl="0">
              <a:spcBef>
                <a:spcPts val="600"/>
              </a:spcBef>
              <a:spcAft>
                <a:spcPts val="0"/>
              </a:spcAft>
              <a:buNone/>
            </a:pPr>
            <a:r>
              <a:rPr lang="en" sz="1400">
                <a:solidFill>
                  <a:srgbClr val="7F7F7F"/>
                </a:solidFill>
              </a:rPr>
              <a:t>Oscilloscope : used to observe the change of an electrical signal over time.</a:t>
            </a:r>
          </a:p>
          <a:p>
            <a:pPr indent="-317500" lvl="0" marL="457200" rtl="0">
              <a:spcBef>
                <a:spcPts val="600"/>
              </a:spcBef>
              <a:spcAft>
                <a:spcPts val="0"/>
              </a:spcAft>
              <a:buSzPts val="1400"/>
              <a:buChar char="●"/>
            </a:pPr>
            <a:r>
              <a:rPr lang="en" sz="1400"/>
              <a:t>The stimulus duration used is 0.2 ms(milliseconds) and stimulus frequency to 1 / sec.</a:t>
            </a:r>
          </a:p>
          <a:p>
            <a:pPr indent="0" lvl="0" marL="0" rtl="0">
              <a:spcBef>
                <a:spcPts val="600"/>
              </a:spcBef>
              <a:spcAft>
                <a:spcPts val="0"/>
              </a:spcAft>
              <a:buNone/>
            </a:pPr>
            <a:r>
              <a:rPr lang="en" sz="1400"/>
              <a:t>As current slowly increases (from a baseline), more nerve fibers reach stimulation threshold (brought to Action Potential). This will lead to more muscle fiber action potentials.</a:t>
            </a:r>
          </a:p>
          <a:p>
            <a:pPr indent="0" lvl="0" marL="114300" rtl="0">
              <a:spcBef>
                <a:spcPts val="0"/>
              </a:spcBef>
              <a:buNone/>
            </a:pPr>
            <a:r>
              <a:t/>
            </a: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spcBef>
                <a:spcPts val="0"/>
              </a:spcBef>
              <a:buNone/>
            </a:pPr>
            <a:r>
              <a:rPr lang="en" sz="3200">
                <a:solidFill>
                  <a:srgbClr val="464653"/>
                </a:solidFill>
                <a:latin typeface="Arial"/>
                <a:ea typeface="Arial"/>
                <a:cs typeface="Arial"/>
                <a:sym typeface="Arial"/>
              </a:rPr>
              <a:t>Procedure</a:t>
            </a:r>
            <a:r>
              <a:rPr b="1" lang="en" sz="3200">
                <a:solidFill>
                  <a:srgbClr val="464653"/>
                </a:solidFill>
                <a:latin typeface="Arial"/>
                <a:ea typeface="Arial"/>
                <a:cs typeface="Arial"/>
                <a:sym typeface="Arial"/>
              </a:rPr>
              <a:t> </a:t>
            </a:r>
            <a:r>
              <a:rPr lang="en" sz="3200">
                <a:solidFill>
                  <a:srgbClr val="464653"/>
                </a:solidFill>
                <a:latin typeface="Arial"/>
                <a:ea typeface="Arial"/>
                <a:cs typeface="Arial"/>
                <a:sym typeface="Arial"/>
              </a:rPr>
              <a:t>(cont.) </a:t>
            </a:r>
          </a:p>
        </p:txBody>
      </p:sp>
      <p:sp>
        <p:nvSpPr>
          <p:cNvPr id="160" name="Shape 160"/>
          <p:cNvSpPr txBox="1"/>
          <p:nvPr>
            <p:ph idx="1" type="body"/>
          </p:nvPr>
        </p:nvSpPr>
        <p:spPr>
          <a:xfrm>
            <a:off x="311700" y="1225225"/>
            <a:ext cx="8520600" cy="3354000"/>
          </a:xfrm>
          <a:prstGeom prst="rect">
            <a:avLst/>
          </a:prstGeom>
        </p:spPr>
        <p:txBody>
          <a:bodyPr anchorCtr="0" anchor="t" bIns="91425" lIns="91425" rIns="91425" wrap="square" tIns="91425">
            <a:noAutofit/>
          </a:bodyPr>
          <a:lstStyle/>
          <a:p>
            <a:pPr indent="-69850" lvl="0" marL="0" rtl="0">
              <a:spcBef>
                <a:spcPts val="600"/>
              </a:spcBef>
              <a:spcAft>
                <a:spcPts val="0"/>
              </a:spcAft>
              <a:buClr>
                <a:schemeClr val="dk1"/>
              </a:buClr>
              <a:buSzPts val="1100"/>
              <a:buFont typeface="Arial"/>
              <a:buNone/>
            </a:pPr>
            <a:r>
              <a:t/>
            </a:r>
            <a:endParaRPr sz="1400">
              <a:solidFill>
                <a:srgbClr val="727CA3"/>
              </a:solidFill>
            </a:endParaRPr>
          </a:p>
          <a:p>
            <a:pPr indent="-69850" lvl="0" marL="0" rtl="0">
              <a:spcBef>
                <a:spcPts val="600"/>
              </a:spcBef>
              <a:spcAft>
                <a:spcPts val="0"/>
              </a:spcAft>
              <a:buClr>
                <a:schemeClr val="dk1"/>
              </a:buClr>
              <a:buSzPts val="1100"/>
              <a:buFont typeface="Arial"/>
              <a:buNone/>
            </a:pPr>
            <a:r>
              <a:rPr lang="en" sz="1400"/>
              <a:t>Most nerves require a current in the range from </a:t>
            </a:r>
            <a:r>
              <a:rPr lang="en" sz="1400">
                <a:solidFill>
                  <a:srgbClr val="F7C120"/>
                </a:solidFill>
              </a:rPr>
              <a:t>20</a:t>
            </a:r>
            <a:r>
              <a:rPr lang="en" sz="1400"/>
              <a:t> to </a:t>
            </a:r>
            <a:r>
              <a:rPr lang="en" sz="1400">
                <a:solidFill>
                  <a:srgbClr val="F7C120"/>
                </a:solidFill>
              </a:rPr>
              <a:t>50</a:t>
            </a:r>
            <a:r>
              <a:rPr lang="en" sz="1400"/>
              <a:t> </a:t>
            </a:r>
            <a:r>
              <a:rPr lang="en" sz="1400">
                <a:solidFill>
                  <a:srgbClr val="F7C120"/>
                </a:solidFill>
              </a:rPr>
              <a:t>mA </a:t>
            </a:r>
            <a:r>
              <a:rPr lang="en" sz="1400"/>
              <a:t>to achieve supramaximal stimulation.</a:t>
            </a:r>
          </a:p>
          <a:p>
            <a:pPr indent="-69850" lvl="0" marL="0" rtl="0">
              <a:spcBef>
                <a:spcPts val="600"/>
              </a:spcBef>
              <a:spcAft>
                <a:spcPts val="0"/>
              </a:spcAft>
              <a:buClr>
                <a:schemeClr val="dk1"/>
              </a:buClr>
              <a:buSzPts val="1100"/>
              <a:buFont typeface="Arial"/>
              <a:buNone/>
            </a:pPr>
            <a:r>
              <a:rPr lang="en" sz="1400"/>
              <a:t>When the current reaches the point where CMAP no longer increases, we assume reaching the supramaximal stimulation. The current is increased by </a:t>
            </a:r>
            <a:r>
              <a:rPr lang="en" sz="1400">
                <a:solidFill>
                  <a:srgbClr val="F7C120"/>
                </a:solidFill>
              </a:rPr>
              <a:t>20%</a:t>
            </a:r>
            <a:r>
              <a:rPr lang="en" sz="1400"/>
              <a:t> to be sure.</a:t>
            </a:r>
          </a:p>
          <a:p>
            <a:pPr indent="-69850" lvl="0" marL="0" rtl="0">
              <a:spcBef>
                <a:spcPts val="600"/>
              </a:spcBef>
              <a:spcAft>
                <a:spcPts val="0"/>
              </a:spcAft>
              <a:buClr>
                <a:schemeClr val="dk1"/>
              </a:buClr>
              <a:buSzPts val="1100"/>
              <a:buFont typeface="Arial"/>
              <a:buNone/>
            </a:pPr>
            <a:r>
              <a:rPr lang="en" sz="1400"/>
              <a:t>1- Apply the stimulus and record the response from stimulation </a:t>
            </a:r>
            <a:r>
              <a:rPr lang="en" sz="1400">
                <a:solidFill>
                  <a:srgbClr val="FF0000"/>
                </a:solidFill>
              </a:rPr>
              <a:t>at the wrist</a:t>
            </a:r>
            <a:r>
              <a:rPr lang="en" sz="1400"/>
              <a:t>.</a:t>
            </a:r>
          </a:p>
          <a:p>
            <a:pPr indent="-69850" lvl="0" marL="0" rtl="0">
              <a:spcBef>
                <a:spcPts val="600"/>
              </a:spcBef>
              <a:spcAft>
                <a:spcPts val="0"/>
              </a:spcAft>
              <a:buClr>
                <a:schemeClr val="dk1"/>
              </a:buClr>
              <a:buSzPts val="1100"/>
              <a:buFont typeface="Arial"/>
              <a:buNone/>
            </a:pPr>
            <a:r>
              <a:rPr lang="en" sz="1400"/>
              <a:t>Store the CMAP ( compound muscle action potential ) in the first channel of the oscilloscope .</a:t>
            </a:r>
          </a:p>
          <a:p>
            <a:pPr indent="-69850" lvl="0" marL="0" rtl="0">
              <a:spcBef>
                <a:spcPts val="600"/>
              </a:spcBef>
              <a:spcAft>
                <a:spcPts val="0"/>
              </a:spcAft>
              <a:buClr>
                <a:schemeClr val="dk1"/>
              </a:buClr>
              <a:buSzPts val="1100"/>
              <a:buFont typeface="Arial"/>
              <a:buNone/>
            </a:pPr>
            <a:r>
              <a:rPr lang="en" sz="1400"/>
              <a:t>2- Change the stimulating site from wrist to </a:t>
            </a:r>
            <a:r>
              <a:rPr lang="en" sz="1400">
                <a:solidFill>
                  <a:srgbClr val="FF0000"/>
                </a:solidFill>
              </a:rPr>
              <a:t>antecubital fossa</a:t>
            </a:r>
            <a:r>
              <a:rPr lang="en" sz="1400"/>
              <a:t> ( elbow ).</a:t>
            </a:r>
          </a:p>
          <a:p>
            <a:pPr indent="-69850" lvl="0" marL="0" rtl="0">
              <a:spcBef>
                <a:spcPts val="600"/>
              </a:spcBef>
              <a:spcAft>
                <a:spcPts val="0"/>
              </a:spcAft>
              <a:buClr>
                <a:schemeClr val="dk1"/>
              </a:buClr>
              <a:buSzPts val="1100"/>
              <a:buFont typeface="Arial"/>
              <a:buNone/>
            </a:pPr>
            <a:r>
              <a:rPr lang="en" sz="1400"/>
              <a:t>Stimulate the nerve &amp; record the CMAP for median nerve stimulation at the elbow.</a:t>
            </a:r>
          </a:p>
          <a:p>
            <a:pPr indent="0" lvl="0" marL="0" rtl="0">
              <a:spcBef>
                <a:spcPts val="600"/>
              </a:spcBef>
              <a:spcAft>
                <a:spcPts val="0"/>
              </a:spcAft>
              <a:buNone/>
            </a:pPr>
            <a:r>
              <a:t/>
            </a:r>
            <a:endParaRPr sz="1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pic>
        <p:nvPicPr>
          <p:cNvPr id="165" name="Shape 165"/>
          <p:cNvPicPr preferRelativeResize="0"/>
          <p:nvPr/>
        </p:nvPicPr>
        <p:blipFill>
          <a:blip r:embed="rId3">
            <a:alphaModFix/>
          </a:blip>
          <a:stretch>
            <a:fillRect/>
          </a:stretch>
        </p:blipFill>
        <p:spPr>
          <a:xfrm>
            <a:off x="152400" y="152400"/>
            <a:ext cx="8568437" cy="4838700"/>
          </a:xfrm>
          <a:prstGeom prst="rect">
            <a:avLst/>
          </a:prstGeom>
          <a:noFill/>
          <a:ln>
            <a:noFill/>
          </a:ln>
        </p:spPr>
      </p:pic>
      <p:sp>
        <p:nvSpPr>
          <p:cNvPr id="166" name="Shape 166"/>
          <p:cNvSpPr txBox="1"/>
          <p:nvPr/>
        </p:nvSpPr>
        <p:spPr>
          <a:xfrm rot="-5400000">
            <a:off x="-971400" y="3036950"/>
            <a:ext cx="2427300" cy="484500"/>
          </a:xfrm>
          <a:prstGeom prst="rect">
            <a:avLst/>
          </a:prstGeom>
          <a:noFill/>
          <a:ln>
            <a:noFill/>
          </a:ln>
        </p:spPr>
        <p:txBody>
          <a:bodyPr anchorCtr="0" anchor="t" bIns="91425" lIns="91425" rIns="91425" wrap="square" tIns="91425">
            <a:noAutofit/>
          </a:bodyPr>
          <a:lstStyle/>
          <a:p>
            <a:pPr indent="0" lvl="0" marL="0">
              <a:spcBef>
                <a:spcPts val="0"/>
              </a:spcBef>
              <a:buNone/>
            </a:pPr>
            <a:r>
              <a:rPr lang="en">
                <a:solidFill>
                  <a:srgbClr val="666666"/>
                </a:solidFill>
              </a:rPr>
              <a:t>Team 436</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spcBef>
                <a:spcPts val="0"/>
              </a:spcBef>
              <a:buNone/>
            </a:pPr>
            <a:r>
              <a:t/>
            </a:r>
            <a:endParaRPr/>
          </a:p>
        </p:txBody>
      </p:sp>
      <p:sp>
        <p:nvSpPr>
          <p:cNvPr id="172" name="Shape 172"/>
          <p:cNvSpPr txBox="1"/>
          <p:nvPr>
            <p:ph idx="1" type="body"/>
          </p:nvPr>
        </p:nvSpPr>
        <p:spPr>
          <a:xfrm>
            <a:off x="311700" y="1225225"/>
            <a:ext cx="8520600" cy="3354000"/>
          </a:xfrm>
          <a:prstGeom prst="rect">
            <a:avLst/>
          </a:prstGeom>
        </p:spPr>
        <p:txBody>
          <a:bodyPr anchorCtr="0" anchor="t" bIns="91425" lIns="91425" rIns="91425" wrap="square" tIns="91425">
            <a:noAutofit/>
          </a:bodyPr>
          <a:lstStyle/>
          <a:p>
            <a:pPr indent="0" lvl="0" marL="114300">
              <a:spcBef>
                <a:spcPts val="0"/>
              </a:spcBef>
              <a:buNone/>
            </a:pPr>
            <a:r>
              <a:t/>
            </a:r>
            <a:endParaRPr/>
          </a:p>
        </p:txBody>
      </p:sp>
      <p:pic>
        <p:nvPicPr>
          <p:cNvPr id="173" name="Shape 173"/>
          <p:cNvPicPr preferRelativeResize="0"/>
          <p:nvPr/>
        </p:nvPicPr>
        <p:blipFill>
          <a:blip r:embed="rId3">
            <a:alphaModFix/>
          </a:blip>
          <a:stretch>
            <a:fillRect/>
          </a:stretch>
        </p:blipFill>
        <p:spPr>
          <a:xfrm>
            <a:off x="0" y="0"/>
            <a:ext cx="9144000" cy="5143500"/>
          </a:xfrm>
          <a:prstGeom prst="rect">
            <a:avLst/>
          </a:prstGeom>
          <a:noFill/>
          <a:ln>
            <a:noFill/>
          </a:ln>
        </p:spPr>
      </p:pic>
      <p:sp>
        <p:nvSpPr>
          <p:cNvPr id="174" name="Shape 174"/>
          <p:cNvSpPr txBox="1"/>
          <p:nvPr/>
        </p:nvSpPr>
        <p:spPr>
          <a:xfrm rot="-5400000">
            <a:off x="-352500" y="3759625"/>
            <a:ext cx="1172100" cy="467100"/>
          </a:xfrm>
          <a:prstGeom prst="rect">
            <a:avLst/>
          </a:prstGeom>
          <a:noFill/>
          <a:ln>
            <a:noFill/>
          </a:ln>
        </p:spPr>
        <p:txBody>
          <a:bodyPr anchorCtr="0" anchor="t" bIns="91425" lIns="91425" rIns="91425" wrap="square" tIns="91425">
            <a:noAutofit/>
          </a:bodyPr>
          <a:lstStyle/>
          <a:p>
            <a:pPr indent="0" lvl="0" marL="0">
              <a:spcBef>
                <a:spcPts val="0"/>
              </a:spcBef>
              <a:buNone/>
            </a:pPr>
            <a:r>
              <a:rPr lang="en" sz="1200">
                <a:solidFill>
                  <a:srgbClr val="999999"/>
                </a:solidFill>
                <a:latin typeface="Open Sans"/>
                <a:ea typeface="Open Sans"/>
                <a:cs typeface="Open Sans"/>
                <a:sym typeface="Open Sans"/>
              </a:rPr>
              <a:t>Team 436</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Shape 179"/>
          <p:cNvSpPr txBox="1"/>
          <p:nvPr>
            <p:ph type="title"/>
          </p:nvPr>
        </p:nvSpPr>
        <p:spPr>
          <a:xfrm>
            <a:off x="178550" y="124850"/>
            <a:ext cx="8520600" cy="731100"/>
          </a:xfrm>
          <a:prstGeom prst="rect">
            <a:avLst/>
          </a:prstGeom>
        </p:spPr>
        <p:txBody>
          <a:bodyPr anchorCtr="0" anchor="b" bIns="91425" lIns="91425" rIns="91425" wrap="square" tIns="91425">
            <a:noAutofit/>
          </a:bodyPr>
          <a:lstStyle/>
          <a:p>
            <a:pPr indent="0" lvl="0" marL="0">
              <a:spcBef>
                <a:spcPts val="0"/>
              </a:spcBef>
              <a:buNone/>
            </a:pPr>
            <a:r>
              <a:rPr lang="en" sz="3600">
                <a:solidFill>
                  <a:schemeClr val="accent2"/>
                </a:solidFill>
              </a:rPr>
              <a:t>Patterns of nerve conduction Normal study of median nerve  </a:t>
            </a:r>
          </a:p>
        </p:txBody>
      </p:sp>
      <p:sp>
        <p:nvSpPr>
          <p:cNvPr id="180" name="Shape 180"/>
          <p:cNvSpPr txBox="1"/>
          <p:nvPr/>
        </p:nvSpPr>
        <p:spPr>
          <a:xfrm>
            <a:off x="920450" y="852225"/>
            <a:ext cx="1709700" cy="804000"/>
          </a:xfrm>
          <a:prstGeom prst="rect">
            <a:avLst/>
          </a:prstGeom>
          <a:solidFill>
            <a:srgbClr val="F3F3F3"/>
          </a:solidFill>
          <a:ln cap="flat" cmpd="sng" w="9525">
            <a:solidFill>
              <a:schemeClr val="lt2"/>
            </a:solidFill>
            <a:prstDash val="dot"/>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
                <a:latin typeface="Open Sans"/>
                <a:ea typeface="Open Sans"/>
                <a:cs typeface="Open Sans"/>
                <a:sym typeface="Open Sans"/>
              </a:rPr>
              <a:t>Normal median distal latency (DL)</a:t>
            </a:r>
          </a:p>
          <a:p>
            <a:pPr indent="0" lvl="0" marL="0" algn="ctr">
              <a:spcBef>
                <a:spcPts val="0"/>
              </a:spcBef>
              <a:buNone/>
            </a:pPr>
            <a:r>
              <a:rPr lang="en" sz="1800">
                <a:solidFill>
                  <a:srgbClr val="FF0000"/>
                </a:solidFill>
                <a:latin typeface="Open Sans"/>
                <a:ea typeface="Open Sans"/>
                <a:cs typeface="Open Sans"/>
                <a:sym typeface="Open Sans"/>
              </a:rPr>
              <a:t>3 ms</a:t>
            </a:r>
          </a:p>
          <a:p>
            <a:pPr indent="0" lvl="0" marL="0">
              <a:spcBef>
                <a:spcPts val="0"/>
              </a:spcBef>
              <a:buNone/>
            </a:pPr>
            <a:r>
              <a:t/>
            </a:r>
            <a:endParaRPr>
              <a:latin typeface="Open Sans"/>
              <a:ea typeface="Open Sans"/>
              <a:cs typeface="Open Sans"/>
              <a:sym typeface="Open Sans"/>
            </a:endParaRPr>
          </a:p>
          <a:p>
            <a:pPr indent="0" lvl="0" marL="0">
              <a:spcBef>
                <a:spcPts val="0"/>
              </a:spcBef>
              <a:buNone/>
            </a:pPr>
            <a:r>
              <a:t/>
            </a:r>
            <a:endParaRPr sz="2400">
              <a:latin typeface="Open Sans"/>
              <a:ea typeface="Open Sans"/>
              <a:cs typeface="Open Sans"/>
              <a:sym typeface="Open Sans"/>
            </a:endParaRPr>
          </a:p>
        </p:txBody>
      </p:sp>
      <p:sp>
        <p:nvSpPr>
          <p:cNvPr id="181" name="Shape 181"/>
          <p:cNvSpPr txBox="1"/>
          <p:nvPr/>
        </p:nvSpPr>
        <p:spPr>
          <a:xfrm>
            <a:off x="5937625" y="806325"/>
            <a:ext cx="1305300" cy="898200"/>
          </a:xfrm>
          <a:prstGeom prst="rect">
            <a:avLst/>
          </a:prstGeom>
          <a:solidFill>
            <a:srgbClr val="EFEFEF"/>
          </a:solidFill>
          <a:ln cap="flat" cmpd="sng" w="9525">
            <a:solidFill>
              <a:schemeClr val="lt2"/>
            </a:solidFill>
            <a:prstDash val="dot"/>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
                <a:latin typeface="Open Sans"/>
                <a:ea typeface="Open Sans"/>
                <a:cs typeface="Open Sans"/>
                <a:sym typeface="Open Sans"/>
              </a:rPr>
              <a:t>Amplitude </a:t>
            </a:r>
          </a:p>
          <a:p>
            <a:pPr indent="0" lvl="0" marL="0" algn="ctr">
              <a:spcBef>
                <a:spcPts val="0"/>
              </a:spcBef>
              <a:buNone/>
            </a:pPr>
            <a:r>
              <a:rPr lang="en" sz="1800">
                <a:latin typeface="Open Sans"/>
                <a:ea typeface="Open Sans"/>
                <a:cs typeface="Open Sans"/>
                <a:sym typeface="Open Sans"/>
              </a:rPr>
              <a:t>&gt;</a:t>
            </a:r>
            <a:r>
              <a:rPr lang="en" sz="1800">
                <a:solidFill>
                  <a:srgbClr val="FF0000"/>
                </a:solidFill>
                <a:latin typeface="Open Sans"/>
                <a:ea typeface="Open Sans"/>
                <a:cs typeface="Open Sans"/>
                <a:sym typeface="Open Sans"/>
              </a:rPr>
              <a:t> 4 mV</a:t>
            </a:r>
          </a:p>
        </p:txBody>
      </p:sp>
      <p:sp>
        <p:nvSpPr>
          <p:cNvPr id="182" name="Shape 182"/>
          <p:cNvSpPr txBox="1"/>
          <p:nvPr/>
        </p:nvSpPr>
        <p:spPr>
          <a:xfrm>
            <a:off x="3546625" y="806325"/>
            <a:ext cx="1474500" cy="898200"/>
          </a:xfrm>
          <a:prstGeom prst="rect">
            <a:avLst/>
          </a:prstGeom>
          <a:solidFill>
            <a:srgbClr val="EFEFEF"/>
          </a:solidFill>
          <a:ln cap="flat" cmpd="sng" w="9525">
            <a:solidFill>
              <a:schemeClr val="lt2"/>
            </a:solidFill>
            <a:prstDash val="dot"/>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
                <a:latin typeface="Open Sans"/>
                <a:ea typeface="Open Sans"/>
                <a:cs typeface="Open Sans"/>
                <a:sym typeface="Open Sans"/>
              </a:rPr>
              <a:t>Conduction velocity (CV)</a:t>
            </a:r>
            <a:r>
              <a:rPr lang="en">
                <a:latin typeface="Open Sans"/>
                <a:ea typeface="Open Sans"/>
                <a:cs typeface="Open Sans"/>
                <a:sym typeface="Open Sans"/>
              </a:rPr>
              <a:t> </a:t>
            </a:r>
          </a:p>
          <a:p>
            <a:pPr indent="0" lvl="0" marL="0" rtl="0" algn="ctr">
              <a:spcBef>
                <a:spcPts val="0"/>
              </a:spcBef>
              <a:buNone/>
            </a:pPr>
            <a:r>
              <a:rPr lang="en" sz="1800">
                <a:latin typeface="Open Sans"/>
                <a:ea typeface="Open Sans"/>
                <a:cs typeface="Open Sans"/>
                <a:sym typeface="Open Sans"/>
              </a:rPr>
              <a:t>&gt;</a:t>
            </a:r>
            <a:r>
              <a:rPr lang="en" sz="1800">
                <a:solidFill>
                  <a:srgbClr val="FF0000"/>
                </a:solidFill>
                <a:latin typeface="Open Sans"/>
                <a:ea typeface="Open Sans"/>
                <a:cs typeface="Open Sans"/>
                <a:sym typeface="Open Sans"/>
              </a:rPr>
              <a:t> 49 mls</a:t>
            </a:r>
          </a:p>
        </p:txBody>
      </p:sp>
      <p:graphicFrame>
        <p:nvGraphicFramePr>
          <p:cNvPr id="183" name="Shape 183"/>
          <p:cNvGraphicFramePr/>
          <p:nvPr/>
        </p:nvGraphicFramePr>
        <p:xfrm>
          <a:off x="202038" y="2013863"/>
          <a:ext cx="3000000" cy="3000000"/>
        </p:xfrm>
        <a:graphic>
          <a:graphicData uri="http://schemas.openxmlformats.org/drawingml/2006/table">
            <a:tbl>
              <a:tblPr>
                <a:noFill/>
                <a:tableStyleId>{14D0864E-517B-4A81-8B75-BF383C90CB09}</a:tableStyleId>
              </a:tblPr>
              <a:tblGrid>
                <a:gridCol w="2885800"/>
                <a:gridCol w="3422775"/>
                <a:gridCol w="2431350"/>
              </a:tblGrid>
              <a:tr h="323375">
                <a:tc>
                  <a:txBody>
                    <a:bodyPr>
                      <a:noAutofit/>
                    </a:bodyPr>
                    <a:lstStyle/>
                    <a:p>
                      <a:pPr indent="0" lvl="0" marL="0" rtl="0">
                        <a:spcBef>
                          <a:spcPts val="0"/>
                        </a:spcBef>
                        <a:buNone/>
                      </a:pPr>
                      <a:r>
                        <a:t/>
                      </a:r>
                      <a:endParaRPr sz="1300">
                        <a:latin typeface="Open Sans"/>
                        <a:ea typeface="Open Sans"/>
                        <a:cs typeface="Open Sans"/>
                        <a:sym typeface="Open Sans"/>
                      </a:endParaRP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solidFill>
                      <a:schemeClr val="lt2"/>
                    </a:solidFill>
                  </a:tcPr>
                </a:tc>
                <a:tc>
                  <a:txBody>
                    <a:bodyPr>
                      <a:noAutofit/>
                    </a:bodyPr>
                    <a:lstStyle/>
                    <a:p>
                      <a:pPr indent="0" lvl="0" marL="0" rtl="0">
                        <a:spcBef>
                          <a:spcPts val="0"/>
                        </a:spcBef>
                        <a:buNone/>
                      </a:pPr>
                      <a:r>
                        <a:rPr lang="en" sz="1300">
                          <a:latin typeface="Open Sans"/>
                          <a:ea typeface="Open Sans"/>
                          <a:cs typeface="Open Sans"/>
                          <a:sym typeface="Open Sans"/>
                        </a:rPr>
                        <a:t>Axonal loss</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solidFill>
                      <a:schemeClr val="lt2"/>
                    </a:solidFill>
                  </a:tcPr>
                </a:tc>
                <a:tc>
                  <a:txBody>
                    <a:bodyPr>
                      <a:noAutofit/>
                    </a:bodyPr>
                    <a:lstStyle/>
                    <a:p>
                      <a:pPr indent="0" lvl="0" marL="0" rtl="0">
                        <a:spcBef>
                          <a:spcPts val="0"/>
                        </a:spcBef>
                        <a:buNone/>
                      </a:pPr>
                      <a:r>
                        <a:rPr lang="en" sz="1300">
                          <a:latin typeface="Open Sans"/>
                          <a:ea typeface="Open Sans"/>
                          <a:cs typeface="Open Sans"/>
                          <a:sym typeface="Open Sans"/>
                        </a:rPr>
                        <a:t>Demyelination </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solidFill>
                      <a:schemeClr val="lt2"/>
                    </a:solidFill>
                  </a:tcPr>
                </a:tc>
              </a:tr>
              <a:tr h="323375">
                <a:tc>
                  <a:txBody>
                    <a:bodyPr>
                      <a:noAutofit/>
                    </a:bodyPr>
                    <a:lstStyle/>
                    <a:p>
                      <a:pPr indent="0" lvl="0" marL="0" rtl="0">
                        <a:spcBef>
                          <a:spcPts val="0"/>
                        </a:spcBef>
                        <a:buNone/>
                      </a:pPr>
                      <a:r>
                        <a:rPr lang="en" sz="1300">
                          <a:latin typeface="Open Sans"/>
                          <a:ea typeface="Open Sans"/>
                          <a:cs typeface="Open Sans"/>
                          <a:sym typeface="Open Sans"/>
                        </a:rPr>
                        <a:t>Amplitude</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solidFill>
                      <a:schemeClr val="lt2"/>
                    </a:solidFill>
                  </a:tcPr>
                </a:tc>
                <a:tc>
                  <a:txBody>
                    <a:bodyPr>
                      <a:noAutofit/>
                    </a:bodyPr>
                    <a:lstStyle/>
                    <a:p>
                      <a:pPr indent="0" lvl="0" marL="0" rtl="0">
                        <a:spcBef>
                          <a:spcPts val="0"/>
                        </a:spcBef>
                        <a:buNone/>
                      </a:pPr>
                      <a:r>
                        <a:rPr lang="en" sz="1300">
                          <a:latin typeface="Open Sans"/>
                          <a:ea typeface="Open Sans"/>
                          <a:cs typeface="Open Sans"/>
                          <a:sym typeface="Open Sans"/>
                        </a:rPr>
                        <a:t>decrease</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solidFill>
                      <a:srgbClr val="FFF2CC"/>
                    </a:solidFill>
                  </a:tcPr>
                </a:tc>
                <a:tc>
                  <a:txBody>
                    <a:bodyPr>
                      <a:noAutofit/>
                    </a:bodyPr>
                    <a:lstStyle/>
                    <a:p>
                      <a:pPr indent="0" lvl="0" marL="0" rtl="0">
                        <a:spcBef>
                          <a:spcPts val="0"/>
                        </a:spcBef>
                        <a:buNone/>
                      </a:pPr>
                      <a:r>
                        <a:rPr lang="en" sz="1300">
                          <a:latin typeface="Open Sans"/>
                          <a:ea typeface="Open Sans"/>
                          <a:cs typeface="Open Sans"/>
                          <a:sym typeface="Open Sans"/>
                        </a:rPr>
                        <a:t>No change</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solidFill>
                      <a:srgbClr val="FFF2CC"/>
                    </a:solidFill>
                  </a:tcPr>
                </a:tc>
              </a:tr>
              <a:tr h="492325">
                <a:tc>
                  <a:txBody>
                    <a:bodyPr>
                      <a:noAutofit/>
                    </a:bodyPr>
                    <a:lstStyle/>
                    <a:p>
                      <a:pPr indent="0" lvl="0" marL="0" rtl="0">
                        <a:spcBef>
                          <a:spcPts val="0"/>
                        </a:spcBef>
                        <a:buNone/>
                      </a:pPr>
                      <a:r>
                        <a:rPr lang="en" sz="1300">
                          <a:latin typeface="Open Sans"/>
                          <a:ea typeface="Open Sans"/>
                          <a:cs typeface="Open Sans"/>
                          <a:sym typeface="Open Sans"/>
                        </a:rPr>
                        <a:t>Distal latency </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solidFill>
                      <a:schemeClr val="lt2"/>
                    </a:solidFill>
                  </a:tcPr>
                </a:tc>
                <a:tc>
                  <a:txBody>
                    <a:bodyPr>
                      <a:noAutofit/>
                    </a:bodyPr>
                    <a:lstStyle/>
                    <a:p>
                      <a:pPr indent="0" lvl="0" marL="0" rtl="0">
                        <a:spcBef>
                          <a:spcPts val="0"/>
                        </a:spcBef>
                        <a:buNone/>
                      </a:pPr>
                      <a:r>
                        <a:rPr lang="en" sz="1300">
                          <a:latin typeface="Open Sans"/>
                          <a:ea typeface="Open Sans"/>
                          <a:cs typeface="Open Sans"/>
                          <a:sym typeface="Open Sans"/>
                        </a:rPr>
                        <a:t>Normal or slightly prolonged </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solidFill>
                      <a:srgbClr val="FFF2CC"/>
                    </a:solidFill>
                  </a:tcPr>
                </a:tc>
                <a:tc>
                  <a:txBody>
                    <a:bodyPr>
                      <a:noAutofit/>
                    </a:bodyPr>
                    <a:lstStyle/>
                    <a:p>
                      <a:pPr indent="0" lvl="0" marL="0" rtl="0">
                        <a:spcBef>
                          <a:spcPts val="0"/>
                        </a:spcBef>
                        <a:buNone/>
                      </a:pPr>
                      <a:r>
                        <a:rPr lang="en" sz="1300">
                          <a:latin typeface="Open Sans"/>
                          <a:ea typeface="Open Sans"/>
                          <a:cs typeface="Open Sans"/>
                          <a:sym typeface="Open Sans"/>
                        </a:rPr>
                        <a:t>Prolonged ( 130% upper the normal limit)</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solidFill>
                      <a:srgbClr val="FFF2CC"/>
                    </a:solidFill>
                  </a:tcPr>
                </a:tc>
              </a:tr>
              <a:tr h="492325">
                <a:tc>
                  <a:txBody>
                    <a:bodyPr>
                      <a:noAutofit/>
                    </a:bodyPr>
                    <a:lstStyle/>
                    <a:p>
                      <a:pPr indent="0" lvl="0" marL="0" rtl="0">
                        <a:spcBef>
                          <a:spcPts val="0"/>
                        </a:spcBef>
                        <a:buNone/>
                      </a:pPr>
                      <a:r>
                        <a:rPr lang="en" sz="1300">
                          <a:latin typeface="Open Sans"/>
                          <a:ea typeface="Open Sans"/>
                          <a:cs typeface="Open Sans"/>
                          <a:sym typeface="Open Sans"/>
                        </a:rPr>
                        <a:t>Morphology of potential between proximal and distal sites</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solidFill>
                      <a:schemeClr val="lt2"/>
                    </a:solidFill>
                  </a:tcPr>
                </a:tc>
                <a:tc>
                  <a:txBody>
                    <a:bodyPr>
                      <a:noAutofit/>
                    </a:bodyPr>
                    <a:lstStyle/>
                    <a:p>
                      <a:pPr indent="0" lvl="0" marL="0" rtl="0">
                        <a:spcBef>
                          <a:spcPts val="0"/>
                        </a:spcBef>
                        <a:buNone/>
                      </a:pPr>
                      <a:r>
                        <a:rPr b="1" lang="en" sz="1300">
                          <a:latin typeface="Open Sans"/>
                          <a:ea typeface="Open Sans"/>
                          <a:cs typeface="Open Sans"/>
                          <a:sym typeface="Open Sans"/>
                        </a:rPr>
                        <a:t>No change</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solidFill>
                      <a:srgbClr val="FFF2CC"/>
                    </a:solidFill>
                  </a:tcPr>
                </a:tc>
                <a:tc>
                  <a:txBody>
                    <a:bodyPr>
                      <a:noAutofit/>
                    </a:bodyPr>
                    <a:lstStyle/>
                    <a:p>
                      <a:pPr indent="0" lvl="0" marL="0" rtl="0">
                        <a:spcBef>
                          <a:spcPts val="0"/>
                        </a:spcBef>
                        <a:buNone/>
                      </a:pPr>
                      <a:r>
                        <a:rPr b="1" lang="en" sz="1300">
                          <a:latin typeface="Open Sans"/>
                          <a:ea typeface="Open Sans"/>
                          <a:cs typeface="Open Sans"/>
                          <a:sym typeface="Open Sans"/>
                        </a:rPr>
                        <a:t>No change</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solidFill>
                      <a:srgbClr val="FFF2CC"/>
                    </a:solidFill>
                  </a:tcPr>
                </a:tc>
              </a:tr>
              <a:tr h="492325">
                <a:tc>
                  <a:txBody>
                    <a:bodyPr>
                      <a:noAutofit/>
                    </a:bodyPr>
                    <a:lstStyle/>
                    <a:p>
                      <a:pPr indent="0" lvl="0" marL="0" rtl="0">
                        <a:spcBef>
                          <a:spcPts val="0"/>
                        </a:spcBef>
                        <a:buNone/>
                      </a:pPr>
                      <a:r>
                        <a:rPr lang="en" sz="1300">
                          <a:latin typeface="Open Sans"/>
                          <a:ea typeface="Open Sans"/>
                          <a:cs typeface="Open Sans"/>
                          <a:sym typeface="Open Sans"/>
                        </a:rPr>
                        <a:t>Conduction velocity </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solidFill>
                      <a:schemeClr val="lt2"/>
                    </a:solidFill>
                  </a:tcPr>
                </a:tc>
                <a:tc>
                  <a:txBody>
                    <a:bodyPr>
                      <a:noAutofit/>
                    </a:bodyPr>
                    <a:lstStyle/>
                    <a:p>
                      <a:pPr indent="0" lvl="0" marL="0" rtl="0">
                        <a:spcBef>
                          <a:spcPts val="0"/>
                        </a:spcBef>
                        <a:buNone/>
                      </a:pPr>
                      <a:r>
                        <a:rPr lang="en" sz="1300">
                          <a:latin typeface="Open Sans"/>
                          <a:ea typeface="Open Sans"/>
                          <a:cs typeface="Open Sans"/>
                          <a:sym typeface="Open Sans"/>
                        </a:rPr>
                        <a:t>Normal or slightly slowed </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solidFill>
                      <a:srgbClr val="FFF2CC"/>
                    </a:solidFill>
                  </a:tcPr>
                </a:tc>
                <a:tc>
                  <a:txBody>
                    <a:bodyPr>
                      <a:noAutofit/>
                    </a:bodyPr>
                    <a:lstStyle/>
                    <a:p>
                      <a:pPr indent="0" lvl="0" marL="0" rtl="0">
                        <a:spcBef>
                          <a:spcPts val="0"/>
                        </a:spcBef>
                        <a:buNone/>
                      </a:pPr>
                      <a:r>
                        <a:rPr lang="en" sz="1300">
                          <a:latin typeface="Open Sans"/>
                          <a:ea typeface="Open Sans"/>
                          <a:cs typeface="Open Sans"/>
                          <a:sym typeface="Open Sans"/>
                        </a:rPr>
                        <a:t>Markedly slowed (75% lower than normal limit) </a:t>
                      </a:r>
                    </a:p>
                  </a:txBody>
                  <a:tcPr marT="91425" marB="91425" marR="91425" marL="91425">
                    <a:lnL cap="flat" cmpd="sng" w="9525">
                      <a:solidFill>
                        <a:schemeClr val="accent1"/>
                      </a:solidFill>
                      <a:prstDash val="solid"/>
                      <a:round/>
                      <a:headEnd len="med" w="med" type="none"/>
                      <a:tailEnd len="med" w="med" type="none"/>
                    </a:lnL>
                    <a:lnR cap="flat" cmpd="sng" w="9525">
                      <a:solidFill>
                        <a:schemeClr val="accent1"/>
                      </a:solidFill>
                      <a:prstDash val="solid"/>
                      <a:round/>
                      <a:headEnd len="med" w="med" type="none"/>
                      <a:tailEnd len="med" w="med" type="none"/>
                    </a:lnR>
                    <a:lnT cap="flat" cmpd="sng" w="9525">
                      <a:solidFill>
                        <a:schemeClr val="accent1"/>
                      </a:solidFill>
                      <a:prstDash val="solid"/>
                      <a:round/>
                      <a:headEnd len="med" w="med" type="none"/>
                      <a:tailEnd len="med" w="med" type="none"/>
                    </a:lnT>
                    <a:lnB cap="flat" cmpd="sng" w="9525">
                      <a:solidFill>
                        <a:schemeClr val="accent1"/>
                      </a:solidFill>
                      <a:prstDash val="solid"/>
                      <a:round/>
                      <a:headEnd len="med" w="med" type="none"/>
                      <a:tailEnd len="med" w="med" type="none"/>
                    </a:lnB>
                    <a:solidFill>
                      <a:srgbClr val="FFF2CC"/>
                    </a:solidFill>
                  </a:tcPr>
                </a:tc>
              </a:tr>
            </a:tbl>
          </a:graphicData>
        </a:graphic>
      </p:graphicFrame>
      <p:sp>
        <p:nvSpPr>
          <p:cNvPr id="184" name="Shape 184"/>
          <p:cNvSpPr txBox="1"/>
          <p:nvPr/>
        </p:nvSpPr>
        <p:spPr>
          <a:xfrm>
            <a:off x="202050" y="1704513"/>
            <a:ext cx="8739900" cy="377700"/>
          </a:xfrm>
          <a:prstGeom prst="rect">
            <a:avLst/>
          </a:prstGeom>
          <a:solidFill>
            <a:schemeClr val="lt2"/>
          </a:solidFill>
          <a:ln cap="flat" cmpd="sng" w="9525">
            <a:solidFill>
              <a:schemeClr val="accent1"/>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 sz="1800">
                <a:solidFill>
                  <a:schemeClr val="accent2"/>
                </a:solidFill>
              </a:rPr>
              <a:t>Axonal Loss and Demyelination </a:t>
            </a:r>
          </a:p>
        </p:txBody>
      </p:sp>
      <p:pic>
        <p:nvPicPr>
          <p:cNvPr id="185" name="Shape 185"/>
          <p:cNvPicPr preferRelativeResize="0"/>
          <p:nvPr/>
        </p:nvPicPr>
        <p:blipFill>
          <a:blip r:embed="rId3">
            <a:alphaModFix/>
          </a:blip>
          <a:stretch>
            <a:fillRect/>
          </a:stretch>
        </p:blipFill>
        <p:spPr>
          <a:xfrm>
            <a:off x="3192825" y="4528325"/>
            <a:ext cx="3093549" cy="475225"/>
          </a:xfrm>
          <a:prstGeom prst="rect">
            <a:avLst/>
          </a:prstGeom>
          <a:noFill/>
          <a:ln>
            <a:noFill/>
          </a:ln>
        </p:spPr>
      </p:pic>
      <p:pic>
        <p:nvPicPr>
          <p:cNvPr id="186" name="Shape 186"/>
          <p:cNvPicPr preferRelativeResize="0"/>
          <p:nvPr/>
        </p:nvPicPr>
        <p:blipFill>
          <a:blip r:embed="rId4">
            <a:alphaModFix/>
          </a:blip>
          <a:stretch>
            <a:fillRect/>
          </a:stretch>
        </p:blipFill>
        <p:spPr>
          <a:xfrm>
            <a:off x="6598525" y="4503038"/>
            <a:ext cx="2343424" cy="525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spcBef>
                <a:spcPts val="0"/>
              </a:spcBef>
              <a:buNone/>
            </a:pPr>
            <a:r>
              <a:rPr lang="en">
                <a:solidFill>
                  <a:schemeClr val="accent2"/>
                </a:solidFill>
              </a:rPr>
              <a:t>Electromyography ( EMG) </a:t>
            </a:r>
          </a:p>
        </p:txBody>
      </p:sp>
      <p:sp>
        <p:nvSpPr>
          <p:cNvPr id="192" name="Shape 192"/>
          <p:cNvSpPr txBox="1"/>
          <p:nvPr>
            <p:ph idx="1" type="body"/>
          </p:nvPr>
        </p:nvSpPr>
        <p:spPr>
          <a:xfrm>
            <a:off x="311700" y="1383350"/>
            <a:ext cx="8520600" cy="2228700"/>
          </a:xfrm>
          <a:prstGeom prst="rect">
            <a:avLst/>
          </a:prstGeom>
        </p:spPr>
        <p:txBody>
          <a:bodyPr anchorCtr="0" anchor="t" bIns="91425" lIns="91425" rIns="91425" wrap="square" tIns="91425">
            <a:noAutofit/>
          </a:bodyPr>
          <a:lstStyle/>
          <a:p>
            <a:pPr indent="0" lvl="0" marL="114300">
              <a:lnSpc>
                <a:spcPct val="150000"/>
              </a:lnSpc>
              <a:spcBef>
                <a:spcPts val="0"/>
              </a:spcBef>
              <a:buNone/>
            </a:pPr>
            <a:r>
              <a:rPr b="1" lang="en" sz="1400">
                <a:solidFill>
                  <a:srgbClr val="FF0000"/>
                </a:solidFill>
              </a:rPr>
              <a:t>EMG:</a:t>
            </a:r>
            <a:r>
              <a:rPr lang="en" sz="1400"/>
              <a:t> is a technique for evaluating and recording physiologic properties of muscles at rest and while contracting . </a:t>
            </a:r>
          </a:p>
          <a:p>
            <a:pPr indent="-69850" lvl="0" marL="114300">
              <a:lnSpc>
                <a:spcPct val="150000"/>
              </a:lnSpc>
              <a:spcBef>
                <a:spcPts val="0"/>
              </a:spcBef>
              <a:buClr>
                <a:schemeClr val="dk1"/>
              </a:buClr>
              <a:buSzPts val="1100"/>
              <a:buFont typeface="Arial"/>
              <a:buNone/>
            </a:pPr>
            <a:r>
              <a:rPr b="1" lang="en" sz="1400">
                <a:solidFill>
                  <a:srgbClr val="FF0000"/>
                </a:solidFill>
              </a:rPr>
              <a:t>Mechanism:</a:t>
            </a:r>
            <a:r>
              <a:rPr lang="en" sz="1400"/>
              <a:t> It is a recording of electrical activity of the muscle by inserting </a:t>
            </a:r>
            <a:r>
              <a:rPr b="1" lang="en" sz="1400" u="sng"/>
              <a:t>needle electrode</a:t>
            </a:r>
            <a:r>
              <a:rPr lang="en" sz="1400"/>
              <a:t> in the belly of the muscles ( needle EMG ) or by applying the surface electrodes ( surface EMG ).</a:t>
            </a:r>
          </a:p>
          <a:p>
            <a:pPr indent="0" lvl="0" marL="114300">
              <a:spcBef>
                <a:spcPts val="0"/>
              </a:spcBef>
              <a:buNone/>
            </a:pPr>
            <a:r>
              <a:t/>
            </a:r>
            <a:endParaRPr/>
          </a:p>
        </p:txBody>
      </p:sp>
      <p:sp>
        <p:nvSpPr>
          <p:cNvPr id="193" name="Shape 193"/>
          <p:cNvSpPr txBox="1"/>
          <p:nvPr/>
        </p:nvSpPr>
        <p:spPr>
          <a:xfrm>
            <a:off x="466525" y="3254050"/>
            <a:ext cx="3207300" cy="46500"/>
          </a:xfrm>
          <a:prstGeom prst="rect">
            <a:avLst/>
          </a:prstGeom>
          <a:noFill/>
          <a:ln>
            <a:noFill/>
          </a:ln>
        </p:spPr>
        <p:txBody>
          <a:bodyPr anchorCtr="0" anchor="t" bIns="91425" lIns="91425" rIns="91425" wrap="square" tIns="91425">
            <a:noAutofit/>
          </a:bodyPr>
          <a:lstStyle/>
          <a:p>
            <a:pPr indent="0" lvl="0" marL="0">
              <a:spcBef>
                <a:spcPts val="0"/>
              </a:spcBef>
              <a:buNone/>
            </a:pPr>
            <a:r>
              <a:t/>
            </a:r>
            <a:endParaRPr>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txBox="1"/>
          <p:nvPr>
            <p:ph type="title"/>
          </p:nvPr>
        </p:nvSpPr>
        <p:spPr>
          <a:xfrm>
            <a:off x="311700" y="253425"/>
            <a:ext cx="8520600" cy="1098300"/>
          </a:xfrm>
          <a:prstGeom prst="rect">
            <a:avLst/>
          </a:prstGeom>
        </p:spPr>
        <p:txBody>
          <a:bodyPr anchorCtr="0" anchor="b" bIns="91425" lIns="91425" rIns="91425" wrap="square" tIns="91425">
            <a:noAutofit/>
          </a:bodyPr>
          <a:lstStyle/>
          <a:p>
            <a:pPr indent="-69850" lvl="0" marL="0" rtl="0">
              <a:lnSpc>
                <a:spcPct val="115000"/>
              </a:lnSpc>
              <a:spcBef>
                <a:spcPts val="800"/>
              </a:spcBef>
              <a:buClr>
                <a:schemeClr val="dk1"/>
              </a:buClr>
              <a:buSzPts val="1100"/>
              <a:buFont typeface="Arial"/>
              <a:buNone/>
            </a:pPr>
            <a:r>
              <a:rPr lang="en" sz="1400">
                <a:latin typeface="Open Sans"/>
                <a:ea typeface="Open Sans"/>
                <a:cs typeface="Open Sans"/>
                <a:sym typeface="Open Sans"/>
              </a:rPr>
              <a:t>•A motor unit is defined as one motor neuron and all of the muscle fibers it innervates. </a:t>
            </a:r>
          </a:p>
          <a:p>
            <a:pPr indent="0" lvl="0" marL="0">
              <a:spcBef>
                <a:spcPts val="0"/>
              </a:spcBef>
              <a:buNone/>
            </a:pPr>
            <a:r>
              <a:t/>
            </a:r>
            <a:endParaRPr/>
          </a:p>
        </p:txBody>
      </p:sp>
      <p:pic>
        <p:nvPicPr>
          <p:cNvPr id="199" name="Shape 199"/>
          <p:cNvPicPr preferRelativeResize="0"/>
          <p:nvPr/>
        </p:nvPicPr>
        <p:blipFill>
          <a:blip r:embed="rId3">
            <a:alphaModFix/>
          </a:blip>
          <a:stretch>
            <a:fillRect/>
          </a:stretch>
        </p:blipFill>
        <p:spPr>
          <a:xfrm>
            <a:off x="311700" y="1351725"/>
            <a:ext cx="4510074" cy="3562201"/>
          </a:xfrm>
          <a:prstGeom prst="rect">
            <a:avLst/>
          </a:prstGeom>
          <a:noFill/>
          <a:ln>
            <a:noFill/>
          </a:ln>
        </p:spPr>
      </p:pic>
      <p:sp>
        <p:nvSpPr>
          <p:cNvPr id="200" name="Shape 200"/>
          <p:cNvSpPr txBox="1"/>
          <p:nvPr/>
        </p:nvSpPr>
        <p:spPr>
          <a:xfrm>
            <a:off x="5040250" y="1107575"/>
            <a:ext cx="3885900" cy="3519600"/>
          </a:xfrm>
          <a:prstGeom prst="rect">
            <a:avLst/>
          </a:prstGeom>
          <a:noFill/>
          <a:ln>
            <a:noFill/>
          </a:ln>
        </p:spPr>
        <p:txBody>
          <a:bodyPr anchorCtr="0" anchor="t" bIns="91425" lIns="91425" rIns="91425" wrap="square" tIns="91425">
            <a:noAutofit/>
          </a:bodyPr>
          <a:lstStyle/>
          <a:p>
            <a:pPr indent="0" lvl="0" marL="0" rtl="0">
              <a:lnSpc>
                <a:spcPct val="115000"/>
              </a:lnSpc>
              <a:spcBef>
                <a:spcPts val="400"/>
              </a:spcBef>
              <a:buNone/>
            </a:pPr>
            <a:r>
              <a:rPr lang="en" sz="1100">
                <a:solidFill>
                  <a:srgbClr val="999999"/>
                </a:solidFill>
                <a:latin typeface="Open Sans"/>
                <a:ea typeface="Open Sans"/>
                <a:cs typeface="Open Sans"/>
                <a:sym typeface="Open Sans"/>
              </a:rPr>
              <a:t>In the slides notes :</a:t>
            </a:r>
          </a:p>
          <a:p>
            <a:pPr indent="-69850" lvl="0" marL="0" rtl="0">
              <a:lnSpc>
                <a:spcPct val="115000"/>
              </a:lnSpc>
              <a:spcBef>
                <a:spcPts val="400"/>
              </a:spcBef>
              <a:buClr>
                <a:schemeClr val="dk1"/>
              </a:buClr>
              <a:buSzPts val="1100"/>
              <a:buFont typeface="Arial"/>
              <a:buNone/>
            </a:pPr>
            <a:r>
              <a:rPr lang="en" sz="1100">
                <a:solidFill>
                  <a:srgbClr val="999999"/>
                </a:solidFill>
                <a:latin typeface="Open Sans"/>
                <a:ea typeface="Open Sans"/>
                <a:cs typeface="Open Sans"/>
                <a:sym typeface="Open Sans"/>
              </a:rPr>
              <a:t>A</a:t>
            </a:r>
            <a:r>
              <a:rPr lang="en" sz="1100">
                <a:solidFill>
                  <a:srgbClr val="999999"/>
                </a:solidFill>
                <a:latin typeface="Open Sans"/>
                <a:ea typeface="Open Sans"/>
                <a:cs typeface="Open Sans"/>
                <a:sym typeface="Open Sans"/>
                <a:hlinkClick r:id="rId4"/>
              </a:rPr>
              <a:t> </a:t>
            </a:r>
            <a:r>
              <a:rPr lang="en" sz="1100" u="sng">
                <a:solidFill>
                  <a:srgbClr val="999999"/>
                </a:solidFill>
                <a:latin typeface="Open Sans"/>
                <a:ea typeface="Open Sans"/>
                <a:cs typeface="Open Sans"/>
                <a:sym typeface="Open Sans"/>
                <a:hlinkClick r:id="rId5"/>
              </a:rPr>
              <a:t>motor unit</a:t>
            </a:r>
            <a:r>
              <a:rPr lang="en" sz="1100">
                <a:solidFill>
                  <a:srgbClr val="999999"/>
                </a:solidFill>
                <a:latin typeface="Open Sans"/>
                <a:ea typeface="Open Sans"/>
                <a:cs typeface="Open Sans"/>
                <a:sym typeface="Open Sans"/>
              </a:rPr>
              <a:t> is defined as one motor neuron and all of the muscle fibers it innervates. When a motor unit fires, the impulse (called an</a:t>
            </a:r>
            <a:r>
              <a:rPr lang="en" sz="1100">
                <a:solidFill>
                  <a:srgbClr val="999999"/>
                </a:solidFill>
                <a:latin typeface="Open Sans"/>
                <a:ea typeface="Open Sans"/>
                <a:cs typeface="Open Sans"/>
                <a:sym typeface="Open Sans"/>
                <a:hlinkClick r:id="rId6"/>
              </a:rPr>
              <a:t> </a:t>
            </a:r>
            <a:r>
              <a:rPr lang="en" sz="1100" u="sng">
                <a:solidFill>
                  <a:srgbClr val="999999"/>
                </a:solidFill>
                <a:latin typeface="Open Sans"/>
                <a:ea typeface="Open Sans"/>
                <a:cs typeface="Open Sans"/>
                <a:sym typeface="Open Sans"/>
                <a:hlinkClick r:id="rId7"/>
              </a:rPr>
              <a:t>action potential</a:t>
            </a:r>
            <a:r>
              <a:rPr lang="en" sz="1100">
                <a:solidFill>
                  <a:srgbClr val="999999"/>
                </a:solidFill>
                <a:latin typeface="Open Sans"/>
                <a:ea typeface="Open Sans"/>
                <a:cs typeface="Open Sans"/>
                <a:sym typeface="Open Sans"/>
              </a:rPr>
              <a:t>) is carried down the motor neuron to the muscle. The area where the nerve contacts the muscle is called the neuromuscular junction, or the motor end plate. After the action potential is transmitted across the neuromuscular junction, an action potential is elicited in all of the innervated muscle fibres of that particular motor unit. The sum of all this electrical activity is known as a</a:t>
            </a:r>
            <a:r>
              <a:rPr lang="en" sz="1100">
                <a:solidFill>
                  <a:srgbClr val="999999"/>
                </a:solidFill>
                <a:latin typeface="Open Sans"/>
                <a:ea typeface="Open Sans"/>
                <a:cs typeface="Open Sans"/>
                <a:sym typeface="Open Sans"/>
                <a:hlinkClick r:id="rId8"/>
              </a:rPr>
              <a:t> </a:t>
            </a:r>
            <a:r>
              <a:rPr i="1" lang="en" sz="1100" u="sng">
                <a:solidFill>
                  <a:srgbClr val="999999"/>
                </a:solidFill>
                <a:latin typeface="Open Sans"/>
                <a:ea typeface="Open Sans"/>
                <a:cs typeface="Open Sans"/>
                <a:sym typeface="Open Sans"/>
                <a:hlinkClick r:id="rId9"/>
              </a:rPr>
              <a:t>motor unit action potential</a:t>
            </a:r>
            <a:r>
              <a:rPr lang="en" sz="1100">
                <a:solidFill>
                  <a:srgbClr val="999999"/>
                </a:solidFill>
                <a:latin typeface="Open Sans"/>
                <a:ea typeface="Open Sans"/>
                <a:cs typeface="Open Sans"/>
                <a:sym typeface="Open Sans"/>
              </a:rPr>
              <a:t> (MUAP). This electrophysiologic activity from multiple motor units is typically evaluated during an EMG. The composition of the motor unit, the number of muscle fibres per motor unit, the metabolic type of muscle fibres and many other factors affect the shape of the motor unit potentials in the myogram. </a:t>
            </a:r>
          </a:p>
          <a:p>
            <a:pPr indent="-69850" lvl="0" marL="69850" rtl="0">
              <a:spcBef>
                <a:spcPts val="0"/>
              </a:spcBef>
              <a:buClr>
                <a:schemeClr val="dk1"/>
              </a:buClr>
              <a:buSzPts val="1100"/>
              <a:buFont typeface="Arial"/>
              <a:buNone/>
            </a:pPr>
            <a:r>
              <a:t/>
            </a:r>
            <a:endParaRPr sz="1100">
              <a:solidFill>
                <a:srgbClr val="999999"/>
              </a:solidFill>
              <a:latin typeface="Open Sans"/>
              <a:ea typeface="Open Sans"/>
              <a:cs typeface="Open Sans"/>
              <a:sym typeface="Open Sans"/>
            </a:endParaRPr>
          </a:p>
          <a:p>
            <a:pPr indent="0" lvl="0" marL="0">
              <a:spcBef>
                <a:spcPts val="0"/>
              </a:spcBef>
              <a:buNone/>
            </a:pPr>
            <a:r>
              <a:t/>
            </a:r>
            <a:endParaRPr sz="1100">
              <a:solidFill>
                <a:srgbClr val="999999"/>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pic>
        <p:nvPicPr>
          <p:cNvPr id="205" name="Shape 205"/>
          <p:cNvPicPr preferRelativeResize="0"/>
          <p:nvPr/>
        </p:nvPicPr>
        <p:blipFill>
          <a:blip r:embed="rId3">
            <a:alphaModFix/>
          </a:blip>
          <a:stretch>
            <a:fillRect/>
          </a:stretch>
        </p:blipFill>
        <p:spPr>
          <a:xfrm>
            <a:off x="1786325" y="380975"/>
            <a:ext cx="5830374" cy="4484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Shape 210"/>
          <p:cNvSpPr txBox="1"/>
          <p:nvPr>
            <p:ph type="title"/>
          </p:nvPr>
        </p:nvSpPr>
        <p:spPr>
          <a:xfrm>
            <a:off x="311700" y="232700"/>
            <a:ext cx="8520600" cy="831300"/>
          </a:xfrm>
          <a:prstGeom prst="rect">
            <a:avLst/>
          </a:prstGeom>
        </p:spPr>
        <p:txBody>
          <a:bodyPr anchorCtr="0" anchor="b" bIns="91425" lIns="91425" rIns="91425" wrap="square" tIns="91425">
            <a:noAutofit/>
          </a:bodyPr>
          <a:lstStyle/>
          <a:p>
            <a:pPr indent="0" lvl="0" marL="0" algn="ctr">
              <a:spcBef>
                <a:spcPts val="0"/>
              </a:spcBef>
              <a:buNone/>
            </a:pPr>
            <a:r>
              <a:rPr lang="en">
                <a:solidFill>
                  <a:schemeClr val="accent2"/>
                </a:solidFill>
              </a:rPr>
              <a:t>Analysis</a:t>
            </a:r>
          </a:p>
        </p:txBody>
      </p:sp>
      <p:sp>
        <p:nvSpPr>
          <p:cNvPr id="211" name="Shape 211"/>
          <p:cNvSpPr txBox="1"/>
          <p:nvPr>
            <p:ph idx="1" type="body"/>
          </p:nvPr>
        </p:nvSpPr>
        <p:spPr>
          <a:xfrm>
            <a:off x="311700" y="1125350"/>
            <a:ext cx="8520600" cy="3668700"/>
          </a:xfrm>
          <a:prstGeom prst="rect">
            <a:avLst/>
          </a:prstGeom>
        </p:spPr>
        <p:txBody>
          <a:bodyPr anchorCtr="0" anchor="t" bIns="91425" lIns="91425" rIns="91425" wrap="square" tIns="91425">
            <a:noAutofit/>
          </a:bodyPr>
          <a:lstStyle/>
          <a:p>
            <a:pPr indent="-69850" lvl="0" marL="0" rtl="0">
              <a:spcBef>
                <a:spcPts val="800"/>
              </a:spcBef>
              <a:spcAft>
                <a:spcPts val="0"/>
              </a:spcAft>
              <a:buClr>
                <a:schemeClr val="dk1"/>
              </a:buClr>
              <a:buSzPts val="1100"/>
              <a:buFont typeface="Arial"/>
              <a:buNone/>
            </a:pPr>
            <a:r>
              <a:rPr lang="en">
                <a:solidFill>
                  <a:srgbClr val="FF0000"/>
                </a:solidFill>
              </a:rPr>
              <a:t>EMG</a:t>
            </a:r>
          </a:p>
          <a:p>
            <a:pPr indent="-69850" lvl="0" marL="0" rtl="0">
              <a:spcBef>
                <a:spcPts val="800"/>
              </a:spcBef>
              <a:spcAft>
                <a:spcPts val="0"/>
              </a:spcAft>
              <a:buClr>
                <a:schemeClr val="dk1"/>
              </a:buClr>
              <a:buSzPts val="1100"/>
              <a:buFont typeface="Arial"/>
              <a:buNone/>
            </a:pPr>
            <a:r>
              <a:rPr lang="en" sz="1400"/>
              <a:t>Spontaneous activity</a:t>
            </a:r>
          </a:p>
          <a:p>
            <a:pPr indent="-69850" lvl="0" marL="0" rtl="0">
              <a:spcBef>
                <a:spcPts val="700"/>
              </a:spcBef>
              <a:spcAft>
                <a:spcPts val="0"/>
              </a:spcAft>
              <a:buClr>
                <a:schemeClr val="dk1"/>
              </a:buClr>
              <a:buSzPts val="1100"/>
              <a:buFont typeface="Arial"/>
              <a:buNone/>
            </a:pPr>
            <a:r>
              <a:rPr lang="en" sz="1400"/>
              <a:t>–The skeletal muscle is silent at rest, hence spontaneous activity is absent.</a:t>
            </a:r>
          </a:p>
          <a:p>
            <a:pPr indent="0" lvl="0" marL="114300">
              <a:spcBef>
                <a:spcPts val="0"/>
              </a:spcBef>
              <a:buNone/>
            </a:pPr>
            <a:r>
              <a:t/>
            </a:r>
            <a:endParaRPr sz="1400"/>
          </a:p>
          <a:p>
            <a:pPr indent="0" lvl="0" marL="0" rtl="0">
              <a:spcBef>
                <a:spcPts val="0"/>
              </a:spcBef>
              <a:buNone/>
            </a:pPr>
            <a:r>
              <a:rPr lang="en">
                <a:solidFill>
                  <a:srgbClr val="FF0000"/>
                </a:solidFill>
              </a:rPr>
              <a:t>Normal MUPs</a:t>
            </a:r>
          </a:p>
          <a:p>
            <a:pPr indent="-317500" lvl="0" marL="457200" rtl="0">
              <a:spcBef>
                <a:spcPts val="800"/>
              </a:spcBef>
              <a:spcAft>
                <a:spcPts val="0"/>
              </a:spcAft>
              <a:buSzPts val="1400"/>
              <a:buChar char="○"/>
            </a:pPr>
            <a:r>
              <a:rPr lang="en" sz="1400"/>
              <a:t>Bi – Triphasic</a:t>
            </a:r>
          </a:p>
          <a:p>
            <a:pPr indent="-317500" lvl="0" marL="457200" rtl="0">
              <a:spcBef>
                <a:spcPts val="0"/>
              </a:spcBef>
              <a:spcAft>
                <a:spcPts val="0"/>
              </a:spcAft>
              <a:buSzPts val="1400"/>
              <a:buChar char="○"/>
            </a:pPr>
            <a:r>
              <a:rPr lang="en" sz="1400"/>
              <a:t>Duration – 3 – 15 mSec.</a:t>
            </a:r>
          </a:p>
          <a:p>
            <a:pPr indent="-317500" lvl="0" marL="457200" rtl="0">
              <a:spcBef>
                <a:spcPts val="0"/>
              </a:spcBef>
              <a:spcAft>
                <a:spcPts val="0"/>
              </a:spcAft>
              <a:buSzPts val="1400"/>
              <a:buChar char="○"/>
            </a:pPr>
            <a:r>
              <a:rPr lang="en" sz="1400"/>
              <a:t>Amplitude – 300μV – 5 mV</a:t>
            </a:r>
          </a:p>
          <a:p>
            <a:pPr indent="0" lvl="0" marL="0">
              <a:spcBef>
                <a:spcPts val="0"/>
              </a:spcBef>
              <a:buNone/>
            </a:pPr>
            <a:r>
              <a:t/>
            </a:r>
            <a:endParaRPr sz="14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title"/>
          </p:nvPr>
        </p:nvSpPr>
        <p:spPr>
          <a:xfrm>
            <a:off x="278400" y="332575"/>
            <a:ext cx="8520600" cy="831300"/>
          </a:xfrm>
          <a:prstGeom prst="rect">
            <a:avLst/>
          </a:prstGeom>
          <a:noFill/>
          <a:ln>
            <a:noFill/>
          </a:ln>
        </p:spPr>
        <p:txBody>
          <a:bodyPr anchorCtr="0" anchor="b" bIns="91425" lIns="91425" rIns="91425" wrap="square" tIns="91425">
            <a:noAutofit/>
          </a:bodyPr>
          <a:lstStyle/>
          <a:p>
            <a:pPr indent="-228600" lvl="0" marL="0" marR="0" rtl="0" algn="l">
              <a:lnSpc>
                <a:spcPct val="100000"/>
              </a:lnSpc>
              <a:spcBef>
                <a:spcPts val="0"/>
              </a:spcBef>
              <a:spcAft>
                <a:spcPts val="0"/>
              </a:spcAft>
              <a:buClr>
                <a:schemeClr val="dk1"/>
              </a:buClr>
              <a:buSzPts val="3600"/>
              <a:buFont typeface="Economica"/>
              <a:buNone/>
            </a:pPr>
            <a:r>
              <a:rPr b="0" i="0" lang="en" u="none" cap="none" strike="noStrike">
                <a:solidFill>
                  <a:schemeClr val="accent2"/>
                </a:solidFill>
                <a:latin typeface="Economica"/>
                <a:ea typeface="Economica"/>
                <a:cs typeface="Economica"/>
                <a:sym typeface="Economica"/>
              </a:rPr>
              <a:t>objectives:</a:t>
            </a:r>
          </a:p>
        </p:txBody>
      </p:sp>
      <p:sp>
        <p:nvSpPr>
          <p:cNvPr id="73" name="Shape 73"/>
          <p:cNvSpPr txBox="1"/>
          <p:nvPr>
            <p:ph idx="1" type="body"/>
          </p:nvPr>
        </p:nvSpPr>
        <p:spPr>
          <a:xfrm>
            <a:off x="311700" y="1225225"/>
            <a:ext cx="8520600" cy="3354000"/>
          </a:xfrm>
          <a:prstGeom prst="rect">
            <a:avLst/>
          </a:prstGeom>
          <a:noFill/>
          <a:ln>
            <a:noFill/>
          </a:ln>
        </p:spPr>
        <p:txBody>
          <a:bodyPr anchorCtr="0" anchor="t" bIns="91425" lIns="91425" rIns="91425" wrap="square" tIns="91425">
            <a:noAutofit/>
          </a:bodyPr>
          <a:lstStyle/>
          <a:p>
            <a:pPr indent="-69850" lvl="0" marL="0" marR="0" rtl="0" algn="l">
              <a:lnSpc>
                <a:spcPct val="115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		 	 	 		</a:t>
            </a:r>
          </a:p>
          <a:p>
            <a:pPr indent="-69850" lvl="0" marL="0" marR="0" rtl="0" algn="l">
              <a:lnSpc>
                <a:spcPct val="115000"/>
              </a:lnSpc>
              <a:spcBef>
                <a:spcPts val="160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			</a:t>
            </a:r>
          </a:p>
          <a:p>
            <a:pPr indent="-69850" lvl="0" marL="0" marR="0" rtl="0" algn="l">
              <a:lnSpc>
                <a:spcPct val="115000"/>
              </a:lnSpc>
              <a:spcBef>
                <a:spcPts val="160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				</a:t>
            </a:r>
          </a:p>
          <a:p>
            <a:pPr indent="-69850" lvl="0" marL="0" marR="0" rtl="0" algn="l">
              <a:lnSpc>
                <a:spcPct val="115000"/>
              </a:lnSpc>
              <a:spcBef>
                <a:spcPts val="160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					</a:t>
            </a:r>
          </a:p>
          <a:p>
            <a:pPr indent="-69850" lvl="0" marL="0" marR="0" rtl="0" algn="l">
              <a:lnSpc>
                <a:spcPct val="115000"/>
              </a:lnSpc>
              <a:spcBef>
                <a:spcPts val="160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						</a:t>
            </a:r>
          </a:p>
          <a:p>
            <a:pPr indent="-69850" lvl="0" marL="0" marR="0" rtl="0" algn="l">
              <a:lnSpc>
                <a:spcPct val="115000"/>
              </a:lnSpc>
              <a:spcBef>
                <a:spcPts val="1600"/>
              </a:spcBef>
              <a:spcAft>
                <a:spcPts val="0"/>
              </a:spcAft>
              <a:buClr>
                <a:schemeClr val="dk1"/>
              </a:buClr>
              <a:buSzPts val="1100"/>
              <a:buFont typeface="Open Sans"/>
              <a:buNone/>
            </a:pPr>
            <a:r>
              <a:rPr b="0" i="0" lang="en" sz="1100" u="none" cap="none" strike="noStrike">
                <a:solidFill>
                  <a:schemeClr val="dk1"/>
                </a:solidFill>
                <a:latin typeface="Arial"/>
                <a:ea typeface="Arial"/>
                <a:cs typeface="Arial"/>
                <a:sym typeface="Arial"/>
              </a:rPr>
              <a:t>							</a:t>
            </a:r>
          </a:p>
        </p:txBody>
      </p:sp>
      <p:sp>
        <p:nvSpPr>
          <p:cNvPr id="74" name="Shape 74"/>
          <p:cNvSpPr txBox="1"/>
          <p:nvPr/>
        </p:nvSpPr>
        <p:spPr>
          <a:xfrm>
            <a:off x="311700" y="1225225"/>
            <a:ext cx="8692800" cy="3544500"/>
          </a:xfrm>
          <a:prstGeom prst="rect">
            <a:avLst/>
          </a:prstGeom>
          <a:noFill/>
          <a:ln>
            <a:noFill/>
          </a:ln>
        </p:spPr>
        <p:txBody>
          <a:bodyPr anchorCtr="0" anchor="t" bIns="91425" lIns="91425" rIns="91425" wrap="square" tIns="91425">
            <a:noAutofit/>
          </a:bodyPr>
          <a:lstStyle/>
          <a:p>
            <a:pPr indent="-158750" lvl="0" marL="0" marR="0" rtl="0" algn="l">
              <a:lnSpc>
                <a:spcPct val="115000"/>
              </a:lnSpc>
              <a:spcBef>
                <a:spcPts val="0"/>
              </a:spcBef>
              <a:spcAft>
                <a:spcPts val="0"/>
              </a:spcAft>
              <a:buClr>
                <a:srgbClr val="000000"/>
              </a:buClr>
              <a:buSzPts val="2500"/>
              <a:buFont typeface="Economica"/>
              <a:buNone/>
            </a:pPr>
            <a:r>
              <a:rPr b="1" i="0" lang="en" sz="1800" u="none" cap="none" strike="noStrike">
                <a:solidFill>
                  <a:schemeClr val="accent2"/>
                </a:solidFill>
                <a:latin typeface="Open Sans"/>
                <a:ea typeface="Open Sans"/>
                <a:cs typeface="Open Sans"/>
                <a:sym typeface="Open Sans"/>
              </a:rPr>
              <a:t>By the end of the lecture you will be able to:</a:t>
            </a:r>
          </a:p>
          <a:p>
            <a:pPr indent="-342900" lvl="0" marL="457200" marR="0" rtl="0" algn="l">
              <a:lnSpc>
                <a:spcPct val="115000"/>
              </a:lnSpc>
              <a:spcBef>
                <a:spcPts val="0"/>
              </a:spcBef>
              <a:spcAft>
                <a:spcPts val="0"/>
              </a:spcAft>
              <a:buClr>
                <a:schemeClr val="accent2"/>
              </a:buClr>
              <a:buSzPts val="1800"/>
              <a:buFont typeface="Open Sans"/>
              <a:buChar char="○"/>
            </a:pPr>
            <a:r>
              <a:rPr i="0" lang="en" sz="1800" u="none" cap="none" strike="noStrike">
                <a:solidFill>
                  <a:schemeClr val="accent2"/>
                </a:solidFill>
                <a:latin typeface="Open Sans"/>
                <a:ea typeface="Open Sans"/>
                <a:cs typeface="Open Sans"/>
                <a:sym typeface="Open Sans"/>
              </a:rPr>
              <a:t>Define nerve conduction study (NCS) and electromyography ( EMG).</a:t>
            </a:r>
          </a:p>
          <a:p>
            <a:pPr indent="-342900" lvl="0" marL="457200" marR="0" rtl="0" algn="l">
              <a:lnSpc>
                <a:spcPct val="115000"/>
              </a:lnSpc>
              <a:spcBef>
                <a:spcPts val="0"/>
              </a:spcBef>
              <a:spcAft>
                <a:spcPts val="0"/>
              </a:spcAft>
              <a:buClr>
                <a:schemeClr val="accent2"/>
              </a:buClr>
              <a:buSzPts val="1800"/>
              <a:buFont typeface="Open Sans"/>
              <a:buChar char="○"/>
            </a:pPr>
            <a:r>
              <a:rPr i="0" lang="en" sz="1800" u="none" cap="none" strike="noStrike">
                <a:solidFill>
                  <a:schemeClr val="accent2"/>
                </a:solidFill>
                <a:latin typeface="Open Sans"/>
                <a:ea typeface="Open Sans"/>
                <a:cs typeface="Open Sans"/>
                <a:sym typeface="Open Sans"/>
              </a:rPr>
              <a:t>Explain the procedure of NCS </a:t>
            </a:r>
          </a:p>
          <a:p>
            <a:pPr indent="-342900" lvl="0" marL="457200" marR="0" rtl="0" algn="l">
              <a:lnSpc>
                <a:spcPct val="115000"/>
              </a:lnSpc>
              <a:spcBef>
                <a:spcPts val="0"/>
              </a:spcBef>
              <a:spcAft>
                <a:spcPts val="0"/>
              </a:spcAft>
              <a:buClr>
                <a:schemeClr val="accent2"/>
              </a:buClr>
              <a:buSzPts val="1800"/>
              <a:buFont typeface="Open Sans"/>
              <a:buChar char="○"/>
            </a:pPr>
            <a:r>
              <a:rPr i="0" lang="en" sz="1800" u="none" cap="none" strike="noStrike">
                <a:solidFill>
                  <a:schemeClr val="accent2"/>
                </a:solidFill>
                <a:latin typeface="Open Sans"/>
                <a:ea typeface="Open Sans"/>
                <a:cs typeface="Open Sans"/>
                <a:sym typeface="Open Sans"/>
              </a:rPr>
              <a:t>Define the normal conduction velocity in upper limb and lower limb nerves.</a:t>
            </a:r>
          </a:p>
          <a:p>
            <a:pPr indent="-342900" lvl="0" marL="457200" marR="0" rtl="0" algn="l">
              <a:lnSpc>
                <a:spcPct val="115000"/>
              </a:lnSpc>
              <a:spcBef>
                <a:spcPts val="0"/>
              </a:spcBef>
              <a:spcAft>
                <a:spcPts val="0"/>
              </a:spcAft>
              <a:buClr>
                <a:schemeClr val="accent2"/>
              </a:buClr>
              <a:buSzPts val="1800"/>
              <a:buChar char="○"/>
            </a:pPr>
            <a:r>
              <a:rPr i="0" lang="en" sz="1800" u="none" cap="none" strike="noStrike">
                <a:solidFill>
                  <a:schemeClr val="accent2"/>
                </a:solidFill>
                <a:latin typeface="Open Sans"/>
                <a:ea typeface="Open Sans"/>
                <a:cs typeface="Open Sans"/>
                <a:sym typeface="Open Sans"/>
              </a:rPr>
              <a:t>Define the motor unit potentials ( MUPs) and how they are changed in muscle and nerve diseases.</a:t>
            </a:r>
            <a:br>
              <a:rPr i="0" lang="en" sz="1800" u="none" cap="none" strike="noStrike">
                <a:solidFill>
                  <a:schemeClr val="accent2"/>
                </a:solidFill>
                <a:latin typeface="Open Sans"/>
                <a:ea typeface="Open Sans"/>
                <a:cs typeface="Open Sans"/>
                <a:sym typeface="Open Sans"/>
              </a:rPr>
            </a:b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Shape 216"/>
          <p:cNvSpPr txBox="1"/>
          <p:nvPr>
            <p:ph type="title"/>
          </p:nvPr>
        </p:nvSpPr>
        <p:spPr>
          <a:xfrm>
            <a:off x="3503275" y="131125"/>
            <a:ext cx="1783200" cy="831300"/>
          </a:xfrm>
          <a:prstGeom prst="rect">
            <a:avLst/>
          </a:prstGeom>
        </p:spPr>
        <p:txBody>
          <a:bodyPr anchorCtr="0" anchor="b" bIns="91425" lIns="91425" rIns="91425" wrap="square" tIns="91425">
            <a:noAutofit/>
          </a:bodyPr>
          <a:lstStyle/>
          <a:p>
            <a:pPr indent="0" lvl="0" marL="0">
              <a:spcBef>
                <a:spcPts val="0"/>
              </a:spcBef>
              <a:buNone/>
            </a:pPr>
            <a:r>
              <a:rPr lang="en">
                <a:solidFill>
                  <a:schemeClr val="accent2"/>
                </a:solidFill>
              </a:rPr>
              <a:t>MUPs (2)</a:t>
            </a:r>
          </a:p>
        </p:txBody>
      </p:sp>
      <p:sp>
        <p:nvSpPr>
          <p:cNvPr id="217" name="Shape 217"/>
          <p:cNvSpPr txBox="1"/>
          <p:nvPr>
            <p:ph idx="1" type="body"/>
          </p:nvPr>
        </p:nvSpPr>
        <p:spPr>
          <a:xfrm>
            <a:off x="445150" y="1667850"/>
            <a:ext cx="2809800" cy="357900"/>
          </a:xfrm>
          <a:prstGeom prst="rect">
            <a:avLst/>
          </a:prstGeom>
        </p:spPr>
        <p:txBody>
          <a:bodyPr anchorCtr="0" anchor="t" bIns="91425" lIns="91425" rIns="91425" wrap="square" tIns="91425">
            <a:noAutofit/>
          </a:bodyPr>
          <a:lstStyle/>
          <a:p>
            <a:pPr indent="-69850" lvl="0" marL="0" rtl="0" algn="ctr">
              <a:spcBef>
                <a:spcPts val="0"/>
              </a:spcBef>
              <a:spcAft>
                <a:spcPts val="0"/>
              </a:spcAft>
              <a:buClr>
                <a:schemeClr val="dk1"/>
              </a:buClr>
              <a:buSzPts val="1100"/>
              <a:buFont typeface="Arial"/>
              <a:buNone/>
            </a:pPr>
            <a:r>
              <a:rPr lang="en" sz="1200">
                <a:solidFill>
                  <a:srgbClr val="0D0D0D"/>
                </a:solidFill>
              </a:rPr>
              <a:t>During Mild Effort</a:t>
            </a:r>
          </a:p>
          <a:p>
            <a:pPr indent="0" lvl="0" marL="114300">
              <a:spcBef>
                <a:spcPts val="0"/>
              </a:spcBef>
              <a:buNone/>
            </a:pPr>
            <a:r>
              <a:t/>
            </a:r>
            <a:endParaRPr sz="1400"/>
          </a:p>
        </p:txBody>
      </p:sp>
      <p:pic>
        <p:nvPicPr>
          <p:cNvPr id="218" name="Shape 218"/>
          <p:cNvPicPr preferRelativeResize="0"/>
          <p:nvPr/>
        </p:nvPicPr>
        <p:blipFill>
          <a:blip r:embed="rId3">
            <a:alphaModFix/>
          </a:blip>
          <a:stretch>
            <a:fillRect/>
          </a:stretch>
        </p:blipFill>
        <p:spPr>
          <a:xfrm>
            <a:off x="445113" y="131125"/>
            <a:ext cx="2809875" cy="1497400"/>
          </a:xfrm>
          <a:prstGeom prst="rect">
            <a:avLst/>
          </a:prstGeom>
          <a:noFill/>
          <a:ln>
            <a:noFill/>
          </a:ln>
        </p:spPr>
      </p:pic>
      <p:pic>
        <p:nvPicPr>
          <p:cNvPr id="219" name="Shape 219"/>
          <p:cNvPicPr preferRelativeResize="0"/>
          <p:nvPr/>
        </p:nvPicPr>
        <p:blipFill>
          <a:blip r:embed="rId4">
            <a:alphaModFix/>
          </a:blip>
          <a:stretch>
            <a:fillRect/>
          </a:stretch>
        </p:blipFill>
        <p:spPr>
          <a:xfrm>
            <a:off x="143113" y="2108588"/>
            <a:ext cx="3943350" cy="2352400"/>
          </a:xfrm>
          <a:prstGeom prst="rect">
            <a:avLst/>
          </a:prstGeom>
          <a:noFill/>
          <a:ln>
            <a:noFill/>
          </a:ln>
        </p:spPr>
      </p:pic>
      <p:sp>
        <p:nvSpPr>
          <p:cNvPr id="220" name="Shape 220"/>
          <p:cNvSpPr txBox="1"/>
          <p:nvPr/>
        </p:nvSpPr>
        <p:spPr>
          <a:xfrm>
            <a:off x="513225" y="4460975"/>
            <a:ext cx="3299100" cy="619500"/>
          </a:xfrm>
          <a:prstGeom prst="rect">
            <a:avLst/>
          </a:prstGeom>
          <a:noFill/>
          <a:ln>
            <a:noFill/>
          </a:ln>
        </p:spPr>
        <p:txBody>
          <a:bodyPr anchorCtr="0" anchor="t" bIns="91425" lIns="91425" rIns="91425" wrap="square" tIns="91425">
            <a:noAutofit/>
          </a:bodyPr>
          <a:lstStyle/>
          <a:p>
            <a:pPr indent="-69850" lvl="0" marL="0" rtl="0">
              <a:lnSpc>
                <a:spcPct val="115000"/>
              </a:lnSpc>
              <a:spcBef>
                <a:spcPts val="0"/>
              </a:spcBef>
              <a:buClr>
                <a:schemeClr val="dk1"/>
              </a:buClr>
              <a:buSzPts val="1100"/>
              <a:buFont typeface="Arial"/>
              <a:buNone/>
            </a:pPr>
            <a:r>
              <a:rPr lang="en" sz="1200">
                <a:solidFill>
                  <a:srgbClr val="0D0D0D"/>
                </a:solidFill>
                <a:latin typeface="Open Sans"/>
                <a:ea typeface="Open Sans"/>
                <a:cs typeface="Open Sans"/>
                <a:sym typeface="Open Sans"/>
              </a:rPr>
              <a:t>During  Moderate  Effort -&gt; note  recruitment of additional motoneurons</a:t>
            </a:r>
          </a:p>
          <a:p>
            <a:pPr indent="0" lvl="0" marL="0">
              <a:spcBef>
                <a:spcPts val="0"/>
              </a:spcBef>
              <a:buNone/>
            </a:pPr>
            <a:r>
              <a:t/>
            </a:r>
            <a:endParaRPr>
              <a:latin typeface="Open Sans"/>
              <a:ea typeface="Open Sans"/>
              <a:cs typeface="Open Sans"/>
              <a:sym typeface="Open Sans"/>
            </a:endParaRPr>
          </a:p>
        </p:txBody>
      </p:sp>
      <p:pic>
        <p:nvPicPr>
          <p:cNvPr id="221" name="Shape 221"/>
          <p:cNvPicPr preferRelativeResize="0"/>
          <p:nvPr/>
        </p:nvPicPr>
        <p:blipFill>
          <a:blip r:embed="rId5">
            <a:alphaModFix/>
          </a:blip>
          <a:stretch>
            <a:fillRect/>
          </a:stretch>
        </p:blipFill>
        <p:spPr>
          <a:xfrm>
            <a:off x="4542900" y="1215213"/>
            <a:ext cx="4352925" cy="2809875"/>
          </a:xfrm>
          <a:prstGeom prst="rect">
            <a:avLst/>
          </a:prstGeom>
          <a:noFill/>
          <a:ln>
            <a:noFill/>
          </a:ln>
        </p:spPr>
      </p:pic>
      <p:sp>
        <p:nvSpPr>
          <p:cNvPr id="222" name="Shape 222"/>
          <p:cNvSpPr txBox="1"/>
          <p:nvPr/>
        </p:nvSpPr>
        <p:spPr>
          <a:xfrm>
            <a:off x="4779225" y="4213675"/>
            <a:ext cx="3529200" cy="747900"/>
          </a:xfrm>
          <a:prstGeom prst="rect">
            <a:avLst/>
          </a:prstGeom>
          <a:noFill/>
          <a:ln>
            <a:noFill/>
          </a:ln>
        </p:spPr>
        <p:txBody>
          <a:bodyPr anchorCtr="0" anchor="t" bIns="91425" lIns="91425" rIns="91425" wrap="square" tIns="91425">
            <a:noAutofit/>
          </a:bodyPr>
          <a:lstStyle/>
          <a:p>
            <a:pPr indent="-69850" lvl="0" marL="0" rtl="0" algn="ctr">
              <a:lnSpc>
                <a:spcPct val="115000"/>
              </a:lnSpc>
              <a:spcBef>
                <a:spcPts val="0"/>
              </a:spcBef>
              <a:buClr>
                <a:schemeClr val="dk1"/>
              </a:buClr>
              <a:buSzPts val="1100"/>
              <a:buFont typeface="Arial"/>
              <a:buNone/>
            </a:pPr>
            <a:r>
              <a:rPr lang="en" sz="1200">
                <a:solidFill>
                  <a:srgbClr val="0D0D0D"/>
                </a:solidFill>
                <a:latin typeface="Open Sans"/>
                <a:ea typeface="Open Sans"/>
                <a:cs typeface="Open Sans"/>
                <a:sym typeface="Open Sans"/>
              </a:rPr>
              <a:t>During Full Voluntary Effort .</a:t>
            </a:r>
          </a:p>
          <a:p>
            <a:pPr indent="-69850" lvl="0" marL="0" rtl="0" algn="ctr">
              <a:lnSpc>
                <a:spcPct val="115000"/>
              </a:lnSpc>
              <a:spcBef>
                <a:spcPts val="0"/>
              </a:spcBef>
              <a:buClr>
                <a:schemeClr val="dk1"/>
              </a:buClr>
              <a:buSzPts val="1100"/>
              <a:buFont typeface="Arial"/>
              <a:buNone/>
            </a:pPr>
            <a:r>
              <a:rPr lang="en" sz="1200">
                <a:solidFill>
                  <a:srgbClr val="0D0D0D"/>
                </a:solidFill>
                <a:latin typeface="Open Sans"/>
                <a:ea typeface="Open Sans"/>
                <a:cs typeface="Open Sans"/>
                <a:sym typeface="Open Sans"/>
              </a:rPr>
              <a:t>There is full  recruitment </a:t>
            </a:r>
            <a:r>
              <a:rPr b="1" lang="en" sz="1200">
                <a:solidFill>
                  <a:srgbClr val="0D0D0D"/>
                </a:solidFill>
                <a:latin typeface="Open Sans"/>
                <a:ea typeface="Open Sans"/>
                <a:cs typeface="Open Sans"/>
                <a:sym typeface="Open Sans"/>
              </a:rPr>
              <a:t> ( you</a:t>
            </a:r>
          </a:p>
          <a:p>
            <a:pPr indent="-69850" lvl="0" marL="0" rtl="0" algn="ctr">
              <a:lnSpc>
                <a:spcPct val="115000"/>
              </a:lnSpc>
              <a:spcBef>
                <a:spcPts val="0"/>
              </a:spcBef>
              <a:buClr>
                <a:schemeClr val="dk1"/>
              </a:buClr>
              <a:buSzPts val="1100"/>
              <a:buFont typeface="Arial"/>
              <a:buNone/>
            </a:pPr>
            <a:r>
              <a:rPr b="1" lang="en" sz="1200">
                <a:solidFill>
                  <a:srgbClr val="0D0D0D"/>
                </a:solidFill>
                <a:latin typeface="Open Sans"/>
                <a:ea typeface="Open Sans"/>
                <a:cs typeface="Open Sans"/>
                <a:sym typeface="Open Sans"/>
              </a:rPr>
              <a:t>can not see the baseline )</a:t>
            </a:r>
          </a:p>
          <a:p>
            <a:pPr indent="0" lvl="0" marL="0">
              <a:spcBef>
                <a:spcPts val="0"/>
              </a:spcBef>
              <a:buNone/>
            </a:pPr>
            <a:r>
              <a:t/>
            </a:r>
            <a:endParaRPr>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Shape 227"/>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lgn="ctr">
              <a:spcBef>
                <a:spcPts val="0"/>
              </a:spcBef>
              <a:buNone/>
            </a:pPr>
            <a:r>
              <a:rPr lang="en">
                <a:solidFill>
                  <a:schemeClr val="accent2"/>
                </a:solidFill>
              </a:rPr>
              <a:t>Normal Muscle</a:t>
            </a:r>
          </a:p>
        </p:txBody>
      </p:sp>
      <p:pic>
        <p:nvPicPr>
          <p:cNvPr id="228" name="Shape 228"/>
          <p:cNvPicPr preferRelativeResize="0"/>
          <p:nvPr/>
        </p:nvPicPr>
        <p:blipFill>
          <a:blip r:embed="rId3">
            <a:alphaModFix/>
          </a:blip>
          <a:stretch>
            <a:fillRect/>
          </a:stretch>
        </p:blipFill>
        <p:spPr>
          <a:xfrm>
            <a:off x="152400" y="1477975"/>
            <a:ext cx="8839200" cy="2762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Shape 233"/>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lgn="ctr">
              <a:spcBef>
                <a:spcPts val="0"/>
              </a:spcBef>
              <a:buNone/>
            </a:pPr>
            <a:r>
              <a:rPr lang="en">
                <a:solidFill>
                  <a:schemeClr val="accent2"/>
                </a:solidFill>
              </a:rPr>
              <a:t>NORMAL EMG</a:t>
            </a:r>
          </a:p>
        </p:txBody>
      </p:sp>
      <p:pic>
        <p:nvPicPr>
          <p:cNvPr id="234" name="Shape 234"/>
          <p:cNvPicPr preferRelativeResize="0"/>
          <p:nvPr/>
        </p:nvPicPr>
        <p:blipFill>
          <a:blip r:embed="rId3">
            <a:alphaModFix/>
          </a:blip>
          <a:stretch>
            <a:fillRect/>
          </a:stretch>
        </p:blipFill>
        <p:spPr>
          <a:xfrm>
            <a:off x="0" y="1147225"/>
            <a:ext cx="9144000" cy="37879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Shape 239"/>
          <p:cNvSpPr txBox="1"/>
          <p:nvPr>
            <p:ph type="title"/>
          </p:nvPr>
        </p:nvSpPr>
        <p:spPr>
          <a:xfrm>
            <a:off x="311700" y="940025"/>
            <a:ext cx="8520600" cy="831300"/>
          </a:xfrm>
          <a:prstGeom prst="rect">
            <a:avLst/>
          </a:prstGeom>
        </p:spPr>
        <p:txBody>
          <a:bodyPr anchorCtr="0" anchor="b" bIns="91425" lIns="91425" rIns="91425" wrap="square" tIns="91425">
            <a:noAutofit/>
          </a:bodyPr>
          <a:lstStyle/>
          <a:p>
            <a:pPr indent="-69850" lvl="0" marL="0" rtl="0" algn="ctr">
              <a:lnSpc>
                <a:spcPct val="115000"/>
              </a:lnSpc>
              <a:spcBef>
                <a:spcPts val="0"/>
              </a:spcBef>
              <a:buClr>
                <a:schemeClr val="dk1"/>
              </a:buClr>
              <a:buSzPts val="1100"/>
              <a:buFont typeface="Arial"/>
              <a:buNone/>
            </a:pPr>
            <a:r>
              <a:rPr lang="en">
                <a:solidFill>
                  <a:schemeClr val="accent2"/>
                </a:solidFill>
              </a:rPr>
              <a:t>Abnormal MUPs</a:t>
            </a:r>
          </a:p>
          <a:p>
            <a:pPr indent="0" lvl="0" marL="0">
              <a:spcBef>
                <a:spcPts val="0"/>
              </a:spcBef>
              <a:buNone/>
            </a:pPr>
            <a:r>
              <a:t/>
            </a:r>
            <a:endParaRPr sz="4400">
              <a:solidFill>
                <a:srgbClr val="FF0000"/>
              </a:solidFill>
              <a:latin typeface="Arial"/>
              <a:ea typeface="Arial"/>
              <a:cs typeface="Arial"/>
              <a:sym typeface="Arial"/>
            </a:endParaRPr>
          </a:p>
        </p:txBody>
      </p:sp>
      <p:sp>
        <p:nvSpPr>
          <p:cNvPr id="240" name="Shape 240"/>
          <p:cNvSpPr txBox="1"/>
          <p:nvPr>
            <p:ph idx="1" type="body"/>
          </p:nvPr>
        </p:nvSpPr>
        <p:spPr>
          <a:xfrm>
            <a:off x="345000" y="1100700"/>
            <a:ext cx="8520600" cy="3743100"/>
          </a:xfrm>
          <a:prstGeom prst="rect">
            <a:avLst/>
          </a:prstGeom>
        </p:spPr>
        <p:txBody>
          <a:bodyPr anchorCtr="0" anchor="t" bIns="91425" lIns="91425" rIns="91425" wrap="square" tIns="91425">
            <a:noAutofit/>
          </a:bodyPr>
          <a:lstStyle/>
          <a:p>
            <a:pPr indent="-69850" lvl="0" marL="0" rtl="0">
              <a:lnSpc>
                <a:spcPct val="200000"/>
              </a:lnSpc>
              <a:spcBef>
                <a:spcPts val="800"/>
              </a:spcBef>
              <a:spcAft>
                <a:spcPts val="0"/>
              </a:spcAft>
              <a:buClr>
                <a:schemeClr val="dk1"/>
              </a:buClr>
              <a:buSzPts val="1100"/>
              <a:buFont typeface="Arial"/>
              <a:buNone/>
            </a:pPr>
            <a:r>
              <a:rPr lang="en" sz="1400"/>
              <a:t>In neurogenic lesion or in active myositis, the following spontaneous activity is noted</a:t>
            </a:r>
          </a:p>
          <a:p>
            <a:pPr indent="0" lvl="0" marL="0" rtl="0">
              <a:lnSpc>
                <a:spcPct val="100000"/>
              </a:lnSpc>
              <a:spcBef>
                <a:spcPts val="800"/>
              </a:spcBef>
              <a:spcAft>
                <a:spcPts val="0"/>
              </a:spcAft>
              <a:buNone/>
            </a:pPr>
            <a:r>
              <a:rPr lang="en">
                <a:solidFill>
                  <a:schemeClr val="accent2"/>
                </a:solidFill>
              </a:rPr>
              <a:t>Positive sharp wave:</a:t>
            </a:r>
          </a:p>
          <a:p>
            <a:pPr indent="0" lvl="0" marL="0" rtl="0">
              <a:lnSpc>
                <a:spcPct val="200000"/>
              </a:lnSpc>
              <a:spcBef>
                <a:spcPts val="600"/>
              </a:spcBef>
              <a:spcAft>
                <a:spcPts val="0"/>
              </a:spcAft>
              <a:buNone/>
            </a:pPr>
            <a:r>
              <a:rPr lang="en" sz="1400"/>
              <a:t>A </a:t>
            </a:r>
            <a:r>
              <a:rPr b="1" lang="en" sz="1400"/>
              <a:t>small potential</a:t>
            </a:r>
            <a:r>
              <a:rPr lang="en" sz="1400"/>
              <a:t> of 50 to 100 µV, 5 to 10 msec duration with abrupt onset and slow outset.</a:t>
            </a:r>
          </a:p>
          <a:p>
            <a:pPr indent="-69850" lvl="0" marL="0" rtl="0">
              <a:lnSpc>
                <a:spcPct val="100000"/>
              </a:lnSpc>
              <a:spcBef>
                <a:spcPts val="800"/>
              </a:spcBef>
              <a:spcAft>
                <a:spcPts val="0"/>
              </a:spcAft>
              <a:buClr>
                <a:schemeClr val="dk1"/>
              </a:buClr>
              <a:buSzPts val="1100"/>
              <a:buFont typeface="Arial"/>
              <a:buNone/>
            </a:pPr>
            <a:r>
              <a:rPr lang="en">
                <a:solidFill>
                  <a:schemeClr val="accent2"/>
                </a:solidFill>
              </a:rPr>
              <a:t>Fibrillation potential:</a:t>
            </a:r>
          </a:p>
          <a:p>
            <a:pPr indent="-317500" lvl="0" marL="457200" rtl="0">
              <a:lnSpc>
                <a:spcPct val="100000"/>
              </a:lnSpc>
              <a:spcBef>
                <a:spcPts val="800"/>
              </a:spcBef>
              <a:spcAft>
                <a:spcPts val="0"/>
              </a:spcAft>
              <a:buSzPts val="1400"/>
              <a:buFont typeface="Arial"/>
              <a:buChar char="-"/>
            </a:pPr>
            <a:r>
              <a:rPr lang="en" sz="1400">
                <a:latin typeface="Arial"/>
                <a:ea typeface="Arial"/>
                <a:cs typeface="Arial"/>
                <a:sym typeface="Arial"/>
              </a:rPr>
              <a:t>these are randomly occurring small amplitude potentials or may appear in runs. The audio amplifier gives sounds, as if somebody listen sounds of rains in a tin shade house. These potentials are generated from the single muscle fiber of a denervated muscle, possibly due to denervation hypersensitivity to acetylcholine.</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Shape 245"/>
          <p:cNvSpPr txBox="1"/>
          <p:nvPr>
            <p:ph idx="1" type="body"/>
          </p:nvPr>
        </p:nvSpPr>
        <p:spPr>
          <a:xfrm>
            <a:off x="1044100" y="774650"/>
            <a:ext cx="2293200" cy="505200"/>
          </a:xfrm>
          <a:prstGeom prst="rect">
            <a:avLst/>
          </a:prstGeom>
        </p:spPr>
        <p:txBody>
          <a:bodyPr anchorCtr="0" anchor="t" bIns="91425" lIns="91425" rIns="91425" wrap="square" tIns="91425">
            <a:noAutofit/>
          </a:bodyPr>
          <a:lstStyle/>
          <a:p>
            <a:pPr indent="-69850" lvl="0" marL="0" rtl="0">
              <a:spcBef>
                <a:spcPts val="0"/>
              </a:spcBef>
              <a:spcAft>
                <a:spcPts val="0"/>
              </a:spcAft>
              <a:buClr>
                <a:schemeClr val="dk1"/>
              </a:buClr>
              <a:buSzPts val="1100"/>
              <a:buFont typeface="Arial"/>
              <a:buNone/>
            </a:pPr>
            <a:r>
              <a:rPr b="1" lang="en" sz="1400"/>
              <a:t>Fibrillation Potentials </a:t>
            </a:r>
          </a:p>
        </p:txBody>
      </p:sp>
      <p:pic>
        <p:nvPicPr>
          <p:cNvPr id="246" name="Shape 246"/>
          <p:cNvPicPr preferRelativeResize="0"/>
          <p:nvPr/>
        </p:nvPicPr>
        <p:blipFill rotWithShape="1">
          <a:blip r:embed="rId3">
            <a:alphaModFix/>
          </a:blip>
          <a:srcRect b="4120" l="-2720" r="2719" t="-4120"/>
          <a:stretch/>
        </p:blipFill>
        <p:spPr>
          <a:xfrm>
            <a:off x="166450" y="1491650"/>
            <a:ext cx="3931597" cy="3108275"/>
          </a:xfrm>
          <a:prstGeom prst="rect">
            <a:avLst/>
          </a:prstGeom>
          <a:noFill/>
          <a:ln>
            <a:noFill/>
          </a:ln>
        </p:spPr>
      </p:pic>
      <p:pic>
        <p:nvPicPr>
          <p:cNvPr id="247" name="Shape 247"/>
          <p:cNvPicPr preferRelativeResize="0"/>
          <p:nvPr/>
        </p:nvPicPr>
        <p:blipFill>
          <a:blip r:embed="rId4">
            <a:alphaModFix/>
          </a:blip>
          <a:stretch>
            <a:fillRect/>
          </a:stretch>
        </p:blipFill>
        <p:spPr>
          <a:xfrm>
            <a:off x="4702400" y="1631400"/>
            <a:ext cx="4129900" cy="2968525"/>
          </a:xfrm>
          <a:prstGeom prst="rect">
            <a:avLst/>
          </a:prstGeom>
          <a:noFill/>
          <a:ln>
            <a:noFill/>
          </a:ln>
        </p:spPr>
      </p:pic>
      <p:sp>
        <p:nvSpPr>
          <p:cNvPr id="248" name="Shape 248"/>
          <p:cNvSpPr txBox="1"/>
          <p:nvPr/>
        </p:nvSpPr>
        <p:spPr>
          <a:xfrm>
            <a:off x="5551325" y="798350"/>
            <a:ext cx="2704800" cy="4578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buNone/>
            </a:pPr>
            <a:r>
              <a:rPr b="1" lang="en">
                <a:solidFill>
                  <a:schemeClr val="dk1"/>
                </a:solidFill>
                <a:latin typeface="Open Sans"/>
                <a:ea typeface="Open Sans"/>
                <a:cs typeface="Open Sans"/>
                <a:sym typeface="Open Sans"/>
              </a:rPr>
              <a:t>Positive Sharp</a:t>
            </a:r>
            <a:r>
              <a:rPr b="1" lang="en">
                <a:solidFill>
                  <a:srgbClr val="FF0000"/>
                </a:solidFill>
                <a:latin typeface="Open Sans"/>
                <a:ea typeface="Open Sans"/>
                <a:cs typeface="Open Sans"/>
                <a:sym typeface="Open Sans"/>
              </a:rPr>
              <a:t> </a:t>
            </a:r>
            <a:r>
              <a:rPr b="1" lang="en">
                <a:solidFill>
                  <a:schemeClr val="dk1"/>
                </a:solidFill>
                <a:latin typeface="Open Sans"/>
                <a:ea typeface="Open Sans"/>
                <a:cs typeface="Open Sans"/>
                <a:sym typeface="Open Sans"/>
              </a:rPr>
              <a:t>Waves</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Shape 253"/>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lgn="ctr">
              <a:spcBef>
                <a:spcPts val="0"/>
              </a:spcBef>
              <a:buNone/>
            </a:pPr>
            <a:r>
              <a:rPr lang="en">
                <a:solidFill>
                  <a:schemeClr val="accent2"/>
                </a:solidFill>
              </a:rPr>
              <a:t>Cont…</a:t>
            </a:r>
          </a:p>
        </p:txBody>
      </p:sp>
      <p:sp>
        <p:nvSpPr>
          <p:cNvPr id="254" name="Shape 254"/>
          <p:cNvSpPr txBox="1"/>
          <p:nvPr>
            <p:ph idx="1" type="body"/>
          </p:nvPr>
        </p:nvSpPr>
        <p:spPr>
          <a:xfrm>
            <a:off x="311700" y="1225225"/>
            <a:ext cx="8520600" cy="3354000"/>
          </a:xfrm>
          <a:prstGeom prst="rect">
            <a:avLst/>
          </a:prstGeom>
        </p:spPr>
        <p:txBody>
          <a:bodyPr anchorCtr="0" anchor="t" bIns="91425" lIns="91425" rIns="91425" wrap="square" tIns="91425">
            <a:noAutofit/>
          </a:bodyPr>
          <a:lstStyle/>
          <a:p>
            <a:pPr indent="0" lvl="0" marL="0" rtl="0">
              <a:spcBef>
                <a:spcPts val="800"/>
              </a:spcBef>
              <a:spcAft>
                <a:spcPts val="0"/>
              </a:spcAft>
              <a:buNone/>
            </a:pPr>
            <a:r>
              <a:rPr lang="en" sz="3200">
                <a:solidFill>
                  <a:schemeClr val="accent2"/>
                </a:solidFill>
                <a:latin typeface="Economica"/>
                <a:ea typeface="Economica"/>
                <a:cs typeface="Economica"/>
                <a:sym typeface="Economica"/>
              </a:rPr>
              <a:t>Fasciculation potentials:</a:t>
            </a:r>
          </a:p>
          <a:p>
            <a:pPr indent="-317500" lvl="0" marL="457200" rtl="0">
              <a:spcBef>
                <a:spcPts val="600"/>
              </a:spcBef>
              <a:spcAft>
                <a:spcPts val="0"/>
              </a:spcAft>
              <a:buSzPts val="1400"/>
              <a:buChar char="-"/>
            </a:pPr>
            <a:r>
              <a:rPr lang="en" sz="1400"/>
              <a:t>These are high voltage, polyphasic, long duration potentials appear spontaneously associated with visible contraction of the muscle. They originate from a large motor unit which is formed due to reinnervation of another motor unit from the neighboring motor unit.</a:t>
            </a:r>
          </a:p>
          <a:p>
            <a:pPr indent="0" lvl="0" marL="114300">
              <a:spcBef>
                <a:spcPts val="0"/>
              </a:spcBef>
              <a:buNone/>
            </a:pPr>
            <a:r>
              <a:t/>
            </a:r>
            <a:endParaRPr sz="1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Shape 259"/>
          <p:cNvSpPr txBox="1"/>
          <p:nvPr>
            <p:ph type="title"/>
          </p:nvPr>
        </p:nvSpPr>
        <p:spPr>
          <a:xfrm>
            <a:off x="311700" y="149475"/>
            <a:ext cx="8520600" cy="831300"/>
          </a:xfrm>
          <a:prstGeom prst="rect">
            <a:avLst/>
          </a:prstGeom>
        </p:spPr>
        <p:txBody>
          <a:bodyPr anchorCtr="0" anchor="b" bIns="91425" lIns="91425" rIns="91425" wrap="square" tIns="91425">
            <a:noAutofit/>
          </a:bodyPr>
          <a:lstStyle/>
          <a:p>
            <a:pPr indent="0" lvl="0" marL="0" algn="ctr">
              <a:spcBef>
                <a:spcPts val="0"/>
              </a:spcBef>
              <a:buNone/>
            </a:pPr>
            <a:r>
              <a:rPr b="1" lang="en">
                <a:solidFill>
                  <a:schemeClr val="accent2"/>
                </a:solidFill>
              </a:rPr>
              <a:t>EMG:  Spontaneous Activity</a:t>
            </a:r>
          </a:p>
        </p:txBody>
      </p:sp>
      <p:sp>
        <p:nvSpPr>
          <p:cNvPr id="260" name="Shape 260"/>
          <p:cNvSpPr txBox="1"/>
          <p:nvPr>
            <p:ph idx="1" type="body"/>
          </p:nvPr>
        </p:nvSpPr>
        <p:spPr>
          <a:xfrm>
            <a:off x="311700" y="1225225"/>
            <a:ext cx="8520600" cy="3354000"/>
          </a:xfrm>
          <a:prstGeom prst="rect">
            <a:avLst/>
          </a:prstGeom>
        </p:spPr>
        <p:txBody>
          <a:bodyPr anchorCtr="0" anchor="t" bIns="91425" lIns="91425" rIns="91425" wrap="square" tIns="91425">
            <a:noAutofit/>
          </a:bodyPr>
          <a:lstStyle/>
          <a:p>
            <a:pPr indent="-69850" lvl="0" marL="0" rtl="0">
              <a:spcBef>
                <a:spcPts val="0"/>
              </a:spcBef>
              <a:spcAft>
                <a:spcPts val="0"/>
              </a:spcAft>
              <a:buClr>
                <a:schemeClr val="dk1"/>
              </a:buClr>
              <a:buSzPts val="1100"/>
              <a:buFont typeface="Arial"/>
              <a:buNone/>
            </a:pPr>
            <a:r>
              <a:rPr b="1" lang="en" sz="1400" u="sng"/>
              <a:t>Fasciculation Potential</a:t>
            </a:r>
          </a:p>
          <a:p>
            <a:pPr indent="0" lvl="0" marL="114300">
              <a:spcBef>
                <a:spcPts val="0"/>
              </a:spcBef>
              <a:buNone/>
            </a:pPr>
            <a:r>
              <a:t/>
            </a:r>
            <a:endParaRPr sz="1400"/>
          </a:p>
        </p:txBody>
      </p:sp>
      <p:pic>
        <p:nvPicPr>
          <p:cNvPr id="261" name="Shape 261"/>
          <p:cNvPicPr preferRelativeResize="0"/>
          <p:nvPr/>
        </p:nvPicPr>
        <p:blipFill>
          <a:blip r:embed="rId3">
            <a:alphaModFix/>
          </a:blip>
          <a:stretch>
            <a:fillRect/>
          </a:stretch>
        </p:blipFill>
        <p:spPr>
          <a:xfrm>
            <a:off x="3903425" y="1225227"/>
            <a:ext cx="4227975" cy="34196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Shape 266"/>
          <p:cNvSpPr txBox="1"/>
          <p:nvPr>
            <p:ph type="title"/>
          </p:nvPr>
        </p:nvSpPr>
        <p:spPr>
          <a:xfrm>
            <a:off x="311700" y="222300"/>
            <a:ext cx="8520600" cy="831300"/>
          </a:xfrm>
          <a:prstGeom prst="rect">
            <a:avLst/>
          </a:prstGeom>
        </p:spPr>
        <p:txBody>
          <a:bodyPr anchorCtr="0" anchor="b" bIns="91425" lIns="91425" rIns="91425" wrap="square" tIns="91425">
            <a:noAutofit/>
          </a:bodyPr>
          <a:lstStyle/>
          <a:p>
            <a:pPr indent="0" lvl="0" marL="0" algn="ctr">
              <a:spcBef>
                <a:spcPts val="0"/>
              </a:spcBef>
              <a:buNone/>
            </a:pPr>
            <a:r>
              <a:rPr lang="en">
                <a:solidFill>
                  <a:schemeClr val="accent2"/>
                </a:solidFill>
              </a:rPr>
              <a:t>Neuropathic EMG changes</a:t>
            </a:r>
          </a:p>
        </p:txBody>
      </p:sp>
      <p:sp>
        <p:nvSpPr>
          <p:cNvPr id="267" name="Shape 267"/>
          <p:cNvSpPr txBox="1"/>
          <p:nvPr>
            <p:ph idx="1" type="body"/>
          </p:nvPr>
        </p:nvSpPr>
        <p:spPr>
          <a:xfrm>
            <a:off x="311700" y="1225225"/>
            <a:ext cx="8520600" cy="3354000"/>
          </a:xfrm>
          <a:prstGeom prst="rect">
            <a:avLst/>
          </a:prstGeom>
        </p:spPr>
        <p:txBody>
          <a:bodyPr anchorCtr="0" anchor="t" bIns="91425" lIns="91425" rIns="91425" wrap="square" tIns="91425">
            <a:noAutofit/>
          </a:bodyPr>
          <a:lstStyle/>
          <a:p>
            <a:pPr indent="0" lvl="0" marL="114300">
              <a:spcBef>
                <a:spcPts val="0"/>
              </a:spcBef>
              <a:buNone/>
            </a:pPr>
            <a:r>
              <a:t/>
            </a:r>
            <a:endParaRPr/>
          </a:p>
        </p:txBody>
      </p:sp>
      <p:pic>
        <p:nvPicPr>
          <p:cNvPr id="268" name="Shape 268"/>
          <p:cNvPicPr preferRelativeResize="0"/>
          <p:nvPr/>
        </p:nvPicPr>
        <p:blipFill>
          <a:blip r:embed="rId3">
            <a:alphaModFix/>
          </a:blip>
          <a:stretch>
            <a:fillRect/>
          </a:stretch>
        </p:blipFill>
        <p:spPr>
          <a:xfrm>
            <a:off x="304800" y="1053600"/>
            <a:ext cx="8534400" cy="38393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Shape 273"/>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lgn="ctr">
              <a:spcBef>
                <a:spcPts val="0"/>
              </a:spcBef>
              <a:buNone/>
            </a:pPr>
            <a:r>
              <a:rPr lang="en">
                <a:solidFill>
                  <a:schemeClr val="accent2"/>
                </a:solidFill>
              </a:rPr>
              <a:t>Myopathic EMG changes</a:t>
            </a:r>
          </a:p>
        </p:txBody>
      </p:sp>
      <p:pic>
        <p:nvPicPr>
          <p:cNvPr id="274" name="Shape 274"/>
          <p:cNvPicPr preferRelativeResize="0"/>
          <p:nvPr/>
        </p:nvPicPr>
        <p:blipFill>
          <a:blip r:embed="rId3">
            <a:alphaModFix/>
          </a:blip>
          <a:stretch>
            <a:fillRect/>
          </a:stretch>
        </p:blipFill>
        <p:spPr>
          <a:xfrm>
            <a:off x="934925" y="1147225"/>
            <a:ext cx="7274150" cy="36914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Shape 279"/>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lgn="ctr">
              <a:spcBef>
                <a:spcPts val="0"/>
              </a:spcBef>
              <a:buNone/>
            </a:pPr>
            <a:r>
              <a:rPr lang="en" sz="4400">
                <a:solidFill>
                  <a:schemeClr val="accent2"/>
                </a:solidFill>
              </a:rPr>
              <a:t>NEUROPATHY</a:t>
            </a:r>
          </a:p>
        </p:txBody>
      </p:sp>
      <p:pic>
        <p:nvPicPr>
          <p:cNvPr id="280" name="Shape 280"/>
          <p:cNvPicPr preferRelativeResize="0"/>
          <p:nvPr/>
        </p:nvPicPr>
        <p:blipFill>
          <a:blip r:embed="rId3">
            <a:alphaModFix/>
          </a:blip>
          <a:stretch>
            <a:fillRect/>
          </a:stretch>
        </p:blipFill>
        <p:spPr>
          <a:xfrm>
            <a:off x="1182913" y="1021600"/>
            <a:ext cx="6778168" cy="3761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Shape 79"/>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spcBef>
                <a:spcPts val="0"/>
              </a:spcBef>
              <a:buNone/>
            </a:pPr>
            <a:r>
              <a:rPr lang="en"/>
              <a:t>Videos for over view </a:t>
            </a:r>
          </a:p>
        </p:txBody>
      </p:sp>
      <p:sp>
        <p:nvSpPr>
          <p:cNvPr id="80" name="Shape 80"/>
          <p:cNvSpPr txBox="1"/>
          <p:nvPr>
            <p:ph idx="1" type="body"/>
          </p:nvPr>
        </p:nvSpPr>
        <p:spPr>
          <a:xfrm>
            <a:off x="311700" y="1225225"/>
            <a:ext cx="8520600" cy="3354000"/>
          </a:xfrm>
          <a:prstGeom prst="rect">
            <a:avLst/>
          </a:prstGeom>
        </p:spPr>
        <p:txBody>
          <a:bodyPr anchorCtr="0" anchor="t" bIns="91425" lIns="91425" rIns="91425" wrap="square" tIns="91425">
            <a:noAutofit/>
          </a:bodyPr>
          <a:lstStyle/>
          <a:p>
            <a:pPr indent="0" lvl="0" marL="114300">
              <a:spcBef>
                <a:spcPts val="0"/>
              </a:spcBef>
              <a:buNone/>
            </a:pPr>
            <a:r>
              <a:rPr lang="en"/>
              <a:t>female doctor videos :</a:t>
            </a:r>
          </a:p>
          <a:p>
            <a:pPr indent="0" lvl="0" marL="114300">
              <a:spcBef>
                <a:spcPts val="0"/>
              </a:spcBef>
              <a:buNone/>
            </a:pPr>
            <a:r>
              <a:rPr lang="en"/>
              <a:t>nerve conduction study :</a:t>
            </a:r>
          </a:p>
          <a:p>
            <a:pPr indent="0" lvl="0" marL="114300">
              <a:spcBef>
                <a:spcPts val="0"/>
              </a:spcBef>
              <a:buNone/>
            </a:pPr>
            <a:r>
              <a:rPr lang="en" u="sng">
                <a:solidFill>
                  <a:schemeClr val="hlink"/>
                </a:solidFill>
                <a:hlinkClick r:id="rId3"/>
              </a:rPr>
              <a:t>https://www.youtube.com/watch?v=avl2rS3siig</a:t>
            </a:r>
            <a:r>
              <a:rPr lang="en"/>
              <a:t> 2:36</a:t>
            </a:r>
          </a:p>
          <a:p>
            <a:pPr indent="0" lvl="0" marL="114300">
              <a:spcBef>
                <a:spcPts val="0"/>
              </a:spcBef>
              <a:buNone/>
            </a:pPr>
            <a:r>
              <a:rPr lang="en"/>
              <a:t>EMG :</a:t>
            </a:r>
          </a:p>
          <a:p>
            <a:pPr indent="0" lvl="0" marL="114300">
              <a:spcBef>
                <a:spcPts val="0"/>
              </a:spcBef>
              <a:buNone/>
            </a:pPr>
            <a:r>
              <a:rPr lang="en" u="sng">
                <a:solidFill>
                  <a:schemeClr val="hlink"/>
                </a:solidFill>
                <a:hlinkClick r:id="rId4"/>
              </a:rPr>
              <a:t>https://youtu.be/gpgsR5jcI8M</a:t>
            </a:r>
            <a:r>
              <a:rPr lang="en"/>
              <a:t> 3:25</a:t>
            </a:r>
          </a:p>
          <a:p>
            <a:pPr indent="0" lvl="0" marL="114300">
              <a:spcBef>
                <a:spcPts val="0"/>
              </a:spcBef>
              <a:buNone/>
            </a:pPr>
            <a:r>
              <a:t/>
            </a:r>
            <a:endParaRPr/>
          </a:p>
          <a:p>
            <a:pPr indent="0" lvl="0" marL="114300">
              <a:spcBef>
                <a:spcPts val="0"/>
              </a:spcBef>
              <a:buNone/>
            </a:pPr>
            <a:r>
              <a:t/>
            </a:r>
            <a:endParaRPr/>
          </a:p>
        </p:txBody>
      </p:sp>
      <p:pic>
        <p:nvPicPr>
          <p:cNvPr id="81" name="Shape 81">
            <a:hlinkClick r:id="rId5"/>
          </p:cNvPr>
          <p:cNvPicPr preferRelativeResize="0"/>
          <p:nvPr/>
        </p:nvPicPr>
        <p:blipFill>
          <a:blip r:embed="rId6">
            <a:alphaModFix/>
          </a:blip>
          <a:stretch>
            <a:fillRect/>
          </a:stretch>
        </p:blipFill>
        <p:spPr>
          <a:xfrm>
            <a:off x="8294549" y="61900"/>
            <a:ext cx="849449" cy="566154"/>
          </a:xfrm>
          <a:prstGeom prst="rect">
            <a:avLst/>
          </a:prstGeom>
          <a:noFill/>
          <a:ln>
            <a:noFill/>
          </a:ln>
        </p:spPr>
      </p:pic>
      <p:sp>
        <p:nvSpPr>
          <p:cNvPr id="82" name="Shape 82"/>
          <p:cNvSpPr txBox="1"/>
          <p:nvPr/>
        </p:nvSpPr>
        <p:spPr>
          <a:xfrm>
            <a:off x="7254575" y="139975"/>
            <a:ext cx="979800" cy="243000"/>
          </a:xfrm>
          <a:prstGeom prst="rect">
            <a:avLst/>
          </a:prstGeom>
          <a:noFill/>
          <a:ln>
            <a:noFill/>
          </a:ln>
        </p:spPr>
        <p:txBody>
          <a:bodyPr anchorCtr="0" anchor="t" bIns="91425" lIns="91425" rIns="91425" wrap="square" tIns="91425">
            <a:noAutofit/>
          </a:bodyPr>
          <a:lstStyle/>
          <a:p>
            <a:pPr indent="0" lvl="0" marL="0" rtl="1">
              <a:spcBef>
                <a:spcPts val="0"/>
              </a:spcBef>
              <a:buNone/>
            </a:pPr>
            <a:r>
              <a:rPr lang="en" sz="1000"/>
              <a:t>تطبيق مع شرح مبسط 11:06</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Shape 285"/>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lgn="ctr">
              <a:spcBef>
                <a:spcPts val="0"/>
              </a:spcBef>
              <a:buNone/>
            </a:pPr>
            <a:r>
              <a:rPr lang="en">
                <a:solidFill>
                  <a:schemeClr val="accent2"/>
                </a:solidFill>
              </a:rPr>
              <a:t>MYOPATHY</a:t>
            </a:r>
          </a:p>
        </p:txBody>
      </p:sp>
      <p:pic>
        <p:nvPicPr>
          <p:cNvPr id="286" name="Shape 286"/>
          <p:cNvPicPr preferRelativeResize="0"/>
          <p:nvPr/>
        </p:nvPicPr>
        <p:blipFill>
          <a:blip r:embed="rId3">
            <a:alphaModFix/>
          </a:blip>
          <a:stretch>
            <a:fillRect/>
          </a:stretch>
        </p:blipFill>
        <p:spPr>
          <a:xfrm>
            <a:off x="1246625" y="1147225"/>
            <a:ext cx="6650757" cy="36914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Shape 291"/>
          <p:cNvSpPr txBox="1"/>
          <p:nvPr>
            <p:ph type="title"/>
          </p:nvPr>
        </p:nvSpPr>
        <p:spPr>
          <a:xfrm>
            <a:off x="212575" y="158275"/>
            <a:ext cx="8520600" cy="831300"/>
          </a:xfrm>
          <a:prstGeom prst="rect">
            <a:avLst/>
          </a:prstGeom>
        </p:spPr>
        <p:txBody>
          <a:bodyPr anchorCtr="0" anchor="b" bIns="91425" lIns="91425" rIns="91425" wrap="square" tIns="91425">
            <a:noAutofit/>
          </a:bodyPr>
          <a:lstStyle/>
          <a:p>
            <a:pPr indent="0" lvl="0" marL="0" algn="ctr">
              <a:spcBef>
                <a:spcPts val="0"/>
              </a:spcBef>
              <a:buNone/>
            </a:pPr>
            <a:r>
              <a:rPr lang="en">
                <a:solidFill>
                  <a:schemeClr val="accent2"/>
                </a:solidFill>
              </a:rPr>
              <a:t>Analysis of a motor unit potentials (MUPs)</a:t>
            </a:r>
          </a:p>
        </p:txBody>
      </p:sp>
      <p:pic>
        <p:nvPicPr>
          <p:cNvPr id="292" name="Shape 292"/>
          <p:cNvPicPr preferRelativeResize="0"/>
          <p:nvPr/>
        </p:nvPicPr>
        <p:blipFill rotWithShape="1">
          <a:blip r:embed="rId3">
            <a:alphaModFix/>
          </a:blip>
          <a:srcRect b="0" l="0" r="0" t="0"/>
          <a:stretch/>
        </p:blipFill>
        <p:spPr>
          <a:xfrm>
            <a:off x="1179725" y="1104550"/>
            <a:ext cx="6717940" cy="369147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4"/>
        </a:solidFill>
      </p:bgPr>
    </p:bg>
    <p:spTree>
      <p:nvGrpSpPr>
        <p:cNvPr id="296" name="Shape 296"/>
        <p:cNvGrpSpPr/>
        <p:nvPr/>
      </p:nvGrpSpPr>
      <p:grpSpPr>
        <a:xfrm>
          <a:off x="0" y="0"/>
          <a:ext cx="0" cy="0"/>
          <a:chOff x="0" y="0"/>
          <a:chExt cx="0" cy="0"/>
        </a:xfrm>
      </p:grpSpPr>
      <p:sp>
        <p:nvSpPr>
          <p:cNvPr id="297" name="Shape 297"/>
          <p:cNvSpPr txBox="1"/>
          <p:nvPr>
            <p:ph idx="1" type="body"/>
          </p:nvPr>
        </p:nvSpPr>
        <p:spPr>
          <a:xfrm>
            <a:off x="156725" y="254200"/>
            <a:ext cx="2717400" cy="3072900"/>
          </a:xfrm>
          <a:prstGeom prst="rect">
            <a:avLst/>
          </a:prstGeom>
          <a:noFill/>
          <a:ln cap="flat" cmpd="sng" w="9525">
            <a:solidFill>
              <a:schemeClr val="lt1"/>
            </a:solidFill>
            <a:prstDash val="solid"/>
            <a:round/>
            <a:headEnd len="med" w="med" type="none"/>
            <a:tailEnd len="med" w="med" type="none"/>
          </a:ln>
        </p:spPr>
        <p:txBody>
          <a:bodyPr anchorCtr="0" anchor="t" bIns="91425" lIns="91425" rIns="91425" wrap="square" tIns="91425">
            <a:noAutofit/>
          </a:bodyPr>
          <a:lstStyle/>
          <a:p>
            <a:pPr indent="-152400" lvl="0" marL="0" marR="0" rtl="0" algn="l">
              <a:lnSpc>
                <a:spcPct val="115000"/>
              </a:lnSpc>
              <a:spcBef>
                <a:spcPts val="0"/>
              </a:spcBef>
              <a:spcAft>
                <a:spcPts val="0"/>
              </a:spcAft>
              <a:buClr>
                <a:schemeClr val="dk1"/>
              </a:buClr>
              <a:buSzPts val="2400"/>
              <a:buFont typeface="Open Sans"/>
              <a:buNone/>
            </a:pPr>
            <a:r>
              <a:rPr b="0" i="0" lang="en" sz="2400" u="none" cap="none" strike="noStrike">
                <a:solidFill>
                  <a:schemeClr val="lt1"/>
                </a:solidFill>
                <a:latin typeface="Open Sans"/>
                <a:ea typeface="Open Sans"/>
                <a:cs typeface="Open Sans"/>
                <a:sym typeface="Open Sans"/>
              </a:rPr>
              <a:t>Female’s team:</a:t>
            </a:r>
          </a:p>
          <a:p>
            <a:pPr indent="-317500" lvl="0" marL="457200" rtl="0">
              <a:spcBef>
                <a:spcPts val="1600"/>
              </a:spcBef>
              <a:spcAft>
                <a:spcPts val="0"/>
              </a:spcAft>
              <a:buClr>
                <a:schemeClr val="lt1"/>
              </a:buClr>
              <a:buSzPts val="1400"/>
              <a:buFont typeface="Open Sans"/>
              <a:buAutoNum type="arabicPeriod"/>
            </a:pPr>
            <a:r>
              <a:rPr lang="en">
                <a:solidFill>
                  <a:schemeClr val="lt1"/>
                </a:solidFill>
              </a:rPr>
              <a:t>Ahad Algrain</a:t>
            </a:r>
          </a:p>
          <a:p>
            <a:pPr indent="-317500" lvl="0" marL="457200" rtl="0">
              <a:spcBef>
                <a:spcPts val="0"/>
              </a:spcBef>
              <a:spcAft>
                <a:spcPts val="0"/>
              </a:spcAft>
              <a:buClr>
                <a:schemeClr val="lt1"/>
              </a:buClr>
              <a:buSzPts val="1400"/>
              <a:buFont typeface="Open Sans"/>
              <a:buAutoNum type="arabicPeriod"/>
            </a:pPr>
            <a:r>
              <a:rPr lang="en">
                <a:solidFill>
                  <a:schemeClr val="lt1"/>
                </a:solidFill>
              </a:rPr>
              <a:t>Hadeel</a:t>
            </a:r>
          </a:p>
          <a:p>
            <a:pPr indent="-317500" lvl="0" marL="457200" rtl="0">
              <a:spcBef>
                <a:spcPts val="0"/>
              </a:spcBef>
              <a:spcAft>
                <a:spcPts val="0"/>
              </a:spcAft>
              <a:buClr>
                <a:schemeClr val="lt1"/>
              </a:buClr>
              <a:buSzPts val="1400"/>
              <a:buFont typeface="Open Sans"/>
              <a:buAutoNum type="arabicPeriod"/>
            </a:pPr>
            <a:r>
              <a:rPr lang="en">
                <a:solidFill>
                  <a:schemeClr val="lt1"/>
                </a:solidFill>
              </a:rPr>
              <a:t>Maha Alnahdi</a:t>
            </a:r>
          </a:p>
          <a:p>
            <a:pPr indent="-317500" lvl="0" marL="457200" rtl="0">
              <a:spcBef>
                <a:spcPts val="0"/>
              </a:spcBef>
              <a:spcAft>
                <a:spcPts val="0"/>
              </a:spcAft>
              <a:buClr>
                <a:schemeClr val="lt1"/>
              </a:buClr>
              <a:buSzPts val="1400"/>
              <a:buFont typeface="Open Sans"/>
              <a:buAutoNum type="arabicPeriod"/>
            </a:pPr>
            <a:r>
              <a:rPr lang="en">
                <a:solidFill>
                  <a:schemeClr val="lt1"/>
                </a:solidFill>
              </a:rPr>
              <a:t>Majd AlBarrak</a:t>
            </a:r>
          </a:p>
          <a:p>
            <a:pPr indent="-317500" lvl="0" marL="457200" rtl="0">
              <a:spcBef>
                <a:spcPts val="0"/>
              </a:spcBef>
              <a:spcAft>
                <a:spcPts val="0"/>
              </a:spcAft>
              <a:buClr>
                <a:schemeClr val="lt1"/>
              </a:buClr>
              <a:buSzPts val="1400"/>
              <a:buFont typeface="Open Sans"/>
              <a:buAutoNum type="arabicPeriod"/>
            </a:pPr>
            <a:r>
              <a:rPr lang="en">
                <a:solidFill>
                  <a:schemeClr val="lt1"/>
                </a:solidFill>
              </a:rPr>
              <a:t>Rahaf Alshammari</a:t>
            </a:r>
          </a:p>
          <a:p>
            <a:pPr indent="-317500" lvl="0" marL="457200" rtl="0">
              <a:spcBef>
                <a:spcPts val="0"/>
              </a:spcBef>
              <a:spcAft>
                <a:spcPts val="0"/>
              </a:spcAft>
              <a:buClr>
                <a:schemeClr val="lt1"/>
              </a:buClr>
              <a:buSzPts val="1400"/>
              <a:buFont typeface="Open Sans"/>
              <a:buAutoNum type="arabicPeriod"/>
            </a:pPr>
            <a:r>
              <a:rPr lang="en">
                <a:solidFill>
                  <a:schemeClr val="lt1"/>
                </a:solidFill>
              </a:rPr>
              <a:t>Rinad Alghoraiby</a:t>
            </a:r>
          </a:p>
          <a:p>
            <a:pPr indent="-317500" lvl="0" marL="457200" rtl="0">
              <a:spcBef>
                <a:spcPts val="0"/>
              </a:spcBef>
              <a:spcAft>
                <a:spcPts val="0"/>
              </a:spcAft>
              <a:buClr>
                <a:schemeClr val="lt1"/>
              </a:buClr>
              <a:buSzPts val="1400"/>
              <a:buFont typeface="Open Sans"/>
              <a:buAutoNum type="arabicPeriod"/>
            </a:pPr>
            <a:r>
              <a:rPr lang="en">
                <a:solidFill>
                  <a:schemeClr val="lt1"/>
                </a:solidFill>
              </a:rPr>
              <a:t>Munira Alhadlg</a:t>
            </a:r>
          </a:p>
          <a:p>
            <a:pPr indent="-317500" lvl="0" marL="457200" rtl="0">
              <a:spcBef>
                <a:spcPts val="0"/>
              </a:spcBef>
              <a:spcAft>
                <a:spcPts val="0"/>
              </a:spcAft>
              <a:buClr>
                <a:schemeClr val="lt1"/>
              </a:buClr>
              <a:buSzPts val="1400"/>
              <a:buFont typeface="Open Sans"/>
              <a:buAutoNum type="arabicPeriod"/>
            </a:pPr>
            <a:r>
              <a:rPr lang="en">
                <a:solidFill>
                  <a:schemeClr val="lt1"/>
                </a:solidFill>
              </a:rPr>
              <a:t>Sarah Alblaihed</a:t>
            </a:r>
          </a:p>
          <a:p>
            <a:pPr indent="-317500" lvl="0" marL="457200" rtl="0">
              <a:spcBef>
                <a:spcPts val="0"/>
              </a:spcBef>
              <a:spcAft>
                <a:spcPts val="0"/>
              </a:spcAft>
              <a:buClr>
                <a:schemeClr val="lt1"/>
              </a:buClr>
              <a:buSzPts val="1400"/>
              <a:buFont typeface="Open Sans"/>
              <a:buAutoNum type="arabicPeriod"/>
            </a:pPr>
            <a:r>
              <a:rPr lang="en">
                <a:solidFill>
                  <a:schemeClr val="lt1"/>
                </a:solidFill>
              </a:rPr>
              <a:t>Renad Almogren</a:t>
            </a:r>
          </a:p>
        </p:txBody>
      </p:sp>
      <p:sp>
        <p:nvSpPr>
          <p:cNvPr id="298" name="Shape 298"/>
          <p:cNvSpPr txBox="1"/>
          <p:nvPr>
            <p:ph type="title"/>
          </p:nvPr>
        </p:nvSpPr>
        <p:spPr>
          <a:xfrm>
            <a:off x="156725" y="3618350"/>
            <a:ext cx="2717400" cy="1361700"/>
          </a:xfrm>
          <a:prstGeom prst="rect">
            <a:avLst/>
          </a:prstGeom>
          <a:noFill/>
          <a:ln cap="flat" cmpd="sng" w="9525">
            <a:solidFill>
              <a:schemeClr val="lt1"/>
            </a:solidFill>
            <a:prstDash val="solid"/>
            <a:round/>
            <a:headEnd len="med" w="med" type="none"/>
            <a:tailEnd len="med" w="med" type="none"/>
          </a:ln>
        </p:spPr>
        <p:txBody>
          <a:bodyPr anchorCtr="0" anchor="b" bIns="91425" lIns="91425" rIns="91425" wrap="square" tIns="91425">
            <a:noAutofit/>
          </a:bodyPr>
          <a:lstStyle/>
          <a:p>
            <a:pPr indent="-152400" lvl="0" marL="0" marR="0" rtl="0" algn="l">
              <a:lnSpc>
                <a:spcPct val="100000"/>
              </a:lnSpc>
              <a:spcBef>
                <a:spcPts val="0"/>
              </a:spcBef>
              <a:spcAft>
                <a:spcPts val="0"/>
              </a:spcAft>
              <a:buClr>
                <a:schemeClr val="dk1"/>
              </a:buClr>
              <a:buSzPts val="2400"/>
              <a:buFont typeface="Economica"/>
              <a:buNone/>
            </a:pPr>
            <a:r>
              <a:rPr b="0" i="0" lang="en" sz="2400" u="none" cap="none" strike="noStrike">
                <a:solidFill>
                  <a:schemeClr val="lt1"/>
                </a:solidFill>
                <a:latin typeface="Open Sans"/>
                <a:ea typeface="Open Sans"/>
                <a:cs typeface="Open Sans"/>
                <a:sym typeface="Open Sans"/>
              </a:rPr>
              <a:t>Team Leaders: </a:t>
            </a:r>
          </a:p>
          <a:p>
            <a:pPr indent="-114300" lvl="0" marL="0" marR="0" rtl="0" algn="l">
              <a:lnSpc>
                <a:spcPct val="100000"/>
              </a:lnSpc>
              <a:spcBef>
                <a:spcPts val="0"/>
              </a:spcBef>
              <a:spcAft>
                <a:spcPts val="0"/>
              </a:spcAft>
              <a:buClr>
                <a:schemeClr val="dk1"/>
              </a:buClr>
              <a:buSzPts val="1800"/>
              <a:buFont typeface="Economica"/>
              <a:buNone/>
            </a:pPr>
            <a:r>
              <a:rPr b="0" i="0" lang="en" sz="1800" u="none" cap="none" strike="noStrike">
                <a:solidFill>
                  <a:schemeClr val="lt1"/>
                </a:solidFill>
                <a:latin typeface="Open Sans"/>
                <a:ea typeface="Open Sans"/>
                <a:cs typeface="Open Sans"/>
                <a:sym typeface="Open Sans"/>
              </a:rPr>
              <a:t>Abdulhakim AlOnaiq</a:t>
            </a:r>
          </a:p>
          <a:p>
            <a:pPr indent="-114300" lvl="0" marL="0" marR="0" rtl="0" algn="l">
              <a:lnSpc>
                <a:spcPct val="100000"/>
              </a:lnSpc>
              <a:spcBef>
                <a:spcPts val="0"/>
              </a:spcBef>
              <a:spcAft>
                <a:spcPts val="0"/>
              </a:spcAft>
              <a:buClr>
                <a:schemeClr val="dk1"/>
              </a:buClr>
              <a:buSzPts val="1800"/>
              <a:buFont typeface="Economica"/>
              <a:buNone/>
            </a:pPr>
            <a:r>
              <a:rPr b="0" i="0" lang="en" sz="1800" u="none" cap="none" strike="noStrike">
                <a:solidFill>
                  <a:schemeClr val="lt1"/>
                </a:solidFill>
                <a:latin typeface="Open Sans"/>
                <a:ea typeface="Open Sans"/>
                <a:cs typeface="Open Sans"/>
                <a:sym typeface="Open Sans"/>
              </a:rPr>
              <a:t>Alanoud Salman </a:t>
            </a:r>
          </a:p>
        </p:txBody>
      </p:sp>
      <p:sp>
        <p:nvSpPr>
          <p:cNvPr id="299" name="Shape 299"/>
          <p:cNvSpPr txBox="1"/>
          <p:nvPr>
            <p:ph idx="2" type="body"/>
          </p:nvPr>
        </p:nvSpPr>
        <p:spPr>
          <a:xfrm>
            <a:off x="3084625" y="254200"/>
            <a:ext cx="2934300" cy="3072900"/>
          </a:xfrm>
          <a:prstGeom prst="rect">
            <a:avLst/>
          </a:prstGeom>
          <a:noFill/>
          <a:ln cap="flat" cmpd="sng" w="9525">
            <a:solidFill>
              <a:schemeClr val="lt1"/>
            </a:solidFill>
            <a:prstDash val="solid"/>
            <a:round/>
            <a:headEnd len="med" w="med" type="none"/>
            <a:tailEnd len="med" w="med" type="none"/>
          </a:ln>
        </p:spPr>
        <p:txBody>
          <a:bodyPr anchorCtr="0" anchor="t" bIns="91425" lIns="91425" rIns="91425" wrap="square" tIns="91425">
            <a:noAutofit/>
          </a:bodyPr>
          <a:lstStyle/>
          <a:p>
            <a:pPr indent="-152400" lvl="0" marL="0" marR="0" rtl="0" algn="l">
              <a:lnSpc>
                <a:spcPct val="115000"/>
              </a:lnSpc>
              <a:spcBef>
                <a:spcPts val="0"/>
              </a:spcBef>
              <a:spcAft>
                <a:spcPts val="0"/>
              </a:spcAft>
              <a:buClr>
                <a:schemeClr val="dk1"/>
              </a:buClr>
              <a:buSzPts val="2400"/>
              <a:buFont typeface="Open Sans"/>
              <a:buNone/>
            </a:pPr>
            <a:r>
              <a:rPr b="0" i="0" lang="en" sz="2400" u="none" cap="none" strike="noStrike">
                <a:solidFill>
                  <a:schemeClr val="lt1"/>
                </a:solidFill>
                <a:latin typeface="Open Sans"/>
                <a:ea typeface="Open Sans"/>
                <a:cs typeface="Open Sans"/>
                <a:sym typeface="Open Sans"/>
              </a:rPr>
              <a:t>Male’s team:</a:t>
            </a:r>
          </a:p>
          <a:p>
            <a:pPr indent="-152400" lvl="0" marL="0" marR="0" rtl="0" algn="l">
              <a:lnSpc>
                <a:spcPct val="115000"/>
              </a:lnSpc>
              <a:spcBef>
                <a:spcPts val="0"/>
              </a:spcBef>
              <a:spcAft>
                <a:spcPts val="0"/>
              </a:spcAft>
              <a:buClr>
                <a:schemeClr val="dk1"/>
              </a:buClr>
              <a:buSzPts val="2400"/>
              <a:buFont typeface="Open Sans"/>
              <a:buNone/>
            </a:pPr>
            <a:r>
              <a:t/>
            </a:r>
            <a:endParaRPr sz="1500">
              <a:solidFill>
                <a:schemeClr val="lt1"/>
              </a:solidFill>
            </a:endParaRPr>
          </a:p>
          <a:p>
            <a:pPr indent="-323850" lvl="0" marL="457200" marR="0" rtl="0" algn="l">
              <a:lnSpc>
                <a:spcPct val="115000"/>
              </a:lnSpc>
              <a:spcBef>
                <a:spcPts val="0"/>
              </a:spcBef>
              <a:spcAft>
                <a:spcPts val="0"/>
              </a:spcAft>
              <a:buClr>
                <a:schemeClr val="lt1"/>
              </a:buClr>
              <a:buSzPts val="1500"/>
              <a:buAutoNum type="arabicPeriod"/>
            </a:pPr>
            <a:r>
              <a:rPr lang="en" sz="1500">
                <a:solidFill>
                  <a:schemeClr val="lt1"/>
                </a:solidFill>
              </a:rPr>
              <a:t>Naif Almutairi</a:t>
            </a:r>
          </a:p>
          <a:p>
            <a:pPr indent="-323850" lvl="0" marL="457200" rtl="0">
              <a:spcBef>
                <a:spcPts val="0"/>
              </a:spcBef>
              <a:spcAft>
                <a:spcPts val="0"/>
              </a:spcAft>
              <a:buClr>
                <a:schemeClr val="lt1"/>
              </a:buClr>
              <a:buSzPts val="1500"/>
              <a:buAutoNum type="arabicPeriod"/>
            </a:pPr>
            <a:r>
              <a:rPr lang="en" sz="1500">
                <a:solidFill>
                  <a:schemeClr val="lt1"/>
                </a:solidFill>
              </a:rPr>
              <a:t>Saad Alfawzan</a:t>
            </a:r>
          </a:p>
          <a:p>
            <a:pPr indent="-323850" lvl="0" marL="457200" rtl="0">
              <a:spcBef>
                <a:spcPts val="0"/>
              </a:spcBef>
              <a:spcAft>
                <a:spcPts val="0"/>
              </a:spcAft>
              <a:buClr>
                <a:schemeClr val="lt1"/>
              </a:buClr>
              <a:buSzPts val="1500"/>
              <a:buAutoNum type="arabicPeriod"/>
            </a:pPr>
            <a:r>
              <a:rPr lang="en" sz="1500">
                <a:solidFill>
                  <a:schemeClr val="lt1"/>
                </a:solidFill>
              </a:rPr>
              <a:t>Mohammed Alswoaiegh</a:t>
            </a:r>
          </a:p>
          <a:p>
            <a:pPr indent="-323850" lvl="0" marL="457200" rtl="0">
              <a:spcBef>
                <a:spcPts val="0"/>
              </a:spcBef>
              <a:spcAft>
                <a:spcPts val="0"/>
              </a:spcAft>
              <a:buClr>
                <a:schemeClr val="lt1"/>
              </a:buClr>
              <a:buSzPts val="1500"/>
              <a:buAutoNum type="arabicPeriod"/>
            </a:pPr>
            <a:r>
              <a:rPr lang="en" sz="1500">
                <a:solidFill>
                  <a:schemeClr val="lt1"/>
                </a:solidFill>
              </a:rPr>
              <a:t>Saud Alatawy</a:t>
            </a:r>
          </a:p>
          <a:p>
            <a:pPr indent="-323850" lvl="0" marL="457200" rtl="0">
              <a:spcBef>
                <a:spcPts val="0"/>
              </a:spcBef>
              <a:spcAft>
                <a:spcPts val="0"/>
              </a:spcAft>
              <a:buClr>
                <a:schemeClr val="lt1"/>
              </a:buClr>
              <a:buSzPts val="1500"/>
              <a:buAutoNum type="arabicPeriod"/>
            </a:pPr>
            <a:r>
              <a:rPr lang="en" sz="1500">
                <a:solidFill>
                  <a:schemeClr val="lt1"/>
                </a:solidFill>
              </a:rPr>
              <a:t>Saif almeshari</a:t>
            </a:r>
          </a:p>
          <a:p>
            <a:pPr indent="-323850" lvl="0" marL="457200" rtl="0">
              <a:spcBef>
                <a:spcPts val="0"/>
              </a:spcBef>
              <a:spcAft>
                <a:spcPts val="0"/>
              </a:spcAft>
              <a:buClr>
                <a:schemeClr val="lt1"/>
              </a:buClr>
              <a:buSzPts val="1500"/>
              <a:buAutoNum type="arabicPeriod"/>
            </a:pPr>
            <a:r>
              <a:rPr lang="en" sz="1500">
                <a:solidFill>
                  <a:schemeClr val="lt1"/>
                </a:solidFill>
              </a:rPr>
              <a:t>Khalid alogaili</a:t>
            </a:r>
          </a:p>
        </p:txBody>
      </p:sp>
      <p:sp>
        <p:nvSpPr>
          <p:cNvPr id="300" name="Shape 300"/>
          <p:cNvSpPr txBox="1"/>
          <p:nvPr/>
        </p:nvSpPr>
        <p:spPr>
          <a:xfrm>
            <a:off x="6323300" y="3618350"/>
            <a:ext cx="2655300" cy="1361700"/>
          </a:xfrm>
          <a:prstGeom prst="rect">
            <a:avLst/>
          </a:prstGeom>
          <a:noFill/>
          <a:ln cap="flat" cmpd="sng" w="9525">
            <a:solidFill>
              <a:schemeClr val="lt1"/>
            </a:solidFill>
            <a:prstDash val="solid"/>
            <a:round/>
            <a:headEnd len="med" w="med" type="none"/>
            <a:tailEnd len="med" w="med" type="none"/>
          </a:ln>
        </p:spPr>
        <p:txBody>
          <a:bodyPr anchorCtr="0" anchor="t" bIns="91425" lIns="91425" rIns="91425" wrap="square" tIns="91425">
            <a:noAutofit/>
          </a:bodyPr>
          <a:lstStyle/>
          <a:p>
            <a:pPr indent="-88900" lvl="0" marL="0" marR="0" rtl="0" algn="l">
              <a:lnSpc>
                <a:spcPct val="100000"/>
              </a:lnSpc>
              <a:spcBef>
                <a:spcPts val="0"/>
              </a:spcBef>
              <a:spcAft>
                <a:spcPts val="0"/>
              </a:spcAft>
              <a:buClr>
                <a:schemeClr val="lt1"/>
              </a:buClr>
              <a:buSzPts val="1400"/>
              <a:buFont typeface="Arial"/>
              <a:buNone/>
            </a:pPr>
            <a:r>
              <a:rPr i="0" lang="en" sz="1400" u="sng" cap="none" strike="noStrike">
                <a:solidFill>
                  <a:schemeClr val="hlink"/>
                </a:solidFill>
                <a:latin typeface="Open Sans"/>
                <a:ea typeface="Open Sans"/>
                <a:cs typeface="Open Sans"/>
                <a:sym typeface="Open Sans"/>
                <a:hlinkClick r:id="rId3"/>
              </a:rPr>
              <a:t>editing file</a:t>
            </a:r>
          </a:p>
        </p:txBody>
      </p:sp>
      <p:sp>
        <p:nvSpPr>
          <p:cNvPr id="301" name="Shape 301"/>
          <p:cNvSpPr txBox="1"/>
          <p:nvPr/>
        </p:nvSpPr>
        <p:spPr>
          <a:xfrm>
            <a:off x="3037675" y="3618350"/>
            <a:ext cx="3028200" cy="1361700"/>
          </a:xfrm>
          <a:prstGeom prst="rect">
            <a:avLst/>
          </a:prstGeom>
          <a:noFill/>
          <a:ln cap="flat" cmpd="sng" w="9525">
            <a:solidFill>
              <a:schemeClr val="lt1"/>
            </a:solidFill>
            <a:prstDash val="solid"/>
            <a:round/>
            <a:headEnd len="med" w="med" type="none"/>
            <a:tailEnd len="med" w="med" type="none"/>
          </a:ln>
        </p:spPr>
        <p:txBody>
          <a:bodyPr anchorCtr="0" anchor="t" bIns="91425" lIns="91425" rIns="91425" wrap="square" tIns="91425">
            <a:noAutofit/>
          </a:bodyPr>
          <a:lstStyle/>
          <a:p>
            <a:pPr indent="-88900" lvl="0" marL="0" marR="0" rtl="0" algn="l">
              <a:lnSpc>
                <a:spcPct val="150000"/>
              </a:lnSpc>
              <a:spcBef>
                <a:spcPts val="0"/>
              </a:spcBef>
              <a:spcAft>
                <a:spcPts val="0"/>
              </a:spcAft>
              <a:buClr>
                <a:schemeClr val="lt1"/>
              </a:buClr>
              <a:buSzPts val="1400"/>
              <a:buFont typeface="Arial"/>
              <a:buNone/>
            </a:pPr>
            <a:r>
              <a:rPr b="0" i="0" lang="en" sz="1400" u="none" cap="none" strike="noStrike">
                <a:solidFill>
                  <a:schemeClr val="lt1"/>
                </a:solidFill>
                <a:latin typeface="Arial"/>
                <a:ea typeface="Arial"/>
                <a:cs typeface="Arial"/>
                <a:sym typeface="Arial"/>
              </a:rPr>
              <a:t>contact us at:</a:t>
            </a:r>
          </a:p>
          <a:p>
            <a:pPr indent="-88900" lvl="0" marL="0" marR="0" rtl="0" algn="l">
              <a:lnSpc>
                <a:spcPct val="150000"/>
              </a:lnSpc>
              <a:spcBef>
                <a:spcPts val="0"/>
              </a:spcBef>
              <a:spcAft>
                <a:spcPts val="0"/>
              </a:spcAft>
              <a:buClr>
                <a:schemeClr val="lt1"/>
              </a:buClr>
              <a:buSzPts val="1400"/>
              <a:buFont typeface="Arial"/>
              <a:buNone/>
            </a:pPr>
            <a:r>
              <a:rPr b="0" i="0" lang="en" sz="1400" u="none" cap="none" strike="noStrike">
                <a:solidFill>
                  <a:schemeClr val="lt1"/>
                </a:solidFill>
                <a:latin typeface="Arial"/>
                <a:ea typeface="Arial"/>
                <a:cs typeface="Arial"/>
                <a:sym typeface="Arial"/>
              </a:rPr>
              <a:t>       </a:t>
            </a:r>
            <a:r>
              <a:rPr b="0" i="0" lang="en" sz="1200" u="sng" cap="none" strike="noStrike">
                <a:solidFill>
                  <a:schemeClr val="hlink"/>
                </a:solidFill>
                <a:latin typeface="Arial"/>
                <a:ea typeface="Arial"/>
                <a:cs typeface="Arial"/>
                <a:sym typeface="Arial"/>
                <a:hlinkClick r:id="rId4"/>
              </a:rPr>
              <a:t>physiologyteam437@gmail.com</a:t>
            </a:r>
          </a:p>
          <a:p>
            <a:pPr indent="-76200" lvl="0" marL="0" marR="0" rtl="0" algn="l">
              <a:lnSpc>
                <a:spcPct val="150000"/>
              </a:lnSpc>
              <a:spcBef>
                <a:spcPts val="0"/>
              </a:spcBef>
              <a:spcAft>
                <a:spcPts val="0"/>
              </a:spcAft>
              <a:buClr>
                <a:schemeClr val="lt1"/>
              </a:buClr>
              <a:buSzPts val="1200"/>
              <a:buFont typeface="Arial"/>
              <a:buNone/>
            </a:pPr>
            <a:r>
              <a:rPr b="0" i="0" lang="en" sz="1200" u="none" cap="none" strike="noStrike">
                <a:solidFill>
                  <a:schemeClr val="lt1"/>
                </a:solidFill>
                <a:latin typeface="Arial"/>
                <a:ea typeface="Arial"/>
                <a:cs typeface="Arial"/>
                <a:sym typeface="Arial"/>
              </a:rPr>
              <a:t>        @physio437</a:t>
            </a:r>
          </a:p>
          <a:p>
            <a:pPr indent="-76200" lvl="0" marL="0" marR="0" rtl="0" algn="l">
              <a:lnSpc>
                <a:spcPct val="150000"/>
              </a:lnSpc>
              <a:spcBef>
                <a:spcPts val="0"/>
              </a:spcBef>
              <a:spcAft>
                <a:spcPts val="0"/>
              </a:spcAft>
              <a:buClr>
                <a:srgbClr val="000000"/>
              </a:buClr>
              <a:buSzPts val="1200"/>
              <a:buFont typeface="Arial"/>
              <a:buNone/>
            </a:pPr>
            <a:r>
              <a:t/>
            </a:r>
            <a:endParaRPr b="0" i="0" sz="1200" u="none" cap="none" strike="noStrike">
              <a:solidFill>
                <a:schemeClr val="accent2"/>
              </a:solidFill>
              <a:latin typeface="Arial"/>
              <a:ea typeface="Arial"/>
              <a:cs typeface="Arial"/>
              <a:sym typeface="Arial"/>
            </a:endParaRPr>
          </a:p>
        </p:txBody>
      </p:sp>
      <p:pic>
        <p:nvPicPr>
          <p:cNvPr id="302" name="Shape 302"/>
          <p:cNvPicPr preferRelativeResize="0"/>
          <p:nvPr/>
        </p:nvPicPr>
        <p:blipFill rotWithShape="1">
          <a:blip r:embed="rId5">
            <a:alphaModFix/>
          </a:blip>
          <a:srcRect b="0" l="0" r="0" t="0"/>
          <a:stretch/>
        </p:blipFill>
        <p:spPr>
          <a:xfrm>
            <a:off x="3104850" y="3992400"/>
            <a:ext cx="286075" cy="286075"/>
          </a:xfrm>
          <a:prstGeom prst="rect">
            <a:avLst/>
          </a:prstGeom>
          <a:noFill/>
          <a:ln>
            <a:noFill/>
          </a:ln>
        </p:spPr>
      </p:pic>
      <p:pic>
        <p:nvPicPr>
          <p:cNvPr id="303" name="Shape 303"/>
          <p:cNvPicPr preferRelativeResize="0"/>
          <p:nvPr/>
        </p:nvPicPr>
        <p:blipFill rotWithShape="1">
          <a:blip r:embed="rId6">
            <a:alphaModFix/>
          </a:blip>
          <a:srcRect b="0" l="0" r="0" t="0"/>
          <a:stretch/>
        </p:blipFill>
        <p:spPr>
          <a:xfrm>
            <a:off x="3104850" y="4322025"/>
            <a:ext cx="285617" cy="285617"/>
          </a:xfrm>
          <a:prstGeom prst="rect">
            <a:avLst/>
          </a:prstGeom>
          <a:noFill/>
          <a:ln>
            <a:noFill/>
          </a:ln>
        </p:spPr>
      </p:pic>
      <p:pic>
        <p:nvPicPr>
          <p:cNvPr id="304" name="Shape 304"/>
          <p:cNvPicPr preferRelativeResize="0"/>
          <p:nvPr/>
        </p:nvPicPr>
        <p:blipFill rotWithShape="1">
          <a:blip r:embed="rId7">
            <a:alphaModFix/>
          </a:blip>
          <a:srcRect b="0" l="0" r="0" t="0"/>
          <a:stretch/>
        </p:blipFill>
        <p:spPr>
          <a:xfrm>
            <a:off x="6823621" y="348700"/>
            <a:ext cx="1653288" cy="29781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Shape 87"/>
          <p:cNvSpPr txBox="1"/>
          <p:nvPr>
            <p:ph type="title"/>
          </p:nvPr>
        </p:nvSpPr>
        <p:spPr>
          <a:xfrm>
            <a:off x="345000" y="182775"/>
            <a:ext cx="8520600" cy="831300"/>
          </a:xfrm>
          <a:prstGeom prst="rect">
            <a:avLst/>
          </a:prstGeom>
          <a:noFill/>
          <a:ln>
            <a:noFill/>
          </a:ln>
        </p:spPr>
        <p:txBody>
          <a:bodyPr anchorCtr="0" anchor="b" bIns="91425" lIns="91425" rIns="91425" wrap="square" tIns="91425">
            <a:noAutofit/>
          </a:bodyPr>
          <a:lstStyle/>
          <a:p>
            <a:pPr indent="-266700" lvl="0" marL="0" marR="0" rtl="0" algn="l">
              <a:lnSpc>
                <a:spcPct val="100000"/>
              </a:lnSpc>
              <a:spcBef>
                <a:spcPts val="0"/>
              </a:spcBef>
              <a:spcAft>
                <a:spcPts val="0"/>
              </a:spcAft>
              <a:buClr>
                <a:schemeClr val="dk1"/>
              </a:buClr>
              <a:buSzPts val="4200"/>
              <a:buFont typeface="Economica"/>
              <a:buNone/>
            </a:pPr>
            <a:r>
              <a:rPr lang="en">
                <a:solidFill>
                  <a:schemeClr val="accent2"/>
                </a:solidFill>
              </a:rPr>
              <a:t>Nerve Conduction studies</a:t>
            </a:r>
          </a:p>
        </p:txBody>
      </p:sp>
      <p:sp>
        <p:nvSpPr>
          <p:cNvPr id="88" name="Shape 88"/>
          <p:cNvSpPr/>
          <p:nvPr/>
        </p:nvSpPr>
        <p:spPr>
          <a:xfrm>
            <a:off x="91675" y="1014075"/>
            <a:ext cx="3560400" cy="3558000"/>
          </a:xfrm>
          <a:prstGeom prst="roundRect">
            <a:avLst>
              <a:gd fmla="val 16667" name="adj"/>
            </a:avLst>
          </a:prstGeom>
          <a:noFill/>
          <a:ln cap="flat" cmpd="sng" w="19050">
            <a:solidFill>
              <a:schemeClr val="lt2"/>
            </a:solidFill>
            <a:prstDash val="solid"/>
            <a:round/>
            <a:headEnd len="med" w="med" type="none"/>
            <a:tailEnd len="med" w="med" type="none"/>
          </a:ln>
        </p:spPr>
        <p:txBody>
          <a:bodyPr anchorCtr="0" anchor="ctr" bIns="91425" lIns="91425" rIns="91425" wrap="square" tIns="91425">
            <a:noAutofit/>
          </a:bodyPr>
          <a:lstStyle/>
          <a:p>
            <a:pPr indent="-69850" lvl="0" marL="0" rtl="0">
              <a:lnSpc>
                <a:spcPct val="115000"/>
              </a:lnSpc>
              <a:spcBef>
                <a:spcPts val="0"/>
              </a:spcBef>
              <a:buClr>
                <a:schemeClr val="dk1"/>
              </a:buClr>
              <a:buSzPts val="1100"/>
              <a:buFont typeface="Arial"/>
              <a:buNone/>
            </a:pPr>
            <a:r>
              <a:rPr lang="en">
                <a:solidFill>
                  <a:schemeClr val="dk1"/>
                </a:solidFill>
                <a:latin typeface="Open Sans"/>
                <a:ea typeface="Open Sans"/>
                <a:cs typeface="Open Sans"/>
                <a:sym typeface="Open Sans"/>
              </a:rPr>
              <a:t>A nerve conduction study (NCS) is a </a:t>
            </a:r>
            <a:r>
              <a:rPr lang="en" u="sng">
                <a:solidFill>
                  <a:schemeClr val="dk1"/>
                </a:solidFill>
                <a:latin typeface="Open Sans"/>
                <a:ea typeface="Open Sans"/>
                <a:cs typeface="Open Sans"/>
                <a:sym typeface="Open Sans"/>
              </a:rPr>
              <a:t>test</a:t>
            </a:r>
            <a:r>
              <a:rPr lang="en">
                <a:solidFill>
                  <a:schemeClr val="dk1"/>
                </a:solidFill>
                <a:latin typeface="Open Sans"/>
                <a:ea typeface="Open Sans"/>
                <a:cs typeface="Open Sans"/>
                <a:sym typeface="Open Sans"/>
              </a:rPr>
              <a:t> commonly used to evaluate the </a:t>
            </a:r>
            <a:r>
              <a:rPr lang="en">
                <a:solidFill>
                  <a:srgbClr val="FF0000"/>
                </a:solidFill>
                <a:latin typeface="Open Sans"/>
                <a:ea typeface="Open Sans"/>
                <a:cs typeface="Open Sans"/>
                <a:sym typeface="Open Sans"/>
              </a:rPr>
              <a:t>function</a:t>
            </a:r>
            <a:r>
              <a:rPr lang="en">
                <a:solidFill>
                  <a:schemeClr val="dk1"/>
                </a:solidFill>
                <a:latin typeface="Open Sans"/>
                <a:ea typeface="Open Sans"/>
                <a:cs typeface="Open Sans"/>
                <a:sym typeface="Open Sans"/>
              </a:rPr>
              <a:t>, especially the ability of electrical conduction, of the motor and sensory nerves of the human body.</a:t>
            </a:r>
          </a:p>
          <a:p>
            <a:pPr indent="-69850" lvl="0" marL="0" rtl="0">
              <a:lnSpc>
                <a:spcPct val="115000"/>
              </a:lnSpc>
              <a:spcBef>
                <a:spcPts val="0"/>
              </a:spcBef>
              <a:buClr>
                <a:schemeClr val="dk1"/>
              </a:buClr>
              <a:buSzPts val="1100"/>
              <a:buFont typeface="Arial"/>
              <a:buNone/>
            </a:pPr>
            <a:r>
              <a:rPr lang="en">
                <a:solidFill>
                  <a:schemeClr val="dk1"/>
                </a:solidFill>
                <a:latin typeface="Open Sans"/>
                <a:ea typeface="Open Sans"/>
                <a:cs typeface="Open Sans"/>
                <a:sym typeface="Open Sans"/>
              </a:rPr>
              <a:t>* </a:t>
            </a:r>
            <a:r>
              <a:rPr b="1" lang="en">
                <a:solidFill>
                  <a:schemeClr val="dk1"/>
                </a:solidFill>
                <a:latin typeface="Open Sans"/>
                <a:ea typeface="Open Sans"/>
                <a:cs typeface="Open Sans"/>
                <a:sym typeface="Open Sans"/>
              </a:rPr>
              <a:t>Nerve conduction velocity</a:t>
            </a:r>
            <a:r>
              <a:rPr lang="en">
                <a:solidFill>
                  <a:schemeClr val="dk1"/>
                </a:solidFill>
                <a:latin typeface="Open Sans"/>
                <a:ea typeface="Open Sans"/>
                <a:cs typeface="Open Sans"/>
                <a:sym typeface="Open Sans"/>
              </a:rPr>
              <a:t> (NCV) is a common </a:t>
            </a:r>
            <a:r>
              <a:rPr lang="en" u="sng">
                <a:solidFill>
                  <a:schemeClr val="dk1"/>
                </a:solidFill>
                <a:latin typeface="Open Sans"/>
                <a:ea typeface="Open Sans"/>
                <a:cs typeface="Open Sans"/>
                <a:sym typeface="Open Sans"/>
              </a:rPr>
              <a:t>measurement</a:t>
            </a:r>
            <a:r>
              <a:rPr lang="en">
                <a:solidFill>
                  <a:schemeClr val="dk1"/>
                </a:solidFill>
                <a:latin typeface="Open Sans"/>
                <a:ea typeface="Open Sans"/>
                <a:cs typeface="Open Sans"/>
                <a:sym typeface="Open Sans"/>
              </a:rPr>
              <a:t> made during this test. </a:t>
            </a:r>
          </a:p>
        </p:txBody>
      </p:sp>
      <p:sp>
        <p:nvSpPr>
          <p:cNvPr id="89" name="Shape 89"/>
          <p:cNvSpPr txBox="1"/>
          <p:nvPr/>
        </p:nvSpPr>
        <p:spPr>
          <a:xfrm>
            <a:off x="1541075" y="3898975"/>
            <a:ext cx="1096500" cy="373200"/>
          </a:xfrm>
          <a:prstGeom prst="rect">
            <a:avLst/>
          </a:prstGeom>
          <a:solidFill>
            <a:srgbClr val="783F04"/>
          </a:solidFill>
          <a:ln>
            <a:noFill/>
          </a:ln>
        </p:spPr>
        <p:txBody>
          <a:bodyPr anchorCtr="0" anchor="t" bIns="91425" lIns="91425" rIns="91425" wrap="square" tIns="91425">
            <a:noAutofit/>
          </a:bodyPr>
          <a:lstStyle/>
          <a:p>
            <a:pPr indent="0" lvl="0" marL="0" rtl="0">
              <a:spcBef>
                <a:spcPts val="0"/>
              </a:spcBef>
              <a:buNone/>
            </a:pPr>
            <a:r>
              <a:rPr lang="en" sz="1200">
                <a:solidFill>
                  <a:srgbClr val="FFFFFF"/>
                </a:solidFill>
                <a:latin typeface="Open Sans"/>
                <a:ea typeface="Open Sans"/>
                <a:cs typeface="Open Sans"/>
                <a:sym typeface="Open Sans"/>
              </a:rPr>
              <a:t>It could be:</a:t>
            </a:r>
          </a:p>
        </p:txBody>
      </p:sp>
      <p:cxnSp>
        <p:nvCxnSpPr>
          <p:cNvPr id="90" name="Shape 90"/>
          <p:cNvCxnSpPr>
            <a:stCxn id="89" idx="2"/>
            <a:endCxn id="91" idx="0"/>
          </p:cNvCxnSpPr>
          <p:nvPr/>
        </p:nvCxnSpPr>
        <p:spPr>
          <a:xfrm>
            <a:off x="2089325" y="4272175"/>
            <a:ext cx="0" cy="160200"/>
          </a:xfrm>
          <a:prstGeom prst="straightConnector1">
            <a:avLst/>
          </a:prstGeom>
          <a:noFill/>
          <a:ln cap="flat" cmpd="sng" w="9525">
            <a:solidFill>
              <a:schemeClr val="dk2"/>
            </a:solidFill>
            <a:prstDash val="solid"/>
            <a:round/>
            <a:headEnd len="lg" w="lg" type="none"/>
            <a:tailEnd len="lg" w="lg" type="triangle"/>
          </a:ln>
        </p:spPr>
      </p:cxnSp>
      <p:sp>
        <p:nvSpPr>
          <p:cNvPr id="91" name="Shape 91"/>
          <p:cNvSpPr/>
          <p:nvPr/>
        </p:nvSpPr>
        <p:spPr>
          <a:xfrm>
            <a:off x="1459475" y="4432275"/>
            <a:ext cx="1259700" cy="569700"/>
          </a:xfrm>
          <a:prstGeom prst="rect">
            <a:avLst/>
          </a:prstGeom>
          <a:solidFill>
            <a:srgbClr val="783F0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rPr lang="en" sz="1200">
                <a:latin typeface="Open Sans"/>
                <a:ea typeface="Open Sans"/>
                <a:cs typeface="Open Sans"/>
                <a:sym typeface="Open Sans"/>
              </a:rPr>
              <a:t>Motor NCS</a:t>
            </a:r>
          </a:p>
          <a:p>
            <a:pPr indent="0" lvl="0" marL="0">
              <a:spcBef>
                <a:spcPts val="0"/>
              </a:spcBef>
              <a:buNone/>
            </a:pPr>
            <a:r>
              <a:rPr lang="en" sz="1000">
                <a:solidFill>
                  <a:srgbClr val="FFFFFF"/>
                </a:solidFill>
                <a:latin typeface="Open Sans"/>
                <a:ea typeface="Open Sans"/>
                <a:cs typeface="Open Sans"/>
                <a:sym typeface="Open Sans"/>
              </a:rPr>
              <a:t>Only one will be discussed</a:t>
            </a:r>
          </a:p>
        </p:txBody>
      </p:sp>
      <p:sp>
        <p:nvSpPr>
          <p:cNvPr id="92" name="Shape 92"/>
          <p:cNvSpPr/>
          <p:nvPr/>
        </p:nvSpPr>
        <p:spPr>
          <a:xfrm>
            <a:off x="91675" y="4572075"/>
            <a:ext cx="1166400" cy="373200"/>
          </a:xfrm>
          <a:prstGeom prst="rect">
            <a:avLst/>
          </a:prstGeom>
          <a:solidFill>
            <a:srgbClr val="783F0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spcBef>
                <a:spcPts val="0"/>
              </a:spcBef>
              <a:buNone/>
            </a:pPr>
            <a:r>
              <a:rPr lang="en" sz="1200">
                <a:latin typeface="Open Sans"/>
                <a:ea typeface="Open Sans"/>
                <a:cs typeface="Open Sans"/>
                <a:sym typeface="Open Sans"/>
              </a:rPr>
              <a:t>Mixed NCS</a:t>
            </a:r>
          </a:p>
        </p:txBody>
      </p:sp>
      <p:cxnSp>
        <p:nvCxnSpPr>
          <p:cNvPr id="93" name="Shape 93"/>
          <p:cNvCxnSpPr>
            <a:stCxn id="89" idx="2"/>
            <a:endCxn id="94" idx="1"/>
          </p:cNvCxnSpPr>
          <p:nvPr/>
        </p:nvCxnSpPr>
        <p:spPr>
          <a:xfrm>
            <a:off x="2089325" y="4272175"/>
            <a:ext cx="831300" cy="486600"/>
          </a:xfrm>
          <a:prstGeom prst="straightConnector1">
            <a:avLst/>
          </a:prstGeom>
          <a:noFill/>
          <a:ln cap="flat" cmpd="sng" w="9525">
            <a:solidFill>
              <a:schemeClr val="dk2"/>
            </a:solidFill>
            <a:prstDash val="solid"/>
            <a:round/>
            <a:headEnd len="lg" w="lg" type="none"/>
            <a:tailEnd len="lg" w="lg" type="triangle"/>
          </a:ln>
        </p:spPr>
      </p:cxnSp>
      <p:cxnSp>
        <p:nvCxnSpPr>
          <p:cNvPr id="95" name="Shape 95"/>
          <p:cNvCxnSpPr>
            <a:stCxn id="89" idx="2"/>
            <a:endCxn id="92" idx="0"/>
          </p:cNvCxnSpPr>
          <p:nvPr/>
        </p:nvCxnSpPr>
        <p:spPr>
          <a:xfrm flipH="1">
            <a:off x="674825" y="4272175"/>
            <a:ext cx="1414500" cy="300000"/>
          </a:xfrm>
          <a:prstGeom prst="straightConnector1">
            <a:avLst/>
          </a:prstGeom>
          <a:noFill/>
          <a:ln cap="flat" cmpd="sng" w="9525">
            <a:solidFill>
              <a:schemeClr val="dk2"/>
            </a:solidFill>
            <a:prstDash val="solid"/>
            <a:round/>
            <a:headEnd len="lg" w="lg" type="none"/>
            <a:tailEnd len="lg" w="lg" type="triangle"/>
          </a:ln>
        </p:spPr>
      </p:cxnSp>
      <p:pic>
        <p:nvPicPr>
          <p:cNvPr id="96" name="Shape 96"/>
          <p:cNvPicPr preferRelativeResize="0"/>
          <p:nvPr/>
        </p:nvPicPr>
        <p:blipFill>
          <a:blip r:embed="rId3">
            <a:alphaModFix/>
          </a:blip>
          <a:stretch>
            <a:fillRect/>
          </a:stretch>
        </p:blipFill>
        <p:spPr>
          <a:xfrm>
            <a:off x="7802725" y="0"/>
            <a:ext cx="1294345" cy="1014075"/>
          </a:xfrm>
          <a:prstGeom prst="rect">
            <a:avLst/>
          </a:prstGeom>
          <a:noFill/>
          <a:ln>
            <a:noFill/>
          </a:ln>
        </p:spPr>
      </p:pic>
      <p:sp>
        <p:nvSpPr>
          <p:cNvPr id="97" name="Shape 97"/>
          <p:cNvSpPr/>
          <p:nvPr/>
        </p:nvSpPr>
        <p:spPr>
          <a:xfrm>
            <a:off x="3958675" y="1014075"/>
            <a:ext cx="4793700" cy="3987900"/>
          </a:xfrm>
          <a:prstGeom prst="roundRect">
            <a:avLst>
              <a:gd fmla="val 16979" name="adj"/>
            </a:avLst>
          </a:prstGeom>
          <a:noFill/>
          <a:ln cap="flat" cmpd="sng" w="19050">
            <a:solidFill>
              <a:schemeClr val="lt2"/>
            </a:solidFill>
            <a:prstDash val="solid"/>
            <a:round/>
            <a:headEnd len="med" w="med" type="none"/>
            <a:tailEnd len="med" w="med" type="none"/>
          </a:ln>
        </p:spPr>
        <p:txBody>
          <a:bodyPr anchorCtr="0" anchor="ctr" bIns="91425" lIns="91425" rIns="91425" wrap="square" tIns="91425">
            <a:noAutofit/>
          </a:bodyPr>
          <a:lstStyle/>
          <a:p>
            <a:pPr indent="-317500" lvl="0" marL="457200" rtl="0">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The recorded potential, known as the compound muscle action potential (CMAP), represents the summation of all underlying individual muscle fiber action potentials.</a:t>
            </a:r>
          </a:p>
          <a:p>
            <a:pPr indent="-317500" lvl="0" marL="457200" rtl="0">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CMAP is a biphasic (ثنائي الموجة) potential with an initial upward deflection from the baseline</a:t>
            </a:r>
          </a:p>
          <a:p>
            <a:pPr indent="-317500" lvl="0" marL="457200" rtl="0">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For each stimulation site : the latency, amplitude, duration, of the CMAP are measured .</a:t>
            </a:r>
          </a:p>
          <a:p>
            <a:pPr indent="-317500" lvl="0" marL="457200" rtl="0">
              <a:lnSpc>
                <a:spcPct val="115000"/>
              </a:lnSpc>
              <a:spcBef>
                <a:spcPts val="0"/>
              </a:spcBef>
              <a:buClr>
                <a:schemeClr val="dk1"/>
              </a:buClr>
              <a:buSzPts val="1400"/>
              <a:buFont typeface="Open Sans"/>
              <a:buChar char="●"/>
            </a:pPr>
            <a:r>
              <a:rPr lang="en">
                <a:solidFill>
                  <a:schemeClr val="dk1"/>
                </a:solidFill>
                <a:latin typeface="Open Sans"/>
                <a:ea typeface="Open Sans"/>
                <a:cs typeface="Open Sans"/>
                <a:sym typeface="Open Sans"/>
              </a:rPr>
              <a:t>A motor conduction velocity can be calculated after two sites of stimulation, one distal and one proximal.</a:t>
            </a:r>
          </a:p>
        </p:txBody>
      </p:sp>
      <p:sp>
        <p:nvSpPr>
          <p:cNvPr id="94" name="Shape 94"/>
          <p:cNvSpPr/>
          <p:nvPr/>
        </p:nvSpPr>
        <p:spPr>
          <a:xfrm>
            <a:off x="2920575" y="4572063"/>
            <a:ext cx="1259700" cy="373200"/>
          </a:xfrm>
          <a:prstGeom prst="rect">
            <a:avLst/>
          </a:prstGeom>
          <a:solidFill>
            <a:srgbClr val="783F04"/>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spcBef>
                <a:spcPts val="0"/>
              </a:spcBef>
              <a:buNone/>
            </a:pPr>
            <a:r>
              <a:rPr lang="en" sz="1200">
                <a:latin typeface="Open Sans"/>
                <a:ea typeface="Open Sans"/>
                <a:cs typeface="Open Sans"/>
                <a:sym typeface="Open Sans"/>
              </a:rPr>
              <a:t>sensory NCS</a:t>
            </a:r>
          </a:p>
        </p:txBody>
      </p:sp>
      <p:sp>
        <p:nvSpPr>
          <p:cNvPr id="98" name="Shape 98"/>
          <p:cNvSpPr txBox="1"/>
          <p:nvPr/>
        </p:nvSpPr>
        <p:spPr>
          <a:xfrm>
            <a:off x="4897675" y="922500"/>
            <a:ext cx="2915700" cy="569700"/>
          </a:xfrm>
          <a:prstGeom prst="rect">
            <a:avLst/>
          </a:prstGeom>
          <a:noFill/>
          <a:ln>
            <a:noFill/>
          </a:ln>
        </p:spPr>
        <p:txBody>
          <a:bodyPr anchorCtr="0" anchor="t" bIns="91425" lIns="91425" rIns="91425" wrap="square" tIns="91425">
            <a:noAutofit/>
          </a:bodyPr>
          <a:lstStyle/>
          <a:p>
            <a:pPr indent="0" lvl="0" marL="0">
              <a:spcBef>
                <a:spcPts val="0"/>
              </a:spcBef>
              <a:buNone/>
            </a:pPr>
            <a:r>
              <a:rPr b="1" lang="en">
                <a:latin typeface="Open Sans"/>
                <a:ea typeface="Open Sans"/>
                <a:cs typeface="Open Sans"/>
                <a:sym typeface="Open Sans"/>
              </a:rPr>
              <a:t>Motor nerve conduction study</a:t>
            </a:r>
          </a:p>
        </p:txBody>
      </p:sp>
      <p:sp>
        <p:nvSpPr>
          <p:cNvPr id="99" name="Shape 99"/>
          <p:cNvSpPr txBox="1"/>
          <p:nvPr/>
        </p:nvSpPr>
        <p:spPr>
          <a:xfrm>
            <a:off x="7744425" y="1096350"/>
            <a:ext cx="1008000" cy="315000"/>
          </a:xfrm>
          <a:prstGeom prst="rect">
            <a:avLst/>
          </a:prstGeom>
          <a:noFill/>
          <a:ln>
            <a:noFill/>
          </a:ln>
        </p:spPr>
        <p:txBody>
          <a:bodyPr anchorCtr="0" anchor="t" bIns="91425" lIns="91425" rIns="91425" wrap="square" tIns="91425">
            <a:noAutofit/>
          </a:bodyPr>
          <a:lstStyle/>
          <a:p>
            <a:pPr indent="0" lvl="0" marL="0">
              <a:spcBef>
                <a:spcPts val="0"/>
              </a:spcBef>
              <a:buNone/>
            </a:pPr>
            <a:r>
              <a:rPr lang="en" sz="1000"/>
              <a:t>Male’s slides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p:cNvSpPr txBox="1"/>
          <p:nvPr>
            <p:ph type="title"/>
          </p:nvPr>
        </p:nvSpPr>
        <p:spPr>
          <a:xfrm>
            <a:off x="311700" y="274300"/>
            <a:ext cx="8520600" cy="831300"/>
          </a:xfrm>
          <a:prstGeom prst="rect">
            <a:avLst/>
          </a:prstGeom>
          <a:noFill/>
          <a:ln>
            <a:noFill/>
          </a:ln>
        </p:spPr>
        <p:txBody>
          <a:bodyPr anchorCtr="0" anchor="b" bIns="91425" lIns="91425" rIns="91425" wrap="square" tIns="91425">
            <a:noAutofit/>
          </a:bodyPr>
          <a:lstStyle/>
          <a:p>
            <a:pPr indent="-266700" lvl="0" marL="0" marR="0" rtl="0" algn="l">
              <a:lnSpc>
                <a:spcPct val="100000"/>
              </a:lnSpc>
              <a:spcBef>
                <a:spcPts val="0"/>
              </a:spcBef>
              <a:spcAft>
                <a:spcPts val="0"/>
              </a:spcAft>
              <a:buClr>
                <a:schemeClr val="dk1"/>
              </a:buClr>
              <a:buSzPts val="4200"/>
              <a:buFont typeface="Economica"/>
              <a:buNone/>
            </a:pPr>
            <a:r>
              <a:rPr lang="en">
                <a:solidFill>
                  <a:schemeClr val="accent2"/>
                </a:solidFill>
              </a:rPr>
              <a:t>Motor nerve conduction velocity</a:t>
            </a:r>
          </a:p>
        </p:txBody>
      </p:sp>
      <p:sp>
        <p:nvSpPr>
          <p:cNvPr id="105" name="Shape 105"/>
          <p:cNvSpPr txBox="1"/>
          <p:nvPr>
            <p:ph idx="1" type="body"/>
          </p:nvPr>
        </p:nvSpPr>
        <p:spPr>
          <a:xfrm>
            <a:off x="311700" y="1225225"/>
            <a:ext cx="8520600" cy="3354000"/>
          </a:xfrm>
          <a:prstGeom prst="rect">
            <a:avLst/>
          </a:prstGeom>
          <a:noFill/>
          <a:ln>
            <a:noFill/>
          </a:ln>
        </p:spPr>
        <p:txBody>
          <a:bodyPr anchorCtr="0" anchor="t" bIns="91425" lIns="91425" rIns="91425" wrap="square" tIns="91425">
            <a:noAutofit/>
          </a:bodyPr>
          <a:lstStyle/>
          <a:p>
            <a:pPr indent="-342900" lvl="0" marL="457200" marR="0" rtl="0" algn="l">
              <a:lnSpc>
                <a:spcPct val="115000"/>
              </a:lnSpc>
              <a:spcBef>
                <a:spcPts val="0"/>
              </a:spcBef>
              <a:spcAft>
                <a:spcPts val="0"/>
              </a:spcAft>
              <a:buClr>
                <a:schemeClr val="dk1"/>
              </a:buClr>
              <a:buSzPts val="1800"/>
              <a:buFont typeface="Open Sans"/>
              <a:buChar char="○"/>
            </a:pPr>
            <a:r>
              <a:rPr lang="en"/>
              <a:t>Motor nerve conduction velocity of peripheral nerves may be closely correlated to their functional integrity or to their structural abnormalities. </a:t>
            </a:r>
            <a:br>
              <a:rPr lang="en"/>
            </a:br>
          </a:p>
          <a:p>
            <a:pPr indent="-342900" lvl="0" marL="457200" marR="0" rtl="0" algn="l">
              <a:lnSpc>
                <a:spcPct val="115000"/>
              </a:lnSpc>
              <a:spcBef>
                <a:spcPts val="0"/>
              </a:spcBef>
              <a:spcAft>
                <a:spcPts val="0"/>
              </a:spcAft>
              <a:buSzPts val="1800"/>
              <a:buChar char="○"/>
            </a:pPr>
            <a:r>
              <a:rPr lang="en"/>
              <a:t>Based on the nature of conduction abnormalities two principal types of peripheral nerve lesions can be identified: </a:t>
            </a:r>
            <a:r>
              <a:rPr lang="en">
                <a:solidFill>
                  <a:srgbClr val="FF0000"/>
                </a:solidFill>
              </a:rPr>
              <a:t>Axonal degeneration</a:t>
            </a:r>
            <a:r>
              <a:rPr lang="en"/>
              <a:t> and </a:t>
            </a:r>
            <a:r>
              <a:rPr lang="en">
                <a:solidFill>
                  <a:srgbClr val="FF0000"/>
                </a:solidFill>
              </a:rPr>
              <a:t>segmental demyelination</a:t>
            </a:r>
            <a:r>
              <a:rPr lang="en"/>
              <a:t>.</a:t>
            </a:r>
            <a:br>
              <a:rPr lang="en"/>
            </a:br>
          </a:p>
          <a:p>
            <a:pPr indent="-342900" lvl="0" marL="457200" marR="0" rtl="0" algn="l">
              <a:lnSpc>
                <a:spcPct val="115000"/>
              </a:lnSpc>
              <a:spcBef>
                <a:spcPts val="0"/>
              </a:spcBef>
              <a:spcAft>
                <a:spcPts val="0"/>
              </a:spcAft>
              <a:buSzPts val="1800"/>
              <a:buChar char="○"/>
            </a:pPr>
            <a:r>
              <a:rPr lang="en"/>
              <a:t>In the patients of muscular weakness, muscle atrophy, traumatic or metabolic neuropathy, these tests are considered as an extension of the physical examination rather than a simple laboratory procedure. </a:t>
            </a:r>
            <a:br>
              <a:rPr lang="en"/>
            </a:br>
          </a:p>
        </p:txBody>
      </p:sp>
      <p:sp>
        <p:nvSpPr>
          <p:cNvPr id="106" name="Shape 106"/>
          <p:cNvSpPr txBox="1"/>
          <p:nvPr/>
        </p:nvSpPr>
        <p:spPr>
          <a:xfrm>
            <a:off x="7312875" y="326575"/>
            <a:ext cx="1446300" cy="420000"/>
          </a:xfrm>
          <a:prstGeom prst="rect">
            <a:avLst/>
          </a:prstGeom>
          <a:noFill/>
          <a:ln>
            <a:noFill/>
          </a:ln>
        </p:spPr>
        <p:txBody>
          <a:bodyPr anchorCtr="0" anchor="t" bIns="91425" lIns="91425" rIns="91425" wrap="square" tIns="91425">
            <a:noAutofit/>
          </a:bodyPr>
          <a:lstStyle/>
          <a:p>
            <a:pPr indent="0" lvl="0" marL="0">
              <a:spcBef>
                <a:spcPts val="0"/>
              </a:spcBef>
              <a:buNone/>
            </a:pPr>
            <a:r>
              <a:rPr lang="en"/>
              <a:t>Male’s slides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Shape 111"/>
          <p:cNvSpPr/>
          <p:nvPr/>
        </p:nvSpPr>
        <p:spPr>
          <a:xfrm>
            <a:off x="139925" y="536450"/>
            <a:ext cx="4163700" cy="27291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12" name="Shape 112"/>
          <p:cNvSpPr txBox="1"/>
          <p:nvPr/>
        </p:nvSpPr>
        <p:spPr>
          <a:xfrm>
            <a:off x="244925" y="618050"/>
            <a:ext cx="3953700" cy="2565900"/>
          </a:xfrm>
          <a:prstGeom prst="rect">
            <a:avLst/>
          </a:prstGeom>
          <a:noFill/>
          <a:ln>
            <a:noFill/>
          </a:ln>
        </p:spPr>
        <p:txBody>
          <a:bodyPr anchorCtr="0" anchor="t" bIns="91425" lIns="91425" rIns="91425" wrap="square" tIns="91425">
            <a:noAutofit/>
          </a:bodyPr>
          <a:lstStyle/>
          <a:p>
            <a:pPr indent="-69850" lvl="0" marL="0" rtl="0">
              <a:lnSpc>
                <a:spcPct val="115000"/>
              </a:lnSpc>
              <a:spcBef>
                <a:spcPts val="0"/>
              </a:spcBef>
              <a:buClr>
                <a:schemeClr val="dk1"/>
              </a:buClr>
              <a:buSzPts val="1100"/>
              <a:buFont typeface="Arial"/>
              <a:buNone/>
            </a:pPr>
            <a:r>
              <a:rPr b="1" lang="en" sz="1300" u="sng">
                <a:solidFill>
                  <a:schemeClr val="dk1"/>
                </a:solidFill>
                <a:latin typeface="Open Sans"/>
                <a:ea typeface="Open Sans"/>
                <a:cs typeface="Open Sans"/>
                <a:sym typeface="Open Sans"/>
              </a:rPr>
              <a:t>Amplitude</a:t>
            </a:r>
          </a:p>
          <a:p>
            <a:pPr indent="-69850" lvl="0" marL="0" rtl="0">
              <a:lnSpc>
                <a:spcPct val="115000"/>
              </a:lnSpc>
              <a:spcBef>
                <a:spcPts val="0"/>
              </a:spcBef>
              <a:buClr>
                <a:schemeClr val="dk1"/>
              </a:buClr>
              <a:buSzPts val="1100"/>
              <a:buFont typeface="Arial"/>
              <a:buNone/>
            </a:pPr>
            <a:r>
              <a:rPr lang="en" sz="1300">
                <a:solidFill>
                  <a:schemeClr val="dk1"/>
                </a:solidFill>
                <a:latin typeface="Open Sans"/>
                <a:ea typeface="Open Sans"/>
                <a:cs typeface="Open Sans"/>
                <a:sym typeface="Open Sans"/>
              </a:rPr>
              <a:t>• it is most commonly measured from baseline to the peak (baseline-to-peak) and less commonly from the first upward peak to the next downward peak (peak-to-peak).</a:t>
            </a:r>
          </a:p>
          <a:p>
            <a:pPr indent="-69850" lvl="0" marL="0" rtl="0">
              <a:lnSpc>
                <a:spcPct val="115000"/>
              </a:lnSpc>
              <a:spcBef>
                <a:spcPts val="0"/>
              </a:spcBef>
              <a:buClr>
                <a:schemeClr val="dk1"/>
              </a:buClr>
              <a:buSzPts val="1100"/>
              <a:buFont typeface="Arial"/>
              <a:buNone/>
            </a:pPr>
            <a:r>
              <a:rPr lang="en" sz="1300">
                <a:solidFill>
                  <a:srgbClr val="CC0000"/>
                </a:solidFill>
                <a:latin typeface="Open Sans"/>
                <a:ea typeface="Open Sans"/>
                <a:cs typeface="Open Sans"/>
                <a:sym typeface="Open Sans"/>
              </a:rPr>
              <a:t>CMAP amplitude reflects the number of muscle fibers that depolarize.</a:t>
            </a:r>
          </a:p>
          <a:p>
            <a:pPr indent="-69850" lvl="0" marL="0" rtl="0">
              <a:lnSpc>
                <a:spcPct val="115000"/>
              </a:lnSpc>
              <a:spcBef>
                <a:spcPts val="0"/>
              </a:spcBef>
              <a:buClr>
                <a:schemeClr val="dk1"/>
              </a:buClr>
              <a:buSzPts val="1100"/>
              <a:buFont typeface="Arial"/>
              <a:buNone/>
            </a:pPr>
            <a:r>
              <a:rPr lang="en" sz="1300">
                <a:solidFill>
                  <a:schemeClr val="dk1"/>
                </a:solidFill>
                <a:latin typeface="Open Sans"/>
                <a:ea typeface="Open Sans"/>
                <a:cs typeface="Open Sans"/>
                <a:sym typeface="Open Sans"/>
              </a:rPr>
              <a:t>• low CMAP amplitudes most often result from loss of axons (as in a typical axonal neuropathy)</a:t>
            </a:r>
          </a:p>
          <a:p>
            <a:pPr indent="-69850" lvl="0" marL="0" rtl="0">
              <a:lnSpc>
                <a:spcPct val="115000"/>
              </a:lnSpc>
              <a:spcBef>
                <a:spcPts val="0"/>
              </a:spcBef>
              <a:buClr>
                <a:schemeClr val="dk1"/>
              </a:buClr>
              <a:buSzPts val="1100"/>
              <a:buFont typeface="Arial"/>
              <a:buNone/>
            </a:pPr>
            <a:r>
              <a:rPr lang="en" sz="1300">
                <a:solidFill>
                  <a:schemeClr val="dk1"/>
                </a:solidFill>
                <a:latin typeface="Open Sans"/>
                <a:ea typeface="Open Sans"/>
                <a:cs typeface="Open Sans"/>
                <a:sym typeface="Open Sans"/>
              </a:rPr>
              <a:t>• average CMAP amplitude </a:t>
            </a:r>
            <a:r>
              <a:rPr lang="en" sz="1300">
                <a:solidFill>
                  <a:srgbClr val="F7C120"/>
                </a:solidFill>
                <a:latin typeface="Open Sans"/>
                <a:ea typeface="Open Sans"/>
                <a:cs typeface="Open Sans"/>
                <a:sym typeface="Open Sans"/>
              </a:rPr>
              <a:t>3 mv </a:t>
            </a:r>
          </a:p>
          <a:p>
            <a:pPr indent="0" lvl="0" marL="0">
              <a:spcBef>
                <a:spcPts val="0"/>
              </a:spcBef>
              <a:buNone/>
            </a:pPr>
            <a:r>
              <a:t/>
            </a:r>
            <a:endParaRPr>
              <a:latin typeface="Open Sans"/>
              <a:ea typeface="Open Sans"/>
              <a:cs typeface="Open Sans"/>
              <a:sym typeface="Open Sans"/>
            </a:endParaRPr>
          </a:p>
        </p:txBody>
      </p:sp>
      <p:sp>
        <p:nvSpPr>
          <p:cNvPr id="113" name="Shape 113"/>
          <p:cNvSpPr/>
          <p:nvPr/>
        </p:nvSpPr>
        <p:spPr>
          <a:xfrm>
            <a:off x="4840375" y="536450"/>
            <a:ext cx="4163700" cy="27291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14" name="Shape 114"/>
          <p:cNvSpPr/>
          <p:nvPr/>
        </p:nvSpPr>
        <p:spPr>
          <a:xfrm>
            <a:off x="4723625" y="3417325"/>
            <a:ext cx="4280400" cy="14928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15" name="Shape 115"/>
          <p:cNvSpPr/>
          <p:nvPr/>
        </p:nvSpPr>
        <p:spPr>
          <a:xfrm>
            <a:off x="244925" y="3417325"/>
            <a:ext cx="4058700" cy="14928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16" name="Shape 116"/>
          <p:cNvSpPr txBox="1"/>
          <p:nvPr/>
        </p:nvSpPr>
        <p:spPr>
          <a:xfrm>
            <a:off x="472375" y="3475625"/>
            <a:ext cx="3767100" cy="1166400"/>
          </a:xfrm>
          <a:prstGeom prst="rect">
            <a:avLst/>
          </a:prstGeom>
          <a:noFill/>
          <a:ln>
            <a:noFill/>
          </a:ln>
        </p:spPr>
        <p:txBody>
          <a:bodyPr anchorCtr="0" anchor="t" bIns="91425" lIns="91425" rIns="91425" wrap="square" tIns="91425">
            <a:noAutofit/>
          </a:bodyPr>
          <a:lstStyle/>
          <a:p>
            <a:pPr indent="-69850" lvl="0" marL="0" rtl="0">
              <a:lnSpc>
                <a:spcPct val="115000"/>
              </a:lnSpc>
              <a:spcBef>
                <a:spcPts val="0"/>
              </a:spcBef>
              <a:buClr>
                <a:schemeClr val="dk1"/>
              </a:buClr>
              <a:buSzPts val="1100"/>
              <a:buFont typeface="Arial"/>
              <a:buNone/>
            </a:pPr>
            <a:r>
              <a:rPr b="1" lang="en" u="sng">
                <a:solidFill>
                  <a:schemeClr val="dk1"/>
                </a:solidFill>
                <a:latin typeface="Open Sans"/>
                <a:ea typeface="Open Sans"/>
                <a:cs typeface="Open Sans"/>
                <a:sym typeface="Open Sans"/>
              </a:rPr>
              <a:t>Latency</a:t>
            </a:r>
          </a:p>
          <a:p>
            <a:pPr indent="-69850" lvl="0" marL="0" rtl="0">
              <a:lnSpc>
                <a:spcPct val="115000"/>
              </a:lnSpc>
              <a:spcBef>
                <a:spcPts val="0"/>
              </a:spcBef>
              <a:buClr>
                <a:schemeClr val="dk1"/>
              </a:buClr>
              <a:buSzPts val="1100"/>
              <a:buFont typeface="Arial"/>
              <a:buNone/>
            </a:pPr>
            <a:r>
              <a:rPr lang="en">
                <a:solidFill>
                  <a:schemeClr val="dk1"/>
                </a:solidFill>
                <a:latin typeface="Open Sans"/>
                <a:ea typeface="Open Sans"/>
                <a:cs typeface="Open Sans"/>
                <a:sym typeface="Open Sans"/>
              </a:rPr>
              <a:t>• The latency is the time from the stimulus to the initial deflection from baseline</a:t>
            </a:r>
          </a:p>
          <a:p>
            <a:pPr indent="-69850" lvl="0" marL="0" rtl="0">
              <a:lnSpc>
                <a:spcPct val="115000"/>
              </a:lnSpc>
              <a:spcBef>
                <a:spcPts val="0"/>
              </a:spcBef>
              <a:buClr>
                <a:schemeClr val="dk1"/>
              </a:buClr>
              <a:buSzPts val="1100"/>
              <a:buFont typeface="Arial"/>
              <a:buNone/>
            </a:pPr>
            <a:r>
              <a:rPr lang="en">
                <a:solidFill>
                  <a:schemeClr val="dk1"/>
                </a:solidFill>
                <a:latin typeface="Open Sans"/>
                <a:ea typeface="Open Sans"/>
                <a:cs typeface="Open Sans"/>
                <a:sym typeface="Open Sans"/>
              </a:rPr>
              <a:t>•Latency measurements usually are made in milliseconds (ms). </a:t>
            </a:r>
          </a:p>
          <a:p>
            <a:pPr indent="0" lvl="0" marL="0">
              <a:spcBef>
                <a:spcPts val="0"/>
              </a:spcBef>
              <a:buNone/>
            </a:pPr>
            <a:r>
              <a:t/>
            </a:r>
            <a:endParaRPr>
              <a:latin typeface="Open Sans"/>
              <a:ea typeface="Open Sans"/>
              <a:cs typeface="Open Sans"/>
              <a:sym typeface="Open Sans"/>
            </a:endParaRPr>
          </a:p>
        </p:txBody>
      </p:sp>
      <p:sp>
        <p:nvSpPr>
          <p:cNvPr id="117" name="Shape 117"/>
          <p:cNvSpPr txBox="1"/>
          <p:nvPr/>
        </p:nvSpPr>
        <p:spPr>
          <a:xfrm>
            <a:off x="4752875" y="3353225"/>
            <a:ext cx="4221900" cy="1411200"/>
          </a:xfrm>
          <a:prstGeom prst="rect">
            <a:avLst/>
          </a:prstGeom>
          <a:noFill/>
          <a:ln>
            <a:noFill/>
          </a:ln>
        </p:spPr>
        <p:txBody>
          <a:bodyPr anchorCtr="0" anchor="t" bIns="91425" lIns="91425" rIns="91425" wrap="square" tIns="91425">
            <a:noAutofit/>
          </a:bodyPr>
          <a:lstStyle/>
          <a:p>
            <a:pPr indent="-69850" lvl="0" marL="0" rtl="0">
              <a:lnSpc>
                <a:spcPct val="115000"/>
              </a:lnSpc>
              <a:spcBef>
                <a:spcPts val="0"/>
              </a:spcBef>
              <a:buClr>
                <a:schemeClr val="dk1"/>
              </a:buClr>
              <a:buSzPts val="1100"/>
              <a:buFont typeface="Arial"/>
              <a:buNone/>
            </a:pPr>
            <a:r>
              <a:rPr b="1" lang="en" u="sng">
                <a:solidFill>
                  <a:schemeClr val="dk1"/>
                </a:solidFill>
                <a:latin typeface="Open Sans"/>
                <a:ea typeface="Open Sans"/>
                <a:cs typeface="Open Sans"/>
                <a:sym typeface="Open Sans"/>
              </a:rPr>
              <a:t>D</a:t>
            </a:r>
            <a:r>
              <a:rPr b="1" lang="en" sz="1300" u="sng">
                <a:solidFill>
                  <a:schemeClr val="dk1"/>
                </a:solidFill>
                <a:latin typeface="Open Sans"/>
                <a:ea typeface="Open Sans"/>
                <a:cs typeface="Open Sans"/>
                <a:sym typeface="Open Sans"/>
              </a:rPr>
              <a:t>uration</a:t>
            </a:r>
          </a:p>
          <a:p>
            <a:pPr indent="-69850" lvl="0" marL="0" rtl="0">
              <a:lnSpc>
                <a:spcPct val="115000"/>
              </a:lnSpc>
              <a:spcBef>
                <a:spcPts val="0"/>
              </a:spcBef>
              <a:buClr>
                <a:schemeClr val="dk1"/>
              </a:buClr>
              <a:buSzPts val="1100"/>
              <a:buFont typeface="Arial"/>
              <a:buNone/>
            </a:pPr>
            <a:r>
              <a:rPr lang="en" sz="1300">
                <a:solidFill>
                  <a:schemeClr val="dk1"/>
                </a:solidFill>
                <a:latin typeface="Open Sans"/>
                <a:ea typeface="Open Sans"/>
                <a:cs typeface="Open Sans"/>
                <a:sym typeface="Open Sans"/>
              </a:rPr>
              <a:t>• This is measured from the initial deflection from baseline to the final return</a:t>
            </a:r>
          </a:p>
          <a:p>
            <a:pPr indent="-69850" lvl="0" marL="0" rtl="0">
              <a:lnSpc>
                <a:spcPct val="115000"/>
              </a:lnSpc>
              <a:spcBef>
                <a:spcPts val="0"/>
              </a:spcBef>
              <a:buClr>
                <a:schemeClr val="dk1"/>
              </a:buClr>
              <a:buSzPts val="1100"/>
              <a:buFont typeface="Arial"/>
              <a:buNone/>
            </a:pPr>
            <a:r>
              <a:rPr lang="en" sz="1300">
                <a:solidFill>
                  <a:schemeClr val="dk1"/>
                </a:solidFill>
                <a:latin typeface="Open Sans"/>
                <a:ea typeface="Open Sans"/>
                <a:cs typeface="Open Sans"/>
                <a:sym typeface="Open Sans"/>
              </a:rPr>
              <a:t>• Duration characteristically increases in conditions that result in slowing of some motor fibers (e.g., in a demyelinating lesion).</a:t>
            </a:r>
            <a:r>
              <a:rPr lang="en">
                <a:solidFill>
                  <a:schemeClr val="dk1"/>
                </a:solidFill>
                <a:latin typeface="Open Sans"/>
                <a:ea typeface="Open Sans"/>
                <a:cs typeface="Open Sans"/>
                <a:sym typeface="Open Sans"/>
              </a:rPr>
              <a:t> </a:t>
            </a:r>
          </a:p>
          <a:p>
            <a:pPr indent="0" lvl="0" marL="0">
              <a:spcBef>
                <a:spcPts val="0"/>
              </a:spcBef>
              <a:buNone/>
            </a:pPr>
            <a:r>
              <a:t/>
            </a:r>
            <a:endParaRPr>
              <a:latin typeface="Open Sans"/>
              <a:ea typeface="Open Sans"/>
              <a:cs typeface="Open Sans"/>
              <a:sym typeface="Open Sans"/>
            </a:endParaRPr>
          </a:p>
        </p:txBody>
      </p:sp>
      <p:sp>
        <p:nvSpPr>
          <p:cNvPr id="118" name="Shape 118"/>
          <p:cNvSpPr txBox="1"/>
          <p:nvPr/>
        </p:nvSpPr>
        <p:spPr>
          <a:xfrm>
            <a:off x="5271775" y="618050"/>
            <a:ext cx="3335700" cy="2006100"/>
          </a:xfrm>
          <a:prstGeom prst="rect">
            <a:avLst/>
          </a:prstGeom>
          <a:noFill/>
          <a:ln>
            <a:noFill/>
          </a:ln>
        </p:spPr>
        <p:txBody>
          <a:bodyPr anchorCtr="0" anchor="t" bIns="91425" lIns="91425" rIns="91425" wrap="square" tIns="91425">
            <a:noAutofit/>
          </a:bodyPr>
          <a:lstStyle/>
          <a:p>
            <a:pPr indent="-69850" lvl="0" marL="0" rtl="0">
              <a:lnSpc>
                <a:spcPct val="115000"/>
              </a:lnSpc>
              <a:spcBef>
                <a:spcPts val="0"/>
              </a:spcBef>
              <a:buClr>
                <a:schemeClr val="dk1"/>
              </a:buClr>
              <a:buSzPts val="1100"/>
              <a:buFont typeface="Arial"/>
              <a:buNone/>
            </a:pPr>
            <a:r>
              <a:rPr b="1" lang="en" sz="1300" u="sng">
                <a:solidFill>
                  <a:schemeClr val="dk1"/>
                </a:solidFill>
                <a:latin typeface="Open Sans"/>
                <a:ea typeface="Open Sans"/>
                <a:cs typeface="Open Sans"/>
                <a:sym typeface="Open Sans"/>
              </a:rPr>
              <a:t>Conduction Velocity</a:t>
            </a:r>
          </a:p>
          <a:p>
            <a:pPr indent="-69850" lvl="0" marL="0" rtl="0">
              <a:lnSpc>
                <a:spcPct val="115000"/>
              </a:lnSpc>
              <a:spcBef>
                <a:spcPts val="0"/>
              </a:spcBef>
              <a:buClr>
                <a:schemeClr val="dk1"/>
              </a:buClr>
              <a:buSzPts val="1100"/>
              <a:buFont typeface="Arial"/>
              <a:buNone/>
            </a:pPr>
            <a:r>
              <a:rPr b="1" lang="en" sz="1300" u="sng">
                <a:solidFill>
                  <a:schemeClr val="dk1"/>
                </a:solidFill>
                <a:latin typeface="Open Sans"/>
                <a:ea typeface="Open Sans"/>
                <a:cs typeface="Open Sans"/>
                <a:sym typeface="Open Sans"/>
              </a:rPr>
              <a:t> </a:t>
            </a:r>
          </a:p>
          <a:p>
            <a:pPr indent="-69850" lvl="0" marL="0" rtl="0">
              <a:lnSpc>
                <a:spcPct val="115000"/>
              </a:lnSpc>
              <a:spcBef>
                <a:spcPts val="0"/>
              </a:spcBef>
              <a:buClr>
                <a:schemeClr val="dk1"/>
              </a:buClr>
              <a:buSzPts val="1100"/>
              <a:buFont typeface="Arial"/>
              <a:buNone/>
            </a:pPr>
            <a:r>
              <a:rPr lang="en" sz="1300">
                <a:solidFill>
                  <a:schemeClr val="dk1"/>
                </a:solidFill>
                <a:latin typeface="Open Sans"/>
                <a:ea typeface="Open Sans"/>
                <a:cs typeface="Open Sans"/>
                <a:sym typeface="Open Sans"/>
              </a:rPr>
              <a:t>• It’s measurement of the speed of the fastest conducting nerve axons</a:t>
            </a:r>
          </a:p>
          <a:p>
            <a:pPr indent="-69850" lvl="0" marL="0" rtl="0">
              <a:lnSpc>
                <a:spcPct val="115000"/>
              </a:lnSpc>
              <a:spcBef>
                <a:spcPts val="0"/>
              </a:spcBef>
              <a:buClr>
                <a:schemeClr val="dk1"/>
              </a:buClr>
              <a:buSzPts val="1100"/>
              <a:buFont typeface="Arial"/>
              <a:buNone/>
            </a:pPr>
            <a:r>
              <a:rPr lang="en" sz="1300">
                <a:solidFill>
                  <a:schemeClr val="dk1"/>
                </a:solidFill>
                <a:latin typeface="Open Sans"/>
                <a:ea typeface="Open Sans"/>
                <a:cs typeface="Open Sans"/>
                <a:sym typeface="Open Sans"/>
              </a:rPr>
              <a:t>• It is calculated by dividing the change in distance (between proximal stimulation site &amp; distal stimulation site in mm) by the change in time (proximal latency in milliseconds (ms) minus distal latency in ms) </a:t>
            </a:r>
          </a:p>
          <a:p>
            <a:pPr indent="0" lvl="0" marL="0">
              <a:spcBef>
                <a:spcPts val="0"/>
              </a:spcBef>
              <a:buNone/>
            </a:pPr>
            <a:r>
              <a:t/>
            </a:r>
            <a:endParaRPr sz="1100">
              <a:latin typeface="Open Sans"/>
              <a:ea typeface="Open Sans"/>
              <a:cs typeface="Open Sans"/>
              <a:sym typeface="Open Sans"/>
            </a:endParaRPr>
          </a:p>
        </p:txBody>
      </p:sp>
      <p:sp>
        <p:nvSpPr>
          <p:cNvPr id="119" name="Shape 119"/>
          <p:cNvSpPr txBox="1"/>
          <p:nvPr/>
        </p:nvSpPr>
        <p:spPr>
          <a:xfrm>
            <a:off x="186600" y="163275"/>
            <a:ext cx="4221900" cy="221400"/>
          </a:xfrm>
          <a:prstGeom prst="rect">
            <a:avLst/>
          </a:prstGeom>
          <a:noFill/>
          <a:ln>
            <a:noFill/>
          </a:ln>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Shape 124"/>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spcBef>
                <a:spcPts val="0"/>
              </a:spcBef>
              <a:buNone/>
            </a:pPr>
            <a:r>
              <a:t/>
            </a:r>
            <a:endParaRPr/>
          </a:p>
        </p:txBody>
      </p:sp>
      <p:sp>
        <p:nvSpPr>
          <p:cNvPr id="125" name="Shape 125"/>
          <p:cNvSpPr txBox="1"/>
          <p:nvPr>
            <p:ph idx="1" type="body"/>
          </p:nvPr>
        </p:nvSpPr>
        <p:spPr>
          <a:xfrm>
            <a:off x="311700" y="1225225"/>
            <a:ext cx="8520600" cy="3354000"/>
          </a:xfrm>
          <a:prstGeom prst="rect">
            <a:avLst/>
          </a:prstGeom>
        </p:spPr>
        <p:txBody>
          <a:bodyPr anchorCtr="0" anchor="t" bIns="91425" lIns="91425" rIns="91425" wrap="square" tIns="91425">
            <a:noAutofit/>
          </a:bodyPr>
          <a:lstStyle/>
          <a:p>
            <a:pPr indent="0" lvl="0" marL="114300">
              <a:spcBef>
                <a:spcPts val="0"/>
              </a:spcBef>
              <a:buNone/>
            </a:pPr>
            <a:r>
              <a:t/>
            </a:r>
            <a:endParaRPr/>
          </a:p>
        </p:txBody>
      </p:sp>
      <p:pic>
        <p:nvPicPr>
          <p:cNvPr id="126" name="Shape 126"/>
          <p:cNvPicPr preferRelativeResize="0"/>
          <p:nvPr/>
        </p:nvPicPr>
        <p:blipFill>
          <a:blip r:embed="rId3">
            <a:alphaModFix/>
          </a:blip>
          <a:stretch>
            <a:fillRect/>
          </a:stretch>
        </p:blipFill>
        <p:spPr>
          <a:xfrm>
            <a:off x="-33300" y="0"/>
            <a:ext cx="9144000" cy="5143500"/>
          </a:xfrm>
          <a:prstGeom prst="rect">
            <a:avLst/>
          </a:prstGeom>
          <a:noFill/>
          <a:ln>
            <a:noFill/>
          </a:ln>
        </p:spPr>
      </p:pic>
      <p:sp>
        <p:nvSpPr>
          <p:cNvPr id="127" name="Shape 127"/>
          <p:cNvSpPr txBox="1"/>
          <p:nvPr/>
        </p:nvSpPr>
        <p:spPr>
          <a:xfrm flipH="1" rot="-5400000">
            <a:off x="-545100" y="2151550"/>
            <a:ext cx="1439700" cy="416100"/>
          </a:xfrm>
          <a:prstGeom prst="rect">
            <a:avLst/>
          </a:prstGeom>
          <a:noFill/>
          <a:ln>
            <a:noFill/>
          </a:ln>
        </p:spPr>
        <p:txBody>
          <a:bodyPr anchorCtr="0" anchor="t" bIns="91425" lIns="91425" rIns="91425" wrap="square" tIns="91425">
            <a:noAutofit/>
          </a:bodyPr>
          <a:lstStyle/>
          <a:p>
            <a:pPr indent="0" lvl="0" marL="0">
              <a:spcBef>
                <a:spcPts val="0"/>
              </a:spcBef>
              <a:buNone/>
            </a:pPr>
            <a:r>
              <a:rPr lang="en" sz="1200">
                <a:solidFill>
                  <a:srgbClr val="666666"/>
                </a:solidFill>
                <a:latin typeface="Open Sans"/>
                <a:ea typeface="Open Sans"/>
                <a:cs typeface="Open Sans"/>
                <a:sym typeface="Open Sans"/>
              </a:rPr>
              <a:t>Team 436</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Shape 132"/>
          <p:cNvSpPr txBox="1"/>
          <p:nvPr>
            <p:ph type="title"/>
          </p:nvPr>
        </p:nvSpPr>
        <p:spPr>
          <a:xfrm>
            <a:off x="311700" y="174450"/>
            <a:ext cx="8520600" cy="831300"/>
          </a:xfrm>
          <a:prstGeom prst="rect">
            <a:avLst/>
          </a:prstGeom>
          <a:noFill/>
          <a:ln>
            <a:noFill/>
          </a:ln>
        </p:spPr>
        <p:txBody>
          <a:bodyPr anchorCtr="0" anchor="b" bIns="91425" lIns="91425" rIns="91425" wrap="square" tIns="91425">
            <a:noAutofit/>
          </a:bodyPr>
          <a:lstStyle/>
          <a:p>
            <a:pPr indent="-266700" lvl="0" marL="0" marR="0" rtl="0" algn="l">
              <a:lnSpc>
                <a:spcPct val="100000"/>
              </a:lnSpc>
              <a:spcBef>
                <a:spcPts val="0"/>
              </a:spcBef>
              <a:spcAft>
                <a:spcPts val="0"/>
              </a:spcAft>
              <a:buClr>
                <a:schemeClr val="dk1"/>
              </a:buClr>
              <a:buSzPts val="4200"/>
              <a:buFont typeface="Economica"/>
              <a:buNone/>
            </a:pPr>
            <a:r>
              <a:rPr lang="en">
                <a:solidFill>
                  <a:schemeClr val="accent2"/>
                </a:solidFill>
              </a:rPr>
              <a:t>MOTOR CONDUCTION STUDIES</a:t>
            </a:r>
          </a:p>
        </p:txBody>
      </p:sp>
      <p:pic>
        <p:nvPicPr>
          <p:cNvPr id="133" name="Shape 133"/>
          <p:cNvPicPr preferRelativeResize="0"/>
          <p:nvPr/>
        </p:nvPicPr>
        <p:blipFill>
          <a:blip r:embed="rId3">
            <a:alphaModFix/>
          </a:blip>
          <a:stretch>
            <a:fillRect/>
          </a:stretch>
        </p:blipFill>
        <p:spPr>
          <a:xfrm>
            <a:off x="5689700" y="1543700"/>
            <a:ext cx="3290950" cy="3106425"/>
          </a:xfrm>
          <a:prstGeom prst="rect">
            <a:avLst/>
          </a:prstGeom>
          <a:noFill/>
          <a:ln>
            <a:noFill/>
          </a:ln>
        </p:spPr>
      </p:pic>
      <p:sp>
        <p:nvSpPr>
          <p:cNvPr id="134" name="Shape 134"/>
          <p:cNvSpPr txBox="1"/>
          <p:nvPr>
            <p:ph idx="1" type="body"/>
          </p:nvPr>
        </p:nvSpPr>
        <p:spPr>
          <a:xfrm>
            <a:off x="148400" y="1360600"/>
            <a:ext cx="5541300" cy="3876300"/>
          </a:xfrm>
          <a:prstGeom prst="rect">
            <a:avLst/>
          </a:prstGeom>
          <a:noFill/>
          <a:ln>
            <a:noFill/>
          </a:ln>
        </p:spPr>
        <p:txBody>
          <a:bodyPr anchorCtr="0" anchor="t" bIns="91425" lIns="91425" rIns="91425" wrap="square" tIns="91425">
            <a:noAutofit/>
          </a:bodyPr>
          <a:lstStyle/>
          <a:p>
            <a:pPr indent="-330200" lvl="0" marL="457200" marR="0" rtl="0" algn="l">
              <a:lnSpc>
                <a:spcPct val="115000"/>
              </a:lnSpc>
              <a:spcBef>
                <a:spcPts val="0"/>
              </a:spcBef>
              <a:spcAft>
                <a:spcPts val="0"/>
              </a:spcAft>
              <a:buClr>
                <a:schemeClr val="dk1"/>
              </a:buClr>
              <a:buSzPts val="1600"/>
              <a:buFont typeface="Open Sans"/>
              <a:buChar char="➢"/>
            </a:pPr>
            <a:r>
              <a:rPr lang="en" sz="1600"/>
              <a:t>The recorded potential, known as the compound muscle action potential (CMAP), represents the summation of all underlying individual muscle fiber action potentials.</a:t>
            </a:r>
          </a:p>
          <a:p>
            <a:pPr indent="-330200" lvl="0" marL="457200" marR="0" rtl="0" algn="l">
              <a:lnSpc>
                <a:spcPct val="115000"/>
              </a:lnSpc>
              <a:spcBef>
                <a:spcPts val="0"/>
              </a:spcBef>
              <a:spcAft>
                <a:spcPts val="0"/>
              </a:spcAft>
              <a:buClr>
                <a:schemeClr val="dk1"/>
              </a:buClr>
              <a:buSzPts val="1600"/>
              <a:buFont typeface="Open Sans"/>
              <a:buChar char="➢"/>
            </a:pPr>
            <a:r>
              <a:rPr lang="en" sz="1600"/>
              <a:t>CMAP is a biphasic (ثنائي الموجة) potential with an initial upward deflection from the baseline</a:t>
            </a:r>
          </a:p>
          <a:p>
            <a:pPr indent="-330200" lvl="0" marL="457200" marR="0" rtl="0" algn="l">
              <a:lnSpc>
                <a:spcPct val="115000"/>
              </a:lnSpc>
              <a:spcBef>
                <a:spcPts val="0"/>
              </a:spcBef>
              <a:spcAft>
                <a:spcPts val="0"/>
              </a:spcAft>
              <a:buClr>
                <a:schemeClr val="dk1"/>
              </a:buClr>
              <a:buSzPts val="1600"/>
              <a:buFont typeface="Open Sans"/>
              <a:buChar char="➢"/>
            </a:pPr>
            <a:r>
              <a:rPr lang="en" sz="1600"/>
              <a:t>For each stimulation site : the latency, amplitude, duration, of the CMAP are measured .</a:t>
            </a:r>
          </a:p>
          <a:p>
            <a:pPr indent="-330200" lvl="0" marL="457200" marR="0" rtl="0" algn="l">
              <a:lnSpc>
                <a:spcPct val="115000"/>
              </a:lnSpc>
              <a:spcBef>
                <a:spcPts val="0"/>
              </a:spcBef>
              <a:spcAft>
                <a:spcPts val="0"/>
              </a:spcAft>
              <a:buClr>
                <a:schemeClr val="dk1"/>
              </a:buClr>
              <a:buSzPts val="1600"/>
              <a:buFont typeface="Open Sans"/>
              <a:buChar char="➢"/>
            </a:pPr>
            <a:r>
              <a:rPr lang="en" sz="1600"/>
              <a:t>A motor conduction velocity can be calculated after two sites of stimulation, one distal and one proximal.</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title"/>
          </p:nvPr>
        </p:nvSpPr>
        <p:spPr>
          <a:xfrm>
            <a:off x="311700" y="315925"/>
            <a:ext cx="8520600" cy="831300"/>
          </a:xfrm>
          <a:prstGeom prst="rect">
            <a:avLst/>
          </a:prstGeom>
          <a:noFill/>
          <a:ln>
            <a:noFill/>
          </a:ln>
        </p:spPr>
        <p:txBody>
          <a:bodyPr anchorCtr="0" anchor="b" bIns="91425" lIns="91425" rIns="91425" wrap="square" tIns="91425">
            <a:noAutofit/>
          </a:bodyPr>
          <a:lstStyle/>
          <a:p>
            <a:pPr indent="-266700" lvl="0" marL="0" marR="0" rtl="0" algn="l">
              <a:lnSpc>
                <a:spcPct val="100000"/>
              </a:lnSpc>
              <a:spcBef>
                <a:spcPts val="0"/>
              </a:spcBef>
              <a:spcAft>
                <a:spcPts val="0"/>
              </a:spcAft>
              <a:buClr>
                <a:schemeClr val="dk1"/>
              </a:buClr>
              <a:buSzPts val="4200"/>
              <a:buFont typeface="Economica"/>
              <a:buNone/>
            </a:pPr>
            <a:r>
              <a:rPr lang="en">
                <a:solidFill>
                  <a:schemeClr val="dk2"/>
                </a:solidFill>
              </a:rPr>
              <a:t>extra</a:t>
            </a:r>
          </a:p>
        </p:txBody>
      </p:sp>
      <p:sp>
        <p:nvSpPr>
          <p:cNvPr id="140" name="Shape 140"/>
          <p:cNvSpPr txBox="1"/>
          <p:nvPr>
            <p:ph idx="1" type="body"/>
          </p:nvPr>
        </p:nvSpPr>
        <p:spPr>
          <a:xfrm>
            <a:off x="311700" y="1225225"/>
            <a:ext cx="8520600" cy="3354000"/>
          </a:xfrm>
          <a:prstGeom prst="rect">
            <a:avLst/>
          </a:prstGeom>
          <a:noFill/>
          <a:ln>
            <a:noFill/>
          </a:ln>
        </p:spPr>
        <p:txBody>
          <a:bodyPr anchorCtr="0" anchor="t" bIns="91425" lIns="91425" rIns="91425" wrap="square" tIns="91425">
            <a:noAutofit/>
          </a:bodyPr>
          <a:lstStyle/>
          <a:p>
            <a:pPr indent="-114300" lvl="0" marL="0" marR="0" rtl="0" algn="l">
              <a:lnSpc>
                <a:spcPct val="115000"/>
              </a:lnSpc>
              <a:spcBef>
                <a:spcPts val="0"/>
              </a:spcBef>
              <a:spcAft>
                <a:spcPts val="0"/>
              </a:spcAft>
              <a:buClr>
                <a:schemeClr val="dk1"/>
              </a:buClr>
              <a:buSzPts val="1800"/>
              <a:buFont typeface="Open Sans"/>
              <a:buNone/>
            </a:pPr>
            <a:r>
              <a:rPr lang="en">
                <a:solidFill>
                  <a:schemeClr val="dk2"/>
                </a:solidFill>
              </a:rPr>
              <a:t>Motor NCS are performed by electrical stimulation of a peripheral nerve and recording from a muscle supplied by this nerve. The time it takes for the electrical impulse to travel from the stimulation to the recording site is measured. This value is called the </a:t>
            </a:r>
            <a:r>
              <a:rPr lang="en" u="sng">
                <a:solidFill>
                  <a:schemeClr val="dk2"/>
                </a:solidFill>
              </a:rPr>
              <a:t>latency </a:t>
            </a:r>
            <a:r>
              <a:rPr lang="en">
                <a:solidFill>
                  <a:schemeClr val="dk2"/>
                </a:solidFill>
              </a:rPr>
              <a:t>and is measured in milliseconds (ms). The size of the response - called the </a:t>
            </a:r>
            <a:r>
              <a:rPr lang="en" u="sng">
                <a:solidFill>
                  <a:schemeClr val="dk2"/>
                </a:solidFill>
              </a:rPr>
              <a:t>amplitude </a:t>
            </a:r>
            <a:r>
              <a:rPr lang="en">
                <a:solidFill>
                  <a:schemeClr val="dk2"/>
                </a:solidFill>
              </a:rPr>
              <a:t>- is also measured. Motor amplitudes are measured in millivolts (mV). By stimulating in two or more different locations along the same nerve, the NCV across different segments can be determined. Calculations are performed using the distance between the different stimulating electrodes and the difference in latencies. </a:t>
            </a:r>
            <a:br>
              <a:rPr lang="en">
                <a:solidFill>
                  <a:schemeClr val="dk2"/>
                </a:solidFill>
              </a:rPr>
            </a:b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