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F44A53-4B54-485C-938E-98629749DF2E}">
  <a:tblStyle styleId="{8EF44A53-4B54-485C-938E-98629749DF2E}"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5DAEED-72BF-4A77-8314-71A600DB9DD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69850" marR="0" lvl="0" indent="0" algn="l" rtl="0">
              <a:spcBef>
                <a:spcPts val="0"/>
              </a:spcBef>
              <a:buSzPts val="1100"/>
              <a:buFont typeface="Arial"/>
              <a:buChar char="●"/>
              <a:defRPr sz="1100" b="0" i="0" u="none" strike="noStrike" cap="none"/>
            </a:lvl1pPr>
            <a:lvl2pPr marL="69850" marR="0" lvl="1" indent="0" algn="l" rtl="0">
              <a:spcBef>
                <a:spcPts val="0"/>
              </a:spcBef>
              <a:buSzPts val="1100"/>
              <a:buFont typeface="Arial"/>
              <a:buChar char="○"/>
              <a:defRPr sz="1100" b="0" i="0" u="none" strike="noStrike" cap="none"/>
            </a:lvl2pPr>
            <a:lvl3pPr marL="69850" marR="0" lvl="2" indent="0" algn="l" rtl="0">
              <a:spcBef>
                <a:spcPts val="0"/>
              </a:spcBef>
              <a:buSzPts val="1100"/>
              <a:buFont typeface="Arial"/>
              <a:buChar char="■"/>
              <a:defRPr sz="1100" b="0" i="0" u="none" strike="noStrike" cap="none"/>
            </a:lvl3pPr>
            <a:lvl4pPr marL="69850" marR="0" lvl="3" indent="0" algn="l" rtl="0">
              <a:spcBef>
                <a:spcPts val="0"/>
              </a:spcBef>
              <a:buSzPts val="1100"/>
              <a:buFont typeface="Arial"/>
              <a:buChar char="●"/>
              <a:defRPr sz="1100" b="0" i="0" u="none" strike="noStrike" cap="none"/>
            </a:lvl4pPr>
            <a:lvl5pPr marL="69850" marR="0" lvl="4" indent="0" algn="l" rtl="0">
              <a:spcBef>
                <a:spcPts val="0"/>
              </a:spcBef>
              <a:buSzPts val="1100"/>
              <a:buFont typeface="Arial"/>
              <a:buChar char="○"/>
              <a:defRPr sz="1100" b="0" i="0" u="none" strike="noStrike" cap="none"/>
            </a:lvl5pPr>
            <a:lvl6pPr marL="69850" marR="0" lvl="5" indent="0" algn="l" rtl="0">
              <a:spcBef>
                <a:spcPts val="0"/>
              </a:spcBef>
              <a:buSzPts val="1100"/>
              <a:buFont typeface="Arial"/>
              <a:buChar char="■"/>
              <a:defRPr sz="1100" b="0" i="0" u="none" strike="noStrike" cap="none"/>
            </a:lvl6pPr>
            <a:lvl7pPr marL="69850" marR="0" lvl="6" indent="0" algn="l" rtl="0">
              <a:spcBef>
                <a:spcPts val="0"/>
              </a:spcBef>
              <a:buSzPts val="1100"/>
              <a:buFont typeface="Arial"/>
              <a:buChar char="●"/>
              <a:defRPr sz="1100" b="0" i="0" u="none" strike="noStrike" cap="none"/>
            </a:lvl7pPr>
            <a:lvl8pPr marL="69850" marR="0" lvl="7" indent="0" algn="l" rtl="0">
              <a:spcBef>
                <a:spcPts val="0"/>
              </a:spcBef>
              <a:buSzPts val="1100"/>
              <a:buFont typeface="Arial"/>
              <a:buChar char="○"/>
              <a:defRPr sz="1100" b="0" i="0" u="none" strike="noStrike" cap="none"/>
            </a:lvl8pPr>
            <a:lvl9pPr marL="69850" marR="0" lvl="8" indent="0" algn="l" rtl="0">
              <a:spcBef>
                <a:spcPts val="0"/>
              </a:spcBef>
              <a:buSzPts val="1100"/>
              <a:buFont typeface="Arial"/>
              <a:buChar char="■"/>
              <a:defRPr sz="1100" b="0" i="0" u="none" strike="noStrike" cap="none"/>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60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 name="Shape 7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endParaRPr sz="1100" b="0" i="0" u="none" strike="noStrike" cap="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ts val="1100"/>
              <a:buFont typeface="Arial"/>
              <a:buNone/>
            </a:pPr>
            <a:r>
              <a:rPr lang="en" sz="1100" b="0" i="0" u="none" strike="noStrike" cap="none"/>
              <a:t>team members please put your names here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2744013" y="756700"/>
            <a:ext cx="1081625" cy="1124950"/>
          </a:xfrm>
          <a:custGeom>
            <a:avLst/>
            <a:gdLst/>
            <a:ahLst/>
            <a:cxnLst/>
            <a:rect l="0" t="0" r="0" b="0"/>
            <a:pathLst>
              <a:path w="120000" h="120000" extrusionOk="0">
                <a:moveTo>
                  <a:pt x="0" y="120000"/>
                </a:moveTo>
                <a:lnTo>
                  <a:pt x="0" y="0"/>
                </a:lnTo>
                <a:lnTo>
                  <a:pt x="120000" y="0"/>
                </a:lnTo>
              </a:path>
            </a:pathLst>
          </a:custGeom>
          <a:noFill/>
          <a:ln w="28575" cap="flat" cmpd="sng">
            <a:solidFill>
              <a:schemeClr val="lt2"/>
            </a:solidFill>
            <a:prstDash val="solid"/>
            <a:miter lim="8000"/>
            <a:headEnd type="none" w="med" len="med"/>
            <a:tailEnd type="none" w="med" len="med"/>
          </a:ln>
        </p:spPr>
      </p:sp>
      <p:sp>
        <p:nvSpPr>
          <p:cNvPr id="11" name="Shape 11"/>
          <p:cNvSpPr/>
          <p:nvPr/>
        </p:nvSpPr>
        <p:spPr>
          <a:xfrm rot="10800000">
            <a:off x="5318350" y="3266725"/>
            <a:ext cx="1081625" cy="1124950"/>
          </a:xfrm>
          <a:custGeom>
            <a:avLst/>
            <a:gdLst/>
            <a:ahLst/>
            <a:cxnLst/>
            <a:rect l="0" t="0" r="0" b="0"/>
            <a:pathLst>
              <a:path w="120000" h="120000" extrusionOk="0">
                <a:moveTo>
                  <a:pt x="0" y="120000"/>
                </a:moveTo>
                <a:lnTo>
                  <a:pt x="0" y="0"/>
                </a:lnTo>
                <a:lnTo>
                  <a:pt x="120000" y="0"/>
                </a:lnTo>
              </a:path>
            </a:pathLst>
          </a:custGeom>
          <a:noFill/>
          <a:ln w="28575" cap="flat" cmpd="sng">
            <a:solidFill>
              <a:schemeClr val="lt2"/>
            </a:solidFill>
            <a:prstDash val="solid"/>
            <a:miter lim="8000"/>
            <a:headEnd type="none" w="med" len="med"/>
            <a:tailEnd type="none" w="med" len="med"/>
          </a:ln>
        </p:spPr>
      </p:sp>
      <p:sp>
        <p:nvSpPr>
          <p:cNvPr id="12" name="Shape 12"/>
          <p:cNvSpPr txBox="1">
            <a:spLocks noGrp="1"/>
          </p:cNvSpPr>
          <p:nvPr>
            <p:ph type="ctrTitle"/>
          </p:nvPr>
        </p:nvSpPr>
        <p:spPr>
          <a:xfrm>
            <a:off x="3044700" y="1444255"/>
            <a:ext cx="3054600" cy="15372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lvl="1"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13" name="Shape 13"/>
          <p:cNvSpPr txBox="1">
            <a:spLocks noGrp="1"/>
          </p:cNvSpPr>
          <p:nvPr>
            <p:ph type="subTitle" idx="1"/>
          </p:nvPr>
        </p:nvSpPr>
        <p:spPr>
          <a:xfrm>
            <a:off x="3044700" y="3116580"/>
            <a:ext cx="3054600" cy="7014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1pPr>
            <a:lvl2pPr marL="0" marR="0" lvl="1"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2pPr>
            <a:lvl3pPr marL="0" marR="0" lvl="2"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3pPr>
            <a:lvl4pPr marL="0" marR="0" lvl="3"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4pPr>
            <a:lvl5pPr marL="0" marR="0" lvl="4"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5pPr>
            <a:lvl6pPr marL="0" marR="0" lvl="5"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6pPr>
            <a:lvl7pPr marL="0" marR="0" lvl="6"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7pPr>
            <a:lvl8pPr marL="0" marR="0" lvl="7"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8pPr>
            <a:lvl9pPr marL="0" marR="0" lvl="8" indent="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9pPr>
          </a:lstStyle>
          <a:p>
            <a:endParaRPr/>
          </a:p>
        </p:txBody>
      </p:sp>
      <p:sp>
        <p:nvSpPr>
          <p:cNvPr id="14" name="Shape 14"/>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1"/>
        <p:cNvGrpSpPr/>
        <p:nvPr/>
      </p:nvGrpSpPr>
      <p:grpSpPr>
        <a:xfrm>
          <a:off x="0" y="0"/>
          <a:ext cx="0" cy="0"/>
          <a:chOff x="0" y="0"/>
          <a:chExt cx="0" cy="0"/>
        </a:xfrm>
      </p:grpSpPr>
      <p:sp>
        <p:nvSpPr>
          <p:cNvPr id="52" name="Shape 52"/>
          <p:cNvSpPr/>
          <p:nvPr/>
        </p:nvSpPr>
        <p:spPr>
          <a:xfrm>
            <a:off x="0" y="5045700"/>
            <a:ext cx="9144000" cy="97800"/>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Shape 53"/>
          <p:cNvSpPr txBox="1">
            <a:spLocks noGrp="1"/>
          </p:cNvSpPr>
          <p:nvPr>
            <p:ph type="title"/>
          </p:nvPr>
        </p:nvSpPr>
        <p:spPr>
          <a:xfrm>
            <a:off x="311700" y="957125"/>
            <a:ext cx="8520600" cy="21288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1pPr>
            <a:lvl2pPr lvl="1"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2pPr>
            <a:lvl3pPr lvl="2"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3pPr>
            <a:lvl4pPr lvl="3"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4pPr>
            <a:lvl5pPr lvl="4"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5pPr>
            <a:lvl6pPr lvl="5"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6pPr>
            <a:lvl7pPr lvl="6"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7pPr>
            <a:lvl8pPr lvl="7"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8pPr>
            <a:lvl9pPr lvl="8" indent="0"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9pPr>
          </a:lstStyle>
          <a:p>
            <a:endParaRPr/>
          </a:p>
        </p:txBody>
      </p:sp>
      <p:sp>
        <p:nvSpPr>
          <p:cNvPr id="54" name="Shape 54"/>
          <p:cNvSpPr txBox="1">
            <a:spLocks noGrp="1"/>
          </p:cNvSpPr>
          <p:nvPr>
            <p:ph type="body" idx="1"/>
          </p:nvPr>
        </p:nvSpPr>
        <p:spPr>
          <a:xfrm>
            <a:off x="311700" y="3162000"/>
            <a:ext cx="8520600" cy="1071600"/>
          </a:xfrm>
          <a:prstGeom prst="rect">
            <a:avLst/>
          </a:prstGeom>
          <a:noFill/>
          <a:ln>
            <a:noFill/>
          </a:ln>
        </p:spPr>
        <p:txBody>
          <a:bodyPr wrap="square" lIns="91425" tIns="91425" rIns="91425" bIns="91425" anchor="t" anchorCtr="0"/>
          <a:lstStyle>
            <a:lvl1pPr marL="114300" marR="0" lvl="0" indent="0" algn="ctr" rtl="0">
              <a:lnSpc>
                <a:spcPct val="115000"/>
              </a:lnSpc>
              <a:spcBef>
                <a:spcPts val="0"/>
              </a:spcBef>
              <a:spcAft>
                <a:spcPts val="160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88900" marR="0" lvl="1"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88900" marR="0" lvl="2"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88900" marR="0" lvl="3"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88900" marR="0" lvl="4"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88900" marR="0" lvl="5"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88900" marR="0" lvl="6"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88900" marR="0" lvl="7"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88900" marR="0" lvl="8" indent="0" algn="ctr"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55" name="Shape 55"/>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p:nvPr/>
        </p:nvSpPr>
        <p:spPr>
          <a:xfrm>
            <a:off x="0" y="5045700"/>
            <a:ext cx="9144000" cy="97800"/>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Shape 17"/>
          <p:cNvSpPr txBox="1">
            <a:spLocks noGrp="1"/>
          </p:cNvSpPr>
          <p:nvPr>
            <p:ph type="title"/>
          </p:nvPr>
        </p:nvSpPr>
        <p:spPr>
          <a:xfrm>
            <a:off x="311700" y="315925"/>
            <a:ext cx="8520600" cy="831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lvl="1"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18" name="Shape 18"/>
          <p:cNvSpPr txBox="1">
            <a:spLocks noGrp="1"/>
          </p:cNvSpPr>
          <p:nvPr>
            <p:ph type="body" idx="1"/>
          </p:nvPr>
        </p:nvSpPr>
        <p:spPr>
          <a:xfrm>
            <a:off x="311700" y="1225225"/>
            <a:ext cx="8520600" cy="33540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160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88900" marR="0" lvl="1"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88900" marR="0" lvl="2"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88900" marR="0" lvl="3"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88900" marR="0" lvl="4"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88900" marR="0" lvl="5"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88900" marR="0" lvl="6"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88900" marR="0" lvl="7"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88900" marR="0" lvl="8"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19" name="Shape 19"/>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315925"/>
            <a:ext cx="8520600" cy="831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lvl="1"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22" name="Shape 22"/>
          <p:cNvSpPr txBox="1">
            <a:spLocks noGrp="1"/>
          </p:cNvSpPr>
          <p:nvPr>
            <p:ph type="body" idx="1"/>
          </p:nvPr>
        </p:nvSpPr>
        <p:spPr>
          <a:xfrm>
            <a:off x="311700" y="1225225"/>
            <a:ext cx="3999900" cy="3354000"/>
          </a:xfrm>
          <a:prstGeom prst="rect">
            <a:avLst/>
          </a:prstGeom>
          <a:noFill/>
          <a:ln>
            <a:noFill/>
          </a:ln>
        </p:spPr>
        <p:txBody>
          <a:bodyPr wrap="square" lIns="91425" tIns="91425" rIns="91425" bIns="91425" anchor="t" anchorCtr="0"/>
          <a:lstStyle>
            <a:lvl1pPr marL="88900" marR="0" lvl="0"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76200" marR="0" lvl="1"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76200" marR="0" lvl="2"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76200" marR="0" lvl="3"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76200" marR="0" lvl="4"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76200" marR="0" lvl="5"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76200" marR="0" lvl="6"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76200" marR="0" lvl="7"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76200" marR="0" lvl="8"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23" name="Shape 23"/>
          <p:cNvSpPr txBox="1">
            <a:spLocks noGrp="1"/>
          </p:cNvSpPr>
          <p:nvPr>
            <p:ph type="body" idx="2"/>
          </p:nvPr>
        </p:nvSpPr>
        <p:spPr>
          <a:xfrm>
            <a:off x="4832400" y="1225225"/>
            <a:ext cx="3999900" cy="3354000"/>
          </a:xfrm>
          <a:prstGeom prst="rect">
            <a:avLst/>
          </a:prstGeom>
          <a:noFill/>
          <a:ln>
            <a:noFill/>
          </a:ln>
        </p:spPr>
        <p:txBody>
          <a:bodyPr wrap="square" lIns="91425" tIns="91425" rIns="91425" bIns="91425" anchor="t" anchorCtr="0"/>
          <a:lstStyle>
            <a:lvl1pPr marL="88900" marR="0" lvl="0"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76200" marR="0" lvl="1"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76200" marR="0" lvl="2"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76200" marR="0" lvl="3"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76200" marR="0" lvl="4"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76200" marR="0" lvl="5"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76200" marR="0" lvl="6"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76200" marR="0" lvl="7"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76200" marR="0" lvl="8"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24" name="Shape 24"/>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p:nvPr/>
        </p:nvSpPr>
        <p:spPr>
          <a:xfrm flipH="1">
            <a:off x="7595938" y="460225"/>
            <a:ext cx="1081625" cy="1124950"/>
          </a:xfrm>
          <a:custGeom>
            <a:avLst/>
            <a:gdLst/>
            <a:ahLst/>
            <a:cxnLst/>
            <a:rect l="0" t="0" r="0" b="0"/>
            <a:pathLst>
              <a:path w="120000" h="120000" extrusionOk="0">
                <a:moveTo>
                  <a:pt x="0" y="120000"/>
                </a:moveTo>
                <a:lnTo>
                  <a:pt x="0" y="0"/>
                </a:lnTo>
                <a:lnTo>
                  <a:pt x="120000" y="0"/>
                </a:lnTo>
              </a:path>
            </a:pathLst>
          </a:custGeom>
          <a:noFill/>
          <a:ln w="28575" cap="flat" cmpd="sng">
            <a:solidFill>
              <a:schemeClr val="lt2"/>
            </a:solidFill>
            <a:prstDash val="solid"/>
            <a:miter lim="8000"/>
            <a:headEnd type="none" w="med" len="med"/>
            <a:tailEnd type="none" w="med" len="med"/>
          </a:ln>
        </p:spPr>
      </p:sp>
      <p:sp>
        <p:nvSpPr>
          <p:cNvPr id="27" name="Shape 27"/>
          <p:cNvSpPr/>
          <p:nvPr/>
        </p:nvSpPr>
        <p:spPr>
          <a:xfrm rot="10800000" flipH="1">
            <a:off x="466425" y="3558325"/>
            <a:ext cx="1081625" cy="1124950"/>
          </a:xfrm>
          <a:custGeom>
            <a:avLst/>
            <a:gdLst/>
            <a:ahLst/>
            <a:cxnLst/>
            <a:rect l="0" t="0" r="0" b="0"/>
            <a:pathLst>
              <a:path w="120000" h="120000" extrusionOk="0">
                <a:moveTo>
                  <a:pt x="0" y="120000"/>
                </a:moveTo>
                <a:lnTo>
                  <a:pt x="0" y="0"/>
                </a:lnTo>
                <a:lnTo>
                  <a:pt x="120000" y="0"/>
                </a:lnTo>
              </a:path>
            </a:pathLst>
          </a:custGeom>
          <a:noFill/>
          <a:ln w="28575" cap="flat" cmpd="sng">
            <a:solidFill>
              <a:schemeClr val="lt2"/>
            </a:solidFill>
            <a:prstDash val="solid"/>
            <a:miter lim="8000"/>
            <a:headEnd type="none" w="med" len="med"/>
            <a:tailEnd type="none" w="med" len="med"/>
          </a:ln>
        </p:spPr>
      </p:sp>
      <p:sp>
        <p:nvSpPr>
          <p:cNvPr id="28" name="Shape 28"/>
          <p:cNvSpPr txBox="1">
            <a:spLocks noGrp="1"/>
          </p:cNvSpPr>
          <p:nvPr>
            <p:ph type="title"/>
          </p:nvPr>
        </p:nvSpPr>
        <p:spPr>
          <a:xfrm>
            <a:off x="773700" y="1806450"/>
            <a:ext cx="7596600" cy="15306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lvl="1"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indent="0"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29" name="Shape 29"/>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315925"/>
            <a:ext cx="8520600" cy="831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lvl="1"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32" name="Shape 32"/>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11700" y="555600"/>
            <a:ext cx="2808000" cy="755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1pPr>
            <a:lvl2pPr lvl="1"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2pPr>
            <a:lvl3pPr lvl="2"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3pPr>
            <a:lvl4pPr lvl="3"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4pPr>
            <a:lvl5pPr lvl="4"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5pPr>
            <a:lvl6pPr lvl="5"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6pPr>
            <a:lvl7pPr lvl="6"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7pPr>
            <a:lvl8pPr lvl="7"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8pPr>
            <a:lvl9pPr lvl="8" indent="0">
              <a:spcBef>
                <a:spcPts val="0"/>
              </a:spcBef>
              <a:buClr>
                <a:schemeClr val="dk1"/>
              </a:buClr>
              <a:buSzPts val="3000"/>
              <a:buFont typeface="Economica"/>
              <a:buNone/>
              <a:defRPr sz="3000">
                <a:solidFill>
                  <a:schemeClr val="dk1"/>
                </a:solidFill>
                <a:latin typeface="Economica"/>
                <a:ea typeface="Economica"/>
                <a:cs typeface="Economica"/>
                <a:sym typeface="Economica"/>
              </a:defRPr>
            </a:lvl9pPr>
          </a:lstStyle>
          <a:p>
            <a:endParaRPr/>
          </a:p>
        </p:txBody>
      </p:sp>
      <p:sp>
        <p:nvSpPr>
          <p:cNvPr id="35" name="Shape 35"/>
          <p:cNvSpPr txBox="1">
            <a:spLocks noGrp="1"/>
          </p:cNvSpPr>
          <p:nvPr>
            <p:ph type="body" idx="1"/>
          </p:nvPr>
        </p:nvSpPr>
        <p:spPr>
          <a:xfrm>
            <a:off x="311700" y="1399400"/>
            <a:ext cx="2808000" cy="2784900"/>
          </a:xfrm>
          <a:prstGeom prst="rect">
            <a:avLst/>
          </a:prstGeom>
          <a:noFill/>
          <a:ln>
            <a:noFill/>
          </a:ln>
        </p:spPr>
        <p:txBody>
          <a:bodyPr wrap="square" lIns="91425" tIns="91425" rIns="91425" bIns="91425" anchor="t" anchorCtr="0"/>
          <a:lstStyle>
            <a:lvl1pPr marL="76200" marR="0" lvl="0"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76200" marR="0" lvl="1"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76200" marR="0" lvl="2"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76200" marR="0" lvl="3"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76200" marR="0" lvl="4"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76200" marR="0" lvl="5"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76200" marR="0" lvl="6"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76200" marR="0" lvl="7"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76200" marR="0" lvl="8" indent="0" algn="l" rtl="0">
              <a:lnSpc>
                <a:spcPct val="115000"/>
              </a:lnSpc>
              <a:spcBef>
                <a:spcPts val="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36" name="Shape 36"/>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7"/>
        <p:cNvGrpSpPr/>
        <p:nvPr/>
      </p:nvGrpSpPr>
      <p:grpSpPr>
        <a:xfrm>
          <a:off x="0" y="0"/>
          <a:ext cx="0" cy="0"/>
          <a:chOff x="0" y="0"/>
          <a:chExt cx="0" cy="0"/>
        </a:xfrm>
      </p:grpSpPr>
      <p:sp>
        <p:nvSpPr>
          <p:cNvPr id="38" name="Shape 38"/>
          <p:cNvSpPr/>
          <p:nvPr/>
        </p:nvSpPr>
        <p:spPr>
          <a:xfrm>
            <a:off x="0" y="5045700"/>
            <a:ext cx="9144000" cy="97800"/>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Shape 39"/>
          <p:cNvSpPr txBox="1">
            <a:spLocks noGrp="1"/>
          </p:cNvSpPr>
          <p:nvPr>
            <p:ph type="title"/>
          </p:nvPr>
        </p:nvSpPr>
        <p:spPr>
          <a:xfrm>
            <a:off x="490250" y="450150"/>
            <a:ext cx="5878800" cy="40908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1pPr>
            <a:lvl2pPr lvl="1"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2pPr>
            <a:lvl3pPr lvl="2"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3pPr>
            <a:lvl4pPr lvl="3"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4pPr>
            <a:lvl5pPr lvl="4"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5pPr>
            <a:lvl6pPr lvl="5"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6pPr>
            <a:lvl7pPr lvl="6"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7pPr>
            <a:lvl8pPr lvl="7"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8pPr>
            <a:lvl9pPr lvl="8" indent="0">
              <a:spcBef>
                <a:spcPts val="0"/>
              </a:spcBef>
              <a:buClr>
                <a:schemeClr val="dk1"/>
              </a:buClr>
              <a:buSzPts val="4800"/>
              <a:buFont typeface="Economica"/>
              <a:buNone/>
              <a:defRPr sz="4800">
                <a:solidFill>
                  <a:schemeClr val="dk1"/>
                </a:solidFill>
                <a:latin typeface="Economica"/>
                <a:ea typeface="Economica"/>
                <a:cs typeface="Economica"/>
                <a:sym typeface="Economica"/>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1"/>
        <p:cNvGrpSpPr/>
        <p:nvPr/>
      </p:nvGrpSpPr>
      <p:grpSpPr>
        <a:xfrm>
          <a:off x="0" y="0"/>
          <a:ext cx="0" cy="0"/>
          <a:chOff x="0" y="0"/>
          <a:chExt cx="0" cy="0"/>
        </a:xfrm>
      </p:grpSpPr>
      <p:sp>
        <p:nvSpPr>
          <p:cNvPr id="42" name="Shape 42"/>
          <p:cNvSpPr/>
          <p:nvPr/>
        </p:nvSpPr>
        <p:spPr>
          <a:xfrm>
            <a:off x="4572000" y="-25"/>
            <a:ext cx="4572000" cy="5143500"/>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Shape 43"/>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4" name="Shape 44"/>
          <p:cNvSpPr txBox="1">
            <a:spLocks noGrp="1"/>
          </p:cNvSpPr>
          <p:nvPr>
            <p:ph type="title"/>
          </p:nvPr>
        </p:nvSpPr>
        <p:spPr>
          <a:xfrm>
            <a:off x="265500" y="929275"/>
            <a:ext cx="4045200" cy="17862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1pPr>
            <a:lvl2pPr lvl="1"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2pPr>
            <a:lvl3pPr lvl="2"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3pPr>
            <a:lvl4pPr lvl="3"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4pPr>
            <a:lvl5pPr lvl="4"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5pPr>
            <a:lvl6pPr lvl="5"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6pPr>
            <a:lvl7pPr lvl="6"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7pPr>
            <a:lvl8pPr lvl="7"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8pPr>
            <a:lvl9pPr lvl="8" indent="0"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9pPr>
          </a:lstStyle>
          <a:p>
            <a:endParaRPr/>
          </a:p>
        </p:txBody>
      </p:sp>
      <p:sp>
        <p:nvSpPr>
          <p:cNvPr id="45" name="Shape 45"/>
          <p:cNvSpPr txBox="1">
            <a:spLocks noGrp="1"/>
          </p:cNvSpPr>
          <p:nvPr>
            <p:ph type="subTitle" idx="1"/>
          </p:nvPr>
        </p:nvSpPr>
        <p:spPr>
          <a:xfrm>
            <a:off x="265500" y="2769001"/>
            <a:ext cx="4045200" cy="1574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1pPr>
            <a:lvl2pPr marL="0" marR="0" lvl="1"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2pPr>
            <a:lvl3pPr marL="0" marR="0" lvl="2"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3pPr>
            <a:lvl4pPr marL="0" marR="0" lvl="3"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4pPr>
            <a:lvl5pPr marL="0" marR="0" lvl="4"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5pPr>
            <a:lvl6pPr marL="0" marR="0" lvl="5"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6pPr>
            <a:lvl7pPr marL="0" marR="0" lvl="6"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7pPr>
            <a:lvl8pPr marL="0" marR="0" lvl="7"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8pPr>
            <a:lvl9pPr marL="0" marR="0" lvl="8" indent="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9pPr>
          </a:lstStyle>
          <a:p>
            <a:endParaRPr/>
          </a:p>
        </p:txBody>
      </p:sp>
      <p:sp>
        <p:nvSpPr>
          <p:cNvPr id="46" name="Shape 46"/>
          <p:cNvSpPr txBox="1">
            <a:spLocks noGrp="1"/>
          </p:cNvSpPr>
          <p:nvPr>
            <p:ph type="body" idx="2"/>
          </p:nvPr>
        </p:nvSpPr>
        <p:spPr>
          <a:xfrm>
            <a:off x="4939500" y="724200"/>
            <a:ext cx="3837000" cy="3695100"/>
          </a:xfrm>
          <a:prstGeom prst="rect">
            <a:avLst/>
          </a:prstGeom>
          <a:noFill/>
          <a:ln>
            <a:noFill/>
          </a:ln>
        </p:spPr>
        <p:txBody>
          <a:bodyPr wrap="square" lIns="91425" tIns="91425" rIns="91425" bIns="91425" anchor="ctr" anchorCtr="0"/>
          <a:lstStyle>
            <a:lvl1pPr marL="114300" marR="0" lvl="0" indent="0" algn="l" rtl="0">
              <a:lnSpc>
                <a:spcPct val="115000"/>
              </a:lnSpc>
              <a:spcBef>
                <a:spcPts val="0"/>
              </a:spcBef>
              <a:spcAft>
                <a:spcPts val="1600"/>
              </a:spcAft>
              <a:buClr>
                <a:schemeClr val="lt1"/>
              </a:buClr>
              <a:buSzPts val="1800"/>
              <a:buFont typeface="Open Sans"/>
              <a:buChar char="●"/>
              <a:defRPr sz="1800" b="0" i="0" u="none" strike="noStrike" cap="none">
                <a:solidFill>
                  <a:schemeClr val="lt1"/>
                </a:solidFill>
                <a:latin typeface="Open Sans"/>
                <a:ea typeface="Open Sans"/>
                <a:cs typeface="Open Sans"/>
                <a:sym typeface="Open Sans"/>
              </a:defRPr>
            </a:lvl1pPr>
            <a:lvl2pPr marL="88900" marR="0" lvl="1"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2pPr>
            <a:lvl3pPr marL="88900" marR="0" lvl="2"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3pPr>
            <a:lvl4pPr marL="88900" marR="0" lvl="3"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4pPr>
            <a:lvl5pPr marL="88900" marR="0" lvl="4"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5pPr>
            <a:lvl6pPr marL="88900" marR="0" lvl="5"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6pPr>
            <a:lvl7pPr marL="88900" marR="0" lvl="6"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7pPr>
            <a:lvl8pPr marL="88900" marR="0" lvl="7"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8pPr>
            <a:lvl9pPr marL="88900" marR="0" lvl="8" indent="0" algn="l" rtl="0">
              <a:lnSpc>
                <a:spcPct val="115000"/>
              </a:lnSpc>
              <a:spcBef>
                <a:spcPts val="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47" name="Shape 47"/>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chemeClr val="lt1"/>
              </a:buClr>
              <a:buSzPts val="14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9500" y="4218925"/>
            <a:ext cx="5998800" cy="5988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1pPr>
            <a:lvl2pPr marL="88900" marR="0" lvl="1"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88900" marR="0" lvl="2"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88900" marR="0" lvl="3"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88900" marR="0" lvl="4"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88900" marR="0" lvl="5"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88900" marR="0" lvl="6"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88900" marR="0" lvl="7"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88900" marR="0" lvl="8"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50" name="Shape 5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15925"/>
            <a:ext cx="8520600" cy="831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lvl="1"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indent="0">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Shape 7"/>
          <p:cNvSpPr txBox="1">
            <a:spLocks noGrp="1"/>
          </p:cNvSpPr>
          <p:nvPr>
            <p:ph type="body" idx="1"/>
          </p:nvPr>
        </p:nvSpPr>
        <p:spPr>
          <a:xfrm>
            <a:off x="311700" y="1225225"/>
            <a:ext cx="8520600" cy="33540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160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88900" marR="0" lvl="1"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88900" marR="0" lvl="2"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88900" marR="0" lvl="3"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88900" marR="0" lvl="4"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88900" marR="0" lvl="5"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88900" marR="0" lvl="6"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88900" marR="0" lvl="7"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88900" marR="0" lvl="8" indent="0" algn="l" rtl="0">
              <a:lnSpc>
                <a:spcPct val="115000"/>
              </a:lnSpc>
              <a:spcBef>
                <a:spcPts val="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marR="0" lvl="0" indent="-63500" algn="r" rtl="0">
              <a:lnSpc>
                <a:spcPct val="100000"/>
              </a:lnSpc>
              <a:spcBef>
                <a:spcPts val="0"/>
              </a:spcBef>
              <a:spcAft>
                <a:spcPts val="0"/>
              </a:spcAft>
              <a:buClr>
                <a:schemeClr val="dk1"/>
              </a:buClr>
              <a:buSzPts val="1000"/>
              <a:buFont typeface="Economica"/>
              <a:buNone/>
            </a:pPr>
            <a:fld id="{00000000-1234-1234-1234-123412341234}" type="slidenum">
              <a:rPr lang="en" sz="1000" b="0" i="0" u="none" strike="noStrike" cap="none">
                <a:solidFill>
                  <a:schemeClr val="dk1"/>
                </a:solidFill>
                <a:latin typeface="Economica"/>
                <a:ea typeface="Economica"/>
                <a:cs typeface="Economica"/>
                <a:sym typeface="Economica"/>
              </a:rPr>
              <a:t>‹#›</a:t>
            </a:fld>
            <a:endParaRPr lang="en" sz="1000" b="0" i="0" u="none" strike="noStrike" cap="none">
              <a:solidFill>
                <a:schemeClr val="dk1"/>
              </a:solidFill>
              <a:latin typeface="Economica"/>
              <a:ea typeface="Economica"/>
              <a:cs typeface="Economica"/>
              <a:sym typeface="Economic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WhowH0kb7n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0kFmbrRJq4w"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youtu.be/_9WL8x-pLM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presentation/d/1cCFinb9YDMlVaVU2UGhTmQ7EviIKWMHqP0TMMGNbvdM/edit?usp=sharing" TargetMode="External"/><Relationship Id="rId7" Type="http://schemas.openxmlformats.org/officeDocument/2006/relationships/image" Target="../media/image44.gi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mailto:physiologyteam437@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youtu.be/Ktv-CaOt6U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youtu.be/SCznFaTwTPE"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3">
            <a:alphaModFix/>
          </a:blip>
          <a:srcRect/>
          <a:stretch/>
        </p:blipFill>
        <p:spPr>
          <a:xfrm>
            <a:off x="7352046" y="3765904"/>
            <a:ext cx="1788373" cy="1373195"/>
          </a:xfrm>
          <a:prstGeom prst="rect">
            <a:avLst/>
          </a:prstGeom>
          <a:noFill/>
          <a:ln>
            <a:noFill/>
          </a:ln>
        </p:spPr>
      </p:pic>
      <p:pic>
        <p:nvPicPr>
          <p:cNvPr id="63" name="Shape 63"/>
          <p:cNvPicPr preferRelativeResize="0"/>
          <p:nvPr/>
        </p:nvPicPr>
        <p:blipFill rotWithShape="1">
          <a:blip r:embed="rId4">
            <a:alphaModFix/>
          </a:blip>
          <a:srcRect/>
          <a:stretch/>
        </p:blipFill>
        <p:spPr>
          <a:xfrm>
            <a:off x="47400" y="0"/>
            <a:ext cx="1418644" cy="1093088"/>
          </a:xfrm>
          <a:prstGeom prst="rect">
            <a:avLst/>
          </a:prstGeom>
          <a:noFill/>
          <a:ln>
            <a:noFill/>
          </a:ln>
        </p:spPr>
      </p:pic>
      <p:pic>
        <p:nvPicPr>
          <p:cNvPr id="64" name="Shape 64"/>
          <p:cNvPicPr preferRelativeResize="0"/>
          <p:nvPr/>
        </p:nvPicPr>
        <p:blipFill rotWithShape="1">
          <a:blip r:embed="rId5">
            <a:alphaModFix/>
          </a:blip>
          <a:srcRect/>
          <a:stretch/>
        </p:blipFill>
        <p:spPr>
          <a:xfrm>
            <a:off x="6923648" y="2"/>
            <a:ext cx="2220351" cy="850985"/>
          </a:xfrm>
          <a:prstGeom prst="rect">
            <a:avLst/>
          </a:prstGeom>
          <a:noFill/>
          <a:ln>
            <a:noFill/>
          </a:ln>
        </p:spPr>
      </p:pic>
      <p:sp>
        <p:nvSpPr>
          <p:cNvPr id="65" name="Shape 65"/>
          <p:cNvSpPr txBox="1"/>
          <p:nvPr/>
        </p:nvSpPr>
        <p:spPr>
          <a:xfrm>
            <a:off x="2463460" y="1201597"/>
            <a:ext cx="4217080" cy="2740306"/>
          </a:xfrm>
          <a:prstGeom prst="rect">
            <a:avLst/>
          </a:prstGeom>
          <a:noFill/>
          <a:ln>
            <a:noFill/>
          </a:ln>
        </p:spPr>
        <p:txBody>
          <a:bodyPr wrap="square" lIns="91425" tIns="91425" rIns="91425" bIns="91425" anchor="t" anchorCtr="0">
            <a:noAutofit/>
          </a:bodyPr>
          <a:lstStyle/>
          <a:p>
            <a:pPr marL="0" marR="0" lvl="0" indent="-355600" algn="ctr" rtl="0">
              <a:lnSpc>
                <a:spcPct val="100000"/>
              </a:lnSpc>
              <a:spcBef>
                <a:spcPts val="0"/>
              </a:spcBef>
              <a:spcAft>
                <a:spcPts val="0"/>
              </a:spcAft>
              <a:buClr>
                <a:schemeClr val="accent2"/>
              </a:buClr>
              <a:buSzPts val="5600"/>
              <a:buFont typeface="Economica"/>
              <a:buNone/>
            </a:pPr>
            <a:endParaRPr sz="1400" b="0" i="0" u="none" strike="noStrike" cap="none">
              <a:solidFill>
                <a:srgbClr val="000000"/>
              </a:solidFill>
              <a:latin typeface="Arial"/>
              <a:ea typeface="Arial"/>
              <a:cs typeface="Arial"/>
              <a:sym typeface="Arial"/>
            </a:endParaRPr>
          </a:p>
          <a:p>
            <a:pPr marL="0" marR="0" lvl="0" indent="-165100" algn="ctr" rtl="0">
              <a:lnSpc>
                <a:spcPct val="100000"/>
              </a:lnSpc>
              <a:spcBef>
                <a:spcPts val="0"/>
              </a:spcBef>
              <a:spcAft>
                <a:spcPts val="0"/>
              </a:spcAft>
              <a:buClr>
                <a:srgbClr val="000000"/>
              </a:buClr>
              <a:buSzPts val="2600"/>
              <a:buFont typeface="Arial"/>
              <a:buNone/>
            </a:pPr>
            <a:r>
              <a:rPr lang="en" sz="4200">
                <a:solidFill>
                  <a:schemeClr val="accent2"/>
                </a:solidFill>
                <a:latin typeface="Economica"/>
                <a:ea typeface="Economica"/>
                <a:cs typeface="Economica"/>
                <a:sym typeface="Economica"/>
              </a:rPr>
              <a:t>Contraction of Skeletal muscle &amp; Neuromuscular Transmission</a:t>
            </a:r>
            <a:r>
              <a:rPr lang="en" sz="2600">
                <a:solidFill>
                  <a:schemeClr val="accent2"/>
                </a:solidFill>
              </a:rPr>
              <a:t> </a:t>
            </a:r>
          </a:p>
        </p:txBody>
      </p:sp>
      <p:sp>
        <p:nvSpPr>
          <p:cNvPr id="66" name="Shape 66"/>
          <p:cNvSpPr txBox="1"/>
          <p:nvPr/>
        </p:nvSpPr>
        <p:spPr>
          <a:xfrm>
            <a:off x="0" y="3097200"/>
            <a:ext cx="2314500" cy="2046300"/>
          </a:xfrm>
          <a:prstGeom prst="rect">
            <a:avLst/>
          </a:prstGeom>
          <a:noFill/>
          <a:ln w="9525" cap="flat" cmpd="sng">
            <a:solidFill>
              <a:schemeClr val="lt1"/>
            </a:solidFill>
            <a:prstDash val="solid"/>
            <a:round/>
            <a:headEnd type="none" w="med" len="med"/>
            <a:tailEnd type="none" w="med" len="med"/>
          </a:ln>
        </p:spPr>
        <p:txBody>
          <a:bodyPr wrap="square" lIns="91425" tIns="91425" rIns="91425" bIns="91425" anchor="t" anchorCtr="0">
            <a:noAutofit/>
          </a:bodyPr>
          <a:lstStyle/>
          <a:p>
            <a:pPr marL="457200" marR="0" lvl="0" indent="-342900" algn="l" rtl="0">
              <a:lnSpc>
                <a:spcPct val="100000"/>
              </a:lnSpc>
              <a:spcBef>
                <a:spcPts val="0"/>
              </a:spcBef>
              <a:spcAft>
                <a:spcPts val="0"/>
              </a:spcAft>
              <a:buClr>
                <a:schemeClr val="accent2"/>
              </a:buClr>
              <a:buSzPts val="1800"/>
              <a:buFont typeface="Open Sans"/>
              <a:buChar char="➢"/>
            </a:pPr>
            <a:r>
              <a:rPr lang="en" sz="1800" b="0" i="0" u="none" strike="noStrike" cap="none">
                <a:solidFill>
                  <a:schemeClr val="accent2"/>
                </a:solidFill>
                <a:latin typeface="Open Sans"/>
                <a:ea typeface="Open Sans"/>
                <a:cs typeface="Open Sans"/>
                <a:sym typeface="Open Sans"/>
              </a:rPr>
              <a:t>Color index:</a:t>
            </a:r>
          </a:p>
          <a:p>
            <a:pPr marL="457200" marR="0" lvl="0" indent="-152400" rtl="0">
              <a:lnSpc>
                <a:spcPct val="100000"/>
              </a:lnSpc>
              <a:spcBef>
                <a:spcPts val="0"/>
              </a:spcBef>
              <a:spcAft>
                <a:spcPts val="0"/>
              </a:spcAft>
              <a:buClr>
                <a:srgbClr val="FF0000"/>
              </a:buClr>
              <a:buSzPts val="1200"/>
              <a:buFont typeface="Open Sans"/>
              <a:buNone/>
            </a:pPr>
            <a:r>
              <a:rPr lang="en" sz="1200" b="0" i="0" u="none" strike="noStrike" cap="none">
                <a:solidFill>
                  <a:srgbClr val="FF0000"/>
                </a:solidFill>
                <a:latin typeface="Open Sans"/>
                <a:ea typeface="Open Sans"/>
                <a:cs typeface="Open Sans"/>
                <a:sym typeface="Open Sans"/>
              </a:rPr>
              <a:t>Red: important</a:t>
            </a:r>
          </a:p>
          <a:p>
            <a:pPr marL="457200" marR="0" lvl="0" indent="-152400" rtl="0">
              <a:lnSpc>
                <a:spcPct val="100000"/>
              </a:lnSpc>
              <a:spcBef>
                <a:spcPts val="0"/>
              </a:spcBef>
              <a:spcAft>
                <a:spcPts val="0"/>
              </a:spcAft>
              <a:buClr>
                <a:schemeClr val="accent5"/>
              </a:buClr>
              <a:buSzPts val="1200"/>
              <a:buFont typeface="Open Sans"/>
              <a:buNone/>
            </a:pPr>
            <a:r>
              <a:rPr lang="en" sz="1200" b="0" i="0" u="none" strike="noStrike" cap="none">
                <a:solidFill>
                  <a:schemeClr val="accent5"/>
                </a:solidFill>
                <a:latin typeface="Open Sans"/>
                <a:ea typeface="Open Sans"/>
                <a:cs typeface="Open Sans"/>
                <a:sym typeface="Open Sans"/>
              </a:rPr>
              <a:t>Green: doctor’s notes</a:t>
            </a:r>
          </a:p>
          <a:p>
            <a:pPr marL="457200" marR="0" lvl="0" indent="-152400" rtl="0">
              <a:lnSpc>
                <a:spcPct val="100000"/>
              </a:lnSpc>
              <a:spcBef>
                <a:spcPts val="0"/>
              </a:spcBef>
              <a:spcAft>
                <a:spcPts val="0"/>
              </a:spcAft>
              <a:buClr>
                <a:schemeClr val="dk2"/>
              </a:buClr>
              <a:buSzPts val="1200"/>
              <a:buFont typeface="Open Sans"/>
              <a:buNone/>
            </a:pPr>
            <a:r>
              <a:rPr lang="en" sz="1200" b="0" i="0" u="none" strike="noStrike" cap="none">
                <a:solidFill>
                  <a:schemeClr val="dk2"/>
                </a:solidFill>
                <a:latin typeface="Open Sans"/>
                <a:ea typeface="Open Sans"/>
                <a:cs typeface="Open Sans"/>
                <a:sym typeface="Open Sans"/>
              </a:rPr>
              <a:t>Grey: extra information</a:t>
            </a:r>
          </a:p>
          <a:p>
            <a:pPr marL="457200" marR="0" lvl="0" indent="-152400" rtl="0">
              <a:lnSpc>
                <a:spcPct val="100000"/>
              </a:lnSpc>
              <a:spcBef>
                <a:spcPts val="0"/>
              </a:spcBef>
              <a:spcAft>
                <a:spcPts val="0"/>
              </a:spcAft>
              <a:buClr>
                <a:srgbClr val="C27BA0"/>
              </a:buClr>
              <a:buSzPts val="1200"/>
              <a:buFont typeface="Open Sans"/>
              <a:buNone/>
            </a:pPr>
            <a:r>
              <a:rPr lang="en" sz="1200" b="0" i="0" u="none" strike="noStrike" cap="none">
                <a:solidFill>
                  <a:srgbClr val="C27BA0"/>
                </a:solidFill>
                <a:latin typeface="Open Sans"/>
                <a:ea typeface="Open Sans"/>
                <a:cs typeface="Open Sans"/>
                <a:sym typeface="Open Sans"/>
              </a:rPr>
              <a:t>Pink: found only in female’s slides</a:t>
            </a:r>
          </a:p>
          <a:p>
            <a:pPr marL="457200" marR="0" lvl="0" indent="-152400" rtl="0">
              <a:lnSpc>
                <a:spcPct val="100000"/>
              </a:lnSpc>
              <a:spcBef>
                <a:spcPts val="0"/>
              </a:spcBef>
              <a:spcAft>
                <a:spcPts val="0"/>
              </a:spcAft>
              <a:buClr>
                <a:srgbClr val="3D85C6"/>
              </a:buClr>
              <a:buSzPts val="1200"/>
              <a:buFont typeface="Open Sans"/>
              <a:buNone/>
            </a:pPr>
            <a:r>
              <a:rPr lang="en" sz="1200" b="0" i="0" u="none" strike="noStrike" cap="none">
                <a:solidFill>
                  <a:srgbClr val="3D85C6"/>
                </a:solidFill>
                <a:latin typeface="Open Sans"/>
                <a:ea typeface="Open Sans"/>
                <a:cs typeface="Open Sans"/>
                <a:sym typeface="Open Sans"/>
              </a:rPr>
              <a:t>blue: found only in male’s slides</a:t>
            </a:r>
          </a:p>
        </p:txBody>
      </p:sp>
      <p:sp>
        <p:nvSpPr>
          <p:cNvPr id="67" name="Shape 67"/>
          <p:cNvSpPr txBox="1"/>
          <p:nvPr/>
        </p:nvSpPr>
        <p:spPr>
          <a:xfrm>
            <a:off x="2214000" y="4655301"/>
            <a:ext cx="4716000" cy="417900"/>
          </a:xfrm>
          <a:prstGeom prst="rect">
            <a:avLst/>
          </a:prstGeom>
          <a:noFill/>
          <a:ln>
            <a:noFill/>
          </a:ln>
        </p:spPr>
        <p:txBody>
          <a:bodyPr wrap="square" lIns="91425" tIns="91425" rIns="91425" bIns="91425" anchor="t" anchorCtr="0">
            <a:noAutofit/>
          </a:bodyPr>
          <a:lstStyle/>
          <a:p>
            <a:pPr marL="0" marR="0" lvl="0" indent="-69849" algn="ctr" rtl="0">
              <a:lnSpc>
                <a:spcPct val="100000"/>
              </a:lnSpc>
              <a:spcBef>
                <a:spcPts val="0"/>
              </a:spcBef>
              <a:spcAft>
                <a:spcPts val="0"/>
              </a:spcAft>
              <a:buClr>
                <a:schemeClr val="dk1"/>
              </a:buClr>
              <a:buSzPts val="1100"/>
              <a:buFont typeface="Arial"/>
              <a:buNone/>
            </a:pPr>
            <a:r>
              <a:rPr lang="en" sz="1400" b="0" i="0" u="none" strike="noStrike" cap="none">
                <a:solidFill>
                  <a:schemeClr val="accent4"/>
                </a:solidFill>
                <a:latin typeface="Economica"/>
                <a:ea typeface="Economica"/>
                <a:cs typeface="Economica"/>
                <a:sym typeface="Economica"/>
              </a:rPr>
              <a:t>Physiology 437 team work</a:t>
            </a:r>
          </a:p>
        </p:txBody>
      </p:sp>
      <p:pic>
        <p:nvPicPr>
          <p:cNvPr id="2" name="Picture 2">
            <a:extLst>
              <a:ext uri="{FF2B5EF4-FFF2-40B4-BE49-F238E27FC236}">
                <a16:creationId xmlns:a16="http://schemas.microsoft.com/office/drawing/2014/main" id="{5ACC8F58-2C44-5541-B5FC-D44B9E359501}"/>
              </a:ext>
            </a:extLst>
          </p:cNvPr>
          <p:cNvPicPr>
            <a:picLocks noChangeAspect="1"/>
          </p:cNvPicPr>
          <p:nvPr/>
        </p:nvPicPr>
        <p:blipFill>
          <a:blip r:embed="rId6"/>
          <a:stretch>
            <a:fillRect/>
          </a:stretch>
        </p:blipFill>
        <p:spPr>
          <a:xfrm>
            <a:off x="5998568" y="2852183"/>
            <a:ext cx="2220352" cy="2221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99875" y="45125"/>
            <a:ext cx="8714100" cy="831300"/>
          </a:xfrm>
          <a:prstGeom prst="rect">
            <a:avLst/>
          </a:prstGeom>
        </p:spPr>
        <p:txBody>
          <a:bodyPr wrap="square" lIns="91425" tIns="91425" rIns="91425" bIns="91425" anchor="b" anchorCtr="0">
            <a:noAutofit/>
          </a:bodyPr>
          <a:lstStyle/>
          <a:p>
            <a:pPr marL="0" lvl="0" indent="-69850" rtl="0">
              <a:lnSpc>
                <a:spcPct val="115000"/>
              </a:lnSpc>
              <a:spcBef>
                <a:spcPts val="0"/>
              </a:spcBef>
              <a:buClr>
                <a:schemeClr val="dk1"/>
              </a:buClr>
              <a:buSzPts val="1100"/>
              <a:buFont typeface="Arial"/>
              <a:buNone/>
            </a:pPr>
            <a:r>
              <a:rPr lang="en" sz="3600">
                <a:solidFill>
                  <a:schemeClr val="accent2"/>
                </a:solidFill>
              </a:rPr>
              <a:t>Secretion of Acetylcholine by the nerve terminals </a:t>
            </a:r>
          </a:p>
        </p:txBody>
      </p:sp>
      <p:pic>
        <p:nvPicPr>
          <p:cNvPr id="173" name="Shape 173"/>
          <p:cNvPicPr preferRelativeResize="0"/>
          <p:nvPr/>
        </p:nvPicPr>
        <p:blipFill>
          <a:blip r:embed="rId3">
            <a:alphaModFix/>
          </a:blip>
          <a:stretch>
            <a:fillRect/>
          </a:stretch>
        </p:blipFill>
        <p:spPr>
          <a:xfrm>
            <a:off x="3388563" y="1799150"/>
            <a:ext cx="2444400" cy="2394875"/>
          </a:xfrm>
          <a:prstGeom prst="rect">
            <a:avLst/>
          </a:prstGeom>
          <a:noFill/>
          <a:ln>
            <a:noFill/>
          </a:ln>
        </p:spPr>
      </p:pic>
      <p:sp>
        <p:nvSpPr>
          <p:cNvPr id="174" name="Shape 174"/>
          <p:cNvSpPr/>
          <p:nvPr/>
        </p:nvSpPr>
        <p:spPr>
          <a:xfrm>
            <a:off x="5505650" y="3185750"/>
            <a:ext cx="1066200" cy="892200"/>
          </a:xfrm>
          <a:prstGeom prst="roundRect">
            <a:avLst>
              <a:gd name="adj" fmla="val 16667"/>
            </a:avLst>
          </a:prstGeom>
          <a:solidFill>
            <a:srgbClr val="B6D7A8"/>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sz="1200">
              <a:latin typeface="Economica"/>
              <a:ea typeface="Economica"/>
              <a:cs typeface="Economica"/>
              <a:sym typeface="Economica"/>
            </a:endParaRPr>
          </a:p>
          <a:p>
            <a:pPr marL="0" lvl="0" indent="0">
              <a:spcBef>
                <a:spcPts val="0"/>
              </a:spcBef>
              <a:buNone/>
            </a:pPr>
            <a:r>
              <a:rPr lang="en" sz="1200" b="1">
                <a:solidFill>
                  <a:srgbClr val="FF0000"/>
                </a:solidFill>
                <a:latin typeface="Economica"/>
                <a:ea typeface="Economica"/>
                <a:cs typeface="Economica"/>
                <a:sym typeface="Economica"/>
              </a:rPr>
              <a:t>                             </a:t>
            </a:r>
          </a:p>
          <a:p>
            <a:pPr marL="0" lvl="0" indent="0" algn="ctr">
              <a:spcBef>
                <a:spcPts val="0"/>
              </a:spcBef>
              <a:buNone/>
            </a:pPr>
            <a:endParaRPr sz="1200" b="1">
              <a:solidFill>
                <a:srgbClr val="FF0000"/>
              </a:solidFill>
              <a:latin typeface="Economica"/>
              <a:ea typeface="Economica"/>
              <a:cs typeface="Economica"/>
              <a:sym typeface="Economica"/>
            </a:endParaRPr>
          </a:p>
          <a:p>
            <a:pPr marL="0" lvl="0" indent="0" algn="ctr">
              <a:spcBef>
                <a:spcPts val="0"/>
              </a:spcBef>
              <a:buNone/>
            </a:pPr>
            <a:r>
              <a:rPr lang="en" sz="1200" b="1">
                <a:solidFill>
                  <a:srgbClr val="FF0000"/>
                </a:solidFill>
                <a:latin typeface="Economica"/>
                <a:ea typeface="Economica"/>
                <a:cs typeface="Economica"/>
                <a:sym typeface="Economica"/>
              </a:rPr>
              <a:t>Release of Ach</a:t>
            </a:r>
          </a:p>
          <a:p>
            <a:pPr marL="0" lvl="0" indent="0" algn="ctr">
              <a:spcBef>
                <a:spcPts val="0"/>
              </a:spcBef>
              <a:buNone/>
            </a:pPr>
            <a:r>
              <a:rPr lang="en" sz="1200" b="1">
                <a:latin typeface="Economica"/>
                <a:ea typeface="Economica"/>
                <a:cs typeface="Economica"/>
                <a:sym typeface="Economica"/>
              </a:rPr>
              <a:t>From synaptic knob to synaptic cleft </a:t>
            </a:r>
          </a:p>
          <a:p>
            <a:pPr marL="0" lvl="0" indent="0">
              <a:spcBef>
                <a:spcPts val="0"/>
              </a:spcBef>
              <a:buNone/>
            </a:pPr>
            <a:endParaRPr sz="1200">
              <a:latin typeface="Economica"/>
              <a:ea typeface="Economica"/>
              <a:cs typeface="Economica"/>
              <a:sym typeface="Economica"/>
            </a:endParaRPr>
          </a:p>
          <a:p>
            <a:pPr marL="0" lvl="0" indent="0">
              <a:spcBef>
                <a:spcPts val="0"/>
              </a:spcBef>
              <a:buNone/>
            </a:pPr>
            <a:endParaRPr sz="1200">
              <a:latin typeface="Economica"/>
              <a:ea typeface="Economica"/>
              <a:cs typeface="Economica"/>
              <a:sym typeface="Economica"/>
            </a:endParaRPr>
          </a:p>
          <a:p>
            <a:pPr marL="0" lvl="0" indent="0">
              <a:spcBef>
                <a:spcPts val="0"/>
              </a:spcBef>
              <a:buNone/>
            </a:pPr>
            <a:endParaRPr sz="1200">
              <a:latin typeface="Economica"/>
              <a:ea typeface="Economica"/>
              <a:cs typeface="Economica"/>
              <a:sym typeface="Economica"/>
            </a:endParaRPr>
          </a:p>
        </p:txBody>
      </p:sp>
      <p:sp>
        <p:nvSpPr>
          <p:cNvPr id="175" name="Shape 175"/>
          <p:cNvSpPr/>
          <p:nvPr/>
        </p:nvSpPr>
        <p:spPr>
          <a:xfrm>
            <a:off x="2547375" y="2691250"/>
            <a:ext cx="1209000" cy="1431000"/>
          </a:xfrm>
          <a:prstGeom prst="roundRect">
            <a:avLst>
              <a:gd name="adj" fmla="val 16667"/>
            </a:avLst>
          </a:prstGeom>
          <a:solidFill>
            <a:srgbClr val="F9CB9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buNone/>
            </a:pPr>
            <a:r>
              <a:rPr lang="en" sz="1200" b="1">
                <a:solidFill>
                  <a:srgbClr val="FF0000"/>
                </a:solidFill>
                <a:latin typeface="Economica"/>
                <a:ea typeface="Economica"/>
                <a:cs typeface="Economica"/>
                <a:sym typeface="Economica"/>
              </a:rPr>
              <a:t>Na flow inside</a:t>
            </a:r>
            <a:r>
              <a:rPr lang="en" sz="1200" b="1">
                <a:latin typeface="Economica"/>
                <a:ea typeface="Economica"/>
                <a:cs typeface="Economica"/>
                <a:sym typeface="Economica"/>
              </a:rPr>
              <a:t> to diffuse into muscle </a:t>
            </a:r>
            <a:r>
              <a:rPr lang="en" sz="1200" b="1">
                <a:solidFill>
                  <a:srgbClr val="FF0000"/>
                </a:solidFill>
                <a:latin typeface="Economica"/>
                <a:ea typeface="Economica"/>
                <a:cs typeface="Economica"/>
                <a:sym typeface="Economica"/>
              </a:rPr>
              <a:t>causing </a:t>
            </a:r>
            <a:r>
              <a:rPr lang="en" sz="1200" b="1">
                <a:latin typeface="Economica"/>
                <a:ea typeface="Economica"/>
                <a:cs typeface="Economica"/>
                <a:sym typeface="Economica"/>
              </a:rPr>
              <a:t>local non-prognated </a:t>
            </a:r>
            <a:r>
              <a:rPr lang="en" sz="1200" b="1">
                <a:solidFill>
                  <a:srgbClr val="FF0000"/>
                </a:solidFill>
                <a:latin typeface="Economica"/>
                <a:ea typeface="Economica"/>
                <a:cs typeface="Economica"/>
                <a:sym typeface="Economica"/>
              </a:rPr>
              <a:t>potential </a:t>
            </a:r>
            <a:r>
              <a:rPr lang="en" sz="1200" b="1">
                <a:latin typeface="Economica"/>
                <a:ea typeface="Economica"/>
                <a:cs typeface="Economica"/>
                <a:sym typeface="Economica"/>
              </a:rPr>
              <a:t>(</a:t>
            </a:r>
            <a:r>
              <a:rPr lang="en" sz="1200" b="1">
                <a:solidFill>
                  <a:srgbClr val="FF0000"/>
                </a:solidFill>
                <a:latin typeface="Economica"/>
                <a:ea typeface="Economica"/>
                <a:cs typeface="Economica"/>
                <a:sym typeface="Economica"/>
              </a:rPr>
              <a:t>End-Plate- Potential</a:t>
            </a:r>
            <a:r>
              <a:rPr lang="en" sz="1200" b="1">
                <a:latin typeface="Economica"/>
                <a:ea typeface="Economica"/>
                <a:cs typeface="Economica"/>
                <a:sym typeface="Economica"/>
              </a:rPr>
              <a:t>)</a:t>
            </a:r>
          </a:p>
        </p:txBody>
      </p:sp>
      <p:sp>
        <p:nvSpPr>
          <p:cNvPr id="176" name="Shape 176"/>
          <p:cNvSpPr/>
          <p:nvPr/>
        </p:nvSpPr>
        <p:spPr>
          <a:xfrm>
            <a:off x="2516775" y="1799150"/>
            <a:ext cx="1331700" cy="705900"/>
          </a:xfrm>
          <a:prstGeom prst="roundRect">
            <a:avLst>
              <a:gd name="adj" fmla="val 16667"/>
            </a:avLst>
          </a:prstGeom>
          <a:solidFill>
            <a:srgbClr val="EA999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buNone/>
            </a:pPr>
            <a:r>
              <a:rPr lang="en" sz="1200">
                <a:solidFill>
                  <a:srgbClr val="FF0000"/>
                </a:solidFill>
                <a:latin typeface="Economica"/>
                <a:ea typeface="Economica"/>
                <a:cs typeface="Economica"/>
                <a:sym typeface="Economica"/>
              </a:rPr>
              <a:t>End-plate potential </a:t>
            </a:r>
            <a:r>
              <a:rPr lang="en" sz="1200">
                <a:latin typeface="Economica"/>
                <a:ea typeface="Economica"/>
                <a:cs typeface="Economica"/>
                <a:sym typeface="Economica"/>
              </a:rPr>
              <a:t>spreads &amp; triggers a muscle action potential to</a:t>
            </a:r>
            <a:r>
              <a:rPr lang="en" sz="1200">
                <a:solidFill>
                  <a:srgbClr val="FF0000"/>
                </a:solidFill>
                <a:latin typeface="Economica"/>
                <a:ea typeface="Economica"/>
                <a:cs typeface="Economica"/>
                <a:sym typeface="Economica"/>
              </a:rPr>
              <a:t> make contraction </a:t>
            </a:r>
          </a:p>
        </p:txBody>
      </p:sp>
      <p:sp>
        <p:nvSpPr>
          <p:cNvPr id="177" name="Shape 177"/>
          <p:cNvSpPr/>
          <p:nvPr/>
        </p:nvSpPr>
        <p:spPr>
          <a:xfrm>
            <a:off x="5434250" y="1799150"/>
            <a:ext cx="1209000" cy="1020900"/>
          </a:xfrm>
          <a:prstGeom prst="roundRect">
            <a:avLst>
              <a:gd name="adj" fmla="val 16667"/>
            </a:avLst>
          </a:prstGeom>
          <a:solidFill>
            <a:srgbClr val="A2C4C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200" b="1">
                <a:solidFill>
                  <a:srgbClr val="FF0000"/>
                </a:solidFill>
                <a:latin typeface="Economica"/>
                <a:ea typeface="Economica"/>
                <a:cs typeface="Economica"/>
                <a:sym typeface="Economica"/>
              </a:rPr>
              <a:t>                                                 Ca+ Channel open </a:t>
            </a:r>
            <a:r>
              <a:rPr lang="en" sz="1200">
                <a:latin typeface="Economica"/>
                <a:ea typeface="Economica"/>
                <a:cs typeface="Economica"/>
                <a:sym typeface="Economica"/>
              </a:rPr>
              <a:t>(voltage-gated Ca+  channels) </a:t>
            </a:r>
            <a:r>
              <a:rPr lang="en" sz="1200">
                <a:solidFill>
                  <a:srgbClr val="6AA84F"/>
                </a:solidFill>
                <a:latin typeface="Economica"/>
                <a:ea typeface="Economica"/>
                <a:cs typeface="Economica"/>
                <a:sym typeface="Economica"/>
              </a:rPr>
              <a:t>in nerve</a:t>
            </a:r>
          </a:p>
          <a:p>
            <a:pPr marL="0" lvl="0" indent="0" algn="ctr" rtl="0">
              <a:spcBef>
                <a:spcPts val="0"/>
              </a:spcBef>
              <a:buNone/>
            </a:pPr>
            <a:r>
              <a:rPr lang="en" sz="1200" b="1">
                <a:solidFill>
                  <a:srgbClr val="FF0000"/>
                </a:solidFill>
                <a:latin typeface="Economica"/>
                <a:ea typeface="Economica"/>
                <a:cs typeface="Economica"/>
                <a:sym typeface="Economica"/>
              </a:rPr>
              <a:t>Increase Ca+ permeability</a:t>
            </a:r>
          </a:p>
          <a:p>
            <a:pPr marL="0" lvl="0" indent="0">
              <a:spcBef>
                <a:spcPts val="0"/>
              </a:spcBef>
              <a:buNone/>
            </a:pPr>
            <a:endParaRPr sz="1200">
              <a:solidFill>
                <a:srgbClr val="FF0000"/>
              </a:solidFill>
              <a:latin typeface="Economica"/>
              <a:ea typeface="Economica"/>
              <a:cs typeface="Economica"/>
              <a:sym typeface="Economica"/>
            </a:endParaRPr>
          </a:p>
          <a:p>
            <a:pPr marL="0" lvl="0" indent="0">
              <a:spcBef>
                <a:spcPts val="0"/>
              </a:spcBef>
              <a:buNone/>
            </a:pPr>
            <a:endParaRPr sz="1200">
              <a:solidFill>
                <a:srgbClr val="FF0000"/>
              </a:solidFill>
              <a:latin typeface="Economica"/>
              <a:ea typeface="Economica"/>
              <a:cs typeface="Economica"/>
              <a:sym typeface="Economica"/>
            </a:endParaRPr>
          </a:p>
        </p:txBody>
      </p:sp>
      <p:sp>
        <p:nvSpPr>
          <p:cNvPr id="178" name="Shape 178"/>
          <p:cNvSpPr/>
          <p:nvPr/>
        </p:nvSpPr>
        <p:spPr>
          <a:xfrm>
            <a:off x="3603075" y="4122575"/>
            <a:ext cx="2290800" cy="892200"/>
          </a:xfrm>
          <a:prstGeom prst="roundRect">
            <a:avLst>
              <a:gd name="adj" fmla="val 16667"/>
            </a:avLst>
          </a:prstGeom>
          <a:solidFill>
            <a:srgbClr val="FFE59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buNone/>
            </a:pPr>
            <a:r>
              <a:rPr lang="en" sz="1200" b="1">
                <a:solidFill>
                  <a:srgbClr val="FF0000"/>
                </a:solidFill>
                <a:latin typeface="Economica"/>
                <a:ea typeface="Economica"/>
                <a:cs typeface="Economica"/>
                <a:sym typeface="Economica"/>
              </a:rPr>
              <a:t>2 </a:t>
            </a:r>
            <a:r>
              <a:rPr lang="en" sz="1200" b="1">
                <a:latin typeface="Economica"/>
                <a:ea typeface="Economica"/>
                <a:cs typeface="Economica"/>
                <a:sym typeface="Economica"/>
              </a:rPr>
              <a:t>molecules of </a:t>
            </a:r>
            <a:r>
              <a:rPr lang="en" sz="1200" b="1">
                <a:solidFill>
                  <a:srgbClr val="FF0000"/>
                </a:solidFill>
                <a:latin typeface="Economica"/>
                <a:ea typeface="Economica"/>
                <a:cs typeface="Economica"/>
                <a:sym typeface="Economica"/>
              </a:rPr>
              <a:t>Ach combines with </a:t>
            </a:r>
            <a:r>
              <a:rPr lang="en" sz="1200" b="1">
                <a:latin typeface="Economica"/>
                <a:ea typeface="Economica"/>
                <a:cs typeface="Economica"/>
                <a:sym typeface="Economica"/>
              </a:rPr>
              <a:t>specific</a:t>
            </a:r>
            <a:r>
              <a:rPr lang="en" sz="1200" b="1">
                <a:solidFill>
                  <a:srgbClr val="FF0000"/>
                </a:solidFill>
                <a:latin typeface="Economica"/>
                <a:ea typeface="Economica"/>
                <a:cs typeface="Economica"/>
                <a:sym typeface="Economica"/>
              </a:rPr>
              <a:t> receptor </a:t>
            </a:r>
            <a:r>
              <a:rPr lang="en" sz="1200" b="1">
                <a:latin typeface="Economica"/>
                <a:ea typeface="Economica"/>
                <a:cs typeface="Economica"/>
                <a:sym typeface="Economica"/>
              </a:rPr>
              <a:t>on the subneural cleft </a:t>
            </a:r>
          </a:p>
          <a:p>
            <a:pPr marL="0" lvl="0" indent="0" algn="ctr">
              <a:spcBef>
                <a:spcPts val="0"/>
              </a:spcBef>
              <a:buNone/>
            </a:pPr>
            <a:r>
              <a:rPr lang="en" sz="1200" b="1">
                <a:latin typeface="Economica"/>
                <a:ea typeface="Economica"/>
                <a:cs typeface="Economica"/>
                <a:sym typeface="Economica"/>
              </a:rPr>
              <a:t>A small amount diffuses out of the synaptic space</a:t>
            </a:r>
          </a:p>
          <a:p>
            <a:pPr marL="0" lvl="0" indent="0">
              <a:spcBef>
                <a:spcPts val="0"/>
              </a:spcBef>
              <a:buNone/>
            </a:pPr>
            <a:endParaRPr sz="1200" b="1">
              <a:solidFill>
                <a:srgbClr val="FF0000"/>
              </a:solidFill>
              <a:latin typeface="Economica"/>
              <a:ea typeface="Economica"/>
              <a:cs typeface="Economica"/>
              <a:sym typeface="Economica"/>
            </a:endParaRPr>
          </a:p>
        </p:txBody>
      </p:sp>
      <p:cxnSp>
        <p:nvCxnSpPr>
          <p:cNvPr id="179" name="Shape 179"/>
          <p:cNvCxnSpPr>
            <a:stCxn id="180" idx="3"/>
            <a:endCxn id="177" idx="0"/>
          </p:cNvCxnSpPr>
          <p:nvPr/>
        </p:nvCxnSpPr>
        <p:spPr>
          <a:xfrm>
            <a:off x="5382950" y="1288700"/>
            <a:ext cx="655800" cy="510600"/>
          </a:xfrm>
          <a:prstGeom prst="straightConnector1">
            <a:avLst/>
          </a:prstGeom>
          <a:noFill/>
          <a:ln w="9525" cap="flat" cmpd="sng">
            <a:solidFill>
              <a:schemeClr val="dk2"/>
            </a:solidFill>
            <a:prstDash val="solid"/>
            <a:round/>
            <a:headEnd type="none" w="lg" len="lg"/>
            <a:tailEnd type="triangle" w="lg" len="lg"/>
          </a:ln>
        </p:spPr>
      </p:cxnSp>
      <p:cxnSp>
        <p:nvCxnSpPr>
          <p:cNvPr id="181" name="Shape 181"/>
          <p:cNvCxnSpPr>
            <a:stCxn id="175" idx="0"/>
            <a:endCxn id="176" idx="2"/>
          </p:cNvCxnSpPr>
          <p:nvPr/>
        </p:nvCxnSpPr>
        <p:spPr>
          <a:xfrm rot="10800000" flipH="1">
            <a:off x="3151875" y="2504950"/>
            <a:ext cx="30900" cy="186300"/>
          </a:xfrm>
          <a:prstGeom prst="straightConnector1">
            <a:avLst/>
          </a:prstGeom>
          <a:noFill/>
          <a:ln w="9525" cap="flat" cmpd="sng">
            <a:solidFill>
              <a:schemeClr val="dk2"/>
            </a:solidFill>
            <a:prstDash val="solid"/>
            <a:round/>
            <a:headEnd type="none" w="lg" len="lg"/>
            <a:tailEnd type="triangle" w="lg" len="lg"/>
          </a:ln>
        </p:spPr>
      </p:cxnSp>
      <p:cxnSp>
        <p:nvCxnSpPr>
          <p:cNvPr id="182" name="Shape 182"/>
          <p:cNvCxnSpPr>
            <a:stCxn id="178" idx="1"/>
            <a:endCxn id="175" idx="2"/>
          </p:cNvCxnSpPr>
          <p:nvPr/>
        </p:nvCxnSpPr>
        <p:spPr>
          <a:xfrm rot="10800000">
            <a:off x="3151875" y="4122275"/>
            <a:ext cx="451200" cy="446400"/>
          </a:xfrm>
          <a:prstGeom prst="straightConnector1">
            <a:avLst/>
          </a:prstGeom>
          <a:noFill/>
          <a:ln w="9525" cap="flat" cmpd="sng">
            <a:solidFill>
              <a:schemeClr val="dk2"/>
            </a:solidFill>
            <a:prstDash val="solid"/>
            <a:round/>
            <a:headEnd type="none" w="lg" len="lg"/>
            <a:tailEnd type="triangle" w="lg" len="lg"/>
          </a:ln>
        </p:spPr>
      </p:cxnSp>
      <p:cxnSp>
        <p:nvCxnSpPr>
          <p:cNvPr id="183" name="Shape 183"/>
          <p:cNvCxnSpPr>
            <a:stCxn id="174" idx="2"/>
            <a:endCxn id="178" idx="3"/>
          </p:cNvCxnSpPr>
          <p:nvPr/>
        </p:nvCxnSpPr>
        <p:spPr>
          <a:xfrm flipH="1">
            <a:off x="5893850" y="4077950"/>
            <a:ext cx="144900" cy="490800"/>
          </a:xfrm>
          <a:prstGeom prst="straightConnector1">
            <a:avLst/>
          </a:prstGeom>
          <a:noFill/>
          <a:ln w="9525" cap="flat" cmpd="sng">
            <a:solidFill>
              <a:schemeClr val="dk2"/>
            </a:solidFill>
            <a:prstDash val="solid"/>
            <a:round/>
            <a:headEnd type="none" w="lg" len="lg"/>
            <a:tailEnd type="triangle" w="lg" len="lg"/>
          </a:ln>
        </p:spPr>
      </p:cxnSp>
      <p:cxnSp>
        <p:nvCxnSpPr>
          <p:cNvPr id="184" name="Shape 184"/>
          <p:cNvCxnSpPr>
            <a:stCxn id="177" idx="2"/>
            <a:endCxn id="174" idx="0"/>
          </p:cNvCxnSpPr>
          <p:nvPr/>
        </p:nvCxnSpPr>
        <p:spPr>
          <a:xfrm>
            <a:off x="6038750" y="2820050"/>
            <a:ext cx="0" cy="365700"/>
          </a:xfrm>
          <a:prstGeom prst="straightConnector1">
            <a:avLst/>
          </a:prstGeom>
          <a:noFill/>
          <a:ln w="9525" cap="flat" cmpd="sng">
            <a:solidFill>
              <a:schemeClr val="dk2"/>
            </a:solidFill>
            <a:prstDash val="solid"/>
            <a:round/>
            <a:headEnd type="none" w="lg" len="lg"/>
            <a:tailEnd type="triangle" w="lg" len="lg"/>
          </a:ln>
        </p:spPr>
      </p:cxnSp>
      <p:cxnSp>
        <p:nvCxnSpPr>
          <p:cNvPr id="185" name="Shape 185"/>
          <p:cNvCxnSpPr>
            <a:stCxn id="176" idx="0"/>
            <a:endCxn id="180" idx="1"/>
          </p:cNvCxnSpPr>
          <p:nvPr/>
        </p:nvCxnSpPr>
        <p:spPr>
          <a:xfrm rot="10800000" flipH="1">
            <a:off x="3182625" y="1288850"/>
            <a:ext cx="665700" cy="510300"/>
          </a:xfrm>
          <a:prstGeom prst="straightConnector1">
            <a:avLst/>
          </a:prstGeom>
          <a:noFill/>
          <a:ln w="9525" cap="flat" cmpd="sng">
            <a:solidFill>
              <a:schemeClr val="dk2"/>
            </a:solidFill>
            <a:prstDash val="solid"/>
            <a:round/>
            <a:headEnd type="none" w="lg" len="lg"/>
            <a:tailEnd type="triangle" w="lg" len="lg"/>
          </a:ln>
        </p:spPr>
      </p:cxnSp>
      <p:sp>
        <p:nvSpPr>
          <p:cNvPr id="186" name="Shape 186"/>
          <p:cNvSpPr txBox="1"/>
          <p:nvPr/>
        </p:nvSpPr>
        <p:spPr>
          <a:xfrm>
            <a:off x="6905825" y="2140975"/>
            <a:ext cx="1989600" cy="490800"/>
          </a:xfrm>
          <a:prstGeom prst="rect">
            <a:avLst/>
          </a:prstGeom>
          <a:noFill/>
          <a:ln w="9525" cap="flat" cmpd="sng">
            <a:solidFill>
              <a:srgbClr val="B7B7B7"/>
            </a:solidFill>
            <a:prstDash val="dot"/>
            <a:round/>
            <a:headEnd type="none" w="med" len="med"/>
            <a:tailEnd type="none" w="med" len="med"/>
          </a:ln>
        </p:spPr>
        <p:txBody>
          <a:bodyPr wrap="square" lIns="91425" tIns="91425" rIns="91425" bIns="91425" anchor="t" anchorCtr="0">
            <a:noAutofit/>
          </a:bodyPr>
          <a:lstStyle/>
          <a:p>
            <a:pPr marL="0" lvl="0" indent="0" algn="ctr">
              <a:spcBef>
                <a:spcPts val="0"/>
              </a:spcBef>
              <a:buNone/>
            </a:pPr>
            <a:r>
              <a:rPr lang="en" sz="800">
                <a:latin typeface="Open Sans"/>
                <a:ea typeface="Open Sans"/>
                <a:cs typeface="Open Sans"/>
                <a:sym typeface="Open Sans"/>
              </a:rPr>
              <a:t>Fig 7.3 Ach gated channels</a:t>
            </a:r>
          </a:p>
          <a:p>
            <a:pPr marL="0" lvl="0" indent="0" algn="ctr">
              <a:spcBef>
                <a:spcPts val="0"/>
              </a:spcBef>
              <a:buNone/>
            </a:pPr>
            <a:r>
              <a:rPr lang="en" sz="800">
                <a:latin typeface="Open Sans"/>
                <a:ea typeface="Open Sans"/>
                <a:cs typeface="Open Sans"/>
                <a:sym typeface="Open Sans"/>
              </a:rPr>
              <a:t>A-Closed    B-Open after ach attaches</a:t>
            </a:r>
          </a:p>
        </p:txBody>
      </p:sp>
      <p:sp>
        <p:nvSpPr>
          <p:cNvPr id="180" name="Shape 180"/>
          <p:cNvSpPr/>
          <p:nvPr/>
        </p:nvSpPr>
        <p:spPr>
          <a:xfrm>
            <a:off x="3848450" y="778250"/>
            <a:ext cx="1534500" cy="1020900"/>
          </a:xfrm>
          <a:prstGeom prst="roundRect">
            <a:avLst>
              <a:gd name="adj" fmla="val 16667"/>
            </a:avLst>
          </a:prstGeom>
          <a:solidFill>
            <a:srgbClr val="9FC5E8"/>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lnSpc>
                <a:spcPct val="115000"/>
              </a:lnSpc>
              <a:spcBef>
                <a:spcPts val="0"/>
              </a:spcBef>
              <a:buNone/>
            </a:pPr>
            <a:r>
              <a:rPr lang="en" sz="1000">
                <a:solidFill>
                  <a:srgbClr val="C00000"/>
                </a:solidFill>
              </a:rPr>
              <a:t>                                     </a:t>
            </a:r>
            <a:r>
              <a:rPr lang="en" sz="1200" b="1">
                <a:solidFill>
                  <a:srgbClr val="C00000"/>
                </a:solidFill>
                <a:latin typeface="Economica"/>
                <a:ea typeface="Economica"/>
                <a:cs typeface="Economica"/>
                <a:sym typeface="Economica"/>
              </a:rPr>
              <a:t>Action potential </a:t>
            </a:r>
            <a:r>
              <a:rPr lang="en" sz="1200">
                <a:solidFill>
                  <a:schemeClr val="dk1"/>
                </a:solidFill>
                <a:latin typeface="Economica"/>
                <a:ea typeface="Economica"/>
                <a:cs typeface="Economica"/>
                <a:sym typeface="Economica"/>
              </a:rPr>
              <a:t>(AP) at the synaptic knob</a:t>
            </a:r>
          </a:p>
          <a:p>
            <a:pPr marL="0" lvl="0" indent="-69850" algn="l" rtl="0">
              <a:lnSpc>
                <a:spcPct val="115000"/>
              </a:lnSpc>
              <a:spcBef>
                <a:spcPts val="0"/>
              </a:spcBef>
              <a:buClr>
                <a:schemeClr val="dk1"/>
              </a:buClr>
              <a:buSzPts val="1100"/>
              <a:buFont typeface="Arial"/>
              <a:buNone/>
            </a:pPr>
            <a:r>
              <a:rPr lang="en" sz="1200">
                <a:solidFill>
                  <a:schemeClr val="dk1"/>
                </a:solidFill>
                <a:latin typeface="Economica"/>
                <a:ea typeface="Economica"/>
                <a:cs typeface="Economica"/>
                <a:sym typeface="Economica"/>
              </a:rPr>
              <a:t>A nerve impulse reaches the </a:t>
            </a:r>
            <a:r>
              <a:rPr lang="en" sz="1200" i="1">
                <a:solidFill>
                  <a:schemeClr val="dk1"/>
                </a:solidFill>
                <a:latin typeface="Economica"/>
                <a:ea typeface="Economica"/>
                <a:cs typeface="Economica"/>
                <a:sym typeface="Economica"/>
              </a:rPr>
              <a:t>nerve terminal </a:t>
            </a:r>
            <a:r>
              <a:rPr lang="en" sz="900" i="1">
                <a:solidFill>
                  <a:schemeClr val="dk1"/>
                </a:solidFill>
                <a:latin typeface="Economica"/>
                <a:ea typeface="Economica"/>
                <a:cs typeface="Economica"/>
                <a:sym typeface="Economica"/>
              </a:rPr>
              <a:t>(presynaptic)</a:t>
            </a:r>
          </a:p>
          <a:p>
            <a:pPr marL="0" lvl="0" indent="0">
              <a:spcBef>
                <a:spcPts val="0"/>
              </a:spcBef>
              <a:buNone/>
            </a:pPr>
            <a:endParaRPr>
              <a:latin typeface="Economica"/>
              <a:ea typeface="Economica"/>
              <a:cs typeface="Economica"/>
              <a:sym typeface="Economica"/>
            </a:endParaRPr>
          </a:p>
        </p:txBody>
      </p:sp>
      <p:pic>
        <p:nvPicPr>
          <p:cNvPr id="187" name="Shape 187"/>
          <p:cNvPicPr preferRelativeResize="0"/>
          <p:nvPr/>
        </p:nvPicPr>
        <p:blipFill>
          <a:blip r:embed="rId4">
            <a:alphaModFix/>
          </a:blip>
          <a:stretch>
            <a:fillRect/>
          </a:stretch>
        </p:blipFill>
        <p:spPr>
          <a:xfrm>
            <a:off x="6571850" y="2820051"/>
            <a:ext cx="2358100" cy="549100"/>
          </a:xfrm>
          <a:prstGeom prst="rect">
            <a:avLst/>
          </a:prstGeom>
          <a:noFill/>
          <a:ln>
            <a:noFill/>
          </a:ln>
        </p:spPr>
      </p:pic>
      <p:pic>
        <p:nvPicPr>
          <p:cNvPr id="188" name="Shape 188"/>
          <p:cNvPicPr preferRelativeResize="0"/>
          <p:nvPr/>
        </p:nvPicPr>
        <p:blipFill>
          <a:blip r:embed="rId5">
            <a:alphaModFix/>
          </a:blip>
          <a:stretch>
            <a:fillRect/>
          </a:stretch>
        </p:blipFill>
        <p:spPr>
          <a:xfrm>
            <a:off x="6183250" y="4088013"/>
            <a:ext cx="2922098" cy="961325"/>
          </a:xfrm>
          <a:prstGeom prst="rect">
            <a:avLst/>
          </a:prstGeom>
          <a:noFill/>
          <a:ln>
            <a:noFill/>
          </a:ln>
        </p:spPr>
      </p:pic>
      <p:pic>
        <p:nvPicPr>
          <p:cNvPr id="189" name="Shape 189"/>
          <p:cNvPicPr preferRelativeResize="0"/>
          <p:nvPr/>
        </p:nvPicPr>
        <p:blipFill>
          <a:blip r:embed="rId6">
            <a:alphaModFix/>
          </a:blip>
          <a:stretch>
            <a:fillRect/>
          </a:stretch>
        </p:blipFill>
        <p:spPr>
          <a:xfrm>
            <a:off x="2056875" y="4409375"/>
            <a:ext cx="1331700" cy="398063"/>
          </a:xfrm>
          <a:prstGeom prst="rect">
            <a:avLst/>
          </a:prstGeom>
          <a:noFill/>
          <a:ln>
            <a:noFill/>
          </a:ln>
        </p:spPr>
      </p:pic>
      <p:pic>
        <p:nvPicPr>
          <p:cNvPr id="190" name="Shape 190"/>
          <p:cNvPicPr preferRelativeResize="0"/>
          <p:nvPr/>
        </p:nvPicPr>
        <p:blipFill>
          <a:blip r:embed="rId7">
            <a:alphaModFix/>
          </a:blip>
          <a:stretch>
            <a:fillRect/>
          </a:stretch>
        </p:blipFill>
        <p:spPr>
          <a:xfrm>
            <a:off x="1355225" y="3427763"/>
            <a:ext cx="1209000" cy="499370"/>
          </a:xfrm>
          <a:prstGeom prst="rect">
            <a:avLst/>
          </a:prstGeom>
          <a:noFill/>
          <a:ln>
            <a:noFill/>
          </a:ln>
        </p:spPr>
      </p:pic>
      <p:pic>
        <p:nvPicPr>
          <p:cNvPr id="191" name="Shape 191"/>
          <p:cNvPicPr preferRelativeResize="0"/>
          <p:nvPr/>
        </p:nvPicPr>
        <p:blipFill>
          <a:blip r:embed="rId8">
            <a:alphaModFix/>
          </a:blip>
          <a:stretch>
            <a:fillRect/>
          </a:stretch>
        </p:blipFill>
        <p:spPr>
          <a:xfrm>
            <a:off x="-57063" y="3310199"/>
            <a:ext cx="1412291" cy="616925"/>
          </a:xfrm>
          <a:prstGeom prst="rect">
            <a:avLst/>
          </a:prstGeom>
          <a:noFill/>
          <a:ln>
            <a:noFill/>
          </a:ln>
        </p:spPr>
      </p:pic>
      <p:pic>
        <p:nvPicPr>
          <p:cNvPr id="192" name="Shape 192"/>
          <p:cNvPicPr preferRelativeResize="0"/>
          <p:nvPr/>
        </p:nvPicPr>
        <p:blipFill>
          <a:blip r:embed="rId9">
            <a:alphaModFix/>
          </a:blip>
          <a:stretch>
            <a:fillRect/>
          </a:stretch>
        </p:blipFill>
        <p:spPr>
          <a:xfrm>
            <a:off x="247596" y="937396"/>
            <a:ext cx="1732404" cy="831300"/>
          </a:xfrm>
          <a:prstGeom prst="rect">
            <a:avLst/>
          </a:prstGeom>
          <a:noFill/>
          <a:ln>
            <a:noFill/>
          </a:ln>
        </p:spPr>
      </p:pic>
      <p:sp>
        <p:nvSpPr>
          <p:cNvPr id="193" name="Shape 193"/>
          <p:cNvSpPr txBox="1"/>
          <p:nvPr/>
        </p:nvSpPr>
        <p:spPr>
          <a:xfrm>
            <a:off x="180000" y="3990779"/>
            <a:ext cx="1534500" cy="961200"/>
          </a:xfrm>
          <a:prstGeom prst="rect">
            <a:avLst/>
          </a:prstGeom>
          <a:noFill/>
          <a:ln w="9525" cap="flat" cmpd="sng">
            <a:solidFill>
              <a:srgbClr val="B7B7B7"/>
            </a:solidFill>
            <a:prstDash val="solid"/>
            <a:round/>
            <a:headEnd type="none" w="med" len="med"/>
            <a:tailEnd type="none" w="med" len="med"/>
          </a:ln>
        </p:spPr>
        <p:txBody>
          <a:bodyPr wrap="square" lIns="91425" tIns="91425" rIns="91425" bIns="91425" anchor="t" anchorCtr="0">
            <a:noAutofit/>
          </a:bodyPr>
          <a:lstStyle/>
          <a:p>
            <a:pPr marL="0" lvl="0" indent="0">
              <a:spcBef>
                <a:spcPts val="0"/>
              </a:spcBef>
              <a:buNone/>
            </a:pPr>
            <a:r>
              <a:rPr lang="en" sz="1000">
                <a:solidFill>
                  <a:schemeClr val="dk1"/>
                </a:solidFill>
                <a:latin typeface="Open Sans"/>
                <a:ea typeface="Open Sans"/>
                <a:cs typeface="Open Sans"/>
                <a:sym typeface="Open Sans"/>
              </a:rPr>
              <a:t>This whole process of Ach release, action &amp; destruction takes about </a:t>
            </a:r>
            <a:r>
              <a:rPr lang="en" sz="1000">
                <a:solidFill>
                  <a:srgbClr val="FF0000"/>
                </a:solidFill>
                <a:latin typeface="Open Sans"/>
                <a:ea typeface="Open Sans"/>
                <a:cs typeface="Open Sans"/>
                <a:sym typeface="Open Sans"/>
              </a:rPr>
              <a:t>5-10 milliseconds </a:t>
            </a:r>
          </a:p>
        </p:txBody>
      </p:sp>
      <p:sp>
        <p:nvSpPr>
          <p:cNvPr id="194" name="Shape 194"/>
          <p:cNvSpPr txBox="1"/>
          <p:nvPr/>
        </p:nvSpPr>
        <p:spPr>
          <a:xfrm>
            <a:off x="7956600" y="91550"/>
            <a:ext cx="1187400" cy="357900"/>
          </a:xfrm>
          <a:prstGeom prst="rect">
            <a:avLst/>
          </a:prstGeom>
          <a:noFill/>
          <a:ln>
            <a:noFill/>
          </a:ln>
        </p:spPr>
        <p:txBody>
          <a:bodyPr wrap="square" lIns="91425" tIns="91425" rIns="91425" bIns="91425" anchor="t" anchorCtr="0">
            <a:noAutofit/>
          </a:bodyPr>
          <a:lstStyle/>
          <a:p>
            <a:pPr marL="0" lvl="0" indent="0">
              <a:spcBef>
                <a:spcPts val="0"/>
              </a:spcBef>
              <a:buNone/>
            </a:pPr>
            <a:r>
              <a:rPr lang="en">
                <a:solidFill>
                  <a:schemeClr val="dk2"/>
                </a:solidFill>
                <a:latin typeface="Open Sans"/>
                <a:ea typeface="Open Sans"/>
                <a:cs typeface="Open Sans"/>
                <a:sym typeface="Open Sans"/>
              </a:rPr>
              <a:t>*from 436</a:t>
            </a:r>
          </a:p>
        </p:txBody>
      </p:sp>
      <p:cxnSp>
        <p:nvCxnSpPr>
          <p:cNvPr id="195" name="Shape 195"/>
          <p:cNvCxnSpPr/>
          <p:nvPr/>
        </p:nvCxnSpPr>
        <p:spPr>
          <a:xfrm rot="10800000" flipH="1">
            <a:off x="99875" y="715675"/>
            <a:ext cx="8972100" cy="8400"/>
          </a:xfrm>
          <a:prstGeom prst="straightConnector1">
            <a:avLst/>
          </a:prstGeom>
          <a:noFill/>
          <a:ln w="9525" cap="flat" cmpd="sng">
            <a:solidFill>
              <a:schemeClr val="lt2"/>
            </a:solidFill>
            <a:prstDash val="dot"/>
            <a:round/>
            <a:headEnd type="none" w="lg" len="lg"/>
            <a:tailEnd type="none" w="lg" len="lg"/>
          </a:ln>
        </p:spPr>
      </p:cxnSp>
      <p:pic>
        <p:nvPicPr>
          <p:cNvPr id="196" name="Shape 196"/>
          <p:cNvPicPr preferRelativeResize="0"/>
          <p:nvPr/>
        </p:nvPicPr>
        <p:blipFill>
          <a:blip r:embed="rId10">
            <a:alphaModFix/>
          </a:blip>
          <a:stretch>
            <a:fillRect/>
          </a:stretch>
        </p:blipFill>
        <p:spPr>
          <a:xfrm>
            <a:off x="6875150" y="795483"/>
            <a:ext cx="2050950" cy="1305692"/>
          </a:xfrm>
          <a:prstGeom prst="rect">
            <a:avLst/>
          </a:prstGeom>
          <a:noFill/>
          <a:ln>
            <a:noFill/>
          </a:ln>
        </p:spPr>
      </p:pic>
      <p:sp>
        <p:nvSpPr>
          <p:cNvPr id="197" name="Shape 197"/>
          <p:cNvSpPr txBox="1"/>
          <p:nvPr/>
        </p:nvSpPr>
        <p:spPr>
          <a:xfrm>
            <a:off x="247550" y="1742638"/>
            <a:ext cx="1732500" cy="549000"/>
          </a:xfrm>
          <a:prstGeom prst="rect">
            <a:avLst/>
          </a:prstGeom>
          <a:noFill/>
          <a:ln w="9525" cap="flat" cmpd="sng">
            <a:solidFill>
              <a:srgbClr val="6AA84F"/>
            </a:solidFill>
            <a:prstDash val="solid"/>
            <a:round/>
            <a:headEnd type="none" w="med" len="med"/>
            <a:tailEnd type="none" w="med" len="med"/>
          </a:ln>
        </p:spPr>
        <p:txBody>
          <a:bodyPr wrap="square" lIns="91425" tIns="91425" rIns="91425" bIns="91425" anchor="t" anchorCtr="0">
            <a:noAutofit/>
          </a:bodyPr>
          <a:lstStyle/>
          <a:p>
            <a:pPr marL="0" lvl="0" indent="0" rtl="1">
              <a:spcBef>
                <a:spcPts val="0"/>
              </a:spcBef>
              <a:buNone/>
            </a:pPr>
            <a:r>
              <a:rPr lang="en" sz="1100">
                <a:solidFill>
                  <a:srgbClr val="38761D"/>
                </a:solidFill>
              </a:rPr>
              <a:t>إذا الجسم ما تخلص من ACHيسبب انقباض مستمر للعضلة </a:t>
            </a:r>
          </a:p>
        </p:txBody>
      </p:sp>
      <p:sp>
        <p:nvSpPr>
          <p:cNvPr id="198" name="Shape 198"/>
          <p:cNvSpPr txBox="1"/>
          <p:nvPr/>
        </p:nvSpPr>
        <p:spPr>
          <a:xfrm>
            <a:off x="324375" y="2322798"/>
            <a:ext cx="1732500" cy="961200"/>
          </a:xfrm>
          <a:prstGeom prst="rect">
            <a:avLst/>
          </a:prstGeom>
          <a:noFill/>
          <a:ln w="9525" cap="flat" cmpd="sng">
            <a:solidFill>
              <a:srgbClr val="CCCCCC"/>
            </a:solidFill>
            <a:prstDash val="solid"/>
            <a:round/>
            <a:headEnd type="none" w="med" len="med"/>
            <a:tailEnd type="none" w="med" len="med"/>
          </a:ln>
        </p:spPr>
        <p:txBody>
          <a:bodyPr wrap="square" lIns="91425" tIns="91425" rIns="91425" bIns="91425" anchor="t" anchorCtr="0">
            <a:noAutofit/>
          </a:bodyPr>
          <a:lstStyle/>
          <a:p>
            <a:pPr marL="0" lvl="0" indent="0" rtl="1">
              <a:spcBef>
                <a:spcPts val="0"/>
              </a:spcBef>
              <a:buNone/>
            </a:pPr>
            <a:r>
              <a:rPr lang="en" sz="1100">
                <a:solidFill>
                  <a:srgbClr val="B7B7B7"/>
                </a:solidFill>
              </a:rPr>
              <a:t>هناك حد للACH فلما يخلص أو يكون المحفز عالي ومدة مستمرة يحدث  fatigue of the junction وهذا أحد safety factor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11700" y="166100"/>
            <a:ext cx="8520600" cy="831300"/>
          </a:xfrm>
          <a:prstGeom prst="rect">
            <a:avLst/>
          </a:prstGeom>
        </p:spPr>
        <p:txBody>
          <a:bodyPr wrap="square" lIns="91425" tIns="91425" rIns="91425" bIns="91425" anchor="b" anchorCtr="0">
            <a:noAutofit/>
          </a:bodyPr>
          <a:lstStyle/>
          <a:p>
            <a:pPr marL="0" lvl="0" indent="0">
              <a:spcBef>
                <a:spcPts val="0"/>
              </a:spcBef>
              <a:buNone/>
            </a:pPr>
            <a:r>
              <a:rPr lang="en">
                <a:solidFill>
                  <a:schemeClr val="accent2"/>
                </a:solidFill>
              </a:rPr>
              <a:t>Extra Information</a:t>
            </a:r>
          </a:p>
        </p:txBody>
      </p:sp>
      <p:sp>
        <p:nvSpPr>
          <p:cNvPr id="204" name="Shape 204"/>
          <p:cNvSpPr txBox="1">
            <a:spLocks noGrp="1"/>
          </p:cNvSpPr>
          <p:nvPr>
            <p:ph type="body" idx="1"/>
          </p:nvPr>
        </p:nvSpPr>
        <p:spPr>
          <a:xfrm>
            <a:off x="142400" y="894750"/>
            <a:ext cx="8850000" cy="4073700"/>
          </a:xfrm>
          <a:prstGeom prst="rect">
            <a:avLst/>
          </a:prstGeom>
        </p:spPr>
        <p:txBody>
          <a:bodyPr wrap="square" lIns="91425" tIns="91425" rIns="91425" bIns="91425" anchor="t" anchorCtr="0">
            <a:noAutofit/>
          </a:bodyPr>
          <a:lstStyle/>
          <a:p>
            <a:pPr marL="0" lvl="0" indent="-69850" rtl="0">
              <a:lnSpc>
                <a:spcPct val="100000"/>
              </a:lnSpc>
              <a:spcBef>
                <a:spcPts val="600"/>
              </a:spcBef>
              <a:spcAft>
                <a:spcPts val="0"/>
              </a:spcAft>
              <a:buClr>
                <a:schemeClr val="dk1"/>
              </a:buClr>
              <a:buSzPts val="1100"/>
              <a:buFont typeface="Arial"/>
              <a:buNone/>
            </a:pPr>
            <a:r>
              <a:rPr lang="en" sz="1400">
                <a:solidFill>
                  <a:srgbClr val="A6A6A6"/>
                </a:solidFill>
              </a:rPr>
              <a:t>At the beginning, this message was electrical then it becomes chemical.</a:t>
            </a:r>
          </a:p>
          <a:p>
            <a:pPr marL="0" lvl="0" indent="-69850" rtl="0">
              <a:lnSpc>
                <a:spcPct val="100000"/>
              </a:lnSpc>
              <a:spcBef>
                <a:spcPts val="600"/>
              </a:spcBef>
              <a:spcAft>
                <a:spcPts val="0"/>
              </a:spcAft>
              <a:buClr>
                <a:schemeClr val="dk1"/>
              </a:buClr>
              <a:buSzPts val="1100"/>
              <a:buFont typeface="Arial"/>
              <a:buNone/>
            </a:pPr>
            <a:r>
              <a:rPr lang="en" sz="1400">
                <a:solidFill>
                  <a:srgbClr val="A6A6A6"/>
                </a:solidFill>
              </a:rPr>
              <a:t>Action potential &gt; stimulate releasing of chemical substance &gt; that’s why we said “the massage was electrical then it becomes chemical” which called as [Transduction].</a:t>
            </a:r>
          </a:p>
          <a:p>
            <a:pPr marL="457200" lvl="0" indent="-317500" rtl="0">
              <a:lnSpc>
                <a:spcPct val="100000"/>
              </a:lnSpc>
              <a:spcBef>
                <a:spcPts val="600"/>
              </a:spcBef>
              <a:spcAft>
                <a:spcPts val="0"/>
              </a:spcAft>
              <a:buClr>
                <a:srgbClr val="A6A6A6"/>
              </a:buClr>
              <a:buSzPts val="1400"/>
              <a:buChar char="●"/>
            </a:pPr>
            <a:r>
              <a:rPr lang="en" sz="1400">
                <a:solidFill>
                  <a:srgbClr val="A6A6A6"/>
                </a:solidFill>
              </a:rPr>
              <a:t>presynaptic cell: an axon terminal ( synaptic knob ) which contains synaptic vesicles.</a:t>
            </a:r>
          </a:p>
          <a:p>
            <a:pPr marL="457200" lvl="0" indent="-317500" rtl="0">
              <a:spcBef>
                <a:spcPts val="0"/>
              </a:spcBef>
              <a:spcAft>
                <a:spcPts val="0"/>
              </a:spcAft>
              <a:buClr>
                <a:srgbClr val="A6A6A6"/>
              </a:buClr>
              <a:buSzPts val="1400"/>
              <a:buChar char="●"/>
            </a:pPr>
            <a:r>
              <a:rPr lang="en" sz="1400">
                <a:solidFill>
                  <a:srgbClr val="A6A6A6"/>
                </a:solidFill>
              </a:rPr>
              <a:t>postsynaptic cell: a neuron, muscle fiber, or gland cell.</a:t>
            </a:r>
          </a:p>
          <a:p>
            <a:pPr marL="457200" lvl="0" indent="-317500" rtl="0">
              <a:lnSpc>
                <a:spcPct val="100000"/>
              </a:lnSpc>
              <a:spcBef>
                <a:spcPts val="0"/>
              </a:spcBef>
              <a:spcAft>
                <a:spcPts val="0"/>
              </a:spcAft>
              <a:buClr>
                <a:srgbClr val="999999"/>
              </a:buClr>
              <a:buSzPts val="1400"/>
              <a:buChar char="●"/>
            </a:pPr>
            <a:r>
              <a:rPr lang="en" sz="1400">
                <a:solidFill>
                  <a:srgbClr val="999999"/>
                </a:solidFill>
              </a:rPr>
              <a:t>end plate potential : Different than action potential in that it is not an all or none response , the more neurotransmitter there is the higher the response, and it may not propagate. If there is sufficient Na influx , it will turn to Action Potential and propagate.</a:t>
            </a:r>
          </a:p>
          <a:p>
            <a:pPr marL="0" lvl="0" indent="0" rtl="0">
              <a:lnSpc>
                <a:spcPct val="100000"/>
              </a:lnSpc>
              <a:spcBef>
                <a:spcPts val="0"/>
              </a:spcBef>
              <a:spcAft>
                <a:spcPts val="0"/>
              </a:spcAft>
              <a:buNone/>
            </a:pPr>
            <a:endParaRPr sz="1400">
              <a:solidFill>
                <a:srgbClr val="999999"/>
              </a:solidFill>
            </a:endParaRPr>
          </a:p>
          <a:p>
            <a:pPr marL="114300" lvl="0" indent="0">
              <a:spcBef>
                <a:spcPts val="0"/>
              </a:spcBef>
              <a:buNone/>
            </a:pPr>
            <a:r>
              <a:rPr lang="en" sz="1400">
                <a:solidFill>
                  <a:srgbClr val="6AA84F"/>
                </a:solidFill>
              </a:rPr>
              <a:t>How many mV to reach threshold of muscle ? we need 100  ACH vesicles each one will worth 0.4 mV. So all we need is about 40 mV. </a:t>
            </a:r>
          </a:p>
          <a:p>
            <a:pPr marL="114300" lvl="0" indent="0" rtl="0">
              <a:spcBef>
                <a:spcPts val="0"/>
              </a:spcBef>
              <a:buNone/>
            </a:pPr>
            <a:r>
              <a:rPr lang="en" sz="1400">
                <a:solidFill>
                  <a:srgbClr val="6AA84F"/>
                </a:solidFill>
              </a:rPr>
              <a:t>Summary :</a:t>
            </a:r>
          </a:p>
          <a:p>
            <a:pPr marL="114300" lvl="0" indent="0" rtl="0">
              <a:spcBef>
                <a:spcPts val="0"/>
              </a:spcBef>
              <a:buNone/>
            </a:pPr>
            <a:r>
              <a:rPr lang="en" sz="1400">
                <a:solidFill>
                  <a:srgbClr val="6AA84F"/>
                </a:solidFill>
              </a:rPr>
              <a:t>AP ( neve)  &gt; open calcium voltage gated channels &gt; calcium influx &gt; calcium stimulate ACH vesicles &gt; ACH outflex &gt; 2 ACH molecules open ACH receptor channels &gt; +ve ions influx &gt; local positive potential happens &gt; Na+ voltage gated channels sense the change then open &gt; AP in muscle &gt; contraction</a:t>
            </a:r>
          </a:p>
        </p:txBody>
      </p:sp>
      <p:pic>
        <p:nvPicPr>
          <p:cNvPr id="205" name="Shape 205">
            <a:hlinkClick r:id="rId3"/>
          </p:cNvPr>
          <p:cNvPicPr preferRelativeResize="0"/>
          <p:nvPr/>
        </p:nvPicPr>
        <p:blipFill>
          <a:blip r:embed="rId4">
            <a:alphaModFix/>
          </a:blip>
          <a:stretch>
            <a:fillRect/>
          </a:stretch>
        </p:blipFill>
        <p:spPr>
          <a:xfrm>
            <a:off x="7995891" y="221399"/>
            <a:ext cx="801405" cy="564274"/>
          </a:xfrm>
          <a:prstGeom prst="rect">
            <a:avLst/>
          </a:prstGeom>
          <a:noFill/>
          <a:ln>
            <a:noFill/>
          </a:ln>
        </p:spPr>
      </p:pic>
      <p:sp>
        <p:nvSpPr>
          <p:cNvPr id="206" name="Shape 206"/>
          <p:cNvSpPr/>
          <p:nvPr/>
        </p:nvSpPr>
        <p:spPr>
          <a:xfrm>
            <a:off x="5029100" y="344450"/>
            <a:ext cx="2697300" cy="474600"/>
          </a:xfrm>
          <a:prstGeom prst="roundRect">
            <a:avLst>
              <a:gd name="adj" fmla="val 16667"/>
            </a:avLst>
          </a:prstGeom>
          <a:solidFill>
            <a:srgbClr val="FFFFFF"/>
          </a:solidFill>
          <a:ln w="9525" cap="flat" cmpd="sng">
            <a:solidFill>
              <a:srgbClr val="CCCCCC"/>
            </a:solidFill>
            <a:prstDash val="solid"/>
            <a:round/>
            <a:headEnd type="none" w="med" len="med"/>
            <a:tailEnd type="none" w="med" len="med"/>
          </a:ln>
        </p:spPr>
        <p:txBody>
          <a:bodyPr wrap="square" lIns="91425" tIns="91425" rIns="91425" bIns="91425" anchor="ctr" anchorCtr="0">
            <a:noAutofit/>
          </a:bodyPr>
          <a:lstStyle/>
          <a:p>
            <a:pPr marL="0" lvl="0" indent="-69850" rtl="0">
              <a:spcBef>
                <a:spcPts val="0"/>
              </a:spcBef>
              <a:buClr>
                <a:schemeClr val="dk1"/>
              </a:buClr>
              <a:buSzPts val="1100"/>
              <a:buFont typeface="Arial"/>
              <a:buNone/>
            </a:pPr>
            <a:r>
              <a:rPr lang="en" sz="1000">
                <a:solidFill>
                  <a:schemeClr val="dk2"/>
                </a:solidFill>
              </a:rPr>
              <a:t>A quick overview for the actions happening at the neuromuscular junction </a:t>
            </a:r>
          </a:p>
        </p:txBody>
      </p:sp>
      <p:cxnSp>
        <p:nvCxnSpPr>
          <p:cNvPr id="207" name="Shape 207"/>
          <p:cNvCxnSpPr/>
          <p:nvPr/>
        </p:nvCxnSpPr>
        <p:spPr>
          <a:xfrm rot="10800000" flipH="1">
            <a:off x="216400" y="923675"/>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331775" y="99875"/>
            <a:ext cx="8480451" cy="468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170200" y="41625"/>
            <a:ext cx="8520600" cy="623100"/>
          </a:xfrm>
          <a:prstGeom prst="rect">
            <a:avLst/>
          </a:prstGeom>
        </p:spPr>
        <p:txBody>
          <a:bodyPr wrap="square" lIns="91425" tIns="91425" rIns="91425" bIns="91425" anchor="b" anchorCtr="0">
            <a:noAutofit/>
          </a:bodyPr>
          <a:lstStyle/>
          <a:p>
            <a:pPr marL="0" lvl="0" indent="0">
              <a:spcBef>
                <a:spcPts val="0"/>
              </a:spcBef>
              <a:buNone/>
            </a:pPr>
            <a:r>
              <a:rPr lang="en" sz="3400">
                <a:solidFill>
                  <a:schemeClr val="accent2"/>
                </a:solidFill>
              </a:rPr>
              <a:t>Spread of the Action Potential Via Transverse Tubules</a:t>
            </a:r>
          </a:p>
        </p:txBody>
      </p:sp>
      <p:sp>
        <p:nvSpPr>
          <p:cNvPr id="218" name="Shape 218"/>
          <p:cNvSpPr/>
          <p:nvPr/>
        </p:nvSpPr>
        <p:spPr>
          <a:xfrm>
            <a:off x="391175" y="715750"/>
            <a:ext cx="5418000" cy="3081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buNone/>
            </a:pPr>
            <a:r>
              <a:rPr lang="en">
                <a:latin typeface="Open Sans"/>
                <a:ea typeface="Open Sans"/>
                <a:cs typeface="Open Sans"/>
                <a:sym typeface="Open Sans"/>
              </a:rPr>
              <a:t>System contains:</a:t>
            </a:r>
          </a:p>
        </p:txBody>
      </p:sp>
      <p:pic>
        <p:nvPicPr>
          <p:cNvPr id="219" name="Shape 219"/>
          <p:cNvPicPr preferRelativeResize="0"/>
          <p:nvPr/>
        </p:nvPicPr>
        <p:blipFill>
          <a:blip r:embed="rId3">
            <a:alphaModFix/>
          </a:blip>
          <a:stretch>
            <a:fillRect/>
          </a:stretch>
        </p:blipFill>
        <p:spPr>
          <a:xfrm>
            <a:off x="5978471" y="664724"/>
            <a:ext cx="2932504" cy="3459900"/>
          </a:xfrm>
          <a:prstGeom prst="rect">
            <a:avLst/>
          </a:prstGeom>
          <a:noFill/>
          <a:ln>
            <a:noFill/>
          </a:ln>
        </p:spPr>
      </p:pic>
      <p:sp>
        <p:nvSpPr>
          <p:cNvPr id="220" name="Shape 220"/>
          <p:cNvSpPr/>
          <p:nvPr/>
        </p:nvSpPr>
        <p:spPr>
          <a:xfrm>
            <a:off x="399475" y="1074875"/>
            <a:ext cx="2638200" cy="366300"/>
          </a:xfrm>
          <a:prstGeom prst="rect">
            <a:avLst/>
          </a:prstGeom>
          <a:solidFill>
            <a:srgbClr val="FFF2C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500"/>
              </a:spcBef>
              <a:buNone/>
            </a:pPr>
            <a:r>
              <a:rPr lang="en" sz="1200" u="sng">
                <a:solidFill>
                  <a:schemeClr val="dk1"/>
                </a:solidFill>
                <a:latin typeface="Open Sans"/>
                <a:ea typeface="Open Sans"/>
                <a:cs typeface="Open Sans"/>
                <a:sym typeface="Open Sans"/>
              </a:rPr>
              <a:t>T-tubules (transverse tubule)</a:t>
            </a:r>
          </a:p>
        </p:txBody>
      </p:sp>
      <p:sp>
        <p:nvSpPr>
          <p:cNvPr id="221" name="Shape 221"/>
          <p:cNvSpPr/>
          <p:nvPr/>
        </p:nvSpPr>
        <p:spPr>
          <a:xfrm>
            <a:off x="3148850" y="1074875"/>
            <a:ext cx="2660400" cy="366300"/>
          </a:xfrm>
          <a:prstGeom prst="rect">
            <a:avLst/>
          </a:prstGeom>
          <a:solidFill>
            <a:srgbClr val="FFF2C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rtl="0">
              <a:spcBef>
                <a:spcPts val="500"/>
              </a:spcBef>
              <a:buNone/>
            </a:pPr>
            <a:r>
              <a:rPr lang="en" sz="1200" u="sng">
                <a:solidFill>
                  <a:schemeClr val="dk1"/>
                </a:solidFill>
                <a:latin typeface="Open Sans"/>
                <a:ea typeface="Open Sans"/>
                <a:cs typeface="Open Sans"/>
                <a:sym typeface="Open Sans"/>
              </a:rPr>
              <a:t>The sarcoplasmic reticulum </a:t>
            </a:r>
          </a:p>
        </p:txBody>
      </p:sp>
      <p:sp>
        <p:nvSpPr>
          <p:cNvPr id="222" name="Shape 222"/>
          <p:cNvSpPr/>
          <p:nvPr/>
        </p:nvSpPr>
        <p:spPr>
          <a:xfrm>
            <a:off x="399475" y="1492200"/>
            <a:ext cx="2638200" cy="665700"/>
          </a:xfrm>
          <a:prstGeom prst="roundRect">
            <a:avLst>
              <a:gd name="adj" fmla="val 16667"/>
            </a:avLst>
          </a:prstGeom>
          <a:solidFill>
            <a:srgbClr val="EFEFEF"/>
          </a:solidFill>
          <a:ln w="9525" cap="flat" cmpd="sng">
            <a:solidFill>
              <a:schemeClr val="lt2"/>
            </a:solidFill>
            <a:prstDash val="lgDash"/>
            <a:round/>
            <a:headEnd type="none" w="med" len="med"/>
            <a:tailEnd type="none" w="med" len="med"/>
          </a:ln>
        </p:spPr>
        <p:txBody>
          <a:bodyPr wrap="square" lIns="91425" tIns="91425" rIns="91425" bIns="91425" anchor="ctr" anchorCtr="0">
            <a:noAutofit/>
          </a:bodyPr>
          <a:lstStyle/>
          <a:p>
            <a:pPr marL="0" lvl="0" indent="0" rtl="0">
              <a:spcBef>
                <a:spcPts val="500"/>
              </a:spcBef>
              <a:buNone/>
            </a:pPr>
            <a:r>
              <a:rPr lang="en" sz="1000">
                <a:solidFill>
                  <a:schemeClr val="dk1"/>
                </a:solidFill>
                <a:latin typeface="Open Sans"/>
                <a:ea typeface="Open Sans"/>
                <a:cs typeface="Open Sans"/>
                <a:sym typeface="Open Sans"/>
              </a:rPr>
              <a:t>are small junction that runs transverse to the myofibrils and extend from one side to the other .(inside each cell &amp; filled with ECF )</a:t>
            </a:r>
          </a:p>
        </p:txBody>
      </p:sp>
      <p:sp>
        <p:nvSpPr>
          <p:cNvPr id="223" name="Shape 223"/>
          <p:cNvSpPr/>
          <p:nvPr/>
        </p:nvSpPr>
        <p:spPr>
          <a:xfrm>
            <a:off x="3148850" y="1490275"/>
            <a:ext cx="2660400" cy="499200"/>
          </a:xfrm>
          <a:prstGeom prst="roundRect">
            <a:avLst>
              <a:gd name="adj" fmla="val 16667"/>
            </a:avLst>
          </a:prstGeom>
          <a:solidFill>
            <a:srgbClr val="EFEFEF"/>
          </a:solidFill>
          <a:ln w="9525" cap="flat" cmpd="sng">
            <a:solidFill>
              <a:schemeClr val="lt2"/>
            </a:solidFill>
            <a:prstDash val="lgDash"/>
            <a:round/>
            <a:headEnd type="none" w="med" len="med"/>
            <a:tailEnd type="none" w="med" len="med"/>
          </a:ln>
        </p:spPr>
        <p:txBody>
          <a:bodyPr wrap="square" lIns="91425" tIns="91425" rIns="91425" bIns="91425" anchor="ctr" anchorCtr="0">
            <a:noAutofit/>
          </a:bodyPr>
          <a:lstStyle/>
          <a:p>
            <a:pPr marL="0" lvl="0" indent="0" rtl="0">
              <a:spcBef>
                <a:spcPts val="500"/>
              </a:spcBef>
              <a:buNone/>
            </a:pPr>
            <a:r>
              <a:rPr lang="en" sz="1100">
                <a:solidFill>
                  <a:schemeClr val="dk1"/>
                </a:solidFill>
                <a:latin typeface="Open Sans"/>
                <a:ea typeface="Open Sans"/>
                <a:cs typeface="Open Sans"/>
                <a:sym typeface="Open Sans"/>
              </a:rPr>
              <a:t>(a place where Ca stored) it is composed of 2 parts:</a:t>
            </a:r>
          </a:p>
        </p:txBody>
      </p:sp>
      <p:sp>
        <p:nvSpPr>
          <p:cNvPr id="224" name="Shape 224"/>
          <p:cNvSpPr/>
          <p:nvPr/>
        </p:nvSpPr>
        <p:spPr>
          <a:xfrm>
            <a:off x="3155713" y="2038575"/>
            <a:ext cx="1267800" cy="549300"/>
          </a:xfrm>
          <a:prstGeom prst="rect">
            <a:avLst/>
          </a:prstGeom>
          <a:solidFill>
            <a:srgbClr val="FCE5CD"/>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69850" rtl="0">
              <a:spcBef>
                <a:spcPts val="500"/>
              </a:spcBef>
              <a:buClr>
                <a:schemeClr val="dk1"/>
              </a:buClr>
              <a:buSzPts val="1100"/>
              <a:buFont typeface="Arial"/>
              <a:buNone/>
            </a:pPr>
            <a:r>
              <a:rPr lang="en" sz="1000">
                <a:solidFill>
                  <a:schemeClr val="dk1"/>
                </a:solidFill>
                <a:latin typeface="Open Sans"/>
                <a:ea typeface="Open Sans"/>
                <a:cs typeface="Open Sans"/>
                <a:sym typeface="Open Sans"/>
              </a:rPr>
              <a:t>large chambers called terminal cisternae</a:t>
            </a:r>
          </a:p>
        </p:txBody>
      </p:sp>
      <p:sp>
        <p:nvSpPr>
          <p:cNvPr id="225" name="Shape 225"/>
          <p:cNvSpPr/>
          <p:nvPr/>
        </p:nvSpPr>
        <p:spPr>
          <a:xfrm>
            <a:off x="4541575" y="2038575"/>
            <a:ext cx="1267800" cy="549300"/>
          </a:xfrm>
          <a:prstGeom prst="rect">
            <a:avLst/>
          </a:prstGeom>
          <a:solidFill>
            <a:srgbClr val="FCE5CD"/>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rtl="0">
              <a:spcBef>
                <a:spcPts val="500"/>
              </a:spcBef>
              <a:buNone/>
            </a:pPr>
            <a:r>
              <a:rPr lang="en" sz="1000">
                <a:solidFill>
                  <a:schemeClr val="dk1"/>
                </a:solidFill>
                <a:latin typeface="Open Sans"/>
                <a:ea typeface="Open Sans"/>
                <a:cs typeface="Open Sans"/>
                <a:sym typeface="Open Sans"/>
              </a:rPr>
              <a:t>long longitudinal tubules</a:t>
            </a:r>
          </a:p>
        </p:txBody>
      </p:sp>
      <p:cxnSp>
        <p:nvCxnSpPr>
          <p:cNvPr id="226" name="Shape 226"/>
          <p:cNvCxnSpPr/>
          <p:nvPr/>
        </p:nvCxnSpPr>
        <p:spPr>
          <a:xfrm flipH="1">
            <a:off x="132875" y="2655050"/>
            <a:ext cx="5676300" cy="24900"/>
          </a:xfrm>
          <a:prstGeom prst="straightConnector1">
            <a:avLst/>
          </a:prstGeom>
          <a:noFill/>
          <a:ln w="9525" cap="flat" cmpd="sng">
            <a:solidFill>
              <a:schemeClr val="dk1"/>
            </a:solidFill>
            <a:prstDash val="dot"/>
            <a:round/>
            <a:headEnd type="none" w="lg" len="lg"/>
            <a:tailEnd type="none" w="lg" len="lg"/>
          </a:ln>
        </p:spPr>
      </p:cxnSp>
      <p:sp>
        <p:nvSpPr>
          <p:cNvPr id="227" name="Shape 227"/>
          <p:cNvSpPr/>
          <p:nvPr/>
        </p:nvSpPr>
        <p:spPr>
          <a:xfrm>
            <a:off x="391175" y="2747125"/>
            <a:ext cx="5418000" cy="366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buNone/>
            </a:pPr>
            <a:r>
              <a:rPr lang="en">
                <a:latin typeface="Open Sans"/>
                <a:ea typeface="Open Sans"/>
                <a:cs typeface="Open Sans"/>
                <a:sym typeface="Open Sans"/>
              </a:rPr>
              <a:t>Mechanism </a:t>
            </a:r>
          </a:p>
        </p:txBody>
      </p:sp>
      <p:sp>
        <p:nvSpPr>
          <p:cNvPr id="228" name="Shape 228"/>
          <p:cNvSpPr/>
          <p:nvPr/>
        </p:nvSpPr>
        <p:spPr>
          <a:xfrm>
            <a:off x="382625" y="3180600"/>
            <a:ext cx="1210800" cy="857400"/>
          </a:xfrm>
          <a:prstGeom prst="homePlate">
            <a:avLst>
              <a:gd name="adj" fmla="val 50000"/>
            </a:avLst>
          </a:prstGeom>
          <a:solidFill>
            <a:srgbClr val="F3F3F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69850" rtl="0">
              <a:spcBef>
                <a:spcPts val="500"/>
              </a:spcBef>
              <a:buClr>
                <a:schemeClr val="dk1"/>
              </a:buClr>
              <a:buSzPts val="1100"/>
              <a:buFont typeface="Arial"/>
              <a:buNone/>
            </a:pPr>
            <a:r>
              <a:rPr lang="en" sz="1200">
                <a:solidFill>
                  <a:schemeClr val="dk1"/>
                </a:solidFill>
                <a:latin typeface="Open Sans"/>
                <a:ea typeface="Open Sans"/>
                <a:cs typeface="Open Sans"/>
                <a:sym typeface="Open Sans"/>
              </a:rPr>
              <a:t>As the AP reaches the T-tubule</a:t>
            </a:r>
          </a:p>
        </p:txBody>
      </p:sp>
      <p:sp>
        <p:nvSpPr>
          <p:cNvPr id="229" name="Shape 229"/>
          <p:cNvSpPr/>
          <p:nvPr/>
        </p:nvSpPr>
        <p:spPr>
          <a:xfrm>
            <a:off x="1131925" y="3177100"/>
            <a:ext cx="2436900" cy="857400"/>
          </a:xfrm>
          <a:prstGeom prst="chevron">
            <a:avLst>
              <a:gd name="adj" fmla="val 50000"/>
            </a:avLst>
          </a:prstGeom>
          <a:solidFill>
            <a:srgbClr val="D9D9D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69850" rtl="0">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voltage change is sensed by </a:t>
            </a:r>
            <a:r>
              <a:rPr lang="en" sz="1200">
                <a:solidFill>
                  <a:srgbClr val="FF0000"/>
                </a:solidFill>
                <a:latin typeface="Open Sans"/>
                <a:ea typeface="Open Sans"/>
                <a:cs typeface="Open Sans"/>
                <a:sym typeface="Open Sans"/>
              </a:rPr>
              <a:t>dihydropyridine receptors (DHP)</a:t>
            </a:r>
          </a:p>
        </p:txBody>
      </p:sp>
      <p:sp>
        <p:nvSpPr>
          <p:cNvPr id="230" name="Shape 230"/>
          <p:cNvSpPr/>
          <p:nvPr/>
        </p:nvSpPr>
        <p:spPr>
          <a:xfrm>
            <a:off x="2921300" y="3180600"/>
            <a:ext cx="3303000" cy="857400"/>
          </a:xfrm>
          <a:prstGeom prst="chevron">
            <a:avLst>
              <a:gd name="adj" fmla="val 50000"/>
            </a:avLst>
          </a:prstGeom>
          <a:solidFill>
            <a:srgbClr val="B7B7B7"/>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rtl="0">
              <a:spcBef>
                <a:spcPts val="500"/>
              </a:spcBef>
              <a:buNone/>
            </a:pPr>
            <a:r>
              <a:rPr lang="en" sz="1100">
                <a:solidFill>
                  <a:schemeClr val="dk1"/>
                </a:solidFill>
                <a:latin typeface="Open Sans"/>
                <a:ea typeface="Open Sans"/>
                <a:cs typeface="Open Sans"/>
                <a:sym typeface="Open Sans"/>
              </a:rPr>
              <a:t>DHP linked to </a:t>
            </a:r>
            <a:r>
              <a:rPr lang="en" sz="1100">
                <a:solidFill>
                  <a:srgbClr val="FF0000"/>
                </a:solidFill>
                <a:latin typeface="Open Sans"/>
                <a:ea typeface="Open Sans"/>
                <a:cs typeface="Open Sans"/>
                <a:sym typeface="Open Sans"/>
              </a:rPr>
              <a:t>Ryanodine receptors</a:t>
            </a:r>
            <a:r>
              <a:rPr lang="en" sz="1100">
                <a:solidFill>
                  <a:schemeClr val="dk1"/>
                </a:solidFill>
                <a:latin typeface="Open Sans"/>
                <a:ea typeface="Open Sans"/>
                <a:cs typeface="Open Sans"/>
                <a:sym typeface="Open Sans"/>
              </a:rPr>
              <a:t> (calcium release channels) which triggers the release of Ca</a:t>
            </a:r>
            <a:r>
              <a:rPr lang="en" sz="1100" baseline="30000">
                <a:solidFill>
                  <a:schemeClr val="dk1"/>
                </a:solidFill>
                <a:latin typeface="Open Sans"/>
                <a:ea typeface="Open Sans"/>
                <a:cs typeface="Open Sans"/>
                <a:sym typeface="Open Sans"/>
              </a:rPr>
              <a:t>++</a:t>
            </a:r>
            <a:r>
              <a:rPr lang="en" sz="1100">
                <a:solidFill>
                  <a:schemeClr val="dk1"/>
                </a:solidFill>
                <a:latin typeface="Open Sans"/>
                <a:ea typeface="Open Sans"/>
                <a:cs typeface="Open Sans"/>
                <a:sym typeface="Open Sans"/>
              </a:rPr>
              <a:t> from Sarcoplasmic reticulum to initiate contraction.</a:t>
            </a:r>
          </a:p>
        </p:txBody>
      </p:sp>
      <p:sp>
        <p:nvSpPr>
          <p:cNvPr id="231" name="Shape 231"/>
          <p:cNvSpPr/>
          <p:nvPr/>
        </p:nvSpPr>
        <p:spPr>
          <a:xfrm>
            <a:off x="382625" y="4081275"/>
            <a:ext cx="5435100" cy="420000"/>
          </a:xfrm>
          <a:prstGeom prst="upArrowCallout">
            <a:avLst>
              <a:gd name="adj1" fmla="val 14973"/>
              <a:gd name="adj2" fmla="val 34164"/>
              <a:gd name="adj3" fmla="val 25000"/>
              <a:gd name="adj4" fmla="val 64977"/>
            </a:avLst>
          </a:prstGeom>
          <a:solidFill>
            <a:srgbClr val="FFF2C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69850" algn="ctr" rtl="0">
              <a:spcBef>
                <a:spcPts val="500"/>
              </a:spcBef>
              <a:buClr>
                <a:schemeClr val="dk1"/>
              </a:buClr>
              <a:buSzPts val="1100"/>
              <a:buFont typeface="Arial"/>
              <a:buNone/>
            </a:pPr>
            <a:r>
              <a:rPr lang="en" sz="1200">
                <a:solidFill>
                  <a:schemeClr val="dk1"/>
                </a:solidFill>
                <a:latin typeface="Open Sans"/>
                <a:ea typeface="Open Sans"/>
                <a:cs typeface="Open Sans"/>
                <a:sym typeface="Open Sans"/>
              </a:rPr>
              <a:t>This overall process is called excitation-contraction coupling.</a:t>
            </a:r>
          </a:p>
        </p:txBody>
      </p:sp>
      <p:sp>
        <p:nvSpPr>
          <p:cNvPr id="232" name="Shape 232"/>
          <p:cNvSpPr txBox="1"/>
          <p:nvPr/>
        </p:nvSpPr>
        <p:spPr>
          <a:xfrm>
            <a:off x="382625" y="4582100"/>
            <a:ext cx="2696700" cy="4200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0" lvl="0" indent="0" algn="ctr">
              <a:spcBef>
                <a:spcPts val="0"/>
              </a:spcBef>
              <a:buNone/>
            </a:pPr>
            <a:r>
              <a:rPr lang="en" sz="1000" b="1">
                <a:latin typeface="Open Sans"/>
                <a:ea typeface="Open Sans"/>
                <a:cs typeface="Open Sans"/>
                <a:sym typeface="Open Sans"/>
              </a:rPr>
              <a:t>Calcium pump: </a:t>
            </a:r>
            <a:r>
              <a:rPr lang="en" sz="1000">
                <a:latin typeface="Open Sans"/>
                <a:ea typeface="Open Sans"/>
                <a:cs typeface="Open Sans"/>
                <a:sym typeface="Open Sans"/>
              </a:rPr>
              <a:t>removes calcium ions after contraction occurs</a:t>
            </a:r>
          </a:p>
        </p:txBody>
      </p:sp>
      <p:sp>
        <p:nvSpPr>
          <p:cNvPr id="233" name="Shape 233"/>
          <p:cNvSpPr txBox="1"/>
          <p:nvPr/>
        </p:nvSpPr>
        <p:spPr>
          <a:xfrm>
            <a:off x="3187650" y="4594200"/>
            <a:ext cx="2638200" cy="4200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0" lvl="0" indent="0" algn="ctr">
              <a:spcBef>
                <a:spcPts val="0"/>
              </a:spcBef>
              <a:buNone/>
            </a:pPr>
            <a:r>
              <a:rPr lang="en" sz="1000">
                <a:latin typeface="Open Sans"/>
                <a:ea typeface="Open Sans"/>
                <a:cs typeface="Open Sans"/>
                <a:sym typeface="Open Sans"/>
              </a:rPr>
              <a:t>Calcium binds to </a:t>
            </a:r>
            <a:r>
              <a:rPr lang="en" sz="1000">
                <a:solidFill>
                  <a:srgbClr val="FF0000"/>
                </a:solidFill>
                <a:latin typeface="Open Sans"/>
                <a:ea typeface="Open Sans"/>
                <a:cs typeface="Open Sans"/>
                <a:sym typeface="Open Sans"/>
              </a:rPr>
              <a:t>calsequestrin</a:t>
            </a:r>
            <a:r>
              <a:rPr lang="en" sz="1000">
                <a:latin typeface="Open Sans"/>
                <a:ea typeface="Open Sans"/>
                <a:cs typeface="Open Sans"/>
                <a:sym typeface="Open Sans"/>
              </a:rPr>
              <a:t>.</a:t>
            </a:r>
          </a:p>
        </p:txBody>
      </p:sp>
      <p:sp>
        <p:nvSpPr>
          <p:cNvPr id="234" name="Shape 234"/>
          <p:cNvSpPr txBox="1"/>
          <p:nvPr/>
        </p:nvSpPr>
        <p:spPr>
          <a:xfrm>
            <a:off x="6224150" y="4218375"/>
            <a:ext cx="2696700" cy="2829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69850" lvl="0" indent="0" rtl="0">
              <a:spcBef>
                <a:spcPts val="0"/>
              </a:spcBef>
              <a:buNone/>
            </a:pPr>
            <a:r>
              <a:rPr lang="en" sz="1000">
                <a:solidFill>
                  <a:schemeClr val="dk1"/>
                </a:solidFill>
                <a:latin typeface="Open Sans"/>
                <a:ea typeface="Open Sans"/>
                <a:cs typeface="Open Sans"/>
                <a:sym typeface="Open Sans"/>
              </a:rPr>
              <a:t>DHP is very sensitive to voltage changes</a:t>
            </a:r>
          </a:p>
        </p:txBody>
      </p:sp>
      <p:sp>
        <p:nvSpPr>
          <p:cNvPr id="235" name="Shape 235"/>
          <p:cNvSpPr txBox="1"/>
          <p:nvPr/>
        </p:nvSpPr>
        <p:spPr>
          <a:xfrm>
            <a:off x="6224150" y="4650650"/>
            <a:ext cx="2613300" cy="2829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69850" lvl="0" indent="0" rtl="0">
              <a:spcBef>
                <a:spcPts val="0"/>
              </a:spcBef>
              <a:buNone/>
            </a:pPr>
            <a:r>
              <a:rPr lang="en" sz="1000">
                <a:solidFill>
                  <a:schemeClr val="dk1"/>
                </a:solidFill>
                <a:latin typeface="Open Sans"/>
                <a:ea typeface="Open Sans"/>
                <a:cs typeface="Open Sans"/>
                <a:sym typeface="Open Sans"/>
              </a:rPr>
              <a:t>Ryanodine receptors is a gate on SR</a:t>
            </a:r>
          </a:p>
        </p:txBody>
      </p:sp>
      <p:cxnSp>
        <p:nvCxnSpPr>
          <p:cNvPr id="236" name="Shape 236"/>
          <p:cNvCxnSpPr/>
          <p:nvPr/>
        </p:nvCxnSpPr>
        <p:spPr>
          <a:xfrm rot="10800000" flipH="1">
            <a:off x="216300" y="590775"/>
            <a:ext cx="8580900" cy="16800"/>
          </a:xfrm>
          <a:prstGeom prst="straightConnector1">
            <a:avLst/>
          </a:prstGeom>
          <a:noFill/>
          <a:ln w="9525" cap="flat" cmpd="sng">
            <a:solidFill>
              <a:schemeClr val="lt2"/>
            </a:solidFill>
            <a:prstDash val="dot"/>
            <a:round/>
            <a:headEnd type="none" w="lg" len="lg"/>
            <a:tailEnd type="none" w="lg" len="lg"/>
          </a:ln>
        </p:spPr>
      </p:cxnSp>
      <p:sp>
        <p:nvSpPr>
          <p:cNvPr id="237" name="Shape 237"/>
          <p:cNvSpPr txBox="1"/>
          <p:nvPr/>
        </p:nvSpPr>
        <p:spPr>
          <a:xfrm>
            <a:off x="4711950" y="700750"/>
            <a:ext cx="1034100" cy="338100"/>
          </a:xfrm>
          <a:prstGeom prst="rect">
            <a:avLst/>
          </a:prstGeom>
          <a:noFill/>
          <a:ln>
            <a:noFill/>
          </a:ln>
        </p:spPr>
        <p:txBody>
          <a:bodyPr wrap="square" lIns="91425" tIns="91425" rIns="91425" bIns="91425" anchor="t" anchorCtr="0">
            <a:noAutofit/>
          </a:bodyPr>
          <a:lstStyle/>
          <a:p>
            <a:pPr marL="0" lvl="0" indent="0">
              <a:spcBef>
                <a:spcPts val="0"/>
              </a:spcBef>
              <a:buNone/>
            </a:pPr>
            <a:r>
              <a:rPr lang="en" sz="1200">
                <a:solidFill>
                  <a:srgbClr val="B7B7B7"/>
                </a:solidFill>
              </a:rPr>
              <a:t>See slide 4</a:t>
            </a:r>
          </a:p>
        </p:txBody>
      </p:sp>
      <p:sp>
        <p:nvSpPr>
          <p:cNvPr id="238" name="Shape 238"/>
          <p:cNvSpPr txBox="1"/>
          <p:nvPr/>
        </p:nvSpPr>
        <p:spPr>
          <a:xfrm flipH="1">
            <a:off x="5190125" y="3269763"/>
            <a:ext cx="627600" cy="221700"/>
          </a:xfrm>
          <a:prstGeom prst="rect">
            <a:avLst/>
          </a:prstGeom>
          <a:noFill/>
          <a:ln>
            <a:noFill/>
          </a:ln>
        </p:spPr>
        <p:txBody>
          <a:bodyPr wrap="square" lIns="91425" tIns="91425" rIns="91425" bIns="91425" anchor="t" anchorCtr="0">
            <a:noAutofit/>
          </a:bodyPr>
          <a:lstStyle/>
          <a:p>
            <a:pPr marL="0" lvl="0" indent="0">
              <a:spcBef>
                <a:spcPts val="0"/>
              </a:spcBef>
              <a:buNone/>
            </a:pPr>
            <a:r>
              <a:rPr lang="en" sz="1100"/>
              <a:t>In SR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11700" y="148442"/>
            <a:ext cx="8520600" cy="831300"/>
          </a:xfrm>
          <a:prstGeom prst="rect">
            <a:avLst/>
          </a:prstGeom>
        </p:spPr>
        <p:txBody>
          <a:bodyPr wrap="square" lIns="91425" tIns="91425" rIns="91425" bIns="91425" anchor="b" anchorCtr="0">
            <a:noAutofit/>
          </a:bodyPr>
          <a:lstStyle/>
          <a:p>
            <a:pPr marL="0" lvl="0" indent="0">
              <a:spcBef>
                <a:spcPts val="0"/>
              </a:spcBef>
              <a:buNone/>
            </a:pPr>
            <a:r>
              <a:rPr lang="en">
                <a:solidFill>
                  <a:schemeClr val="accent2"/>
                </a:solidFill>
              </a:rPr>
              <a:t>For understanding </a:t>
            </a:r>
          </a:p>
        </p:txBody>
      </p:sp>
      <p:pic>
        <p:nvPicPr>
          <p:cNvPr id="244" name="Shape 244"/>
          <p:cNvPicPr preferRelativeResize="0"/>
          <p:nvPr/>
        </p:nvPicPr>
        <p:blipFill>
          <a:blip r:embed="rId3">
            <a:alphaModFix/>
          </a:blip>
          <a:stretch>
            <a:fillRect/>
          </a:stretch>
        </p:blipFill>
        <p:spPr>
          <a:xfrm>
            <a:off x="3080525" y="1036800"/>
            <a:ext cx="5358300" cy="3323649"/>
          </a:xfrm>
          <a:prstGeom prst="rect">
            <a:avLst/>
          </a:prstGeom>
          <a:noFill/>
          <a:ln>
            <a:noFill/>
          </a:ln>
        </p:spPr>
      </p:pic>
      <p:pic>
        <p:nvPicPr>
          <p:cNvPr id="245" name="Shape 245"/>
          <p:cNvPicPr preferRelativeResize="0"/>
          <p:nvPr/>
        </p:nvPicPr>
        <p:blipFill>
          <a:blip r:embed="rId4">
            <a:alphaModFix/>
          </a:blip>
          <a:stretch>
            <a:fillRect/>
          </a:stretch>
        </p:blipFill>
        <p:spPr>
          <a:xfrm>
            <a:off x="544925" y="1776413"/>
            <a:ext cx="1524000" cy="1590675"/>
          </a:xfrm>
          <a:prstGeom prst="rect">
            <a:avLst/>
          </a:prstGeom>
          <a:noFill/>
          <a:ln>
            <a:noFill/>
          </a:ln>
        </p:spPr>
      </p:pic>
      <p:pic>
        <p:nvPicPr>
          <p:cNvPr id="246" name="Shape 246"/>
          <p:cNvPicPr preferRelativeResize="0"/>
          <p:nvPr/>
        </p:nvPicPr>
        <p:blipFill>
          <a:blip r:embed="rId5">
            <a:alphaModFix/>
          </a:blip>
          <a:stretch>
            <a:fillRect/>
          </a:stretch>
        </p:blipFill>
        <p:spPr>
          <a:xfrm>
            <a:off x="3806781" y="4417500"/>
            <a:ext cx="4478326" cy="625350"/>
          </a:xfrm>
          <a:prstGeom prst="rect">
            <a:avLst/>
          </a:prstGeom>
          <a:noFill/>
          <a:ln>
            <a:noFill/>
          </a:ln>
        </p:spPr>
      </p:pic>
      <p:cxnSp>
        <p:nvCxnSpPr>
          <p:cNvPr id="247" name="Shape 247"/>
          <p:cNvCxnSpPr/>
          <p:nvPr/>
        </p:nvCxnSpPr>
        <p:spPr>
          <a:xfrm rot="10800000" flipH="1">
            <a:off x="281550" y="88205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149450"/>
            <a:ext cx="8520600" cy="831300"/>
          </a:xfrm>
          <a:prstGeom prst="rect">
            <a:avLst/>
          </a:prstGeom>
        </p:spPr>
        <p:txBody>
          <a:bodyPr wrap="square" lIns="91425" tIns="91425" rIns="91425" bIns="91425" anchor="b" anchorCtr="0">
            <a:noAutofit/>
          </a:bodyPr>
          <a:lstStyle/>
          <a:p>
            <a:pPr marL="0" lvl="0" indent="0">
              <a:spcBef>
                <a:spcPts val="0"/>
              </a:spcBef>
              <a:buNone/>
            </a:pPr>
            <a:r>
              <a:rPr lang="en">
                <a:solidFill>
                  <a:schemeClr val="accent2"/>
                </a:solidFill>
              </a:rPr>
              <a:t>Action potential comparison </a:t>
            </a:r>
          </a:p>
        </p:txBody>
      </p:sp>
      <p:graphicFrame>
        <p:nvGraphicFramePr>
          <p:cNvPr id="253" name="Shape 253"/>
          <p:cNvGraphicFramePr/>
          <p:nvPr/>
        </p:nvGraphicFramePr>
        <p:xfrm>
          <a:off x="952500" y="1391950"/>
          <a:ext cx="7239000" cy="4023240"/>
        </p:xfrm>
        <a:graphic>
          <a:graphicData uri="http://schemas.openxmlformats.org/drawingml/2006/table">
            <a:tbl>
              <a:tblPr>
                <a:noFill/>
                <a:tableStyleId>{8EF44A53-4B54-485C-938E-98629749DF2E}</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699925">
                <a:tc>
                  <a:txBody>
                    <a:bodyPr/>
                    <a:lstStyle/>
                    <a:p>
                      <a:pPr marL="0" lvl="0" indent="0">
                        <a:spcBef>
                          <a:spcPts val="0"/>
                        </a:spcBef>
                        <a:buNone/>
                      </a:pPr>
                      <a:endParaRPr>
                        <a:latin typeface="Economica"/>
                        <a:ea typeface="Economica"/>
                        <a:cs typeface="Economica"/>
                        <a:sym typeface="Economica"/>
                      </a:endParaRP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accent1"/>
                    </a:solidFill>
                  </a:tcPr>
                </a:tc>
                <a:tc>
                  <a:txBody>
                    <a:bodyPr/>
                    <a:lstStyle/>
                    <a:p>
                      <a:pPr marL="0" lvl="0" indent="0">
                        <a:spcBef>
                          <a:spcPts val="0"/>
                        </a:spcBef>
                        <a:buNone/>
                      </a:pPr>
                      <a:r>
                        <a:rPr lang="en" sz="2400">
                          <a:solidFill>
                            <a:srgbClr val="FFFFFF"/>
                          </a:solidFill>
                          <a:latin typeface="Economica"/>
                          <a:ea typeface="Economica"/>
                          <a:cs typeface="Economica"/>
                          <a:sym typeface="Economica"/>
                        </a:rPr>
                        <a:t>       Skeletal muscle </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accent1"/>
                    </a:solidFill>
                  </a:tcPr>
                </a:tc>
                <a:tc>
                  <a:txBody>
                    <a:bodyPr/>
                    <a:lstStyle/>
                    <a:p>
                      <a:pPr marL="0" lvl="0" indent="0">
                        <a:spcBef>
                          <a:spcPts val="0"/>
                        </a:spcBef>
                        <a:buNone/>
                      </a:pPr>
                      <a:r>
                        <a:rPr lang="en" sz="2400">
                          <a:solidFill>
                            <a:srgbClr val="FFFFFF"/>
                          </a:solidFill>
                          <a:latin typeface="Economica"/>
                          <a:ea typeface="Economica"/>
                          <a:cs typeface="Economica"/>
                          <a:sym typeface="Economica"/>
                        </a:rPr>
                        <a:t>          Large nerve</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99925">
                <a:tc>
                  <a:txBody>
                    <a:bodyPr/>
                    <a:lstStyle/>
                    <a:p>
                      <a:pPr marL="0" lvl="0" indent="0" algn="ctr">
                        <a:spcBef>
                          <a:spcPts val="0"/>
                        </a:spcBef>
                        <a:buNone/>
                      </a:pPr>
                      <a:r>
                        <a:rPr lang="en" sz="2400">
                          <a:latin typeface="Economica"/>
                          <a:ea typeface="Economica"/>
                          <a:cs typeface="Economica"/>
                          <a:sym typeface="Economica"/>
                        </a:rPr>
                        <a:t>Resting membrane                     potential </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tc>
                  <a:txBody>
                    <a:bodyPr/>
                    <a:lstStyle/>
                    <a:p>
                      <a:pPr marL="0" lvl="0" indent="0">
                        <a:spcBef>
                          <a:spcPts val="0"/>
                        </a:spcBef>
                        <a:buNone/>
                      </a:pPr>
                      <a:r>
                        <a:rPr lang="en"/>
                        <a:t>          </a:t>
                      </a:r>
                      <a:r>
                        <a:rPr lang="en">
                          <a:solidFill>
                            <a:srgbClr val="FF0000"/>
                          </a:solidFill>
                        </a:rPr>
                        <a:t> -80 to -90</a:t>
                      </a:r>
                      <a:r>
                        <a:rPr lang="en"/>
                        <a:t> </a:t>
                      </a:r>
                      <a:r>
                        <a:rPr lang="en">
                          <a:solidFill>
                            <a:srgbClr val="FFFFFF"/>
                          </a:solidFill>
                        </a:rPr>
                        <a:t>mV</a:t>
                      </a:r>
                    </a:p>
                    <a:p>
                      <a:pPr marL="0" lvl="0" indent="0">
                        <a:spcBef>
                          <a:spcPts val="0"/>
                        </a:spcBef>
                        <a:buNone/>
                      </a:pPr>
                      <a:endParaRPr/>
                    </a:p>
                    <a:p>
                      <a:pPr marL="0" lvl="0" indent="0">
                        <a:spcBef>
                          <a:spcPts val="0"/>
                        </a:spcBef>
                        <a:buNone/>
                      </a:pPr>
                      <a:r>
                        <a:rPr lang="en">
                          <a:solidFill>
                            <a:srgbClr val="FF9900"/>
                          </a:solidFill>
                        </a:rPr>
                        <a:t>               </a:t>
                      </a:r>
                      <a:r>
                        <a:rPr lang="en">
                          <a:solidFill>
                            <a:srgbClr val="FF0000"/>
                          </a:solidFill>
                        </a:rPr>
                        <a:t> (same)</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tc>
                  <a:txBody>
                    <a:bodyPr/>
                    <a:lstStyle/>
                    <a:p>
                      <a:pPr marL="0" lvl="0" indent="0">
                        <a:spcBef>
                          <a:spcPts val="0"/>
                        </a:spcBef>
                        <a:buNone/>
                      </a:pPr>
                      <a:r>
                        <a:rPr lang="en"/>
                        <a:t>             </a:t>
                      </a:r>
                      <a:r>
                        <a:rPr lang="en">
                          <a:solidFill>
                            <a:srgbClr val="FF0000"/>
                          </a:solidFill>
                        </a:rPr>
                        <a:t>-80 to -90</a:t>
                      </a:r>
                      <a:r>
                        <a:rPr lang="en"/>
                        <a:t> </a:t>
                      </a:r>
                      <a:r>
                        <a:rPr lang="en">
                          <a:solidFill>
                            <a:srgbClr val="FFFFFF"/>
                          </a:solidFill>
                        </a:rPr>
                        <a:t>mV</a:t>
                      </a:r>
                    </a:p>
                    <a:p>
                      <a:pPr marL="0" lvl="0" indent="0">
                        <a:spcBef>
                          <a:spcPts val="0"/>
                        </a:spcBef>
                        <a:buNone/>
                      </a:pPr>
                      <a:endParaRPr>
                        <a:solidFill>
                          <a:srgbClr val="FF9900"/>
                        </a:solidFill>
                      </a:endParaRPr>
                    </a:p>
                    <a:p>
                      <a:pPr marL="0" lvl="0" indent="0">
                        <a:spcBef>
                          <a:spcPts val="0"/>
                        </a:spcBef>
                        <a:buNone/>
                      </a:pPr>
                      <a:r>
                        <a:rPr lang="en">
                          <a:solidFill>
                            <a:srgbClr val="FF9900"/>
                          </a:solidFill>
                        </a:rPr>
                        <a:t>               </a:t>
                      </a:r>
                      <a:r>
                        <a:rPr lang="en">
                          <a:solidFill>
                            <a:srgbClr val="FF0000"/>
                          </a:solidFill>
                        </a:rPr>
                        <a:t> (same)</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extLst>
                  <a:ext uri="{0D108BD9-81ED-4DB2-BD59-A6C34878D82A}">
                    <a16:rowId xmlns:a16="http://schemas.microsoft.com/office/drawing/2014/main" val="10001"/>
                  </a:ext>
                </a:extLst>
              </a:tr>
              <a:tr h="699925">
                <a:tc>
                  <a:txBody>
                    <a:bodyPr/>
                    <a:lstStyle/>
                    <a:p>
                      <a:pPr marL="0" lvl="0" indent="0" algn="ctr">
                        <a:spcBef>
                          <a:spcPts val="0"/>
                        </a:spcBef>
                        <a:buNone/>
                      </a:pPr>
                      <a:r>
                        <a:rPr lang="en" sz="2400">
                          <a:latin typeface="Economica"/>
                          <a:ea typeface="Economica"/>
                          <a:cs typeface="Economica"/>
                          <a:sym typeface="Economica"/>
                        </a:rPr>
                        <a:t>Duration of the action potential </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tc>
                  <a:txBody>
                    <a:bodyPr/>
                    <a:lstStyle/>
                    <a:p>
                      <a:pPr marL="0" lvl="0" indent="0">
                        <a:spcBef>
                          <a:spcPts val="0"/>
                        </a:spcBef>
                        <a:buNone/>
                      </a:pPr>
                      <a:r>
                        <a:rPr lang="en"/>
                        <a:t>          Lasts </a:t>
                      </a:r>
                      <a:r>
                        <a:rPr lang="en">
                          <a:solidFill>
                            <a:srgbClr val="FF0000"/>
                          </a:solidFill>
                        </a:rPr>
                        <a:t>1-5 </a:t>
                      </a:r>
                      <a:r>
                        <a:rPr lang="en">
                          <a:solidFill>
                            <a:srgbClr val="FFFFFF"/>
                          </a:solidFill>
                        </a:rPr>
                        <a:t>msec</a:t>
                      </a:r>
                    </a:p>
                    <a:p>
                      <a:pPr marL="0" lvl="0" indent="0">
                        <a:spcBef>
                          <a:spcPts val="0"/>
                        </a:spcBef>
                        <a:buNone/>
                      </a:pPr>
                      <a:endParaRPr>
                        <a:solidFill>
                          <a:srgbClr val="FF9900"/>
                        </a:solidFill>
                      </a:endParaRPr>
                    </a:p>
                    <a:p>
                      <a:pPr marL="0" lvl="0" indent="0">
                        <a:spcBef>
                          <a:spcPts val="0"/>
                        </a:spcBef>
                        <a:buNone/>
                      </a:pPr>
                      <a:r>
                        <a:rPr lang="en">
                          <a:solidFill>
                            <a:srgbClr val="FF9900"/>
                          </a:solidFill>
                        </a:rPr>
                        <a:t>              </a:t>
                      </a:r>
                      <a:r>
                        <a:rPr lang="en">
                          <a:solidFill>
                            <a:srgbClr val="FF0000"/>
                          </a:solidFill>
                        </a:rPr>
                        <a:t> (slower)</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tc>
                  <a:txBody>
                    <a:bodyPr/>
                    <a:lstStyle/>
                    <a:p>
                      <a:pPr marL="0" lvl="0" indent="0">
                        <a:spcBef>
                          <a:spcPts val="0"/>
                        </a:spcBef>
                        <a:buNone/>
                      </a:pPr>
                      <a:r>
                        <a:rPr lang="en"/>
                        <a:t>          Lasts </a:t>
                      </a:r>
                      <a:r>
                        <a:rPr lang="en">
                          <a:solidFill>
                            <a:srgbClr val="FF0000"/>
                          </a:solidFill>
                        </a:rPr>
                        <a:t>0.2-1</a:t>
                      </a:r>
                      <a:r>
                        <a:rPr lang="en"/>
                        <a:t> </a:t>
                      </a:r>
                      <a:r>
                        <a:rPr lang="en">
                          <a:solidFill>
                            <a:srgbClr val="FFFFFF"/>
                          </a:solidFill>
                        </a:rPr>
                        <a:t>msec</a:t>
                      </a:r>
                    </a:p>
                    <a:p>
                      <a:pPr marL="0" lvl="0" indent="0">
                        <a:spcBef>
                          <a:spcPts val="0"/>
                        </a:spcBef>
                        <a:buNone/>
                      </a:pPr>
                      <a:r>
                        <a:rPr lang="en">
                          <a:solidFill>
                            <a:srgbClr val="FF9900"/>
                          </a:solidFill>
                        </a:rPr>
                        <a:t>           </a:t>
                      </a:r>
                      <a:r>
                        <a:rPr lang="en">
                          <a:latin typeface="Economica"/>
                          <a:ea typeface="Economica"/>
                          <a:cs typeface="Economica"/>
                          <a:sym typeface="Economica"/>
                        </a:rPr>
                        <a:t> </a:t>
                      </a:r>
                    </a:p>
                    <a:p>
                      <a:pPr marL="0" lvl="0" indent="0">
                        <a:spcBef>
                          <a:spcPts val="0"/>
                        </a:spcBef>
                        <a:buNone/>
                      </a:pPr>
                      <a:r>
                        <a:rPr lang="en">
                          <a:latin typeface="Economica"/>
                          <a:ea typeface="Economica"/>
                          <a:cs typeface="Economica"/>
                          <a:sym typeface="Economica"/>
                        </a:rPr>
                        <a:t>             </a:t>
                      </a:r>
                      <a:r>
                        <a:rPr lang="en">
                          <a:solidFill>
                            <a:srgbClr val="FF0000"/>
                          </a:solidFill>
                          <a:latin typeface="Economica"/>
                          <a:ea typeface="Economica"/>
                          <a:cs typeface="Economica"/>
                          <a:sym typeface="Economica"/>
                        </a:rPr>
                        <a:t>          </a:t>
                      </a:r>
                      <a:r>
                        <a:rPr lang="en">
                          <a:solidFill>
                            <a:srgbClr val="FF0000"/>
                          </a:solidFill>
                        </a:rPr>
                        <a:t>(faster)</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extLst>
                  <a:ext uri="{0D108BD9-81ED-4DB2-BD59-A6C34878D82A}">
                    <a16:rowId xmlns:a16="http://schemas.microsoft.com/office/drawing/2014/main" val="10002"/>
                  </a:ext>
                </a:extLst>
              </a:tr>
              <a:tr h="699925">
                <a:tc>
                  <a:txBody>
                    <a:bodyPr/>
                    <a:lstStyle/>
                    <a:p>
                      <a:pPr marL="0" lvl="0" indent="0" algn="ctr">
                        <a:spcBef>
                          <a:spcPts val="0"/>
                        </a:spcBef>
                        <a:buNone/>
                      </a:pPr>
                      <a:r>
                        <a:rPr lang="en" sz="2400">
                          <a:latin typeface="Economica"/>
                          <a:ea typeface="Economica"/>
                          <a:cs typeface="Economica"/>
                          <a:sym typeface="Economica"/>
                        </a:rPr>
                        <a:t>Conduction velocity</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tc>
                  <a:txBody>
                    <a:bodyPr/>
                    <a:lstStyle/>
                    <a:p>
                      <a:pPr marL="0" lvl="0" indent="0">
                        <a:spcBef>
                          <a:spcPts val="0"/>
                        </a:spcBef>
                        <a:buNone/>
                      </a:pPr>
                      <a:r>
                        <a:rPr lang="en"/>
                        <a:t>             </a:t>
                      </a:r>
                      <a:r>
                        <a:rPr lang="en">
                          <a:solidFill>
                            <a:srgbClr val="FF0000"/>
                          </a:solidFill>
                        </a:rPr>
                        <a:t>3-5</a:t>
                      </a:r>
                      <a:r>
                        <a:rPr lang="en"/>
                        <a:t> </a:t>
                      </a:r>
                      <a:r>
                        <a:rPr lang="en">
                          <a:solidFill>
                            <a:srgbClr val="FFFFFF"/>
                          </a:solidFill>
                        </a:rPr>
                        <a:t>m/sec</a:t>
                      </a:r>
                    </a:p>
                    <a:p>
                      <a:pPr marL="0" lvl="0" indent="0">
                        <a:spcBef>
                          <a:spcPts val="0"/>
                        </a:spcBef>
                        <a:buNone/>
                      </a:pPr>
                      <a:r>
                        <a:rPr lang="en">
                          <a:solidFill>
                            <a:srgbClr val="FF9900"/>
                          </a:solidFill>
                        </a:rPr>
                        <a:t>               </a:t>
                      </a:r>
                    </a:p>
                    <a:p>
                      <a:pPr marL="0" lvl="0" indent="0">
                        <a:spcBef>
                          <a:spcPts val="0"/>
                        </a:spcBef>
                        <a:buNone/>
                      </a:pPr>
                      <a:r>
                        <a:rPr lang="en">
                          <a:solidFill>
                            <a:srgbClr val="FF9900"/>
                          </a:solidFill>
                        </a:rPr>
                        <a:t>               </a:t>
                      </a:r>
                      <a:r>
                        <a:rPr lang="en">
                          <a:solidFill>
                            <a:srgbClr val="FF0000"/>
                          </a:solidFill>
                        </a:rPr>
                        <a:t>(slower)</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tc>
                  <a:txBody>
                    <a:bodyPr/>
                    <a:lstStyle/>
                    <a:p>
                      <a:pPr marL="0" lvl="0" indent="0">
                        <a:spcBef>
                          <a:spcPts val="0"/>
                        </a:spcBef>
                        <a:buNone/>
                      </a:pPr>
                      <a:r>
                        <a:rPr lang="en"/>
                        <a:t>            </a:t>
                      </a:r>
                      <a:r>
                        <a:rPr lang="en">
                          <a:solidFill>
                            <a:srgbClr val="FF0000"/>
                          </a:solidFill>
                        </a:rPr>
                        <a:t>39-65 </a:t>
                      </a:r>
                      <a:r>
                        <a:rPr lang="en">
                          <a:solidFill>
                            <a:srgbClr val="FFFFFF"/>
                          </a:solidFill>
                        </a:rPr>
                        <a:t>m/sec</a:t>
                      </a:r>
                    </a:p>
                    <a:p>
                      <a:pPr marL="0" lvl="0" indent="0">
                        <a:spcBef>
                          <a:spcPts val="0"/>
                        </a:spcBef>
                        <a:buNone/>
                      </a:pPr>
                      <a:r>
                        <a:rPr lang="en">
                          <a:solidFill>
                            <a:srgbClr val="FF9900"/>
                          </a:solidFill>
                        </a:rPr>
                        <a:t>                   </a:t>
                      </a:r>
                    </a:p>
                    <a:p>
                      <a:pPr marL="0" lvl="0" indent="0">
                        <a:spcBef>
                          <a:spcPts val="0"/>
                        </a:spcBef>
                        <a:buNone/>
                      </a:pPr>
                      <a:r>
                        <a:rPr lang="en">
                          <a:solidFill>
                            <a:srgbClr val="FF9900"/>
                          </a:solidFill>
                        </a:rPr>
                        <a:t>                </a:t>
                      </a:r>
                      <a:r>
                        <a:rPr lang="en">
                          <a:solidFill>
                            <a:srgbClr val="FF0000"/>
                          </a:solidFill>
                        </a:rPr>
                        <a:t>(faster)</a:t>
                      </a:r>
                    </a:p>
                  </a:txBody>
                  <a:tcPr marL="91425" marR="91425" marT="91425" marB="91425">
                    <a:lnL w="9525" cap="flat" cmpd="sng">
                      <a:solidFill>
                        <a:srgbClr val="F3F3F3"/>
                      </a:solidFill>
                      <a:prstDash val="solid"/>
                      <a:round/>
                      <a:headEnd type="none" w="med" len="med"/>
                      <a:tailEnd type="none" w="med" len="med"/>
                    </a:lnL>
                    <a:lnR w="9525" cap="flat" cmpd="sng">
                      <a:solidFill>
                        <a:srgbClr val="F3F3F3"/>
                      </a:solidFill>
                      <a:prstDash val="solid"/>
                      <a:round/>
                      <a:headEnd type="none" w="med" len="med"/>
                      <a:tailEnd type="none" w="med" len="med"/>
                    </a:lnR>
                    <a:lnT w="9525" cap="flat" cmpd="sng">
                      <a:solidFill>
                        <a:srgbClr val="F3F3F3"/>
                      </a:solidFill>
                      <a:prstDash val="solid"/>
                      <a:round/>
                      <a:headEnd type="none" w="med" len="med"/>
                      <a:tailEnd type="none" w="med" len="med"/>
                    </a:lnT>
                    <a:lnB w="9525" cap="flat" cmpd="sng">
                      <a:solidFill>
                        <a:srgbClr val="F3F3F3"/>
                      </a:solidFill>
                      <a:prstDash val="solid"/>
                      <a:round/>
                      <a:headEnd type="none" w="med" len="med"/>
                      <a:tailEnd type="none" w="med" len="med"/>
                    </a:lnB>
                    <a:solidFill>
                      <a:schemeClr val="lt2"/>
                    </a:solidFill>
                  </a:tcPr>
                </a:tc>
                <a:extLst>
                  <a:ext uri="{0D108BD9-81ED-4DB2-BD59-A6C34878D82A}">
                    <a16:rowId xmlns:a16="http://schemas.microsoft.com/office/drawing/2014/main" val="10003"/>
                  </a:ext>
                </a:extLst>
              </a:tr>
            </a:tbl>
          </a:graphicData>
        </a:graphic>
      </p:graphicFrame>
      <p:cxnSp>
        <p:nvCxnSpPr>
          <p:cNvPr id="254" name="Shape 254"/>
          <p:cNvCxnSpPr/>
          <p:nvPr/>
        </p:nvCxnSpPr>
        <p:spPr>
          <a:xfrm rot="10800000" flipH="1">
            <a:off x="281550" y="923675"/>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11700" y="179225"/>
            <a:ext cx="8643600" cy="1222200"/>
          </a:xfrm>
          <a:prstGeom prst="rect">
            <a:avLst/>
          </a:prstGeom>
        </p:spPr>
        <p:txBody>
          <a:bodyPr wrap="square" lIns="91425" tIns="91425" rIns="91425" bIns="91425" anchor="b" anchorCtr="0">
            <a:noAutofit/>
          </a:bodyPr>
          <a:lstStyle/>
          <a:p>
            <a:pPr marL="0" lvl="0" indent="0">
              <a:lnSpc>
                <a:spcPct val="115000"/>
              </a:lnSpc>
              <a:spcBef>
                <a:spcPts val="0"/>
              </a:spcBef>
              <a:buNone/>
            </a:pPr>
            <a:r>
              <a:rPr lang="en" sz="3500">
                <a:solidFill>
                  <a:schemeClr val="accent2"/>
                </a:solidFill>
              </a:rPr>
              <a:t>Safety Factor for Transmission at the Neuromuscular Junction             </a:t>
            </a:r>
            <a:r>
              <a:rPr lang="en" sz="1400">
                <a:solidFill>
                  <a:schemeClr val="accent2"/>
                </a:solidFill>
              </a:rPr>
              <a:t>436 male</a:t>
            </a:r>
          </a:p>
        </p:txBody>
      </p:sp>
      <p:sp>
        <p:nvSpPr>
          <p:cNvPr id="260" name="Shape 260"/>
          <p:cNvSpPr txBox="1">
            <a:spLocks noGrp="1"/>
          </p:cNvSpPr>
          <p:nvPr>
            <p:ph type="body" idx="1"/>
          </p:nvPr>
        </p:nvSpPr>
        <p:spPr>
          <a:xfrm>
            <a:off x="381502" y="1641058"/>
            <a:ext cx="8520600" cy="3354000"/>
          </a:xfrm>
          <a:prstGeom prst="rect">
            <a:avLst/>
          </a:prstGeom>
        </p:spPr>
        <p:txBody>
          <a:bodyPr wrap="square" lIns="91425" tIns="91425" rIns="91425" bIns="91425" anchor="t" anchorCtr="0">
            <a:noAutofit/>
          </a:bodyPr>
          <a:lstStyle/>
          <a:p>
            <a:pPr marL="0" lvl="0" indent="-69850" rtl="0">
              <a:lnSpc>
                <a:spcPct val="150000"/>
              </a:lnSpc>
              <a:spcBef>
                <a:spcPts val="0"/>
              </a:spcBef>
              <a:spcAft>
                <a:spcPts val="0"/>
              </a:spcAft>
              <a:buClr>
                <a:schemeClr val="dk1"/>
              </a:buClr>
              <a:buSzPts val="1100"/>
              <a:buFont typeface="Arial"/>
              <a:buNone/>
            </a:pPr>
            <a:r>
              <a:rPr lang="en" sz="1400"/>
              <a:t>Fatigue of the Junction:</a:t>
            </a:r>
          </a:p>
          <a:p>
            <a:pPr marL="457200" lvl="0" indent="-317500" rtl="0">
              <a:lnSpc>
                <a:spcPct val="150000"/>
              </a:lnSpc>
              <a:spcBef>
                <a:spcPts val="0"/>
              </a:spcBef>
              <a:spcAft>
                <a:spcPts val="0"/>
              </a:spcAft>
              <a:buSzPts val="1400"/>
              <a:buChar char="○"/>
            </a:pPr>
            <a:r>
              <a:rPr lang="en" sz="1400"/>
              <a:t>Each impulse that arrives at the junction causes about 3X as much EPP as required to stimulate the muscle fiber.</a:t>
            </a:r>
          </a:p>
          <a:p>
            <a:pPr marL="0" lvl="0" indent="-69850" rtl="0">
              <a:lnSpc>
                <a:spcPct val="150000"/>
              </a:lnSpc>
              <a:spcBef>
                <a:spcPts val="0"/>
              </a:spcBef>
              <a:spcAft>
                <a:spcPts val="0"/>
              </a:spcAft>
              <a:buClr>
                <a:schemeClr val="dk1"/>
              </a:buClr>
              <a:buSzPts val="1100"/>
              <a:buFont typeface="Arial"/>
              <a:buNone/>
            </a:pPr>
            <a:r>
              <a:rPr lang="en" sz="1400"/>
              <a:t>        </a:t>
            </a:r>
            <a:r>
              <a:rPr lang="en" sz="1400" b="1"/>
              <a:t>&gt;</a:t>
            </a:r>
            <a:r>
              <a:rPr lang="en" sz="1400"/>
              <a:t> Therefore, </a:t>
            </a:r>
            <a:r>
              <a:rPr lang="en" sz="1400" u="sng"/>
              <a:t>the normal NMJ</a:t>
            </a:r>
            <a:r>
              <a:rPr lang="en" sz="1400"/>
              <a:t> is said to have a </a:t>
            </a:r>
            <a:r>
              <a:rPr lang="en" sz="1400" i="1" u="sng"/>
              <a:t>high</a:t>
            </a:r>
            <a:r>
              <a:rPr lang="en" sz="1400"/>
              <a:t> </a:t>
            </a:r>
            <a:r>
              <a:rPr lang="en" sz="1400" i="1"/>
              <a:t>safety factor.</a:t>
            </a:r>
          </a:p>
          <a:p>
            <a:pPr marL="457200" lvl="0" indent="-317500" rtl="0">
              <a:lnSpc>
                <a:spcPct val="150000"/>
              </a:lnSpc>
              <a:spcBef>
                <a:spcPts val="0"/>
              </a:spcBef>
              <a:spcAft>
                <a:spcPts val="0"/>
              </a:spcAft>
              <a:buSzPts val="1400"/>
              <a:buChar char="○"/>
            </a:pPr>
            <a:r>
              <a:rPr lang="en" sz="1400"/>
              <a:t>Overstimulation diminishes the number of Ach vesicles.</a:t>
            </a:r>
          </a:p>
          <a:p>
            <a:pPr marL="0" lvl="0" indent="-69850" rtl="0">
              <a:lnSpc>
                <a:spcPct val="150000"/>
              </a:lnSpc>
              <a:spcBef>
                <a:spcPts val="0"/>
              </a:spcBef>
              <a:spcAft>
                <a:spcPts val="0"/>
              </a:spcAft>
              <a:buClr>
                <a:schemeClr val="dk1"/>
              </a:buClr>
              <a:buSzPts val="1100"/>
              <a:buFont typeface="Arial"/>
              <a:buNone/>
            </a:pPr>
            <a:r>
              <a:rPr lang="en" sz="1400"/>
              <a:t>        This situation is called </a:t>
            </a:r>
            <a:r>
              <a:rPr lang="en" sz="1400" i="1"/>
              <a:t>fatigue </a:t>
            </a:r>
            <a:r>
              <a:rPr lang="en" sz="1400"/>
              <a:t>of the NMJ.</a:t>
            </a:r>
          </a:p>
          <a:p>
            <a:pPr marL="457200" lvl="0" indent="-317500" rtl="0">
              <a:lnSpc>
                <a:spcPct val="150000"/>
              </a:lnSpc>
              <a:spcBef>
                <a:spcPts val="0"/>
              </a:spcBef>
              <a:spcAft>
                <a:spcPts val="0"/>
              </a:spcAft>
              <a:buSzPts val="1400"/>
              <a:buChar char="○"/>
            </a:pPr>
            <a:r>
              <a:rPr lang="en" sz="1400"/>
              <a:t>Fatigue of the NMJ occurs rarely and only at </a:t>
            </a:r>
            <a:r>
              <a:rPr lang="en" sz="1400">
                <a:solidFill>
                  <a:srgbClr val="FF0000"/>
                </a:solidFill>
              </a:rPr>
              <a:t>exhausting levels of muscle activity.</a:t>
            </a:r>
          </a:p>
          <a:p>
            <a:pPr marL="114300" lvl="0" indent="0">
              <a:spcBef>
                <a:spcPts val="0"/>
              </a:spcBef>
              <a:buNone/>
            </a:pPr>
            <a:endParaRPr/>
          </a:p>
        </p:txBody>
      </p:sp>
      <p:cxnSp>
        <p:nvCxnSpPr>
          <p:cNvPr id="261" name="Shape 261"/>
          <p:cNvCxnSpPr/>
          <p:nvPr/>
        </p:nvCxnSpPr>
        <p:spPr>
          <a:xfrm rot="10800000" flipH="1">
            <a:off x="281550" y="102355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11700" y="92350"/>
            <a:ext cx="8688900" cy="831300"/>
          </a:xfrm>
          <a:prstGeom prst="rect">
            <a:avLst/>
          </a:prstGeom>
          <a:noFill/>
          <a:ln>
            <a:noFill/>
          </a:ln>
        </p:spPr>
        <p:txBody>
          <a:bodyPr wrap="square" lIns="91425" tIns="91425" rIns="91425" bIns="91425" anchor="b" anchorCtr="0">
            <a:noAutofit/>
          </a:bodyPr>
          <a:lstStyle/>
          <a:p>
            <a:pPr marL="0" lvl="0" indent="-158750" rtl="0">
              <a:spcBef>
                <a:spcPts val="0"/>
              </a:spcBef>
              <a:buClr>
                <a:schemeClr val="dk1"/>
              </a:buClr>
              <a:buSzPts val="2500"/>
              <a:buFont typeface="Economica"/>
              <a:buNone/>
            </a:pPr>
            <a:r>
              <a:rPr lang="en" sz="3800">
                <a:solidFill>
                  <a:schemeClr val="accent2"/>
                </a:solidFill>
              </a:rPr>
              <a:t>The Molecular Mechanism of Skeletal Muscle Contraction </a:t>
            </a:r>
          </a:p>
        </p:txBody>
      </p:sp>
      <p:sp>
        <p:nvSpPr>
          <p:cNvPr id="267" name="Shape 267"/>
          <p:cNvSpPr txBox="1">
            <a:spLocks noGrp="1"/>
          </p:cNvSpPr>
          <p:nvPr>
            <p:ph type="body" idx="1"/>
          </p:nvPr>
        </p:nvSpPr>
        <p:spPr>
          <a:xfrm>
            <a:off x="311700" y="1225225"/>
            <a:ext cx="8520600" cy="3354000"/>
          </a:xfrm>
          <a:prstGeom prst="rect">
            <a:avLst/>
          </a:prstGeom>
          <a:noFill/>
          <a:ln>
            <a:noFill/>
          </a:ln>
        </p:spPr>
        <p:txBody>
          <a:bodyPr wrap="square" lIns="91425" tIns="91425" rIns="91425" bIns="91425" anchor="t" anchorCtr="0">
            <a:noAutofit/>
          </a:bodyPr>
          <a:lstStyle/>
          <a:p>
            <a:pPr marL="0" lvl="0" indent="-69850" algn="l" rtl="0">
              <a:spcBef>
                <a:spcPts val="0"/>
              </a:spcBef>
              <a:spcAft>
                <a:spcPts val="0"/>
              </a:spcAft>
              <a:buClr>
                <a:schemeClr val="dk1"/>
              </a:buClr>
              <a:buSzPts val="1100"/>
              <a:buFont typeface="Arial"/>
              <a:buNone/>
            </a:pPr>
            <a:r>
              <a:rPr lang="en" sz="1400">
                <a:solidFill>
                  <a:srgbClr val="000000"/>
                </a:solidFill>
              </a:rPr>
              <a:t>Muscle Contraction Occurs by a Sliding Filament Mechanism</a:t>
            </a:r>
          </a:p>
          <a:p>
            <a:pPr marL="0" lvl="0" indent="-69850" algn="l" rtl="0">
              <a:spcBef>
                <a:spcPts val="0"/>
              </a:spcBef>
              <a:spcAft>
                <a:spcPts val="0"/>
              </a:spcAft>
              <a:buClr>
                <a:schemeClr val="dk1"/>
              </a:buClr>
              <a:buSzPts val="1100"/>
              <a:buFont typeface="Arial"/>
              <a:buNone/>
            </a:pPr>
            <a:endParaRPr sz="1400">
              <a:solidFill>
                <a:srgbClr val="000000"/>
              </a:solidFill>
            </a:endParaRPr>
          </a:p>
          <a:p>
            <a:pPr marL="0" lvl="0" indent="-69850" algn="l" rtl="0">
              <a:spcBef>
                <a:spcPts val="0"/>
              </a:spcBef>
              <a:spcAft>
                <a:spcPts val="0"/>
              </a:spcAft>
              <a:buClr>
                <a:schemeClr val="dk1"/>
              </a:buClr>
              <a:buSzPts val="1100"/>
              <a:buFont typeface="Arial"/>
              <a:buNone/>
            </a:pPr>
            <a:r>
              <a:rPr lang="en" sz="1400">
                <a:solidFill>
                  <a:srgbClr val="000000"/>
                </a:solidFill>
              </a:rPr>
              <a:t>Molecular Characteristics of the Contractile Filaments:</a:t>
            </a:r>
          </a:p>
          <a:p>
            <a:pPr marL="0" lvl="0" indent="-69850" rtl="0">
              <a:spcBef>
                <a:spcPts val="0"/>
              </a:spcBef>
              <a:spcAft>
                <a:spcPts val="0"/>
              </a:spcAft>
              <a:buClr>
                <a:schemeClr val="dk1"/>
              </a:buClr>
              <a:buSzPts val="1100"/>
              <a:buFont typeface="Arial"/>
              <a:buNone/>
            </a:pPr>
            <a:r>
              <a:rPr lang="en" sz="1400">
                <a:solidFill>
                  <a:srgbClr val="000000"/>
                </a:solidFill>
              </a:rPr>
              <a:t>Myosin filaments are composed of multiple myosin molecules.</a:t>
            </a:r>
          </a:p>
          <a:p>
            <a:pPr marL="0" lvl="0" indent="-69850" rtl="0">
              <a:spcBef>
                <a:spcPts val="0"/>
              </a:spcBef>
              <a:spcAft>
                <a:spcPts val="0"/>
              </a:spcAft>
              <a:buClr>
                <a:schemeClr val="dk1"/>
              </a:buClr>
              <a:buSzPts val="1100"/>
              <a:buFont typeface="Arial"/>
              <a:buNone/>
            </a:pPr>
            <a:endParaRPr sz="1400">
              <a:solidFill>
                <a:srgbClr val="000000"/>
              </a:solidFill>
            </a:endParaRPr>
          </a:p>
          <a:p>
            <a:pPr marL="0" lvl="0" indent="-69850" rtl="0">
              <a:spcBef>
                <a:spcPts val="0"/>
              </a:spcBef>
              <a:spcAft>
                <a:spcPts val="0"/>
              </a:spcAft>
              <a:buClr>
                <a:schemeClr val="dk1"/>
              </a:buClr>
              <a:buSzPts val="1100"/>
              <a:buFont typeface="Arial"/>
              <a:buNone/>
            </a:pPr>
            <a:r>
              <a:rPr lang="en" sz="1400" b="1">
                <a:solidFill>
                  <a:srgbClr val="000000"/>
                </a:solidFill>
              </a:rPr>
              <a:t>Each Myosin molecule has:                       Each myosin head contains:</a:t>
            </a:r>
          </a:p>
          <a:p>
            <a:pPr marL="0" lvl="0" indent="-69850" rtl="0">
              <a:spcBef>
                <a:spcPts val="0"/>
              </a:spcBef>
              <a:spcAft>
                <a:spcPts val="0"/>
              </a:spcAft>
              <a:buClr>
                <a:schemeClr val="dk1"/>
              </a:buClr>
              <a:buSzPts val="1100"/>
              <a:buFont typeface="Arial"/>
              <a:buNone/>
            </a:pPr>
            <a:r>
              <a:rPr lang="en" sz="1400">
                <a:solidFill>
                  <a:srgbClr val="000000"/>
                </a:solidFill>
              </a:rPr>
              <a:t>(1) Head                                                            (1) Actin binding site </a:t>
            </a:r>
          </a:p>
          <a:p>
            <a:pPr marL="0" lvl="0" indent="-69850" rtl="0">
              <a:spcBef>
                <a:spcPts val="0"/>
              </a:spcBef>
              <a:spcAft>
                <a:spcPts val="0"/>
              </a:spcAft>
              <a:buClr>
                <a:schemeClr val="dk1"/>
              </a:buClr>
              <a:buSzPts val="1100"/>
              <a:buFont typeface="Arial"/>
              <a:buNone/>
            </a:pPr>
            <a:r>
              <a:rPr lang="en" sz="1400">
                <a:solidFill>
                  <a:srgbClr val="000000"/>
                </a:solidFill>
              </a:rPr>
              <a:t>(2) Tail                                                               (2) Myosin ATPase site  </a:t>
            </a:r>
          </a:p>
          <a:p>
            <a:pPr marL="0" lvl="0" indent="-69850" rtl="0">
              <a:spcBef>
                <a:spcPts val="0"/>
              </a:spcBef>
              <a:spcAft>
                <a:spcPts val="0"/>
              </a:spcAft>
              <a:buClr>
                <a:schemeClr val="dk1"/>
              </a:buClr>
              <a:buSzPts val="1100"/>
              <a:buFont typeface="Arial"/>
              <a:buNone/>
            </a:pPr>
            <a:r>
              <a:rPr lang="en" sz="1400">
                <a:solidFill>
                  <a:srgbClr val="000000"/>
                </a:solidFill>
              </a:rPr>
              <a:t>(3) Hinge (joint ) </a:t>
            </a:r>
          </a:p>
          <a:p>
            <a:pPr marL="0" lvl="0" indent="-69850" rtl="0">
              <a:spcBef>
                <a:spcPts val="0"/>
              </a:spcBef>
              <a:spcAft>
                <a:spcPts val="0"/>
              </a:spcAft>
              <a:buClr>
                <a:schemeClr val="dk1"/>
              </a:buClr>
              <a:buSzPts val="1100"/>
              <a:buFont typeface="Arial"/>
              <a:buNone/>
            </a:pPr>
            <a:r>
              <a:rPr lang="en" sz="1400">
                <a:solidFill>
                  <a:srgbClr val="000000"/>
                </a:solidFill>
              </a:rPr>
              <a:t>  </a:t>
            </a:r>
          </a:p>
        </p:txBody>
      </p:sp>
      <p:pic>
        <p:nvPicPr>
          <p:cNvPr id="268" name="Shape 268"/>
          <p:cNvPicPr preferRelativeResize="0"/>
          <p:nvPr/>
        </p:nvPicPr>
        <p:blipFill>
          <a:blip r:embed="rId3">
            <a:alphaModFix/>
          </a:blip>
          <a:stretch>
            <a:fillRect/>
          </a:stretch>
        </p:blipFill>
        <p:spPr>
          <a:xfrm>
            <a:off x="5671775" y="1225225"/>
            <a:ext cx="3328826" cy="1183564"/>
          </a:xfrm>
          <a:prstGeom prst="rect">
            <a:avLst/>
          </a:prstGeom>
          <a:noFill/>
          <a:ln>
            <a:noFill/>
          </a:ln>
        </p:spPr>
      </p:pic>
      <p:pic>
        <p:nvPicPr>
          <p:cNvPr id="269" name="Shape 269"/>
          <p:cNvPicPr preferRelativeResize="0"/>
          <p:nvPr/>
        </p:nvPicPr>
        <p:blipFill rotWithShape="1">
          <a:blip r:embed="rId4">
            <a:alphaModFix/>
          </a:blip>
          <a:srcRect t="33704"/>
          <a:stretch/>
        </p:blipFill>
        <p:spPr>
          <a:xfrm>
            <a:off x="178525" y="3620425"/>
            <a:ext cx="2667401" cy="1326299"/>
          </a:xfrm>
          <a:prstGeom prst="rect">
            <a:avLst/>
          </a:prstGeom>
          <a:noFill/>
          <a:ln>
            <a:noFill/>
          </a:ln>
        </p:spPr>
      </p:pic>
      <p:pic>
        <p:nvPicPr>
          <p:cNvPr id="270" name="Shape 270"/>
          <p:cNvPicPr preferRelativeResize="0"/>
          <p:nvPr/>
        </p:nvPicPr>
        <p:blipFill>
          <a:blip r:embed="rId5">
            <a:alphaModFix/>
          </a:blip>
          <a:stretch>
            <a:fillRect/>
          </a:stretch>
        </p:blipFill>
        <p:spPr>
          <a:xfrm>
            <a:off x="3673198" y="3370752"/>
            <a:ext cx="2439025" cy="1575975"/>
          </a:xfrm>
          <a:prstGeom prst="rect">
            <a:avLst/>
          </a:prstGeom>
          <a:noFill/>
          <a:ln>
            <a:noFill/>
          </a:ln>
        </p:spPr>
      </p:pic>
      <p:cxnSp>
        <p:nvCxnSpPr>
          <p:cNvPr id="271" name="Shape 271"/>
          <p:cNvCxnSpPr/>
          <p:nvPr/>
        </p:nvCxnSpPr>
        <p:spPr>
          <a:xfrm rot="10800000" flipH="1">
            <a:off x="281550" y="857100"/>
            <a:ext cx="8580900" cy="16800"/>
          </a:xfrm>
          <a:prstGeom prst="straightConnector1">
            <a:avLst/>
          </a:prstGeom>
          <a:noFill/>
          <a:ln w="9525" cap="flat" cmpd="sng">
            <a:solidFill>
              <a:schemeClr val="lt2"/>
            </a:solidFill>
            <a:prstDash val="dot"/>
            <a:round/>
            <a:headEnd type="none" w="lg" len="lg"/>
            <a:tailEnd type="none" w="lg" len="lg"/>
          </a:ln>
        </p:spPr>
      </p:cxnSp>
      <p:sp>
        <p:nvSpPr>
          <p:cNvPr id="272" name="Shape 272"/>
          <p:cNvSpPr txBox="1"/>
          <p:nvPr/>
        </p:nvSpPr>
        <p:spPr>
          <a:xfrm>
            <a:off x="6997950" y="2635900"/>
            <a:ext cx="1726200" cy="1131300"/>
          </a:xfrm>
          <a:prstGeom prst="rect">
            <a:avLst/>
          </a:prstGeom>
          <a:noFill/>
          <a:ln>
            <a:noFill/>
          </a:ln>
        </p:spPr>
        <p:txBody>
          <a:bodyPr wrap="square" lIns="91425" tIns="91425" rIns="91425" bIns="91425" anchor="t" anchorCtr="0">
            <a:noAutofit/>
          </a:bodyPr>
          <a:lstStyle/>
          <a:p>
            <a:pPr marL="0" lvl="0" indent="0">
              <a:spcBef>
                <a:spcPts val="0"/>
              </a:spcBef>
              <a:buNone/>
            </a:pPr>
            <a:r>
              <a:rPr lang="en">
                <a:solidFill>
                  <a:srgbClr val="6AA84F"/>
                </a:solidFill>
              </a:rPr>
              <a:t>Myosin &amp; actin never change in size</a:t>
            </a:r>
          </a:p>
          <a:p>
            <a:pPr marL="0" lvl="0" indent="0" rtl="0">
              <a:spcBef>
                <a:spcPts val="0"/>
              </a:spcBef>
              <a:buNone/>
            </a:pPr>
            <a:r>
              <a:rPr lang="en">
                <a:solidFill>
                  <a:srgbClr val="6AA84F"/>
                </a:solidFill>
              </a:rPr>
              <a:t>Just the sarcomere will narrowed or shortened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189850"/>
            <a:ext cx="8520600" cy="831300"/>
          </a:xfrm>
          <a:prstGeom prst="rect">
            <a:avLst/>
          </a:prstGeom>
          <a:noFill/>
          <a:ln>
            <a:noFill/>
          </a:ln>
        </p:spPr>
        <p:txBody>
          <a:bodyPr wrap="square" lIns="91425" tIns="91425" rIns="91425" bIns="91425" anchor="b" anchorCtr="0">
            <a:noAutofit/>
          </a:bodyPr>
          <a:lstStyle/>
          <a:p>
            <a:pPr marL="0" lvl="0" indent="-69850" rtl="0">
              <a:lnSpc>
                <a:spcPct val="115000"/>
              </a:lnSpc>
              <a:spcBef>
                <a:spcPts val="0"/>
              </a:spcBef>
              <a:buClr>
                <a:schemeClr val="dk1"/>
              </a:buClr>
              <a:buSzPts val="1100"/>
              <a:buFont typeface="Arial"/>
              <a:buNone/>
            </a:pPr>
            <a:r>
              <a:rPr lang="en" sz="3800">
                <a:solidFill>
                  <a:schemeClr val="accent2"/>
                </a:solidFill>
              </a:rPr>
              <a:t>Molecular Characteristics of the Contractile Filaments</a:t>
            </a:r>
          </a:p>
        </p:txBody>
      </p:sp>
      <p:sp>
        <p:nvSpPr>
          <p:cNvPr id="278" name="Shape 278"/>
          <p:cNvSpPr txBox="1">
            <a:spLocks noGrp="1"/>
          </p:cNvSpPr>
          <p:nvPr>
            <p:ph type="body" idx="1"/>
          </p:nvPr>
        </p:nvSpPr>
        <p:spPr>
          <a:xfrm>
            <a:off x="311700" y="1021150"/>
            <a:ext cx="5811600" cy="3480000"/>
          </a:xfrm>
          <a:prstGeom prst="rect">
            <a:avLst/>
          </a:prstGeom>
          <a:noFill/>
          <a:ln>
            <a:noFill/>
          </a:ln>
        </p:spPr>
        <p:txBody>
          <a:bodyPr wrap="square" lIns="91425" tIns="91425" rIns="91425" bIns="91425" anchor="t" anchorCtr="0">
            <a:noAutofit/>
          </a:bodyPr>
          <a:lstStyle/>
          <a:p>
            <a:pPr marL="0" lvl="0" indent="-69850" rtl="0">
              <a:spcBef>
                <a:spcPts val="0"/>
              </a:spcBef>
              <a:spcAft>
                <a:spcPts val="0"/>
              </a:spcAft>
              <a:buClr>
                <a:schemeClr val="dk1"/>
              </a:buClr>
              <a:buSzPts val="1100"/>
              <a:buFont typeface="Arial"/>
              <a:buNone/>
            </a:pPr>
            <a:r>
              <a:rPr lang="en" sz="1400" b="1">
                <a:solidFill>
                  <a:srgbClr val="000000"/>
                </a:solidFill>
              </a:rPr>
              <a:t>Actin filaments </a:t>
            </a:r>
            <a:r>
              <a:rPr lang="en" sz="1400">
                <a:solidFill>
                  <a:srgbClr val="000000"/>
                </a:solidFill>
              </a:rPr>
              <a:t>are composed of actin, tropomyosin and troponin</a:t>
            </a:r>
          </a:p>
          <a:p>
            <a:pPr marL="0" lvl="0" indent="-69850" rtl="0">
              <a:spcBef>
                <a:spcPts val="0"/>
              </a:spcBef>
              <a:spcAft>
                <a:spcPts val="0"/>
              </a:spcAft>
              <a:buClr>
                <a:schemeClr val="dk1"/>
              </a:buClr>
              <a:buSzPts val="1100"/>
              <a:buFont typeface="Arial"/>
              <a:buNone/>
            </a:pPr>
            <a:r>
              <a:rPr lang="en" sz="1400">
                <a:solidFill>
                  <a:srgbClr val="000000"/>
                </a:solidFill>
              </a:rPr>
              <a:t> </a:t>
            </a:r>
          </a:p>
          <a:p>
            <a:pPr marL="0" lvl="0" indent="-69850" rtl="0">
              <a:spcBef>
                <a:spcPts val="0"/>
              </a:spcBef>
              <a:spcAft>
                <a:spcPts val="0"/>
              </a:spcAft>
              <a:buClr>
                <a:schemeClr val="dk1"/>
              </a:buClr>
              <a:buSzPts val="1100"/>
              <a:buFont typeface="Arial"/>
              <a:buNone/>
            </a:pPr>
            <a:r>
              <a:rPr lang="en" sz="1400" b="1">
                <a:solidFill>
                  <a:srgbClr val="000000"/>
                </a:solidFill>
              </a:rPr>
              <a:t>Molecular Mechanism:</a:t>
            </a:r>
          </a:p>
          <a:p>
            <a:pPr marL="0" lvl="0" indent="-69850" rtl="0">
              <a:spcBef>
                <a:spcPts val="0"/>
              </a:spcBef>
              <a:spcAft>
                <a:spcPts val="0"/>
              </a:spcAft>
              <a:buClr>
                <a:schemeClr val="dk1"/>
              </a:buClr>
              <a:buSzPts val="1100"/>
              <a:buFont typeface="Arial"/>
              <a:buNone/>
            </a:pPr>
            <a:r>
              <a:rPr lang="en" sz="1400">
                <a:solidFill>
                  <a:srgbClr val="000000"/>
                </a:solidFill>
              </a:rPr>
              <a:t>The heads of the cross-bridges bend back and forth and step by step walk along the actin filament, </a:t>
            </a:r>
          </a:p>
          <a:p>
            <a:pPr marL="0" lvl="0" indent="-69850" rtl="0">
              <a:spcBef>
                <a:spcPts val="0"/>
              </a:spcBef>
              <a:spcAft>
                <a:spcPts val="0"/>
              </a:spcAft>
              <a:buClr>
                <a:schemeClr val="dk1"/>
              </a:buClr>
              <a:buSzPts val="1100"/>
              <a:buFont typeface="Arial"/>
              <a:buNone/>
            </a:pPr>
            <a:r>
              <a:rPr lang="en" sz="1400">
                <a:solidFill>
                  <a:srgbClr val="000000"/>
                </a:solidFill>
              </a:rPr>
              <a:t>pulling the ends of two successive actin filaments toward the center of the myosin filament.</a:t>
            </a:r>
            <a:r>
              <a:rPr lang="en" sz="1400" b="1">
                <a:solidFill>
                  <a:srgbClr val="000000"/>
                </a:solidFill>
              </a:rPr>
              <a:t>          </a:t>
            </a:r>
          </a:p>
          <a:p>
            <a:pPr marL="0" lvl="0" indent="-69850" rtl="0">
              <a:spcBef>
                <a:spcPts val="0"/>
              </a:spcBef>
              <a:spcAft>
                <a:spcPts val="0"/>
              </a:spcAft>
              <a:buClr>
                <a:schemeClr val="dk1"/>
              </a:buClr>
              <a:buSzPts val="1100"/>
              <a:buFont typeface="Arial"/>
              <a:buNone/>
            </a:pPr>
            <a:endParaRPr sz="1400" b="1">
              <a:solidFill>
                <a:srgbClr val="000000"/>
              </a:solidFill>
            </a:endParaRPr>
          </a:p>
          <a:p>
            <a:pPr marL="0" lvl="0" indent="-69850" rtl="0">
              <a:spcBef>
                <a:spcPts val="0"/>
              </a:spcBef>
              <a:spcAft>
                <a:spcPts val="0"/>
              </a:spcAft>
              <a:buClr>
                <a:schemeClr val="dk1"/>
              </a:buClr>
              <a:buSzPts val="1100"/>
              <a:buFont typeface="Arial"/>
              <a:buNone/>
            </a:pPr>
            <a:endParaRPr sz="1400" b="1">
              <a:solidFill>
                <a:srgbClr val="000000"/>
              </a:solidFill>
            </a:endParaRPr>
          </a:p>
          <a:p>
            <a:pPr marL="0" lvl="0" indent="-69850" rtl="0">
              <a:spcBef>
                <a:spcPts val="0"/>
              </a:spcBef>
              <a:spcAft>
                <a:spcPts val="0"/>
              </a:spcAft>
              <a:buClr>
                <a:schemeClr val="dk1"/>
              </a:buClr>
              <a:buSzPts val="1100"/>
              <a:buFont typeface="Arial"/>
              <a:buNone/>
            </a:pPr>
            <a:endParaRPr sz="1400" b="1">
              <a:solidFill>
                <a:srgbClr val="000000"/>
              </a:solidFill>
            </a:endParaRPr>
          </a:p>
          <a:p>
            <a:pPr marL="0" lvl="0" indent="-69850" rtl="0">
              <a:spcBef>
                <a:spcPts val="0"/>
              </a:spcBef>
              <a:spcAft>
                <a:spcPts val="0"/>
              </a:spcAft>
              <a:buClr>
                <a:schemeClr val="dk1"/>
              </a:buClr>
              <a:buSzPts val="1100"/>
              <a:buFont typeface="Arial"/>
              <a:buNone/>
            </a:pPr>
            <a:r>
              <a:rPr lang="en" sz="1400" b="1">
                <a:solidFill>
                  <a:srgbClr val="000000"/>
                </a:solidFill>
              </a:rPr>
              <a:t>   </a:t>
            </a:r>
          </a:p>
        </p:txBody>
      </p:sp>
      <p:pic>
        <p:nvPicPr>
          <p:cNvPr id="279" name="Shape 279"/>
          <p:cNvPicPr preferRelativeResize="0"/>
          <p:nvPr/>
        </p:nvPicPr>
        <p:blipFill>
          <a:blip r:embed="rId3">
            <a:alphaModFix/>
          </a:blip>
          <a:stretch>
            <a:fillRect/>
          </a:stretch>
        </p:blipFill>
        <p:spPr>
          <a:xfrm>
            <a:off x="6042526" y="2902062"/>
            <a:ext cx="2690825" cy="1081875"/>
          </a:xfrm>
          <a:prstGeom prst="rect">
            <a:avLst/>
          </a:prstGeom>
          <a:noFill/>
          <a:ln>
            <a:noFill/>
          </a:ln>
        </p:spPr>
      </p:pic>
      <p:pic>
        <p:nvPicPr>
          <p:cNvPr id="280" name="Shape 280"/>
          <p:cNvPicPr preferRelativeResize="0"/>
          <p:nvPr/>
        </p:nvPicPr>
        <p:blipFill>
          <a:blip r:embed="rId4">
            <a:alphaModFix/>
          </a:blip>
          <a:stretch>
            <a:fillRect/>
          </a:stretch>
        </p:blipFill>
        <p:spPr>
          <a:xfrm>
            <a:off x="370025" y="3033923"/>
            <a:ext cx="5460475" cy="1677175"/>
          </a:xfrm>
          <a:prstGeom prst="rect">
            <a:avLst/>
          </a:prstGeom>
          <a:noFill/>
          <a:ln>
            <a:noFill/>
          </a:ln>
        </p:spPr>
      </p:pic>
      <p:sp>
        <p:nvSpPr>
          <p:cNvPr id="281" name="Shape 281"/>
          <p:cNvSpPr txBox="1"/>
          <p:nvPr/>
        </p:nvSpPr>
        <p:spPr>
          <a:xfrm>
            <a:off x="6525483" y="4049905"/>
            <a:ext cx="1604100" cy="661200"/>
          </a:xfrm>
          <a:prstGeom prst="rect">
            <a:avLst/>
          </a:prstGeom>
          <a:noFill/>
          <a:ln>
            <a:noFill/>
          </a:ln>
        </p:spPr>
        <p:txBody>
          <a:bodyPr wrap="square" lIns="91425" tIns="91425" rIns="91425" bIns="91425" anchor="t" anchorCtr="0">
            <a:noAutofit/>
          </a:bodyPr>
          <a:lstStyle/>
          <a:p>
            <a:pPr marL="0" lvl="0" indent="0" algn="ctr" rtl="0">
              <a:lnSpc>
                <a:spcPct val="115000"/>
              </a:lnSpc>
              <a:spcBef>
                <a:spcPts val="0"/>
              </a:spcBef>
              <a:buNone/>
            </a:pPr>
            <a:r>
              <a:rPr lang="en" sz="1100" b="1">
                <a:solidFill>
                  <a:schemeClr val="dk1"/>
                </a:solidFill>
                <a:latin typeface="Open Sans"/>
                <a:ea typeface="Open Sans"/>
                <a:cs typeface="Open Sans"/>
                <a:sym typeface="Open Sans"/>
              </a:rPr>
              <a:t>Double-Stranded:</a:t>
            </a:r>
          </a:p>
          <a:p>
            <a:pPr marL="0" lvl="0" indent="-69850" algn="ctr" rtl="0">
              <a:lnSpc>
                <a:spcPct val="115000"/>
              </a:lnSpc>
              <a:spcBef>
                <a:spcPts val="0"/>
              </a:spcBef>
              <a:buClr>
                <a:schemeClr val="dk1"/>
              </a:buClr>
              <a:buSzPts val="1100"/>
              <a:buFont typeface="Arial"/>
              <a:buNone/>
            </a:pPr>
            <a:r>
              <a:rPr lang="en" sz="1100">
                <a:solidFill>
                  <a:schemeClr val="dk1"/>
                </a:solidFill>
                <a:latin typeface="Open Sans"/>
                <a:ea typeface="Open Sans"/>
                <a:cs typeface="Open Sans"/>
                <a:sym typeface="Open Sans"/>
              </a:rPr>
              <a:t>the actin filament </a:t>
            </a:r>
          </a:p>
          <a:p>
            <a:pPr marL="0" lvl="0" indent="0" algn="ctr">
              <a:spcBef>
                <a:spcPts val="0"/>
              </a:spcBef>
              <a:buNone/>
            </a:pPr>
            <a:endParaRPr/>
          </a:p>
        </p:txBody>
      </p:sp>
      <p:sp>
        <p:nvSpPr>
          <p:cNvPr id="282" name="Shape 282"/>
          <p:cNvSpPr txBox="1"/>
          <p:nvPr/>
        </p:nvSpPr>
        <p:spPr>
          <a:xfrm>
            <a:off x="6412625" y="1094501"/>
            <a:ext cx="2664600" cy="1560900"/>
          </a:xfrm>
          <a:prstGeom prst="rect">
            <a:avLst/>
          </a:prstGeom>
          <a:noFill/>
          <a:ln w="9525" cap="flat" cmpd="sng">
            <a:solidFill>
              <a:srgbClr val="999999"/>
            </a:solidFill>
            <a:prstDash val="dash"/>
            <a:round/>
            <a:headEnd type="none" w="med" len="med"/>
            <a:tailEnd type="none" w="med" len="med"/>
          </a:ln>
        </p:spPr>
        <p:txBody>
          <a:bodyPr wrap="square" lIns="91425" tIns="91425" rIns="91425" bIns="91425" anchor="t" anchorCtr="0">
            <a:noAutofit/>
          </a:bodyPr>
          <a:lstStyle/>
          <a:p>
            <a:pPr marL="0" lvl="0" indent="0">
              <a:spcBef>
                <a:spcPts val="0"/>
              </a:spcBef>
              <a:buNone/>
            </a:pPr>
            <a:r>
              <a:rPr lang="en" sz="1200" b="1" u="sng">
                <a:solidFill>
                  <a:srgbClr val="B7B7B7"/>
                </a:solidFill>
              </a:rPr>
              <a:t>Actin</a:t>
            </a:r>
            <a:r>
              <a:rPr lang="en" sz="1200">
                <a:solidFill>
                  <a:srgbClr val="B7B7B7"/>
                </a:solidFill>
              </a:rPr>
              <a:t>: كأنه عقدين من اللؤلؤ لافين على بعض</a:t>
            </a:r>
          </a:p>
          <a:p>
            <a:pPr marL="0" lvl="0" indent="0">
              <a:spcBef>
                <a:spcPts val="0"/>
              </a:spcBef>
              <a:buNone/>
            </a:pPr>
            <a:r>
              <a:rPr lang="en" sz="1200">
                <a:solidFill>
                  <a:srgbClr val="6AA84F"/>
                </a:solidFill>
              </a:rPr>
              <a:t>Troponin: three balls, one binds with </a:t>
            </a:r>
            <a:r>
              <a:rPr lang="en" sz="1200" b="1">
                <a:solidFill>
                  <a:srgbClr val="6AA84F"/>
                </a:solidFill>
              </a:rPr>
              <a:t>Actin (Ti</a:t>
            </a:r>
            <a:r>
              <a:rPr lang="en" sz="1200">
                <a:solidFill>
                  <a:srgbClr val="6AA84F"/>
                </a:solidFill>
              </a:rPr>
              <a:t>) . one binds with </a:t>
            </a:r>
            <a:r>
              <a:rPr lang="en" sz="1200" b="1">
                <a:solidFill>
                  <a:srgbClr val="6AA84F"/>
                </a:solidFill>
              </a:rPr>
              <a:t>Tropomyosin(Tt) </a:t>
            </a:r>
            <a:r>
              <a:rPr lang="en" sz="1200">
                <a:solidFill>
                  <a:srgbClr val="6AA84F"/>
                </a:solidFill>
              </a:rPr>
              <a:t>, and one binds with </a:t>
            </a:r>
            <a:r>
              <a:rPr lang="en" sz="1200" b="1">
                <a:solidFill>
                  <a:srgbClr val="6AA84F"/>
                </a:solidFill>
              </a:rPr>
              <a:t>Calcium(Tc)</a:t>
            </a:r>
            <a:r>
              <a:rPr lang="en" sz="1200">
                <a:solidFill>
                  <a:srgbClr val="6AA84F"/>
                </a:solidFill>
              </a:rPr>
              <a:t>.</a:t>
            </a:r>
          </a:p>
          <a:p>
            <a:pPr marL="0" lvl="0" indent="0">
              <a:spcBef>
                <a:spcPts val="0"/>
              </a:spcBef>
              <a:buNone/>
            </a:pPr>
            <a:r>
              <a:rPr lang="en" sz="1200" b="1" u="sng">
                <a:solidFill>
                  <a:srgbClr val="6AA84F"/>
                </a:solidFill>
              </a:rPr>
              <a:t>Tropomyosin</a:t>
            </a:r>
            <a:r>
              <a:rPr lang="en" sz="1200">
                <a:solidFill>
                  <a:srgbClr val="6AA84F"/>
                </a:solidFill>
              </a:rPr>
              <a:t>: thread like structure that covers the active site of actin.</a:t>
            </a:r>
          </a:p>
        </p:txBody>
      </p:sp>
      <p:cxnSp>
        <p:nvCxnSpPr>
          <p:cNvPr id="283" name="Shape 283"/>
          <p:cNvCxnSpPr/>
          <p:nvPr/>
        </p:nvCxnSpPr>
        <p:spPr>
          <a:xfrm rot="10800000" flipH="1">
            <a:off x="281550" y="87375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311700" y="92325"/>
            <a:ext cx="8520600" cy="831300"/>
          </a:xfrm>
          <a:prstGeom prst="rect">
            <a:avLst/>
          </a:prstGeom>
        </p:spPr>
        <p:txBody>
          <a:bodyPr wrap="square" lIns="91425" tIns="91425" rIns="91425" bIns="91425" anchor="b" anchorCtr="0">
            <a:noAutofit/>
          </a:bodyPr>
          <a:lstStyle/>
          <a:p>
            <a:pPr marL="0" lvl="0" indent="0" rtl="0">
              <a:lnSpc>
                <a:spcPct val="115000"/>
              </a:lnSpc>
              <a:spcBef>
                <a:spcPts val="0"/>
              </a:spcBef>
              <a:buNone/>
            </a:pPr>
            <a:r>
              <a:rPr lang="en">
                <a:solidFill>
                  <a:schemeClr val="accent2"/>
                </a:solidFill>
              </a:rPr>
              <a:t>Sliding Filament Mechanism</a:t>
            </a:r>
          </a:p>
        </p:txBody>
      </p:sp>
      <p:sp>
        <p:nvSpPr>
          <p:cNvPr id="289" name="Shape 289"/>
          <p:cNvSpPr txBox="1">
            <a:spLocks noGrp="1"/>
          </p:cNvSpPr>
          <p:nvPr>
            <p:ph type="body" idx="1"/>
          </p:nvPr>
        </p:nvSpPr>
        <p:spPr>
          <a:xfrm>
            <a:off x="150800" y="4237275"/>
            <a:ext cx="8398200" cy="7230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0" lvl="0" indent="-69850" rtl="0">
              <a:lnSpc>
                <a:spcPct val="150000"/>
              </a:lnSpc>
              <a:spcBef>
                <a:spcPts val="0"/>
              </a:spcBef>
              <a:spcAft>
                <a:spcPts val="0"/>
              </a:spcAft>
              <a:buClr>
                <a:schemeClr val="dk1"/>
              </a:buClr>
              <a:buSzPts val="1100"/>
              <a:buFont typeface="Arial"/>
              <a:buNone/>
            </a:pPr>
            <a:r>
              <a:rPr lang="en" sz="1300">
                <a:solidFill>
                  <a:srgbClr val="FF0000"/>
                </a:solidFill>
              </a:rPr>
              <a:t>But what causes the actin filaments to slide inward among the myosin filaments?</a:t>
            </a:r>
          </a:p>
          <a:p>
            <a:pPr marL="0" lvl="0" indent="-69850" rtl="0">
              <a:lnSpc>
                <a:spcPct val="150000"/>
              </a:lnSpc>
              <a:spcBef>
                <a:spcPts val="0"/>
              </a:spcBef>
              <a:spcAft>
                <a:spcPts val="0"/>
              </a:spcAft>
              <a:buClr>
                <a:schemeClr val="dk1"/>
              </a:buClr>
              <a:buSzPts val="1100"/>
              <a:buFont typeface="Arial"/>
              <a:buNone/>
            </a:pPr>
            <a:r>
              <a:rPr lang="en" sz="1300" u="sng">
                <a:solidFill>
                  <a:srgbClr val="000000"/>
                </a:solidFill>
              </a:rPr>
              <a:t>Forces</a:t>
            </a:r>
            <a:r>
              <a:rPr lang="en" sz="1300">
                <a:solidFill>
                  <a:srgbClr val="000000"/>
                </a:solidFill>
              </a:rPr>
              <a:t> generated by interaction of the cross-bridges from the myosin filaments with the actin filaments</a:t>
            </a:r>
          </a:p>
          <a:p>
            <a:pPr marL="114300" lvl="0" indent="0">
              <a:spcBef>
                <a:spcPts val="0"/>
              </a:spcBef>
              <a:buNone/>
            </a:pPr>
            <a:endParaRPr sz="1300"/>
          </a:p>
        </p:txBody>
      </p:sp>
      <p:pic>
        <p:nvPicPr>
          <p:cNvPr id="290" name="Shape 290"/>
          <p:cNvPicPr preferRelativeResize="0"/>
          <p:nvPr/>
        </p:nvPicPr>
        <p:blipFill rotWithShape="1">
          <a:blip r:embed="rId3">
            <a:alphaModFix/>
          </a:blip>
          <a:srcRect b="12732"/>
          <a:stretch/>
        </p:blipFill>
        <p:spPr>
          <a:xfrm>
            <a:off x="311700" y="1225225"/>
            <a:ext cx="4053585" cy="2773725"/>
          </a:xfrm>
          <a:prstGeom prst="rect">
            <a:avLst/>
          </a:prstGeom>
          <a:noFill/>
          <a:ln>
            <a:noFill/>
          </a:ln>
        </p:spPr>
      </p:pic>
      <p:sp>
        <p:nvSpPr>
          <p:cNvPr id="291" name="Shape 291"/>
          <p:cNvSpPr txBox="1"/>
          <p:nvPr/>
        </p:nvSpPr>
        <p:spPr>
          <a:xfrm>
            <a:off x="5673425" y="1858300"/>
            <a:ext cx="3003000" cy="306900"/>
          </a:xfrm>
          <a:prstGeom prst="rect">
            <a:avLst/>
          </a:prstGeom>
          <a:noFill/>
          <a:ln>
            <a:noFill/>
          </a:ln>
        </p:spPr>
        <p:txBody>
          <a:bodyPr wrap="square" lIns="91425" tIns="91425" rIns="91425" bIns="91425" anchor="t" anchorCtr="0">
            <a:noAutofit/>
          </a:bodyPr>
          <a:lstStyle/>
          <a:p>
            <a:pPr marL="0" lvl="0" indent="0">
              <a:spcBef>
                <a:spcPts val="0"/>
              </a:spcBef>
              <a:buNone/>
            </a:pPr>
            <a:endParaRPr/>
          </a:p>
        </p:txBody>
      </p:sp>
      <p:pic>
        <p:nvPicPr>
          <p:cNvPr id="292" name="Shape 292"/>
          <p:cNvPicPr preferRelativeResize="0"/>
          <p:nvPr/>
        </p:nvPicPr>
        <p:blipFill>
          <a:blip r:embed="rId4">
            <a:alphaModFix/>
          </a:blip>
          <a:stretch>
            <a:fillRect/>
          </a:stretch>
        </p:blipFill>
        <p:spPr>
          <a:xfrm>
            <a:off x="4661525" y="1161952"/>
            <a:ext cx="4170775" cy="2837000"/>
          </a:xfrm>
          <a:prstGeom prst="rect">
            <a:avLst/>
          </a:prstGeom>
          <a:noFill/>
          <a:ln>
            <a:noFill/>
          </a:ln>
        </p:spPr>
      </p:pic>
      <p:sp>
        <p:nvSpPr>
          <p:cNvPr id="293" name="Shape 293"/>
          <p:cNvSpPr txBox="1"/>
          <p:nvPr/>
        </p:nvSpPr>
        <p:spPr>
          <a:xfrm>
            <a:off x="5705620" y="696954"/>
            <a:ext cx="2394900" cy="465000"/>
          </a:xfrm>
          <a:prstGeom prst="rect">
            <a:avLst/>
          </a:prstGeom>
          <a:noFill/>
          <a:ln>
            <a:noFill/>
          </a:ln>
        </p:spPr>
        <p:txBody>
          <a:bodyPr wrap="square" lIns="91425" tIns="91425" rIns="91425" bIns="91425" anchor="t" anchorCtr="0">
            <a:noAutofit/>
          </a:bodyPr>
          <a:lstStyle/>
          <a:p>
            <a:pPr marL="0" lvl="0" indent="0">
              <a:spcBef>
                <a:spcPts val="0"/>
              </a:spcBef>
              <a:buNone/>
            </a:pPr>
            <a:r>
              <a:rPr lang="en">
                <a:latin typeface="Open Sans"/>
                <a:ea typeface="Open Sans"/>
                <a:cs typeface="Open Sans"/>
                <a:sym typeface="Open Sans"/>
              </a:rPr>
              <a:t>Steps of Filament Sliding</a:t>
            </a:r>
          </a:p>
        </p:txBody>
      </p:sp>
      <p:cxnSp>
        <p:nvCxnSpPr>
          <p:cNvPr id="294" name="Shape 294"/>
          <p:cNvCxnSpPr/>
          <p:nvPr/>
        </p:nvCxnSpPr>
        <p:spPr>
          <a:xfrm rot="10800000" flipH="1">
            <a:off x="281550" y="74890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315925"/>
            <a:ext cx="8520600" cy="831300"/>
          </a:xfrm>
          <a:prstGeom prst="rect">
            <a:avLst/>
          </a:prstGeom>
          <a:noFill/>
          <a:ln>
            <a:noFill/>
          </a:ln>
        </p:spPr>
        <p:txBody>
          <a:bodyPr wrap="square" lIns="91425" tIns="91425" rIns="91425" bIns="91425" anchor="b" anchorCtr="0">
            <a:noAutofit/>
          </a:bodyPr>
          <a:lstStyle/>
          <a:p>
            <a:pPr marL="0" marR="0" lvl="0" indent="-228600" algn="l" rtl="0">
              <a:lnSpc>
                <a:spcPct val="100000"/>
              </a:lnSpc>
              <a:spcBef>
                <a:spcPts val="0"/>
              </a:spcBef>
              <a:spcAft>
                <a:spcPts val="0"/>
              </a:spcAft>
              <a:buClr>
                <a:schemeClr val="dk1"/>
              </a:buClr>
              <a:buSzPts val="3600"/>
              <a:buFont typeface="Economica"/>
              <a:buNone/>
            </a:pPr>
            <a:r>
              <a:rPr lang="en" b="0" i="0" u="none" strike="noStrike" cap="none">
                <a:solidFill>
                  <a:schemeClr val="accent2"/>
                </a:solidFill>
                <a:latin typeface="Economica"/>
                <a:ea typeface="Economica"/>
                <a:cs typeface="Economica"/>
                <a:sym typeface="Economica"/>
              </a:rPr>
              <a:t>objectives:</a:t>
            </a:r>
          </a:p>
        </p:txBody>
      </p:sp>
      <p:sp>
        <p:nvSpPr>
          <p:cNvPr id="73" name="Shape 73"/>
          <p:cNvSpPr txBox="1">
            <a:spLocks noGrp="1"/>
          </p:cNvSpPr>
          <p:nvPr>
            <p:ph type="body" idx="1"/>
          </p:nvPr>
        </p:nvSpPr>
        <p:spPr>
          <a:xfrm>
            <a:off x="311700" y="1225225"/>
            <a:ext cx="8520600" cy="3354000"/>
          </a:xfrm>
          <a:prstGeom prst="rect">
            <a:avLst/>
          </a:prstGeom>
          <a:noFill/>
          <a:ln>
            <a:noFill/>
          </a:ln>
        </p:spPr>
        <p:txBody>
          <a:bodyPr wrap="square" lIns="91425" tIns="91425" rIns="91425" bIns="91425" anchor="t" anchorCtr="0">
            <a:noAutofit/>
          </a:bodyPr>
          <a:lstStyle/>
          <a:p>
            <a:pPr marL="0" marR="0" lvl="0" indent="-6985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		 	 	 		</a:t>
            </a:r>
          </a:p>
          <a:p>
            <a:pPr marL="0" marR="0" lvl="0" indent="-69850" algn="l" rtl="0">
              <a:lnSpc>
                <a:spcPct val="115000"/>
              </a:lnSpc>
              <a:spcBef>
                <a:spcPts val="160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			</a:t>
            </a:r>
          </a:p>
          <a:p>
            <a:pPr marL="0" marR="0" lvl="0" indent="-69850" algn="l" rtl="0">
              <a:lnSpc>
                <a:spcPct val="115000"/>
              </a:lnSpc>
              <a:spcBef>
                <a:spcPts val="160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				</a:t>
            </a:r>
          </a:p>
          <a:p>
            <a:pPr marL="0" marR="0" lvl="0" indent="-69850" algn="l" rtl="0">
              <a:lnSpc>
                <a:spcPct val="115000"/>
              </a:lnSpc>
              <a:spcBef>
                <a:spcPts val="160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					</a:t>
            </a:r>
          </a:p>
          <a:p>
            <a:pPr marL="0" marR="0" lvl="0" indent="-69850" algn="l" rtl="0">
              <a:lnSpc>
                <a:spcPct val="115000"/>
              </a:lnSpc>
              <a:spcBef>
                <a:spcPts val="160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						</a:t>
            </a:r>
          </a:p>
          <a:p>
            <a:pPr marL="0" marR="0" lvl="0" indent="-69850" algn="l" rtl="0">
              <a:lnSpc>
                <a:spcPct val="115000"/>
              </a:lnSpc>
              <a:spcBef>
                <a:spcPts val="1600"/>
              </a:spcBef>
              <a:spcAft>
                <a:spcPts val="0"/>
              </a:spcAft>
              <a:buClr>
                <a:schemeClr val="dk1"/>
              </a:buClr>
              <a:buSzPts val="1100"/>
              <a:buFont typeface="Open Sans"/>
              <a:buNone/>
            </a:pPr>
            <a:r>
              <a:rPr lang="en" sz="1100" b="0" i="0" u="none" strike="noStrike" cap="none">
                <a:solidFill>
                  <a:schemeClr val="dk1"/>
                </a:solidFill>
                <a:latin typeface="Arial"/>
                <a:ea typeface="Arial"/>
                <a:cs typeface="Arial"/>
                <a:sym typeface="Arial"/>
              </a:rPr>
              <a:t>							</a:t>
            </a:r>
          </a:p>
        </p:txBody>
      </p:sp>
      <p:sp>
        <p:nvSpPr>
          <p:cNvPr id="74" name="Shape 74"/>
          <p:cNvSpPr txBox="1"/>
          <p:nvPr/>
        </p:nvSpPr>
        <p:spPr>
          <a:xfrm>
            <a:off x="311700" y="1225225"/>
            <a:ext cx="8692800" cy="3544500"/>
          </a:xfrm>
          <a:prstGeom prst="rect">
            <a:avLst/>
          </a:prstGeom>
          <a:noFill/>
          <a:ln>
            <a:noFill/>
          </a:ln>
        </p:spPr>
        <p:txBody>
          <a:bodyPr wrap="square" lIns="91425" tIns="91425" rIns="91425" bIns="91425" anchor="t" anchorCtr="0">
            <a:noAutofit/>
          </a:bodyPr>
          <a:lstStyle/>
          <a:p>
            <a:pPr marL="0" marR="0" lvl="0" indent="-158750" algn="l" rtl="0">
              <a:lnSpc>
                <a:spcPct val="150000"/>
              </a:lnSpc>
              <a:spcBef>
                <a:spcPts val="0"/>
              </a:spcBef>
              <a:spcAft>
                <a:spcPts val="0"/>
              </a:spcAft>
              <a:buClr>
                <a:srgbClr val="000000"/>
              </a:buClr>
              <a:buSzPts val="2500"/>
              <a:buFont typeface="Economica"/>
              <a:buNone/>
            </a:pPr>
            <a:r>
              <a:rPr lang="en" i="0" u="none" strike="noStrike" cap="none">
                <a:solidFill>
                  <a:schemeClr val="accent2"/>
                </a:solidFill>
                <a:latin typeface="Open Sans"/>
                <a:ea typeface="Open Sans"/>
                <a:cs typeface="Open Sans"/>
                <a:sym typeface="Open Sans"/>
              </a:rPr>
              <a:t>By the end of the lecture you will be able to:</a:t>
            </a:r>
          </a:p>
          <a:p>
            <a:pPr marL="0" marR="0" lvl="0" indent="-158750" algn="l" rtl="0">
              <a:lnSpc>
                <a:spcPct val="150000"/>
              </a:lnSpc>
              <a:spcBef>
                <a:spcPts val="0"/>
              </a:spcBef>
              <a:spcAft>
                <a:spcPts val="0"/>
              </a:spcAft>
              <a:buClr>
                <a:srgbClr val="000000"/>
              </a:buClr>
              <a:buSzPts val="2500"/>
              <a:buFont typeface="Economica"/>
              <a:buNone/>
            </a:pPr>
            <a:r>
              <a:rPr lang="en">
                <a:solidFill>
                  <a:schemeClr val="accent2"/>
                </a:solidFill>
                <a:latin typeface="Open Sans"/>
                <a:ea typeface="Open Sans"/>
                <a:cs typeface="Open Sans"/>
                <a:sym typeface="Open Sans"/>
              </a:rPr>
              <a:t>1- The physiologic anatomy of the skeletal muscle and NM junction.</a:t>
            </a:r>
          </a:p>
          <a:p>
            <a:pPr marL="0" marR="0" lvl="0" indent="-158750" algn="l" rtl="0">
              <a:lnSpc>
                <a:spcPct val="150000"/>
              </a:lnSpc>
              <a:spcBef>
                <a:spcPts val="0"/>
              </a:spcBef>
              <a:spcAft>
                <a:spcPts val="0"/>
              </a:spcAft>
              <a:buClr>
                <a:srgbClr val="000000"/>
              </a:buClr>
              <a:buSzPts val="2500"/>
              <a:buFont typeface="Economica"/>
              <a:buNone/>
            </a:pPr>
            <a:r>
              <a:rPr lang="en">
                <a:solidFill>
                  <a:schemeClr val="accent2"/>
                </a:solidFill>
                <a:latin typeface="Open Sans"/>
                <a:ea typeface="Open Sans"/>
                <a:cs typeface="Open Sans"/>
                <a:sym typeface="Open Sans"/>
              </a:rPr>
              <a:t>2- the general mechanism of skeletal muscle contraction.</a:t>
            </a:r>
          </a:p>
          <a:p>
            <a:pPr marL="0" marR="0" lvl="0" indent="-158750" algn="l" rtl="0">
              <a:lnSpc>
                <a:spcPct val="150000"/>
              </a:lnSpc>
              <a:spcBef>
                <a:spcPts val="0"/>
              </a:spcBef>
              <a:spcAft>
                <a:spcPts val="0"/>
              </a:spcAft>
              <a:buClr>
                <a:srgbClr val="000000"/>
              </a:buClr>
              <a:buSzPts val="2500"/>
              <a:buFont typeface="Economica"/>
              <a:buNone/>
            </a:pPr>
            <a:r>
              <a:rPr lang="en">
                <a:solidFill>
                  <a:schemeClr val="accent2"/>
                </a:solidFill>
                <a:latin typeface="Open Sans"/>
                <a:ea typeface="Open Sans"/>
                <a:cs typeface="Open Sans"/>
                <a:sym typeface="Open Sans"/>
              </a:rPr>
              <a:t>3- Motor End Plate potential and how action potential and excitation-contraction coupling are generated in skeletal muscle.</a:t>
            </a:r>
          </a:p>
          <a:p>
            <a:pPr marL="0" marR="0" lvl="0" indent="-158750" algn="l" rtl="0">
              <a:lnSpc>
                <a:spcPct val="150000"/>
              </a:lnSpc>
              <a:spcBef>
                <a:spcPts val="0"/>
              </a:spcBef>
              <a:spcAft>
                <a:spcPts val="0"/>
              </a:spcAft>
              <a:buClr>
                <a:srgbClr val="000000"/>
              </a:buClr>
              <a:buSzPts val="2500"/>
              <a:buFont typeface="Economica"/>
              <a:buNone/>
            </a:pPr>
            <a:r>
              <a:rPr lang="en">
                <a:solidFill>
                  <a:schemeClr val="accent2"/>
                </a:solidFill>
                <a:latin typeface="Open Sans"/>
                <a:ea typeface="Open Sans"/>
                <a:cs typeface="Open Sans"/>
                <a:sym typeface="Open Sans"/>
              </a:rPr>
              <a:t>4- the molecular mechanism of skeletal muscle contraction and relaxation.</a:t>
            </a:r>
          </a:p>
          <a:p>
            <a:pPr marL="0" marR="0" lvl="0" indent="-158750" algn="l" rtl="0">
              <a:lnSpc>
                <a:spcPct val="150000"/>
              </a:lnSpc>
              <a:spcBef>
                <a:spcPts val="0"/>
              </a:spcBef>
              <a:spcAft>
                <a:spcPts val="0"/>
              </a:spcAft>
              <a:buClr>
                <a:srgbClr val="000000"/>
              </a:buClr>
              <a:buSzPts val="2500"/>
              <a:buFont typeface="Economica"/>
              <a:buNone/>
            </a:pPr>
            <a:r>
              <a:rPr lang="en">
                <a:solidFill>
                  <a:schemeClr val="accent2"/>
                </a:solidFill>
                <a:latin typeface="Open Sans"/>
                <a:ea typeface="Open Sans"/>
                <a:cs typeface="Open Sans"/>
                <a:sym typeface="Open Sans"/>
              </a:rPr>
              <a:t>5- sliding filaments</a:t>
            </a:r>
          </a:p>
          <a:p>
            <a:pPr marL="0" marR="0" lvl="0" indent="-158750" algn="l" rtl="0">
              <a:lnSpc>
                <a:spcPct val="150000"/>
              </a:lnSpc>
              <a:spcBef>
                <a:spcPts val="0"/>
              </a:spcBef>
              <a:spcAft>
                <a:spcPts val="0"/>
              </a:spcAft>
              <a:buClr>
                <a:srgbClr val="000000"/>
              </a:buClr>
              <a:buSzPts val="2500"/>
              <a:buFont typeface="Economica"/>
              <a:buNone/>
            </a:pPr>
            <a:r>
              <a:rPr lang="en">
                <a:solidFill>
                  <a:schemeClr val="accent2"/>
                </a:solidFill>
                <a:latin typeface="Open Sans"/>
                <a:ea typeface="Open Sans"/>
                <a:cs typeface="Open Sans"/>
                <a:sym typeface="Open Sans"/>
              </a:rPr>
              <a:t>6- drugs/diseases affecting the neuromuscular transmission.</a:t>
            </a:r>
          </a:p>
        </p:txBody>
      </p:sp>
      <p:cxnSp>
        <p:nvCxnSpPr>
          <p:cNvPr id="75" name="Shape 75"/>
          <p:cNvCxnSpPr/>
          <p:nvPr/>
        </p:nvCxnSpPr>
        <p:spPr>
          <a:xfrm rot="10800000" flipH="1">
            <a:off x="316275" y="1106775"/>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311700" y="182750"/>
            <a:ext cx="8520600" cy="831300"/>
          </a:xfrm>
          <a:prstGeom prst="rect">
            <a:avLst/>
          </a:prstGeom>
        </p:spPr>
        <p:txBody>
          <a:bodyPr wrap="square" lIns="91425" tIns="91425" rIns="91425" bIns="91425" anchor="b" anchorCtr="0">
            <a:noAutofit/>
          </a:bodyPr>
          <a:lstStyle/>
          <a:p>
            <a:pPr marL="0" lvl="0" indent="0">
              <a:spcBef>
                <a:spcPts val="0"/>
              </a:spcBef>
              <a:buNone/>
            </a:pPr>
            <a:r>
              <a:rPr lang="en">
                <a:solidFill>
                  <a:schemeClr val="accent2"/>
                </a:solidFill>
              </a:rPr>
              <a:t>Sliding Muscle Mechanism Cont.</a:t>
            </a:r>
          </a:p>
        </p:txBody>
      </p:sp>
      <p:sp>
        <p:nvSpPr>
          <p:cNvPr id="300" name="Shape 300"/>
          <p:cNvSpPr txBox="1">
            <a:spLocks noGrp="1"/>
          </p:cNvSpPr>
          <p:nvPr>
            <p:ph type="body" idx="1"/>
          </p:nvPr>
        </p:nvSpPr>
        <p:spPr>
          <a:xfrm>
            <a:off x="5219025" y="1299625"/>
            <a:ext cx="3613200" cy="34290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457200" lvl="0" indent="-304800" rtl="0">
              <a:spcBef>
                <a:spcPts val="0"/>
              </a:spcBef>
              <a:spcAft>
                <a:spcPts val="0"/>
              </a:spcAft>
              <a:buSzPts val="1200"/>
              <a:buChar char="●"/>
            </a:pPr>
            <a:r>
              <a:rPr lang="en" sz="1200" b="1">
                <a:solidFill>
                  <a:srgbClr val="FF0000"/>
                </a:solidFill>
              </a:rPr>
              <a:t>Cross Bridges</a:t>
            </a:r>
            <a:r>
              <a:rPr lang="en" sz="1200"/>
              <a:t> are myosin filaments heads attached to the actin  </a:t>
            </a:r>
          </a:p>
          <a:p>
            <a:pPr marL="457200" lvl="0" indent="-304800" rtl="0">
              <a:spcBef>
                <a:spcPts val="0"/>
              </a:spcBef>
              <a:spcAft>
                <a:spcPts val="0"/>
              </a:spcAft>
              <a:buSzPts val="1200"/>
              <a:buFont typeface="Arial"/>
              <a:buChar char="●"/>
            </a:pPr>
            <a:r>
              <a:rPr lang="en" sz="1200"/>
              <a:t>Binding the head of the cross-bridge with the active site causes a conformational change in the head, prompting the head to tilt toward the arm of the cross-bridge and providing the </a:t>
            </a:r>
            <a:r>
              <a:rPr lang="en" sz="1200" b="1" i="1">
                <a:solidFill>
                  <a:srgbClr val="FF0000"/>
                </a:solidFill>
              </a:rPr>
              <a:t>power stroke </a:t>
            </a:r>
            <a:r>
              <a:rPr lang="en" sz="1200"/>
              <a:t>for pulling the actin filament</a:t>
            </a:r>
          </a:p>
          <a:p>
            <a:pPr marL="457200" lvl="0" indent="-304800" rtl="0">
              <a:spcBef>
                <a:spcPts val="0"/>
              </a:spcBef>
              <a:spcAft>
                <a:spcPts val="0"/>
              </a:spcAft>
              <a:buSzPts val="1200"/>
              <a:buFont typeface="Arial"/>
              <a:buChar char="●"/>
            </a:pPr>
            <a:r>
              <a:rPr lang="en" sz="1200" b="1">
                <a:solidFill>
                  <a:srgbClr val="FF0000"/>
                </a:solidFill>
              </a:rPr>
              <a:t>Rigor Mortis </a:t>
            </a:r>
            <a:r>
              <a:rPr lang="en" sz="1200"/>
              <a:t> : The </a:t>
            </a:r>
            <a:r>
              <a:rPr lang="en" sz="1200" i="1"/>
              <a:t>contracture</a:t>
            </a:r>
            <a:r>
              <a:rPr lang="en" sz="1200"/>
              <a:t> of skeletal muscles that begins several hours after death due to the loss of ATP.</a:t>
            </a:r>
          </a:p>
          <a:p>
            <a:pPr marL="0" lvl="0" indent="0" rtl="0">
              <a:spcBef>
                <a:spcPts val="0"/>
              </a:spcBef>
              <a:buNone/>
            </a:pPr>
            <a:endParaRPr sz="1200"/>
          </a:p>
        </p:txBody>
      </p:sp>
      <p:sp>
        <p:nvSpPr>
          <p:cNvPr id="301" name="Shape 301" descr="sliding filament theory of muscle contraction - created by Sara Egner as part of UIC's biomedical visualization program  **Some of you have noticed that there is a mispronunciation in this animation.  It's true.  ATP stands for adenosine triphosphate, and ADP for adenosine diphosphate.  Please don't be confused on my account.    ~Sara (anatomyandart.com/blog)" title="Sliding Filament">
            <a:hlinkClick r:id="rId3"/>
          </p:cNvPr>
          <p:cNvSpPr/>
          <p:nvPr/>
        </p:nvSpPr>
        <p:spPr>
          <a:xfrm>
            <a:off x="152400" y="1299625"/>
            <a:ext cx="4572000" cy="3429000"/>
          </a:xfrm>
          <a:prstGeom prst="rect">
            <a:avLst/>
          </a:prstGeom>
          <a:blipFill>
            <a:blip r:embed="rId4">
              <a:alphaModFix/>
            </a:blip>
            <a:stretch>
              <a:fillRect/>
            </a:stretch>
          </a:blipFill>
          <a:ln>
            <a:noFill/>
          </a:ln>
        </p:spPr>
      </p:sp>
      <p:pic>
        <p:nvPicPr>
          <p:cNvPr id="302" name="Shape 302"/>
          <p:cNvPicPr preferRelativeResize="0"/>
          <p:nvPr/>
        </p:nvPicPr>
        <p:blipFill>
          <a:blip r:embed="rId5">
            <a:alphaModFix/>
          </a:blip>
          <a:stretch>
            <a:fillRect/>
          </a:stretch>
        </p:blipFill>
        <p:spPr>
          <a:xfrm>
            <a:off x="6244412" y="3695845"/>
            <a:ext cx="1562425" cy="927650"/>
          </a:xfrm>
          <a:prstGeom prst="rect">
            <a:avLst/>
          </a:prstGeom>
          <a:noFill/>
          <a:ln>
            <a:noFill/>
          </a:ln>
        </p:spPr>
      </p:pic>
      <p:cxnSp>
        <p:nvCxnSpPr>
          <p:cNvPr id="303" name="Shape 303"/>
          <p:cNvCxnSpPr/>
          <p:nvPr/>
        </p:nvCxnSpPr>
        <p:spPr>
          <a:xfrm rot="10800000" flipH="1">
            <a:off x="191425" y="915350"/>
            <a:ext cx="8838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315925"/>
            <a:ext cx="8520600" cy="831300"/>
          </a:xfrm>
          <a:prstGeom prst="rect">
            <a:avLst/>
          </a:prstGeom>
          <a:noFill/>
          <a:ln>
            <a:noFill/>
          </a:ln>
        </p:spPr>
        <p:txBody>
          <a:bodyPr wrap="square" lIns="91425" tIns="91425" rIns="91425" bIns="91425" anchor="b" anchorCtr="0">
            <a:noAutofit/>
          </a:bodyPr>
          <a:lstStyle/>
          <a:p>
            <a:pPr marL="0" marR="0" lvl="0" indent="-266700" algn="l" rtl="0">
              <a:lnSpc>
                <a:spcPct val="100000"/>
              </a:lnSpc>
              <a:spcBef>
                <a:spcPts val="0"/>
              </a:spcBef>
              <a:spcAft>
                <a:spcPts val="0"/>
              </a:spcAft>
              <a:buClr>
                <a:schemeClr val="dk1"/>
              </a:buClr>
              <a:buSzPts val="4200"/>
              <a:buFont typeface="Economica"/>
              <a:buNone/>
            </a:pPr>
            <a:endParaRPr sz="4200" b="0" i="0" u="none" strike="noStrike" cap="none">
              <a:solidFill>
                <a:schemeClr val="dk1"/>
              </a:solidFill>
              <a:latin typeface="Economica"/>
              <a:ea typeface="Economica"/>
              <a:cs typeface="Economica"/>
              <a:sym typeface="Economica"/>
            </a:endParaRPr>
          </a:p>
        </p:txBody>
      </p:sp>
      <p:sp>
        <p:nvSpPr>
          <p:cNvPr id="309" name="Shape 309"/>
          <p:cNvSpPr txBox="1">
            <a:spLocks noGrp="1"/>
          </p:cNvSpPr>
          <p:nvPr>
            <p:ph type="body" idx="1"/>
          </p:nvPr>
        </p:nvSpPr>
        <p:spPr>
          <a:xfrm>
            <a:off x="311700" y="1225225"/>
            <a:ext cx="8520600" cy="3354000"/>
          </a:xfrm>
          <a:prstGeom prst="rect">
            <a:avLst/>
          </a:prstGeom>
          <a:noFill/>
          <a:ln>
            <a:noFill/>
          </a:ln>
        </p:spPr>
        <p:txBody>
          <a:bodyPr wrap="square" lIns="91425" tIns="91425" rIns="91425" bIns="91425" anchor="t" anchorCtr="0">
            <a:noAutofit/>
          </a:bodyPr>
          <a:lstStyle/>
          <a:p>
            <a:pPr marL="0" marR="0" lvl="0" indent="-114300" algn="l" rtl="0">
              <a:lnSpc>
                <a:spcPct val="115000"/>
              </a:lnSpc>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310" name="Shape 310"/>
          <p:cNvPicPr preferRelativeResize="0"/>
          <p:nvPr/>
        </p:nvPicPr>
        <p:blipFill>
          <a:blip r:embed="rId3">
            <a:alphaModFix/>
          </a:blip>
          <a:stretch>
            <a:fillRect/>
          </a:stretch>
        </p:blipFill>
        <p:spPr>
          <a:xfrm>
            <a:off x="0" y="0"/>
            <a:ext cx="9144000" cy="5060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311700" y="160050"/>
            <a:ext cx="8520600" cy="831300"/>
          </a:xfrm>
          <a:prstGeom prst="rect">
            <a:avLst/>
          </a:prstGeom>
        </p:spPr>
        <p:txBody>
          <a:bodyPr wrap="square" lIns="91425" tIns="91425" rIns="91425" bIns="91425" anchor="b" anchorCtr="0">
            <a:noAutofit/>
          </a:bodyPr>
          <a:lstStyle/>
          <a:p>
            <a:pPr marL="0" lvl="0" indent="0">
              <a:spcBef>
                <a:spcPts val="0"/>
              </a:spcBef>
              <a:buNone/>
            </a:pPr>
            <a:r>
              <a:rPr lang="en">
                <a:solidFill>
                  <a:schemeClr val="accent2"/>
                </a:solidFill>
              </a:rPr>
              <a:t>Explanation of previous slide</a:t>
            </a:r>
          </a:p>
        </p:txBody>
      </p:sp>
      <p:sp>
        <p:nvSpPr>
          <p:cNvPr id="316" name="Shape 316"/>
          <p:cNvSpPr txBox="1">
            <a:spLocks noGrp="1"/>
          </p:cNvSpPr>
          <p:nvPr>
            <p:ph type="body" idx="1"/>
          </p:nvPr>
        </p:nvSpPr>
        <p:spPr>
          <a:xfrm>
            <a:off x="311700" y="1082900"/>
            <a:ext cx="8520600" cy="3742500"/>
          </a:xfrm>
          <a:prstGeom prst="rect">
            <a:avLst/>
          </a:prstGeom>
        </p:spPr>
        <p:txBody>
          <a:bodyPr wrap="square" lIns="91425" tIns="91425" rIns="91425" bIns="91425" anchor="t" anchorCtr="0">
            <a:noAutofit/>
          </a:bodyPr>
          <a:lstStyle/>
          <a:p>
            <a:pPr marL="457200" lvl="0" indent="-304800" rtl="0">
              <a:spcBef>
                <a:spcPts val="0"/>
              </a:spcBef>
              <a:spcAft>
                <a:spcPts val="0"/>
              </a:spcAft>
              <a:buClr>
                <a:srgbClr val="999999"/>
              </a:buClr>
              <a:buSzPts val="1200"/>
              <a:buChar char="○"/>
            </a:pPr>
            <a:r>
              <a:rPr lang="en" sz="1200">
                <a:solidFill>
                  <a:srgbClr val="999999"/>
                </a:solidFill>
              </a:rPr>
              <a:t>At the neuromuscular junction acetylcholine is released from the vesicles of the terminal end of axon of motor neuron and crosses the synaptic cleft to bind to its receptor on the the motor end plate.</a:t>
            </a:r>
          </a:p>
          <a:p>
            <a:pPr marL="457200" lvl="0" indent="-304800" rtl="0">
              <a:spcBef>
                <a:spcPts val="0"/>
              </a:spcBef>
              <a:spcAft>
                <a:spcPts val="0"/>
              </a:spcAft>
              <a:buClr>
                <a:srgbClr val="999999"/>
              </a:buClr>
              <a:buSzPts val="1200"/>
              <a:buChar char="○"/>
            </a:pPr>
            <a:r>
              <a:rPr lang="en" sz="1200">
                <a:solidFill>
                  <a:srgbClr val="999999"/>
                </a:solidFill>
              </a:rPr>
              <a:t>Acetylcholine gated cation channels open which causes an influx of sodium forming the EPP (Endplate potential).</a:t>
            </a:r>
          </a:p>
          <a:p>
            <a:pPr marL="457200" lvl="0" indent="-304800" rtl="0">
              <a:spcBef>
                <a:spcPts val="0"/>
              </a:spcBef>
              <a:spcAft>
                <a:spcPts val="0"/>
              </a:spcAft>
              <a:buClr>
                <a:srgbClr val="999999"/>
              </a:buClr>
              <a:buSzPts val="1200"/>
              <a:buChar char="○"/>
            </a:pPr>
            <a:r>
              <a:rPr lang="en" sz="1200">
                <a:solidFill>
                  <a:srgbClr val="999999"/>
                </a:solidFill>
              </a:rPr>
              <a:t>If enough sodium enters the muscle fiber it will turn to an action potential that will propagate across the surface of membrane and down the T tubules of the muscles (the T tubules are like canals in the sarcolemma of a muscle).</a:t>
            </a:r>
          </a:p>
          <a:p>
            <a:pPr marL="457200" lvl="0" indent="-304800" rtl="0">
              <a:spcBef>
                <a:spcPts val="0"/>
              </a:spcBef>
              <a:spcAft>
                <a:spcPts val="0"/>
              </a:spcAft>
              <a:buClr>
                <a:srgbClr val="999999"/>
              </a:buClr>
              <a:buSzPts val="1200"/>
              <a:buChar char="○"/>
            </a:pPr>
            <a:r>
              <a:rPr lang="en" sz="1200">
                <a:solidFill>
                  <a:srgbClr val="999999"/>
                </a:solidFill>
              </a:rPr>
              <a:t>When the action potential travels in the T tubules it will stimulate the sarcoplasmic reticulum to release its stored calcium.</a:t>
            </a:r>
          </a:p>
          <a:p>
            <a:pPr marL="457200" lvl="0" indent="-304800" rtl="0">
              <a:spcBef>
                <a:spcPts val="0"/>
              </a:spcBef>
              <a:spcAft>
                <a:spcPts val="0"/>
              </a:spcAft>
              <a:buClr>
                <a:srgbClr val="999999"/>
              </a:buClr>
              <a:buSzPts val="1200"/>
              <a:buChar char="○"/>
            </a:pPr>
            <a:r>
              <a:rPr lang="en" sz="1200">
                <a:solidFill>
                  <a:srgbClr val="999999"/>
                </a:solidFill>
              </a:rPr>
              <a:t>The calcium will go and bind to its site on the troponin, once calcium is bound it will cause a conformational change in the structure of troponin , displacing tropomyosin and exposing the active site of actin.</a:t>
            </a:r>
          </a:p>
          <a:p>
            <a:pPr marL="457200" lvl="0" indent="-304800" rtl="0">
              <a:spcBef>
                <a:spcPts val="0"/>
              </a:spcBef>
              <a:spcAft>
                <a:spcPts val="0"/>
              </a:spcAft>
              <a:buClr>
                <a:srgbClr val="999999"/>
              </a:buClr>
              <a:buSzPts val="1200"/>
              <a:buChar char="○"/>
            </a:pPr>
            <a:r>
              <a:rPr lang="en" sz="1200">
                <a:solidFill>
                  <a:srgbClr val="999999"/>
                </a:solidFill>
              </a:rPr>
              <a:t>Myosin cross bridge attaches to the active site of actin, and bend in a movement called (</a:t>
            </a:r>
            <a:r>
              <a:rPr lang="en" sz="1200" b="1">
                <a:solidFill>
                  <a:srgbClr val="999999"/>
                </a:solidFill>
              </a:rPr>
              <a:t>power stroke</a:t>
            </a:r>
            <a:r>
              <a:rPr lang="en" sz="1200">
                <a:solidFill>
                  <a:srgbClr val="999999"/>
                </a:solidFill>
              </a:rPr>
              <a:t>)  , pulling the actin filaments toward the center of sarcomere. This is powered by ATP (the first of the 3 ATP needed in the muscle contraction\relaxation cycle).</a:t>
            </a:r>
          </a:p>
          <a:p>
            <a:pPr marL="457200" lvl="0" indent="-304800">
              <a:spcBef>
                <a:spcPts val="0"/>
              </a:spcBef>
              <a:buClr>
                <a:srgbClr val="999999"/>
              </a:buClr>
              <a:buSzPts val="1200"/>
              <a:buChar char="○"/>
            </a:pPr>
            <a:r>
              <a:rPr lang="en" sz="1200">
                <a:solidFill>
                  <a:srgbClr val="999999"/>
                </a:solidFill>
              </a:rPr>
              <a:t>Calcium is then actively taken up by the sarcoplasmic reticulum يرجع للمخزن حقه , here we use the 2nd ATP. When calcium is no longer bound to troponin, the tropomyosin will go back to cover the active site of actin , and myosin detaches (ATP is needed for the detachment) leading to relaxation. </a:t>
            </a:r>
          </a:p>
        </p:txBody>
      </p:sp>
      <p:cxnSp>
        <p:nvCxnSpPr>
          <p:cNvPr id="317" name="Shape 317"/>
          <p:cNvCxnSpPr/>
          <p:nvPr/>
        </p:nvCxnSpPr>
        <p:spPr>
          <a:xfrm rot="10800000" flipH="1">
            <a:off x="311700" y="97455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24725" y="49650"/>
            <a:ext cx="8805600" cy="831300"/>
          </a:xfrm>
          <a:prstGeom prst="rect">
            <a:avLst/>
          </a:prstGeom>
          <a:noFill/>
          <a:ln>
            <a:noFill/>
          </a:ln>
        </p:spPr>
        <p:txBody>
          <a:bodyPr wrap="square" lIns="91425" tIns="91425" rIns="91425" bIns="91425" anchor="b" anchorCtr="0">
            <a:noAutofit/>
          </a:bodyPr>
          <a:lstStyle/>
          <a:p>
            <a:pPr marL="0" marR="0" lvl="0" indent="-266700" algn="l" rtl="0">
              <a:lnSpc>
                <a:spcPct val="100000"/>
              </a:lnSpc>
              <a:spcBef>
                <a:spcPts val="0"/>
              </a:spcBef>
              <a:spcAft>
                <a:spcPts val="0"/>
              </a:spcAft>
              <a:buClr>
                <a:schemeClr val="dk1"/>
              </a:buClr>
              <a:buSzPts val="4200"/>
              <a:buFont typeface="Economica"/>
              <a:buNone/>
            </a:pPr>
            <a:r>
              <a:rPr lang="en" sz="4000">
                <a:solidFill>
                  <a:schemeClr val="accent2"/>
                </a:solidFill>
              </a:rPr>
              <a:t>The general mechanism of skeletal muscle contraction.</a:t>
            </a:r>
          </a:p>
        </p:txBody>
      </p:sp>
      <p:sp>
        <p:nvSpPr>
          <p:cNvPr id="323" name="Shape 323"/>
          <p:cNvSpPr txBox="1">
            <a:spLocks noGrp="1"/>
          </p:cNvSpPr>
          <p:nvPr>
            <p:ph type="body" idx="1"/>
          </p:nvPr>
        </p:nvSpPr>
        <p:spPr>
          <a:xfrm>
            <a:off x="311700" y="1068283"/>
            <a:ext cx="8520600" cy="3604500"/>
          </a:xfrm>
          <a:prstGeom prst="rect">
            <a:avLst/>
          </a:prstGeom>
          <a:noFill/>
          <a:ln>
            <a:noFill/>
          </a:ln>
        </p:spPr>
        <p:txBody>
          <a:bodyPr wrap="square" lIns="91425" tIns="91425" rIns="91425" bIns="91425" anchor="t" anchorCtr="0">
            <a:noAutofit/>
          </a:bodyPr>
          <a:lstStyle/>
          <a:p>
            <a:pPr marL="457200" lvl="0" indent="-317500" rtl="0">
              <a:lnSpc>
                <a:spcPct val="150000"/>
              </a:lnSpc>
              <a:spcBef>
                <a:spcPts val="0"/>
              </a:spcBef>
              <a:spcAft>
                <a:spcPts val="0"/>
              </a:spcAft>
              <a:buSzPts val="1400"/>
              <a:buAutoNum type="arabicPeriod"/>
            </a:pPr>
            <a:r>
              <a:rPr lang="en" sz="1400">
                <a:solidFill>
                  <a:srgbClr val="FF0000"/>
                </a:solidFill>
              </a:rPr>
              <a:t>Ach released by motor nerve</a:t>
            </a:r>
            <a:r>
              <a:rPr lang="en" sz="1400"/>
              <a:t> » </a:t>
            </a:r>
            <a:r>
              <a:rPr lang="en" sz="1400">
                <a:solidFill>
                  <a:srgbClr val="222222"/>
                </a:solidFill>
                <a:highlight>
                  <a:srgbClr val="FFFFFF"/>
                </a:highlight>
              </a:rPr>
              <a:t>Erythropoietic protoporphyria (</a:t>
            </a:r>
            <a:r>
              <a:rPr lang="en" sz="1400" b="1"/>
              <a:t>EPP</a:t>
            </a:r>
            <a:r>
              <a:rPr lang="en" sz="1400"/>
              <a:t>) » </a:t>
            </a:r>
            <a:r>
              <a:rPr lang="en" sz="1400">
                <a:solidFill>
                  <a:srgbClr val="FF0000"/>
                </a:solidFill>
              </a:rPr>
              <a:t>depolarization</a:t>
            </a:r>
            <a:r>
              <a:rPr lang="en" sz="1400"/>
              <a:t> of CM (muscle AP).</a:t>
            </a:r>
          </a:p>
          <a:p>
            <a:pPr marL="457200" lvl="0" indent="-317500" rtl="0">
              <a:lnSpc>
                <a:spcPct val="150000"/>
              </a:lnSpc>
              <a:spcBef>
                <a:spcPts val="0"/>
              </a:spcBef>
              <a:spcAft>
                <a:spcPts val="0"/>
              </a:spcAft>
              <a:buSzPts val="1400"/>
              <a:buAutoNum type="arabicPeriod"/>
            </a:pPr>
            <a:r>
              <a:rPr lang="en" sz="1400"/>
              <a:t>Spread of AP into T tubule » </a:t>
            </a:r>
            <a:r>
              <a:rPr lang="en" sz="1400">
                <a:solidFill>
                  <a:srgbClr val="FF0000"/>
                </a:solidFill>
              </a:rPr>
              <a:t>release of Ca from sarcoplasmic reticulum into the cytoplasm.</a:t>
            </a:r>
          </a:p>
          <a:p>
            <a:pPr marL="457200" lvl="0" indent="-317500" rtl="0">
              <a:lnSpc>
                <a:spcPct val="150000"/>
              </a:lnSpc>
              <a:spcBef>
                <a:spcPts val="0"/>
              </a:spcBef>
              <a:spcAft>
                <a:spcPts val="0"/>
              </a:spcAft>
              <a:buSzPts val="1400"/>
              <a:buAutoNum type="arabicPeriod"/>
            </a:pPr>
            <a:r>
              <a:rPr lang="en" sz="1400">
                <a:solidFill>
                  <a:srgbClr val="FF0000"/>
                </a:solidFill>
              </a:rPr>
              <a:t>Ca combines with troponin C (Tc) » troponin pull tropomyosin sideway</a:t>
            </a:r>
            <a:r>
              <a:rPr lang="en" sz="1400"/>
              <a:t> » exposing the active site on actin » myosin heads with ATP on them, attached to actin active site.</a:t>
            </a:r>
          </a:p>
          <a:p>
            <a:pPr marL="457200" lvl="0" indent="-317500" rtl="0">
              <a:lnSpc>
                <a:spcPct val="150000"/>
              </a:lnSpc>
              <a:spcBef>
                <a:spcPts val="0"/>
              </a:spcBef>
              <a:spcAft>
                <a:spcPts val="800"/>
              </a:spcAft>
              <a:buSzPts val="1400"/>
              <a:buAutoNum type="arabicPeriod"/>
            </a:pPr>
            <a:r>
              <a:rPr lang="en" sz="1400">
                <a:solidFill>
                  <a:srgbClr val="FF0000"/>
                </a:solidFill>
              </a:rPr>
              <a:t>Myosin cross bridges bend pulling actin</a:t>
            </a:r>
            <a:r>
              <a:rPr lang="en" sz="1400"/>
              <a:t> toward center of sarcomere (Power stroke) using energy of ATP » ADP &amp; P released » Linkage between actin &amp; myosin broken </a:t>
            </a:r>
            <a:r>
              <a:rPr lang="en" sz="1400" u="sng">
                <a:solidFill>
                  <a:srgbClr val="FF0000"/>
                </a:solidFill>
              </a:rPr>
              <a:t>as new ATP </a:t>
            </a:r>
            <a:r>
              <a:rPr lang="en" sz="1400"/>
              <a:t>binds to myosin cross bridge » ATP hydrolyzed cross bridge go back to                                                     its original conformation.</a:t>
            </a:r>
          </a:p>
          <a:p>
            <a:pPr marL="0" lvl="0" indent="-69850" rtl="0">
              <a:lnSpc>
                <a:spcPct val="150000"/>
              </a:lnSpc>
              <a:spcBef>
                <a:spcPts val="0"/>
              </a:spcBef>
              <a:spcAft>
                <a:spcPts val="800"/>
              </a:spcAft>
              <a:buClr>
                <a:schemeClr val="dk1"/>
              </a:buClr>
              <a:buSzPts val="1100"/>
              <a:buFont typeface="Arial"/>
              <a:buNone/>
            </a:pPr>
            <a:r>
              <a:rPr lang="en" sz="1400">
                <a:solidFill>
                  <a:srgbClr val="FF0000"/>
                </a:solidFill>
              </a:rPr>
              <a:t>          (remember that we need 2 ATP one for linkage and another breaking)</a:t>
            </a:r>
            <a:r>
              <a:rPr lang="en" sz="1400">
                <a:solidFill>
                  <a:srgbClr val="000000"/>
                </a:solidFill>
              </a:rPr>
              <a:t>.</a:t>
            </a:r>
          </a:p>
        </p:txBody>
      </p:sp>
      <p:pic>
        <p:nvPicPr>
          <p:cNvPr id="324" name="Shape 324"/>
          <p:cNvPicPr preferRelativeResize="0"/>
          <p:nvPr/>
        </p:nvPicPr>
        <p:blipFill>
          <a:blip r:embed="rId3">
            <a:alphaModFix/>
          </a:blip>
          <a:stretch>
            <a:fillRect/>
          </a:stretch>
        </p:blipFill>
        <p:spPr>
          <a:xfrm>
            <a:off x="6861750" y="3346550"/>
            <a:ext cx="2282250" cy="1650425"/>
          </a:xfrm>
          <a:prstGeom prst="rect">
            <a:avLst/>
          </a:prstGeom>
          <a:noFill/>
          <a:ln>
            <a:noFill/>
          </a:ln>
        </p:spPr>
      </p:pic>
      <p:cxnSp>
        <p:nvCxnSpPr>
          <p:cNvPr id="325" name="Shape 325"/>
          <p:cNvCxnSpPr/>
          <p:nvPr/>
        </p:nvCxnSpPr>
        <p:spPr>
          <a:xfrm rot="10800000" flipH="1">
            <a:off x="281550" y="86415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311700" y="166125"/>
            <a:ext cx="8520600" cy="831300"/>
          </a:xfrm>
          <a:prstGeom prst="rect">
            <a:avLst/>
          </a:prstGeom>
          <a:noFill/>
          <a:ln>
            <a:noFill/>
          </a:ln>
        </p:spPr>
        <p:txBody>
          <a:bodyPr wrap="square" lIns="91425" tIns="91425" rIns="91425" bIns="91425" anchor="b" anchorCtr="0">
            <a:noAutofit/>
          </a:bodyPr>
          <a:lstStyle/>
          <a:p>
            <a:pPr marL="0" marR="0" lvl="0" indent="-266700" algn="l" rtl="0">
              <a:lnSpc>
                <a:spcPct val="100000"/>
              </a:lnSpc>
              <a:spcBef>
                <a:spcPts val="0"/>
              </a:spcBef>
              <a:spcAft>
                <a:spcPts val="0"/>
              </a:spcAft>
              <a:buClr>
                <a:schemeClr val="dk1"/>
              </a:buClr>
              <a:buSzPts val="4200"/>
              <a:buFont typeface="Economica"/>
              <a:buNone/>
            </a:pPr>
            <a:r>
              <a:rPr lang="en" sz="3600">
                <a:solidFill>
                  <a:schemeClr val="accent2"/>
                </a:solidFill>
              </a:rPr>
              <a:t>The general mechanism of skeletal muscle contraction cont.</a:t>
            </a:r>
          </a:p>
        </p:txBody>
      </p:sp>
      <p:sp>
        <p:nvSpPr>
          <p:cNvPr id="331" name="Shape 331"/>
          <p:cNvSpPr txBox="1">
            <a:spLocks noGrp="1"/>
          </p:cNvSpPr>
          <p:nvPr>
            <p:ph type="body" idx="1"/>
          </p:nvPr>
        </p:nvSpPr>
        <p:spPr>
          <a:xfrm>
            <a:off x="311700" y="1225225"/>
            <a:ext cx="8520600" cy="2270400"/>
          </a:xfrm>
          <a:prstGeom prst="rect">
            <a:avLst/>
          </a:prstGeom>
          <a:noFill/>
          <a:ln>
            <a:noFill/>
          </a:ln>
        </p:spPr>
        <p:txBody>
          <a:bodyPr wrap="square" lIns="91425" tIns="91425" rIns="91425" bIns="91425" anchor="t" anchorCtr="0">
            <a:noAutofit/>
          </a:bodyPr>
          <a:lstStyle/>
          <a:p>
            <a:pPr marL="0" lvl="0" indent="-69850" rtl="0">
              <a:spcBef>
                <a:spcPts val="0"/>
              </a:spcBef>
              <a:spcAft>
                <a:spcPts val="800"/>
              </a:spcAft>
              <a:buClr>
                <a:schemeClr val="dk1"/>
              </a:buClr>
              <a:buSzPts val="1100"/>
              <a:buFont typeface="Arial"/>
              <a:buNone/>
            </a:pPr>
            <a:r>
              <a:rPr lang="en" sz="1400"/>
              <a:t>5.  When </a:t>
            </a:r>
            <a:r>
              <a:rPr lang="en" sz="1400">
                <a:solidFill>
                  <a:srgbClr val="FF0000"/>
                </a:solidFill>
              </a:rPr>
              <a:t>a new ATP occupies the vacant site on the myosin head, this triggers detachment of myosin from actin.</a:t>
            </a:r>
          </a:p>
          <a:p>
            <a:pPr marL="0" lvl="0" indent="-69850" rtl="0">
              <a:spcBef>
                <a:spcPts val="0"/>
              </a:spcBef>
              <a:spcAft>
                <a:spcPts val="800"/>
              </a:spcAft>
              <a:buClr>
                <a:schemeClr val="dk1"/>
              </a:buClr>
              <a:buSzPts val="1100"/>
              <a:buFont typeface="Arial"/>
              <a:buNone/>
            </a:pPr>
            <a:r>
              <a:rPr lang="en" sz="1400"/>
              <a:t>6.  The free myosin swings back to its original position, &amp; attached to another actin, &amp; the cycle repeat itself.</a:t>
            </a:r>
          </a:p>
          <a:p>
            <a:pPr marL="0" lvl="0" indent="-69850" rtl="0">
              <a:spcBef>
                <a:spcPts val="0"/>
              </a:spcBef>
              <a:spcAft>
                <a:spcPts val="800"/>
              </a:spcAft>
              <a:buClr>
                <a:schemeClr val="dk1"/>
              </a:buClr>
              <a:buSzPts val="1100"/>
              <a:buFont typeface="Arial"/>
              <a:buNone/>
            </a:pPr>
            <a:r>
              <a:rPr lang="en" sz="1400"/>
              <a:t>7.  When Ca is pumped back into sarcoplasmic reticulum » Ca detached from troponin » tropomyosin return to its original position » Covering active site on actin » prevent formation of cross bridge » relaxation.</a:t>
            </a:r>
          </a:p>
          <a:p>
            <a:pPr marL="0" lvl="0" indent="-69850" rtl="0">
              <a:spcBef>
                <a:spcPts val="0"/>
              </a:spcBef>
              <a:spcAft>
                <a:spcPts val="0"/>
              </a:spcAft>
              <a:buClr>
                <a:schemeClr val="dk1"/>
              </a:buClr>
              <a:buSzPts val="1100"/>
              <a:buFont typeface="Arial"/>
              <a:buNone/>
            </a:pPr>
            <a:r>
              <a:rPr lang="en" sz="1400"/>
              <a:t>  Therefore , </a:t>
            </a:r>
            <a:r>
              <a:rPr lang="en" sz="1400" u="sng"/>
              <a:t>in order to release the head of Myosin from </a:t>
            </a:r>
          </a:p>
          <a:p>
            <a:pPr marL="0" lvl="0" indent="-69850" rtl="0">
              <a:spcBef>
                <a:spcPts val="0"/>
              </a:spcBef>
              <a:spcAft>
                <a:spcPts val="0"/>
              </a:spcAft>
              <a:buClr>
                <a:schemeClr val="dk1"/>
              </a:buClr>
              <a:buSzPts val="1100"/>
              <a:buFont typeface="Arial"/>
              <a:buNone/>
            </a:pPr>
            <a:r>
              <a:rPr lang="en" sz="1400" u="sng"/>
              <a:t>Actin , a new ATP is needed to come and combine with</a:t>
            </a:r>
          </a:p>
          <a:p>
            <a:pPr marL="0" lvl="0" indent="-69850" rtl="0">
              <a:spcBef>
                <a:spcPts val="0"/>
              </a:spcBef>
              <a:spcAft>
                <a:spcPts val="0"/>
              </a:spcAft>
              <a:buClr>
                <a:schemeClr val="dk1"/>
              </a:buClr>
              <a:buSzPts val="1100"/>
              <a:buFont typeface="Arial"/>
              <a:buNone/>
            </a:pPr>
            <a:r>
              <a:rPr lang="en" sz="1400" u="sng"/>
              <a:t> the head of Myosin .</a:t>
            </a:r>
          </a:p>
          <a:p>
            <a:pPr marL="0" marR="0" lvl="0" indent="-114300" algn="l" rtl="0">
              <a:lnSpc>
                <a:spcPct val="115000"/>
              </a:lnSpc>
              <a:spcBef>
                <a:spcPts val="0"/>
              </a:spcBef>
              <a:spcAft>
                <a:spcPts val="0"/>
              </a:spcAft>
              <a:buClr>
                <a:schemeClr val="dk1"/>
              </a:buClr>
              <a:buSzPts val="1800"/>
              <a:buFont typeface="Open Sans"/>
              <a:buNone/>
            </a:pPr>
            <a:endParaRPr sz="1300"/>
          </a:p>
        </p:txBody>
      </p:sp>
      <p:pic>
        <p:nvPicPr>
          <p:cNvPr id="332" name="Shape 332"/>
          <p:cNvPicPr preferRelativeResize="0"/>
          <p:nvPr/>
        </p:nvPicPr>
        <p:blipFill>
          <a:blip r:embed="rId3">
            <a:alphaModFix/>
          </a:blip>
          <a:stretch>
            <a:fillRect/>
          </a:stretch>
        </p:blipFill>
        <p:spPr>
          <a:xfrm>
            <a:off x="5134402" y="2986931"/>
            <a:ext cx="3834649" cy="1895251"/>
          </a:xfrm>
          <a:prstGeom prst="rect">
            <a:avLst/>
          </a:prstGeom>
          <a:noFill/>
          <a:ln>
            <a:noFill/>
          </a:ln>
        </p:spPr>
      </p:pic>
      <p:pic>
        <p:nvPicPr>
          <p:cNvPr id="333" name="Shape 333">
            <a:hlinkClick r:id="rId4"/>
          </p:cNvPr>
          <p:cNvPicPr preferRelativeResize="0"/>
          <p:nvPr/>
        </p:nvPicPr>
        <p:blipFill>
          <a:blip r:embed="rId5">
            <a:alphaModFix/>
          </a:blip>
          <a:stretch>
            <a:fillRect/>
          </a:stretch>
        </p:blipFill>
        <p:spPr>
          <a:xfrm>
            <a:off x="4002103" y="4388939"/>
            <a:ext cx="700526" cy="493225"/>
          </a:xfrm>
          <a:prstGeom prst="rect">
            <a:avLst/>
          </a:prstGeom>
          <a:noFill/>
          <a:ln>
            <a:noFill/>
          </a:ln>
        </p:spPr>
      </p:pic>
      <p:sp>
        <p:nvSpPr>
          <p:cNvPr id="334" name="Shape 334"/>
          <p:cNvSpPr/>
          <p:nvPr/>
        </p:nvSpPr>
        <p:spPr>
          <a:xfrm>
            <a:off x="1552576" y="4398263"/>
            <a:ext cx="2357400" cy="474600"/>
          </a:xfrm>
          <a:prstGeom prst="roundRect">
            <a:avLst>
              <a:gd name="adj" fmla="val 16667"/>
            </a:avLst>
          </a:prstGeom>
          <a:solidFill>
            <a:srgbClr val="FFFFFF"/>
          </a:solidFill>
          <a:ln w="9525" cap="flat" cmpd="sng">
            <a:solidFill>
              <a:srgbClr val="CCCCCC"/>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r>
              <a:rPr lang="en" sz="1300">
                <a:solidFill>
                  <a:schemeClr val="dk2"/>
                </a:solidFill>
                <a:latin typeface="Open Sans"/>
                <a:ea typeface="Open Sans"/>
                <a:cs typeface="Open Sans"/>
                <a:sym typeface="Open Sans"/>
              </a:rPr>
              <a:t>Explanation of muscle contraction and relaxation</a:t>
            </a:r>
          </a:p>
        </p:txBody>
      </p:sp>
      <p:cxnSp>
        <p:nvCxnSpPr>
          <p:cNvPr id="335" name="Shape 335"/>
          <p:cNvCxnSpPr/>
          <p:nvPr/>
        </p:nvCxnSpPr>
        <p:spPr>
          <a:xfrm rot="10800000" flipH="1">
            <a:off x="311700" y="980625"/>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184625" y="133175"/>
            <a:ext cx="8876700" cy="619800"/>
          </a:xfrm>
          <a:prstGeom prst="rect">
            <a:avLst/>
          </a:prstGeom>
        </p:spPr>
        <p:txBody>
          <a:bodyPr wrap="square" lIns="91425" tIns="91425" rIns="91425" bIns="91425" anchor="b" anchorCtr="0">
            <a:noAutofit/>
          </a:bodyPr>
          <a:lstStyle/>
          <a:p>
            <a:pPr marL="0" lvl="0" indent="0">
              <a:spcBef>
                <a:spcPts val="0"/>
              </a:spcBef>
              <a:buNone/>
            </a:pPr>
            <a:r>
              <a:rPr lang="en" sz="3400">
                <a:solidFill>
                  <a:schemeClr val="accent2"/>
                </a:solidFill>
              </a:rPr>
              <a:t>Drugs That Enhance Transmission at the Neuromuscular Junction</a:t>
            </a:r>
          </a:p>
        </p:txBody>
      </p:sp>
      <p:graphicFrame>
        <p:nvGraphicFramePr>
          <p:cNvPr id="341" name="Shape 341"/>
          <p:cNvGraphicFramePr/>
          <p:nvPr/>
        </p:nvGraphicFramePr>
        <p:xfrm>
          <a:off x="417663" y="814236"/>
          <a:ext cx="8104575" cy="3972277"/>
        </p:xfrm>
        <a:graphic>
          <a:graphicData uri="http://schemas.openxmlformats.org/drawingml/2006/table">
            <a:tbl>
              <a:tblPr>
                <a:noFill/>
                <a:tableStyleId>{8EF44A53-4B54-485C-938E-98629749DF2E}</a:tableStyleId>
              </a:tblPr>
              <a:tblGrid>
                <a:gridCol w="2701525">
                  <a:extLst>
                    <a:ext uri="{9D8B030D-6E8A-4147-A177-3AD203B41FA5}">
                      <a16:colId xmlns:a16="http://schemas.microsoft.com/office/drawing/2014/main" val="20000"/>
                    </a:ext>
                  </a:extLst>
                </a:gridCol>
                <a:gridCol w="2701525">
                  <a:extLst>
                    <a:ext uri="{9D8B030D-6E8A-4147-A177-3AD203B41FA5}">
                      <a16:colId xmlns:a16="http://schemas.microsoft.com/office/drawing/2014/main" val="20001"/>
                    </a:ext>
                  </a:extLst>
                </a:gridCol>
                <a:gridCol w="2701525">
                  <a:extLst>
                    <a:ext uri="{9D8B030D-6E8A-4147-A177-3AD203B41FA5}">
                      <a16:colId xmlns:a16="http://schemas.microsoft.com/office/drawing/2014/main" val="20002"/>
                    </a:ext>
                  </a:extLst>
                </a:gridCol>
              </a:tblGrid>
              <a:tr h="1303300">
                <a:tc>
                  <a:txBody>
                    <a:bodyPr/>
                    <a:lstStyle/>
                    <a:p>
                      <a:pPr marL="0" lvl="0" indent="-69850" algn="ctr" rtl="1">
                        <a:lnSpc>
                          <a:spcPct val="115000"/>
                        </a:lnSpc>
                        <a:spcBef>
                          <a:spcPts val="0"/>
                        </a:spcBef>
                        <a:buClr>
                          <a:schemeClr val="dk1"/>
                        </a:buClr>
                        <a:buSzPts val="1100"/>
                        <a:buFont typeface="Arial"/>
                        <a:buNone/>
                      </a:pPr>
                      <a:r>
                        <a:rPr lang="en" b="1">
                          <a:solidFill>
                            <a:srgbClr val="434343"/>
                          </a:solidFill>
                          <a:latin typeface="Open Sans"/>
                          <a:ea typeface="Open Sans"/>
                          <a:cs typeface="Open Sans"/>
                          <a:sym typeface="Open Sans"/>
                        </a:rPr>
                        <a:t>Drugs That </a:t>
                      </a:r>
                      <a:r>
                        <a:rPr lang="en" b="1" u="sng">
                          <a:solidFill>
                            <a:srgbClr val="434343"/>
                          </a:solidFill>
                          <a:latin typeface="Open Sans"/>
                          <a:ea typeface="Open Sans"/>
                          <a:cs typeface="Open Sans"/>
                          <a:sym typeface="Open Sans"/>
                        </a:rPr>
                        <a:t>Stimulate</a:t>
                      </a:r>
                      <a:r>
                        <a:rPr lang="en" b="1">
                          <a:solidFill>
                            <a:srgbClr val="434343"/>
                          </a:solidFill>
                          <a:latin typeface="Open Sans"/>
                          <a:ea typeface="Open Sans"/>
                          <a:cs typeface="Open Sans"/>
                          <a:sym typeface="Open Sans"/>
                        </a:rPr>
                        <a:t> the Muscle Fiber by Ach-Like Action</a:t>
                      </a:r>
                    </a:p>
                    <a:p>
                      <a:pPr marL="0" lvl="0" indent="0" algn="ctr">
                        <a:spcBef>
                          <a:spcPts val="0"/>
                        </a:spcBef>
                        <a:buNone/>
                      </a:pPr>
                      <a:r>
                        <a:rPr lang="en" b="1">
                          <a:solidFill>
                            <a:srgbClr val="38761D"/>
                          </a:solidFill>
                          <a:latin typeface="Open Sans"/>
                          <a:ea typeface="Open Sans"/>
                          <a:cs typeface="Open Sans"/>
                          <a:sym typeface="Open Sans"/>
                        </a:rPr>
                        <a:t>Dangerous </a:t>
                      </a: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chemeClr val="lt2"/>
                    </a:solidFill>
                  </a:tcPr>
                </a:tc>
                <a:tc gridSpan="2">
                  <a:txBody>
                    <a:bodyPr/>
                    <a:lstStyle/>
                    <a:p>
                      <a:pPr marL="0" lvl="0" indent="-69850" algn="ctr" rtl="1">
                        <a:lnSpc>
                          <a:spcPct val="115000"/>
                        </a:lnSpc>
                        <a:spcBef>
                          <a:spcPts val="0"/>
                        </a:spcBef>
                        <a:buClr>
                          <a:schemeClr val="dk1"/>
                        </a:buClr>
                        <a:buSzPts val="1100"/>
                        <a:buFont typeface="Arial"/>
                        <a:buNone/>
                      </a:pPr>
                      <a:r>
                        <a:rPr lang="en" b="1">
                          <a:solidFill>
                            <a:srgbClr val="434343"/>
                          </a:solidFill>
                          <a:latin typeface="Open Sans"/>
                          <a:ea typeface="Open Sans"/>
                          <a:cs typeface="Open Sans"/>
                          <a:sym typeface="Open Sans"/>
                        </a:rPr>
                        <a:t>Drugs That </a:t>
                      </a:r>
                      <a:r>
                        <a:rPr lang="en" b="1" u="sng">
                          <a:solidFill>
                            <a:srgbClr val="434343"/>
                          </a:solidFill>
                          <a:latin typeface="Open Sans"/>
                          <a:ea typeface="Open Sans"/>
                          <a:cs typeface="Open Sans"/>
                          <a:sym typeface="Open Sans"/>
                        </a:rPr>
                        <a:t>Stimulate</a:t>
                      </a:r>
                      <a:r>
                        <a:rPr lang="en" b="1">
                          <a:solidFill>
                            <a:srgbClr val="434343"/>
                          </a:solidFill>
                          <a:latin typeface="Open Sans"/>
                          <a:ea typeface="Open Sans"/>
                          <a:cs typeface="Open Sans"/>
                          <a:sym typeface="Open Sans"/>
                        </a:rPr>
                        <a:t> the NMJ by Inactivating Acetylcholinesterase</a:t>
                      </a:r>
                    </a:p>
                    <a:p>
                      <a:pPr marL="0" lvl="0" indent="-69850" algn="ctr" rtl="1">
                        <a:lnSpc>
                          <a:spcPct val="115000"/>
                        </a:lnSpc>
                        <a:spcBef>
                          <a:spcPts val="0"/>
                        </a:spcBef>
                        <a:buClr>
                          <a:schemeClr val="dk1"/>
                        </a:buClr>
                        <a:buSzPts val="1100"/>
                        <a:buFont typeface="Arial"/>
                        <a:buNone/>
                      </a:pPr>
                      <a:r>
                        <a:rPr lang="en" b="1">
                          <a:solidFill>
                            <a:srgbClr val="38761D"/>
                          </a:solidFill>
                          <a:latin typeface="Open Sans"/>
                          <a:ea typeface="Open Sans"/>
                          <a:cs typeface="Open Sans"/>
                          <a:sym typeface="Open Sans"/>
                        </a:rPr>
                        <a:t>Stimulation to contraction</a:t>
                      </a:r>
                    </a:p>
                    <a:p>
                      <a:pPr marL="0" lvl="0" indent="-69850" algn="ctr" rtl="0">
                        <a:lnSpc>
                          <a:spcPct val="115000"/>
                        </a:lnSpc>
                        <a:spcBef>
                          <a:spcPts val="0"/>
                        </a:spcBef>
                        <a:buClr>
                          <a:schemeClr val="dk1"/>
                        </a:buClr>
                        <a:buSzPts val="1100"/>
                        <a:buFont typeface="Arial"/>
                        <a:buNone/>
                      </a:pPr>
                      <a:r>
                        <a:rPr lang="en" b="1">
                          <a:solidFill>
                            <a:srgbClr val="38761D"/>
                          </a:solidFill>
                          <a:latin typeface="Open Sans"/>
                          <a:ea typeface="Open Sans"/>
                          <a:cs typeface="Open Sans"/>
                          <a:sym typeface="Open Sans"/>
                        </a:rPr>
                        <a:t>More safety </a:t>
                      </a:r>
                    </a:p>
                    <a:p>
                      <a:pPr marL="0" lvl="0" indent="0" algn="ctr">
                        <a:spcBef>
                          <a:spcPts val="0"/>
                        </a:spcBef>
                        <a:buNone/>
                      </a:pPr>
                      <a:endParaRPr b="1">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1069925">
                <a:tc>
                  <a:txBody>
                    <a:bodyPr/>
                    <a:lstStyle/>
                    <a:p>
                      <a:pPr marL="0" lvl="0" indent="-69850" algn="l" rtl="1">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Methacholine </a:t>
                      </a:r>
                    </a:p>
                    <a:p>
                      <a:pPr marL="0" lvl="0" indent="-69850" algn="l" rtl="1">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Carbachol</a:t>
                      </a:r>
                    </a:p>
                    <a:p>
                      <a:pPr marL="0" lvl="0" indent="-69850" algn="l" rtl="1">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 Nicotine.المادة الي بالدخان</a:t>
                      </a:r>
                    </a:p>
                    <a:p>
                      <a:pPr marL="0" lvl="0" indent="0">
                        <a:spcBef>
                          <a:spcPts val="0"/>
                        </a:spcBef>
                        <a:buNone/>
                      </a:pPr>
                      <a:endParaRPr>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tc>
                  <a:txBody>
                    <a:bodyPr/>
                    <a:lstStyle/>
                    <a:p>
                      <a:pPr marL="0" lvl="0" indent="-69850" rtl="0">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Neostigmine, Physostigmine</a:t>
                      </a:r>
                    </a:p>
                    <a:p>
                      <a:pPr marL="0" lvl="0" indent="0">
                        <a:spcBef>
                          <a:spcPts val="0"/>
                        </a:spcBef>
                        <a:buNone/>
                      </a:pPr>
                      <a:endParaRPr>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tc>
                  <a:txBody>
                    <a:bodyPr/>
                    <a:lstStyle/>
                    <a:p>
                      <a:pPr marL="0" lvl="0" indent="-69850" rtl="0">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Diisopropyl fluorophosphate</a:t>
                      </a:r>
                    </a:p>
                    <a:p>
                      <a:pPr marL="0" lvl="0" indent="0">
                        <a:spcBef>
                          <a:spcPts val="0"/>
                        </a:spcBef>
                        <a:buNone/>
                      </a:pPr>
                      <a:endParaRPr>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1536675">
                <a:tc>
                  <a:txBody>
                    <a:bodyPr/>
                    <a:lstStyle/>
                    <a:p>
                      <a:pPr marL="0" lvl="0" indent="-69850" algn="l" rtl="1">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They act for minutes or hours (are not destructed by   cholinesterase)r</a:t>
                      </a:r>
                    </a:p>
                    <a:p>
                      <a:pPr marL="0" lvl="0" indent="-69850" algn="l" rtl="1">
                        <a:lnSpc>
                          <a:spcPct val="115000"/>
                        </a:lnSpc>
                        <a:spcBef>
                          <a:spcPts val="0"/>
                        </a:spcBef>
                        <a:buClr>
                          <a:schemeClr val="dk1"/>
                        </a:buClr>
                        <a:buSzPts val="1100"/>
                        <a:buFont typeface="Arial"/>
                        <a:buNone/>
                      </a:pPr>
                      <a:endParaRPr>
                        <a:solidFill>
                          <a:srgbClr val="6AA84F"/>
                        </a:solidFill>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tc>
                  <a:txBody>
                    <a:bodyPr/>
                    <a:lstStyle/>
                    <a:p>
                      <a:pPr marL="0" lvl="0" indent="-69850" rtl="0">
                        <a:lnSpc>
                          <a:spcPct val="115000"/>
                        </a:lnSpc>
                        <a:spcBef>
                          <a:spcPts val="0"/>
                        </a:spcBef>
                        <a:buClr>
                          <a:schemeClr val="dk1"/>
                        </a:buClr>
                        <a:buSzPts val="1100"/>
                        <a:buFont typeface="Arial"/>
                        <a:buNone/>
                      </a:pPr>
                      <a:r>
                        <a:rPr lang="en">
                          <a:solidFill>
                            <a:schemeClr val="dk1"/>
                          </a:solidFill>
                          <a:latin typeface="Open Sans"/>
                          <a:ea typeface="Open Sans"/>
                          <a:cs typeface="Open Sans"/>
                          <a:sym typeface="Open Sans"/>
                        </a:rPr>
                        <a:t>inactivate acetylcholinesterase </a:t>
                      </a:r>
                      <a:r>
                        <a:rPr lang="en" u="sng">
                          <a:solidFill>
                            <a:schemeClr val="dk1"/>
                          </a:solidFill>
                          <a:latin typeface="Open Sans"/>
                          <a:ea typeface="Open Sans"/>
                          <a:cs typeface="Open Sans"/>
                          <a:sym typeface="Open Sans"/>
                        </a:rPr>
                        <a:t>for </a:t>
                      </a:r>
                      <a:r>
                        <a:rPr lang="en" u="sng">
                          <a:solidFill>
                            <a:srgbClr val="FF0000"/>
                          </a:solidFill>
                          <a:latin typeface="Open Sans"/>
                          <a:ea typeface="Open Sans"/>
                          <a:cs typeface="Open Sans"/>
                          <a:sym typeface="Open Sans"/>
                        </a:rPr>
                        <a:t>several hours</a:t>
                      </a:r>
                    </a:p>
                    <a:p>
                      <a:pPr marL="0" lvl="0" indent="0">
                        <a:spcBef>
                          <a:spcPts val="0"/>
                        </a:spcBef>
                        <a:buNone/>
                      </a:pPr>
                      <a:endParaRPr>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tc>
                  <a:txBody>
                    <a:bodyPr/>
                    <a:lstStyle/>
                    <a:p>
                      <a:pPr marL="0" lvl="0" indent="-69850" rtl="0">
                        <a:lnSpc>
                          <a:spcPct val="115000"/>
                        </a:lnSpc>
                        <a:spcBef>
                          <a:spcPts val="0"/>
                        </a:spcBef>
                        <a:buClr>
                          <a:schemeClr val="dk1"/>
                        </a:buClr>
                        <a:buSzPts val="1100"/>
                        <a:buFont typeface="Arial"/>
                        <a:buNone/>
                      </a:pPr>
                      <a:r>
                        <a:rPr lang="en">
                          <a:solidFill>
                            <a:srgbClr val="FF0000"/>
                          </a:solidFill>
                          <a:latin typeface="Open Sans"/>
                          <a:ea typeface="Open Sans"/>
                          <a:cs typeface="Open Sans"/>
                          <a:sym typeface="Open Sans"/>
                        </a:rPr>
                        <a:t>inactivates acetylcholinesterase </a:t>
                      </a:r>
                      <a:r>
                        <a:rPr lang="en" u="sng">
                          <a:solidFill>
                            <a:srgbClr val="FF0000"/>
                          </a:solidFill>
                          <a:latin typeface="Open Sans"/>
                          <a:ea typeface="Open Sans"/>
                          <a:cs typeface="Open Sans"/>
                          <a:sym typeface="Open Sans"/>
                        </a:rPr>
                        <a:t>for weeks </a:t>
                      </a:r>
                      <a:r>
                        <a:rPr lang="en">
                          <a:solidFill>
                            <a:schemeClr val="dk1"/>
                          </a:solidFill>
                          <a:latin typeface="Open Sans"/>
                          <a:ea typeface="Open Sans"/>
                          <a:cs typeface="Open Sans"/>
                          <a:sym typeface="Open Sans"/>
                        </a:rPr>
                        <a:t>(can cause death  because of  respiratory muscle spasm)</a:t>
                      </a:r>
                    </a:p>
                    <a:p>
                      <a:pPr marL="0" lvl="0" indent="0">
                        <a:spcBef>
                          <a:spcPts val="0"/>
                        </a:spcBef>
                        <a:buNone/>
                      </a:pPr>
                      <a:endParaRPr>
                        <a:latin typeface="Open Sans"/>
                        <a:ea typeface="Open Sans"/>
                        <a:cs typeface="Open Sans"/>
                        <a:sym typeface="Open Sans"/>
                      </a:endParaRP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bl>
          </a:graphicData>
        </a:graphic>
      </p:graphicFrame>
      <p:cxnSp>
        <p:nvCxnSpPr>
          <p:cNvPr id="342" name="Shape 342"/>
          <p:cNvCxnSpPr/>
          <p:nvPr/>
        </p:nvCxnSpPr>
        <p:spPr>
          <a:xfrm rot="10800000" flipH="1">
            <a:off x="281563" y="682300"/>
            <a:ext cx="8580900" cy="16800"/>
          </a:xfrm>
          <a:prstGeom prst="straightConnector1">
            <a:avLst/>
          </a:prstGeom>
          <a:noFill/>
          <a:ln w="9525" cap="flat" cmpd="sng">
            <a:solidFill>
              <a:schemeClr val="lt2"/>
            </a:solidFill>
            <a:prstDash val="dot"/>
            <a:round/>
            <a:headEnd type="none" w="lg" len="lg"/>
            <a:tailEnd type="none" w="lg" len="lg"/>
          </a:ln>
        </p:spPr>
      </p:cxnSp>
      <p:sp>
        <p:nvSpPr>
          <p:cNvPr id="343" name="Shape 343"/>
          <p:cNvSpPr txBox="1"/>
          <p:nvPr/>
        </p:nvSpPr>
        <p:spPr>
          <a:xfrm>
            <a:off x="7615025" y="1492900"/>
            <a:ext cx="1446300" cy="349800"/>
          </a:xfrm>
          <a:prstGeom prst="rect">
            <a:avLst/>
          </a:prstGeom>
          <a:noFill/>
          <a:ln>
            <a:noFill/>
          </a:ln>
        </p:spPr>
        <p:txBody>
          <a:bodyPr wrap="square" lIns="91425" tIns="91425" rIns="91425" bIns="91425" anchor="t" anchorCtr="0">
            <a:noAutofit/>
          </a:bodyPr>
          <a:lstStyle/>
          <a:p>
            <a:pPr marL="0" lvl="0" indent="0" rtl="1">
              <a:spcBef>
                <a:spcPts val="0"/>
              </a:spcBef>
              <a:buNone/>
            </a:pPr>
            <a:r>
              <a:rPr lang="en">
                <a:solidFill>
                  <a:srgbClr val="6AA84F"/>
                </a:solidFill>
              </a:rPr>
              <a:t>مهم تعرف الميكانزمز</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182425" y="116551"/>
            <a:ext cx="8520600" cy="606600"/>
          </a:xfrm>
          <a:prstGeom prst="rect">
            <a:avLst/>
          </a:prstGeom>
        </p:spPr>
        <p:txBody>
          <a:bodyPr wrap="square" lIns="91425" tIns="91425" rIns="91425" bIns="91425" anchor="b" anchorCtr="0">
            <a:noAutofit/>
          </a:bodyPr>
          <a:lstStyle/>
          <a:p>
            <a:pPr marL="0" lvl="0" indent="-69850">
              <a:spcBef>
                <a:spcPts val="0"/>
              </a:spcBef>
              <a:buClr>
                <a:schemeClr val="dk1"/>
              </a:buClr>
              <a:buSzPts val="1100"/>
              <a:buFont typeface="Arial"/>
              <a:buNone/>
            </a:pPr>
            <a:r>
              <a:rPr lang="en" sz="3400">
                <a:solidFill>
                  <a:schemeClr val="accent2"/>
                </a:solidFill>
              </a:rPr>
              <a:t>Drugs that Block Transmission at the Neuromuscular Junction</a:t>
            </a:r>
          </a:p>
        </p:txBody>
      </p:sp>
      <p:graphicFrame>
        <p:nvGraphicFramePr>
          <p:cNvPr id="349" name="Shape 349"/>
          <p:cNvGraphicFramePr/>
          <p:nvPr/>
        </p:nvGraphicFramePr>
        <p:xfrm>
          <a:off x="440988" y="1156882"/>
          <a:ext cx="8262025" cy="3294392"/>
        </p:xfrm>
        <a:graphic>
          <a:graphicData uri="http://schemas.openxmlformats.org/drawingml/2006/table">
            <a:tbl>
              <a:tblPr>
                <a:noFill/>
                <a:tableStyleId>{F05DAEED-72BF-4A77-8314-71A600DB9DD0}</a:tableStyleId>
              </a:tblPr>
              <a:tblGrid>
                <a:gridCol w="4249025">
                  <a:extLst>
                    <a:ext uri="{9D8B030D-6E8A-4147-A177-3AD203B41FA5}">
                      <a16:colId xmlns:a16="http://schemas.microsoft.com/office/drawing/2014/main" val="20000"/>
                    </a:ext>
                  </a:extLst>
                </a:gridCol>
                <a:gridCol w="4013000">
                  <a:extLst>
                    <a:ext uri="{9D8B030D-6E8A-4147-A177-3AD203B41FA5}">
                      <a16:colId xmlns:a16="http://schemas.microsoft.com/office/drawing/2014/main" val="20001"/>
                    </a:ext>
                  </a:extLst>
                </a:gridCol>
              </a:tblGrid>
              <a:tr h="384150">
                <a:tc gridSpan="2">
                  <a:txBody>
                    <a:bodyPr/>
                    <a:lstStyle/>
                    <a:p>
                      <a:pPr marL="0" lvl="0" indent="0" algn="ctr" rtl="1">
                        <a:lnSpc>
                          <a:spcPct val="115000"/>
                        </a:lnSpc>
                        <a:spcBef>
                          <a:spcPts val="0"/>
                        </a:spcBef>
                        <a:buNone/>
                      </a:pPr>
                      <a:r>
                        <a:rPr lang="en" b="1">
                          <a:solidFill>
                            <a:srgbClr val="FFFFFF"/>
                          </a:solidFill>
                          <a:latin typeface="Open Sans"/>
                          <a:ea typeface="Open Sans"/>
                          <a:cs typeface="Open Sans"/>
                          <a:sym typeface="Open Sans"/>
                        </a:rPr>
                        <a:t>Drugs That </a:t>
                      </a:r>
                      <a:r>
                        <a:rPr lang="en" b="1" u="sng">
                          <a:solidFill>
                            <a:srgbClr val="FFFFFF"/>
                          </a:solidFill>
                          <a:latin typeface="Open Sans"/>
                          <a:ea typeface="Open Sans"/>
                          <a:cs typeface="Open Sans"/>
                          <a:sym typeface="Open Sans"/>
                        </a:rPr>
                        <a:t>Block</a:t>
                      </a:r>
                      <a:r>
                        <a:rPr lang="en" b="1">
                          <a:solidFill>
                            <a:srgbClr val="FFFFFF"/>
                          </a:solidFill>
                          <a:latin typeface="Open Sans"/>
                          <a:ea typeface="Open Sans"/>
                          <a:cs typeface="Open Sans"/>
                          <a:sym typeface="Open Sans"/>
                        </a:rPr>
                        <a:t> Transmission at the NMJ</a:t>
                      </a: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658000">
                <a:tc>
                  <a:txBody>
                    <a:bodyPr/>
                    <a:lstStyle/>
                    <a:p>
                      <a:pPr marL="0" lvl="0" indent="0" algn="ctr" rtl="1">
                        <a:lnSpc>
                          <a:spcPct val="115000"/>
                        </a:lnSpc>
                        <a:spcBef>
                          <a:spcPts val="0"/>
                        </a:spcBef>
                        <a:buNone/>
                      </a:pPr>
                      <a:r>
                        <a:rPr lang="en" b="1">
                          <a:latin typeface="Open Sans"/>
                          <a:ea typeface="Open Sans"/>
                          <a:cs typeface="Open Sans"/>
                          <a:sym typeface="Open Sans"/>
                        </a:rPr>
                        <a:t>Botulinum Toxin</a:t>
                      </a:r>
                    </a:p>
                    <a:p>
                      <a:pPr marL="0" lvl="0" indent="0" algn="ctr" rtl="1">
                        <a:lnSpc>
                          <a:spcPct val="115000"/>
                        </a:lnSpc>
                        <a:spcBef>
                          <a:spcPts val="0"/>
                        </a:spcBef>
                        <a:buNone/>
                      </a:pPr>
                      <a:r>
                        <a:rPr lang="en" b="1">
                          <a:solidFill>
                            <a:schemeClr val="accent5"/>
                          </a:solidFill>
                          <a:latin typeface="Open Sans"/>
                          <a:ea typeface="Open Sans"/>
                          <a:cs typeface="Open Sans"/>
                          <a:sym typeface="Open Sans"/>
                        </a:rPr>
                        <a:t>Decrease the contraction</a:t>
                      </a: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tc>
                  <a:txBody>
                    <a:bodyPr/>
                    <a:lstStyle/>
                    <a:p>
                      <a:pPr marL="0" lvl="0" indent="0" algn="ctr" rtl="1">
                        <a:lnSpc>
                          <a:spcPct val="115000"/>
                        </a:lnSpc>
                        <a:spcBef>
                          <a:spcPts val="0"/>
                        </a:spcBef>
                        <a:buNone/>
                      </a:pPr>
                      <a:r>
                        <a:rPr lang="en" b="1">
                          <a:latin typeface="Open Sans"/>
                          <a:ea typeface="Open Sans"/>
                          <a:cs typeface="Open Sans"/>
                          <a:sym typeface="Open Sans"/>
                        </a:rPr>
                        <a:t>Curare &amp; Curariform like-drugs</a:t>
                      </a: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192600">
                <a:tc>
                  <a:txBody>
                    <a:bodyPr/>
                    <a:lstStyle/>
                    <a:p>
                      <a:pPr marL="0" lvl="0" indent="0" algn="l" rtl="1">
                        <a:lnSpc>
                          <a:spcPct val="115000"/>
                        </a:lnSpc>
                        <a:spcBef>
                          <a:spcPts val="0"/>
                        </a:spcBef>
                        <a:buNone/>
                      </a:pPr>
                      <a:r>
                        <a:rPr lang="en">
                          <a:latin typeface="Open Sans"/>
                          <a:ea typeface="Open Sans"/>
                          <a:cs typeface="Open Sans"/>
                          <a:sym typeface="Open Sans"/>
                        </a:rPr>
                        <a:t>Bacterial poison that </a:t>
                      </a:r>
                      <a:r>
                        <a:rPr lang="en" u="sng">
                          <a:solidFill>
                            <a:srgbClr val="FF0000"/>
                          </a:solidFill>
                          <a:latin typeface="Open Sans"/>
                          <a:ea typeface="Open Sans"/>
                          <a:cs typeface="Open Sans"/>
                          <a:sym typeface="Open Sans"/>
                        </a:rPr>
                        <a:t>decreases the quantity of Ach release</a:t>
                      </a:r>
                      <a:r>
                        <a:rPr lang="en">
                          <a:solidFill>
                            <a:srgbClr val="FF0000"/>
                          </a:solidFill>
                          <a:latin typeface="Open Sans"/>
                          <a:ea typeface="Open Sans"/>
                          <a:cs typeface="Open Sans"/>
                          <a:sym typeface="Open Sans"/>
                        </a:rPr>
                        <a:t> </a:t>
                      </a:r>
                      <a:r>
                        <a:rPr lang="en">
                          <a:latin typeface="Open Sans"/>
                          <a:ea typeface="Open Sans"/>
                          <a:cs typeface="Open Sans"/>
                          <a:sym typeface="Open Sans"/>
                        </a:rPr>
                        <a:t>by the nerve presynaptic terminals. This attack the vesicles that contain Ach so they  decrease the </a:t>
                      </a:r>
                      <a:r>
                        <a:rPr lang="en" u="sng">
                          <a:latin typeface="Open Sans"/>
                          <a:ea typeface="Open Sans"/>
                          <a:cs typeface="Open Sans"/>
                          <a:sym typeface="Open Sans"/>
                        </a:rPr>
                        <a:t> </a:t>
                      </a:r>
                      <a:r>
                        <a:rPr lang="en">
                          <a:latin typeface="Open Sans"/>
                          <a:ea typeface="Open Sans"/>
                          <a:cs typeface="Open Sans"/>
                          <a:sym typeface="Open Sans"/>
                        </a:rPr>
                        <a:t>quantity of Ach release s</a:t>
                      </a:r>
                      <a:r>
                        <a:rPr lang="en">
                          <a:solidFill>
                            <a:srgbClr val="38761D"/>
                          </a:solidFill>
                          <a:latin typeface="Open Sans"/>
                          <a:ea typeface="Open Sans"/>
                          <a:cs typeface="Open Sans"/>
                          <a:sym typeface="Open Sans"/>
                        </a:rPr>
                        <a:t>o the contraction will be weak</a:t>
                      </a:r>
                      <a:r>
                        <a:rPr lang="en">
                          <a:latin typeface="Open Sans"/>
                          <a:ea typeface="Open Sans"/>
                          <a:cs typeface="Open Sans"/>
                          <a:sym typeface="Open Sans"/>
                        </a:rPr>
                        <a:t> </a:t>
                      </a: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3F3F3"/>
                    </a:solidFill>
                  </a:tcPr>
                </a:tc>
                <a:tc>
                  <a:txBody>
                    <a:bodyPr/>
                    <a:lstStyle/>
                    <a:p>
                      <a:pPr marL="0" lvl="0" indent="0" algn="l" rtl="1">
                        <a:lnSpc>
                          <a:spcPct val="115000"/>
                        </a:lnSpc>
                        <a:spcBef>
                          <a:spcPts val="0"/>
                        </a:spcBef>
                        <a:buNone/>
                      </a:pPr>
                      <a:r>
                        <a:rPr lang="en">
                          <a:latin typeface="Open Sans"/>
                          <a:ea typeface="Open Sans"/>
                          <a:cs typeface="Open Sans"/>
                          <a:sym typeface="Open Sans"/>
                        </a:rPr>
                        <a:t>Prevent passage of impulses from the nerve ending into the muscle by </a:t>
                      </a:r>
                      <a:r>
                        <a:rPr lang="en" u="sng">
                          <a:solidFill>
                            <a:srgbClr val="FF0000"/>
                          </a:solidFill>
                          <a:latin typeface="Open Sans"/>
                          <a:ea typeface="Open Sans"/>
                          <a:cs typeface="Open Sans"/>
                          <a:sym typeface="Open Sans"/>
                        </a:rPr>
                        <a:t>blocking the action of Ach on its receptors on MEP</a:t>
                      </a:r>
                    </a:p>
                    <a:p>
                      <a:pPr marL="0" lvl="0" indent="0" algn="l" rtl="1">
                        <a:lnSpc>
                          <a:spcPct val="115000"/>
                        </a:lnSpc>
                        <a:spcBef>
                          <a:spcPts val="0"/>
                        </a:spcBef>
                        <a:buNone/>
                      </a:pPr>
                      <a:r>
                        <a:rPr lang="en" u="sng">
                          <a:solidFill>
                            <a:schemeClr val="accent5"/>
                          </a:solidFill>
                          <a:latin typeface="Open Sans"/>
                          <a:ea typeface="Open Sans"/>
                          <a:cs typeface="Open Sans"/>
                          <a:sym typeface="Open Sans"/>
                        </a:rPr>
                        <a:t>No contraction</a:t>
                      </a:r>
                    </a:p>
                    <a:p>
                      <a:pPr marL="0" lvl="0" indent="0" algn="l" rtl="1">
                        <a:lnSpc>
                          <a:spcPct val="115000"/>
                        </a:lnSpc>
                        <a:spcBef>
                          <a:spcPts val="0"/>
                        </a:spcBef>
                        <a:buNone/>
                      </a:pPr>
                      <a:r>
                        <a:rPr lang="en">
                          <a:latin typeface="Open Sans"/>
                          <a:ea typeface="Open Sans"/>
                          <a:cs typeface="Open Sans"/>
                          <a:sym typeface="Open Sans"/>
                        </a:rPr>
                        <a:t>act by competitive inhibition to Ach at its receptors &amp; can not cause Depolarization.</a:t>
                      </a:r>
                    </a:p>
                  </a:txBody>
                  <a:tcPr marL="91425" marR="91425" marT="91425" marB="91425">
                    <a:lnL w="9525" cap="flat" cmpd="sng">
                      <a:solidFill>
                        <a:schemeClr val="accent1"/>
                      </a:solidFill>
                      <a:prstDash val="solid"/>
                      <a:round/>
                      <a:headEnd type="none" w="med" len="med"/>
                      <a:tailEnd type="none" w="med" len="med"/>
                    </a:lnL>
                    <a:lnR w="9525" cap="flat" cmpd="sng">
                      <a:solidFill>
                        <a:schemeClr val="accent1"/>
                      </a:solidFill>
                      <a:prstDash val="solid"/>
                      <a:round/>
                      <a:headEnd type="none" w="med" len="med"/>
                      <a:tailEnd type="none" w="med" len="med"/>
                    </a:lnR>
                    <a:lnT w="9525" cap="flat" cmpd="sng">
                      <a:solidFill>
                        <a:schemeClr val="accent1"/>
                      </a:solidFill>
                      <a:prstDash val="solid"/>
                      <a:round/>
                      <a:headEnd type="none" w="med" len="med"/>
                      <a:tailEnd type="none" w="med" len="med"/>
                    </a:lnT>
                    <a:lnB w="9525" cap="flat" cmpd="sng">
                      <a:solidFill>
                        <a:schemeClr val="accent1"/>
                      </a:solidFill>
                      <a:prstDash val="solid"/>
                      <a:round/>
                      <a:headEnd type="none" w="med" len="med"/>
                      <a:tailEnd type="none" w="med" len="med"/>
                    </a:lnB>
                    <a:solidFill>
                      <a:srgbClr val="F3F3F3"/>
                    </a:solidFill>
                  </a:tcPr>
                </a:tc>
                <a:extLst>
                  <a:ext uri="{0D108BD9-81ED-4DB2-BD59-A6C34878D82A}">
                    <a16:rowId xmlns:a16="http://schemas.microsoft.com/office/drawing/2014/main" val="10002"/>
                  </a:ext>
                </a:extLst>
              </a:tr>
            </a:tbl>
          </a:graphicData>
        </a:graphic>
      </p:graphicFrame>
      <p:cxnSp>
        <p:nvCxnSpPr>
          <p:cNvPr id="350" name="Shape 350"/>
          <p:cNvCxnSpPr/>
          <p:nvPr/>
        </p:nvCxnSpPr>
        <p:spPr>
          <a:xfrm rot="10800000" flipH="1">
            <a:off x="182425" y="70635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448274" y="38689"/>
            <a:ext cx="8520600" cy="831300"/>
          </a:xfrm>
          <a:prstGeom prst="rect">
            <a:avLst/>
          </a:prstGeom>
        </p:spPr>
        <p:txBody>
          <a:bodyPr wrap="square" lIns="91425" tIns="91425" rIns="91425" bIns="91425" anchor="b" anchorCtr="0">
            <a:noAutofit/>
          </a:bodyPr>
          <a:lstStyle/>
          <a:p>
            <a:pPr marL="0" lvl="0" indent="0">
              <a:spcBef>
                <a:spcPts val="0"/>
              </a:spcBef>
              <a:buNone/>
            </a:pPr>
            <a:r>
              <a:rPr lang="en" sz="3800">
                <a:solidFill>
                  <a:schemeClr val="accent2"/>
                </a:solidFill>
              </a:rPr>
              <a:t>Myasthenia Gravis</a:t>
            </a:r>
          </a:p>
        </p:txBody>
      </p:sp>
      <p:sp>
        <p:nvSpPr>
          <p:cNvPr id="356" name="Shape 356"/>
          <p:cNvSpPr txBox="1">
            <a:spLocks noGrp="1"/>
          </p:cNvSpPr>
          <p:nvPr>
            <p:ph type="body" idx="1"/>
          </p:nvPr>
        </p:nvSpPr>
        <p:spPr>
          <a:xfrm>
            <a:off x="301850" y="870000"/>
            <a:ext cx="8733300" cy="3899100"/>
          </a:xfrm>
          <a:prstGeom prst="rect">
            <a:avLst/>
          </a:prstGeom>
        </p:spPr>
        <p:txBody>
          <a:bodyPr wrap="square" lIns="91425" tIns="91425" rIns="91425" bIns="91425" anchor="t" anchorCtr="0">
            <a:noAutofit/>
          </a:bodyPr>
          <a:lstStyle/>
          <a:p>
            <a:pPr marL="457200" lvl="0" indent="-317500" rtl="0">
              <a:spcBef>
                <a:spcPts val="500"/>
              </a:spcBef>
              <a:spcAft>
                <a:spcPts val="0"/>
              </a:spcAft>
              <a:buSzPts val="1400"/>
              <a:buChar char="●"/>
            </a:pPr>
            <a:r>
              <a:rPr lang="en" sz="1400" b="1">
                <a:solidFill>
                  <a:srgbClr val="FF0000"/>
                </a:solidFill>
              </a:rPr>
              <a:t>Disease of adult females </a:t>
            </a:r>
            <a:r>
              <a:rPr lang="en" sz="1400" b="1"/>
              <a:t>affects eyelid, extraocular bulbar and proximal limb muscles.</a:t>
            </a:r>
          </a:p>
          <a:p>
            <a:pPr marL="457200" lvl="0" indent="-317500" rtl="0">
              <a:spcBef>
                <a:spcPts val="0"/>
              </a:spcBef>
              <a:spcAft>
                <a:spcPts val="0"/>
              </a:spcAft>
              <a:buSzPts val="1400"/>
              <a:buChar char="●"/>
            </a:pPr>
            <a:r>
              <a:rPr lang="en" sz="1400" b="1"/>
              <a:t>Presents with ptosis, dysarthria, dysphagia, and proximal limb weakness in hands &amp; feet.</a:t>
            </a:r>
          </a:p>
          <a:p>
            <a:pPr marL="457200" lvl="0" indent="-317500" rtl="0">
              <a:spcBef>
                <a:spcPts val="0"/>
              </a:spcBef>
              <a:spcAft>
                <a:spcPts val="0"/>
              </a:spcAft>
              <a:buSzPts val="1400"/>
              <a:buChar char="●"/>
            </a:pPr>
            <a:r>
              <a:rPr lang="en" sz="1400" b="1"/>
              <a:t>Autoimmune disorder, </a:t>
            </a:r>
            <a:r>
              <a:rPr lang="en" sz="1400"/>
              <a:t>patients develop antibodies which block or destroy their own Ach receptors (patients  have 20% of  number of  Ach receptors). </a:t>
            </a:r>
            <a:r>
              <a:rPr lang="en" sz="1400">
                <a:solidFill>
                  <a:srgbClr val="FF0000"/>
                </a:solidFill>
              </a:rPr>
              <a:t>So they release Ach good and have action potential but their Ach receptors are blocked or destroyed by antibodies and this problem is at the postsynaptic terminal.</a:t>
            </a:r>
          </a:p>
          <a:p>
            <a:pPr marL="457200" lvl="0" indent="-317500" rtl="0">
              <a:spcBef>
                <a:spcPts val="0"/>
              </a:spcBef>
              <a:spcAft>
                <a:spcPts val="0"/>
              </a:spcAft>
              <a:buSzPts val="1400"/>
              <a:buChar char="●"/>
            </a:pPr>
            <a:r>
              <a:rPr lang="en" sz="1400"/>
              <a:t>The EPPs are too small to trigger action potentials and the muscles cannot contract.</a:t>
            </a:r>
          </a:p>
          <a:p>
            <a:pPr marL="457200" lvl="0" indent="-317500" rtl="0">
              <a:spcBef>
                <a:spcPts val="0"/>
              </a:spcBef>
              <a:spcAft>
                <a:spcPts val="0"/>
              </a:spcAft>
              <a:buSzPts val="1400"/>
              <a:buChar char="●"/>
            </a:pPr>
            <a:r>
              <a:rPr lang="en" sz="1400"/>
              <a:t>It causes weakness in skeletal muscles</a:t>
            </a:r>
          </a:p>
          <a:p>
            <a:pPr marL="457200" lvl="0" indent="-317500" rtl="0">
              <a:spcBef>
                <a:spcPts val="0"/>
              </a:spcBef>
              <a:spcAft>
                <a:spcPts val="0"/>
              </a:spcAft>
              <a:buSzPts val="1400"/>
              <a:buChar char="●"/>
            </a:pPr>
            <a:r>
              <a:rPr lang="en" sz="1400"/>
              <a:t>Patient may die of respiratory failure.</a:t>
            </a:r>
          </a:p>
          <a:p>
            <a:pPr marL="0" lvl="0" indent="-69850" rtl="0">
              <a:spcBef>
                <a:spcPts val="500"/>
              </a:spcBef>
              <a:spcAft>
                <a:spcPts val="0"/>
              </a:spcAft>
              <a:buClr>
                <a:schemeClr val="dk1"/>
              </a:buClr>
              <a:buSzPts val="1100"/>
              <a:buFont typeface="Arial"/>
              <a:buNone/>
            </a:pPr>
            <a:r>
              <a:rPr lang="en" sz="1600" b="1"/>
              <a:t>Treatment</a:t>
            </a:r>
            <a:r>
              <a:rPr lang="en" sz="1600"/>
              <a:t>:</a:t>
            </a:r>
          </a:p>
          <a:p>
            <a:pPr marL="0" lvl="0" indent="-69850" rtl="0">
              <a:spcBef>
                <a:spcPts val="500"/>
              </a:spcBef>
              <a:spcAft>
                <a:spcPts val="0"/>
              </a:spcAft>
              <a:buClr>
                <a:schemeClr val="dk1"/>
              </a:buClr>
              <a:buSzPts val="1100"/>
              <a:buFont typeface="Arial"/>
              <a:buNone/>
            </a:pPr>
            <a:r>
              <a:rPr lang="en" sz="1400">
                <a:solidFill>
                  <a:srgbClr val="FF0000"/>
                </a:solidFill>
              </a:rPr>
              <a:t>Administration of </a:t>
            </a:r>
            <a:r>
              <a:rPr lang="en" sz="1400" u="sng">
                <a:solidFill>
                  <a:srgbClr val="FF0000"/>
                </a:solidFill>
              </a:rPr>
              <a:t>anticholinesterase drugs </a:t>
            </a:r>
            <a:r>
              <a:rPr lang="en" sz="1400">
                <a:solidFill>
                  <a:srgbClr val="FF0000"/>
                </a:solidFill>
              </a:rPr>
              <a:t>such as Neostigmine </a:t>
            </a:r>
            <a:r>
              <a:rPr lang="en" sz="1400"/>
              <a:t>which allows larger than normal amounts of Ach to accumulate in the synaptic space.</a:t>
            </a:r>
          </a:p>
          <a:p>
            <a:pPr marL="0" lvl="0" indent="-69850" rtl="0">
              <a:spcBef>
                <a:spcPts val="500"/>
              </a:spcBef>
              <a:spcAft>
                <a:spcPts val="0"/>
              </a:spcAft>
              <a:buClr>
                <a:schemeClr val="dk1"/>
              </a:buClr>
              <a:buSzPts val="1100"/>
              <a:buFont typeface="Arial"/>
              <a:buNone/>
            </a:pPr>
            <a:r>
              <a:rPr lang="en" sz="1400"/>
              <a:t> </a:t>
            </a:r>
            <a:r>
              <a:rPr lang="en" sz="1400" b="1">
                <a:solidFill>
                  <a:srgbClr val="FF0000"/>
                </a:solidFill>
              </a:rPr>
              <a:t>Corticosteroids</a:t>
            </a:r>
            <a:r>
              <a:rPr lang="en" sz="1400">
                <a:solidFill>
                  <a:srgbClr val="FF0000"/>
                </a:solidFill>
              </a:rPr>
              <a:t> and </a:t>
            </a:r>
            <a:r>
              <a:rPr lang="en" sz="1400" b="1">
                <a:solidFill>
                  <a:srgbClr val="FF0000"/>
                </a:solidFill>
              </a:rPr>
              <a:t>Immunosuppressant drugs </a:t>
            </a:r>
            <a:r>
              <a:rPr lang="en" sz="1400"/>
              <a:t>to inhibit the immune system, limiting antibody production </a:t>
            </a:r>
            <a:r>
              <a:rPr lang="en" sz="1400">
                <a:solidFill>
                  <a:schemeClr val="accent5"/>
                </a:solidFill>
              </a:rPr>
              <a:t>so that we don't have antibodies blocking the receptors</a:t>
            </a:r>
          </a:p>
          <a:p>
            <a:pPr marL="0" lvl="0" indent="-69850" rtl="0">
              <a:spcBef>
                <a:spcPts val="500"/>
              </a:spcBef>
              <a:spcAft>
                <a:spcPts val="0"/>
              </a:spcAft>
              <a:buClr>
                <a:schemeClr val="dk1"/>
              </a:buClr>
              <a:buSzPts val="1100"/>
              <a:buFont typeface="Arial"/>
              <a:buNone/>
            </a:pPr>
            <a:endParaRPr sz="1400"/>
          </a:p>
          <a:p>
            <a:pPr marL="114300" lvl="0" indent="0" rtl="0">
              <a:spcBef>
                <a:spcPts val="0"/>
              </a:spcBef>
              <a:buNone/>
            </a:pPr>
            <a:endParaRPr sz="1400"/>
          </a:p>
        </p:txBody>
      </p:sp>
      <p:cxnSp>
        <p:nvCxnSpPr>
          <p:cNvPr id="357" name="Shape 357"/>
          <p:cNvCxnSpPr/>
          <p:nvPr/>
        </p:nvCxnSpPr>
        <p:spPr>
          <a:xfrm rot="10800000" flipH="1">
            <a:off x="301850" y="798850"/>
            <a:ext cx="8580900" cy="16800"/>
          </a:xfrm>
          <a:prstGeom prst="straightConnector1">
            <a:avLst/>
          </a:prstGeom>
          <a:noFill/>
          <a:ln w="9525" cap="flat" cmpd="sng">
            <a:solidFill>
              <a:schemeClr val="lt2"/>
            </a:solidFill>
            <a:prstDash val="dot"/>
            <a:round/>
            <a:headEnd type="none" w="lg" len="lg"/>
            <a:tailEnd type="none" w="lg" len="lg"/>
          </a:ln>
        </p:spPr>
      </p:cxnSp>
      <p:sp>
        <p:nvSpPr>
          <p:cNvPr id="358" name="Shape 358"/>
          <p:cNvSpPr txBox="1"/>
          <p:nvPr/>
        </p:nvSpPr>
        <p:spPr>
          <a:xfrm>
            <a:off x="6904575" y="2787525"/>
            <a:ext cx="2064300" cy="831300"/>
          </a:xfrm>
          <a:prstGeom prst="rect">
            <a:avLst/>
          </a:prstGeom>
          <a:noFill/>
          <a:ln>
            <a:noFill/>
          </a:ln>
        </p:spPr>
        <p:txBody>
          <a:bodyPr wrap="square" lIns="91425" tIns="91425" rIns="91425" bIns="91425" anchor="t" anchorCtr="0">
            <a:noAutofit/>
          </a:bodyPr>
          <a:lstStyle/>
          <a:p>
            <a:pPr marL="0" lvl="0" indent="0" rtl="1">
              <a:spcBef>
                <a:spcPts val="0"/>
              </a:spcBef>
              <a:buNone/>
            </a:pPr>
            <a:r>
              <a:rPr lang="en">
                <a:solidFill>
                  <a:srgbClr val="38761D"/>
                </a:solidFill>
              </a:rPr>
              <a:t>-يبدأ بالعضلات الصغيرة ثم للأكبر </a:t>
            </a:r>
          </a:p>
          <a:p>
            <a:pPr marL="0" lvl="0" indent="0" rtl="1">
              <a:spcBef>
                <a:spcPts val="0"/>
              </a:spcBef>
              <a:buNone/>
            </a:pPr>
            <a:r>
              <a:rPr lang="en">
                <a:solidFill>
                  <a:srgbClr val="38761D"/>
                </a:solidFill>
              </a:rPr>
              <a:t>- النيرف يكون سليم 100%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116175"/>
            <a:ext cx="8520600" cy="831300"/>
          </a:xfrm>
          <a:prstGeom prst="rect">
            <a:avLst/>
          </a:prstGeom>
          <a:noFill/>
          <a:ln>
            <a:noFill/>
          </a:ln>
        </p:spPr>
        <p:txBody>
          <a:bodyPr wrap="square" lIns="91425" tIns="91425" rIns="91425" bIns="91425" anchor="b" anchorCtr="0">
            <a:noAutofit/>
          </a:bodyPr>
          <a:lstStyle/>
          <a:p>
            <a:pPr marL="0" marR="0" lvl="0" indent="-266700" algn="ctr" rtl="0">
              <a:lnSpc>
                <a:spcPct val="100000"/>
              </a:lnSpc>
              <a:spcBef>
                <a:spcPts val="0"/>
              </a:spcBef>
              <a:spcAft>
                <a:spcPts val="0"/>
              </a:spcAft>
              <a:buClr>
                <a:schemeClr val="dk1"/>
              </a:buClr>
              <a:buSzPts val="4200"/>
              <a:buFont typeface="Economica"/>
              <a:buNone/>
            </a:pPr>
            <a:r>
              <a:rPr lang="en" sz="4200" b="0" i="0" u="none" strike="noStrike" cap="none">
                <a:solidFill>
                  <a:schemeClr val="accent2"/>
                </a:solidFill>
                <a:latin typeface="Economica"/>
                <a:ea typeface="Economica"/>
                <a:cs typeface="Economica"/>
                <a:sym typeface="Economica"/>
              </a:rPr>
              <a:t>Quiz</a:t>
            </a:r>
          </a:p>
        </p:txBody>
      </p:sp>
      <p:sp>
        <p:nvSpPr>
          <p:cNvPr id="364" name="Shape 364"/>
          <p:cNvSpPr txBox="1">
            <a:spLocks noGrp="1"/>
          </p:cNvSpPr>
          <p:nvPr>
            <p:ph type="body" idx="1"/>
          </p:nvPr>
        </p:nvSpPr>
        <p:spPr>
          <a:xfrm>
            <a:off x="278400" y="989100"/>
            <a:ext cx="8520600" cy="3946200"/>
          </a:xfrm>
          <a:prstGeom prst="rect">
            <a:avLst/>
          </a:prstGeom>
          <a:noFill/>
          <a:ln>
            <a:noFill/>
          </a:ln>
        </p:spPr>
        <p:txBody>
          <a:bodyPr wrap="square" lIns="91425" tIns="91425" rIns="91425" bIns="91425" anchor="t" anchorCtr="0">
            <a:noAutofit/>
          </a:bodyPr>
          <a:lstStyle/>
          <a:p>
            <a:pPr marL="0" marR="0" lvl="0" indent="-114300" algn="l" rtl="0">
              <a:lnSpc>
                <a:spcPct val="115000"/>
              </a:lnSpc>
              <a:spcBef>
                <a:spcPts val="0"/>
              </a:spcBef>
              <a:spcAft>
                <a:spcPts val="0"/>
              </a:spcAft>
              <a:buClr>
                <a:schemeClr val="dk1"/>
              </a:buClr>
              <a:buSzPts val="1800"/>
              <a:buFont typeface="Open Sans"/>
              <a:buNone/>
            </a:pPr>
            <a:r>
              <a:rPr lang="en" sz="1200">
                <a:solidFill>
                  <a:schemeClr val="accent2"/>
                </a:solidFill>
              </a:rPr>
              <a:t>1. Action potentials travel along the skeletal muscle cell plasma membrane as well as along the t-tubules by saltatory conduction.</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(a)  TRUE      </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(b)  FALSE</a:t>
            </a:r>
          </a:p>
          <a:p>
            <a:pPr marL="0" marR="0" lvl="0" indent="-114300" algn="l" rtl="0">
              <a:lnSpc>
                <a:spcPct val="115000"/>
              </a:lnSpc>
              <a:spcBef>
                <a:spcPts val="0"/>
              </a:spcBef>
              <a:spcAft>
                <a:spcPts val="0"/>
              </a:spcAft>
              <a:buClr>
                <a:schemeClr val="dk1"/>
              </a:buClr>
              <a:buSzPts val="1800"/>
              <a:buFont typeface="Open Sans"/>
              <a:buNone/>
            </a:pPr>
            <a:endParaRPr sz="1200">
              <a:solidFill>
                <a:schemeClr val="accent2"/>
              </a:solidFill>
            </a:endParaRPr>
          </a:p>
          <a:p>
            <a:pPr marL="0" marR="0" lvl="0" indent="-114300" algn="l" rtl="0">
              <a:lnSpc>
                <a:spcPct val="115000"/>
              </a:lnSpc>
              <a:spcBef>
                <a:spcPts val="0"/>
              </a:spcBef>
              <a:spcAft>
                <a:spcPts val="0"/>
              </a:spcAft>
              <a:buClr>
                <a:schemeClr val="dk1"/>
              </a:buClr>
              <a:buSzPts val="1800"/>
              <a:buFont typeface="Open Sans"/>
              <a:buNone/>
            </a:pPr>
            <a:r>
              <a:rPr lang="en" sz="1200">
                <a:solidFill>
                  <a:schemeClr val="accent2"/>
                </a:solidFill>
              </a:rPr>
              <a:t>At the neuromuscular junction (NMJ), the end-plate potential:</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(a) Is at the end of the plate.</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(b) </a:t>
            </a:r>
            <a:r>
              <a:rPr lang="en" sz="1200">
                <a:solidFill>
                  <a:schemeClr val="lt2"/>
                </a:solidFill>
                <a:latin typeface="Arial"/>
                <a:ea typeface="Arial"/>
                <a:cs typeface="Arial"/>
                <a:sym typeface="Arial"/>
              </a:rPr>
              <a:t>Results from the activation of the nicotinic acetylcholine receptors</a:t>
            </a:r>
            <a:r>
              <a:rPr lang="en" sz="1350">
                <a:solidFill>
                  <a:schemeClr val="lt2"/>
                </a:solidFill>
                <a:latin typeface="Arial"/>
                <a:ea typeface="Arial"/>
                <a:cs typeface="Arial"/>
                <a:sym typeface="Arial"/>
              </a:rPr>
              <a:t>.</a:t>
            </a:r>
          </a:p>
          <a:p>
            <a:pPr marL="0" marR="0" lvl="0" indent="-114300" algn="l" rtl="0">
              <a:lnSpc>
                <a:spcPct val="115000"/>
              </a:lnSpc>
              <a:spcBef>
                <a:spcPts val="0"/>
              </a:spcBef>
              <a:spcAft>
                <a:spcPts val="0"/>
              </a:spcAft>
              <a:buClr>
                <a:schemeClr val="dk1"/>
              </a:buClr>
              <a:buSzPts val="1800"/>
              <a:buFont typeface="Open Sans"/>
              <a:buNone/>
            </a:pPr>
            <a:r>
              <a:rPr lang="en" sz="1350">
                <a:solidFill>
                  <a:schemeClr val="lt2"/>
                </a:solidFill>
                <a:latin typeface="Arial"/>
                <a:ea typeface="Arial"/>
                <a:cs typeface="Arial"/>
                <a:sym typeface="Arial"/>
              </a:rPr>
              <a:t>(c) </a:t>
            </a:r>
            <a:r>
              <a:rPr lang="en" sz="1200">
                <a:solidFill>
                  <a:schemeClr val="lt2"/>
                </a:solidFill>
              </a:rPr>
              <a:t>Results from the opening of the voltage-gated Na</a:t>
            </a:r>
            <a:r>
              <a:rPr lang="en" sz="1200" baseline="30000">
                <a:solidFill>
                  <a:schemeClr val="lt2"/>
                </a:solidFill>
              </a:rPr>
              <a:t>+</a:t>
            </a:r>
            <a:r>
              <a:rPr lang="en" sz="1200">
                <a:solidFill>
                  <a:schemeClr val="lt2"/>
                </a:solidFill>
              </a:rPr>
              <a:t> channels.</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(d) Results from the opening of the voltage-gated K</a:t>
            </a:r>
            <a:r>
              <a:rPr lang="en" sz="1200" baseline="30000">
                <a:solidFill>
                  <a:schemeClr val="lt2"/>
                </a:solidFill>
              </a:rPr>
              <a:t>+</a:t>
            </a:r>
            <a:r>
              <a:rPr lang="en" sz="1200">
                <a:solidFill>
                  <a:schemeClr val="lt2"/>
                </a:solidFill>
              </a:rPr>
              <a:t> channels.</a:t>
            </a:r>
          </a:p>
          <a:p>
            <a:pPr marL="0" marR="0" lvl="0" indent="-114300" algn="l" rtl="0">
              <a:lnSpc>
                <a:spcPct val="115000"/>
              </a:lnSpc>
              <a:spcBef>
                <a:spcPts val="0"/>
              </a:spcBef>
              <a:spcAft>
                <a:spcPts val="0"/>
              </a:spcAft>
              <a:buClr>
                <a:schemeClr val="dk1"/>
              </a:buClr>
              <a:buSzPts val="1800"/>
              <a:buFont typeface="Open Sans"/>
              <a:buNone/>
            </a:pPr>
            <a:endParaRPr sz="1200">
              <a:solidFill>
                <a:schemeClr val="lt2"/>
              </a:solidFill>
            </a:endParaRPr>
          </a:p>
          <a:p>
            <a:pPr marL="0" marR="0" lvl="0" indent="-114300" algn="l" rtl="0">
              <a:lnSpc>
                <a:spcPct val="115000"/>
              </a:lnSpc>
              <a:spcBef>
                <a:spcPts val="0"/>
              </a:spcBef>
              <a:spcAft>
                <a:spcPts val="0"/>
              </a:spcAft>
              <a:buClr>
                <a:schemeClr val="dk1"/>
              </a:buClr>
              <a:buSzPts val="1800"/>
              <a:buFont typeface="Open Sans"/>
              <a:buNone/>
            </a:pPr>
            <a:r>
              <a:rPr lang="en" sz="1200">
                <a:solidFill>
                  <a:schemeClr val="accent2"/>
                </a:solidFill>
              </a:rPr>
              <a:t>In skeletal muscle, the ryanodine receptors are found in the:</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(a)  sarcolemma</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(b) membrane of the sarcoplasmic reticulum</a:t>
            </a:r>
          </a:p>
          <a:p>
            <a:pPr marL="0" marR="0" lvl="0" indent="-114300" algn="l" rtl="0">
              <a:lnSpc>
                <a:spcPct val="115000"/>
              </a:lnSpc>
              <a:spcBef>
                <a:spcPts val="0"/>
              </a:spcBef>
              <a:spcAft>
                <a:spcPts val="0"/>
              </a:spcAft>
              <a:buClr>
                <a:schemeClr val="dk1"/>
              </a:buClr>
              <a:buSzPts val="1800"/>
              <a:buFont typeface="Open Sans"/>
              <a:buNone/>
            </a:pPr>
            <a:r>
              <a:rPr lang="en" sz="1200">
                <a:solidFill>
                  <a:schemeClr val="lt2"/>
                </a:solidFill>
              </a:rPr>
              <a:t>(c) Both A and B</a:t>
            </a:r>
          </a:p>
        </p:txBody>
      </p:sp>
      <p:sp>
        <p:nvSpPr>
          <p:cNvPr id="365" name="Shape 365"/>
          <p:cNvSpPr txBox="1"/>
          <p:nvPr/>
        </p:nvSpPr>
        <p:spPr>
          <a:xfrm rot="10800000">
            <a:off x="8322825" y="4186375"/>
            <a:ext cx="774000" cy="7908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900">
                <a:solidFill>
                  <a:srgbClr val="D9D9D9"/>
                </a:solidFill>
              </a:rPr>
              <a:t>1. B</a:t>
            </a:r>
          </a:p>
          <a:p>
            <a:pPr marL="0" lvl="0" indent="0" rtl="0">
              <a:spcBef>
                <a:spcPts val="0"/>
              </a:spcBef>
              <a:buNone/>
            </a:pPr>
            <a:r>
              <a:rPr lang="en" sz="900">
                <a:solidFill>
                  <a:srgbClr val="D9D9D9"/>
                </a:solidFill>
              </a:rPr>
              <a:t>2. B</a:t>
            </a:r>
          </a:p>
          <a:p>
            <a:pPr marL="0" lvl="0" indent="0">
              <a:spcBef>
                <a:spcPts val="0"/>
              </a:spcBef>
              <a:buNone/>
            </a:pPr>
            <a:r>
              <a:rPr lang="en" sz="900">
                <a:solidFill>
                  <a:srgbClr val="D9D9D9"/>
                </a:solidFill>
              </a:rPr>
              <a:t>3. B</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156725" y="254200"/>
            <a:ext cx="2717400" cy="3072900"/>
          </a:xfrm>
          <a:prstGeom prst="rect">
            <a:avLst/>
          </a:prstGeom>
          <a:noFill/>
          <a:ln>
            <a:noFill/>
          </a:ln>
        </p:spPr>
        <p:txBody>
          <a:bodyPr wrap="square" lIns="91425" tIns="91425" rIns="91425" bIns="91425" anchor="t" anchorCtr="0">
            <a:noAutofit/>
          </a:bodyPr>
          <a:lstStyle/>
          <a:p>
            <a:pPr marL="0" marR="0" lvl="0" indent="-152400" algn="l" rtl="0">
              <a:lnSpc>
                <a:spcPct val="115000"/>
              </a:lnSpc>
              <a:spcBef>
                <a:spcPts val="0"/>
              </a:spcBef>
              <a:spcAft>
                <a:spcPts val="0"/>
              </a:spcAft>
              <a:buClr>
                <a:schemeClr val="dk1"/>
              </a:buClr>
              <a:buSzPts val="2400"/>
              <a:buFont typeface="Open Sans"/>
              <a:buNone/>
            </a:pPr>
            <a:r>
              <a:rPr lang="en" sz="2400" b="0" i="0" u="none" strike="noStrike" cap="none">
                <a:solidFill>
                  <a:schemeClr val="lt1"/>
                </a:solidFill>
                <a:latin typeface="Open Sans"/>
                <a:ea typeface="Open Sans"/>
                <a:cs typeface="Open Sans"/>
                <a:sym typeface="Open Sans"/>
              </a:rPr>
              <a:t>Female’s team:</a:t>
            </a:r>
          </a:p>
          <a:p>
            <a:pPr marL="457200" marR="0" lvl="0" indent="-317500" algn="l" rtl="0">
              <a:lnSpc>
                <a:spcPct val="115000"/>
              </a:lnSpc>
              <a:spcBef>
                <a:spcPts val="160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Ahad Algrain</a:t>
            </a:r>
          </a:p>
          <a:p>
            <a:pPr marL="457200" marR="0" lvl="0" indent="-317500" algn="l" rtl="0">
              <a:lnSpc>
                <a:spcPct val="115000"/>
              </a:lnSpc>
              <a:spcBef>
                <a:spcPts val="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Hadeel</a:t>
            </a:r>
          </a:p>
          <a:p>
            <a:pPr marL="457200" marR="0" lvl="0" indent="-317500" algn="l" rtl="0">
              <a:lnSpc>
                <a:spcPct val="115000"/>
              </a:lnSpc>
              <a:spcBef>
                <a:spcPts val="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Maha Alnahdi</a:t>
            </a:r>
          </a:p>
          <a:p>
            <a:pPr marL="457200" marR="0" lvl="0" indent="-317500" algn="l" rtl="0">
              <a:lnSpc>
                <a:spcPct val="115000"/>
              </a:lnSpc>
              <a:spcBef>
                <a:spcPts val="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Majd AlBarrak</a:t>
            </a:r>
          </a:p>
          <a:p>
            <a:pPr marL="457200" marR="0" lvl="0" indent="-317500" algn="l" rtl="0">
              <a:lnSpc>
                <a:spcPct val="115000"/>
              </a:lnSpc>
              <a:spcBef>
                <a:spcPts val="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Rahaf Alshammari</a:t>
            </a:r>
          </a:p>
          <a:p>
            <a:pPr marL="457200" marR="0" lvl="0" indent="-317500" algn="l" rtl="0">
              <a:lnSpc>
                <a:spcPct val="115000"/>
              </a:lnSpc>
              <a:spcBef>
                <a:spcPts val="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Rinad Alghoraiby</a:t>
            </a:r>
          </a:p>
          <a:p>
            <a:pPr marL="457200" marR="0" lvl="0" indent="-317500" algn="l" rtl="0">
              <a:lnSpc>
                <a:spcPct val="115000"/>
              </a:lnSpc>
              <a:spcBef>
                <a:spcPts val="0"/>
              </a:spcBef>
              <a:spcAft>
                <a:spcPts val="0"/>
              </a:spcAft>
              <a:buClr>
                <a:schemeClr val="lt1"/>
              </a:buClr>
              <a:buSzPts val="1400"/>
              <a:buFont typeface="Open Sans"/>
              <a:buAutoNum type="arabicPeriod"/>
            </a:pPr>
            <a:r>
              <a:rPr lang="en" b="0" i="0" u="none" strike="noStrike" cap="none">
                <a:solidFill>
                  <a:schemeClr val="lt1"/>
                </a:solidFill>
                <a:latin typeface="Open Sans"/>
                <a:ea typeface="Open Sans"/>
                <a:cs typeface="Open Sans"/>
                <a:sym typeface="Open Sans"/>
              </a:rPr>
              <a:t>Munira Alhadlg</a:t>
            </a:r>
          </a:p>
          <a:p>
            <a:pPr marL="457200" marR="0" lvl="0" indent="-317500" algn="l" rtl="0">
              <a:lnSpc>
                <a:spcPct val="115000"/>
              </a:lnSpc>
              <a:spcBef>
                <a:spcPts val="0"/>
              </a:spcBef>
              <a:spcAft>
                <a:spcPts val="0"/>
              </a:spcAft>
              <a:buClr>
                <a:schemeClr val="lt1"/>
              </a:buClr>
              <a:buSzPts val="1400"/>
              <a:buFont typeface="Open Sans"/>
              <a:buAutoNum type="arabicPeriod"/>
            </a:pPr>
            <a:r>
              <a:rPr lang="en">
                <a:solidFill>
                  <a:schemeClr val="lt1"/>
                </a:solidFill>
              </a:rPr>
              <a:t>Sarah Alblaihed</a:t>
            </a:r>
          </a:p>
          <a:p>
            <a:pPr marL="457200" marR="0" lvl="0" indent="-317500" algn="l" rtl="0">
              <a:lnSpc>
                <a:spcPct val="115000"/>
              </a:lnSpc>
              <a:spcBef>
                <a:spcPts val="0"/>
              </a:spcBef>
              <a:spcAft>
                <a:spcPts val="0"/>
              </a:spcAft>
              <a:buClr>
                <a:schemeClr val="lt1"/>
              </a:buClr>
              <a:buSzPts val="1400"/>
              <a:buFont typeface="Open Sans"/>
              <a:buAutoNum type="arabicPeriod"/>
            </a:pPr>
            <a:r>
              <a:rPr lang="en">
                <a:solidFill>
                  <a:schemeClr val="lt1"/>
                </a:solidFill>
              </a:rPr>
              <a:t>Renad Almogren</a:t>
            </a:r>
          </a:p>
        </p:txBody>
      </p:sp>
      <p:sp>
        <p:nvSpPr>
          <p:cNvPr id="371" name="Shape 371"/>
          <p:cNvSpPr txBox="1">
            <a:spLocks noGrp="1"/>
          </p:cNvSpPr>
          <p:nvPr>
            <p:ph type="title"/>
          </p:nvPr>
        </p:nvSpPr>
        <p:spPr>
          <a:xfrm>
            <a:off x="156725" y="3618350"/>
            <a:ext cx="2717400" cy="1361700"/>
          </a:xfrm>
          <a:prstGeom prst="rect">
            <a:avLst/>
          </a:prstGeom>
          <a:noFill/>
          <a:ln>
            <a:noFill/>
          </a:ln>
        </p:spPr>
        <p:txBody>
          <a:bodyPr wrap="square" lIns="91425" tIns="91425" rIns="91425" bIns="91425" anchor="b" anchorCtr="0">
            <a:noAutofit/>
          </a:bodyPr>
          <a:lstStyle/>
          <a:p>
            <a:pPr marL="0" marR="0" lvl="0" indent="-152400" algn="l" rtl="0">
              <a:lnSpc>
                <a:spcPct val="100000"/>
              </a:lnSpc>
              <a:spcBef>
                <a:spcPts val="0"/>
              </a:spcBef>
              <a:spcAft>
                <a:spcPts val="0"/>
              </a:spcAft>
              <a:buClr>
                <a:schemeClr val="dk1"/>
              </a:buClr>
              <a:buSzPts val="2400"/>
              <a:buFont typeface="Economica"/>
              <a:buNone/>
            </a:pPr>
            <a:r>
              <a:rPr lang="en" sz="2400" b="0" i="0" u="none" strike="noStrike" cap="none">
                <a:solidFill>
                  <a:schemeClr val="lt1"/>
                </a:solidFill>
                <a:latin typeface="Open Sans"/>
                <a:ea typeface="Open Sans"/>
                <a:cs typeface="Open Sans"/>
                <a:sym typeface="Open Sans"/>
              </a:rPr>
              <a:t>Team Leaders: </a:t>
            </a:r>
          </a:p>
          <a:p>
            <a:pPr marL="0" marR="0" lvl="0" indent="-114300" algn="l" rtl="0">
              <a:lnSpc>
                <a:spcPct val="100000"/>
              </a:lnSpc>
              <a:spcBef>
                <a:spcPts val="0"/>
              </a:spcBef>
              <a:spcAft>
                <a:spcPts val="0"/>
              </a:spcAft>
              <a:buClr>
                <a:schemeClr val="dk1"/>
              </a:buClr>
              <a:buSzPts val="1800"/>
              <a:buFont typeface="Economica"/>
              <a:buNone/>
            </a:pPr>
            <a:r>
              <a:rPr lang="en" sz="1800" b="0" i="0" u="none" strike="noStrike" cap="none">
                <a:solidFill>
                  <a:schemeClr val="lt1"/>
                </a:solidFill>
                <a:latin typeface="Open Sans"/>
                <a:ea typeface="Open Sans"/>
                <a:cs typeface="Open Sans"/>
                <a:sym typeface="Open Sans"/>
              </a:rPr>
              <a:t>Abdulhakim AlOnaiq</a:t>
            </a:r>
          </a:p>
          <a:p>
            <a:pPr marL="0" marR="0" lvl="0" indent="-114300" algn="l" rtl="0">
              <a:lnSpc>
                <a:spcPct val="100000"/>
              </a:lnSpc>
              <a:spcBef>
                <a:spcPts val="0"/>
              </a:spcBef>
              <a:spcAft>
                <a:spcPts val="0"/>
              </a:spcAft>
              <a:buClr>
                <a:schemeClr val="dk1"/>
              </a:buClr>
              <a:buSzPts val="1800"/>
              <a:buFont typeface="Economica"/>
              <a:buNone/>
            </a:pPr>
            <a:r>
              <a:rPr lang="en" sz="1800" b="0" i="0" u="none" strike="noStrike" cap="none">
                <a:solidFill>
                  <a:schemeClr val="lt1"/>
                </a:solidFill>
                <a:latin typeface="Open Sans"/>
                <a:ea typeface="Open Sans"/>
                <a:cs typeface="Open Sans"/>
                <a:sym typeface="Open Sans"/>
              </a:rPr>
              <a:t>Alanoud Salman </a:t>
            </a:r>
          </a:p>
        </p:txBody>
      </p:sp>
      <p:sp>
        <p:nvSpPr>
          <p:cNvPr id="372" name="Shape 372"/>
          <p:cNvSpPr txBox="1">
            <a:spLocks noGrp="1"/>
          </p:cNvSpPr>
          <p:nvPr>
            <p:ph type="body" idx="2"/>
          </p:nvPr>
        </p:nvSpPr>
        <p:spPr>
          <a:xfrm>
            <a:off x="3104849" y="254200"/>
            <a:ext cx="2351071" cy="2662575"/>
          </a:xfrm>
          <a:prstGeom prst="rect">
            <a:avLst/>
          </a:prstGeom>
          <a:noFill/>
          <a:ln>
            <a:noFill/>
          </a:ln>
        </p:spPr>
        <p:txBody>
          <a:bodyPr wrap="square" lIns="91425" tIns="91425" rIns="91425" bIns="91425" anchor="t" anchorCtr="0">
            <a:noAutofit/>
          </a:bodyPr>
          <a:lstStyle/>
          <a:p>
            <a:pPr marL="0" marR="0" lvl="0" indent="-152400" algn="l" rtl="0">
              <a:lnSpc>
                <a:spcPct val="115000"/>
              </a:lnSpc>
              <a:spcBef>
                <a:spcPts val="0"/>
              </a:spcBef>
              <a:spcAft>
                <a:spcPts val="0"/>
              </a:spcAft>
              <a:buClr>
                <a:schemeClr val="dk1"/>
              </a:buClr>
              <a:buSzPts val="2400"/>
              <a:buFont typeface="Open Sans"/>
              <a:buNone/>
            </a:pPr>
            <a:r>
              <a:rPr lang="en" sz="2400" b="0" i="0" u="none" strike="noStrike" cap="none">
                <a:solidFill>
                  <a:schemeClr val="lt1"/>
                </a:solidFill>
                <a:latin typeface="Open Sans"/>
                <a:ea typeface="Open Sans"/>
                <a:cs typeface="Open Sans"/>
                <a:sym typeface="Open Sans"/>
              </a:rPr>
              <a:t>Male’s team:</a:t>
            </a:r>
          </a:p>
          <a:p>
            <a:pPr marL="0" marR="0" lvl="0" indent="-152400" algn="l" rtl="0">
              <a:lnSpc>
                <a:spcPct val="115000"/>
              </a:lnSpc>
              <a:spcBef>
                <a:spcPts val="0"/>
              </a:spcBef>
              <a:spcAft>
                <a:spcPts val="0"/>
              </a:spcAft>
              <a:buClr>
                <a:schemeClr val="dk1"/>
              </a:buClr>
              <a:buSzPts val="2400"/>
              <a:buFont typeface="Open Sans"/>
              <a:buNone/>
            </a:pPr>
            <a:endParaRPr>
              <a:solidFill>
                <a:schemeClr val="lt1"/>
              </a:solidFill>
            </a:endParaRPr>
          </a:p>
          <a:p>
            <a:pPr marL="457200" marR="0" lvl="0" indent="-317500" algn="l" rtl="0">
              <a:lnSpc>
                <a:spcPct val="115000"/>
              </a:lnSpc>
              <a:spcBef>
                <a:spcPts val="0"/>
              </a:spcBef>
              <a:spcAft>
                <a:spcPts val="0"/>
              </a:spcAft>
              <a:buClr>
                <a:schemeClr val="lt1"/>
              </a:buClr>
              <a:buSzPts val="1400"/>
              <a:buAutoNum type="arabicPeriod"/>
            </a:pPr>
            <a:r>
              <a:rPr lang="en">
                <a:solidFill>
                  <a:schemeClr val="lt1"/>
                </a:solidFill>
              </a:rPr>
              <a:t>Saad alhaddab</a:t>
            </a:r>
          </a:p>
          <a:p>
            <a:pPr marL="457200" marR="0" lvl="0" indent="-317500" algn="l" rtl="0">
              <a:lnSpc>
                <a:spcPct val="115000"/>
              </a:lnSpc>
              <a:spcBef>
                <a:spcPts val="0"/>
              </a:spcBef>
              <a:spcAft>
                <a:spcPts val="0"/>
              </a:spcAft>
              <a:buClr>
                <a:schemeClr val="lt1"/>
              </a:buClr>
              <a:buSzPts val="1400"/>
              <a:buAutoNum type="arabicPeriod"/>
            </a:pPr>
            <a:r>
              <a:rPr lang="en">
                <a:solidFill>
                  <a:schemeClr val="lt1"/>
                </a:solidFill>
              </a:rPr>
              <a:t>Khaled Showail</a:t>
            </a:r>
          </a:p>
          <a:p>
            <a:pPr marL="457200" marR="0" lvl="0" indent="-317500" algn="l" rtl="0">
              <a:lnSpc>
                <a:spcPct val="115000"/>
              </a:lnSpc>
              <a:spcBef>
                <a:spcPts val="0"/>
              </a:spcBef>
              <a:spcAft>
                <a:spcPts val="0"/>
              </a:spcAft>
              <a:buClr>
                <a:schemeClr val="lt1"/>
              </a:buClr>
              <a:buSzPts val="1400"/>
              <a:buAutoNum type="arabicPeriod"/>
            </a:pPr>
            <a:r>
              <a:rPr lang="en">
                <a:solidFill>
                  <a:schemeClr val="lt1"/>
                </a:solidFill>
              </a:rPr>
              <a:t>Omar Alfawzan</a:t>
            </a:r>
          </a:p>
          <a:p>
            <a:pPr marL="457200" marR="0" lvl="0" indent="-317500" algn="l" rtl="0">
              <a:lnSpc>
                <a:spcPct val="115000"/>
              </a:lnSpc>
              <a:spcBef>
                <a:spcPts val="0"/>
              </a:spcBef>
              <a:spcAft>
                <a:spcPts val="0"/>
              </a:spcAft>
              <a:buClr>
                <a:schemeClr val="lt1"/>
              </a:buClr>
              <a:buSzPts val="1400"/>
              <a:buAutoNum type="arabicPeriod"/>
            </a:pPr>
            <a:r>
              <a:rPr lang="en">
                <a:solidFill>
                  <a:schemeClr val="lt1"/>
                </a:solidFill>
              </a:rPr>
              <a:t>Anas Alsaif</a:t>
            </a:r>
          </a:p>
          <a:p>
            <a:pPr marL="457200" marR="0" lvl="0" indent="-317500" algn="l" rtl="0">
              <a:lnSpc>
                <a:spcPct val="115000"/>
              </a:lnSpc>
              <a:spcBef>
                <a:spcPts val="0"/>
              </a:spcBef>
              <a:spcAft>
                <a:spcPts val="0"/>
              </a:spcAft>
              <a:buClr>
                <a:schemeClr val="lt1"/>
              </a:buClr>
              <a:buSzPts val="1400"/>
              <a:buAutoNum type="arabicPeriod"/>
            </a:pPr>
            <a:r>
              <a:rPr lang="en">
                <a:solidFill>
                  <a:schemeClr val="lt1"/>
                </a:solidFill>
              </a:rPr>
              <a:t>Anas Al Suwaida </a:t>
            </a:r>
          </a:p>
          <a:p>
            <a:pPr marL="457200" marR="0" lvl="0" indent="-317500" algn="l" rtl="0">
              <a:lnSpc>
                <a:spcPct val="115000"/>
              </a:lnSpc>
              <a:spcBef>
                <a:spcPts val="0"/>
              </a:spcBef>
              <a:spcAft>
                <a:spcPts val="0"/>
              </a:spcAft>
              <a:buClr>
                <a:schemeClr val="lt1"/>
              </a:buClr>
              <a:buSzPts val="1400"/>
              <a:buAutoNum type="arabicPeriod"/>
            </a:pPr>
            <a:r>
              <a:rPr lang="en">
                <a:solidFill>
                  <a:schemeClr val="lt1"/>
                </a:solidFill>
              </a:rPr>
              <a:t>Nawaf </a:t>
            </a:r>
          </a:p>
        </p:txBody>
      </p:sp>
      <p:sp>
        <p:nvSpPr>
          <p:cNvPr id="373" name="Shape 373"/>
          <p:cNvSpPr txBox="1"/>
          <p:nvPr/>
        </p:nvSpPr>
        <p:spPr>
          <a:xfrm>
            <a:off x="6321925" y="3618350"/>
            <a:ext cx="2655300" cy="1361700"/>
          </a:xfrm>
          <a:prstGeom prst="rect">
            <a:avLst/>
          </a:prstGeom>
          <a:noFill/>
          <a:ln>
            <a:noFill/>
          </a:ln>
        </p:spPr>
        <p:txBody>
          <a:bodyPr wrap="square" lIns="91425" tIns="91425" rIns="91425" bIns="91425" anchor="t" anchorCtr="0">
            <a:noAutofit/>
          </a:bodyPr>
          <a:lstStyle/>
          <a:p>
            <a:pPr marL="0" marR="0" lvl="0" indent="-88900" algn="l" rtl="0">
              <a:lnSpc>
                <a:spcPct val="100000"/>
              </a:lnSpc>
              <a:spcBef>
                <a:spcPts val="0"/>
              </a:spcBef>
              <a:spcAft>
                <a:spcPts val="0"/>
              </a:spcAft>
              <a:buClr>
                <a:schemeClr val="lt1"/>
              </a:buClr>
              <a:buSzPts val="1400"/>
              <a:buFont typeface="Arial"/>
              <a:buNone/>
            </a:pPr>
            <a:r>
              <a:rPr lang="en" sz="1800" b="0" i="0" u="sng" strike="noStrike" cap="none">
                <a:solidFill>
                  <a:schemeClr val="hlink"/>
                </a:solidFill>
                <a:latin typeface="Arial"/>
                <a:ea typeface="Arial"/>
                <a:cs typeface="Arial"/>
                <a:sym typeface="Arial"/>
                <a:hlinkClick r:id="rId3"/>
              </a:rPr>
              <a:t>editing file</a:t>
            </a:r>
          </a:p>
        </p:txBody>
      </p:sp>
      <p:sp>
        <p:nvSpPr>
          <p:cNvPr id="374" name="Shape 374"/>
          <p:cNvSpPr txBox="1"/>
          <p:nvPr/>
        </p:nvSpPr>
        <p:spPr>
          <a:xfrm>
            <a:off x="3037675" y="3618350"/>
            <a:ext cx="3028200" cy="1361700"/>
          </a:xfrm>
          <a:prstGeom prst="rect">
            <a:avLst/>
          </a:prstGeom>
          <a:noFill/>
          <a:ln>
            <a:noFill/>
          </a:ln>
        </p:spPr>
        <p:txBody>
          <a:bodyPr wrap="square" lIns="91425" tIns="91425" rIns="91425" bIns="91425" anchor="t" anchorCtr="0">
            <a:noAutofit/>
          </a:bodyPr>
          <a:lstStyle/>
          <a:p>
            <a:pPr marL="0" marR="0" lvl="0" indent="-88900" algn="l" rtl="0">
              <a:lnSpc>
                <a:spcPct val="150000"/>
              </a:lnSpc>
              <a:spcBef>
                <a:spcPts val="0"/>
              </a:spcBef>
              <a:spcAft>
                <a:spcPts val="0"/>
              </a:spcAft>
              <a:buClr>
                <a:schemeClr val="lt1"/>
              </a:buClr>
              <a:buSzPts val="1400"/>
              <a:buFont typeface="Arial"/>
              <a:buNone/>
            </a:pPr>
            <a:r>
              <a:rPr lang="en" sz="1400" b="0" i="0" u="none" strike="noStrike" cap="none">
                <a:solidFill>
                  <a:schemeClr val="lt1"/>
                </a:solidFill>
                <a:latin typeface="Arial"/>
                <a:ea typeface="Arial"/>
                <a:cs typeface="Arial"/>
                <a:sym typeface="Arial"/>
              </a:rPr>
              <a:t>contact us at:</a:t>
            </a:r>
          </a:p>
          <a:p>
            <a:pPr marL="0" marR="0" lvl="0" indent="-88900" algn="l" rtl="0">
              <a:lnSpc>
                <a:spcPct val="150000"/>
              </a:lnSpc>
              <a:spcBef>
                <a:spcPts val="0"/>
              </a:spcBef>
              <a:spcAft>
                <a:spcPts val="0"/>
              </a:spcAft>
              <a:buClr>
                <a:schemeClr val="lt1"/>
              </a:buClr>
              <a:buSzPts val="1400"/>
              <a:buFont typeface="Arial"/>
              <a:buNone/>
            </a:pPr>
            <a:r>
              <a:rPr lang="en" sz="1400" b="0" i="0" u="none" strike="noStrike" cap="none">
                <a:solidFill>
                  <a:schemeClr val="lt1"/>
                </a:solidFill>
                <a:latin typeface="Arial"/>
                <a:ea typeface="Arial"/>
                <a:cs typeface="Arial"/>
                <a:sym typeface="Arial"/>
              </a:rPr>
              <a:t>       </a:t>
            </a:r>
            <a:r>
              <a:rPr lang="en" sz="1200" b="0" i="0" u="sng" strike="noStrike" cap="none">
                <a:solidFill>
                  <a:schemeClr val="hlink"/>
                </a:solidFill>
                <a:latin typeface="Arial"/>
                <a:ea typeface="Arial"/>
                <a:cs typeface="Arial"/>
                <a:sym typeface="Arial"/>
                <a:hlinkClick r:id="rId4"/>
              </a:rPr>
              <a:t>physiologyteam437@gmail.com</a:t>
            </a:r>
          </a:p>
          <a:p>
            <a:pPr marL="0" marR="0" lvl="0" indent="-76200" algn="l" rtl="0">
              <a:lnSpc>
                <a:spcPct val="150000"/>
              </a:lnSpc>
              <a:spcBef>
                <a:spcPts val="0"/>
              </a:spcBef>
              <a:spcAft>
                <a:spcPts val="0"/>
              </a:spcAft>
              <a:buClr>
                <a:schemeClr val="lt1"/>
              </a:buClr>
              <a:buSzPts val="1200"/>
              <a:buFont typeface="Arial"/>
              <a:buNone/>
            </a:pPr>
            <a:r>
              <a:rPr lang="en" sz="1200" b="0" i="0" u="none" strike="noStrike" cap="none">
                <a:solidFill>
                  <a:schemeClr val="lt1"/>
                </a:solidFill>
                <a:latin typeface="Arial"/>
                <a:ea typeface="Arial"/>
                <a:cs typeface="Arial"/>
                <a:sym typeface="Arial"/>
              </a:rPr>
              <a:t>        @physio437</a:t>
            </a:r>
          </a:p>
          <a:p>
            <a:pPr marL="0" marR="0" lvl="0" indent="-76200" algn="l" rtl="0">
              <a:lnSpc>
                <a:spcPct val="15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pic>
        <p:nvPicPr>
          <p:cNvPr id="375" name="Shape 375"/>
          <p:cNvPicPr preferRelativeResize="0"/>
          <p:nvPr/>
        </p:nvPicPr>
        <p:blipFill rotWithShape="1">
          <a:blip r:embed="rId5">
            <a:alphaModFix/>
          </a:blip>
          <a:srcRect/>
          <a:stretch/>
        </p:blipFill>
        <p:spPr>
          <a:xfrm>
            <a:off x="3104850" y="3992400"/>
            <a:ext cx="286075" cy="286075"/>
          </a:xfrm>
          <a:prstGeom prst="rect">
            <a:avLst/>
          </a:prstGeom>
          <a:noFill/>
          <a:ln>
            <a:noFill/>
          </a:ln>
        </p:spPr>
      </p:pic>
      <p:pic>
        <p:nvPicPr>
          <p:cNvPr id="376" name="Shape 376"/>
          <p:cNvPicPr preferRelativeResize="0"/>
          <p:nvPr/>
        </p:nvPicPr>
        <p:blipFill rotWithShape="1">
          <a:blip r:embed="rId6">
            <a:alphaModFix/>
          </a:blip>
          <a:srcRect/>
          <a:stretch/>
        </p:blipFill>
        <p:spPr>
          <a:xfrm>
            <a:off x="3104850" y="4322025"/>
            <a:ext cx="285160" cy="285160"/>
          </a:xfrm>
          <a:prstGeom prst="rect">
            <a:avLst/>
          </a:prstGeom>
          <a:noFill/>
          <a:ln>
            <a:noFill/>
          </a:ln>
        </p:spPr>
      </p:pic>
      <p:pic>
        <p:nvPicPr>
          <p:cNvPr id="377" name="Shape 377"/>
          <p:cNvPicPr preferRelativeResize="0"/>
          <p:nvPr/>
        </p:nvPicPr>
        <p:blipFill rotWithShape="1">
          <a:blip r:embed="rId7">
            <a:alphaModFix/>
          </a:blip>
          <a:srcRect/>
          <a:stretch/>
        </p:blipFill>
        <p:spPr>
          <a:xfrm>
            <a:off x="6823621" y="348700"/>
            <a:ext cx="1651910" cy="29778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205275" y="79425"/>
            <a:ext cx="8520600" cy="831300"/>
          </a:xfrm>
          <a:prstGeom prst="rect">
            <a:avLst/>
          </a:prstGeom>
        </p:spPr>
        <p:txBody>
          <a:bodyPr wrap="square" lIns="91425" tIns="91425" rIns="91425" bIns="91425" anchor="b" anchorCtr="0">
            <a:noAutofit/>
          </a:bodyPr>
          <a:lstStyle/>
          <a:p>
            <a:pPr marL="0" lvl="0" indent="-158750">
              <a:spcBef>
                <a:spcPts val="0"/>
              </a:spcBef>
              <a:buClr>
                <a:schemeClr val="dk1"/>
              </a:buClr>
              <a:buSzPts val="2500"/>
              <a:buFont typeface="Economica"/>
              <a:buNone/>
            </a:pPr>
            <a:r>
              <a:rPr lang="en">
                <a:solidFill>
                  <a:schemeClr val="accent2"/>
                </a:solidFill>
              </a:rPr>
              <a:t>Motor unit</a:t>
            </a:r>
          </a:p>
        </p:txBody>
      </p:sp>
      <p:sp>
        <p:nvSpPr>
          <p:cNvPr id="81" name="Shape 81"/>
          <p:cNvSpPr txBox="1"/>
          <p:nvPr/>
        </p:nvSpPr>
        <p:spPr>
          <a:xfrm>
            <a:off x="152400" y="986925"/>
            <a:ext cx="5004600" cy="1265100"/>
          </a:xfrm>
          <a:prstGeom prst="rect">
            <a:avLst/>
          </a:prstGeom>
          <a:noFill/>
          <a:ln>
            <a:noFill/>
          </a:ln>
        </p:spPr>
        <p:txBody>
          <a:bodyPr wrap="square" lIns="91425" tIns="91425" rIns="91425" bIns="91425" anchor="t" anchorCtr="0">
            <a:noAutofit/>
          </a:bodyPr>
          <a:lstStyle/>
          <a:p>
            <a:pPr marL="0" lvl="0" indent="0">
              <a:spcBef>
                <a:spcPts val="0"/>
              </a:spcBef>
              <a:buNone/>
            </a:pPr>
            <a:r>
              <a:rPr lang="en" b="1">
                <a:solidFill>
                  <a:srgbClr val="FF0000"/>
                </a:solidFill>
                <a:latin typeface="Open Sans"/>
                <a:ea typeface="Open Sans"/>
                <a:cs typeface="Open Sans"/>
                <a:sym typeface="Open Sans"/>
              </a:rPr>
              <a:t>What is the motor unit?</a:t>
            </a:r>
          </a:p>
          <a:p>
            <a:pPr marL="0" lvl="0" indent="-69850" rtl="0">
              <a:lnSpc>
                <a:spcPct val="115000"/>
              </a:lnSpc>
              <a:spcBef>
                <a:spcPts val="0"/>
              </a:spcBef>
              <a:buClr>
                <a:schemeClr val="dk1"/>
              </a:buClr>
              <a:buSzPts val="1100"/>
              <a:buFont typeface="Arial"/>
              <a:buNone/>
            </a:pPr>
            <a:r>
              <a:rPr lang="en">
                <a:latin typeface="Open Sans"/>
                <a:ea typeface="Open Sans"/>
                <a:cs typeface="Open Sans"/>
                <a:sym typeface="Open Sans"/>
              </a:rPr>
              <a:t>It is the </a:t>
            </a:r>
            <a:r>
              <a:rPr lang="en" i="1" u="sng">
                <a:latin typeface="Open Sans"/>
                <a:ea typeface="Open Sans"/>
                <a:cs typeface="Open Sans"/>
                <a:sym typeface="Open Sans"/>
              </a:rPr>
              <a:t>Motor Neuron </a:t>
            </a:r>
            <a:r>
              <a:rPr lang="en">
                <a:latin typeface="Open Sans"/>
                <a:ea typeface="Open Sans"/>
                <a:cs typeface="Open Sans"/>
                <a:sym typeface="Open Sans"/>
              </a:rPr>
              <a:t>(Anterior Horn Cell , Axon) and</a:t>
            </a:r>
          </a:p>
          <a:p>
            <a:pPr marL="0" lvl="0" indent="-69850" rtl="0">
              <a:lnSpc>
                <a:spcPct val="115000"/>
              </a:lnSpc>
              <a:spcBef>
                <a:spcPts val="0"/>
              </a:spcBef>
              <a:buClr>
                <a:schemeClr val="dk1"/>
              </a:buClr>
              <a:buSzPts val="1100"/>
              <a:buFont typeface="Arial"/>
              <a:buNone/>
            </a:pPr>
            <a:r>
              <a:rPr lang="en">
                <a:latin typeface="Open Sans"/>
                <a:ea typeface="Open Sans"/>
                <a:cs typeface="Open Sans"/>
                <a:sym typeface="Open Sans"/>
              </a:rPr>
              <a:t> </a:t>
            </a:r>
            <a:r>
              <a:rPr lang="en" i="1" u="sng">
                <a:latin typeface="Open Sans"/>
                <a:ea typeface="Open Sans"/>
                <a:cs typeface="Open Sans"/>
                <a:sym typeface="Open Sans"/>
              </a:rPr>
              <a:t>all the muscle fibers</a:t>
            </a:r>
            <a:r>
              <a:rPr lang="en">
                <a:latin typeface="Open Sans"/>
                <a:ea typeface="Open Sans"/>
                <a:cs typeface="Open Sans"/>
                <a:sym typeface="Open Sans"/>
              </a:rPr>
              <a:t> it innervates.</a:t>
            </a:r>
          </a:p>
        </p:txBody>
      </p:sp>
      <p:pic>
        <p:nvPicPr>
          <p:cNvPr id="82" name="Shape 82"/>
          <p:cNvPicPr preferRelativeResize="0"/>
          <p:nvPr/>
        </p:nvPicPr>
        <p:blipFill>
          <a:blip r:embed="rId3">
            <a:alphaModFix/>
          </a:blip>
          <a:stretch>
            <a:fillRect/>
          </a:stretch>
        </p:blipFill>
        <p:spPr>
          <a:xfrm>
            <a:off x="5522500" y="910725"/>
            <a:ext cx="3511850" cy="4043851"/>
          </a:xfrm>
          <a:prstGeom prst="rect">
            <a:avLst/>
          </a:prstGeom>
          <a:noFill/>
          <a:ln>
            <a:noFill/>
          </a:ln>
        </p:spPr>
      </p:pic>
      <p:pic>
        <p:nvPicPr>
          <p:cNvPr id="83" name="Shape 83"/>
          <p:cNvPicPr preferRelativeResize="0"/>
          <p:nvPr/>
        </p:nvPicPr>
        <p:blipFill rotWithShape="1">
          <a:blip r:embed="rId4">
            <a:alphaModFix/>
          </a:blip>
          <a:srcRect l="1059" t="2864" r="1701" b="6184"/>
          <a:stretch/>
        </p:blipFill>
        <p:spPr>
          <a:xfrm>
            <a:off x="205275" y="2328225"/>
            <a:ext cx="4866475" cy="2421900"/>
          </a:xfrm>
          <a:prstGeom prst="rect">
            <a:avLst/>
          </a:prstGeom>
          <a:noFill/>
          <a:ln w="9525" cap="flat" cmpd="sng">
            <a:solidFill>
              <a:schemeClr val="accent1"/>
            </a:solidFill>
            <a:prstDash val="solid"/>
            <a:round/>
            <a:headEnd type="none" w="med" len="med"/>
            <a:tailEnd type="none" w="med" len="med"/>
          </a:ln>
        </p:spPr>
      </p:pic>
      <p:sp>
        <p:nvSpPr>
          <p:cNvPr id="84" name="Shape 84"/>
          <p:cNvSpPr txBox="1"/>
          <p:nvPr/>
        </p:nvSpPr>
        <p:spPr>
          <a:xfrm>
            <a:off x="5388425" y="3172400"/>
            <a:ext cx="2274300" cy="886500"/>
          </a:xfrm>
          <a:prstGeom prst="rect">
            <a:avLst/>
          </a:prstGeom>
          <a:noFill/>
          <a:ln>
            <a:noFill/>
          </a:ln>
        </p:spPr>
        <p:txBody>
          <a:bodyPr wrap="square" lIns="91425" tIns="91425" rIns="91425" bIns="91425" anchor="t" anchorCtr="0">
            <a:noAutofit/>
          </a:bodyPr>
          <a:lstStyle/>
          <a:p>
            <a:pPr marL="0" lvl="0" indent="0">
              <a:spcBef>
                <a:spcPts val="0"/>
              </a:spcBef>
              <a:buNone/>
            </a:pPr>
            <a:r>
              <a:rPr lang="en" sz="1300">
                <a:solidFill>
                  <a:srgbClr val="999999"/>
                </a:solidFill>
              </a:rPr>
              <a:t>Anterior horn cells = motors</a:t>
            </a:r>
          </a:p>
          <a:p>
            <a:pPr marL="0" lvl="0" indent="0">
              <a:spcBef>
                <a:spcPts val="0"/>
              </a:spcBef>
              <a:buNone/>
            </a:pPr>
            <a:r>
              <a:rPr lang="en" sz="1300">
                <a:solidFill>
                  <a:srgbClr val="999999"/>
                </a:solidFill>
              </a:rPr>
              <a:t>Posterior = sensory</a:t>
            </a:r>
          </a:p>
        </p:txBody>
      </p:sp>
      <p:cxnSp>
        <p:nvCxnSpPr>
          <p:cNvPr id="85" name="Shape 85"/>
          <p:cNvCxnSpPr/>
          <p:nvPr/>
        </p:nvCxnSpPr>
        <p:spPr>
          <a:xfrm rot="10800000" flipH="1">
            <a:off x="166450" y="840450"/>
            <a:ext cx="88722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45125" y="108875"/>
            <a:ext cx="6229500" cy="812100"/>
          </a:xfrm>
          <a:prstGeom prst="rect">
            <a:avLst/>
          </a:prstGeom>
        </p:spPr>
        <p:txBody>
          <a:bodyPr wrap="square" lIns="91425" tIns="91425" rIns="91425" bIns="91425" anchor="b" anchorCtr="0">
            <a:noAutofit/>
          </a:bodyPr>
          <a:lstStyle/>
          <a:p>
            <a:pPr marL="0" lvl="0" indent="-69850" algn="l" rtl="0">
              <a:lnSpc>
                <a:spcPct val="115000"/>
              </a:lnSpc>
              <a:spcBef>
                <a:spcPts val="0"/>
              </a:spcBef>
              <a:buClr>
                <a:schemeClr val="dk1"/>
              </a:buClr>
              <a:buSzPts val="1100"/>
              <a:buFont typeface="Arial"/>
              <a:buNone/>
            </a:pPr>
            <a:endParaRPr sz="3100">
              <a:solidFill>
                <a:srgbClr val="4E5B6F"/>
              </a:solidFill>
              <a:latin typeface="Arial"/>
              <a:ea typeface="Arial"/>
              <a:cs typeface="Arial"/>
              <a:sym typeface="Arial"/>
            </a:endParaRPr>
          </a:p>
          <a:p>
            <a:pPr marL="0" lvl="0" indent="0" rtl="0">
              <a:lnSpc>
                <a:spcPct val="115000"/>
              </a:lnSpc>
              <a:spcBef>
                <a:spcPts val="0"/>
              </a:spcBef>
              <a:buNone/>
            </a:pPr>
            <a:r>
              <a:rPr lang="en" sz="3100">
                <a:solidFill>
                  <a:schemeClr val="accent2"/>
                </a:solidFill>
              </a:rPr>
              <a:t>Physiological Anatomy of Skeletal Muscle fiber</a:t>
            </a:r>
          </a:p>
        </p:txBody>
      </p:sp>
      <p:pic>
        <p:nvPicPr>
          <p:cNvPr id="91" name="Shape 91"/>
          <p:cNvPicPr preferRelativeResize="0"/>
          <p:nvPr/>
        </p:nvPicPr>
        <p:blipFill>
          <a:blip r:embed="rId3">
            <a:alphaModFix/>
          </a:blip>
          <a:stretch>
            <a:fillRect/>
          </a:stretch>
        </p:blipFill>
        <p:spPr>
          <a:xfrm>
            <a:off x="514912" y="1128025"/>
            <a:ext cx="8319726" cy="3596025"/>
          </a:xfrm>
          <a:prstGeom prst="rect">
            <a:avLst/>
          </a:prstGeom>
          <a:noFill/>
          <a:ln>
            <a:noFill/>
          </a:ln>
        </p:spPr>
      </p:pic>
      <p:pic>
        <p:nvPicPr>
          <p:cNvPr id="92" name="Shape 92">
            <a:hlinkClick r:id="rId4"/>
          </p:cNvPr>
          <p:cNvPicPr preferRelativeResize="0"/>
          <p:nvPr/>
        </p:nvPicPr>
        <p:blipFill>
          <a:blip r:embed="rId5">
            <a:alphaModFix/>
          </a:blip>
          <a:stretch>
            <a:fillRect/>
          </a:stretch>
        </p:blipFill>
        <p:spPr>
          <a:xfrm>
            <a:off x="8231471" y="265125"/>
            <a:ext cx="777751" cy="499776"/>
          </a:xfrm>
          <a:prstGeom prst="rect">
            <a:avLst/>
          </a:prstGeom>
          <a:noFill/>
          <a:ln>
            <a:noFill/>
          </a:ln>
        </p:spPr>
      </p:pic>
      <p:sp>
        <p:nvSpPr>
          <p:cNvPr id="93" name="Shape 93"/>
          <p:cNvSpPr/>
          <p:nvPr/>
        </p:nvSpPr>
        <p:spPr>
          <a:xfrm>
            <a:off x="6758125" y="265025"/>
            <a:ext cx="1401000" cy="499800"/>
          </a:xfrm>
          <a:prstGeom prst="roundRect">
            <a:avLst>
              <a:gd name="adj" fmla="val 16667"/>
            </a:avLst>
          </a:prstGeom>
          <a:solidFill>
            <a:srgbClr val="FFFFFF"/>
          </a:solidFill>
          <a:ln w="9525" cap="flat" cmpd="sng">
            <a:solidFill>
              <a:srgbClr val="CCCCCC"/>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r>
              <a:rPr lang="en" sz="900">
                <a:solidFill>
                  <a:schemeClr val="dk2"/>
                </a:solidFill>
              </a:rPr>
              <a:t>A video explaining the structure and function of the muscle fibers. </a:t>
            </a:r>
          </a:p>
        </p:txBody>
      </p:sp>
      <p:sp>
        <p:nvSpPr>
          <p:cNvPr id="94" name="Shape 94"/>
          <p:cNvSpPr/>
          <p:nvPr/>
        </p:nvSpPr>
        <p:spPr>
          <a:xfrm>
            <a:off x="1714525" y="4500575"/>
            <a:ext cx="1128000" cy="1467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95" name="Shape 95"/>
          <p:cNvSpPr txBox="1"/>
          <p:nvPr/>
        </p:nvSpPr>
        <p:spPr>
          <a:xfrm>
            <a:off x="6987900" y="1364825"/>
            <a:ext cx="1917600" cy="1455000"/>
          </a:xfrm>
          <a:prstGeom prst="rect">
            <a:avLst/>
          </a:prstGeom>
          <a:noFill/>
          <a:ln>
            <a:noFill/>
          </a:ln>
        </p:spPr>
        <p:txBody>
          <a:bodyPr wrap="square" lIns="91425" tIns="91425" rIns="91425" bIns="91425" anchor="t" anchorCtr="0">
            <a:noAutofit/>
          </a:bodyPr>
          <a:lstStyle/>
          <a:p>
            <a:pPr marL="0" lvl="0" indent="0">
              <a:spcBef>
                <a:spcPts val="0"/>
              </a:spcBef>
              <a:buNone/>
            </a:pPr>
            <a:r>
              <a:rPr lang="en" sz="1200"/>
              <a:t>Terminal cisterna: </a:t>
            </a:r>
            <a:r>
              <a:rPr lang="en" sz="1200">
                <a:solidFill>
                  <a:srgbClr val="38761D"/>
                </a:solidFill>
              </a:rPr>
              <a:t>its function :</a:t>
            </a:r>
          </a:p>
          <a:p>
            <a:pPr marL="0" lvl="0" indent="0">
              <a:spcBef>
                <a:spcPts val="0"/>
              </a:spcBef>
              <a:buNone/>
            </a:pPr>
            <a:r>
              <a:rPr lang="en" sz="1200">
                <a:solidFill>
                  <a:srgbClr val="38761D"/>
                </a:solidFill>
              </a:rPr>
              <a:t>Calcium </a:t>
            </a:r>
          </a:p>
          <a:p>
            <a:pPr marL="457200" lvl="0" indent="-304800">
              <a:spcBef>
                <a:spcPts val="0"/>
              </a:spcBef>
              <a:spcAft>
                <a:spcPts val="0"/>
              </a:spcAft>
              <a:buClr>
                <a:srgbClr val="38761D"/>
              </a:buClr>
              <a:buSzPts val="1200"/>
              <a:buChar char="-"/>
            </a:pPr>
            <a:r>
              <a:rPr lang="en" sz="1200">
                <a:solidFill>
                  <a:srgbClr val="38761D"/>
                </a:solidFill>
              </a:rPr>
              <a:t>storage</a:t>
            </a:r>
          </a:p>
          <a:p>
            <a:pPr marL="457200" lvl="0" indent="-304800" rtl="0">
              <a:spcBef>
                <a:spcPts val="0"/>
              </a:spcBef>
              <a:spcAft>
                <a:spcPts val="0"/>
              </a:spcAft>
              <a:buClr>
                <a:srgbClr val="38761D"/>
              </a:buClr>
              <a:buSzPts val="1200"/>
              <a:buChar char="-"/>
            </a:pPr>
            <a:r>
              <a:rPr lang="en" sz="1200">
                <a:solidFill>
                  <a:srgbClr val="38761D"/>
                </a:solidFill>
              </a:rPr>
              <a:t>Release </a:t>
            </a:r>
          </a:p>
          <a:p>
            <a:pPr marL="457200" lvl="0" indent="-304800">
              <a:spcBef>
                <a:spcPts val="0"/>
              </a:spcBef>
              <a:buClr>
                <a:srgbClr val="38761D"/>
              </a:buClr>
              <a:buSzPts val="1200"/>
              <a:buChar char="-"/>
            </a:pPr>
            <a:r>
              <a:rPr lang="en" sz="1200">
                <a:solidFill>
                  <a:srgbClr val="38761D"/>
                </a:solidFill>
              </a:rPr>
              <a:t>Uptake </a:t>
            </a:r>
          </a:p>
        </p:txBody>
      </p:sp>
      <p:sp>
        <p:nvSpPr>
          <p:cNvPr id="96" name="Shape 96"/>
          <p:cNvSpPr/>
          <p:nvPr/>
        </p:nvSpPr>
        <p:spPr>
          <a:xfrm>
            <a:off x="1658100" y="4342675"/>
            <a:ext cx="1331100" cy="146700"/>
          </a:xfrm>
          <a:prstGeom prst="rect">
            <a:avLst/>
          </a:prstGeom>
          <a:noFill/>
          <a:ln w="952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97" name="Shape 97"/>
          <p:cNvSpPr txBox="1"/>
          <p:nvPr/>
        </p:nvSpPr>
        <p:spPr>
          <a:xfrm>
            <a:off x="4860121" y="1364825"/>
            <a:ext cx="2301000" cy="1150500"/>
          </a:xfrm>
          <a:prstGeom prst="rect">
            <a:avLst/>
          </a:prstGeom>
          <a:noFill/>
          <a:ln>
            <a:noFill/>
          </a:ln>
        </p:spPr>
        <p:txBody>
          <a:bodyPr wrap="square" lIns="91425" tIns="91425" rIns="91425" bIns="91425" anchor="t" anchorCtr="0">
            <a:noAutofit/>
          </a:bodyPr>
          <a:lstStyle/>
          <a:p>
            <a:pPr marL="0" lvl="0" indent="0">
              <a:spcBef>
                <a:spcPts val="0"/>
              </a:spcBef>
              <a:buNone/>
            </a:pPr>
            <a:r>
              <a:rPr lang="en" sz="1200">
                <a:solidFill>
                  <a:srgbClr val="0000FF"/>
                </a:solidFill>
              </a:rPr>
              <a:t>Transverse T tubule :</a:t>
            </a:r>
          </a:p>
          <a:p>
            <a:pPr marL="0" lvl="0" indent="0" algn="l" rtl="1">
              <a:spcBef>
                <a:spcPts val="0"/>
              </a:spcBef>
              <a:buNone/>
            </a:pPr>
            <a:r>
              <a:rPr lang="en" sz="1200">
                <a:solidFill>
                  <a:srgbClr val="6AA84F"/>
                </a:solidFill>
              </a:rPr>
              <a:t>Deep, transfers the action potential to the fibrils inside</a:t>
            </a:r>
          </a:p>
        </p:txBody>
      </p:sp>
      <p:sp>
        <p:nvSpPr>
          <p:cNvPr id="98" name="Shape 98"/>
          <p:cNvSpPr/>
          <p:nvPr/>
        </p:nvSpPr>
        <p:spPr>
          <a:xfrm>
            <a:off x="586525" y="4038175"/>
            <a:ext cx="1128000" cy="304500"/>
          </a:xfrm>
          <a:prstGeom prst="rect">
            <a:avLst/>
          </a:prstGeom>
          <a:noFill/>
          <a:ln w="19050" cap="flat" cmpd="sng">
            <a:solidFill>
              <a:srgbClr val="85200C"/>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99" name="Shape 99"/>
          <p:cNvSpPr txBox="1"/>
          <p:nvPr/>
        </p:nvSpPr>
        <p:spPr>
          <a:xfrm>
            <a:off x="2493858" y="1364825"/>
            <a:ext cx="2301000" cy="812100"/>
          </a:xfrm>
          <a:prstGeom prst="rect">
            <a:avLst/>
          </a:prstGeom>
          <a:noFill/>
          <a:ln>
            <a:noFill/>
          </a:ln>
        </p:spPr>
        <p:txBody>
          <a:bodyPr wrap="square" lIns="91425" tIns="91425" rIns="91425" bIns="91425" anchor="t" anchorCtr="0">
            <a:noAutofit/>
          </a:bodyPr>
          <a:lstStyle/>
          <a:p>
            <a:pPr marL="0" lvl="0" indent="0">
              <a:spcBef>
                <a:spcPts val="0"/>
              </a:spcBef>
              <a:buNone/>
            </a:pPr>
            <a:r>
              <a:rPr lang="en" sz="1200">
                <a:solidFill>
                  <a:srgbClr val="85200C"/>
                </a:solidFill>
              </a:rPr>
              <a:t>T tubule opening: </a:t>
            </a:r>
            <a:r>
              <a:rPr lang="en" sz="1200">
                <a:solidFill>
                  <a:srgbClr val="6AA84F"/>
                </a:solidFill>
              </a:rPr>
              <a:t>its function is transform of action potential from outside into inside</a:t>
            </a:r>
          </a:p>
        </p:txBody>
      </p:sp>
      <p:cxnSp>
        <p:nvCxnSpPr>
          <p:cNvPr id="100" name="Shape 100"/>
          <p:cNvCxnSpPr/>
          <p:nvPr/>
        </p:nvCxnSpPr>
        <p:spPr>
          <a:xfrm rot="10800000" flipH="1">
            <a:off x="324600" y="904175"/>
            <a:ext cx="8580900" cy="16800"/>
          </a:xfrm>
          <a:prstGeom prst="straightConnector1">
            <a:avLst/>
          </a:prstGeom>
          <a:noFill/>
          <a:ln w="9525" cap="flat" cmpd="sng">
            <a:solidFill>
              <a:schemeClr val="lt2"/>
            </a:solidFill>
            <a:prstDash val="dot"/>
            <a:round/>
            <a:headEnd type="none" w="lg" len="lg"/>
            <a:tailEnd type="none" w="lg" len="lg"/>
          </a:ln>
        </p:spPr>
      </p:cxnSp>
      <p:sp>
        <p:nvSpPr>
          <p:cNvPr id="101" name="Shape 101"/>
          <p:cNvSpPr/>
          <p:nvPr/>
        </p:nvSpPr>
        <p:spPr>
          <a:xfrm>
            <a:off x="3031050" y="4525350"/>
            <a:ext cx="1401000" cy="304500"/>
          </a:xfrm>
          <a:prstGeom prst="rect">
            <a:avLst/>
          </a:prstGeom>
          <a:noFill/>
          <a:ln w="19050"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02" name="Shape 102"/>
          <p:cNvSpPr txBox="1"/>
          <p:nvPr/>
        </p:nvSpPr>
        <p:spPr>
          <a:xfrm>
            <a:off x="7308025" y="2515325"/>
            <a:ext cx="1917600" cy="979800"/>
          </a:xfrm>
          <a:prstGeom prst="rect">
            <a:avLst/>
          </a:prstGeom>
          <a:noFill/>
          <a:ln>
            <a:noFill/>
          </a:ln>
        </p:spPr>
        <p:txBody>
          <a:bodyPr wrap="square" lIns="91425" tIns="91425" rIns="91425" bIns="91425" anchor="t" anchorCtr="0">
            <a:noAutofit/>
          </a:bodyPr>
          <a:lstStyle/>
          <a:p>
            <a:pPr marL="0" lvl="0" indent="0">
              <a:spcBef>
                <a:spcPts val="0"/>
              </a:spcBef>
              <a:buNone/>
            </a:pPr>
            <a:r>
              <a:rPr lang="en" sz="1200">
                <a:solidFill>
                  <a:srgbClr val="9900FF"/>
                </a:solidFill>
              </a:rPr>
              <a:t>Longitudinal elements of sarcoplasmic reticulum:</a:t>
            </a:r>
          </a:p>
          <a:p>
            <a:pPr marL="0" lvl="0" indent="-69850">
              <a:spcBef>
                <a:spcPts val="0"/>
              </a:spcBef>
              <a:buClr>
                <a:schemeClr val="dk1"/>
              </a:buClr>
              <a:buSzPts val="1100"/>
              <a:buFont typeface="Arial"/>
              <a:buNone/>
            </a:pPr>
            <a:r>
              <a:rPr lang="en" sz="1200">
                <a:solidFill>
                  <a:srgbClr val="B7B7B7"/>
                </a:solidFill>
              </a:rPr>
              <a:t>surround all surfaces of the actual contracting</a:t>
            </a:r>
          </a:p>
          <a:p>
            <a:pPr marL="0" lvl="0" indent="0">
              <a:spcBef>
                <a:spcPts val="0"/>
              </a:spcBef>
              <a:buNone/>
            </a:pPr>
            <a:r>
              <a:rPr lang="en" sz="1200">
                <a:solidFill>
                  <a:srgbClr val="B7B7B7"/>
                </a:solidFill>
              </a:rPr>
              <a:t>myofibrils.</a:t>
            </a:r>
          </a:p>
        </p:txBody>
      </p:sp>
      <p:sp>
        <p:nvSpPr>
          <p:cNvPr id="103" name="Shape 103"/>
          <p:cNvSpPr txBox="1"/>
          <p:nvPr/>
        </p:nvSpPr>
        <p:spPr>
          <a:xfrm>
            <a:off x="0" y="904175"/>
            <a:ext cx="1917600" cy="384900"/>
          </a:xfrm>
          <a:prstGeom prst="rect">
            <a:avLst/>
          </a:prstGeom>
          <a:noFill/>
          <a:ln>
            <a:noFill/>
          </a:ln>
        </p:spPr>
        <p:txBody>
          <a:bodyPr wrap="square" lIns="91425" tIns="91425" rIns="91425" bIns="91425" anchor="t" anchorCtr="0">
            <a:noAutofit/>
          </a:bodyPr>
          <a:lstStyle/>
          <a:p>
            <a:pPr marL="0" lvl="0" indent="0">
              <a:spcBef>
                <a:spcPts val="0"/>
              </a:spcBef>
              <a:buNone/>
            </a:pPr>
            <a:r>
              <a:rPr lang="en" sz="900" u="sng">
                <a:solidFill>
                  <a:srgbClr val="B7B7B7"/>
                </a:solidFill>
              </a:rPr>
              <a:t>Important slide for understanding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68050" y="99350"/>
            <a:ext cx="8520600" cy="831300"/>
          </a:xfrm>
          <a:prstGeom prst="rect">
            <a:avLst/>
          </a:prstGeom>
        </p:spPr>
        <p:txBody>
          <a:bodyPr wrap="square" lIns="91425" tIns="91425" rIns="91425" bIns="91425" anchor="b" anchorCtr="0">
            <a:noAutofit/>
          </a:bodyPr>
          <a:lstStyle/>
          <a:p>
            <a:pPr marL="0" lvl="0" indent="0" rtl="0">
              <a:spcBef>
                <a:spcPts val="0"/>
              </a:spcBef>
              <a:buNone/>
            </a:pPr>
            <a:r>
              <a:rPr lang="en" sz="3600">
                <a:solidFill>
                  <a:schemeClr val="accent2"/>
                </a:solidFill>
              </a:rPr>
              <a:t>Physiological Anatomy of Skeletal Muscle fiber</a:t>
            </a:r>
          </a:p>
          <a:p>
            <a:pPr marL="0" lvl="0" indent="0">
              <a:spcBef>
                <a:spcPts val="0"/>
              </a:spcBef>
              <a:buNone/>
            </a:pPr>
            <a:endParaRPr sz="1400"/>
          </a:p>
        </p:txBody>
      </p:sp>
      <p:pic>
        <p:nvPicPr>
          <p:cNvPr id="109" name="Shape 109"/>
          <p:cNvPicPr preferRelativeResize="0"/>
          <p:nvPr/>
        </p:nvPicPr>
        <p:blipFill>
          <a:blip r:embed="rId3">
            <a:alphaModFix/>
          </a:blip>
          <a:stretch>
            <a:fillRect/>
          </a:stretch>
        </p:blipFill>
        <p:spPr>
          <a:xfrm>
            <a:off x="308936" y="1559292"/>
            <a:ext cx="3877125" cy="3108026"/>
          </a:xfrm>
          <a:prstGeom prst="rect">
            <a:avLst/>
          </a:prstGeom>
          <a:noFill/>
          <a:ln>
            <a:noFill/>
          </a:ln>
        </p:spPr>
      </p:pic>
      <p:pic>
        <p:nvPicPr>
          <p:cNvPr id="110" name="Shape 110"/>
          <p:cNvPicPr preferRelativeResize="0"/>
          <p:nvPr/>
        </p:nvPicPr>
        <p:blipFill>
          <a:blip r:embed="rId4">
            <a:alphaModFix/>
          </a:blip>
          <a:stretch>
            <a:fillRect/>
          </a:stretch>
        </p:blipFill>
        <p:spPr>
          <a:xfrm>
            <a:off x="4903262" y="1590975"/>
            <a:ext cx="3775625" cy="3044675"/>
          </a:xfrm>
          <a:prstGeom prst="rect">
            <a:avLst/>
          </a:prstGeom>
          <a:noFill/>
          <a:ln>
            <a:noFill/>
          </a:ln>
        </p:spPr>
      </p:pic>
      <p:sp>
        <p:nvSpPr>
          <p:cNvPr id="111" name="Shape 111"/>
          <p:cNvSpPr txBox="1"/>
          <p:nvPr/>
        </p:nvSpPr>
        <p:spPr>
          <a:xfrm>
            <a:off x="167011" y="789925"/>
            <a:ext cx="5685000" cy="636300"/>
          </a:xfrm>
          <a:prstGeom prst="rect">
            <a:avLst/>
          </a:prstGeom>
          <a:noFill/>
          <a:ln>
            <a:noFill/>
          </a:ln>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a:solidFill>
                  <a:schemeClr val="dk1"/>
                </a:solidFill>
                <a:latin typeface="Open Sans"/>
                <a:ea typeface="Open Sans"/>
                <a:cs typeface="Open Sans"/>
                <a:sym typeface="Open Sans"/>
              </a:rPr>
              <a:t>3000 actin</a:t>
            </a:r>
            <a:r>
              <a:rPr lang="en">
                <a:solidFill>
                  <a:srgbClr val="00B050"/>
                </a:solidFill>
                <a:latin typeface="Open Sans"/>
                <a:ea typeface="Open Sans"/>
                <a:cs typeface="Open Sans"/>
                <a:sym typeface="Open Sans"/>
              </a:rPr>
              <a:t> </a:t>
            </a:r>
          </a:p>
          <a:p>
            <a:pPr marL="0" lvl="0" indent="-69850">
              <a:spcBef>
                <a:spcPts val="0"/>
              </a:spcBef>
              <a:buClr>
                <a:schemeClr val="dk1"/>
              </a:buClr>
              <a:buSzPts val="1100"/>
              <a:buFont typeface="Arial"/>
              <a:buNone/>
            </a:pPr>
            <a:r>
              <a:rPr lang="en">
                <a:solidFill>
                  <a:schemeClr val="dk1"/>
                </a:solidFill>
                <a:latin typeface="Open Sans"/>
                <a:ea typeface="Open Sans"/>
                <a:cs typeface="Open Sans"/>
                <a:sym typeface="Open Sans"/>
              </a:rPr>
              <a:t>1500 </a:t>
            </a:r>
            <a:r>
              <a:rPr lang="en">
                <a:solidFill>
                  <a:srgbClr val="FF0000"/>
                </a:solidFill>
                <a:latin typeface="Open Sans"/>
                <a:ea typeface="Open Sans"/>
                <a:cs typeface="Open Sans"/>
                <a:sym typeface="Open Sans"/>
              </a:rPr>
              <a:t>myosin (Responsible for the actual muscle contraction)</a:t>
            </a:r>
          </a:p>
        </p:txBody>
      </p:sp>
      <p:pic>
        <p:nvPicPr>
          <p:cNvPr id="112" name="Shape 112">
            <a:hlinkClick r:id="rId5"/>
          </p:cNvPr>
          <p:cNvPicPr preferRelativeResize="0"/>
          <p:nvPr/>
        </p:nvPicPr>
        <p:blipFill>
          <a:blip r:embed="rId6">
            <a:alphaModFix/>
          </a:blip>
          <a:stretch>
            <a:fillRect/>
          </a:stretch>
        </p:blipFill>
        <p:spPr>
          <a:xfrm>
            <a:off x="8228579" y="833150"/>
            <a:ext cx="780925" cy="549851"/>
          </a:xfrm>
          <a:prstGeom prst="rect">
            <a:avLst/>
          </a:prstGeom>
          <a:noFill/>
          <a:ln>
            <a:noFill/>
          </a:ln>
        </p:spPr>
      </p:pic>
      <p:sp>
        <p:nvSpPr>
          <p:cNvPr id="113" name="Shape 113"/>
          <p:cNvSpPr/>
          <p:nvPr/>
        </p:nvSpPr>
        <p:spPr>
          <a:xfrm>
            <a:off x="6799725" y="833125"/>
            <a:ext cx="1301400" cy="549900"/>
          </a:xfrm>
          <a:prstGeom prst="roundRect">
            <a:avLst>
              <a:gd name="adj" fmla="val 16667"/>
            </a:avLst>
          </a:prstGeom>
          <a:solidFill>
            <a:srgbClr val="FFFFFF"/>
          </a:solidFill>
          <a:ln w="9525" cap="flat" cmpd="sng">
            <a:solidFill>
              <a:srgbClr val="CCCCCC"/>
            </a:solidFill>
            <a:prstDash val="solid"/>
            <a:round/>
            <a:headEnd type="none" w="med" len="med"/>
            <a:tailEnd type="none" w="med" len="med"/>
          </a:ln>
        </p:spPr>
        <p:txBody>
          <a:bodyPr wrap="square" lIns="91425" tIns="91425" rIns="91425" bIns="91425" anchor="ctr" anchorCtr="0">
            <a:noAutofit/>
          </a:bodyPr>
          <a:lstStyle/>
          <a:p>
            <a:pPr marL="0" lvl="0" indent="-69850">
              <a:spcBef>
                <a:spcPts val="0"/>
              </a:spcBef>
              <a:buClr>
                <a:schemeClr val="dk1"/>
              </a:buClr>
              <a:buSzPts val="1100"/>
              <a:buFont typeface="Arial"/>
              <a:buNone/>
            </a:pPr>
            <a:r>
              <a:rPr lang="en" sz="900">
                <a:solidFill>
                  <a:schemeClr val="dk2"/>
                </a:solidFill>
              </a:rPr>
              <a:t>A simple explanation of the structure of skeletal muscles.</a:t>
            </a:r>
          </a:p>
        </p:txBody>
      </p:sp>
      <p:sp>
        <p:nvSpPr>
          <p:cNvPr id="114" name="Shape 114"/>
          <p:cNvSpPr/>
          <p:nvPr/>
        </p:nvSpPr>
        <p:spPr>
          <a:xfrm>
            <a:off x="1166325" y="1492900"/>
            <a:ext cx="583200" cy="303300"/>
          </a:xfrm>
          <a:prstGeom prst="rect">
            <a:avLst/>
          </a:prstGeom>
          <a:noFill/>
          <a:ln w="3810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15" name="Shape 115"/>
          <p:cNvSpPr/>
          <p:nvPr/>
        </p:nvSpPr>
        <p:spPr>
          <a:xfrm>
            <a:off x="2788275" y="2420100"/>
            <a:ext cx="583200" cy="303300"/>
          </a:xfrm>
          <a:prstGeom prst="rect">
            <a:avLst/>
          </a:prstGeom>
          <a:noFill/>
          <a:ln w="3810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16" name="Shape 116"/>
          <p:cNvSpPr txBox="1"/>
          <p:nvPr/>
        </p:nvSpPr>
        <p:spPr>
          <a:xfrm>
            <a:off x="94000" y="2420100"/>
            <a:ext cx="1162500" cy="478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a:t>Be careful!</a:t>
            </a:r>
          </a:p>
        </p:txBody>
      </p:sp>
      <p:cxnSp>
        <p:nvCxnSpPr>
          <p:cNvPr id="117" name="Shape 117"/>
          <p:cNvCxnSpPr/>
          <p:nvPr/>
        </p:nvCxnSpPr>
        <p:spPr>
          <a:xfrm rot="10800000" flipH="1">
            <a:off x="94000" y="707350"/>
            <a:ext cx="8952900" cy="159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642213" y="407625"/>
            <a:ext cx="3163975" cy="3503300"/>
          </a:xfrm>
          <a:prstGeom prst="rect">
            <a:avLst/>
          </a:prstGeom>
          <a:noFill/>
          <a:ln>
            <a:noFill/>
          </a:ln>
        </p:spPr>
      </p:pic>
      <p:pic>
        <p:nvPicPr>
          <p:cNvPr id="123" name="Shape 123"/>
          <p:cNvPicPr preferRelativeResize="0"/>
          <p:nvPr/>
        </p:nvPicPr>
        <p:blipFill>
          <a:blip r:embed="rId4">
            <a:alphaModFix/>
          </a:blip>
          <a:stretch>
            <a:fillRect/>
          </a:stretch>
        </p:blipFill>
        <p:spPr>
          <a:xfrm>
            <a:off x="4759598" y="447494"/>
            <a:ext cx="3632075" cy="3423525"/>
          </a:xfrm>
          <a:prstGeom prst="rect">
            <a:avLst/>
          </a:prstGeom>
          <a:noFill/>
          <a:ln>
            <a:noFill/>
          </a:ln>
        </p:spPr>
      </p:pic>
      <p:sp>
        <p:nvSpPr>
          <p:cNvPr id="124" name="Shape 124"/>
          <p:cNvSpPr txBox="1"/>
          <p:nvPr/>
        </p:nvSpPr>
        <p:spPr>
          <a:xfrm>
            <a:off x="4759600" y="4094975"/>
            <a:ext cx="3632100" cy="7587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0" lvl="0" indent="0" algn="ctr">
              <a:spcBef>
                <a:spcPts val="0"/>
              </a:spcBef>
              <a:buNone/>
            </a:pPr>
            <a:r>
              <a:rPr lang="en">
                <a:solidFill>
                  <a:schemeClr val="dk1"/>
                </a:solidFill>
                <a:latin typeface="Open Sans"/>
                <a:ea typeface="Open Sans"/>
                <a:cs typeface="Open Sans"/>
                <a:sym typeface="Open Sans"/>
              </a:rPr>
              <a:t>Titin filaments keep the myosin and actin filaments in place.</a:t>
            </a:r>
          </a:p>
        </p:txBody>
      </p:sp>
      <p:sp>
        <p:nvSpPr>
          <p:cNvPr id="125" name="Shape 125"/>
          <p:cNvSpPr txBox="1"/>
          <p:nvPr/>
        </p:nvSpPr>
        <p:spPr>
          <a:xfrm>
            <a:off x="642175" y="4094975"/>
            <a:ext cx="3164100" cy="758700"/>
          </a:xfrm>
          <a:prstGeom prst="rect">
            <a:avLst/>
          </a:prstGeom>
          <a:solidFill>
            <a:srgbClr val="F3F3F3"/>
          </a:solidFill>
          <a:ln w="9525" cap="flat" cmpd="sng">
            <a:solidFill>
              <a:schemeClr val="lt2"/>
            </a:solidFill>
            <a:prstDash val="dot"/>
            <a:round/>
            <a:headEnd type="none" w="med" len="med"/>
            <a:tailEnd type="none" w="med" len="med"/>
          </a:ln>
        </p:spPr>
        <p:txBody>
          <a:bodyPr wrap="square" lIns="91425" tIns="91425" rIns="91425" bIns="91425" anchor="t" anchorCtr="0">
            <a:noAutofit/>
          </a:bodyPr>
          <a:lstStyle/>
          <a:p>
            <a:pPr marL="0" lvl="0" indent="0" algn="ctr">
              <a:spcBef>
                <a:spcPts val="0"/>
              </a:spcBef>
              <a:buNone/>
            </a:pPr>
            <a:r>
              <a:rPr lang="en">
                <a:latin typeface="Open Sans"/>
                <a:ea typeface="Open Sans"/>
                <a:cs typeface="Open Sans"/>
                <a:sym typeface="Open Sans"/>
              </a:rPr>
              <a:t>The light and dark bands give skeletal and cardiac muscle their striated appearance.</a:t>
            </a:r>
            <a:br>
              <a:rPr lang="en">
                <a:latin typeface="Open Sans"/>
                <a:ea typeface="Open Sans"/>
                <a:cs typeface="Open Sans"/>
                <a:sym typeface="Open Sans"/>
              </a:rPr>
            </a:br>
            <a:endParaRPr lang="en">
              <a:latin typeface="Open Sans"/>
              <a:ea typeface="Open Sans"/>
              <a:cs typeface="Open Sans"/>
              <a:sym typeface="Open Sans"/>
            </a:endParaRPr>
          </a:p>
        </p:txBody>
      </p:sp>
      <p:cxnSp>
        <p:nvCxnSpPr>
          <p:cNvPr id="126" name="Shape 126"/>
          <p:cNvCxnSpPr/>
          <p:nvPr/>
        </p:nvCxnSpPr>
        <p:spPr>
          <a:xfrm flipH="1">
            <a:off x="2223605" y="1093906"/>
            <a:ext cx="600" cy="837000"/>
          </a:xfrm>
          <a:prstGeom prst="straightConnector1">
            <a:avLst/>
          </a:prstGeom>
          <a:noFill/>
          <a:ln w="19050" cap="flat" cmpd="sng">
            <a:solidFill>
              <a:srgbClr val="F9CB9C"/>
            </a:solidFill>
            <a:prstDash val="solid"/>
            <a:round/>
            <a:headEnd type="none" w="lg" len="lg"/>
            <a:tailEnd type="none" w="lg" len="lg"/>
          </a:ln>
        </p:spPr>
      </p:cxnSp>
      <p:sp>
        <p:nvSpPr>
          <p:cNvPr id="127" name="Shape 127"/>
          <p:cNvSpPr txBox="1"/>
          <p:nvPr/>
        </p:nvSpPr>
        <p:spPr>
          <a:xfrm>
            <a:off x="1977775" y="1998527"/>
            <a:ext cx="492900" cy="2217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solidFill>
                  <a:srgbClr val="F6B26B"/>
                </a:solidFill>
                <a:latin typeface="Open Sans"/>
                <a:ea typeface="Open Sans"/>
                <a:cs typeface="Open Sans"/>
                <a:sym typeface="Open Sans"/>
              </a:rPr>
              <a:t>M line</a:t>
            </a:r>
          </a:p>
        </p:txBody>
      </p:sp>
      <p:sp>
        <p:nvSpPr>
          <p:cNvPr id="128" name="Shape 128"/>
          <p:cNvSpPr txBox="1"/>
          <p:nvPr/>
        </p:nvSpPr>
        <p:spPr>
          <a:xfrm>
            <a:off x="1755033" y="3175846"/>
            <a:ext cx="938400" cy="465000"/>
          </a:xfrm>
          <a:prstGeom prst="rect">
            <a:avLst/>
          </a:prstGeom>
          <a:noFill/>
          <a:ln>
            <a:noFill/>
          </a:ln>
        </p:spPr>
        <p:txBody>
          <a:bodyPr wrap="square" lIns="91425" tIns="91425" rIns="91425" bIns="91425" anchor="t" anchorCtr="0">
            <a:noAutofit/>
          </a:bodyPr>
          <a:lstStyle/>
          <a:p>
            <a:pPr marL="0" lvl="0" indent="0">
              <a:spcBef>
                <a:spcPts val="0"/>
              </a:spcBef>
              <a:buNone/>
            </a:pPr>
            <a:r>
              <a:rPr lang="en">
                <a:latin typeface="Open Sans"/>
                <a:ea typeface="Open Sans"/>
                <a:cs typeface="Open Sans"/>
                <a:sym typeface="Open Sans"/>
              </a:rPr>
              <a:t>Myofibril</a:t>
            </a:r>
          </a:p>
        </p:txBody>
      </p:sp>
      <p:sp>
        <p:nvSpPr>
          <p:cNvPr id="129" name="Shape 129"/>
          <p:cNvSpPr txBox="1"/>
          <p:nvPr/>
        </p:nvSpPr>
        <p:spPr>
          <a:xfrm>
            <a:off x="2693425" y="1187628"/>
            <a:ext cx="646800" cy="300600"/>
          </a:xfrm>
          <a:prstGeom prst="rect">
            <a:avLst/>
          </a:prstGeom>
          <a:noFill/>
          <a:ln>
            <a:noFill/>
          </a:ln>
        </p:spPr>
        <p:txBody>
          <a:bodyPr wrap="square" lIns="91425" tIns="91425" rIns="91425" bIns="91425" anchor="t" anchorCtr="0">
            <a:noAutofit/>
          </a:bodyPr>
          <a:lstStyle/>
          <a:p>
            <a:pPr marL="0" lvl="0" indent="0">
              <a:spcBef>
                <a:spcPts val="0"/>
              </a:spcBef>
              <a:buNone/>
            </a:pPr>
            <a:r>
              <a:rPr lang="en" sz="1100">
                <a:latin typeface="Open Sans"/>
                <a:ea typeface="Open Sans"/>
                <a:cs typeface="Open Sans"/>
                <a:sym typeface="Open Sans"/>
              </a:rPr>
              <a:t>Actin</a:t>
            </a:r>
          </a:p>
        </p:txBody>
      </p:sp>
      <p:sp>
        <p:nvSpPr>
          <p:cNvPr id="130" name="Shape 130"/>
          <p:cNvSpPr txBox="1"/>
          <p:nvPr/>
        </p:nvSpPr>
        <p:spPr>
          <a:xfrm>
            <a:off x="1679641" y="1641226"/>
            <a:ext cx="752700" cy="357300"/>
          </a:xfrm>
          <a:prstGeom prst="rect">
            <a:avLst/>
          </a:prstGeom>
          <a:noFill/>
          <a:ln>
            <a:noFill/>
          </a:ln>
        </p:spPr>
        <p:txBody>
          <a:bodyPr wrap="square" lIns="91425" tIns="91425" rIns="91425" bIns="91425" anchor="t" anchorCtr="0">
            <a:noAutofit/>
          </a:bodyPr>
          <a:lstStyle/>
          <a:p>
            <a:pPr marL="0" lvl="0" indent="0">
              <a:spcBef>
                <a:spcPts val="0"/>
              </a:spcBef>
              <a:buNone/>
            </a:pPr>
            <a:r>
              <a:rPr lang="en" sz="900">
                <a:latin typeface="Open Sans"/>
                <a:ea typeface="Open Sans"/>
                <a:cs typeface="Open Sans"/>
                <a:sym typeface="Open Sans"/>
              </a:rPr>
              <a:t>Myosin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306400"/>
            <a:ext cx="8520600" cy="508200"/>
          </a:xfrm>
          <a:prstGeom prst="rect">
            <a:avLst/>
          </a:prstGeom>
        </p:spPr>
        <p:txBody>
          <a:bodyPr wrap="square" lIns="91425" tIns="91425" rIns="91425" bIns="91425" anchor="b" anchorCtr="0">
            <a:noAutofit/>
          </a:bodyPr>
          <a:lstStyle/>
          <a:p>
            <a:pPr marL="0" lvl="0" indent="0">
              <a:spcBef>
                <a:spcPts val="0"/>
              </a:spcBef>
              <a:buNone/>
            </a:pPr>
            <a:r>
              <a:rPr lang="en" sz="3600">
                <a:solidFill>
                  <a:schemeClr val="accent2"/>
                </a:solidFill>
              </a:rPr>
              <a:t>Physiologic Anatomy of the Neuromuscular Junction</a:t>
            </a:r>
          </a:p>
        </p:txBody>
      </p:sp>
      <p:pic>
        <p:nvPicPr>
          <p:cNvPr id="136" name="Shape 136"/>
          <p:cNvPicPr preferRelativeResize="0"/>
          <p:nvPr/>
        </p:nvPicPr>
        <p:blipFill>
          <a:blip r:embed="rId3">
            <a:alphaModFix/>
          </a:blip>
          <a:stretch>
            <a:fillRect/>
          </a:stretch>
        </p:blipFill>
        <p:spPr>
          <a:xfrm>
            <a:off x="440350" y="1883575"/>
            <a:ext cx="4009608" cy="2919900"/>
          </a:xfrm>
          <a:prstGeom prst="rect">
            <a:avLst/>
          </a:prstGeom>
          <a:noFill/>
          <a:ln>
            <a:noFill/>
          </a:ln>
        </p:spPr>
      </p:pic>
      <p:sp>
        <p:nvSpPr>
          <p:cNvPr id="137" name="Shape 137"/>
          <p:cNvSpPr txBox="1"/>
          <p:nvPr/>
        </p:nvSpPr>
        <p:spPr>
          <a:xfrm>
            <a:off x="382493" y="814600"/>
            <a:ext cx="8592900" cy="765300"/>
          </a:xfrm>
          <a:prstGeom prst="rect">
            <a:avLst/>
          </a:prstGeom>
          <a:noFill/>
          <a:ln>
            <a:noFill/>
          </a:ln>
        </p:spPr>
        <p:txBody>
          <a:bodyPr wrap="square" lIns="91425" tIns="91425" rIns="91425" bIns="91425" anchor="t" anchorCtr="0">
            <a:noAutofit/>
          </a:bodyPr>
          <a:lstStyle/>
          <a:p>
            <a:pPr marL="0" lvl="0" indent="0" rtl="0">
              <a:lnSpc>
                <a:spcPct val="150000"/>
              </a:lnSpc>
              <a:spcBef>
                <a:spcPts val="0"/>
              </a:spcBef>
              <a:buNone/>
            </a:pPr>
            <a:r>
              <a:rPr lang="en">
                <a:latin typeface="Open Sans"/>
                <a:ea typeface="Open Sans"/>
                <a:cs typeface="Open Sans"/>
                <a:sym typeface="Open Sans"/>
              </a:rPr>
              <a:t>Transmission of impulses from </a:t>
            </a:r>
            <a:r>
              <a:rPr lang="en" u="sng">
                <a:latin typeface="Open Sans"/>
                <a:ea typeface="Open Sans"/>
                <a:cs typeface="Open Sans"/>
                <a:sym typeface="Open Sans"/>
              </a:rPr>
              <a:t>nerve endings to skeletal muscle fibers</a:t>
            </a:r>
            <a:r>
              <a:rPr lang="en">
                <a:latin typeface="Open Sans"/>
                <a:ea typeface="Open Sans"/>
                <a:cs typeface="Open Sans"/>
                <a:sym typeface="Open Sans"/>
              </a:rPr>
              <a:t> occurs via:</a:t>
            </a:r>
          </a:p>
          <a:p>
            <a:pPr marL="0" lvl="0" indent="-69850" rtl="0">
              <a:lnSpc>
                <a:spcPct val="150000"/>
              </a:lnSpc>
              <a:spcBef>
                <a:spcPts val="0"/>
              </a:spcBef>
              <a:buClr>
                <a:schemeClr val="dk1"/>
              </a:buClr>
              <a:buSzPts val="1100"/>
              <a:buFont typeface="Arial"/>
              <a:buNone/>
            </a:pPr>
            <a:r>
              <a:rPr lang="en">
                <a:latin typeface="Open Sans"/>
                <a:ea typeface="Open Sans"/>
                <a:cs typeface="Open Sans"/>
                <a:sym typeface="Open Sans"/>
              </a:rPr>
              <a:t>THE NEUROMUSCULAR JUNCTION (NMJ)</a:t>
            </a:r>
          </a:p>
          <a:p>
            <a:pPr marL="0" lvl="0" indent="0">
              <a:spcBef>
                <a:spcPts val="0"/>
              </a:spcBef>
              <a:buNone/>
            </a:pPr>
            <a:endParaRPr>
              <a:latin typeface="Open Sans"/>
              <a:ea typeface="Open Sans"/>
              <a:cs typeface="Open Sans"/>
              <a:sym typeface="Open Sans"/>
            </a:endParaRPr>
          </a:p>
        </p:txBody>
      </p:sp>
      <p:pic>
        <p:nvPicPr>
          <p:cNvPr id="138" name="Shape 138"/>
          <p:cNvPicPr preferRelativeResize="0"/>
          <p:nvPr/>
        </p:nvPicPr>
        <p:blipFill>
          <a:blip r:embed="rId4">
            <a:alphaModFix/>
          </a:blip>
          <a:stretch>
            <a:fillRect/>
          </a:stretch>
        </p:blipFill>
        <p:spPr>
          <a:xfrm>
            <a:off x="4791325" y="1883575"/>
            <a:ext cx="3911925" cy="2919900"/>
          </a:xfrm>
          <a:prstGeom prst="rect">
            <a:avLst/>
          </a:prstGeom>
          <a:noFill/>
          <a:ln>
            <a:noFill/>
          </a:ln>
        </p:spPr>
      </p:pic>
      <p:sp>
        <p:nvSpPr>
          <p:cNvPr id="139" name="Shape 139"/>
          <p:cNvSpPr txBox="1"/>
          <p:nvPr/>
        </p:nvSpPr>
        <p:spPr>
          <a:xfrm>
            <a:off x="6819550" y="1118275"/>
            <a:ext cx="1883700" cy="765300"/>
          </a:xfrm>
          <a:prstGeom prst="rect">
            <a:avLst/>
          </a:prstGeom>
          <a:noFill/>
          <a:ln>
            <a:noFill/>
          </a:ln>
        </p:spPr>
        <p:txBody>
          <a:bodyPr wrap="square" lIns="91425" tIns="91425" rIns="91425" bIns="91425" anchor="t" anchorCtr="0">
            <a:noAutofit/>
          </a:bodyPr>
          <a:lstStyle/>
          <a:p>
            <a:pPr marL="0" lvl="0" indent="0" rtl="1">
              <a:spcBef>
                <a:spcPts val="0"/>
              </a:spcBef>
              <a:buNone/>
            </a:pPr>
            <a:r>
              <a:rPr lang="en">
                <a:solidFill>
                  <a:srgbClr val="38761D"/>
                </a:solidFill>
              </a:rPr>
              <a:t>مكان التقاء النيرف ايندينق مع العضلة هو النيورومسكلار جنكشين</a:t>
            </a:r>
          </a:p>
        </p:txBody>
      </p:sp>
      <p:cxnSp>
        <p:nvCxnSpPr>
          <p:cNvPr id="140" name="Shape 140"/>
          <p:cNvCxnSpPr/>
          <p:nvPr/>
        </p:nvCxnSpPr>
        <p:spPr>
          <a:xfrm rot="10800000" flipH="1">
            <a:off x="216400" y="797800"/>
            <a:ext cx="85809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97575" y="-133000"/>
            <a:ext cx="8520600" cy="831300"/>
          </a:xfrm>
          <a:prstGeom prst="rect">
            <a:avLst/>
          </a:prstGeom>
        </p:spPr>
        <p:txBody>
          <a:bodyPr wrap="square" lIns="91425" tIns="91425" rIns="91425" bIns="91425" anchor="b" anchorCtr="0">
            <a:noAutofit/>
          </a:bodyPr>
          <a:lstStyle/>
          <a:p>
            <a:pPr marL="0" lvl="0" indent="-69850">
              <a:spcBef>
                <a:spcPts val="0"/>
              </a:spcBef>
              <a:buClr>
                <a:schemeClr val="dk1"/>
              </a:buClr>
              <a:buSzPts val="1100"/>
              <a:buFont typeface="Arial"/>
              <a:buNone/>
            </a:pPr>
            <a:r>
              <a:rPr lang="en" sz="3600">
                <a:solidFill>
                  <a:schemeClr val="accent2"/>
                </a:solidFill>
              </a:rPr>
              <a:t>Physiologic Anatomy of the Neuromuscular Junction</a:t>
            </a:r>
          </a:p>
        </p:txBody>
      </p:sp>
      <p:sp>
        <p:nvSpPr>
          <p:cNvPr id="146" name="Shape 146"/>
          <p:cNvSpPr txBox="1">
            <a:spLocks noGrp="1"/>
          </p:cNvSpPr>
          <p:nvPr>
            <p:ph type="body" idx="1"/>
          </p:nvPr>
        </p:nvSpPr>
        <p:spPr>
          <a:xfrm>
            <a:off x="311700" y="1244750"/>
            <a:ext cx="8520600" cy="3354000"/>
          </a:xfrm>
          <a:prstGeom prst="rect">
            <a:avLst/>
          </a:prstGeom>
        </p:spPr>
        <p:txBody>
          <a:bodyPr wrap="square" lIns="91425" tIns="91425" rIns="91425" bIns="91425" anchor="t" anchorCtr="0">
            <a:noAutofit/>
          </a:bodyPr>
          <a:lstStyle/>
          <a:p>
            <a:pPr marL="0" lvl="0" indent="-69850" rtl="0">
              <a:lnSpc>
                <a:spcPct val="150000"/>
              </a:lnSpc>
              <a:spcBef>
                <a:spcPts val="0"/>
              </a:spcBef>
              <a:spcAft>
                <a:spcPts val="0"/>
              </a:spcAft>
              <a:buClr>
                <a:schemeClr val="dk1"/>
              </a:buClr>
              <a:buSzPts val="1100"/>
              <a:buFont typeface="Arial"/>
              <a:buNone/>
            </a:pPr>
            <a:r>
              <a:rPr lang="en" sz="1200" b="1">
                <a:solidFill>
                  <a:srgbClr val="002060"/>
                </a:solidFill>
                <a:latin typeface="Arial"/>
                <a:ea typeface="Arial"/>
                <a:cs typeface="Arial"/>
                <a:sym typeface="Arial"/>
              </a:rPr>
              <a:t>Motor End Plate (MEP) </a:t>
            </a:r>
            <a:r>
              <a:rPr lang="en" sz="1200">
                <a:latin typeface="Arial"/>
                <a:ea typeface="Arial"/>
                <a:cs typeface="Arial"/>
                <a:sym typeface="Arial"/>
              </a:rPr>
              <a:t>•</a:t>
            </a:r>
            <a:r>
              <a:rPr lang="en" sz="1200" b="1">
                <a:solidFill>
                  <a:srgbClr val="002060"/>
                </a:solidFill>
                <a:latin typeface="Arial"/>
                <a:ea typeface="Arial"/>
                <a:cs typeface="Arial"/>
                <a:sym typeface="Arial"/>
              </a:rPr>
              <a:t> Synaptic trough/ gutter</a:t>
            </a:r>
          </a:p>
          <a:p>
            <a:pPr marL="0" lvl="0" indent="-69850" rtl="0">
              <a:lnSpc>
                <a:spcPct val="150000"/>
              </a:lnSpc>
              <a:spcBef>
                <a:spcPts val="0"/>
              </a:spcBef>
              <a:spcAft>
                <a:spcPts val="0"/>
              </a:spcAft>
              <a:buClr>
                <a:schemeClr val="dk1"/>
              </a:buClr>
              <a:buSzPts val="1100"/>
              <a:buFont typeface="Arial"/>
              <a:buNone/>
            </a:pPr>
            <a:r>
              <a:rPr lang="en" sz="1200">
                <a:latin typeface="Arial"/>
                <a:ea typeface="Arial"/>
                <a:cs typeface="Arial"/>
                <a:sym typeface="Arial"/>
              </a:rPr>
              <a:t>•</a:t>
            </a:r>
            <a:r>
              <a:rPr lang="en" sz="1200" b="1">
                <a:solidFill>
                  <a:srgbClr val="002060"/>
                </a:solidFill>
                <a:latin typeface="Arial"/>
                <a:ea typeface="Arial"/>
                <a:cs typeface="Arial"/>
                <a:sym typeface="Arial"/>
              </a:rPr>
              <a:t> Presynaptic terminal </a:t>
            </a:r>
            <a:r>
              <a:rPr lang="en" sz="1200">
                <a:latin typeface="Arial"/>
                <a:ea typeface="Arial"/>
                <a:cs typeface="Arial"/>
                <a:sym typeface="Arial"/>
              </a:rPr>
              <a:t>•</a:t>
            </a:r>
            <a:r>
              <a:rPr lang="en" sz="1200" b="1">
                <a:solidFill>
                  <a:srgbClr val="002060"/>
                </a:solidFill>
                <a:latin typeface="Arial"/>
                <a:ea typeface="Arial"/>
                <a:cs typeface="Arial"/>
                <a:sym typeface="Arial"/>
              </a:rPr>
              <a:t> Postsynaptic terminal</a:t>
            </a:r>
          </a:p>
          <a:p>
            <a:pPr marL="0" lvl="0" indent="-69850" rtl="0">
              <a:lnSpc>
                <a:spcPct val="150000"/>
              </a:lnSpc>
              <a:spcBef>
                <a:spcPts val="0"/>
              </a:spcBef>
              <a:spcAft>
                <a:spcPts val="0"/>
              </a:spcAft>
              <a:buClr>
                <a:schemeClr val="dk1"/>
              </a:buClr>
              <a:buSzPts val="1100"/>
              <a:buFont typeface="Arial"/>
              <a:buNone/>
            </a:pPr>
            <a:r>
              <a:rPr lang="en" sz="1200">
                <a:latin typeface="Arial"/>
                <a:ea typeface="Arial"/>
                <a:cs typeface="Arial"/>
                <a:sym typeface="Arial"/>
              </a:rPr>
              <a:t>•</a:t>
            </a:r>
            <a:r>
              <a:rPr lang="en" sz="1200" b="1">
                <a:solidFill>
                  <a:srgbClr val="002060"/>
                </a:solidFill>
                <a:latin typeface="Arial"/>
                <a:ea typeface="Arial"/>
                <a:cs typeface="Arial"/>
                <a:sym typeface="Arial"/>
              </a:rPr>
              <a:t> Synaptic space/cleft </a:t>
            </a:r>
            <a:r>
              <a:rPr lang="en" sz="1200">
                <a:latin typeface="Arial"/>
                <a:ea typeface="Arial"/>
                <a:cs typeface="Arial"/>
                <a:sym typeface="Arial"/>
              </a:rPr>
              <a:t>•</a:t>
            </a:r>
            <a:r>
              <a:rPr lang="en" sz="1200" b="1">
                <a:solidFill>
                  <a:srgbClr val="002060"/>
                </a:solidFill>
                <a:latin typeface="Arial"/>
                <a:ea typeface="Arial"/>
                <a:cs typeface="Arial"/>
                <a:sym typeface="Arial"/>
              </a:rPr>
              <a:t> Subneural cleft</a:t>
            </a:r>
          </a:p>
          <a:p>
            <a:pPr marL="0" lvl="0" indent="-69850" rtl="0">
              <a:lnSpc>
                <a:spcPct val="150000"/>
              </a:lnSpc>
              <a:spcBef>
                <a:spcPts val="0"/>
              </a:spcBef>
              <a:spcAft>
                <a:spcPts val="0"/>
              </a:spcAft>
              <a:buClr>
                <a:schemeClr val="dk1"/>
              </a:buClr>
              <a:buSzPts val="1100"/>
              <a:buFont typeface="Arial"/>
              <a:buNone/>
            </a:pPr>
            <a:r>
              <a:rPr lang="en" sz="1200">
                <a:latin typeface="Arial"/>
                <a:ea typeface="Arial"/>
                <a:cs typeface="Arial"/>
                <a:sym typeface="Arial"/>
              </a:rPr>
              <a:t>•</a:t>
            </a:r>
            <a:r>
              <a:rPr lang="en" sz="1200" b="1">
                <a:solidFill>
                  <a:srgbClr val="002060"/>
                </a:solidFill>
                <a:latin typeface="Arial"/>
                <a:ea typeface="Arial"/>
                <a:cs typeface="Arial"/>
                <a:sym typeface="Arial"/>
              </a:rPr>
              <a:t> Acetylcholine (Ach) </a:t>
            </a:r>
            <a:r>
              <a:rPr lang="en" sz="1200">
                <a:latin typeface="Arial"/>
                <a:ea typeface="Arial"/>
                <a:cs typeface="Arial"/>
                <a:sym typeface="Arial"/>
              </a:rPr>
              <a:t>•</a:t>
            </a:r>
            <a:r>
              <a:rPr lang="en" sz="1200" b="1">
                <a:solidFill>
                  <a:srgbClr val="002060"/>
                </a:solidFill>
                <a:latin typeface="Arial"/>
                <a:ea typeface="Arial"/>
                <a:cs typeface="Arial"/>
                <a:sym typeface="Arial"/>
              </a:rPr>
              <a:t> Synaptic vesicles</a:t>
            </a:r>
          </a:p>
          <a:p>
            <a:pPr marL="0" lvl="0" indent="-69850" rtl="0">
              <a:lnSpc>
                <a:spcPct val="150000"/>
              </a:lnSpc>
              <a:spcBef>
                <a:spcPts val="0"/>
              </a:spcBef>
              <a:spcAft>
                <a:spcPts val="0"/>
              </a:spcAft>
              <a:buClr>
                <a:schemeClr val="dk1"/>
              </a:buClr>
              <a:buSzPts val="1100"/>
              <a:buFont typeface="Arial"/>
              <a:buNone/>
            </a:pPr>
            <a:r>
              <a:rPr lang="en" sz="1200">
                <a:latin typeface="Arial"/>
                <a:ea typeface="Arial"/>
                <a:cs typeface="Arial"/>
                <a:sym typeface="Arial"/>
              </a:rPr>
              <a:t>•</a:t>
            </a:r>
            <a:r>
              <a:rPr lang="en" sz="1200" b="1">
                <a:solidFill>
                  <a:srgbClr val="002060"/>
                </a:solidFill>
                <a:latin typeface="Arial"/>
                <a:ea typeface="Arial"/>
                <a:cs typeface="Arial"/>
                <a:sym typeface="Arial"/>
              </a:rPr>
              <a:t> Acetylcholinesterase</a:t>
            </a:r>
          </a:p>
        </p:txBody>
      </p:sp>
      <p:pic>
        <p:nvPicPr>
          <p:cNvPr id="147" name="Shape 147"/>
          <p:cNvPicPr preferRelativeResize="0"/>
          <p:nvPr/>
        </p:nvPicPr>
        <p:blipFill>
          <a:blip r:embed="rId3">
            <a:alphaModFix/>
          </a:blip>
          <a:stretch>
            <a:fillRect/>
          </a:stretch>
        </p:blipFill>
        <p:spPr>
          <a:xfrm>
            <a:off x="148925" y="1100773"/>
            <a:ext cx="4907350" cy="3900714"/>
          </a:xfrm>
          <a:prstGeom prst="rect">
            <a:avLst/>
          </a:prstGeom>
          <a:noFill/>
          <a:ln>
            <a:noFill/>
          </a:ln>
        </p:spPr>
      </p:pic>
      <p:sp>
        <p:nvSpPr>
          <p:cNvPr id="148" name="Shape 148"/>
          <p:cNvSpPr txBox="1"/>
          <p:nvPr/>
        </p:nvSpPr>
        <p:spPr>
          <a:xfrm>
            <a:off x="5305575" y="591525"/>
            <a:ext cx="3672900" cy="3442800"/>
          </a:xfrm>
          <a:prstGeom prst="rect">
            <a:avLst/>
          </a:prstGeom>
          <a:noFill/>
          <a:ln>
            <a:noFill/>
          </a:ln>
        </p:spPr>
        <p:txBody>
          <a:bodyPr wrap="square" lIns="91425" tIns="91425" rIns="91425" bIns="91425" anchor="t" anchorCtr="0">
            <a:noAutofit/>
          </a:bodyPr>
          <a:lstStyle/>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Motor End Plate (MEP) : </a:t>
            </a:r>
            <a:r>
              <a:rPr lang="en" sz="1200">
                <a:solidFill>
                  <a:srgbClr val="93C47D"/>
                </a:solidFill>
                <a:latin typeface="Open Sans"/>
                <a:ea typeface="Open Sans"/>
                <a:cs typeface="Open Sans"/>
                <a:sym typeface="Open Sans"/>
              </a:rPr>
              <a:t>is the area where the muscle face nerve endings.</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Synaptic trough/ gutter</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Presynaptic terminal </a:t>
            </a:r>
            <a:r>
              <a:rPr lang="en" sz="900">
                <a:solidFill>
                  <a:srgbClr val="6AA84F"/>
                </a:solidFill>
                <a:latin typeface="Open Sans"/>
                <a:ea typeface="Open Sans"/>
                <a:cs typeface="Open Sans"/>
                <a:sym typeface="Open Sans"/>
              </a:rPr>
              <a:t>(motor nerve ending)</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Postsynaptic terminal </a:t>
            </a:r>
            <a:r>
              <a:rPr lang="en" sz="1200">
                <a:solidFill>
                  <a:srgbClr val="6AA84F"/>
                </a:solidFill>
                <a:latin typeface="Open Sans"/>
                <a:ea typeface="Open Sans"/>
                <a:cs typeface="Open Sans"/>
                <a:sym typeface="Open Sans"/>
              </a:rPr>
              <a:t>(in muscle)</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Synaptic space/cleft </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Subneural cleft</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Acetylcholine (Ach) </a:t>
            </a:r>
          </a:p>
          <a:p>
            <a:pPr marL="457200" lvl="0" indent="-304800" rtl="0">
              <a:lnSpc>
                <a:spcPct val="150000"/>
              </a:lnSpc>
              <a:spcBef>
                <a:spcPts val="0"/>
              </a:spcBef>
              <a:spcAft>
                <a:spcPts val="0"/>
              </a:spcAft>
              <a:buSzPts val="1200"/>
              <a:buFont typeface="Open Sans"/>
              <a:buChar char="●"/>
            </a:pPr>
            <a:r>
              <a:rPr lang="en" sz="1200">
                <a:latin typeface="Open Sans"/>
                <a:ea typeface="Open Sans"/>
                <a:cs typeface="Open Sans"/>
                <a:sym typeface="Open Sans"/>
              </a:rPr>
              <a:t>Synaptic vesicles</a:t>
            </a:r>
          </a:p>
          <a:p>
            <a:pPr marL="457200" lvl="0" indent="-304800" rtl="0">
              <a:lnSpc>
                <a:spcPct val="150000"/>
              </a:lnSpc>
              <a:spcBef>
                <a:spcPts val="0"/>
              </a:spcBef>
              <a:buSzPts val="1200"/>
              <a:buFont typeface="Open Sans"/>
              <a:buChar char="●"/>
            </a:pPr>
            <a:r>
              <a:rPr lang="en" sz="1200">
                <a:latin typeface="Open Sans"/>
                <a:ea typeface="Open Sans"/>
                <a:cs typeface="Open Sans"/>
                <a:sym typeface="Open Sans"/>
              </a:rPr>
              <a:t>Acetylcholinesterase </a:t>
            </a:r>
            <a:r>
              <a:rPr lang="en" sz="900">
                <a:solidFill>
                  <a:srgbClr val="6AA84F"/>
                </a:solidFill>
                <a:latin typeface="Open Sans"/>
                <a:ea typeface="Open Sans"/>
                <a:cs typeface="Open Sans"/>
                <a:sym typeface="Open Sans"/>
              </a:rPr>
              <a:t>(enzymes will break Ach up</a:t>
            </a:r>
            <a:r>
              <a:rPr lang="en" sz="1200">
                <a:solidFill>
                  <a:srgbClr val="6AA84F"/>
                </a:solidFill>
                <a:latin typeface="Open Sans"/>
                <a:ea typeface="Open Sans"/>
                <a:cs typeface="Open Sans"/>
                <a:sym typeface="Open Sans"/>
              </a:rPr>
              <a:t>)</a:t>
            </a:r>
          </a:p>
        </p:txBody>
      </p:sp>
      <p:cxnSp>
        <p:nvCxnSpPr>
          <p:cNvPr id="149" name="Shape 149"/>
          <p:cNvCxnSpPr/>
          <p:nvPr/>
        </p:nvCxnSpPr>
        <p:spPr>
          <a:xfrm rot="10800000" flipH="1">
            <a:off x="1688950" y="4277825"/>
            <a:ext cx="1827300" cy="13500"/>
          </a:xfrm>
          <a:prstGeom prst="straightConnector1">
            <a:avLst/>
          </a:prstGeom>
          <a:noFill/>
          <a:ln w="76200" cap="flat" cmpd="sng">
            <a:solidFill>
              <a:srgbClr val="0000FF"/>
            </a:solidFill>
            <a:prstDash val="solid"/>
            <a:round/>
            <a:headEnd type="none" w="lg" len="lg"/>
            <a:tailEnd type="none" w="lg" len="lg"/>
          </a:ln>
        </p:spPr>
      </p:cxnSp>
      <p:cxnSp>
        <p:nvCxnSpPr>
          <p:cNvPr id="150" name="Shape 150"/>
          <p:cNvCxnSpPr/>
          <p:nvPr/>
        </p:nvCxnSpPr>
        <p:spPr>
          <a:xfrm>
            <a:off x="5864750" y="886825"/>
            <a:ext cx="1569900" cy="13500"/>
          </a:xfrm>
          <a:prstGeom prst="straightConnector1">
            <a:avLst/>
          </a:prstGeom>
          <a:noFill/>
          <a:ln w="47625" cap="flat" cmpd="sng">
            <a:solidFill>
              <a:srgbClr val="0000FF"/>
            </a:solidFill>
            <a:prstDash val="solid"/>
            <a:round/>
            <a:headEnd type="none" w="lg" len="lg"/>
            <a:tailEnd type="none" w="lg" len="lg"/>
          </a:ln>
        </p:spPr>
      </p:cxnSp>
      <p:cxnSp>
        <p:nvCxnSpPr>
          <p:cNvPr id="151" name="Shape 151"/>
          <p:cNvCxnSpPr/>
          <p:nvPr/>
        </p:nvCxnSpPr>
        <p:spPr>
          <a:xfrm>
            <a:off x="5803688" y="1439830"/>
            <a:ext cx="1692000" cy="0"/>
          </a:xfrm>
          <a:prstGeom prst="straightConnector1">
            <a:avLst/>
          </a:prstGeom>
          <a:noFill/>
          <a:ln w="47625" cap="flat" cmpd="sng">
            <a:solidFill>
              <a:srgbClr val="FF0000"/>
            </a:solidFill>
            <a:prstDash val="solid"/>
            <a:round/>
            <a:headEnd type="none" w="lg" len="lg"/>
            <a:tailEnd type="none" w="lg" len="lg"/>
          </a:ln>
        </p:spPr>
      </p:cxnSp>
      <p:sp>
        <p:nvSpPr>
          <p:cNvPr id="152" name="Shape 152"/>
          <p:cNvSpPr/>
          <p:nvPr/>
        </p:nvSpPr>
        <p:spPr>
          <a:xfrm>
            <a:off x="944500" y="3303225"/>
            <a:ext cx="3316200" cy="502800"/>
          </a:xfrm>
          <a:custGeom>
            <a:avLst/>
            <a:gdLst/>
            <a:ahLst/>
            <a:cxnLst/>
            <a:rect l="0" t="0" r="0" b="0"/>
            <a:pathLst>
              <a:path w="132648" h="20112" extrusionOk="0">
                <a:moveTo>
                  <a:pt x="0" y="0"/>
                </a:moveTo>
                <a:cubicBezTo>
                  <a:pt x="5369" y="805"/>
                  <a:pt x="11120" y="1416"/>
                  <a:pt x="15701" y="4331"/>
                </a:cubicBezTo>
                <a:cubicBezTo>
                  <a:pt x="21299" y="7893"/>
                  <a:pt x="23841" y="15442"/>
                  <a:pt x="29778" y="18408"/>
                </a:cubicBezTo>
                <a:cubicBezTo>
                  <a:pt x="34148" y="20591"/>
                  <a:pt x="39559" y="20182"/>
                  <a:pt x="44396" y="19491"/>
                </a:cubicBezTo>
                <a:cubicBezTo>
                  <a:pt x="56387" y="17776"/>
                  <a:pt x="68558" y="17326"/>
                  <a:pt x="80672" y="17326"/>
                </a:cubicBezTo>
                <a:cubicBezTo>
                  <a:pt x="89022" y="17326"/>
                  <a:pt x="97260" y="15374"/>
                  <a:pt x="105577" y="14618"/>
                </a:cubicBezTo>
                <a:cubicBezTo>
                  <a:pt x="111151" y="14110"/>
                  <a:pt x="117163" y="17239"/>
                  <a:pt x="122361" y="15160"/>
                </a:cubicBezTo>
                <a:cubicBezTo>
                  <a:pt x="127359" y="13160"/>
                  <a:pt x="128844" y="6517"/>
                  <a:pt x="132648" y="2707"/>
                </a:cubicBezTo>
              </a:path>
            </a:pathLst>
          </a:custGeom>
          <a:noFill/>
          <a:ln w="38100" cap="flat" cmpd="sng">
            <a:solidFill>
              <a:srgbClr val="FF0000"/>
            </a:solidFill>
            <a:prstDash val="solid"/>
            <a:round/>
            <a:headEnd type="none" w="lg" len="lg"/>
            <a:tailEnd type="none" w="lg" len="lg"/>
          </a:ln>
        </p:spPr>
      </p:sp>
      <p:cxnSp>
        <p:nvCxnSpPr>
          <p:cNvPr id="153" name="Shape 153"/>
          <p:cNvCxnSpPr/>
          <p:nvPr/>
        </p:nvCxnSpPr>
        <p:spPr>
          <a:xfrm flipH="1">
            <a:off x="2666375" y="1624275"/>
            <a:ext cx="2928300" cy="1787400"/>
          </a:xfrm>
          <a:prstGeom prst="straightConnector1">
            <a:avLst/>
          </a:prstGeom>
          <a:noFill/>
          <a:ln w="28575" cap="flat" cmpd="sng">
            <a:solidFill>
              <a:srgbClr val="00FF00"/>
            </a:solidFill>
            <a:prstDash val="solid"/>
            <a:round/>
            <a:headEnd type="none" w="lg" len="lg"/>
            <a:tailEnd type="triangle" w="lg" len="lg"/>
          </a:ln>
        </p:spPr>
      </p:cxnSp>
      <p:cxnSp>
        <p:nvCxnSpPr>
          <p:cNvPr id="154" name="Shape 154"/>
          <p:cNvCxnSpPr/>
          <p:nvPr/>
        </p:nvCxnSpPr>
        <p:spPr>
          <a:xfrm flipH="1">
            <a:off x="2842425" y="1894975"/>
            <a:ext cx="2729700" cy="2220300"/>
          </a:xfrm>
          <a:prstGeom prst="straightConnector1">
            <a:avLst/>
          </a:prstGeom>
          <a:noFill/>
          <a:ln w="28575" cap="flat" cmpd="sng">
            <a:solidFill>
              <a:srgbClr val="FFFF00"/>
            </a:solidFill>
            <a:prstDash val="solid"/>
            <a:round/>
            <a:headEnd type="none" w="lg" len="lg"/>
            <a:tailEnd type="triangle" w="lg" len="lg"/>
          </a:ln>
        </p:spPr>
      </p:cxnSp>
      <p:cxnSp>
        <p:nvCxnSpPr>
          <p:cNvPr id="155" name="Shape 155"/>
          <p:cNvCxnSpPr/>
          <p:nvPr/>
        </p:nvCxnSpPr>
        <p:spPr>
          <a:xfrm flipH="1">
            <a:off x="2301100" y="2188250"/>
            <a:ext cx="3282300" cy="1467000"/>
          </a:xfrm>
          <a:prstGeom prst="curvedConnector3">
            <a:avLst>
              <a:gd name="adj1" fmla="val 50000"/>
            </a:avLst>
          </a:prstGeom>
          <a:noFill/>
          <a:ln w="28575" cap="flat" cmpd="sng">
            <a:solidFill>
              <a:srgbClr val="FF9900"/>
            </a:solidFill>
            <a:prstDash val="solid"/>
            <a:round/>
            <a:headEnd type="none" w="lg" len="lg"/>
            <a:tailEnd type="none" w="lg" len="lg"/>
          </a:ln>
        </p:spPr>
      </p:cxnSp>
      <p:sp>
        <p:nvSpPr>
          <p:cNvPr id="156" name="Shape 156"/>
          <p:cNvSpPr/>
          <p:nvPr/>
        </p:nvSpPr>
        <p:spPr>
          <a:xfrm>
            <a:off x="3594725" y="2440500"/>
            <a:ext cx="1977311" cy="1787454"/>
          </a:xfrm>
          <a:custGeom>
            <a:avLst/>
            <a:gdLst/>
            <a:ahLst/>
            <a:cxnLst/>
            <a:rect l="0" t="0" r="0" b="0"/>
            <a:pathLst>
              <a:path w="73322" h="64599" extrusionOk="0">
                <a:moveTo>
                  <a:pt x="73322" y="0"/>
                </a:moveTo>
                <a:cubicBezTo>
                  <a:pt x="73322" y="8754"/>
                  <a:pt x="72299" y="17682"/>
                  <a:pt x="69532" y="25988"/>
                </a:cubicBezTo>
                <a:cubicBezTo>
                  <a:pt x="68395" y="29399"/>
                  <a:pt x="68702" y="33614"/>
                  <a:pt x="66284" y="36275"/>
                </a:cubicBezTo>
                <a:cubicBezTo>
                  <a:pt x="61598" y="41429"/>
                  <a:pt x="55296" y="44864"/>
                  <a:pt x="49500" y="48728"/>
                </a:cubicBezTo>
                <a:cubicBezTo>
                  <a:pt x="47691" y="49933"/>
                  <a:pt x="45176" y="48186"/>
                  <a:pt x="43003" y="48186"/>
                </a:cubicBezTo>
                <a:cubicBezTo>
                  <a:pt x="39127" y="48186"/>
                  <a:pt x="36080" y="51678"/>
                  <a:pt x="32716" y="53601"/>
                </a:cubicBezTo>
                <a:cubicBezTo>
                  <a:pt x="23944" y="58611"/>
                  <a:pt x="13055" y="67863"/>
                  <a:pt x="4020" y="63346"/>
                </a:cubicBezTo>
                <a:cubicBezTo>
                  <a:pt x="2304" y="62488"/>
                  <a:pt x="1087" y="60730"/>
                  <a:pt x="230" y="59015"/>
                </a:cubicBezTo>
                <a:cubicBezTo>
                  <a:pt x="-400" y="57754"/>
                  <a:pt x="2848" y="55047"/>
                  <a:pt x="3479" y="56308"/>
                </a:cubicBezTo>
                <a:cubicBezTo>
                  <a:pt x="4061" y="57472"/>
                  <a:pt x="1150" y="59393"/>
                  <a:pt x="230" y="58473"/>
                </a:cubicBezTo>
                <a:cubicBezTo>
                  <a:pt x="-690" y="57552"/>
                  <a:pt x="2558" y="55388"/>
                  <a:pt x="3479" y="56308"/>
                </a:cubicBezTo>
                <a:cubicBezTo>
                  <a:pt x="4117" y="56945"/>
                  <a:pt x="2215" y="57932"/>
                  <a:pt x="1313" y="57932"/>
                </a:cubicBezTo>
              </a:path>
            </a:pathLst>
          </a:custGeom>
          <a:noFill/>
          <a:ln w="28575" cap="flat" cmpd="sng">
            <a:solidFill>
              <a:srgbClr val="C00000"/>
            </a:solidFill>
            <a:prstDash val="solid"/>
            <a:round/>
            <a:headEnd type="none" w="lg" len="lg"/>
            <a:tailEnd type="none" w="lg" len="lg"/>
          </a:ln>
        </p:spPr>
      </p:sp>
      <p:sp>
        <p:nvSpPr>
          <p:cNvPr id="157" name="Shape 157"/>
          <p:cNvSpPr txBox="1"/>
          <p:nvPr/>
        </p:nvSpPr>
        <p:spPr>
          <a:xfrm>
            <a:off x="5426475" y="3556950"/>
            <a:ext cx="3101400" cy="1326600"/>
          </a:xfrm>
          <a:prstGeom prst="rect">
            <a:avLst/>
          </a:prstGeom>
          <a:noFill/>
          <a:ln w="9525" cap="flat" cmpd="sng">
            <a:solidFill>
              <a:srgbClr val="999999"/>
            </a:solidFill>
            <a:prstDash val="dash"/>
            <a:round/>
            <a:headEnd type="none" w="med" len="med"/>
            <a:tailEnd type="none" w="med" len="med"/>
          </a:ln>
        </p:spPr>
        <p:txBody>
          <a:bodyPr wrap="square" lIns="91425" tIns="91425" rIns="91425" bIns="91425" anchor="t" anchorCtr="0">
            <a:noAutofit/>
          </a:bodyPr>
          <a:lstStyle/>
          <a:p>
            <a:pPr marL="0" lvl="0" indent="0">
              <a:spcBef>
                <a:spcPts val="0"/>
              </a:spcBef>
              <a:buNone/>
            </a:pPr>
            <a:r>
              <a:rPr lang="en" sz="900">
                <a:solidFill>
                  <a:srgbClr val="999999"/>
                </a:solidFill>
              </a:rPr>
              <a:t>Motor end plate: the skeletal muscle here is like a plate for the motor nerve. It’s the same as neuromuscular junction, just a different name. The muscle at the neuromuscular junction is known as </a:t>
            </a:r>
            <a:r>
              <a:rPr lang="en" sz="900" b="1">
                <a:solidFill>
                  <a:srgbClr val="999999"/>
                </a:solidFill>
              </a:rPr>
              <a:t>synaptic trough or gutter</a:t>
            </a:r>
            <a:r>
              <a:rPr lang="en" sz="900">
                <a:solidFill>
                  <a:srgbClr val="999999"/>
                </a:solidFill>
              </a:rPr>
              <a:t> and it is shaped that way to increase the surface area ، تكون العضله في مكان الالتقاء مع العصب كانها مشرشرة مما يزيد من المساحه . the space between the nerve and the muscle is known as </a:t>
            </a:r>
            <a:r>
              <a:rPr lang="en" sz="900" b="1">
                <a:solidFill>
                  <a:srgbClr val="999999"/>
                </a:solidFill>
              </a:rPr>
              <a:t>synaptic cleft</a:t>
            </a:r>
            <a:r>
              <a:rPr lang="en" sz="900">
                <a:solidFill>
                  <a:srgbClr val="999999"/>
                </a:solidFill>
              </a:rPr>
              <a:t>.</a:t>
            </a:r>
          </a:p>
        </p:txBody>
      </p:sp>
      <p:cxnSp>
        <p:nvCxnSpPr>
          <p:cNvPr id="158" name="Shape 158"/>
          <p:cNvCxnSpPr/>
          <p:nvPr/>
        </p:nvCxnSpPr>
        <p:spPr>
          <a:xfrm rot="10800000" flipH="1">
            <a:off x="233050" y="591500"/>
            <a:ext cx="8745300" cy="32700"/>
          </a:xfrm>
          <a:prstGeom prst="straightConnector1">
            <a:avLst/>
          </a:prstGeom>
          <a:noFill/>
          <a:ln w="9525" cap="flat" cmpd="sng">
            <a:solidFill>
              <a:schemeClr val="lt2"/>
            </a:solidFill>
            <a:prstDash val="dot"/>
            <a:round/>
            <a:headEnd type="none" w="lg" len="lg"/>
            <a:tailEnd type="none" w="lg" len="lg"/>
          </a:ln>
        </p:spPr>
      </p:cxnSp>
      <p:sp>
        <p:nvSpPr>
          <p:cNvPr id="159" name="Shape 159"/>
          <p:cNvSpPr txBox="1"/>
          <p:nvPr/>
        </p:nvSpPr>
        <p:spPr>
          <a:xfrm>
            <a:off x="81675" y="683075"/>
            <a:ext cx="5344800" cy="502800"/>
          </a:xfrm>
          <a:prstGeom prst="rect">
            <a:avLst/>
          </a:prstGeom>
          <a:solidFill>
            <a:srgbClr val="93C47D"/>
          </a:solidFill>
          <a:ln w="9525" cap="flat" cmpd="sng">
            <a:solidFill>
              <a:srgbClr val="B7B7B7"/>
            </a:solidFill>
            <a:prstDash val="dash"/>
            <a:round/>
            <a:headEnd type="none" w="med" len="med"/>
            <a:tailEnd type="none" w="med" len="med"/>
          </a:ln>
        </p:spPr>
        <p:txBody>
          <a:bodyPr wrap="square" lIns="91425" tIns="91425" rIns="91425" bIns="91425" anchor="t" anchorCtr="0">
            <a:noAutofit/>
          </a:bodyPr>
          <a:lstStyle/>
          <a:p>
            <a:pPr marL="0" lvl="0" indent="0">
              <a:spcBef>
                <a:spcPts val="0"/>
              </a:spcBef>
              <a:buNone/>
            </a:pPr>
            <a:r>
              <a:rPr lang="en">
                <a:solidFill>
                  <a:srgbClr val="FF0000"/>
                </a:solidFill>
              </a:rPr>
              <a:t>Blocking of Na+voltage gated channels will stop action potential &gt; so it causes anesthesia (الفكرة العامة من التخدير).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11700" y="207725"/>
            <a:ext cx="8520600" cy="831300"/>
          </a:xfrm>
          <a:prstGeom prst="rect">
            <a:avLst/>
          </a:prstGeom>
        </p:spPr>
        <p:txBody>
          <a:bodyPr wrap="square" lIns="91425" tIns="91425" rIns="91425" bIns="91425" anchor="b" anchorCtr="0">
            <a:noAutofit/>
          </a:bodyPr>
          <a:lstStyle/>
          <a:p>
            <a:pPr marL="0" lvl="0" indent="-69850" rtl="0">
              <a:lnSpc>
                <a:spcPct val="115000"/>
              </a:lnSpc>
              <a:spcBef>
                <a:spcPts val="0"/>
              </a:spcBef>
              <a:buClr>
                <a:schemeClr val="dk1"/>
              </a:buClr>
              <a:buSzPts val="1100"/>
              <a:buFont typeface="Arial"/>
              <a:buNone/>
            </a:pPr>
            <a:r>
              <a:rPr lang="en">
                <a:solidFill>
                  <a:schemeClr val="accent2"/>
                </a:solidFill>
              </a:rPr>
              <a:t>Acetylcholine</a:t>
            </a:r>
          </a:p>
        </p:txBody>
      </p:sp>
      <p:sp>
        <p:nvSpPr>
          <p:cNvPr id="165" name="Shape 165"/>
          <p:cNvSpPr txBox="1">
            <a:spLocks noGrp="1"/>
          </p:cNvSpPr>
          <p:nvPr>
            <p:ph type="body" idx="1"/>
          </p:nvPr>
        </p:nvSpPr>
        <p:spPr>
          <a:xfrm>
            <a:off x="436600" y="1147225"/>
            <a:ext cx="6927300" cy="3649200"/>
          </a:xfrm>
          <a:prstGeom prst="rect">
            <a:avLst/>
          </a:prstGeom>
        </p:spPr>
        <p:txBody>
          <a:bodyPr wrap="square" lIns="91425" tIns="91425" rIns="91425" bIns="91425" anchor="t" anchorCtr="0">
            <a:noAutofit/>
          </a:bodyPr>
          <a:lstStyle/>
          <a:p>
            <a:pPr marL="0" lvl="0" indent="0" rtl="0">
              <a:lnSpc>
                <a:spcPct val="150000"/>
              </a:lnSpc>
              <a:spcBef>
                <a:spcPts val="600"/>
              </a:spcBef>
              <a:spcAft>
                <a:spcPts val="0"/>
              </a:spcAft>
              <a:buNone/>
            </a:pPr>
            <a:r>
              <a:rPr lang="en" sz="1400">
                <a:solidFill>
                  <a:srgbClr val="C27BA0"/>
                </a:solidFill>
              </a:rPr>
              <a:t>Is a </a:t>
            </a:r>
            <a:r>
              <a:rPr lang="en" sz="1400" b="1">
                <a:solidFill>
                  <a:srgbClr val="C27BA0"/>
                </a:solidFill>
              </a:rPr>
              <a:t>neurotransmitter</a:t>
            </a:r>
            <a:r>
              <a:rPr lang="en" sz="1400">
                <a:solidFill>
                  <a:srgbClr val="C27BA0"/>
                </a:solidFill>
              </a:rPr>
              <a:t>.</a:t>
            </a:r>
          </a:p>
          <a:p>
            <a:pPr marL="457200" lvl="0" indent="-317500" rtl="0">
              <a:lnSpc>
                <a:spcPct val="150000"/>
              </a:lnSpc>
              <a:spcBef>
                <a:spcPts val="600"/>
              </a:spcBef>
              <a:spcAft>
                <a:spcPts val="0"/>
              </a:spcAft>
              <a:buClr>
                <a:srgbClr val="C27BA0"/>
              </a:buClr>
              <a:buSzPts val="1400"/>
              <a:buAutoNum type="arabicParenR"/>
            </a:pPr>
            <a:r>
              <a:rPr lang="en" sz="1400" b="1">
                <a:solidFill>
                  <a:srgbClr val="C27BA0"/>
                </a:solidFill>
              </a:rPr>
              <a:t>Synthesized</a:t>
            </a:r>
            <a:r>
              <a:rPr lang="en" sz="1400">
                <a:solidFill>
                  <a:srgbClr val="C27BA0"/>
                </a:solidFill>
              </a:rPr>
              <a:t>: from active acetate (acetyl coenzyme A) + choline</a:t>
            </a:r>
          </a:p>
          <a:p>
            <a:pPr marL="457200" lvl="0" indent="-317500" rtl="0">
              <a:lnSpc>
                <a:spcPct val="150000"/>
              </a:lnSpc>
              <a:spcBef>
                <a:spcPts val="0"/>
              </a:spcBef>
              <a:spcAft>
                <a:spcPts val="0"/>
              </a:spcAft>
              <a:buClr>
                <a:srgbClr val="C27BA0"/>
              </a:buClr>
              <a:buSzPts val="1400"/>
              <a:buAutoNum type="arabicParenR"/>
            </a:pPr>
            <a:r>
              <a:rPr lang="en" sz="1400">
                <a:solidFill>
                  <a:srgbClr val="C27BA0"/>
                </a:solidFill>
              </a:rPr>
              <a:t>Synthesis </a:t>
            </a:r>
            <a:r>
              <a:rPr lang="en" sz="1400" b="1">
                <a:solidFill>
                  <a:srgbClr val="C27BA0"/>
                </a:solidFill>
              </a:rPr>
              <a:t>location</a:t>
            </a:r>
            <a:r>
              <a:rPr lang="en" sz="1400">
                <a:solidFill>
                  <a:srgbClr val="C27BA0"/>
                </a:solidFill>
              </a:rPr>
              <a:t>: in the </a:t>
            </a:r>
            <a:r>
              <a:rPr lang="en" sz="1400" u="sng">
                <a:solidFill>
                  <a:srgbClr val="C27BA0"/>
                </a:solidFill>
              </a:rPr>
              <a:t>cytoplasm</a:t>
            </a:r>
            <a:r>
              <a:rPr lang="en" sz="1400">
                <a:solidFill>
                  <a:srgbClr val="C27BA0"/>
                </a:solidFill>
              </a:rPr>
              <a:t> of the nerve terminal (axon terminal)</a:t>
            </a:r>
          </a:p>
          <a:p>
            <a:pPr marL="457200" lvl="0" indent="-317500" rtl="0">
              <a:lnSpc>
                <a:spcPct val="150000"/>
              </a:lnSpc>
              <a:spcBef>
                <a:spcPts val="0"/>
              </a:spcBef>
              <a:spcAft>
                <a:spcPts val="0"/>
              </a:spcAft>
              <a:buClr>
                <a:srgbClr val="C27BA0"/>
              </a:buClr>
              <a:buSzPts val="1400"/>
              <a:buAutoNum type="arabicParenR"/>
            </a:pPr>
            <a:r>
              <a:rPr lang="en" sz="1400" b="1">
                <a:solidFill>
                  <a:srgbClr val="C27BA0"/>
                </a:solidFill>
              </a:rPr>
              <a:t>Absorption &amp; Storage</a:t>
            </a:r>
            <a:r>
              <a:rPr lang="en" sz="1400">
                <a:solidFill>
                  <a:srgbClr val="C27BA0"/>
                </a:solidFill>
              </a:rPr>
              <a:t>:  rapidly in synaptic vesicles and stored there</a:t>
            </a:r>
          </a:p>
          <a:p>
            <a:pPr marL="0" lvl="0" indent="-69850" rtl="0">
              <a:lnSpc>
                <a:spcPct val="150000"/>
              </a:lnSpc>
              <a:spcBef>
                <a:spcPts val="600"/>
              </a:spcBef>
              <a:spcAft>
                <a:spcPts val="0"/>
              </a:spcAft>
              <a:buClr>
                <a:schemeClr val="dk1"/>
              </a:buClr>
              <a:buSzPts val="1100"/>
              <a:buFont typeface="Arial"/>
              <a:buNone/>
            </a:pPr>
            <a:r>
              <a:rPr lang="en" sz="1400">
                <a:solidFill>
                  <a:srgbClr val="C27BA0"/>
                </a:solidFill>
              </a:rPr>
              <a:t>Synaptic vesicles synthesis mechanism :</a:t>
            </a:r>
          </a:p>
          <a:p>
            <a:pPr marL="457200" lvl="0" indent="-317500" rtl="0">
              <a:lnSpc>
                <a:spcPct val="150000"/>
              </a:lnSpc>
              <a:spcBef>
                <a:spcPts val="500"/>
              </a:spcBef>
              <a:spcAft>
                <a:spcPts val="0"/>
              </a:spcAft>
              <a:buClr>
                <a:srgbClr val="C27BA0"/>
              </a:buClr>
              <a:buSzPts val="1400"/>
              <a:buAutoNum type="arabicParenR"/>
            </a:pPr>
            <a:r>
              <a:rPr lang="en" sz="1400">
                <a:solidFill>
                  <a:srgbClr val="C27BA0"/>
                </a:solidFill>
              </a:rPr>
              <a:t>Synthesized by the </a:t>
            </a:r>
            <a:r>
              <a:rPr lang="en" sz="1400" u="sng">
                <a:solidFill>
                  <a:srgbClr val="C27BA0"/>
                </a:solidFill>
              </a:rPr>
              <a:t>Golgi Apparatus</a:t>
            </a:r>
            <a:r>
              <a:rPr lang="en" sz="1400">
                <a:solidFill>
                  <a:srgbClr val="C27BA0"/>
                </a:solidFill>
              </a:rPr>
              <a:t> in the nerve soma (cell-body),</a:t>
            </a:r>
          </a:p>
          <a:p>
            <a:pPr marL="457200" lvl="0" indent="-317500" rtl="0">
              <a:lnSpc>
                <a:spcPct val="150000"/>
              </a:lnSpc>
              <a:spcBef>
                <a:spcPts val="0"/>
              </a:spcBef>
              <a:spcAft>
                <a:spcPts val="0"/>
              </a:spcAft>
              <a:buClr>
                <a:srgbClr val="C27BA0"/>
              </a:buClr>
              <a:buSzPts val="1400"/>
              <a:buAutoNum type="arabicParenR"/>
            </a:pPr>
            <a:r>
              <a:rPr lang="en" sz="1400">
                <a:solidFill>
                  <a:srgbClr val="C27BA0"/>
                </a:solidFill>
              </a:rPr>
              <a:t>Then they are carried by Axoplasmic Transport to the nerve terminal (axon terminal) which contains around 300.000 vesicles and each vesicle is filled with around 10.000 Ach molecules</a:t>
            </a:r>
          </a:p>
          <a:p>
            <a:pPr marL="0" lvl="0" indent="-69850" rtl="0">
              <a:spcBef>
                <a:spcPts val="500"/>
              </a:spcBef>
              <a:spcAft>
                <a:spcPts val="0"/>
              </a:spcAft>
              <a:buClr>
                <a:schemeClr val="dk1"/>
              </a:buClr>
              <a:buSzPts val="1100"/>
              <a:buFont typeface="Arial"/>
              <a:buNone/>
            </a:pPr>
            <a:endParaRPr sz="1600">
              <a:solidFill>
                <a:srgbClr val="C27BA0"/>
              </a:solidFill>
            </a:endParaRPr>
          </a:p>
          <a:p>
            <a:pPr marL="0" lvl="0" indent="0" rtl="0">
              <a:spcBef>
                <a:spcPts val="0"/>
              </a:spcBef>
              <a:buNone/>
            </a:pPr>
            <a:endParaRPr sz="1600">
              <a:solidFill>
                <a:srgbClr val="C27BA0"/>
              </a:solidFill>
            </a:endParaRPr>
          </a:p>
          <a:p>
            <a:pPr marL="0" lvl="0" indent="0">
              <a:spcBef>
                <a:spcPts val="0"/>
              </a:spcBef>
              <a:buNone/>
            </a:pPr>
            <a:endParaRPr sz="1600">
              <a:solidFill>
                <a:srgbClr val="C27BA0"/>
              </a:solidFill>
            </a:endParaRPr>
          </a:p>
        </p:txBody>
      </p:sp>
      <p:pic>
        <p:nvPicPr>
          <p:cNvPr id="166" name="Shape 166"/>
          <p:cNvPicPr preferRelativeResize="0"/>
          <p:nvPr/>
        </p:nvPicPr>
        <p:blipFill rotWithShape="1">
          <a:blip r:embed="rId3">
            <a:alphaModFix/>
          </a:blip>
          <a:srcRect l="14207" r="14035"/>
          <a:stretch/>
        </p:blipFill>
        <p:spPr>
          <a:xfrm>
            <a:off x="7305575" y="1838353"/>
            <a:ext cx="1593300" cy="2266950"/>
          </a:xfrm>
          <a:prstGeom prst="rect">
            <a:avLst/>
          </a:prstGeom>
          <a:noFill/>
          <a:ln>
            <a:noFill/>
          </a:ln>
        </p:spPr>
      </p:pic>
      <p:cxnSp>
        <p:nvCxnSpPr>
          <p:cNvPr id="167" name="Shape 167"/>
          <p:cNvCxnSpPr/>
          <p:nvPr/>
        </p:nvCxnSpPr>
        <p:spPr>
          <a:xfrm rot="10800000" flipH="1">
            <a:off x="166475" y="923675"/>
            <a:ext cx="8880300" cy="16800"/>
          </a:xfrm>
          <a:prstGeom prst="straightConnector1">
            <a:avLst/>
          </a:prstGeom>
          <a:noFill/>
          <a:ln w="9525" cap="flat" cmpd="sng">
            <a:solidFill>
              <a:schemeClr val="lt2"/>
            </a:solidFill>
            <a:prstDash val="dot"/>
            <a:round/>
            <a:headEnd type="none" w="lg" len="lg"/>
            <a:tailEnd type="none" w="lg" len="lg"/>
          </a:ln>
        </p:spPr>
      </p:cxn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Luxe</vt:lpstr>
      <vt:lpstr>PowerPoint Presentation</vt:lpstr>
      <vt:lpstr>objectives:</vt:lpstr>
      <vt:lpstr>Motor unit</vt:lpstr>
      <vt:lpstr> Physiological Anatomy of Skeletal Muscle fiber</vt:lpstr>
      <vt:lpstr>Physiological Anatomy of Skeletal Muscle fiber </vt:lpstr>
      <vt:lpstr>PowerPoint Presentation</vt:lpstr>
      <vt:lpstr>Physiologic Anatomy of the Neuromuscular Junction</vt:lpstr>
      <vt:lpstr>Physiologic Anatomy of the Neuromuscular Junction</vt:lpstr>
      <vt:lpstr>Acetylcholine</vt:lpstr>
      <vt:lpstr>Secretion of Acetylcholine by the nerve terminals </vt:lpstr>
      <vt:lpstr>Extra Information</vt:lpstr>
      <vt:lpstr>PowerPoint Presentation</vt:lpstr>
      <vt:lpstr>Spread of the Action Potential Via Transverse Tubules</vt:lpstr>
      <vt:lpstr>For understanding </vt:lpstr>
      <vt:lpstr>Action potential comparison </vt:lpstr>
      <vt:lpstr>Safety Factor for Transmission at the Neuromuscular Junction             436 male</vt:lpstr>
      <vt:lpstr>The Molecular Mechanism of Skeletal Muscle Contraction </vt:lpstr>
      <vt:lpstr>Molecular Characteristics of the Contractile Filaments</vt:lpstr>
      <vt:lpstr>Sliding Filament Mechanism</vt:lpstr>
      <vt:lpstr>Sliding Muscle Mechanism Cont.</vt:lpstr>
      <vt:lpstr>PowerPoint Presentation</vt:lpstr>
      <vt:lpstr>Explanation of previous slide</vt:lpstr>
      <vt:lpstr>The general mechanism of skeletal muscle contraction.</vt:lpstr>
      <vt:lpstr>The general mechanism of skeletal muscle contraction cont.</vt:lpstr>
      <vt:lpstr>Drugs That Enhance Transmission at the Neuromuscular Junction</vt:lpstr>
      <vt:lpstr>Drugs that Block Transmission at the Neuromuscular Junction</vt:lpstr>
      <vt:lpstr>Myasthenia Gravis</vt:lpstr>
      <vt:lpstr>Quiz</vt:lpstr>
      <vt:lpstr>Team Leaders:  Abdulhakim AlOnaiq Alanoud Salman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2017-12-10T17:40:41Z</dcterms:modified>
</cp:coreProperties>
</file>