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Economica"/>
      <p:regular r:id="rId32"/>
      <p:bold r:id="rId33"/>
      <p:italic r:id="rId34"/>
      <p:boldItalic r:id="rId35"/>
    </p:embeddedFon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6CB7EC96-4275-4EE9-A73A-A530E861FDD7}">
  <a:tblStyle styleId="{6CB7EC96-4275-4EE9-A73A-A530E861FDD7}" styleName="Table_0">
    <a:wholeTbl>
      <a:tcTxStyle>
        <a:font>
          <a:latin typeface="Arial"/>
          <a:ea typeface="Arial"/>
          <a:cs typeface="Arial"/>
        </a:font>
        <a:srgbClr val="000000"/>
      </a:tcTxStyle>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Economica-bold.fntdata"/><Relationship Id="rId10" Type="http://schemas.openxmlformats.org/officeDocument/2006/relationships/slide" Target="slides/slide5.xml"/><Relationship Id="rId32" Type="http://schemas.openxmlformats.org/officeDocument/2006/relationships/font" Target="fonts/Economica-regular.fntdata"/><Relationship Id="rId13" Type="http://schemas.openxmlformats.org/officeDocument/2006/relationships/slide" Target="slides/slide8.xml"/><Relationship Id="rId35" Type="http://schemas.openxmlformats.org/officeDocument/2006/relationships/font" Target="fonts/Economica-boldItalic.fntdata"/><Relationship Id="rId12" Type="http://schemas.openxmlformats.org/officeDocument/2006/relationships/slide" Target="slides/slide7.xml"/><Relationship Id="rId34" Type="http://schemas.openxmlformats.org/officeDocument/2006/relationships/font" Target="fonts/Economica-italic.fntdata"/><Relationship Id="rId15" Type="http://schemas.openxmlformats.org/officeDocument/2006/relationships/slide" Target="slides/slide10.xml"/><Relationship Id="rId37" Type="http://schemas.openxmlformats.org/officeDocument/2006/relationships/font" Target="fonts/OpenSans-bold.fntdata"/><Relationship Id="rId14" Type="http://schemas.openxmlformats.org/officeDocument/2006/relationships/slide" Target="slides/slide9.xml"/><Relationship Id="rId36" Type="http://schemas.openxmlformats.org/officeDocument/2006/relationships/font" Target="fonts/OpenSans-regular.fntdata"/><Relationship Id="rId17" Type="http://schemas.openxmlformats.org/officeDocument/2006/relationships/slide" Target="slides/slide12.xml"/><Relationship Id="rId39" Type="http://schemas.openxmlformats.org/officeDocument/2006/relationships/font" Target="fonts/OpenSans-boldItalic.fntdata"/><Relationship Id="rId16" Type="http://schemas.openxmlformats.org/officeDocument/2006/relationships/slide" Target="slides/slide11.xml"/><Relationship Id="rId38" Type="http://schemas.openxmlformats.org/officeDocument/2006/relationships/font" Target="fonts/OpenSans-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indent="0" lvl="0" marL="69850" marR="0" rtl="0" algn="l">
              <a:spcBef>
                <a:spcPts val="0"/>
              </a:spcBef>
              <a:buSzPts val="1100"/>
              <a:buFont typeface="Arial"/>
              <a:buChar char="●"/>
              <a:defRPr b="0" i="0" sz="1100" u="none" cap="none" strike="noStrike"/>
            </a:lvl1pPr>
            <a:lvl2pPr indent="0" lvl="1" marL="69850" marR="0" rtl="0" algn="l">
              <a:spcBef>
                <a:spcPts val="0"/>
              </a:spcBef>
              <a:buSzPts val="1100"/>
              <a:buFont typeface="Arial"/>
              <a:buChar char="○"/>
              <a:defRPr b="0" i="0" sz="1100" u="none" cap="none" strike="noStrike"/>
            </a:lvl2pPr>
            <a:lvl3pPr indent="0" lvl="2" marL="69850" marR="0" rtl="0" algn="l">
              <a:spcBef>
                <a:spcPts val="0"/>
              </a:spcBef>
              <a:buSzPts val="1100"/>
              <a:buFont typeface="Arial"/>
              <a:buChar char="■"/>
              <a:defRPr b="0" i="0" sz="1100" u="none" cap="none" strike="noStrike"/>
            </a:lvl3pPr>
            <a:lvl4pPr indent="0" lvl="3" marL="69850" marR="0" rtl="0" algn="l">
              <a:spcBef>
                <a:spcPts val="0"/>
              </a:spcBef>
              <a:buSzPts val="1100"/>
              <a:buFont typeface="Arial"/>
              <a:buChar char="●"/>
              <a:defRPr b="0" i="0" sz="1100" u="none" cap="none" strike="noStrike"/>
            </a:lvl4pPr>
            <a:lvl5pPr indent="0" lvl="4" marL="69850" marR="0" rtl="0" algn="l">
              <a:spcBef>
                <a:spcPts val="0"/>
              </a:spcBef>
              <a:buSzPts val="1100"/>
              <a:buFont typeface="Arial"/>
              <a:buChar char="○"/>
              <a:defRPr b="0" i="0" sz="1100" u="none" cap="none" strike="noStrike"/>
            </a:lvl5pPr>
            <a:lvl6pPr indent="0" lvl="5" marL="69850" marR="0" rtl="0" algn="l">
              <a:spcBef>
                <a:spcPts val="0"/>
              </a:spcBef>
              <a:buSzPts val="1100"/>
              <a:buFont typeface="Arial"/>
              <a:buChar char="■"/>
              <a:defRPr b="0" i="0" sz="1100" u="none" cap="none" strike="noStrike"/>
            </a:lvl6pPr>
            <a:lvl7pPr indent="0" lvl="6" marL="69850" marR="0" rtl="0" algn="l">
              <a:spcBef>
                <a:spcPts val="0"/>
              </a:spcBef>
              <a:buSzPts val="1100"/>
              <a:buFont typeface="Arial"/>
              <a:buChar char="●"/>
              <a:defRPr b="0" i="0" sz="1100" u="none" cap="none" strike="noStrike"/>
            </a:lvl7pPr>
            <a:lvl8pPr indent="0" lvl="7" marL="69850" marR="0" rtl="0" algn="l">
              <a:spcBef>
                <a:spcPts val="0"/>
              </a:spcBef>
              <a:buSzPts val="1100"/>
              <a:buFont typeface="Arial"/>
              <a:buChar char="○"/>
              <a:defRPr b="0" i="0" sz="1100" u="none" cap="none" strike="noStrike"/>
            </a:lvl8pPr>
            <a:lvl9pPr indent="0" lvl="8" marL="69850" marR="0" rtl="0" algn="l">
              <a:spcBef>
                <a:spcPts val="0"/>
              </a:spcBef>
              <a:buSzPts val="1100"/>
              <a:buFont typeface="Arial"/>
              <a:buChar char="■"/>
              <a:defRPr b="0" i="0" sz="1100" u="none" cap="none" strike="noStrike"/>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0" name="Shape 60"/>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69850" lvl="0" marL="0" marR="0" rtl="0" algn="l">
              <a:spcBef>
                <a:spcPts val="0"/>
              </a:spcBef>
              <a:buSzPts val="1100"/>
              <a:buFont typeface="Arial"/>
              <a:buNone/>
            </a:pPr>
            <a:r>
              <a:t/>
            </a:r>
            <a:endParaRPr b="0" i="0" sz="1100" u="none" cap="none" strike="noStrik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6985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6985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6985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6985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6985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8" name="Shape 188"/>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69850" lvl="0" marL="0" marR="0" rtl="0" algn="l">
              <a:spcBef>
                <a:spcPts val="0"/>
              </a:spcBef>
              <a:buSzPts val="1100"/>
              <a:buFont typeface="Arial"/>
              <a:buNone/>
            </a:pPr>
            <a:r>
              <a:t/>
            </a:r>
            <a:endParaRPr b="0" i="0" sz="1100" u="none" cap="none" strike="noStrik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0" name="Shape 20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6985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7" name="Shape 20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6985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6" name="Shape 21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6985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3" name="Shape 223"/>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69850" lvl="0" marL="0" marR="0" rtl="0" algn="l">
              <a:spcBef>
                <a:spcPts val="0"/>
              </a:spcBef>
              <a:buSzPts val="1100"/>
              <a:buFont typeface="Arial"/>
              <a:buNone/>
            </a:pPr>
            <a:r>
              <a:t/>
            </a:r>
            <a:endParaRPr b="0" i="0" sz="1100" u="none" cap="none" strike="noStrik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0" name="Shape 70"/>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69850" lvl="0" marL="0" marR="0" rtl="0" algn="l">
              <a:spcBef>
                <a:spcPts val="0"/>
              </a:spcBef>
              <a:buSzPts val="1100"/>
              <a:buFont typeface="Arial"/>
              <a:buNone/>
            </a:pPr>
            <a:r>
              <a:t/>
            </a:r>
            <a:endParaRPr b="0" i="0" sz="1100" u="none" cap="none" strike="noStrik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Shape 2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30" name="Shape 230"/>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69850" lvl="0" marL="0" marR="0" rtl="0" algn="l">
              <a:spcBef>
                <a:spcPts val="0"/>
              </a:spcBef>
              <a:buSzPts val="1100"/>
              <a:buFont typeface="Arial"/>
              <a:buNone/>
            </a:pPr>
            <a:r>
              <a:t/>
            </a:r>
            <a:endParaRPr b="0" i="0" sz="1100" u="none" cap="none" strike="noStrik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Shape 2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39" name="Shape 239"/>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69850" lvl="0" marL="0" marR="0" rtl="0" algn="l">
              <a:spcBef>
                <a:spcPts val="0"/>
              </a:spcBef>
              <a:buSzPts val="1100"/>
              <a:buFont typeface="Arial"/>
              <a:buNone/>
            </a:pPr>
            <a:r>
              <a:t/>
            </a:r>
            <a:endParaRPr b="0" i="0" sz="1100" u="none" cap="none" strike="noStrik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48" name="Shape 248"/>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69850" lvl="0" marL="0" marR="0" rtl="0" algn="l">
              <a:spcBef>
                <a:spcPts val="0"/>
              </a:spcBef>
              <a:buSzPts val="1100"/>
              <a:buFont typeface="Arial"/>
              <a:buNone/>
            </a:pPr>
            <a:r>
              <a:t/>
            </a:r>
            <a:endParaRPr b="0" i="0" sz="1100" u="none" cap="none" strike="noStrike"/>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Shape 2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5" name="Shape 25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6985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Shape 2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1" name="Shape 26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6985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Shape 2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1" name="Shape 2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6985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Shape 2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78" name="Shape 278"/>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69850" lvl="0" marL="0" marR="0" rtl="0" algn="l">
              <a:spcBef>
                <a:spcPts val="0"/>
              </a:spcBef>
              <a:buSzPts val="1100"/>
              <a:buFont typeface="Arial"/>
              <a:buNone/>
            </a:pPr>
            <a:r>
              <a:rPr b="0" i="0" lang="en" sz="1100" u="none" cap="none" strike="noStrike"/>
              <a:t>team members please put your names here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6985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6985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6985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6985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6985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6985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6985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p:nvPr/>
        </p:nvSpPr>
        <p:spPr>
          <a:xfrm>
            <a:off x="2744013" y="756700"/>
            <a:ext cx="1081625" cy="1124950"/>
          </a:xfrm>
          <a:custGeom>
            <a:pathLst>
              <a:path extrusionOk="0" h="120000" w="120000">
                <a:moveTo>
                  <a:pt x="0" y="120000"/>
                </a:moveTo>
                <a:lnTo>
                  <a:pt x="0" y="0"/>
                </a:lnTo>
                <a:lnTo>
                  <a:pt x="120000" y="0"/>
                </a:lnTo>
              </a:path>
            </a:pathLst>
          </a:custGeom>
          <a:noFill/>
          <a:ln cap="flat" cmpd="sng" w="28575">
            <a:solidFill>
              <a:schemeClr val="lt2"/>
            </a:solidFill>
            <a:prstDash val="solid"/>
            <a:miter lim="8000"/>
            <a:headEnd len="med" w="med" type="none"/>
            <a:tailEnd len="med" w="med" type="none"/>
          </a:ln>
        </p:spPr>
      </p:sp>
      <p:sp>
        <p:nvSpPr>
          <p:cNvPr id="11" name="Shape 11"/>
          <p:cNvSpPr/>
          <p:nvPr/>
        </p:nvSpPr>
        <p:spPr>
          <a:xfrm rot="10800000">
            <a:off x="5318350" y="3266725"/>
            <a:ext cx="1081625" cy="1124950"/>
          </a:xfrm>
          <a:custGeom>
            <a:pathLst>
              <a:path extrusionOk="0" h="120000" w="120000">
                <a:moveTo>
                  <a:pt x="0" y="120000"/>
                </a:moveTo>
                <a:lnTo>
                  <a:pt x="0" y="0"/>
                </a:lnTo>
                <a:lnTo>
                  <a:pt x="120000" y="0"/>
                </a:lnTo>
              </a:path>
            </a:pathLst>
          </a:custGeom>
          <a:noFill/>
          <a:ln cap="flat" cmpd="sng" w="28575">
            <a:solidFill>
              <a:schemeClr val="lt2"/>
            </a:solidFill>
            <a:prstDash val="solid"/>
            <a:miter lim="8000"/>
            <a:headEnd len="med" w="med" type="none"/>
            <a:tailEnd len="med" w="med" type="none"/>
          </a:ln>
        </p:spPr>
      </p:sp>
      <p:sp>
        <p:nvSpPr>
          <p:cNvPr id="12" name="Shape 12"/>
          <p:cNvSpPr txBox="1"/>
          <p:nvPr>
            <p:ph type="ctrTitle"/>
          </p:nvPr>
        </p:nvSpPr>
        <p:spPr>
          <a:xfrm>
            <a:off x="3044700" y="1444255"/>
            <a:ext cx="3054600" cy="1537200"/>
          </a:xfrm>
          <a:prstGeom prst="rect">
            <a:avLst/>
          </a:prstGeom>
          <a:noFill/>
          <a:ln>
            <a:noFill/>
          </a:ln>
        </p:spPr>
        <p:txBody>
          <a:bodyPr anchorCtr="0" anchor="b" bIns="91425" lIns="91425" rIns="91425" wrap="square" tIns="91425"/>
          <a:lstStyle>
            <a:lvl1pPr indent="0" lvl="0" marL="0" marR="0" rtl="0" algn="ctr">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1pPr>
            <a:lvl2pPr indent="0" lvl="1"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2pPr>
            <a:lvl3pPr indent="0" lvl="2"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3pPr>
            <a:lvl4pPr indent="0" lvl="3"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4pPr>
            <a:lvl5pPr indent="0" lvl="4"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5pPr>
            <a:lvl6pPr indent="0" lvl="5"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6pPr>
            <a:lvl7pPr indent="0" lvl="6"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7pPr>
            <a:lvl8pPr indent="0" lvl="7"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8pPr>
            <a:lvl9pPr indent="0" lvl="8"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13" name="Shape 13"/>
          <p:cNvSpPr txBox="1"/>
          <p:nvPr>
            <p:ph idx="1" type="subTitle"/>
          </p:nvPr>
        </p:nvSpPr>
        <p:spPr>
          <a:xfrm>
            <a:off x="3044700" y="3116580"/>
            <a:ext cx="3054600" cy="701400"/>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chemeClr val="dk1"/>
              </a:buClr>
              <a:buSzPts val="2100"/>
              <a:buFont typeface="Economica"/>
              <a:buNone/>
              <a:defRPr b="0" i="0" sz="2100" u="none" cap="none" strike="noStrike">
                <a:solidFill>
                  <a:schemeClr val="dk1"/>
                </a:solidFill>
                <a:latin typeface="Economica"/>
                <a:ea typeface="Economica"/>
                <a:cs typeface="Economica"/>
                <a:sym typeface="Economica"/>
              </a:defRPr>
            </a:lvl1pPr>
            <a:lvl2pPr indent="0" lvl="1" marL="0" marR="0" rtl="0" algn="ctr">
              <a:lnSpc>
                <a:spcPct val="100000"/>
              </a:lnSpc>
              <a:spcBef>
                <a:spcPts val="0"/>
              </a:spcBef>
              <a:spcAft>
                <a:spcPts val="0"/>
              </a:spcAft>
              <a:buClr>
                <a:schemeClr val="dk1"/>
              </a:buClr>
              <a:buSzPts val="2100"/>
              <a:buFont typeface="Economica"/>
              <a:buNone/>
              <a:defRPr b="0" i="0" sz="2100" u="none" cap="none" strike="noStrike">
                <a:solidFill>
                  <a:schemeClr val="dk1"/>
                </a:solidFill>
                <a:latin typeface="Economica"/>
                <a:ea typeface="Economica"/>
                <a:cs typeface="Economica"/>
                <a:sym typeface="Economica"/>
              </a:defRPr>
            </a:lvl2pPr>
            <a:lvl3pPr indent="0" lvl="2" marL="0" marR="0" rtl="0" algn="ctr">
              <a:lnSpc>
                <a:spcPct val="100000"/>
              </a:lnSpc>
              <a:spcBef>
                <a:spcPts val="0"/>
              </a:spcBef>
              <a:spcAft>
                <a:spcPts val="0"/>
              </a:spcAft>
              <a:buClr>
                <a:schemeClr val="dk1"/>
              </a:buClr>
              <a:buSzPts val="2100"/>
              <a:buFont typeface="Economica"/>
              <a:buNone/>
              <a:defRPr b="0" i="0" sz="2100" u="none" cap="none" strike="noStrike">
                <a:solidFill>
                  <a:schemeClr val="dk1"/>
                </a:solidFill>
                <a:latin typeface="Economica"/>
                <a:ea typeface="Economica"/>
                <a:cs typeface="Economica"/>
                <a:sym typeface="Economica"/>
              </a:defRPr>
            </a:lvl3pPr>
            <a:lvl4pPr indent="0" lvl="3" marL="0" marR="0" rtl="0" algn="ctr">
              <a:lnSpc>
                <a:spcPct val="100000"/>
              </a:lnSpc>
              <a:spcBef>
                <a:spcPts val="0"/>
              </a:spcBef>
              <a:spcAft>
                <a:spcPts val="0"/>
              </a:spcAft>
              <a:buClr>
                <a:schemeClr val="dk1"/>
              </a:buClr>
              <a:buSzPts val="2100"/>
              <a:buFont typeface="Economica"/>
              <a:buNone/>
              <a:defRPr b="0" i="0" sz="2100" u="none" cap="none" strike="noStrike">
                <a:solidFill>
                  <a:schemeClr val="dk1"/>
                </a:solidFill>
                <a:latin typeface="Economica"/>
                <a:ea typeface="Economica"/>
                <a:cs typeface="Economica"/>
                <a:sym typeface="Economica"/>
              </a:defRPr>
            </a:lvl4pPr>
            <a:lvl5pPr indent="0" lvl="4" marL="0" marR="0" rtl="0" algn="ctr">
              <a:lnSpc>
                <a:spcPct val="100000"/>
              </a:lnSpc>
              <a:spcBef>
                <a:spcPts val="0"/>
              </a:spcBef>
              <a:spcAft>
                <a:spcPts val="0"/>
              </a:spcAft>
              <a:buClr>
                <a:schemeClr val="dk1"/>
              </a:buClr>
              <a:buSzPts val="2100"/>
              <a:buFont typeface="Economica"/>
              <a:buNone/>
              <a:defRPr b="0" i="0" sz="2100" u="none" cap="none" strike="noStrike">
                <a:solidFill>
                  <a:schemeClr val="dk1"/>
                </a:solidFill>
                <a:latin typeface="Economica"/>
                <a:ea typeface="Economica"/>
                <a:cs typeface="Economica"/>
                <a:sym typeface="Economica"/>
              </a:defRPr>
            </a:lvl5pPr>
            <a:lvl6pPr indent="0" lvl="5" marL="0" marR="0" rtl="0" algn="ctr">
              <a:lnSpc>
                <a:spcPct val="100000"/>
              </a:lnSpc>
              <a:spcBef>
                <a:spcPts val="0"/>
              </a:spcBef>
              <a:spcAft>
                <a:spcPts val="0"/>
              </a:spcAft>
              <a:buClr>
                <a:schemeClr val="dk1"/>
              </a:buClr>
              <a:buSzPts val="2100"/>
              <a:buFont typeface="Economica"/>
              <a:buNone/>
              <a:defRPr b="0" i="0" sz="2100" u="none" cap="none" strike="noStrike">
                <a:solidFill>
                  <a:schemeClr val="dk1"/>
                </a:solidFill>
                <a:latin typeface="Economica"/>
                <a:ea typeface="Economica"/>
                <a:cs typeface="Economica"/>
                <a:sym typeface="Economica"/>
              </a:defRPr>
            </a:lvl6pPr>
            <a:lvl7pPr indent="0" lvl="6" marL="0" marR="0" rtl="0" algn="ctr">
              <a:lnSpc>
                <a:spcPct val="100000"/>
              </a:lnSpc>
              <a:spcBef>
                <a:spcPts val="0"/>
              </a:spcBef>
              <a:spcAft>
                <a:spcPts val="0"/>
              </a:spcAft>
              <a:buClr>
                <a:schemeClr val="dk1"/>
              </a:buClr>
              <a:buSzPts val="2100"/>
              <a:buFont typeface="Economica"/>
              <a:buNone/>
              <a:defRPr b="0" i="0" sz="2100" u="none" cap="none" strike="noStrike">
                <a:solidFill>
                  <a:schemeClr val="dk1"/>
                </a:solidFill>
                <a:latin typeface="Economica"/>
                <a:ea typeface="Economica"/>
                <a:cs typeface="Economica"/>
                <a:sym typeface="Economica"/>
              </a:defRPr>
            </a:lvl7pPr>
            <a:lvl8pPr indent="0" lvl="7" marL="0" marR="0" rtl="0" algn="ctr">
              <a:lnSpc>
                <a:spcPct val="100000"/>
              </a:lnSpc>
              <a:spcBef>
                <a:spcPts val="0"/>
              </a:spcBef>
              <a:spcAft>
                <a:spcPts val="0"/>
              </a:spcAft>
              <a:buClr>
                <a:schemeClr val="dk1"/>
              </a:buClr>
              <a:buSzPts val="2100"/>
              <a:buFont typeface="Economica"/>
              <a:buNone/>
              <a:defRPr b="0" i="0" sz="2100" u="none" cap="none" strike="noStrike">
                <a:solidFill>
                  <a:schemeClr val="dk1"/>
                </a:solidFill>
                <a:latin typeface="Economica"/>
                <a:ea typeface="Economica"/>
                <a:cs typeface="Economica"/>
                <a:sym typeface="Economica"/>
              </a:defRPr>
            </a:lvl8pPr>
            <a:lvl9pPr indent="0" lvl="8" marL="0" marR="0" rtl="0" algn="ctr">
              <a:lnSpc>
                <a:spcPct val="100000"/>
              </a:lnSpc>
              <a:spcBef>
                <a:spcPts val="0"/>
              </a:spcBef>
              <a:spcAft>
                <a:spcPts val="0"/>
              </a:spcAft>
              <a:buClr>
                <a:schemeClr val="dk1"/>
              </a:buClr>
              <a:buSzPts val="2100"/>
              <a:buFont typeface="Economica"/>
              <a:buNone/>
              <a:defRPr b="0" i="0" sz="2100" u="none" cap="none" strike="noStrike">
                <a:solidFill>
                  <a:schemeClr val="dk1"/>
                </a:solidFill>
                <a:latin typeface="Economica"/>
                <a:ea typeface="Economica"/>
                <a:cs typeface="Economica"/>
                <a:sym typeface="Economica"/>
              </a:defRPr>
            </a:lvl9pPr>
          </a:lstStyle>
          <a:p/>
        </p:txBody>
      </p:sp>
      <p:sp>
        <p:nvSpPr>
          <p:cNvPr id="14" name="Shape 14"/>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51" name="Shape 51"/>
        <p:cNvGrpSpPr/>
        <p:nvPr/>
      </p:nvGrpSpPr>
      <p:grpSpPr>
        <a:xfrm>
          <a:off x="0" y="0"/>
          <a:ext cx="0" cy="0"/>
          <a:chOff x="0" y="0"/>
          <a:chExt cx="0" cy="0"/>
        </a:xfrm>
      </p:grpSpPr>
      <p:sp>
        <p:nvSpPr>
          <p:cNvPr id="52" name="Shape 52"/>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Shape 53"/>
          <p:cNvSpPr txBox="1"/>
          <p:nvPr>
            <p:ph type="title"/>
          </p:nvPr>
        </p:nvSpPr>
        <p:spPr>
          <a:xfrm>
            <a:off x="311700" y="957125"/>
            <a:ext cx="8520600" cy="21288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chemeClr val="lt2"/>
              </a:buClr>
              <a:buSzPts val="16000"/>
              <a:buFont typeface="Economica"/>
              <a:buNone/>
              <a:defRPr b="0" i="0" sz="16000" u="none" cap="none" strike="noStrike">
                <a:solidFill>
                  <a:schemeClr val="lt2"/>
                </a:solidFill>
                <a:latin typeface="Economica"/>
                <a:ea typeface="Economica"/>
                <a:cs typeface="Economica"/>
                <a:sym typeface="Economica"/>
              </a:defRPr>
            </a:lvl1pPr>
            <a:lvl2pPr indent="0" lvl="1" algn="ctr">
              <a:spcBef>
                <a:spcPts val="0"/>
              </a:spcBef>
              <a:buClr>
                <a:schemeClr val="lt2"/>
              </a:buClr>
              <a:buSzPts val="16000"/>
              <a:buFont typeface="Economica"/>
              <a:buNone/>
              <a:defRPr sz="16000">
                <a:solidFill>
                  <a:schemeClr val="lt2"/>
                </a:solidFill>
                <a:latin typeface="Economica"/>
                <a:ea typeface="Economica"/>
                <a:cs typeface="Economica"/>
                <a:sym typeface="Economica"/>
              </a:defRPr>
            </a:lvl2pPr>
            <a:lvl3pPr indent="0" lvl="2" algn="ctr">
              <a:spcBef>
                <a:spcPts val="0"/>
              </a:spcBef>
              <a:buClr>
                <a:schemeClr val="lt2"/>
              </a:buClr>
              <a:buSzPts val="16000"/>
              <a:buFont typeface="Economica"/>
              <a:buNone/>
              <a:defRPr sz="16000">
                <a:solidFill>
                  <a:schemeClr val="lt2"/>
                </a:solidFill>
                <a:latin typeface="Economica"/>
                <a:ea typeface="Economica"/>
                <a:cs typeface="Economica"/>
                <a:sym typeface="Economica"/>
              </a:defRPr>
            </a:lvl3pPr>
            <a:lvl4pPr indent="0" lvl="3" algn="ctr">
              <a:spcBef>
                <a:spcPts val="0"/>
              </a:spcBef>
              <a:buClr>
                <a:schemeClr val="lt2"/>
              </a:buClr>
              <a:buSzPts val="16000"/>
              <a:buFont typeface="Economica"/>
              <a:buNone/>
              <a:defRPr sz="16000">
                <a:solidFill>
                  <a:schemeClr val="lt2"/>
                </a:solidFill>
                <a:latin typeface="Economica"/>
                <a:ea typeface="Economica"/>
                <a:cs typeface="Economica"/>
                <a:sym typeface="Economica"/>
              </a:defRPr>
            </a:lvl4pPr>
            <a:lvl5pPr indent="0" lvl="4" algn="ctr">
              <a:spcBef>
                <a:spcPts val="0"/>
              </a:spcBef>
              <a:buClr>
                <a:schemeClr val="lt2"/>
              </a:buClr>
              <a:buSzPts val="16000"/>
              <a:buFont typeface="Economica"/>
              <a:buNone/>
              <a:defRPr sz="16000">
                <a:solidFill>
                  <a:schemeClr val="lt2"/>
                </a:solidFill>
                <a:latin typeface="Economica"/>
                <a:ea typeface="Economica"/>
                <a:cs typeface="Economica"/>
                <a:sym typeface="Economica"/>
              </a:defRPr>
            </a:lvl5pPr>
            <a:lvl6pPr indent="0" lvl="5" algn="ctr">
              <a:spcBef>
                <a:spcPts val="0"/>
              </a:spcBef>
              <a:buClr>
                <a:schemeClr val="lt2"/>
              </a:buClr>
              <a:buSzPts val="16000"/>
              <a:buFont typeface="Economica"/>
              <a:buNone/>
              <a:defRPr sz="16000">
                <a:solidFill>
                  <a:schemeClr val="lt2"/>
                </a:solidFill>
                <a:latin typeface="Economica"/>
                <a:ea typeface="Economica"/>
                <a:cs typeface="Economica"/>
                <a:sym typeface="Economica"/>
              </a:defRPr>
            </a:lvl6pPr>
            <a:lvl7pPr indent="0" lvl="6" algn="ctr">
              <a:spcBef>
                <a:spcPts val="0"/>
              </a:spcBef>
              <a:buClr>
                <a:schemeClr val="lt2"/>
              </a:buClr>
              <a:buSzPts val="16000"/>
              <a:buFont typeface="Economica"/>
              <a:buNone/>
              <a:defRPr sz="16000">
                <a:solidFill>
                  <a:schemeClr val="lt2"/>
                </a:solidFill>
                <a:latin typeface="Economica"/>
                <a:ea typeface="Economica"/>
                <a:cs typeface="Economica"/>
                <a:sym typeface="Economica"/>
              </a:defRPr>
            </a:lvl7pPr>
            <a:lvl8pPr indent="0" lvl="7" algn="ctr">
              <a:spcBef>
                <a:spcPts val="0"/>
              </a:spcBef>
              <a:buClr>
                <a:schemeClr val="lt2"/>
              </a:buClr>
              <a:buSzPts val="16000"/>
              <a:buFont typeface="Economica"/>
              <a:buNone/>
              <a:defRPr sz="16000">
                <a:solidFill>
                  <a:schemeClr val="lt2"/>
                </a:solidFill>
                <a:latin typeface="Economica"/>
                <a:ea typeface="Economica"/>
                <a:cs typeface="Economica"/>
                <a:sym typeface="Economica"/>
              </a:defRPr>
            </a:lvl8pPr>
            <a:lvl9pPr indent="0" lvl="8" algn="ctr">
              <a:spcBef>
                <a:spcPts val="0"/>
              </a:spcBef>
              <a:buClr>
                <a:schemeClr val="lt2"/>
              </a:buClr>
              <a:buSzPts val="16000"/>
              <a:buFont typeface="Economica"/>
              <a:buNone/>
              <a:defRPr sz="16000">
                <a:solidFill>
                  <a:schemeClr val="lt2"/>
                </a:solidFill>
                <a:latin typeface="Economica"/>
                <a:ea typeface="Economica"/>
                <a:cs typeface="Economica"/>
                <a:sym typeface="Economica"/>
              </a:defRPr>
            </a:lvl9pPr>
          </a:lstStyle>
          <a:p/>
        </p:txBody>
      </p:sp>
      <p:sp>
        <p:nvSpPr>
          <p:cNvPr id="54" name="Shape 54"/>
          <p:cNvSpPr txBox="1"/>
          <p:nvPr>
            <p:ph idx="1" type="body"/>
          </p:nvPr>
        </p:nvSpPr>
        <p:spPr>
          <a:xfrm>
            <a:off x="311700" y="3162000"/>
            <a:ext cx="8520600" cy="1071600"/>
          </a:xfrm>
          <a:prstGeom prst="rect">
            <a:avLst/>
          </a:prstGeom>
          <a:noFill/>
          <a:ln>
            <a:noFill/>
          </a:ln>
        </p:spPr>
        <p:txBody>
          <a:bodyPr anchorCtr="0" anchor="t" bIns="91425" lIns="91425" rIns="91425" wrap="square" tIns="91425"/>
          <a:lstStyle>
            <a:lvl1pPr indent="0" lvl="0" marL="114300" marR="0" rtl="0" algn="ctr">
              <a:lnSpc>
                <a:spcPct val="115000"/>
              </a:lnSpc>
              <a:spcBef>
                <a:spcPts val="0"/>
              </a:spcBef>
              <a:spcAft>
                <a:spcPts val="1600"/>
              </a:spcAft>
              <a:buClr>
                <a:schemeClr val="dk1"/>
              </a:buClr>
              <a:buSzPts val="1800"/>
              <a:buFont typeface="Open Sans"/>
              <a:buChar char="●"/>
              <a:defRPr b="0" i="0" sz="1800" u="none" cap="none" strike="noStrike">
                <a:solidFill>
                  <a:schemeClr val="dk1"/>
                </a:solidFill>
                <a:latin typeface="Open Sans"/>
                <a:ea typeface="Open Sans"/>
                <a:cs typeface="Open Sans"/>
                <a:sym typeface="Open Sans"/>
              </a:defRPr>
            </a:lvl1pPr>
            <a:lvl2pPr indent="0" lvl="1" marL="88900" marR="0" rtl="0" algn="ctr">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2pPr>
            <a:lvl3pPr indent="0" lvl="2" marL="88900" marR="0" rtl="0" algn="ctr">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3pPr>
            <a:lvl4pPr indent="0" lvl="3" marL="88900" marR="0" rtl="0" algn="ctr">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4pPr>
            <a:lvl5pPr indent="0" lvl="4" marL="88900" marR="0" rtl="0" algn="ctr">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5pPr>
            <a:lvl6pPr indent="0" lvl="5" marL="88900" marR="0" rtl="0" algn="ctr">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6pPr>
            <a:lvl7pPr indent="0" lvl="6" marL="88900" marR="0" rtl="0" algn="ctr">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7pPr>
            <a:lvl8pPr indent="0" lvl="7" marL="88900" marR="0" rtl="0" algn="ctr">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8pPr>
            <a:lvl9pPr indent="0" lvl="8" marL="88900" marR="0" rtl="0" algn="ctr">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9pPr>
          </a:lstStyle>
          <a:p/>
        </p:txBody>
      </p:sp>
      <p:sp>
        <p:nvSpPr>
          <p:cNvPr id="55" name="Shape 55"/>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6" name="Shape 56"/>
        <p:cNvGrpSpPr/>
        <p:nvPr/>
      </p:nvGrpSpPr>
      <p:grpSpPr>
        <a:xfrm>
          <a:off x="0" y="0"/>
          <a:ext cx="0" cy="0"/>
          <a:chOff x="0" y="0"/>
          <a:chExt cx="0" cy="0"/>
        </a:xfrm>
      </p:grpSpPr>
      <p:sp>
        <p:nvSpPr>
          <p:cNvPr id="57" name="Shape 57"/>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5" name="Shape 15"/>
        <p:cNvGrpSpPr/>
        <p:nvPr/>
      </p:nvGrpSpPr>
      <p:grpSpPr>
        <a:xfrm>
          <a:off x="0" y="0"/>
          <a:ext cx="0" cy="0"/>
          <a:chOff x="0" y="0"/>
          <a:chExt cx="0" cy="0"/>
        </a:xfrm>
      </p:grpSpPr>
      <p:sp>
        <p:nvSpPr>
          <p:cNvPr id="16" name="Shape 16"/>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Shape 17"/>
          <p:cNvSpPr txBox="1"/>
          <p:nvPr>
            <p:ph type="title"/>
          </p:nvPr>
        </p:nvSpPr>
        <p:spPr>
          <a:xfrm>
            <a:off x="311700" y="315925"/>
            <a:ext cx="8520600" cy="8313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1pPr>
            <a:lvl2pPr indent="0" lvl="1">
              <a:spcBef>
                <a:spcPts val="0"/>
              </a:spcBef>
              <a:buClr>
                <a:schemeClr val="dk1"/>
              </a:buClr>
              <a:buSzPts val="4200"/>
              <a:buFont typeface="Economica"/>
              <a:buNone/>
              <a:defRPr sz="4200">
                <a:solidFill>
                  <a:schemeClr val="dk1"/>
                </a:solidFill>
                <a:latin typeface="Economica"/>
                <a:ea typeface="Economica"/>
                <a:cs typeface="Economica"/>
                <a:sym typeface="Economica"/>
              </a:defRPr>
            </a:lvl2pPr>
            <a:lvl3pPr indent="0" lvl="2">
              <a:spcBef>
                <a:spcPts val="0"/>
              </a:spcBef>
              <a:buClr>
                <a:schemeClr val="dk1"/>
              </a:buClr>
              <a:buSzPts val="4200"/>
              <a:buFont typeface="Economica"/>
              <a:buNone/>
              <a:defRPr sz="4200">
                <a:solidFill>
                  <a:schemeClr val="dk1"/>
                </a:solidFill>
                <a:latin typeface="Economica"/>
                <a:ea typeface="Economica"/>
                <a:cs typeface="Economica"/>
                <a:sym typeface="Economica"/>
              </a:defRPr>
            </a:lvl3pPr>
            <a:lvl4pPr indent="0" lvl="3">
              <a:spcBef>
                <a:spcPts val="0"/>
              </a:spcBef>
              <a:buClr>
                <a:schemeClr val="dk1"/>
              </a:buClr>
              <a:buSzPts val="4200"/>
              <a:buFont typeface="Economica"/>
              <a:buNone/>
              <a:defRPr sz="4200">
                <a:solidFill>
                  <a:schemeClr val="dk1"/>
                </a:solidFill>
                <a:latin typeface="Economica"/>
                <a:ea typeface="Economica"/>
                <a:cs typeface="Economica"/>
                <a:sym typeface="Economica"/>
              </a:defRPr>
            </a:lvl4pPr>
            <a:lvl5pPr indent="0" lvl="4">
              <a:spcBef>
                <a:spcPts val="0"/>
              </a:spcBef>
              <a:buClr>
                <a:schemeClr val="dk1"/>
              </a:buClr>
              <a:buSzPts val="4200"/>
              <a:buFont typeface="Economica"/>
              <a:buNone/>
              <a:defRPr sz="4200">
                <a:solidFill>
                  <a:schemeClr val="dk1"/>
                </a:solidFill>
                <a:latin typeface="Economica"/>
                <a:ea typeface="Economica"/>
                <a:cs typeface="Economica"/>
                <a:sym typeface="Economica"/>
              </a:defRPr>
            </a:lvl5pPr>
            <a:lvl6pPr indent="0" lvl="5">
              <a:spcBef>
                <a:spcPts val="0"/>
              </a:spcBef>
              <a:buClr>
                <a:schemeClr val="dk1"/>
              </a:buClr>
              <a:buSzPts val="4200"/>
              <a:buFont typeface="Economica"/>
              <a:buNone/>
              <a:defRPr sz="4200">
                <a:solidFill>
                  <a:schemeClr val="dk1"/>
                </a:solidFill>
                <a:latin typeface="Economica"/>
                <a:ea typeface="Economica"/>
                <a:cs typeface="Economica"/>
                <a:sym typeface="Economica"/>
              </a:defRPr>
            </a:lvl6pPr>
            <a:lvl7pPr indent="0" lvl="6">
              <a:spcBef>
                <a:spcPts val="0"/>
              </a:spcBef>
              <a:buClr>
                <a:schemeClr val="dk1"/>
              </a:buClr>
              <a:buSzPts val="4200"/>
              <a:buFont typeface="Economica"/>
              <a:buNone/>
              <a:defRPr sz="4200">
                <a:solidFill>
                  <a:schemeClr val="dk1"/>
                </a:solidFill>
                <a:latin typeface="Economica"/>
                <a:ea typeface="Economica"/>
                <a:cs typeface="Economica"/>
                <a:sym typeface="Economica"/>
              </a:defRPr>
            </a:lvl7pPr>
            <a:lvl8pPr indent="0" lvl="7">
              <a:spcBef>
                <a:spcPts val="0"/>
              </a:spcBef>
              <a:buClr>
                <a:schemeClr val="dk1"/>
              </a:buClr>
              <a:buSzPts val="4200"/>
              <a:buFont typeface="Economica"/>
              <a:buNone/>
              <a:defRPr sz="4200">
                <a:solidFill>
                  <a:schemeClr val="dk1"/>
                </a:solidFill>
                <a:latin typeface="Economica"/>
                <a:ea typeface="Economica"/>
                <a:cs typeface="Economica"/>
                <a:sym typeface="Economica"/>
              </a:defRPr>
            </a:lvl8pPr>
            <a:lvl9pPr indent="0" lvl="8">
              <a:spcBef>
                <a:spcPts val="0"/>
              </a:spcBef>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18" name="Shape 18"/>
          <p:cNvSpPr txBox="1"/>
          <p:nvPr>
            <p:ph idx="1" type="body"/>
          </p:nvPr>
        </p:nvSpPr>
        <p:spPr>
          <a:xfrm>
            <a:off x="311700" y="1225225"/>
            <a:ext cx="8520600" cy="3354000"/>
          </a:xfrm>
          <a:prstGeom prst="rect">
            <a:avLst/>
          </a:prstGeom>
          <a:noFill/>
          <a:ln>
            <a:noFill/>
          </a:ln>
        </p:spPr>
        <p:txBody>
          <a:bodyPr anchorCtr="0" anchor="t" bIns="91425" lIns="91425" rIns="91425" wrap="square" tIns="91425"/>
          <a:lstStyle>
            <a:lvl1pPr indent="0" lvl="0" marL="114300" marR="0" rtl="0" algn="l">
              <a:lnSpc>
                <a:spcPct val="115000"/>
              </a:lnSpc>
              <a:spcBef>
                <a:spcPts val="0"/>
              </a:spcBef>
              <a:spcAft>
                <a:spcPts val="1600"/>
              </a:spcAft>
              <a:buClr>
                <a:schemeClr val="dk1"/>
              </a:buClr>
              <a:buSzPts val="1800"/>
              <a:buFont typeface="Open Sans"/>
              <a:buChar char="●"/>
              <a:defRPr b="0" i="0" sz="1800" u="none" cap="none" strike="noStrike">
                <a:solidFill>
                  <a:schemeClr val="dk1"/>
                </a:solidFill>
                <a:latin typeface="Open Sans"/>
                <a:ea typeface="Open Sans"/>
                <a:cs typeface="Open Sans"/>
                <a:sym typeface="Open Sans"/>
              </a:defRPr>
            </a:lvl1pPr>
            <a:lvl2pPr indent="0" lvl="1" marL="8890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2pPr>
            <a:lvl3pPr indent="0" lvl="2" marL="8890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3pPr>
            <a:lvl4pPr indent="0" lvl="3" marL="8890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4pPr>
            <a:lvl5pPr indent="0" lvl="4" marL="8890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5pPr>
            <a:lvl6pPr indent="0" lvl="5" marL="8890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6pPr>
            <a:lvl7pPr indent="0" lvl="6" marL="8890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7pPr>
            <a:lvl8pPr indent="0" lvl="7" marL="8890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8pPr>
            <a:lvl9pPr indent="0" lvl="8" marL="8890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9pPr>
          </a:lstStyle>
          <a:p/>
        </p:txBody>
      </p:sp>
      <p:sp>
        <p:nvSpPr>
          <p:cNvPr id="19" name="Shape 19"/>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315925"/>
            <a:ext cx="8520600" cy="8313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1pPr>
            <a:lvl2pPr indent="0" lvl="1">
              <a:spcBef>
                <a:spcPts val="0"/>
              </a:spcBef>
              <a:buClr>
                <a:schemeClr val="dk1"/>
              </a:buClr>
              <a:buSzPts val="4200"/>
              <a:buFont typeface="Economica"/>
              <a:buNone/>
              <a:defRPr sz="4200">
                <a:solidFill>
                  <a:schemeClr val="dk1"/>
                </a:solidFill>
                <a:latin typeface="Economica"/>
                <a:ea typeface="Economica"/>
                <a:cs typeface="Economica"/>
                <a:sym typeface="Economica"/>
              </a:defRPr>
            </a:lvl2pPr>
            <a:lvl3pPr indent="0" lvl="2">
              <a:spcBef>
                <a:spcPts val="0"/>
              </a:spcBef>
              <a:buClr>
                <a:schemeClr val="dk1"/>
              </a:buClr>
              <a:buSzPts val="4200"/>
              <a:buFont typeface="Economica"/>
              <a:buNone/>
              <a:defRPr sz="4200">
                <a:solidFill>
                  <a:schemeClr val="dk1"/>
                </a:solidFill>
                <a:latin typeface="Economica"/>
                <a:ea typeface="Economica"/>
                <a:cs typeface="Economica"/>
                <a:sym typeface="Economica"/>
              </a:defRPr>
            </a:lvl3pPr>
            <a:lvl4pPr indent="0" lvl="3">
              <a:spcBef>
                <a:spcPts val="0"/>
              </a:spcBef>
              <a:buClr>
                <a:schemeClr val="dk1"/>
              </a:buClr>
              <a:buSzPts val="4200"/>
              <a:buFont typeface="Economica"/>
              <a:buNone/>
              <a:defRPr sz="4200">
                <a:solidFill>
                  <a:schemeClr val="dk1"/>
                </a:solidFill>
                <a:latin typeface="Economica"/>
                <a:ea typeface="Economica"/>
                <a:cs typeface="Economica"/>
                <a:sym typeface="Economica"/>
              </a:defRPr>
            </a:lvl4pPr>
            <a:lvl5pPr indent="0" lvl="4">
              <a:spcBef>
                <a:spcPts val="0"/>
              </a:spcBef>
              <a:buClr>
                <a:schemeClr val="dk1"/>
              </a:buClr>
              <a:buSzPts val="4200"/>
              <a:buFont typeface="Economica"/>
              <a:buNone/>
              <a:defRPr sz="4200">
                <a:solidFill>
                  <a:schemeClr val="dk1"/>
                </a:solidFill>
                <a:latin typeface="Economica"/>
                <a:ea typeface="Economica"/>
                <a:cs typeface="Economica"/>
                <a:sym typeface="Economica"/>
              </a:defRPr>
            </a:lvl5pPr>
            <a:lvl6pPr indent="0" lvl="5">
              <a:spcBef>
                <a:spcPts val="0"/>
              </a:spcBef>
              <a:buClr>
                <a:schemeClr val="dk1"/>
              </a:buClr>
              <a:buSzPts val="4200"/>
              <a:buFont typeface="Economica"/>
              <a:buNone/>
              <a:defRPr sz="4200">
                <a:solidFill>
                  <a:schemeClr val="dk1"/>
                </a:solidFill>
                <a:latin typeface="Economica"/>
                <a:ea typeface="Economica"/>
                <a:cs typeface="Economica"/>
                <a:sym typeface="Economica"/>
              </a:defRPr>
            </a:lvl6pPr>
            <a:lvl7pPr indent="0" lvl="6">
              <a:spcBef>
                <a:spcPts val="0"/>
              </a:spcBef>
              <a:buClr>
                <a:schemeClr val="dk1"/>
              </a:buClr>
              <a:buSzPts val="4200"/>
              <a:buFont typeface="Economica"/>
              <a:buNone/>
              <a:defRPr sz="4200">
                <a:solidFill>
                  <a:schemeClr val="dk1"/>
                </a:solidFill>
                <a:latin typeface="Economica"/>
                <a:ea typeface="Economica"/>
                <a:cs typeface="Economica"/>
                <a:sym typeface="Economica"/>
              </a:defRPr>
            </a:lvl7pPr>
            <a:lvl8pPr indent="0" lvl="7">
              <a:spcBef>
                <a:spcPts val="0"/>
              </a:spcBef>
              <a:buClr>
                <a:schemeClr val="dk1"/>
              </a:buClr>
              <a:buSzPts val="4200"/>
              <a:buFont typeface="Economica"/>
              <a:buNone/>
              <a:defRPr sz="4200">
                <a:solidFill>
                  <a:schemeClr val="dk1"/>
                </a:solidFill>
                <a:latin typeface="Economica"/>
                <a:ea typeface="Economica"/>
                <a:cs typeface="Economica"/>
                <a:sym typeface="Economica"/>
              </a:defRPr>
            </a:lvl8pPr>
            <a:lvl9pPr indent="0" lvl="8">
              <a:spcBef>
                <a:spcPts val="0"/>
              </a:spcBef>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22" name="Shape 22"/>
          <p:cNvSpPr txBox="1"/>
          <p:nvPr>
            <p:ph idx="1" type="body"/>
          </p:nvPr>
        </p:nvSpPr>
        <p:spPr>
          <a:xfrm>
            <a:off x="311700" y="1225225"/>
            <a:ext cx="3999900" cy="3354000"/>
          </a:xfrm>
          <a:prstGeom prst="rect">
            <a:avLst/>
          </a:prstGeom>
          <a:noFill/>
          <a:ln>
            <a:noFill/>
          </a:ln>
        </p:spPr>
        <p:txBody>
          <a:bodyPr anchorCtr="0" anchor="t" bIns="91425" lIns="91425" rIns="91425" wrap="square" tIns="91425"/>
          <a:lstStyle>
            <a:lvl1pPr indent="0" lvl="0" marL="8890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1pPr>
            <a:lvl2pPr indent="0" lvl="1" marL="7620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2pPr>
            <a:lvl3pPr indent="0" lvl="2" marL="7620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3pPr>
            <a:lvl4pPr indent="0" lvl="3" marL="7620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4pPr>
            <a:lvl5pPr indent="0" lvl="4" marL="7620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5pPr>
            <a:lvl6pPr indent="0" lvl="5" marL="7620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6pPr>
            <a:lvl7pPr indent="0" lvl="6" marL="7620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7pPr>
            <a:lvl8pPr indent="0" lvl="7" marL="7620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8pPr>
            <a:lvl9pPr indent="0" lvl="8" marL="7620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9pPr>
          </a:lstStyle>
          <a:p/>
        </p:txBody>
      </p:sp>
      <p:sp>
        <p:nvSpPr>
          <p:cNvPr id="23" name="Shape 23"/>
          <p:cNvSpPr txBox="1"/>
          <p:nvPr>
            <p:ph idx="2" type="body"/>
          </p:nvPr>
        </p:nvSpPr>
        <p:spPr>
          <a:xfrm>
            <a:off x="4832400" y="1225225"/>
            <a:ext cx="3999900" cy="3354000"/>
          </a:xfrm>
          <a:prstGeom prst="rect">
            <a:avLst/>
          </a:prstGeom>
          <a:noFill/>
          <a:ln>
            <a:noFill/>
          </a:ln>
        </p:spPr>
        <p:txBody>
          <a:bodyPr anchorCtr="0" anchor="t" bIns="91425" lIns="91425" rIns="91425" wrap="square" tIns="91425"/>
          <a:lstStyle>
            <a:lvl1pPr indent="0" lvl="0" marL="8890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1pPr>
            <a:lvl2pPr indent="0" lvl="1" marL="7620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2pPr>
            <a:lvl3pPr indent="0" lvl="2" marL="7620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3pPr>
            <a:lvl4pPr indent="0" lvl="3" marL="7620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4pPr>
            <a:lvl5pPr indent="0" lvl="4" marL="7620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5pPr>
            <a:lvl6pPr indent="0" lvl="5" marL="7620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6pPr>
            <a:lvl7pPr indent="0" lvl="6" marL="7620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7pPr>
            <a:lvl8pPr indent="0" lvl="7" marL="7620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8pPr>
            <a:lvl9pPr indent="0" lvl="8" marL="7620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9pPr>
          </a:lstStyle>
          <a:p/>
        </p:txBody>
      </p:sp>
      <p:sp>
        <p:nvSpPr>
          <p:cNvPr id="24" name="Shape 24"/>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25" name="Shape 25"/>
        <p:cNvGrpSpPr/>
        <p:nvPr/>
      </p:nvGrpSpPr>
      <p:grpSpPr>
        <a:xfrm>
          <a:off x="0" y="0"/>
          <a:ext cx="0" cy="0"/>
          <a:chOff x="0" y="0"/>
          <a:chExt cx="0" cy="0"/>
        </a:xfrm>
      </p:grpSpPr>
      <p:sp>
        <p:nvSpPr>
          <p:cNvPr id="26" name="Shape 26"/>
          <p:cNvSpPr/>
          <p:nvPr/>
        </p:nvSpPr>
        <p:spPr>
          <a:xfrm flipH="1">
            <a:off x="7595938" y="460225"/>
            <a:ext cx="1081625" cy="1124950"/>
          </a:xfrm>
          <a:custGeom>
            <a:pathLst>
              <a:path extrusionOk="0" h="120000" w="120000">
                <a:moveTo>
                  <a:pt x="0" y="120000"/>
                </a:moveTo>
                <a:lnTo>
                  <a:pt x="0" y="0"/>
                </a:lnTo>
                <a:lnTo>
                  <a:pt x="120000" y="0"/>
                </a:lnTo>
              </a:path>
            </a:pathLst>
          </a:custGeom>
          <a:noFill/>
          <a:ln cap="flat" cmpd="sng" w="28575">
            <a:solidFill>
              <a:schemeClr val="lt2"/>
            </a:solidFill>
            <a:prstDash val="solid"/>
            <a:miter lim="8000"/>
            <a:headEnd len="med" w="med" type="none"/>
            <a:tailEnd len="med" w="med" type="none"/>
          </a:ln>
        </p:spPr>
      </p:sp>
      <p:sp>
        <p:nvSpPr>
          <p:cNvPr id="27" name="Shape 27"/>
          <p:cNvSpPr/>
          <p:nvPr/>
        </p:nvSpPr>
        <p:spPr>
          <a:xfrm flipH="1" rot="10800000">
            <a:off x="466425" y="3558325"/>
            <a:ext cx="1081625" cy="1124950"/>
          </a:xfrm>
          <a:custGeom>
            <a:pathLst>
              <a:path extrusionOk="0" h="120000" w="120000">
                <a:moveTo>
                  <a:pt x="0" y="120000"/>
                </a:moveTo>
                <a:lnTo>
                  <a:pt x="0" y="0"/>
                </a:lnTo>
                <a:lnTo>
                  <a:pt x="120000" y="0"/>
                </a:lnTo>
              </a:path>
            </a:pathLst>
          </a:custGeom>
          <a:noFill/>
          <a:ln cap="flat" cmpd="sng" w="28575">
            <a:solidFill>
              <a:schemeClr val="lt2"/>
            </a:solidFill>
            <a:prstDash val="solid"/>
            <a:miter lim="8000"/>
            <a:headEnd len="med" w="med" type="none"/>
            <a:tailEnd len="med" w="med" type="none"/>
          </a:ln>
        </p:spPr>
      </p:sp>
      <p:sp>
        <p:nvSpPr>
          <p:cNvPr id="28" name="Shape 28"/>
          <p:cNvSpPr txBox="1"/>
          <p:nvPr>
            <p:ph type="title"/>
          </p:nvPr>
        </p:nvSpPr>
        <p:spPr>
          <a:xfrm>
            <a:off x="773700" y="1806450"/>
            <a:ext cx="7596600" cy="15306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1pPr>
            <a:lvl2pPr indent="0" lvl="1"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2pPr>
            <a:lvl3pPr indent="0" lvl="2"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3pPr>
            <a:lvl4pPr indent="0" lvl="3"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4pPr>
            <a:lvl5pPr indent="0" lvl="4"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5pPr>
            <a:lvl6pPr indent="0" lvl="5"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6pPr>
            <a:lvl7pPr indent="0" lvl="6"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7pPr>
            <a:lvl8pPr indent="0" lvl="7"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8pPr>
            <a:lvl9pPr indent="0" lvl="8"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29" name="Shape 29"/>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0" name="Shape 30"/>
        <p:cNvGrpSpPr/>
        <p:nvPr/>
      </p:nvGrpSpPr>
      <p:grpSpPr>
        <a:xfrm>
          <a:off x="0" y="0"/>
          <a:ext cx="0" cy="0"/>
          <a:chOff x="0" y="0"/>
          <a:chExt cx="0" cy="0"/>
        </a:xfrm>
      </p:grpSpPr>
      <p:sp>
        <p:nvSpPr>
          <p:cNvPr id="31" name="Shape 31"/>
          <p:cNvSpPr txBox="1"/>
          <p:nvPr>
            <p:ph type="title"/>
          </p:nvPr>
        </p:nvSpPr>
        <p:spPr>
          <a:xfrm>
            <a:off x="311700" y="315925"/>
            <a:ext cx="8520600" cy="8313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1pPr>
            <a:lvl2pPr indent="0" lvl="1">
              <a:spcBef>
                <a:spcPts val="0"/>
              </a:spcBef>
              <a:buClr>
                <a:schemeClr val="dk1"/>
              </a:buClr>
              <a:buSzPts val="4200"/>
              <a:buFont typeface="Economica"/>
              <a:buNone/>
              <a:defRPr sz="4200">
                <a:solidFill>
                  <a:schemeClr val="dk1"/>
                </a:solidFill>
                <a:latin typeface="Economica"/>
                <a:ea typeface="Economica"/>
                <a:cs typeface="Economica"/>
                <a:sym typeface="Economica"/>
              </a:defRPr>
            </a:lvl2pPr>
            <a:lvl3pPr indent="0" lvl="2">
              <a:spcBef>
                <a:spcPts val="0"/>
              </a:spcBef>
              <a:buClr>
                <a:schemeClr val="dk1"/>
              </a:buClr>
              <a:buSzPts val="4200"/>
              <a:buFont typeface="Economica"/>
              <a:buNone/>
              <a:defRPr sz="4200">
                <a:solidFill>
                  <a:schemeClr val="dk1"/>
                </a:solidFill>
                <a:latin typeface="Economica"/>
                <a:ea typeface="Economica"/>
                <a:cs typeface="Economica"/>
                <a:sym typeface="Economica"/>
              </a:defRPr>
            </a:lvl3pPr>
            <a:lvl4pPr indent="0" lvl="3">
              <a:spcBef>
                <a:spcPts val="0"/>
              </a:spcBef>
              <a:buClr>
                <a:schemeClr val="dk1"/>
              </a:buClr>
              <a:buSzPts val="4200"/>
              <a:buFont typeface="Economica"/>
              <a:buNone/>
              <a:defRPr sz="4200">
                <a:solidFill>
                  <a:schemeClr val="dk1"/>
                </a:solidFill>
                <a:latin typeface="Economica"/>
                <a:ea typeface="Economica"/>
                <a:cs typeface="Economica"/>
                <a:sym typeface="Economica"/>
              </a:defRPr>
            </a:lvl4pPr>
            <a:lvl5pPr indent="0" lvl="4">
              <a:spcBef>
                <a:spcPts val="0"/>
              </a:spcBef>
              <a:buClr>
                <a:schemeClr val="dk1"/>
              </a:buClr>
              <a:buSzPts val="4200"/>
              <a:buFont typeface="Economica"/>
              <a:buNone/>
              <a:defRPr sz="4200">
                <a:solidFill>
                  <a:schemeClr val="dk1"/>
                </a:solidFill>
                <a:latin typeface="Economica"/>
                <a:ea typeface="Economica"/>
                <a:cs typeface="Economica"/>
                <a:sym typeface="Economica"/>
              </a:defRPr>
            </a:lvl5pPr>
            <a:lvl6pPr indent="0" lvl="5">
              <a:spcBef>
                <a:spcPts val="0"/>
              </a:spcBef>
              <a:buClr>
                <a:schemeClr val="dk1"/>
              </a:buClr>
              <a:buSzPts val="4200"/>
              <a:buFont typeface="Economica"/>
              <a:buNone/>
              <a:defRPr sz="4200">
                <a:solidFill>
                  <a:schemeClr val="dk1"/>
                </a:solidFill>
                <a:latin typeface="Economica"/>
                <a:ea typeface="Economica"/>
                <a:cs typeface="Economica"/>
                <a:sym typeface="Economica"/>
              </a:defRPr>
            </a:lvl6pPr>
            <a:lvl7pPr indent="0" lvl="6">
              <a:spcBef>
                <a:spcPts val="0"/>
              </a:spcBef>
              <a:buClr>
                <a:schemeClr val="dk1"/>
              </a:buClr>
              <a:buSzPts val="4200"/>
              <a:buFont typeface="Economica"/>
              <a:buNone/>
              <a:defRPr sz="4200">
                <a:solidFill>
                  <a:schemeClr val="dk1"/>
                </a:solidFill>
                <a:latin typeface="Economica"/>
                <a:ea typeface="Economica"/>
                <a:cs typeface="Economica"/>
                <a:sym typeface="Economica"/>
              </a:defRPr>
            </a:lvl7pPr>
            <a:lvl8pPr indent="0" lvl="7">
              <a:spcBef>
                <a:spcPts val="0"/>
              </a:spcBef>
              <a:buClr>
                <a:schemeClr val="dk1"/>
              </a:buClr>
              <a:buSzPts val="4200"/>
              <a:buFont typeface="Economica"/>
              <a:buNone/>
              <a:defRPr sz="4200">
                <a:solidFill>
                  <a:schemeClr val="dk1"/>
                </a:solidFill>
                <a:latin typeface="Economica"/>
                <a:ea typeface="Economica"/>
                <a:cs typeface="Economica"/>
                <a:sym typeface="Economica"/>
              </a:defRPr>
            </a:lvl8pPr>
            <a:lvl9pPr indent="0" lvl="8">
              <a:spcBef>
                <a:spcPts val="0"/>
              </a:spcBef>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32" name="Shape 32"/>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3" name="Shape 33"/>
        <p:cNvGrpSpPr/>
        <p:nvPr/>
      </p:nvGrpSpPr>
      <p:grpSpPr>
        <a:xfrm>
          <a:off x="0" y="0"/>
          <a:ext cx="0" cy="0"/>
          <a:chOff x="0" y="0"/>
          <a:chExt cx="0" cy="0"/>
        </a:xfrm>
      </p:grpSpPr>
      <p:sp>
        <p:nvSpPr>
          <p:cNvPr id="34" name="Shape 34"/>
          <p:cNvSpPr txBox="1"/>
          <p:nvPr>
            <p:ph type="title"/>
          </p:nvPr>
        </p:nvSpPr>
        <p:spPr>
          <a:xfrm>
            <a:off x="311700" y="555600"/>
            <a:ext cx="2808000" cy="7557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1"/>
              </a:buClr>
              <a:buSzPts val="3000"/>
              <a:buFont typeface="Economica"/>
              <a:buNone/>
              <a:defRPr b="0" i="0" sz="3000" u="none" cap="none" strike="noStrike">
                <a:solidFill>
                  <a:schemeClr val="dk1"/>
                </a:solidFill>
                <a:latin typeface="Economica"/>
                <a:ea typeface="Economica"/>
                <a:cs typeface="Economica"/>
                <a:sym typeface="Economica"/>
              </a:defRPr>
            </a:lvl1pPr>
            <a:lvl2pPr indent="0" lvl="1">
              <a:spcBef>
                <a:spcPts val="0"/>
              </a:spcBef>
              <a:buClr>
                <a:schemeClr val="dk1"/>
              </a:buClr>
              <a:buSzPts val="3000"/>
              <a:buFont typeface="Economica"/>
              <a:buNone/>
              <a:defRPr sz="3000">
                <a:solidFill>
                  <a:schemeClr val="dk1"/>
                </a:solidFill>
                <a:latin typeface="Economica"/>
                <a:ea typeface="Economica"/>
                <a:cs typeface="Economica"/>
                <a:sym typeface="Economica"/>
              </a:defRPr>
            </a:lvl2pPr>
            <a:lvl3pPr indent="0" lvl="2">
              <a:spcBef>
                <a:spcPts val="0"/>
              </a:spcBef>
              <a:buClr>
                <a:schemeClr val="dk1"/>
              </a:buClr>
              <a:buSzPts val="3000"/>
              <a:buFont typeface="Economica"/>
              <a:buNone/>
              <a:defRPr sz="3000">
                <a:solidFill>
                  <a:schemeClr val="dk1"/>
                </a:solidFill>
                <a:latin typeface="Economica"/>
                <a:ea typeface="Economica"/>
                <a:cs typeface="Economica"/>
                <a:sym typeface="Economica"/>
              </a:defRPr>
            </a:lvl3pPr>
            <a:lvl4pPr indent="0" lvl="3">
              <a:spcBef>
                <a:spcPts val="0"/>
              </a:spcBef>
              <a:buClr>
                <a:schemeClr val="dk1"/>
              </a:buClr>
              <a:buSzPts val="3000"/>
              <a:buFont typeface="Economica"/>
              <a:buNone/>
              <a:defRPr sz="3000">
                <a:solidFill>
                  <a:schemeClr val="dk1"/>
                </a:solidFill>
                <a:latin typeface="Economica"/>
                <a:ea typeface="Economica"/>
                <a:cs typeface="Economica"/>
                <a:sym typeface="Economica"/>
              </a:defRPr>
            </a:lvl4pPr>
            <a:lvl5pPr indent="0" lvl="4">
              <a:spcBef>
                <a:spcPts val="0"/>
              </a:spcBef>
              <a:buClr>
                <a:schemeClr val="dk1"/>
              </a:buClr>
              <a:buSzPts val="3000"/>
              <a:buFont typeface="Economica"/>
              <a:buNone/>
              <a:defRPr sz="3000">
                <a:solidFill>
                  <a:schemeClr val="dk1"/>
                </a:solidFill>
                <a:latin typeface="Economica"/>
                <a:ea typeface="Economica"/>
                <a:cs typeface="Economica"/>
                <a:sym typeface="Economica"/>
              </a:defRPr>
            </a:lvl5pPr>
            <a:lvl6pPr indent="0" lvl="5">
              <a:spcBef>
                <a:spcPts val="0"/>
              </a:spcBef>
              <a:buClr>
                <a:schemeClr val="dk1"/>
              </a:buClr>
              <a:buSzPts val="3000"/>
              <a:buFont typeface="Economica"/>
              <a:buNone/>
              <a:defRPr sz="3000">
                <a:solidFill>
                  <a:schemeClr val="dk1"/>
                </a:solidFill>
                <a:latin typeface="Economica"/>
                <a:ea typeface="Economica"/>
                <a:cs typeface="Economica"/>
                <a:sym typeface="Economica"/>
              </a:defRPr>
            </a:lvl6pPr>
            <a:lvl7pPr indent="0" lvl="6">
              <a:spcBef>
                <a:spcPts val="0"/>
              </a:spcBef>
              <a:buClr>
                <a:schemeClr val="dk1"/>
              </a:buClr>
              <a:buSzPts val="3000"/>
              <a:buFont typeface="Economica"/>
              <a:buNone/>
              <a:defRPr sz="3000">
                <a:solidFill>
                  <a:schemeClr val="dk1"/>
                </a:solidFill>
                <a:latin typeface="Economica"/>
                <a:ea typeface="Economica"/>
                <a:cs typeface="Economica"/>
                <a:sym typeface="Economica"/>
              </a:defRPr>
            </a:lvl7pPr>
            <a:lvl8pPr indent="0" lvl="7">
              <a:spcBef>
                <a:spcPts val="0"/>
              </a:spcBef>
              <a:buClr>
                <a:schemeClr val="dk1"/>
              </a:buClr>
              <a:buSzPts val="3000"/>
              <a:buFont typeface="Economica"/>
              <a:buNone/>
              <a:defRPr sz="3000">
                <a:solidFill>
                  <a:schemeClr val="dk1"/>
                </a:solidFill>
                <a:latin typeface="Economica"/>
                <a:ea typeface="Economica"/>
                <a:cs typeface="Economica"/>
                <a:sym typeface="Economica"/>
              </a:defRPr>
            </a:lvl8pPr>
            <a:lvl9pPr indent="0" lvl="8">
              <a:spcBef>
                <a:spcPts val="0"/>
              </a:spcBef>
              <a:buClr>
                <a:schemeClr val="dk1"/>
              </a:buClr>
              <a:buSzPts val="3000"/>
              <a:buFont typeface="Economica"/>
              <a:buNone/>
              <a:defRPr sz="3000">
                <a:solidFill>
                  <a:schemeClr val="dk1"/>
                </a:solidFill>
                <a:latin typeface="Economica"/>
                <a:ea typeface="Economica"/>
                <a:cs typeface="Economica"/>
                <a:sym typeface="Economica"/>
              </a:defRPr>
            </a:lvl9pPr>
          </a:lstStyle>
          <a:p/>
        </p:txBody>
      </p:sp>
      <p:sp>
        <p:nvSpPr>
          <p:cNvPr id="35" name="Shape 35"/>
          <p:cNvSpPr txBox="1"/>
          <p:nvPr>
            <p:ph idx="1" type="body"/>
          </p:nvPr>
        </p:nvSpPr>
        <p:spPr>
          <a:xfrm>
            <a:off x="311700" y="1399400"/>
            <a:ext cx="2808000" cy="2784900"/>
          </a:xfrm>
          <a:prstGeom prst="rect">
            <a:avLst/>
          </a:prstGeom>
          <a:noFill/>
          <a:ln>
            <a:noFill/>
          </a:ln>
        </p:spPr>
        <p:txBody>
          <a:bodyPr anchorCtr="0" anchor="t" bIns="91425" lIns="91425" rIns="91425" wrap="square" tIns="91425"/>
          <a:lstStyle>
            <a:lvl1pPr indent="0" lvl="0" marL="7620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1pPr>
            <a:lvl2pPr indent="0" lvl="1" marL="7620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2pPr>
            <a:lvl3pPr indent="0" lvl="2" marL="7620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3pPr>
            <a:lvl4pPr indent="0" lvl="3" marL="7620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4pPr>
            <a:lvl5pPr indent="0" lvl="4" marL="7620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5pPr>
            <a:lvl6pPr indent="0" lvl="5" marL="7620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6pPr>
            <a:lvl7pPr indent="0" lvl="6" marL="7620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7pPr>
            <a:lvl8pPr indent="0" lvl="7" marL="7620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8pPr>
            <a:lvl9pPr indent="0" lvl="8" marL="7620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9pPr>
          </a:lstStyle>
          <a:p/>
        </p:txBody>
      </p:sp>
      <p:sp>
        <p:nvSpPr>
          <p:cNvPr id="36" name="Shape 36"/>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7" name="Shape 37"/>
        <p:cNvGrpSpPr/>
        <p:nvPr/>
      </p:nvGrpSpPr>
      <p:grpSpPr>
        <a:xfrm>
          <a:off x="0" y="0"/>
          <a:ext cx="0" cy="0"/>
          <a:chOff x="0" y="0"/>
          <a:chExt cx="0" cy="0"/>
        </a:xfrm>
      </p:grpSpPr>
      <p:sp>
        <p:nvSpPr>
          <p:cNvPr id="38" name="Shape 38"/>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Shape 39"/>
          <p:cNvSpPr txBox="1"/>
          <p:nvPr>
            <p:ph type="title"/>
          </p:nvPr>
        </p:nvSpPr>
        <p:spPr>
          <a:xfrm>
            <a:off x="490250" y="450150"/>
            <a:ext cx="5878800" cy="40908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dk1"/>
              </a:buClr>
              <a:buSzPts val="4800"/>
              <a:buFont typeface="Economica"/>
              <a:buNone/>
              <a:defRPr b="0" i="0" sz="4800" u="none" cap="none" strike="noStrike">
                <a:solidFill>
                  <a:schemeClr val="dk1"/>
                </a:solidFill>
                <a:latin typeface="Economica"/>
                <a:ea typeface="Economica"/>
                <a:cs typeface="Economica"/>
                <a:sym typeface="Economica"/>
              </a:defRPr>
            </a:lvl1pPr>
            <a:lvl2pPr indent="0" lvl="1">
              <a:spcBef>
                <a:spcPts val="0"/>
              </a:spcBef>
              <a:buClr>
                <a:schemeClr val="dk1"/>
              </a:buClr>
              <a:buSzPts val="4800"/>
              <a:buFont typeface="Economica"/>
              <a:buNone/>
              <a:defRPr sz="4800">
                <a:solidFill>
                  <a:schemeClr val="dk1"/>
                </a:solidFill>
                <a:latin typeface="Economica"/>
                <a:ea typeface="Economica"/>
                <a:cs typeface="Economica"/>
                <a:sym typeface="Economica"/>
              </a:defRPr>
            </a:lvl2pPr>
            <a:lvl3pPr indent="0" lvl="2">
              <a:spcBef>
                <a:spcPts val="0"/>
              </a:spcBef>
              <a:buClr>
                <a:schemeClr val="dk1"/>
              </a:buClr>
              <a:buSzPts val="4800"/>
              <a:buFont typeface="Economica"/>
              <a:buNone/>
              <a:defRPr sz="4800">
                <a:solidFill>
                  <a:schemeClr val="dk1"/>
                </a:solidFill>
                <a:latin typeface="Economica"/>
                <a:ea typeface="Economica"/>
                <a:cs typeface="Economica"/>
                <a:sym typeface="Economica"/>
              </a:defRPr>
            </a:lvl3pPr>
            <a:lvl4pPr indent="0" lvl="3">
              <a:spcBef>
                <a:spcPts val="0"/>
              </a:spcBef>
              <a:buClr>
                <a:schemeClr val="dk1"/>
              </a:buClr>
              <a:buSzPts val="4800"/>
              <a:buFont typeface="Economica"/>
              <a:buNone/>
              <a:defRPr sz="4800">
                <a:solidFill>
                  <a:schemeClr val="dk1"/>
                </a:solidFill>
                <a:latin typeface="Economica"/>
                <a:ea typeface="Economica"/>
                <a:cs typeface="Economica"/>
                <a:sym typeface="Economica"/>
              </a:defRPr>
            </a:lvl4pPr>
            <a:lvl5pPr indent="0" lvl="4">
              <a:spcBef>
                <a:spcPts val="0"/>
              </a:spcBef>
              <a:buClr>
                <a:schemeClr val="dk1"/>
              </a:buClr>
              <a:buSzPts val="4800"/>
              <a:buFont typeface="Economica"/>
              <a:buNone/>
              <a:defRPr sz="4800">
                <a:solidFill>
                  <a:schemeClr val="dk1"/>
                </a:solidFill>
                <a:latin typeface="Economica"/>
                <a:ea typeface="Economica"/>
                <a:cs typeface="Economica"/>
                <a:sym typeface="Economica"/>
              </a:defRPr>
            </a:lvl5pPr>
            <a:lvl6pPr indent="0" lvl="5">
              <a:spcBef>
                <a:spcPts val="0"/>
              </a:spcBef>
              <a:buClr>
                <a:schemeClr val="dk1"/>
              </a:buClr>
              <a:buSzPts val="4800"/>
              <a:buFont typeface="Economica"/>
              <a:buNone/>
              <a:defRPr sz="4800">
                <a:solidFill>
                  <a:schemeClr val="dk1"/>
                </a:solidFill>
                <a:latin typeface="Economica"/>
                <a:ea typeface="Economica"/>
                <a:cs typeface="Economica"/>
                <a:sym typeface="Economica"/>
              </a:defRPr>
            </a:lvl6pPr>
            <a:lvl7pPr indent="0" lvl="6">
              <a:spcBef>
                <a:spcPts val="0"/>
              </a:spcBef>
              <a:buClr>
                <a:schemeClr val="dk1"/>
              </a:buClr>
              <a:buSzPts val="4800"/>
              <a:buFont typeface="Economica"/>
              <a:buNone/>
              <a:defRPr sz="4800">
                <a:solidFill>
                  <a:schemeClr val="dk1"/>
                </a:solidFill>
                <a:latin typeface="Economica"/>
                <a:ea typeface="Economica"/>
                <a:cs typeface="Economica"/>
                <a:sym typeface="Economica"/>
              </a:defRPr>
            </a:lvl7pPr>
            <a:lvl8pPr indent="0" lvl="7">
              <a:spcBef>
                <a:spcPts val="0"/>
              </a:spcBef>
              <a:buClr>
                <a:schemeClr val="dk1"/>
              </a:buClr>
              <a:buSzPts val="4800"/>
              <a:buFont typeface="Economica"/>
              <a:buNone/>
              <a:defRPr sz="4800">
                <a:solidFill>
                  <a:schemeClr val="dk1"/>
                </a:solidFill>
                <a:latin typeface="Economica"/>
                <a:ea typeface="Economica"/>
                <a:cs typeface="Economica"/>
                <a:sym typeface="Economica"/>
              </a:defRPr>
            </a:lvl8pPr>
            <a:lvl9pPr indent="0" lvl="8">
              <a:spcBef>
                <a:spcPts val="0"/>
              </a:spcBef>
              <a:buClr>
                <a:schemeClr val="dk1"/>
              </a:buClr>
              <a:buSzPts val="4800"/>
              <a:buFont typeface="Economica"/>
              <a:buNone/>
              <a:defRPr sz="4800">
                <a:solidFill>
                  <a:schemeClr val="dk1"/>
                </a:solidFill>
                <a:latin typeface="Economica"/>
                <a:ea typeface="Economica"/>
                <a:cs typeface="Economica"/>
                <a:sym typeface="Economica"/>
              </a:defRPr>
            </a:lvl9pPr>
          </a:lstStyle>
          <a:p/>
        </p:txBody>
      </p:sp>
      <p:sp>
        <p:nvSpPr>
          <p:cNvPr id="40" name="Shape 40"/>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41" name="Shape 41"/>
        <p:cNvGrpSpPr/>
        <p:nvPr/>
      </p:nvGrpSpPr>
      <p:grpSpPr>
        <a:xfrm>
          <a:off x="0" y="0"/>
          <a:ext cx="0" cy="0"/>
          <a:chOff x="0" y="0"/>
          <a:chExt cx="0" cy="0"/>
        </a:xfrm>
      </p:grpSpPr>
      <p:sp>
        <p:nvSpPr>
          <p:cNvPr id="42" name="Shape 42"/>
          <p:cNvSpPr/>
          <p:nvPr/>
        </p:nvSpPr>
        <p:spPr>
          <a:xfrm>
            <a:off x="4572000" y="-25"/>
            <a:ext cx="4572000" cy="5143500"/>
          </a:xfrm>
          <a:prstGeom prst="rect">
            <a:avLst/>
          </a:prstGeom>
          <a:solidFill>
            <a:schemeClr val="lt2"/>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3" name="Shape 43"/>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4" name="Shape 44"/>
          <p:cNvSpPr txBox="1"/>
          <p:nvPr>
            <p:ph type="title"/>
          </p:nvPr>
        </p:nvSpPr>
        <p:spPr>
          <a:xfrm>
            <a:off x="265500" y="929275"/>
            <a:ext cx="4045200" cy="1786200"/>
          </a:xfrm>
          <a:prstGeom prst="rect">
            <a:avLst/>
          </a:prstGeom>
          <a:noFill/>
          <a:ln>
            <a:noFill/>
          </a:ln>
        </p:spPr>
        <p:txBody>
          <a:bodyPr anchorCtr="0" anchor="b" bIns="91425" lIns="91425" rIns="91425" wrap="square" tIns="91425"/>
          <a:lstStyle>
            <a:lvl1pPr indent="0" lvl="0" marL="0" marR="0" rtl="0" algn="ctr">
              <a:lnSpc>
                <a:spcPct val="100000"/>
              </a:lnSpc>
              <a:spcBef>
                <a:spcPts val="0"/>
              </a:spcBef>
              <a:spcAft>
                <a:spcPts val="0"/>
              </a:spcAft>
              <a:buClr>
                <a:schemeClr val="lt2"/>
              </a:buClr>
              <a:buSzPts val="4200"/>
              <a:buFont typeface="Economica"/>
              <a:buNone/>
              <a:defRPr b="0" i="0" sz="4200" u="none" cap="none" strike="noStrike">
                <a:solidFill>
                  <a:schemeClr val="lt2"/>
                </a:solidFill>
                <a:latin typeface="Economica"/>
                <a:ea typeface="Economica"/>
                <a:cs typeface="Economica"/>
                <a:sym typeface="Economica"/>
              </a:defRPr>
            </a:lvl1pPr>
            <a:lvl2pPr indent="0" lvl="1" algn="ctr">
              <a:spcBef>
                <a:spcPts val="0"/>
              </a:spcBef>
              <a:buClr>
                <a:schemeClr val="lt2"/>
              </a:buClr>
              <a:buSzPts val="4200"/>
              <a:buFont typeface="Economica"/>
              <a:buNone/>
              <a:defRPr sz="4200">
                <a:solidFill>
                  <a:schemeClr val="lt2"/>
                </a:solidFill>
                <a:latin typeface="Economica"/>
                <a:ea typeface="Economica"/>
                <a:cs typeface="Economica"/>
                <a:sym typeface="Economica"/>
              </a:defRPr>
            </a:lvl2pPr>
            <a:lvl3pPr indent="0" lvl="2" algn="ctr">
              <a:spcBef>
                <a:spcPts val="0"/>
              </a:spcBef>
              <a:buClr>
                <a:schemeClr val="lt2"/>
              </a:buClr>
              <a:buSzPts val="4200"/>
              <a:buFont typeface="Economica"/>
              <a:buNone/>
              <a:defRPr sz="4200">
                <a:solidFill>
                  <a:schemeClr val="lt2"/>
                </a:solidFill>
                <a:latin typeface="Economica"/>
                <a:ea typeface="Economica"/>
                <a:cs typeface="Economica"/>
                <a:sym typeface="Economica"/>
              </a:defRPr>
            </a:lvl3pPr>
            <a:lvl4pPr indent="0" lvl="3" algn="ctr">
              <a:spcBef>
                <a:spcPts val="0"/>
              </a:spcBef>
              <a:buClr>
                <a:schemeClr val="lt2"/>
              </a:buClr>
              <a:buSzPts val="4200"/>
              <a:buFont typeface="Economica"/>
              <a:buNone/>
              <a:defRPr sz="4200">
                <a:solidFill>
                  <a:schemeClr val="lt2"/>
                </a:solidFill>
                <a:latin typeface="Economica"/>
                <a:ea typeface="Economica"/>
                <a:cs typeface="Economica"/>
                <a:sym typeface="Economica"/>
              </a:defRPr>
            </a:lvl4pPr>
            <a:lvl5pPr indent="0" lvl="4" algn="ctr">
              <a:spcBef>
                <a:spcPts val="0"/>
              </a:spcBef>
              <a:buClr>
                <a:schemeClr val="lt2"/>
              </a:buClr>
              <a:buSzPts val="4200"/>
              <a:buFont typeface="Economica"/>
              <a:buNone/>
              <a:defRPr sz="4200">
                <a:solidFill>
                  <a:schemeClr val="lt2"/>
                </a:solidFill>
                <a:latin typeface="Economica"/>
                <a:ea typeface="Economica"/>
                <a:cs typeface="Economica"/>
                <a:sym typeface="Economica"/>
              </a:defRPr>
            </a:lvl5pPr>
            <a:lvl6pPr indent="0" lvl="5" algn="ctr">
              <a:spcBef>
                <a:spcPts val="0"/>
              </a:spcBef>
              <a:buClr>
                <a:schemeClr val="lt2"/>
              </a:buClr>
              <a:buSzPts val="4200"/>
              <a:buFont typeface="Economica"/>
              <a:buNone/>
              <a:defRPr sz="4200">
                <a:solidFill>
                  <a:schemeClr val="lt2"/>
                </a:solidFill>
                <a:latin typeface="Economica"/>
                <a:ea typeface="Economica"/>
                <a:cs typeface="Economica"/>
                <a:sym typeface="Economica"/>
              </a:defRPr>
            </a:lvl6pPr>
            <a:lvl7pPr indent="0" lvl="6" algn="ctr">
              <a:spcBef>
                <a:spcPts val="0"/>
              </a:spcBef>
              <a:buClr>
                <a:schemeClr val="lt2"/>
              </a:buClr>
              <a:buSzPts val="4200"/>
              <a:buFont typeface="Economica"/>
              <a:buNone/>
              <a:defRPr sz="4200">
                <a:solidFill>
                  <a:schemeClr val="lt2"/>
                </a:solidFill>
                <a:latin typeface="Economica"/>
                <a:ea typeface="Economica"/>
                <a:cs typeface="Economica"/>
                <a:sym typeface="Economica"/>
              </a:defRPr>
            </a:lvl7pPr>
            <a:lvl8pPr indent="0" lvl="7" algn="ctr">
              <a:spcBef>
                <a:spcPts val="0"/>
              </a:spcBef>
              <a:buClr>
                <a:schemeClr val="lt2"/>
              </a:buClr>
              <a:buSzPts val="4200"/>
              <a:buFont typeface="Economica"/>
              <a:buNone/>
              <a:defRPr sz="4200">
                <a:solidFill>
                  <a:schemeClr val="lt2"/>
                </a:solidFill>
                <a:latin typeface="Economica"/>
                <a:ea typeface="Economica"/>
                <a:cs typeface="Economica"/>
                <a:sym typeface="Economica"/>
              </a:defRPr>
            </a:lvl8pPr>
            <a:lvl9pPr indent="0" lvl="8" algn="ctr">
              <a:spcBef>
                <a:spcPts val="0"/>
              </a:spcBef>
              <a:buClr>
                <a:schemeClr val="lt2"/>
              </a:buClr>
              <a:buSzPts val="4200"/>
              <a:buFont typeface="Economica"/>
              <a:buNone/>
              <a:defRPr sz="4200">
                <a:solidFill>
                  <a:schemeClr val="lt2"/>
                </a:solidFill>
                <a:latin typeface="Economica"/>
                <a:ea typeface="Economica"/>
                <a:cs typeface="Economica"/>
                <a:sym typeface="Economica"/>
              </a:defRPr>
            </a:lvl9pPr>
          </a:lstStyle>
          <a:p/>
        </p:txBody>
      </p:sp>
      <p:sp>
        <p:nvSpPr>
          <p:cNvPr id="45" name="Shape 45"/>
          <p:cNvSpPr txBox="1"/>
          <p:nvPr>
            <p:ph idx="1" type="subTitle"/>
          </p:nvPr>
        </p:nvSpPr>
        <p:spPr>
          <a:xfrm>
            <a:off x="265500" y="2769001"/>
            <a:ext cx="4045200" cy="1574100"/>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1pPr>
            <a:lvl2pPr indent="0" lvl="1" marL="0" marR="0" rtl="0" algn="ctr">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2pPr>
            <a:lvl3pPr indent="0" lvl="2" marL="0" marR="0" rtl="0" algn="ctr">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3pPr>
            <a:lvl4pPr indent="0" lvl="3" marL="0" marR="0" rtl="0" algn="ctr">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4pPr>
            <a:lvl5pPr indent="0" lvl="4" marL="0" marR="0" rtl="0" algn="ctr">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5pPr>
            <a:lvl6pPr indent="0" lvl="5" marL="0" marR="0" rtl="0" algn="ctr">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6pPr>
            <a:lvl7pPr indent="0" lvl="6" marL="0" marR="0" rtl="0" algn="ctr">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7pPr>
            <a:lvl8pPr indent="0" lvl="7" marL="0" marR="0" rtl="0" algn="ctr">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8pPr>
            <a:lvl9pPr indent="0" lvl="8" marL="0" marR="0" rtl="0" algn="ctr">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9pPr>
          </a:lstStyle>
          <a:p/>
        </p:txBody>
      </p:sp>
      <p:sp>
        <p:nvSpPr>
          <p:cNvPr id="46" name="Shape 46"/>
          <p:cNvSpPr txBox="1"/>
          <p:nvPr>
            <p:ph idx="2" type="body"/>
          </p:nvPr>
        </p:nvSpPr>
        <p:spPr>
          <a:xfrm>
            <a:off x="4939500" y="724200"/>
            <a:ext cx="3837000" cy="3695100"/>
          </a:xfrm>
          <a:prstGeom prst="rect">
            <a:avLst/>
          </a:prstGeom>
          <a:noFill/>
          <a:ln>
            <a:noFill/>
          </a:ln>
        </p:spPr>
        <p:txBody>
          <a:bodyPr anchorCtr="0" anchor="ctr" bIns="91425" lIns="91425" rIns="91425" wrap="square" tIns="91425"/>
          <a:lstStyle>
            <a:lvl1pPr indent="0" lvl="0" marL="114300" marR="0" rtl="0" algn="l">
              <a:lnSpc>
                <a:spcPct val="115000"/>
              </a:lnSpc>
              <a:spcBef>
                <a:spcPts val="0"/>
              </a:spcBef>
              <a:spcAft>
                <a:spcPts val="1600"/>
              </a:spcAft>
              <a:buClr>
                <a:schemeClr val="lt1"/>
              </a:buClr>
              <a:buSzPts val="1800"/>
              <a:buFont typeface="Open Sans"/>
              <a:buChar char="●"/>
              <a:defRPr b="0" i="0" sz="1800" u="none" cap="none" strike="noStrike">
                <a:solidFill>
                  <a:schemeClr val="lt1"/>
                </a:solidFill>
                <a:latin typeface="Open Sans"/>
                <a:ea typeface="Open Sans"/>
                <a:cs typeface="Open Sans"/>
                <a:sym typeface="Open Sans"/>
              </a:defRPr>
            </a:lvl1pPr>
            <a:lvl2pPr indent="0" lvl="1" marL="88900" marR="0" rtl="0" algn="l">
              <a:lnSpc>
                <a:spcPct val="115000"/>
              </a:lnSpc>
              <a:spcBef>
                <a:spcPts val="0"/>
              </a:spcBef>
              <a:spcAft>
                <a:spcPts val="1600"/>
              </a:spcAft>
              <a:buClr>
                <a:schemeClr val="lt1"/>
              </a:buClr>
              <a:buSzPts val="1400"/>
              <a:buFont typeface="Open Sans"/>
              <a:buChar char="○"/>
              <a:defRPr b="0" i="0" sz="1400" u="none" cap="none" strike="noStrike">
                <a:solidFill>
                  <a:schemeClr val="lt1"/>
                </a:solidFill>
                <a:latin typeface="Open Sans"/>
                <a:ea typeface="Open Sans"/>
                <a:cs typeface="Open Sans"/>
                <a:sym typeface="Open Sans"/>
              </a:defRPr>
            </a:lvl2pPr>
            <a:lvl3pPr indent="0" lvl="2" marL="88900" marR="0" rtl="0" algn="l">
              <a:lnSpc>
                <a:spcPct val="115000"/>
              </a:lnSpc>
              <a:spcBef>
                <a:spcPts val="0"/>
              </a:spcBef>
              <a:spcAft>
                <a:spcPts val="1600"/>
              </a:spcAft>
              <a:buClr>
                <a:schemeClr val="lt1"/>
              </a:buClr>
              <a:buSzPts val="1400"/>
              <a:buFont typeface="Open Sans"/>
              <a:buChar char="■"/>
              <a:defRPr b="0" i="0" sz="1400" u="none" cap="none" strike="noStrike">
                <a:solidFill>
                  <a:schemeClr val="lt1"/>
                </a:solidFill>
                <a:latin typeface="Open Sans"/>
                <a:ea typeface="Open Sans"/>
                <a:cs typeface="Open Sans"/>
                <a:sym typeface="Open Sans"/>
              </a:defRPr>
            </a:lvl3pPr>
            <a:lvl4pPr indent="0" lvl="3" marL="88900" marR="0" rtl="0" algn="l">
              <a:lnSpc>
                <a:spcPct val="115000"/>
              </a:lnSpc>
              <a:spcBef>
                <a:spcPts val="0"/>
              </a:spcBef>
              <a:spcAft>
                <a:spcPts val="1600"/>
              </a:spcAft>
              <a:buClr>
                <a:schemeClr val="lt1"/>
              </a:buClr>
              <a:buSzPts val="1400"/>
              <a:buFont typeface="Open Sans"/>
              <a:buChar char="●"/>
              <a:defRPr b="0" i="0" sz="1400" u="none" cap="none" strike="noStrike">
                <a:solidFill>
                  <a:schemeClr val="lt1"/>
                </a:solidFill>
                <a:latin typeface="Open Sans"/>
                <a:ea typeface="Open Sans"/>
                <a:cs typeface="Open Sans"/>
                <a:sym typeface="Open Sans"/>
              </a:defRPr>
            </a:lvl4pPr>
            <a:lvl5pPr indent="0" lvl="4" marL="88900" marR="0" rtl="0" algn="l">
              <a:lnSpc>
                <a:spcPct val="115000"/>
              </a:lnSpc>
              <a:spcBef>
                <a:spcPts val="0"/>
              </a:spcBef>
              <a:spcAft>
                <a:spcPts val="1600"/>
              </a:spcAft>
              <a:buClr>
                <a:schemeClr val="lt1"/>
              </a:buClr>
              <a:buSzPts val="1400"/>
              <a:buFont typeface="Open Sans"/>
              <a:buChar char="○"/>
              <a:defRPr b="0" i="0" sz="1400" u="none" cap="none" strike="noStrike">
                <a:solidFill>
                  <a:schemeClr val="lt1"/>
                </a:solidFill>
                <a:latin typeface="Open Sans"/>
                <a:ea typeface="Open Sans"/>
                <a:cs typeface="Open Sans"/>
                <a:sym typeface="Open Sans"/>
              </a:defRPr>
            </a:lvl5pPr>
            <a:lvl6pPr indent="0" lvl="5" marL="88900" marR="0" rtl="0" algn="l">
              <a:lnSpc>
                <a:spcPct val="115000"/>
              </a:lnSpc>
              <a:spcBef>
                <a:spcPts val="0"/>
              </a:spcBef>
              <a:spcAft>
                <a:spcPts val="1600"/>
              </a:spcAft>
              <a:buClr>
                <a:schemeClr val="lt1"/>
              </a:buClr>
              <a:buSzPts val="1400"/>
              <a:buFont typeface="Open Sans"/>
              <a:buChar char="■"/>
              <a:defRPr b="0" i="0" sz="1400" u="none" cap="none" strike="noStrike">
                <a:solidFill>
                  <a:schemeClr val="lt1"/>
                </a:solidFill>
                <a:latin typeface="Open Sans"/>
                <a:ea typeface="Open Sans"/>
                <a:cs typeface="Open Sans"/>
                <a:sym typeface="Open Sans"/>
              </a:defRPr>
            </a:lvl6pPr>
            <a:lvl7pPr indent="0" lvl="6" marL="88900" marR="0" rtl="0" algn="l">
              <a:lnSpc>
                <a:spcPct val="115000"/>
              </a:lnSpc>
              <a:spcBef>
                <a:spcPts val="0"/>
              </a:spcBef>
              <a:spcAft>
                <a:spcPts val="1600"/>
              </a:spcAft>
              <a:buClr>
                <a:schemeClr val="lt1"/>
              </a:buClr>
              <a:buSzPts val="1400"/>
              <a:buFont typeface="Open Sans"/>
              <a:buChar char="●"/>
              <a:defRPr b="0" i="0" sz="1400" u="none" cap="none" strike="noStrike">
                <a:solidFill>
                  <a:schemeClr val="lt1"/>
                </a:solidFill>
                <a:latin typeface="Open Sans"/>
                <a:ea typeface="Open Sans"/>
                <a:cs typeface="Open Sans"/>
                <a:sym typeface="Open Sans"/>
              </a:defRPr>
            </a:lvl7pPr>
            <a:lvl8pPr indent="0" lvl="7" marL="88900" marR="0" rtl="0" algn="l">
              <a:lnSpc>
                <a:spcPct val="115000"/>
              </a:lnSpc>
              <a:spcBef>
                <a:spcPts val="0"/>
              </a:spcBef>
              <a:spcAft>
                <a:spcPts val="1600"/>
              </a:spcAft>
              <a:buClr>
                <a:schemeClr val="lt1"/>
              </a:buClr>
              <a:buSzPts val="1400"/>
              <a:buFont typeface="Open Sans"/>
              <a:buChar char="○"/>
              <a:defRPr b="0" i="0" sz="1400" u="none" cap="none" strike="noStrike">
                <a:solidFill>
                  <a:schemeClr val="lt1"/>
                </a:solidFill>
                <a:latin typeface="Open Sans"/>
                <a:ea typeface="Open Sans"/>
                <a:cs typeface="Open Sans"/>
                <a:sym typeface="Open Sans"/>
              </a:defRPr>
            </a:lvl8pPr>
            <a:lvl9pPr indent="0" lvl="8" marL="88900" marR="0" rtl="0" algn="l">
              <a:lnSpc>
                <a:spcPct val="115000"/>
              </a:lnSpc>
              <a:spcBef>
                <a:spcPts val="0"/>
              </a:spcBef>
              <a:spcAft>
                <a:spcPts val="1600"/>
              </a:spcAft>
              <a:buClr>
                <a:schemeClr val="lt1"/>
              </a:buClr>
              <a:buSzPts val="1400"/>
              <a:buFont typeface="Open Sans"/>
              <a:buChar char="■"/>
              <a:defRPr b="0" i="0" sz="1400" u="none" cap="none" strike="noStrike">
                <a:solidFill>
                  <a:schemeClr val="lt1"/>
                </a:solidFill>
                <a:latin typeface="Open Sans"/>
                <a:ea typeface="Open Sans"/>
                <a:cs typeface="Open Sans"/>
                <a:sym typeface="Open Sans"/>
              </a:defRPr>
            </a:lvl9pPr>
          </a:lstStyle>
          <a:p/>
        </p:txBody>
      </p:sp>
      <p:sp>
        <p:nvSpPr>
          <p:cNvPr id="47" name="Shape 47"/>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8" name="Shape 48"/>
        <p:cNvGrpSpPr/>
        <p:nvPr/>
      </p:nvGrpSpPr>
      <p:grpSpPr>
        <a:xfrm>
          <a:off x="0" y="0"/>
          <a:ext cx="0" cy="0"/>
          <a:chOff x="0" y="0"/>
          <a:chExt cx="0" cy="0"/>
        </a:xfrm>
      </p:grpSpPr>
      <p:sp>
        <p:nvSpPr>
          <p:cNvPr id="49" name="Shape 49"/>
          <p:cNvSpPr txBox="1"/>
          <p:nvPr>
            <p:ph idx="1" type="body"/>
          </p:nvPr>
        </p:nvSpPr>
        <p:spPr>
          <a:xfrm>
            <a:off x="319500" y="4218925"/>
            <a:ext cx="5998800" cy="5988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1pPr>
            <a:lvl2pPr indent="0" lvl="1" marL="8890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2pPr>
            <a:lvl3pPr indent="0" lvl="2" marL="8890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3pPr>
            <a:lvl4pPr indent="0" lvl="3" marL="8890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4pPr>
            <a:lvl5pPr indent="0" lvl="4" marL="8890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5pPr>
            <a:lvl6pPr indent="0" lvl="5" marL="8890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6pPr>
            <a:lvl7pPr indent="0" lvl="6" marL="8890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7pPr>
            <a:lvl8pPr indent="0" lvl="7" marL="8890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8pPr>
            <a:lvl9pPr indent="0" lvl="8" marL="8890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9pPr>
          </a:lstStyle>
          <a:p/>
        </p:txBody>
      </p:sp>
      <p:sp>
        <p:nvSpPr>
          <p:cNvPr id="50" name="Shape 50"/>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315925"/>
            <a:ext cx="8520600" cy="8313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1pPr>
            <a:lvl2pPr indent="0" lvl="1">
              <a:spcBef>
                <a:spcPts val="0"/>
              </a:spcBef>
              <a:buClr>
                <a:schemeClr val="dk1"/>
              </a:buClr>
              <a:buSzPts val="4200"/>
              <a:buFont typeface="Economica"/>
              <a:buNone/>
              <a:defRPr sz="4200">
                <a:solidFill>
                  <a:schemeClr val="dk1"/>
                </a:solidFill>
                <a:latin typeface="Economica"/>
                <a:ea typeface="Economica"/>
                <a:cs typeface="Economica"/>
                <a:sym typeface="Economica"/>
              </a:defRPr>
            </a:lvl2pPr>
            <a:lvl3pPr indent="0" lvl="2">
              <a:spcBef>
                <a:spcPts val="0"/>
              </a:spcBef>
              <a:buClr>
                <a:schemeClr val="dk1"/>
              </a:buClr>
              <a:buSzPts val="4200"/>
              <a:buFont typeface="Economica"/>
              <a:buNone/>
              <a:defRPr sz="4200">
                <a:solidFill>
                  <a:schemeClr val="dk1"/>
                </a:solidFill>
                <a:latin typeface="Economica"/>
                <a:ea typeface="Economica"/>
                <a:cs typeface="Economica"/>
                <a:sym typeface="Economica"/>
              </a:defRPr>
            </a:lvl3pPr>
            <a:lvl4pPr indent="0" lvl="3">
              <a:spcBef>
                <a:spcPts val="0"/>
              </a:spcBef>
              <a:buClr>
                <a:schemeClr val="dk1"/>
              </a:buClr>
              <a:buSzPts val="4200"/>
              <a:buFont typeface="Economica"/>
              <a:buNone/>
              <a:defRPr sz="4200">
                <a:solidFill>
                  <a:schemeClr val="dk1"/>
                </a:solidFill>
                <a:latin typeface="Economica"/>
                <a:ea typeface="Economica"/>
                <a:cs typeface="Economica"/>
                <a:sym typeface="Economica"/>
              </a:defRPr>
            </a:lvl4pPr>
            <a:lvl5pPr indent="0" lvl="4">
              <a:spcBef>
                <a:spcPts val="0"/>
              </a:spcBef>
              <a:buClr>
                <a:schemeClr val="dk1"/>
              </a:buClr>
              <a:buSzPts val="4200"/>
              <a:buFont typeface="Economica"/>
              <a:buNone/>
              <a:defRPr sz="4200">
                <a:solidFill>
                  <a:schemeClr val="dk1"/>
                </a:solidFill>
                <a:latin typeface="Economica"/>
                <a:ea typeface="Economica"/>
                <a:cs typeface="Economica"/>
                <a:sym typeface="Economica"/>
              </a:defRPr>
            </a:lvl5pPr>
            <a:lvl6pPr indent="0" lvl="5">
              <a:spcBef>
                <a:spcPts val="0"/>
              </a:spcBef>
              <a:buClr>
                <a:schemeClr val="dk1"/>
              </a:buClr>
              <a:buSzPts val="4200"/>
              <a:buFont typeface="Economica"/>
              <a:buNone/>
              <a:defRPr sz="4200">
                <a:solidFill>
                  <a:schemeClr val="dk1"/>
                </a:solidFill>
                <a:latin typeface="Economica"/>
                <a:ea typeface="Economica"/>
                <a:cs typeface="Economica"/>
                <a:sym typeface="Economica"/>
              </a:defRPr>
            </a:lvl6pPr>
            <a:lvl7pPr indent="0" lvl="6">
              <a:spcBef>
                <a:spcPts val="0"/>
              </a:spcBef>
              <a:buClr>
                <a:schemeClr val="dk1"/>
              </a:buClr>
              <a:buSzPts val="4200"/>
              <a:buFont typeface="Economica"/>
              <a:buNone/>
              <a:defRPr sz="4200">
                <a:solidFill>
                  <a:schemeClr val="dk1"/>
                </a:solidFill>
                <a:latin typeface="Economica"/>
                <a:ea typeface="Economica"/>
                <a:cs typeface="Economica"/>
                <a:sym typeface="Economica"/>
              </a:defRPr>
            </a:lvl7pPr>
            <a:lvl8pPr indent="0" lvl="7">
              <a:spcBef>
                <a:spcPts val="0"/>
              </a:spcBef>
              <a:buClr>
                <a:schemeClr val="dk1"/>
              </a:buClr>
              <a:buSzPts val="4200"/>
              <a:buFont typeface="Economica"/>
              <a:buNone/>
              <a:defRPr sz="4200">
                <a:solidFill>
                  <a:schemeClr val="dk1"/>
                </a:solidFill>
                <a:latin typeface="Economica"/>
                <a:ea typeface="Economica"/>
                <a:cs typeface="Economica"/>
                <a:sym typeface="Economica"/>
              </a:defRPr>
            </a:lvl8pPr>
            <a:lvl9pPr indent="0" lvl="8">
              <a:spcBef>
                <a:spcPts val="0"/>
              </a:spcBef>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Shape 7"/>
          <p:cNvSpPr txBox="1"/>
          <p:nvPr>
            <p:ph idx="1" type="body"/>
          </p:nvPr>
        </p:nvSpPr>
        <p:spPr>
          <a:xfrm>
            <a:off x="311700" y="1225225"/>
            <a:ext cx="8520600" cy="3354000"/>
          </a:xfrm>
          <a:prstGeom prst="rect">
            <a:avLst/>
          </a:prstGeom>
          <a:noFill/>
          <a:ln>
            <a:noFill/>
          </a:ln>
        </p:spPr>
        <p:txBody>
          <a:bodyPr anchorCtr="0" anchor="t" bIns="91425" lIns="91425" rIns="91425" wrap="square" tIns="91425"/>
          <a:lstStyle>
            <a:lvl1pPr indent="0" lvl="0" marL="114300" marR="0" rtl="0" algn="l">
              <a:lnSpc>
                <a:spcPct val="115000"/>
              </a:lnSpc>
              <a:spcBef>
                <a:spcPts val="0"/>
              </a:spcBef>
              <a:spcAft>
                <a:spcPts val="1600"/>
              </a:spcAft>
              <a:buClr>
                <a:schemeClr val="dk1"/>
              </a:buClr>
              <a:buSzPts val="1800"/>
              <a:buFont typeface="Open Sans"/>
              <a:buChar char="●"/>
              <a:defRPr b="0" i="0" sz="1800" u="none" cap="none" strike="noStrike">
                <a:solidFill>
                  <a:schemeClr val="dk1"/>
                </a:solidFill>
                <a:latin typeface="Open Sans"/>
                <a:ea typeface="Open Sans"/>
                <a:cs typeface="Open Sans"/>
                <a:sym typeface="Open Sans"/>
              </a:defRPr>
            </a:lvl1pPr>
            <a:lvl2pPr indent="0" lvl="1" marL="8890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2pPr>
            <a:lvl3pPr indent="0" lvl="2" marL="8890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3pPr>
            <a:lvl4pPr indent="0" lvl="3" marL="8890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4pPr>
            <a:lvl5pPr indent="0" lvl="4" marL="8890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5pPr>
            <a:lvl6pPr indent="0" lvl="5" marL="8890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6pPr>
            <a:lvl7pPr indent="0" lvl="6" marL="8890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7pPr>
            <a:lvl8pPr indent="0" lvl="7" marL="8890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8pPr>
            <a:lvl9pPr indent="0" lvl="8" marL="8890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63500" lvl="0" marL="0" marR="0" rtl="0" algn="r">
              <a:lnSpc>
                <a:spcPct val="100000"/>
              </a:lnSpc>
              <a:spcBef>
                <a:spcPts val="0"/>
              </a:spcBef>
              <a:spcAft>
                <a:spcPts val="0"/>
              </a:spcAft>
              <a:buClr>
                <a:schemeClr val="dk1"/>
              </a:buClr>
              <a:buSzPts val="1000"/>
              <a:buFont typeface="Economica"/>
              <a:buNone/>
            </a:pPr>
            <a:fld id="{00000000-1234-1234-1234-123412341234}" type="slidenum">
              <a:rPr b="0" i="0" lang="en" sz="1000" u="none" cap="none" strike="noStrike">
                <a:solidFill>
                  <a:schemeClr val="dk1"/>
                </a:solidFill>
                <a:latin typeface="Economica"/>
                <a:ea typeface="Economica"/>
                <a:cs typeface="Economica"/>
                <a:sym typeface="Economic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docs.google.com/presentation/d/1cCFinb9YDMlVaVU2UGhTmQ7EviIKWMHqP0TMMGNbvdM/edit?usp=sharing" TargetMode="External"/><Relationship Id="rId4" Type="http://schemas.openxmlformats.org/officeDocument/2006/relationships/hyperlink" Target="mailto:physiologyteam437@gmail.com" TargetMode="External"/><Relationship Id="rId5" Type="http://schemas.openxmlformats.org/officeDocument/2006/relationships/image" Target="../media/image21.png"/><Relationship Id="rId6" Type="http://schemas.openxmlformats.org/officeDocument/2006/relationships/image" Target="../media/image24.png"/><Relationship Id="rId7" Type="http://schemas.openxmlformats.org/officeDocument/2006/relationships/image" Target="../media/image22.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61" name="Shape 61"/>
        <p:cNvGrpSpPr/>
        <p:nvPr/>
      </p:nvGrpSpPr>
      <p:grpSpPr>
        <a:xfrm>
          <a:off x="0" y="0"/>
          <a:ext cx="0" cy="0"/>
          <a:chOff x="0" y="0"/>
          <a:chExt cx="0" cy="0"/>
        </a:xfrm>
      </p:grpSpPr>
      <p:pic>
        <p:nvPicPr>
          <p:cNvPr id="62" name="Shape 62"/>
          <p:cNvPicPr preferRelativeResize="0"/>
          <p:nvPr/>
        </p:nvPicPr>
        <p:blipFill rotWithShape="1">
          <a:blip r:embed="rId3">
            <a:alphaModFix/>
          </a:blip>
          <a:srcRect b="0" l="0" r="0" t="0"/>
          <a:stretch/>
        </p:blipFill>
        <p:spPr>
          <a:xfrm>
            <a:off x="7352046" y="3765904"/>
            <a:ext cx="1790163" cy="1375396"/>
          </a:xfrm>
          <a:prstGeom prst="rect">
            <a:avLst/>
          </a:prstGeom>
          <a:noFill/>
          <a:ln>
            <a:noFill/>
          </a:ln>
        </p:spPr>
      </p:pic>
      <p:pic>
        <p:nvPicPr>
          <p:cNvPr id="63" name="Shape 63"/>
          <p:cNvPicPr preferRelativeResize="0"/>
          <p:nvPr/>
        </p:nvPicPr>
        <p:blipFill rotWithShape="1">
          <a:blip r:embed="rId4">
            <a:alphaModFix/>
          </a:blip>
          <a:srcRect b="0" l="0" r="0" t="0"/>
          <a:stretch/>
        </p:blipFill>
        <p:spPr>
          <a:xfrm>
            <a:off x="47400" y="0"/>
            <a:ext cx="1420396" cy="1094840"/>
          </a:xfrm>
          <a:prstGeom prst="rect">
            <a:avLst/>
          </a:prstGeom>
          <a:noFill/>
          <a:ln>
            <a:noFill/>
          </a:ln>
        </p:spPr>
      </p:pic>
      <p:pic>
        <p:nvPicPr>
          <p:cNvPr id="64" name="Shape 64"/>
          <p:cNvPicPr preferRelativeResize="0"/>
          <p:nvPr/>
        </p:nvPicPr>
        <p:blipFill rotWithShape="1">
          <a:blip r:embed="rId5">
            <a:alphaModFix/>
          </a:blip>
          <a:srcRect b="0" l="0" r="0" t="0"/>
          <a:stretch/>
        </p:blipFill>
        <p:spPr>
          <a:xfrm>
            <a:off x="6923648" y="2"/>
            <a:ext cx="2220351" cy="851979"/>
          </a:xfrm>
          <a:prstGeom prst="rect">
            <a:avLst/>
          </a:prstGeom>
          <a:noFill/>
          <a:ln>
            <a:noFill/>
          </a:ln>
        </p:spPr>
      </p:pic>
      <p:sp>
        <p:nvSpPr>
          <p:cNvPr id="65" name="Shape 65"/>
          <p:cNvSpPr txBox="1"/>
          <p:nvPr/>
        </p:nvSpPr>
        <p:spPr>
          <a:xfrm>
            <a:off x="2874600" y="1094850"/>
            <a:ext cx="3394800" cy="3127200"/>
          </a:xfrm>
          <a:prstGeom prst="rect">
            <a:avLst/>
          </a:prstGeom>
          <a:noFill/>
          <a:ln>
            <a:noFill/>
          </a:ln>
        </p:spPr>
        <p:txBody>
          <a:bodyPr anchorCtr="0" anchor="t" bIns="91425" lIns="91425" rIns="91425" wrap="square" tIns="91425">
            <a:noAutofit/>
          </a:bodyPr>
          <a:lstStyle/>
          <a:p>
            <a:pPr indent="-355600" lvl="0" marL="0" marR="0" rtl="0" algn="ctr">
              <a:lnSpc>
                <a:spcPct val="100000"/>
              </a:lnSpc>
              <a:spcBef>
                <a:spcPts val="0"/>
              </a:spcBef>
              <a:spcAft>
                <a:spcPts val="0"/>
              </a:spcAft>
              <a:buClr>
                <a:schemeClr val="accent2"/>
              </a:buClr>
              <a:buSzPts val="5600"/>
              <a:buFont typeface="Economica"/>
              <a:buNone/>
            </a:pPr>
            <a:r>
              <a:t/>
            </a:r>
            <a:endParaRPr b="0" i="0" sz="1400" u="none" cap="none" strike="noStrike">
              <a:solidFill>
                <a:srgbClr val="000000"/>
              </a:solidFill>
              <a:latin typeface="Arial"/>
              <a:ea typeface="Arial"/>
              <a:cs typeface="Arial"/>
              <a:sym typeface="Arial"/>
            </a:endParaRPr>
          </a:p>
          <a:p>
            <a:pPr indent="-165100" lvl="0" marL="0" marR="0" rtl="0" algn="ctr">
              <a:lnSpc>
                <a:spcPct val="100000"/>
              </a:lnSpc>
              <a:spcBef>
                <a:spcPts val="0"/>
              </a:spcBef>
              <a:spcAft>
                <a:spcPts val="0"/>
              </a:spcAft>
              <a:buClr>
                <a:srgbClr val="000000"/>
              </a:buClr>
              <a:buSzPts val="2600"/>
              <a:buFont typeface="Arial"/>
              <a:buNone/>
            </a:pPr>
            <a:r>
              <a:rPr lang="en" sz="3600">
                <a:solidFill>
                  <a:schemeClr val="accent2"/>
                </a:solidFill>
                <a:latin typeface="Economica"/>
                <a:ea typeface="Economica"/>
                <a:cs typeface="Economica"/>
                <a:sym typeface="Economica"/>
              </a:rPr>
              <a:t>Physical and Physiological Factors in Athletic Performance</a:t>
            </a:r>
            <a:r>
              <a:rPr lang="en" sz="3600">
                <a:solidFill>
                  <a:schemeClr val="accent2"/>
                </a:solidFill>
              </a:rPr>
              <a:t> </a:t>
            </a:r>
          </a:p>
        </p:txBody>
      </p:sp>
      <p:sp>
        <p:nvSpPr>
          <p:cNvPr id="66" name="Shape 66"/>
          <p:cNvSpPr txBox="1"/>
          <p:nvPr/>
        </p:nvSpPr>
        <p:spPr>
          <a:xfrm>
            <a:off x="0" y="3097200"/>
            <a:ext cx="2314500" cy="2046300"/>
          </a:xfrm>
          <a:prstGeom prst="rect">
            <a:avLst/>
          </a:prstGeom>
          <a:noFill/>
          <a:ln cap="flat" cmpd="sng" w="9525">
            <a:solidFill>
              <a:schemeClr val="lt1"/>
            </a:solidFill>
            <a:prstDash val="solid"/>
            <a:round/>
            <a:headEnd len="med" w="med" type="none"/>
            <a:tailEnd len="med" w="med" type="none"/>
          </a:ln>
        </p:spPr>
        <p:txBody>
          <a:bodyPr anchorCtr="0" anchor="t" bIns="91425" lIns="91425" rIns="91425" wrap="square" tIns="91425">
            <a:noAutofit/>
          </a:bodyPr>
          <a:lstStyle/>
          <a:p>
            <a:pPr indent="-342900" lvl="0" marL="457200" marR="0" rtl="0" algn="l">
              <a:lnSpc>
                <a:spcPct val="100000"/>
              </a:lnSpc>
              <a:spcBef>
                <a:spcPts val="0"/>
              </a:spcBef>
              <a:spcAft>
                <a:spcPts val="0"/>
              </a:spcAft>
              <a:buClr>
                <a:schemeClr val="accent2"/>
              </a:buClr>
              <a:buSzPts val="1800"/>
              <a:buFont typeface="Open Sans"/>
              <a:buChar char="➢"/>
            </a:pPr>
            <a:r>
              <a:rPr b="0" i="0" lang="en" sz="1800" u="none" cap="none" strike="noStrike">
                <a:solidFill>
                  <a:schemeClr val="accent2"/>
                </a:solidFill>
                <a:latin typeface="Open Sans"/>
                <a:ea typeface="Open Sans"/>
                <a:cs typeface="Open Sans"/>
                <a:sym typeface="Open Sans"/>
              </a:rPr>
              <a:t>Color index:</a:t>
            </a:r>
          </a:p>
          <a:p>
            <a:pPr indent="-152400" lvl="0" marL="457200" marR="0" rtl="0">
              <a:lnSpc>
                <a:spcPct val="100000"/>
              </a:lnSpc>
              <a:spcBef>
                <a:spcPts val="0"/>
              </a:spcBef>
              <a:spcAft>
                <a:spcPts val="0"/>
              </a:spcAft>
              <a:buClr>
                <a:srgbClr val="FF0000"/>
              </a:buClr>
              <a:buSzPts val="1200"/>
              <a:buFont typeface="Open Sans"/>
              <a:buNone/>
            </a:pPr>
            <a:r>
              <a:rPr b="0" i="0" lang="en" sz="1200" u="none" cap="none" strike="noStrike">
                <a:solidFill>
                  <a:srgbClr val="FF0000"/>
                </a:solidFill>
                <a:latin typeface="Open Sans"/>
                <a:ea typeface="Open Sans"/>
                <a:cs typeface="Open Sans"/>
                <a:sym typeface="Open Sans"/>
              </a:rPr>
              <a:t>Red: important</a:t>
            </a:r>
          </a:p>
          <a:p>
            <a:pPr indent="-152400" lvl="0" marL="457200" marR="0" rtl="0">
              <a:lnSpc>
                <a:spcPct val="100000"/>
              </a:lnSpc>
              <a:spcBef>
                <a:spcPts val="0"/>
              </a:spcBef>
              <a:spcAft>
                <a:spcPts val="0"/>
              </a:spcAft>
              <a:buClr>
                <a:schemeClr val="accent5"/>
              </a:buClr>
              <a:buSzPts val="1200"/>
              <a:buFont typeface="Open Sans"/>
              <a:buNone/>
            </a:pPr>
            <a:r>
              <a:rPr b="0" i="0" lang="en" sz="1200" u="none" cap="none" strike="noStrike">
                <a:solidFill>
                  <a:schemeClr val="accent5"/>
                </a:solidFill>
                <a:latin typeface="Open Sans"/>
                <a:ea typeface="Open Sans"/>
                <a:cs typeface="Open Sans"/>
                <a:sym typeface="Open Sans"/>
              </a:rPr>
              <a:t>Green: doctor’s notes</a:t>
            </a:r>
          </a:p>
          <a:p>
            <a:pPr indent="-152400" lvl="0" marL="457200" marR="0" rtl="0">
              <a:lnSpc>
                <a:spcPct val="100000"/>
              </a:lnSpc>
              <a:spcBef>
                <a:spcPts val="0"/>
              </a:spcBef>
              <a:spcAft>
                <a:spcPts val="0"/>
              </a:spcAft>
              <a:buClr>
                <a:schemeClr val="dk2"/>
              </a:buClr>
              <a:buSzPts val="1200"/>
              <a:buFont typeface="Open Sans"/>
              <a:buNone/>
            </a:pPr>
            <a:r>
              <a:rPr b="0" i="0" lang="en" sz="1200" u="none" cap="none" strike="noStrike">
                <a:solidFill>
                  <a:schemeClr val="dk2"/>
                </a:solidFill>
                <a:latin typeface="Open Sans"/>
                <a:ea typeface="Open Sans"/>
                <a:cs typeface="Open Sans"/>
                <a:sym typeface="Open Sans"/>
              </a:rPr>
              <a:t>Grey: extra information</a:t>
            </a:r>
          </a:p>
          <a:p>
            <a:pPr indent="-152400" lvl="0" marL="457200" marR="0" rtl="0">
              <a:lnSpc>
                <a:spcPct val="100000"/>
              </a:lnSpc>
              <a:spcBef>
                <a:spcPts val="0"/>
              </a:spcBef>
              <a:spcAft>
                <a:spcPts val="0"/>
              </a:spcAft>
              <a:buClr>
                <a:srgbClr val="C27BA0"/>
              </a:buClr>
              <a:buSzPts val="1200"/>
              <a:buFont typeface="Open Sans"/>
              <a:buNone/>
            </a:pPr>
            <a:r>
              <a:rPr b="0" i="0" lang="en" sz="1200" u="none" cap="none" strike="noStrike">
                <a:solidFill>
                  <a:srgbClr val="C27BA0"/>
                </a:solidFill>
                <a:latin typeface="Open Sans"/>
                <a:ea typeface="Open Sans"/>
                <a:cs typeface="Open Sans"/>
                <a:sym typeface="Open Sans"/>
              </a:rPr>
              <a:t>Pink: found only in female’s slides</a:t>
            </a:r>
          </a:p>
          <a:p>
            <a:pPr indent="-152400" lvl="0" marL="457200" marR="0" rtl="0">
              <a:lnSpc>
                <a:spcPct val="100000"/>
              </a:lnSpc>
              <a:spcBef>
                <a:spcPts val="0"/>
              </a:spcBef>
              <a:spcAft>
                <a:spcPts val="0"/>
              </a:spcAft>
              <a:buClr>
                <a:srgbClr val="3D85C6"/>
              </a:buClr>
              <a:buSzPts val="1200"/>
              <a:buFont typeface="Open Sans"/>
              <a:buNone/>
            </a:pPr>
            <a:r>
              <a:rPr b="0" i="0" lang="en" sz="1200" u="none" cap="none" strike="noStrike">
                <a:solidFill>
                  <a:srgbClr val="3D85C6"/>
                </a:solidFill>
                <a:latin typeface="Open Sans"/>
                <a:ea typeface="Open Sans"/>
                <a:cs typeface="Open Sans"/>
                <a:sym typeface="Open Sans"/>
              </a:rPr>
              <a:t>blue: found only in male’s slides</a:t>
            </a:r>
          </a:p>
        </p:txBody>
      </p:sp>
      <p:sp>
        <p:nvSpPr>
          <p:cNvPr id="67" name="Shape 67"/>
          <p:cNvSpPr txBox="1"/>
          <p:nvPr/>
        </p:nvSpPr>
        <p:spPr>
          <a:xfrm>
            <a:off x="2214000" y="4655301"/>
            <a:ext cx="4716000" cy="417900"/>
          </a:xfrm>
          <a:prstGeom prst="rect">
            <a:avLst/>
          </a:prstGeom>
          <a:noFill/>
          <a:ln>
            <a:noFill/>
          </a:ln>
        </p:spPr>
        <p:txBody>
          <a:bodyPr anchorCtr="0" anchor="t" bIns="91425" lIns="91425" rIns="91425" wrap="square" tIns="91425">
            <a:noAutofit/>
          </a:bodyPr>
          <a:lstStyle/>
          <a:p>
            <a:pPr indent="-69849" lvl="0" marL="0" marR="0" rtl="0" algn="ctr">
              <a:lnSpc>
                <a:spcPct val="100000"/>
              </a:lnSpc>
              <a:spcBef>
                <a:spcPts val="0"/>
              </a:spcBef>
              <a:spcAft>
                <a:spcPts val="0"/>
              </a:spcAft>
              <a:buClr>
                <a:schemeClr val="dk1"/>
              </a:buClr>
              <a:buSzPts val="1100"/>
              <a:buFont typeface="Arial"/>
              <a:buNone/>
            </a:pPr>
            <a:r>
              <a:rPr b="0" i="0" lang="en" sz="1400" u="none" cap="none" strike="noStrike">
                <a:solidFill>
                  <a:schemeClr val="accent4"/>
                </a:solidFill>
                <a:latin typeface="Economica"/>
                <a:ea typeface="Economica"/>
                <a:cs typeface="Economica"/>
                <a:sym typeface="Economica"/>
              </a:rPr>
              <a:t>Physiology 437 team work</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ph type="title"/>
          </p:nvPr>
        </p:nvSpPr>
        <p:spPr>
          <a:xfrm>
            <a:off x="311700" y="66569"/>
            <a:ext cx="8520600" cy="1273800"/>
          </a:xfrm>
          <a:prstGeom prst="rect">
            <a:avLst/>
          </a:prstGeom>
        </p:spPr>
        <p:txBody>
          <a:bodyPr anchorCtr="0" anchor="b" bIns="91425" lIns="91425" rIns="91425" wrap="square" tIns="91425">
            <a:noAutofit/>
          </a:bodyPr>
          <a:lstStyle/>
          <a:p>
            <a:pPr indent="0" lvl="0" marL="0">
              <a:spcBef>
                <a:spcPts val="0"/>
              </a:spcBef>
              <a:buNone/>
            </a:pPr>
            <a:r>
              <a:rPr lang="en" sz="3600">
                <a:solidFill>
                  <a:schemeClr val="accent2"/>
                </a:solidFill>
              </a:rPr>
              <a:t>Anaerobic Glycolysis  (Glycogen-Lactic acid system) Without Oxygen</a:t>
            </a:r>
          </a:p>
        </p:txBody>
      </p:sp>
      <p:sp>
        <p:nvSpPr>
          <p:cNvPr id="141" name="Shape 141"/>
          <p:cNvSpPr txBox="1"/>
          <p:nvPr>
            <p:ph idx="1" type="body"/>
          </p:nvPr>
        </p:nvSpPr>
        <p:spPr>
          <a:xfrm>
            <a:off x="98971" y="1376125"/>
            <a:ext cx="6249000" cy="2158200"/>
          </a:xfrm>
          <a:prstGeom prst="rect">
            <a:avLst/>
          </a:prstGeom>
        </p:spPr>
        <p:txBody>
          <a:bodyPr anchorCtr="0" anchor="t" bIns="91425" lIns="91425" rIns="91425" wrap="square" tIns="91425">
            <a:noAutofit/>
          </a:bodyPr>
          <a:lstStyle/>
          <a:p>
            <a:pPr indent="-317500" lvl="0" marL="457200" rtl="0">
              <a:spcBef>
                <a:spcPts val="0"/>
              </a:spcBef>
              <a:spcAft>
                <a:spcPts val="0"/>
              </a:spcAft>
              <a:buSzPts val="1400"/>
              <a:buChar char="-"/>
            </a:pPr>
            <a:r>
              <a:rPr lang="en" sz="1400"/>
              <a:t>Is the primary energy source for peak (sever) muscular activity. It provides </a:t>
            </a:r>
            <a:r>
              <a:rPr lang="en" sz="1400">
                <a:solidFill>
                  <a:srgbClr val="F1C232"/>
                </a:solidFill>
              </a:rPr>
              <a:t>1.3-1.6</a:t>
            </a:r>
            <a:r>
              <a:rPr lang="en" sz="1400"/>
              <a:t> minutes of </a:t>
            </a:r>
            <a:r>
              <a:rPr lang="en" sz="1400" u="sng"/>
              <a:t>maximal muscle activity</a:t>
            </a:r>
          </a:p>
          <a:p>
            <a:pPr indent="-317500" lvl="0" marL="457200" rtl="0">
              <a:spcBef>
                <a:spcPts val="0"/>
              </a:spcBef>
              <a:spcAft>
                <a:spcPts val="0"/>
              </a:spcAft>
              <a:buSzPts val="1400"/>
              <a:buChar char="-"/>
            </a:pPr>
            <a:r>
              <a:rPr lang="en" sz="1400"/>
              <a:t>The process of </a:t>
            </a:r>
            <a:r>
              <a:rPr lang="en" sz="1400">
                <a:solidFill>
                  <a:srgbClr val="FF0000"/>
                </a:solidFill>
              </a:rPr>
              <a:t>anaerobic metabolism</a:t>
            </a:r>
            <a:r>
              <a:rPr lang="en" sz="1400"/>
              <a:t> can maintain </a:t>
            </a:r>
            <a:r>
              <a:rPr lang="en" sz="1400" u="sng"/>
              <a:t>ATP supply</a:t>
            </a:r>
            <a:r>
              <a:rPr lang="en" sz="1400"/>
              <a:t> for about </a:t>
            </a:r>
            <a:r>
              <a:rPr lang="en" sz="1400">
                <a:solidFill>
                  <a:srgbClr val="F1C232"/>
                </a:solidFill>
              </a:rPr>
              <a:t>45-60s.</a:t>
            </a:r>
          </a:p>
          <a:p>
            <a:pPr indent="-323850" lvl="0" marL="457200" rtl="0">
              <a:spcBef>
                <a:spcPts val="0"/>
              </a:spcBef>
              <a:buSzPts val="1500"/>
              <a:buChar char="-"/>
            </a:pPr>
            <a:r>
              <a:rPr lang="en">
                <a:solidFill>
                  <a:srgbClr val="000000"/>
                </a:solidFill>
              </a:rPr>
              <a:t>Source of energy:</a:t>
            </a:r>
            <a:r>
              <a:rPr lang="en" sz="2100">
                <a:solidFill>
                  <a:srgbClr val="000000"/>
                </a:solidFill>
              </a:rPr>
              <a:t> </a:t>
            </a:r>
            <a:r>
              <a:rPr lang="en" sz="1400">
                <a:solidFill>
                  <a:srgbClr val="000000"/>
                </a:solidFill>
              </a:rPr>
              <a:t>Carbohydrate (glycolysis) , Lactate and ATP</a:t>
            </a:r>
            <a:br>
              <a:rPr lang="en" sz="1400">
                <a:solidFill>
                  <a:srgbClr val="000000"/>
                </a:solidFill>
              </a:rPr>
            </a:br>
          </a:p>
        </p:txBody>
      </p:sp>
      <p:pic>
        <p:nvPicPr>
          <p:cNvPr id="142" name="Shape 142"/>
          <p:cNvPicPr preferRelativeResize="0"/>
          <p:nvPr/>
        </p:nvPicPr>
        <p:blipFill>
          <a:blip r:embed="rId3">
            <a:alphaModFix/>
          </a:blip>
          <a:stretch>
            <a:fillRect/>
          </a:stretch>
        </p:blipFill>
        <p:spPr>
          <a:xfrm>
            <a:off x="6673575" y="990426"/>
            <a:ext cx="2321725" cy="3566701"/>
          </a:xfrm>
          <a:prstGeom prst="rect">
            <a:avLst/>
          </a:prstGeom>
          <a:noFill/>
          <a:ln>
            <a:noFill/>
          </a:ln>
        </p:spPr>
      </p:pic>
      <p:sp>
        <p:nvSpPr>
          <p:cNvPr id="143" name="Shape 143"/>
          <p:cNvSpPr/>
          <p:nvPr/>
        </p:nvSpPr>
        <p:spPr>
          <a:xfrm>
            <a:off x="218700" y="3166750"/>
            <a:ext cx="1187400" cy="653100"/>
          </a:xfrm>
          <a:prstGeom prst="homePlate">
            <a:avLst>
              <a:gd fmla="val 500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rPr lang="en"/>
              <a:t>Glycogen</a:t>
            </a:r>
          </a:p>
        </p:txBody>
      </p:sp>
      <p:sp>
        <p:nvSpPr>
          <p:cNvPr id="144" name="Shape 144"/>
          <p:cNvSpPr/>
          <p:nvPr/>
        </p:nvSpPr>
        <p:spPr>
          <a:xfrm>
            <a:off x="1183562" y="3166750"/>
            <a:ext cx="1529100" cy="653100"/>
          </a:xfrm>
          <a:prstGeom prst="chevron">
            <a:avLst>
              <a:gd fmla="val 500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rPr lang="en"/>
              <a:t>Glucose</a:t>
            </a:r>
          </a:p>
        </p:txBody>
      </p:sp>
      <p:sp>
        <p:nvSpPr>
          <p:cNvPr id="145" name="Shape 145"/>
          <p:cNvSpPr/>
          <p:nvPr/>
        </p:nvSpPr>
        <p:spPr>
          <a:xfrm>
            <a:off x="2480000" y="3166750"/>
            <a:ext cx="2028600" cy="653100"/>
          </a:xfrm>
          <a:prstGeom prst="chevron">
            <a:avLst>
              <a:gd fmla="val 500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rPr lang="en"/>
              <a:t> </a:t>
            </a:r>
            <a:r>
              <a:rPr lang="en"/>
              <a:t>2 pyruvic acid </a:t>
            </a:r>
          </a:p>
        </p:txBody>
      </p:sp>
      <p:sp>
        <p:nvSpPr>
          <p:cNvPr id="146" name="Shape 146"/>
          <p:cNvSpPr/>
          <p:nvPr/>
        </p:nvSpPr>
        <p:spPr>
          <a:xfrm>
            <a:off x="4258300" y="3166750"/>
            <a:ext cx="2252100" cy="653100"/>
          </a:xfrm>
          <a:prstGeom prst="chevron">
            <a:avLst>
              <a:gd fmla="val 500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69850" lvl="0" marL="0">
              <a:spcBef>
                <a:spcPts val="0"/>
              </a:spcBef>
              <a:buClr>
                <a:srgbClr val="000000"/>
              </a:buClr>
              <a:buSzPts val="1100"/>
              <a:buFont typeface="Arial"/>
              <a:buNone/>
            </a:pPr>
            <a:r>
              <a:t/>
            </a:r>
            <a:endParaRPr/>
          </a:p>
        </p:txBody>
      </p:sp>
      <p:sp>
        <p:nvSpPr>
          <p:cNvPr id="147" name="Shape 147"/>
          <p:cNvSpPr txBox="1"/>
          <p:nvPr/>
        </p:nvSpPr>
        <p:spPr>
          <a:xfrm>
            <a:off x="4584800" y="3166750"/>
            <a:ext cx="1839300" cy="653100"/>
          </a:xfrm>
          <a:prstGeom prst="rect">
            <a:avLst/>
          </a:prstGeom>
          <a:noFill/>
          <a:ln>
            <a:noFill/>
          </a:ln>
        </p:spPr>
        <p:txBody>
          <a:bodyPr anchorCtr="0" anchor="ctr" bIns="91425" lIns="91425" rIns="91425" wrap="square" tIns="91425">
            <a:noAutofit/>
          </a:bodyPr>
          <a:lstStyle/>
          <a:p>
            <a:pPr indent="0" lvl="0" marL="0" rtl="0">
              <a:spcBef>
                <a:spcPts val="0"/>
              </a:spcBef>
              <a:buNone/>
            </a:pPr>
            <a:r>
              <a:rPr lang="en" sz="1200">
                <a:solidFill>
                  <a:schemeClr val="dk1"/>
                </a:solidFill>
              </a:rPr>
              <a:t>Produces </a:t>
            </a:r>
            <a:r>
              <a:rPr lang="en" sz="1200">
                <a:solidFill>
                  <a:srgbClr val="FF0000"/>
                </a:solidFill>
              </a:rPr>
              <a:t>2 ATP</a:t>
            </a:r>
            <a:r>
              <a:rPr lang="en" sz="1200">
                <a:solidFill>
                  <a:schemeClr val="dk1"/>
                </a:solidFill>
              </a:rPr>
              <a:t> molecules per molecule of glucose + </a:t>
            </a:r>
            <a:r>
              <a:rPr lang="en" sz="1200">
                <a:solidFill>
                  <a:srgbClr val="FF0000"/>
                </a:solidFill>
              </a:rPr>
              <a:t>2 NADH</a:t>
            </a:r>
            <a:r>
              <a:rPr lang="en" sz="1200">
                <a:solidFill>
                  <a:schemeClr val="dk1"/>
                </a:solidFill>
              </a:rPr>
              <a:t> </a:t>
            </a:r>
          </a:p>
        </p:txBody>
      </p:sp>
      <p:sp>
        <p:nvSpPr>
          <p:cNvPr id="148" name="Shape 148"/>
          <p:cNvSpPr/>
          <p:nvPr/>
        </p:nvSpPr>
        <p:spPr>
          <a:xfrm>
            <a:off x="218700" y="3904025"/>
            <a:ext cx="1404300" cy="653100"/>
          </a:xfrm>
          <a:prstGeom prst="homePlate">
            <a:avLst>
              <a:gd fmla="val 500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rPr lang="en"/>
              <a:t>2 Pyruvic acid</a:t>
            </a:r>
          </a:p>
        </p:txBody>
      </p:sp>
      <p:sp>
        <p:nvSpPr>
          <p:cNvPr id="149" name="Shape 149"/>
          <p:cNvSpPr/>
          <p:nvPr/>
        </p:nvSpPr>
        <p:spPr>
          <a:xfrm>
            <a:off x="1406100" y="3904025"/>
            <a:ext cx="1705200" cy="653100"/>
          </a:xfrm>
          <a:prstGeom prst="chevron">
            <a:avLst>
              <a:gd fmla="val 500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rPr lang="en"/>
              <a:t>2 lactic acid (2 NAD+)</a:t>
            </a:r>
          </a:p>
        </p:txBody>
      </p:sp>
      <p:sp>
        <p:nvSpPr>
          <p:cNvPr id="150" name="Shape 150"/>
          <p:cNvSpPr/>
          <p:nvPr/>
        </p:nvSpPr>
        <p:spPr>
          <a:xfrm>
            <a:off x="2887400" y="3904025"/>
            <a:ext cx="3713400" cy="653100"/>
          </a:xfrm>
          <a:prstGeom prst="chevron">
            <a:avLst>
              <a:gd fmla="val 500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151" name="Shape 151"/>
          <p:cNvSpPr txBox="1"/>
          <p:nvPr/>
        </p:nvSpPr>
        <p:spPr>
          <a:xfrm>
            <a:off x="3221775" y="4106877"/>
            <a:ext cx="3384900" cy="381000"/>
          </a:xfrm>
          <a:prstGeom prst="rect">
            <a:avLst/>
          </a:prstGeom>
          <a:noFill/>
          <a:ln>
            <a:noFill/>
          </a:ln>
        </p:spPr>
        <p:txBody>
          <a:bodyPr anchorCtr="0" anchor="ctr" bIns="91425" lIns="91425" rIns="91425" wrap="square" tIns="91425">
            <a:noAutofit/>
          </a:bodyPr>
          <a:lstStyle/>
          <a:p>
            <a:pPr indent="0" lvl="0" marL="0" rtl="0">
              <a:spcBef>
                <a:spcPts val="0"/>
              </a:spcBef>
              <a:buNone/>
            </a:pPr>
            <a:r>
              <a:rPr lang="en" sz="1100">
                <a:solidFill>
                  <a:schemeClr val="dk1"/>
                </a:solidFill>
              </a:rPr>
              <a:t>Lactic acid diffuses out of muscles →blood →  taken by the liver → Glucose (by gluconeogenesis) →blood → taken by the muscle again.</a:t>
            </a:r>
            <a:br>
              <a:rPr lang="en" sz="1100">
                <a:solidFill>
                  <a:schemeClr val="dk1"/>
                </a:solidFill>
              </a:rPr>
            </a:b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Shape 156"/>
          <p:cNvSpPr txBox="1"/>
          <p:nvPr>
            <p:ph type="title"/>
          </p:nvPr>
        </p:nvSpPr>
        <p:spPr>
          <a:xfrm>
            <a:off x="311700" y="217550"/>
            <a:ext cx="8520600" cy="683100"/>
          </a:xfrm>
          <a:prstGeom prst="rect">
            <a:avLst/>
          </a:prstGeom>
        </p:spPr>
        <p:txBody>
          <a:bodyPr anchorCtr="0" anchor="b" bIns="91425" lIns="91425" rIns="91425" wrap="square" tIns="91425">
            <a:noAutofit/>
          </a:bodyPr>
          <a:lstStyle/>
          <a:p>
            <a:pPr indent="-69850" lvl="0" marL="0">
              <a:spcBef>
                <a:spcPts val="0"/>
              </a:spcBef>
              <a:buClr>
                <a:schemeClr val="dk1"/>
              </a:buClr>
              <a:buSzPts val="1100"/>
              <a:buFont typeface="Arial"/>
              <a:buNone/>
            </a:pPr>
            <a:r>
              <a:rPr lang="en" sz="3600">
                <a:solidFill>
                  <a:schemeClr val="accent2"/>
                </a:solidFill>
              </a:rPr>
              <a:t>Anaerobic Glycolysis  (Glycogen-Lactic acid system) </a:t>
            </a:r>
          </a:p>
        </p:txBody>
      </p:sp>
      <p:sp>
        <p:nvSpPr>
          <p:cNvPr id="157" name="Shape 157"/>
          <p:cNvSpPr txBox="1"/>
          <p:nvPr>
            <p:ph idx="1" type="body"/>
          </p:nvPr>
        </p:nvSpPr>
        <p:spPr>
          <a:xfrm>
            <a:off x="311702" y="1224325"/>
            <a:ext cx="8520600" cy="1773300"/>
          </a:xfrm>
          <a:prstGeom prst="rect">
            <a:avLst/>
          </a:prstGeom>
        </p:spPr>
        <p:txBody>
          <a:bodyPr anchorCtr="0" anchor="t" bIns="91425" lIns="91425" rIns="91425" wrap="square" tIns="91425">
            <a:noAutofit/>
          </a:bodyPr>
          <a:lstStyle/>
          <a:p>
            <a:pPr indent="-317500" lvl="0" marL="457200" rtl="0">
              <a:spcBef>
                <a:spcPts val="0"/>
              </a:spcBef>
              <a:buSzPts val="1400"/>
              <a:buChar char="-"/>
            </a:pPr>
            <a:r>
              <a:rPr lang="en" sz="1400"/>
              <a:t>Anaerobic metabolism is </a:t>
            </a:r>
            <a:r>
              <a:rPr lang="en" sz="1400">
                <a:solidFill>
                  <a:srgbClr val="FF0000"/>
                </a:solidFill>
              </a:rPr>
              <a:t>inefficient</a:t>
            </a:r>
            <a:r>
              <a:rPr lang="en" sz="1400"/>
              <a:t>… Why?</a:t>
            </a:r>
            <a:br>
              <a:rPr lang="en" sz="1400"/>
            </a:br>
            <a:r>
              <a:rPr lang="en" sz="1400"/>
              <a:t>1-</a:t>
            </a:r>
            <a:r>
              <a:rPr lang="en" sz="1400" u="sng"/>
              <a:t>Large</a:t>
            </a:r>
            <a:r>
              <a:rPr lang="en" sz="1400"/>
              <a:t> amounts of </a:t>
            </a:r>
            <a:r>
              <a:rPr lang="en" sz="1400" u="sng"/>
              <a:t>glucose</a:t>
            </a:r>
            <a:r>
              <a:rPr lang="en" sz="1400"/>
              <a:t> are used</a:t>
            </a:r>
            <a:br>
              <a:rPr lang="en" sz="1400"/>
            </a:br>
            <a:r>
              <a:rPr lang="en" sz="1400"/>
              <a:t>for very </a:t>
            </a:r>
            <a:r>
              <a:rPr lang="en" sz="1400" u="sng"/>
              <a:t>small ATP </a:t>
            </a:r>
            <a:r>
              <a:rPr lang="en" sz="1400"/>
              <a:t>returns.</a:t>
            </a:r>
            <a:br>
              <a:rPr lang="en" sz="1400"/>
            </a:br>
            <a:r>
              <a:rPr lang="en" sz="1400"/>
              <a:t>2- </a:t>
            </a:r>
            <a:r>
              <a:rPr lang="en" sz="1400" u="sng"/>
              <a:t>Lactic acid</a:t>
            </a:r>
            <a:r>
              <a:rPr lang="en" sz="1400"/>
              <a:t> is produced whose</a:t>
            </a:r>
            <a:br>
              <a:rPr lang="en" sz="1400"/>
            </a:br>
            <a:r>
              <a:rPr lang="en" sz="1400"/>
              <a:t>presence contributes to muscle fatigue.</a:t>
            </a:r>
          </a:p>
          <a:p>
            <a:pPr indent="0" lvl="0" marL="0">
              <a:spcBef>
                <a:spcPts val="0"/>
              </a:spcBef>
              <a:buNone/>
            </a:pPr>
            <a:r>
              <a:t/>
            </a:r>
            <a:endParaRPr/>
          </a:p>
        </p:txBody>
      </p:sp>
      <p:sp>
        <p:nvSpPr>
          <p:cNvPr id="158" name="Shape 158"/>
          <p:cNvSpPr txBox="1"/>
          <p:nvPr/>
        </p:nvSpPr>
        <p:spPr>
          <a:xfrm>
            <a:off x="311700" y="3114319"/>
            <a:ext cx="7315200" cy="1896300"/>
          </a:xfrm>
          <a:prstGeom prst="rect">
            <a:avLst/>
          </a:prstGeom>
          <a:noFill/>
          <a:ln>
            <a:noFill/>
          </a:ln>
        </p:spPr>
        <p:txBody>
          <a:bodyPr anchorCtr="0" anchor="t" bIns="91425" lIns="91425" rIns="91425" wrap="square" tIns="91425">
            <a:noAutofit/>
          </a:bodyPr>
          <a:lstStyle/>
          <a:p>
            <a:pPr indent="-317500" lvl="0" marL="457200" rtl="0">
              <a:lnSpc>
                <a:spcPct val="115000"/>
              </a:lnSpc>
              <a:spcBef>
                <a:spcPts val="0"/>
              </a:spcBef>
              <a:spcAft>
                <a:spcPts val="1600"/>
              </a:spcAft>
              <a:buSzPts val="1400"/>
              <a:buChar char="-"/>
            </a:pPr>
            <a:r>
              <a:rPr lang="en">
                <a:solidFill>
                  <a:schemeClr val="dk1"/>
                </a:solidFill>
                <a:latin typeface="Open Sans"/>
                <a:ea typeface="Open Sans"/>
                <a:cs typeface="Open Sans"/>
                <a:sym typeface="Open Sans"/>
              </a:rPr>
              <a:t>Which type of sports uses anaerobic metabolism?</a:t>
            </a:r>
            <a:br>
              <a:rPr lang="en">
                <a:solidFill>
                  <a:schemeClr val="dk1"/>
                </a:solidFill>
                <a:latin typeface="Open Sans"/>
                <a:ea typeface="Open Sans"/>
                <a:cs typeface="Open Sans"/>
                <a:sym typeface="Open Sans"/>
              </a:rPr>
            </a:br>
            <a:r>
              <a:rPr lang="en">
                <a:solidFill>
                  <a:schemeClr val="dk1"/>
                </a:solidFill>
                <a:latin typeface="Open Sans"/>
                <a:ea typeface="Open Sans"/>
                <a:cs typeface="Open Sans"/>
                <a:sym typeface="Open Sans"/>
              </a:rPr>
              <a:t>Sports that </a:t>
            </a:r>
            <a:r>
              <a:rPr lang="en" u="sng">
                <a:solidFill>
                  <a:schemeClr val="dk1"/>
                </a:solidFill>
                <a:latin typeface="Open Sans"/>
                <a:ea typeface="Open Sans"/>
                <a:cs typeface="Open Sans"/>
                <a:sym typeface="Open Sans"/>
              </a:rPr>
              <a:t>requires bursts of speed</a:t>
            </a:r>
            <a:br>
              <a:rPr lang="en" u="sng">
                <a:solidFill>
                  <a:schemeClr val="dk1"/>
                </a:solidFill>
                <a:latin typeface="Open Sans"/>
                <a:ea typeface="Open Sans"/>
                <a:cs typeface="Open Sans"/>
                <a:sym typeface="Open Sans"/>
              </a:rPr>
            </a:br>
            <a:r>
              <a:rPr lang="en">
                <a:solidFill>
                  <a:schemeClr val="dk1"/>
                </a:solidFill>
                <a:latin typeface="Open Sans"/>
                <a:ea typeface="Open Sans"/>
                <a:cs typeface="Open Sans"/>
                <a:sym typeface="Open Sans"/>
              </a:rPr>
              <a:t>and activity, e.g., basketball , tennis.</a:t>
            </a:r>
            <a:br>
              <a:rPr lang="en" sz="1800">
                <a:solidFill>
                  <a:schemeClr val="dk1"/>
                </a:solidFill>
                <a:latin typeface="Open Sans"/>
                <a:ea typeface="Open Sans"/>
                <a:cs typeface="Open Sans"/>
                <a:sym typeface="Open Sans"/>
              </a:rPr>
            </a:br>
          </a:p>
        </p:txBody>
      </p:sp>
      <p:pic>
        <p:nvPicPr>
          <p:cNvPr id="159" name="Shape 159"/>
          <p:cNvPicPr preferRelativeResize="0"/>
          <p:nvPr/>
        </p:nvPicPr>
        <p:blipFill rotWithShape="1">
          <a:blip r:embed="rId3">
            <a:alphaModFix/>
          </a:blip>
          <a:srcRect b="-7607" l="-7607" r="0" t="0"/>
          <a:stretch/>
        </p:blipFill>
        <p:spPr>
          <a:xfrm>
            <a:off x="6370650" y="859025"/>
            <a:ext cx="2461725" cy="1820925"/>
          </a:xfrm>
          <a:prstGeom prst="rect">
            <a:avLst/>
          </a:prstGeom>
          <a:noFill/>
          <a:ln>
            <a:noFill/>
          </a:ln>
        </p:spPr>
      </p:pic>
      <p:pic>
        <p:nvPicPr>
          <p:cNvPr id="160" name="Shape 160"/>
          <p:cNvPicPr preferRelativeResize="0"/>
          <p:nvPr/>
        </p:nvPicPr>
        <p:blipFill>
          <a:blip r:embed="rId4">
            <a:alphaModFix/>
          </a:blip>
          <a:stretch>
            <a:fillRect/>
          </a:stretch>
        </p:blipFill>
        <p:spPr>
          <a:xfrm>
            <a:off x="7149298" y="2748125"/>
            <a:ext cx="1631375" cy="2199076"/>
          </a:xfrm>
          <a:prstGeom prst="rect">
            <a:avLst/>
          </a:prstGeom>
          <a:noFill/>
          <a:ln cap="flat" cmpd="sng" w="9525">
            <a:solidFill>
              <a:srgbClr val="FFFFFF"/>
            </a:solidFill>
            <a:prstDash val="solid"/>
            <a:round/>
            <a:headEnd len="med" w="med" type="none"/>
            <a:tailEnd len="med" w="med"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Shape 165"/>
          <p:cNvSpPr txBox="1"/>
          <p:nvPr>
            <p:ph type="title"/>
          </p:nvPr>
        </p:nvSpPr>
        <p:spPr>
          <a:xfrm>
            <a:off x="133500" y="58269"/>
            <a:ext cx="8520600" cy="831300"/>
          </a:xfrm>
          <a:prstGeom prst="rect">
            <a:avLst/>
          </a:prstGeom>
        </p:spPr>
        <p:txBody>
          <a:bodyPr anchorCtr="0" anchor="b" bIns="91425" lIns="91425" rIns="91425" wrap="square" tIns="91425">
            <a:noAutofit/>
          </a:bodyPr>
          <a:lstStyle/>
          <a:p>
            <a:pPr indent="0" lvl="0" marL="0">
              <a:spcBef>
                <a:spcPts val="0"/>
              </a:spcBef>
              <a:buNone/>
            </a:pPr>
            <a:r>
              <a:rPr lang="en">
                <a:solidFill>
                  <a:schemeClr val="accent2"/>
                </a:solidFill>
              </a:rPr>
              <a:t>Aerobic Metabolism (With Oxygen)</a:t>
            </a:r>
          </a:p>
        </p:txBody>
      </p:sp>
      <p:sp>
        <p:nvSpPr>
          <p:cNvPr id="166" name="Shape 166"/>
          <p:cNvSpPr txBox="1"/>
          <p:nvPr>
            <p:ph idx="1" type="body"/>
          </p:nvPr>
        </p:nvSpPr>
        <p:spPr>
          <a:xfrm>
            <a:off x="59350" y="1147225"/>
            <a:ext cx="5586300" cy="3712200"/>
          </a:xfrm>
          <a:prstGeom prst="rect">
            <a:avLst/>
          </a:prstGeom>
        </p:spPr>
        <p:txBody>
          <a:bodyPr anchorCtr="0" anchor="t" bIns="91425" lIns="91425" rIns="91425" wrap="square" tIns="91425">
            <a:noAutofit/>
          </a:bodyPr>
          <a:lstStyle/>
          <a:p>
            <a:pPr indent="-317500" lvl="0" marL="457200" rtl="0">
              <a:lnSpc>
                <a:spcPct val="150000"/>
              </a:lnSpc>
              <a:spcBef>
                <a:spcPts val="0"/>
              </a:spcBef>
              <a:spcAft>
                <a:spcPts val="0"/>
              </a:spcAft>
              <a:buSzPts val="1400"/>
              <a:buChar char="-"/>
            </a:pPr>
            <a:r>
              <a:rPr lang="en" sz="1400"/>
              <a:t>Is the primary energy source of </a:t>
            </a:r>
            <a:r>
              <a:rPr lang="en" sz="1400">
                <a:solidFill>
                  <a:srgbClr val="FF0000"/>
                </a:solidFill>
              </a:rPr>
              <a:t>resting muscles </a:t>
            </a:r>
            <a:r>
              <a:rPr lang="en" sz="1400"/>
              <a:t>             </a:t>
            </a:r>
          </a:p>
          <a:p>
            <a:pPr indent="-317500" lvl="0" marL="457200" rtl="0">
              <a:lnSpc>
                <a:spcPct val="150000"/>
              </a:lnSpc>
              <a:spcBef>
                <a:spcPts val="0"/>
              </a:spcBef>
              <a:spcAft>
                <a:spcPts val="0"/>
              </a:spcAft>
              <a:buSzPts val="1400"/>
              <a:buChar char="-"/>
            </a:pPr>
            <a:r>
              <a:rPr lang="en" sz="1400"/>
              <a:t>to convert glucose into glycogen.                                       </a:t>
            </a:r>
          </a:p>
          <a:p>
            <a:pPr indent="-317500" lvl="0" marL="457200" rtl="0">
              <a:lnSpc>
                <a:spcPct val="150000"/>
              </a:lnSpc>
              <a:spcBef>
                <a:spcPts val="0"/>
              </a:spcBef>
              <a:spcAft>
                <a:spcPts val="0"/>
              </a:spcAft>
              <a:buSzPts val="1400"/>
              <a:buChar char="-"/>
            </a:pPr>
            <a:r>
              <a:rPr lang="en" sz="1400"/>
              <a:t>to create energy storage compounds as CP.</a:t>
            </a:r>
          </a:p>
          <a:p>
            <a:pPr indent="-317500" lvl="0" marL="457200" rtl="0">
              <a:lnSpc>
                <a:spcPct val="150000"/>
              </a:lnSpc>
              <a:spcBef>
                <a:spcPts val="0"/>
              </a:spcBef>
              <a:spcAft>
                <a:spcPts val="0"/>
              </a:spcAft>
              <a:buSzPts val="1400"/>
              <a:buChar char="-"/>
            </a:pPr>
            <a:r>
              <a:rPr lang="en" sz="1400"/>
              <a:t>During </a:t>
            </a:r>
            <a:r>
              <a:rPr lang="en" sz="1400">
                <a:solidFill>
                  <a:srgbClr val="FF0000"/>
                </a:solidFill>
              </a:rPr>
              <a:t>rest</a:t>
            </a:r>
            <a:r>
              <a:rPr lang="en" sz="1400"/>
              <a:t> and </a:t>
            </a:r>
            <a:r>
              <a:rPr lang="en" sz="1400">
                <a:solidFill>
                  <a:srgbClr val="FF0000"/>
                </a:solidFill>
              </a:rPr>
              <a:t>light to moderate</a:t>
            </a:r>
            <a:r>
              <a:rPr lang="en" sz="1400"/>
              <a:t> exercise, aerobic metabolism contributes </a:t>
            </a:r>
            <a:r>
              <a:rPr lang="en" sz="1400">
                <a:solidFill>
                  <a:srgbClr val="F1C232"/>
                </a:solidFill>
              </a:rPr>
              <a:t>95%</a:t>
            </a:r>
            <a:r>
              <a:rPr lang="en" sz="1400"/>
              <a:t> of the necessary ATP.</a:t>
            </a:r>
          </a:p>
          <a:p>
            <a:pPr indent="-317500" lvl="0" marL="457200" rtl="0">
              <a:lnSpc>
                <a:spcPct val="150000"/>
              </a:lnSpc>
              <a:spcBef>
                <a:spcPts val="0"/>
              </a:spcBef>
              <a:spcAft>
                <a:spcPts val="0"/>
              </a:spcAft>
              <a:buSzPts val="1400"/>
              <a:buChar char="-"/>
            </a:pPr>
            <a:r>
              <a:rPr lang="en" sz="1400"/>
              <a:t>It breaks down fatty acids, pyruvic acid (made via glycolysis), and amino acids.</a:t>
            </a:r>
          </a:p>
          <a:p>
            <a:pPr indent="-317500" lvl="0" marL="457200" rtl="0">
              <a:lnSpc>
                <a:spcPct val="150000"/>
              </a:lnSpc>
              <a:spcBef>
                <a:spcPts val="0"/>
              </a:spcBef>
              <a:spcAft>
                <a:spcPts val="0"/>
              </a:spcAft>
              <a:buSzPts val="1400"/>
              <a:buChar char="-"/>
            </a:pPr>
            <a:r>
              <a:rPr lang="en" sz="1400"/>
              <a:t>Produces </a:t>
            </a:r>
            <a:r>
              <a:rPr lang="en" sz="1400">
                <a:solidFill>
                  <a:srgbClr val="F1C232"/>
                </a:solidFill>
              </a:rPr>
              <a:t>34 ATP</a:t>
            </a:r>
            <a:r>
              <a:rPr lang="en" sz="1400"/>
              <a:t> molecules per glucose molecule.</a:t>
            </a:r>
          </a:p>
          <a:p>
            <a:pPr indent="-330200" lvl="0" marL="457200" rtl="0">
              <a:lnSpc>
                <a:spcPct val="150000"/>
              </a:lnSpc>
              <a:spcBef>
                <a:spcPts val="0"/>
              </a:spcBef>
              <a:buSzPts val="1600"/>
              <a:buChar char="-"/>
            </a:pPr>
            <a:r>
              <a:rPr lang="en" sz="1400"/>
              <a:t>Source of energy: mainly fatty acids, then carbohydrate, amino acids</a:t>
            </a:r>
            <a:br>
              <a:rPr lang="en" sz="1600"/>
            </a:br>
            <a:br>
              <a:rPr lang="en" sz="1600"/>
            </a:br>
          </a:p>
        </p:txBody>
      </p:sp>
      <p:pic>
        <p:nvPicPr>
          <p:cNvPr id="167" name="Shape 167"/>
          <p:cNvPicPr preferRelativeResize="0"/>
          <p:nvPr/>
        </p:nvPicPr>
        <p:blipFill>
          <a:blip r:embed="rId3">
            <a:alphaModFix/>
          </a:blip>
          <a:stretch>
            <a:fillRect/>
          </a:stretch>
        </p:blipFill>
        <p:spPr>
          <a:xfrm>
            <a:off x="5912000" y="625648"/>
            <a:ext cx="3018350" cy="4233774"/>
          </a:xfrm>
          <a:prstGeom prst="rect">
            <a:avLst/>
          </a:prstGeom>
          <a:noFill/>
          <a:ln>
            <a:noFill/>
          </a:ln>
        </p:spPr>
      </p:pic>
      <p:sp>
        <p:nvSpPr>
          <p:cNvPr id="168" name="Shape 168"/>
          <p:cNvSpPr txBox="1"/>
          <p:nvPr/>
        </p:nvSpPr>
        <p:spPr>
          <a:xfrm>
            <a:off x="8654100" y="3120375"/>
            <a:ext cx="489900" cy="509400"/>
          </a:xfrm>
          <a:prstGeom prst="rect">
            <a:avLst/>
          </a:prstGeom>
          <a:noFill/>
          <a:ln cap="flat" cmpd="sng" w="9525">
            <a:solidFill>
              <a:srgbClr val="FF0000"/>
            </a:solidFill>
            <a:prstDash val="dash"/>
            <a:round/>
            <a:headEnd len="med" w="med" type="none"/>
            <a:tailEnd len="med" w="med" type="none"/>
          </a:ln>
        </p:spPr>
        <p:txBody>
          <a:bodyPr anchorCtr="0" anchor="t" bIns="91425" lIns="91425" rIns="91425" wrap="square" tIns="91425">
            <a:noAutofit/>
          </a:bodyPr>
          <a:lstStyle/>
          <a:p>
            <a:pPr indent="0" lvl="0" marL="0">
              <a:spcBef>
                <a:spcPts val="0"/>
              </a:spcBef>
              <a:buNone/>
            </a:pPr>
            <a:r>
              <a:rPr lang="en" sz="800">
                <a:solidFill>
                  <a:srgbClr val="FF0000"/>
                </a:solidFill>
              </a:rPr>
              <a:t>-</a:t>
            </a:r>
            <a:r>
              <a:rPr lang="en" sz="800">
                <a:solidFill>
                  <a:srgbClr val="FF0000"/>
                </a:solidFill>
              </a:rPr>
              <a:t>CO</a:t>
            </a:r>
            <a:r>
              <a:rPr baseline="-25000" lang="en" sz="800">
                <a:solidFill>
                  <a:srgbClr val="FF0000"/>
                </a:solidFill>
              </a:rPr>
              <a:t> 2 </a:t>
            </a:r>
          </a:p>
          <a:p>
            <a:pPr indent="0" lvl="0" marL="0">
              <a:spcBef>
                <a:spcPts val="0"/>
              </a:spcBef>
              <a:buNone/>
            </a:pPr>
            <a:r>
              <a:rPr lang="en" sz="800">
                <a:solidFill>
                  <a:srgbClr val="FF0000"/>
                </a:solidFill>
              </a:rPr>
              <a:t>-H</a:t>
            </a:r>
            <a:r>
              <a:rPr baseline="-25000" lang="en" sz="800">
                <a:solidFill>
                  <a:srgbClr val="FF0000"/>
                </a:solidFill>
              </a:rPr>
              <a:t>2</a:t>
            </a:r>
            <a:r>
              <a:rPr lang="en" sz="800">
                <a:solidFill>
                  <a:srgbClr val="FF0000"/>
                </a:solidFill>
              </a:rPr>
              <a:t>O</a:t>
            </a:r>
          </a:p>
          <a:p>
            <a:pPr indent="0" lvl="0" marL="0">
              <a:spcBef>
                <a:spcPts val="0"/>
              </a:spcBef>
              <a:buNone/>
            </a:pPr>
            <a:r>
              <a:rPr lang="en" sz="800">
                <a:solidFill>
                  <a:srgbClr val="FF0000"/>
                </a:solidFill>
              </a:rPr>
              <a:t> -ATP</a:t>
            </a:r>
          </a:p>
        </p:txBody>
      </p:sp>
      <p:sp>
        <p:nvSpPr>
          <p:cNvPr id="169" name="Shape 169"/>
          <p:cNvSpPr/>
          <p:nvPr/>
        </p:nvSpPr>
        <p:spPr>
          <a:xfrm>
            <a:off x="8580250" y="3354500"/>
            <a:ext cx="144600" cy="240900"/>
          </a:xfrm>
          <a:prstGeom prst="bentArrow">
            <a:avLst>
              <a:gd fmla="val 10656" name="adj1"/>
              <a:gd fmla="val 25000" name="adj2"/>
              <a:gd fmla="val 25000" name="adj3"/>
              <a:gd fmla="val 0" name="adj4"/>
            </a:avLst>
          </a:prstGeom>
          <a:solidFill>
            <a:srgbClr val="FF0000"/>
          </a:solidFill>
          <a:ln cap="flat" cmpd="sng" w="9525">
            <a:solidFill>
              <a:srgbClr val="FF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Shape 174"/>
          <p:cNvSpPr txBox="1"/>
          <p:nvPr>
            <p:ph type="title"/>
          </p:nvPr>
        </p:nvSpPr>
        <p:spPr>
          <a:xfrm>
            <a:off x="252325" y="108200"/>
            <a:ext cx="8520600" cy="1301700"/>
          </a:xfrm>
          <a:prstGeom prst="rect">
            <a:avLst/>
          </a:prstGeom>
        </p:spPr>
        <p:txBody>
          <a:bodyPr anchorCtr="0" anchor="b" bIns="91425" lIns="91425" rIns="91425" wrap="square" tIns="91425">
            <a:noAutofit/>
          </a:bodyPr>
          <a:lstStyle/>
          <a:p>
            <a:pPr indent="0" lvl="0" marL="0">
              <a:spcBef>
                <a:spcPts val="0"/>
              </a:spcBef>
              <a:buNone/>
            </a:pPr>
            <a:r>
              <a:rPr lang="en" sz="3600">
                <a:solidFill>
                  <a:schemeClr val="accent2"/>
                </a:solidFill>
              </a:rPr>
              <a:t>Comparing the Energy Supply of the </a:t>
            </a:r>
          </a:p>
          <a:p>
            <a:pPr indent="0" lvl="0" marL="0">
              <a:spcBef>
                <a:spcPts val="0"/>
              </a:spcBef>
              <a:buNone/>
            </a:pPr>
            <a:r>
              <a:rPr lang="en" sz="3600">
                <a:solidFill>
                  <a:schemeClr val="accent2"/>
                </a:solidFill>
              </a:rPr>
              <a:t> 1. Phosphagen, 2. Anaerobic, and 3. Aerobic Systems</a:t>
            </a:r>
          </a:p>
        </p:txBody>
      </p:sp>
      <p:pic>
        <p:nvPicPr>
          <p:cNvPr id="175" name="Shape 175"/>
          <p:cNvPicPr preferRelativeResize="0"/>
          <p:nvPr/>
        </p:nvPicPr>
        <p:blipFill>
          <a:blip r:embed="rId3">
            <a:alphaModFix/>
          </a:blip>
          <a:stretch>
            <a:fillRect/>
          </a:stretch>
        </p:blipFill>
        <p:spPr>
          <a:xfrm>
            <a:off x="814538" y="1509775"/>
            <a:ext cx="7514925" cy="3265924"/>
          </a:xfrm>
          <a:prstGeom prst="rect">
            <a:avLst/>
          </a:prstGeom>
          <a:noFill/>
          <a:ln>
            <a:noFill/>
          </a:ln>
        </p:spPr>
      </p:pic>
      <p:sp>
        <p:nvSpPr>
          <p:cNvPr id="176" name="Shape 176"/>
          <p:cNvSpPr txBox="1"/>
          <p:nvPr/>
        </p:nvSpPr>
        <p:spPr>
          <a:xfrm>
            <a:off x="6075675" y="108200"/>
            <a:ext cx="2804700" cy="683400"/>
          </a:xfrm>
          <a:prstGeom prst="rect">
            <a:avLst/>
          </a:prstGeom>
          <a:noFill/>
          <a:ln cap="flat" cmpd="sng" w="9525">
            <a:solidFill>
              <a:srgbClr val="FF0000"/>
            </a:solidFill>
            <a:prstDash val="solid"/>
            <a:round/>
            <a:headEnd len="med" w="med" type="none"/>
            <a:tailEnd len="med" w="med" type="none"/>
          </a:ln>
        </p:spPr>
        <p:txBody>
          <a:bodyPr anchorCtr="0" anchor="t" bIns="91425" lIns="91425" rIns="91425" wrap="square" tIns="91425">
            <a:noAutofit/>
          </a:bodyPr>
          <a:lstStyle/>
          <a:p>
            <a:pPr indent="0" lvl="0" marL="0" algn="r">
              <a:spcBef>
                <a:spcPts val="0"/>
              </a:spcBef>
              <a:buNone/>
            </a:pPr>
            <a:r>
              <a:rPr lang="en" sz="1200">
                <a:latin typeface="Open Sans"/>
                <a:ea typeface="Open Sans"/>
                <a:cs typeface="Open Sans"/>
                <a:sym typeface="Open Sans"/>
              </a:rPr>
              <a:t>من </a:t>
            </a:r>
            <a:r>
              <a:rPr lang="en" sz="1200">
                <a:latin typeface="Open Sans"/>
                <a:ea typeface="Open Sans"/>
                <a:cs typeface="Open Sans"/>
                <a:sym typeface="Open Sans"/>
              </a:rPr>
              <a:t>الأرقام نستنتج مين اكثر مولات الاول طاقته عالية لكن الفترة قصيره الثاني متوسط الثالث الطاقة قليله لكن الفترة أطول يكون مستمر اكثر </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Shape 181"/>
          <p:cNvSpPr txBox="1"/>
          <p:nvPr>
            <p:ph type="title"/>
          </p:nvPr>
        </p:nvSpPr>
        <p:spPr>
          <a:xfrm>
            <a:off x="102100" y="158126"/>
            <a:ext cx="6076500" cy="949500"/>
          </a:xfrm>
          <a:prstGeom prst="rect">
            <a:avLst/>
          </a:prstGeom>
        </p:spPr>
        <p:txBody>
          <a:bodyPr anchorCtr="0" anchor="b" bIns="91425" lIns="91425" rIns="91425" wrap="square" tIns="91425">
            <a:noAutofit/>
          </a:bodyPr>
          <a:lstStyle/>
          <a:p>
            <a:pPr indent="0" lvl="0" marL="0">
              <a:spcBef>
                <a:spcPts val="0"/>
              </a:spcBef>
              <a:buNone/>
            </a:pPr>
            <a:r>
              <a:rPr lang="en" sz="2900">
                <a:solidFill>
                  <a:schemeClr val="accent2"/>
                </a:solidFill>
              </a:rPr>
              <a:t>Comparison of Energy Sources Used During Short- Duration Exercise and Prolonged-Duration Exercise</a:t>
            </a:r>
          </a:p>
        </p:txBody>
      </p:sp>
      <p:pic>
        <p:nvPicPr>
          <p:cNvPr id="182" name="Shape 182"/>
          <p:cNvPicPr preferRelativeResize="0"/>
          <p:nvPr/>
        </p:nvPicPr>
        <p:blipFill>
          <a:blip r:embed="rId3">
            <a:alphaModFix/>
          </a:blip>
          <a:stretch>
            <a:fillRect/>
          </a:stretch>
        </p:blipFill>
        <p:spPr>
          <a:xfrm>
            <a:off x="-33650" y="1426625"/>
            <a:ext cx="6417327" cy="3224859"/>
          </a:xfrm>
          <a:prstGeom prst="rect">
            <a:avLst/>
          </a:prstGeom>
          <a:noFill/>
          <a:ln>
            <a:noFill/>
          </a:ln>
        </p:spPr>
      </p:pic>
      <p:pic>
        <p:nvPicPr>
          <p:cNvPr id="183" name="Shape 183"/>
          <p:cNvPicPr preferRelativeResize="0"/>
          <p:nvPr/>
        </p:nvPicPr>
        <p:blipFill>
          <a:blip r:embed="rId4">
            <a:alphaModFix/>
          </a:blip>
          <a:stretch>
            <a:fillRect/>
          </a:stretch>
        </p:blipFill>
        <p:spPr>
          <a:xfrm>
            <a:off x="6383675" y="27300"/>
            <a:ext cx="2760324" cy="4732695"/>
          </a:xfrm>
          <a:prstGeom prst="rect">
            <a:avLst/>
          </a:prstGeom>
          <a:noFill/>
          <a:ln>
            <a:noFill/>
          </a:ln>
        </p:spPr>
      </p:pic>
      <p:cxnSp>
        <p:nvCxnSpPr>
          <p:cNvPr id="184" name="Shape 184"/>
          <p:cNvCxnSpPr/>
          <p:nvPr/>
        </p:nvCxnSpPr>
        <p:spPr>
          <a:xfrm flipH="1">
            <a:off x="6424614" y="61964"/>
            <a:ext cx="22200" cy="4755000"/>
          </a:xfrm>
          <a:prstGeom prst="straightConnector1">
            <a:avLst/>
          </a:prstGeom>
          <a:noFill/>
          <a:ln cap="flat" cmpd="sng" w="57150">
            <a:solidFill>
              <a:schemeClr val="lt2"/>
            </a:solidFill>
            <a:prstDash val="solid"/>
            <a:round/>
            <a:headEnd len="lg" w="lg" type="none"/>
            <a:tailEnd len="lg" w="lg" type="none"/>
          </a:ln>
        </p:spPr>
      </p:cxnSp>
      <p:sp>
        <p:nvSpPr>
          <p:cNvPr id="185" name="Shape 185"/>
          <p:cNvSpPr txBox="1"/>
          <p:nvPr/>
        </p:nvSpPr>
        <p:spPr>
          <a:xfrm>
            <a:off x="6217150" y="4651475"/>
            <a:ext cx="2848500" cy="367200"/>
          </a:xfrm>
          <a:prstGeom prst="rect">
            <a:avLst/>
          </a:prstGeom>
          <a:solidFill>
            <a:srgbClr val="FFFFFF"/>
          </a:solidFill>
          <a:ln cap="flat" cmpd="sng" w="9525">
            <a:solidFill>
              <a:schemeClr val="lt2"/>
            </a:solidFill>
            <a:prstDash val="dash"/>
            <a:round/>
            <a:headEnd len="med" w="med" type="none"/>
            <a:tailEnd len="med" w="med" type="none"/>
          </a:ln>
        </p:spPr>
        <p:txBody>
          <a:bodyPr anchorCtr="0" anchor="t" bIns="91425" lIns="91425" rIns="91425" wrap="square" tIns="91425">
            <a:noAutofit/>
          </a:bodyPr>
          <a:lstStyle/>
          <a:p>
            <a:pPr indent="0" lvl="0" marL="0" algn="r">
              <a:spcBef>
                <a:spcPts val="0"/>
              </a:spcBef>
              <a:buNone/>
            </a:pPr>
            <a:r>
              <a:rPr lang="en" sz="900"/>
              <a:t>نعرف امثله منها وكذا ، ونفهم بشكل عام مثلاَ ان اول وحده اهي للرياضات الي مدتها قصيره زي مثلاً “ القفز” …..الخ</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Shape 190"/>
          <p:cNvSpPr txBox="1"/>
          <p:nvPr>
            <p:ph type="title"/>
          </p:nvPr>
        </p:nvSpPr>
        <p:spPr>
          <a:xfrm>
            <a:off x="311700" y="249350"/>
            <a:ext cx="8520600" cy="831300"/>
          </a:xfrm>
          <a:prstGeom prst="rect">
            <a:avLst/>
          </a:prstGeom>
          <a:noFill/>
          <a:ln>
            <a:noFill/>
          </a:ln>
        </p:spPr>
        <p:txBody>
          <a:bodyPr anchorCtr="0" anchor="b" bIns="91425" lIns="91425" rIns="91425" wrap="square" tIns="91425">
            <a:noAutofit/>
          </a:bodyPr>
          <a:lstStyle/>
          <a:p>
            <a:pPr indent="-266700" lvl="0" marL="0" marR="0" rtl="0" algn="l">
              <a:lnSpc>
                <a:spcPct val="100000"/>
              </a:lnSpc>
              <a:spcBef>
                <a:spcPts val="0"/>
              </a:spcBef>
              <a:spcAft>
                <a:spcPts val="0"/>
              </a:spcAft>
              <a:buClr>
                <a:schemeClr val="dk1"/>
              </a:buClr>
              <a:buSzPts val="4200"/>
              <a:buFont typeface="Economica"/>
              <a:buNone/>
            </a:pPr>
            <a:r>
              <a:rPr lang="en" sz="4000">
                <a:solidFill>
                  <a:schemeClr val="accent2"/>
                </a:solidFill>
              </a:rPr>
              <a:t>Recovery Of Muscle Metabolic Systems After </a:t>
            </a:r>
            <a:r>
              <a:rPr lang="en" sz="4000">
                <a:solidFill>
                  <a:schemeClr val="accent2"/>
                </a:solidFill>
              </a:rPr>
              <a:t>Exercise</a:t>
            </a:r>
          </a:p>
        </p:txBody>
      </p:sp>
      <p:sp>
        <p:nvSpPr>
          <p:cNvPr id="191" name="Shape 191"/>
          <p:cNvSpPr/>
          <p:nvPr/>
        </p:nvSpPr>
        <p:spPr>
          <a:xfrm>
            <a:off x="518675" y="1147237"/>
            <a:ext cx="3911700" cy="2718900"/>
          </a:xfrm>
          <a:prstGeom prst="rect">
            <a:avLst/>
          </a:prstGeom>
          <a:noFill/>
          <a:ln cap="flat" cmpd="sng" w="19050">
            <a:solidFill>
              <a:schemeClr val="lt2"/>
            </a:solidFill>
            <a:prstDash val="dash"/>
            <a:round/>
            <a:headEnd len="med" w="med" type="none"/>
            <a:tailEnd len="med" w="med" type="none"/>
          </a:ln>
        </p:spPr>
        <p:txBody>
          <a:bodyPr anchorCtr="0" anchor="ctr" bIns="91425" lIns="91425" rIns="91425" wrap="square" tIns="91425">
            <a:noAutofit/>
          </a:bodyPr>
          <a:lstStyle/>
          <a:p>
            <a:pPr indent="0" lvl="0" marL="0" rtl="0">
              <a:lnSpc>
                <a:spcPct val="115000"/>
              </a:lnSpc>
              <a:spcBef>
                <a:spcPts val="0"/>
              </a:spcBef>
              <a:buNone/>
            </a:pPr>
            <a:r>
              <a:t/>
            </a:r>
            <a:endParaRPr sz="1500">
              <a:solidFill>
                <a:schemeClr val="dk1"/>
              </a:solidFill>
              <a:latin typeface="Open Sans"/>
              <a:ea typeface="Open Sans"/>
              <a:cs typeface="Open Sans"/>
              <a:sym typeface="Open Sans"/>
            </a:endParaRPr>
          </a:p>
          <a:p>
            <a:pPr indent="-323850" lvl="0" marL="457200" rtl="0">
              <a:lnSpc>
                <a:spcPct val="115000"/>
              </a:lnSpc>
              <a:spcBef>
                <a:spcPts val="0"/>
              </a:spcBef>
              <a:buClr>
                <a:schemeClr val="lt2"/>
              </a:buClr>
              <a:buSzPts val="1500"/>
              <a:buFont typeface="Open Sans"/>
              <a:buChar char="○"/>
            </a:pPr>
            <a:r>
              <a:rPr lang="en" sz="1500">
                <a:solidFill>
                  <a:schemeClr val="dk1"/>
                </a:solidFill>
                <a:latin typeface="Open Sans"/>
                <a:ea typeface="Open Sans"/>
                <a:cs typeface="Open Sans"/>
                <a:sym typeface="Open Sans"/>
              </a:rPr>
              <a:t>Energy from </a:t>
            </a:r>
            <a:r>
              <a:rPr b="1" lang="en" sz="1500">
                <a:solidFill>
                  <a:schemeClr val="dk1"/>
                </a:solidFill>
                <a:latin typeface="Open Sans"/>
                <a:ea typeface="Open Sans"/>
                <a:cs typeface="Open Sans"/>
                <a:sym typeface="Open Sans"/>
              </a:rPr>
              <a:t>CP</a:t>
            </a:r>
            <a:r>
              <a:rPr lang="en" sz="1500">
                <a:solidFill>
                  <a:schemeClr val="dk1"/>
                </a:solidFill>
                <a:latin typeface="Open Sans"/>
                <a:ea typeface="Open Sans"/>
                <a:cs typeface="Open Sans"/>
                <a:sym typeface="Open Sans"/>
              </a:rPr>
              <a:t> reconstitute </a:t>
            </a:r>
            <a:r>
              <a:rPr lang="en" sz="1500">
                <a:solidFill>
                  <a:schemeClr val="dk2"/>
                </a:solidFill>
                <a:latin typeface="Open Sans"/>
                <a:ea typeface="Open Sans"/>
                <a:cs typeface="Open Sans"/>
                <a:sym typeface="Open Sans"/>
              </a:rPr>
              <a:t>(تعيد تكوين) </a:t>
            </a:r>
            <a:r>
              <a:rPr b="1" lang="en" sz="1500">
                <a:solidFill>
                  <a:schemeClr val="dk1"/>
                </a:solidFill>
                <a:latin typeface="Open Sans"/>
                <a:ea typeface="Open Sans"/>
                <a:cs typeface="Open Sans"/>
                <a:sym typeface="Open Sans"/>
              </a:rPr>
              <a:t>ATP</a:t>
            </a:r>
            <a:r>
              <a:rPr lang="en" sz="1500">
                <a:solidFill>
                  <a:schemeClr val="dk1"/>
                </a:solidFill>
                <a:latin typeface="Open Sans"/>
                <a:ea typeface="Open Sans"/>
                <a:cs typeface="Open Sans"/>
                <a:sym typeface="Open Sans"/>
              </a:rPr>
              <a:t>. </a:t>
            </a:r>
          </a:p>
          <a:p>
            <a:pPr indent="-323850" lvl="0" marL="457200" rtl="0">
              <a:lnSpc>
                <a:spcPct val="115000"/>
              </a:lnSpc>
              <a:spcBef>
                <a:spcPts val="0"/>
              </a:spcBef>
              <a:buClr>
                <a:schemeClr val="lt2"/>
              </a:buClr>
              <a:buSzPts val="1500"/>
              <a:buFont typeface="Open Sans"/>
              <a:buChar char="○"/>
            </a:pPr>
            <a:r>
              <a:rPr lang="en" sz="1500">
                <a:solidFill>
                  <a:schemeClr val="dk1"/>
                </a:solidFill>
                <a:latin typeface="Open Sans"/>
                <a:ea typeface="Open Sans"/>
                <a:cs typeface="Open Sans"/>
                <a:sym typeface="Open Sans"/>
              </a:rPr>
              <a:t>Energy from </a:t>
            </a:r>
            <a:r>
              <a:rPr b="1" lang="en" sz="1500">
                <a:solidFill>
                  <a:schemeClr val="dk1"/>
                </a:solidFill>
                <a:latin typeface="Open Sans"/>
                <a:ea typeface="Open Sans"/>
                <a:cs typeface="Open Sans"/>
                <a:sym typeface="Open Sans"/>
              </a:rPr>
              <a:t>glycogen-lactic acid system</a:t>
            </a:r>
            <a:r>
              <a:rPr lang="en" sz="1500">
                <a:solidFill>
                  <a:schemeClr val="dk1"/>
                </a:solidFill>
                <a:latin typeface="Open Sans"/>
                <a:ea typeface="Open Sans"/>
                <a:cs typeface="Open Sans"/>
                <a:sym typeface="Open Sans"/>
              </a:rPr>
              <a:t> reconstitute the </a:t>
            </a:r>
            <a:r>
              <a:rPr b="1" lang="en" sz="1500">
                <a:solidFill>
                  <a:schemeClr val="dk1"/>
                </a:solidFill>
                <a:latin typeface="Open Sans"/>
                <a:ea typeface="Open Sans"/>
                <a:cs typeface="Open Sans"/>
                <a:sym typeface="Open Sans"/>
              </a:rPr>
              <a:t>phosphagen system</a:t>
            </a:r>
            <a:r>
              <a:rPr lang="en" sz="1500">
                <a:solidFill>
                  <a:schemeClr val="dk1"/>
                </a:solidFill>
                <a:latin typeface="Open Sans"/>
                <a:ea typeface="Open Sans"/>
                <a:cs typeface="Open Sans"/>
                <a:sym typeface="Open Sans"/>
              </a:rPr>
              <a:t> (CP+ATP).</a:t>
            </a:r>
          </a:p>
          <a:p>
            <a:pPr indent="-323850" lvl="0" marL="457200" rtl="0">
              <a:lnSpc>
                <a:spcPct val="115000"/>
              </a:lnSpc>
              <a:spcBef>
                <a:spcPts val="0"/>
              </a:spcBef>
              <a:buClr>
                <a:schemeClr val="lt2"/>
              </a:buClr>
              <a:buSzPts val="1500"/>
              <a:buFont typeface="Open Sans"/>
              <a:buChar char="○"/>
            </a:pPr>
            <a:r>
              <a:rPr lang="en" sz="1500">
                <a:solidFill>
                  <a:schemeClr val="dk1"/>
                </a:solidFill>
                <a:latin typeface="Open Sans"/>
                <a:ea typeface="Open Sans"/>
                <a:cs typeface="Open Sans"/>
                <a:sym typeface="Open Sans"/>
              </a:rPr>
              <a:t>Energy from oxidative metabolism of </a:t>
            </a:r>
            <a:r>
              <a:rPr b="1" lang="en" sz="1500">
                <a:solidFill>
                  <a:schemeClr val="dk1"/>
                </a:solidFill>
                <a:latin typeface="Open Sans"/>
                <a:ea typeface="Open Sans"/>
                <a:cs typeface="Open Sans"/>
                <a:sym typeface="Open Sans"/>
              </a:rPr>
              <a:t>aerobic system</a:t>
            </a:r>
            <a:r>
              <a:rPr lang="en" sz="1500">
                <a:solidFill>
                  <a:schemeClr val="dk1"/>
                </a:solidFill>
                <a:latin typeface="Open Sans"/>
                <a:ea typeface="Open Sans"/>
                <a:cs typeface="Open Sans"/>
                <a:sym typeface="Open Sans"/>
              </a:rPr>
              <a:t> reconstitute</a:t>
            </a:r>
            <a:r>
              <a:rPr b="1" lang="en" sz="1500">
                <a:solidFill>
                  <a:schemeClr val="dk1"/>
                </a:solidFill>
                <a:latin typeface="Open Sans"/>
                <a:ea typeface="Open Sans"/>
                <a:cs typeface="Open Sans"/>
                <a:sym typeface="Open Sans"/>
              </a:rPr>
              <a:t> all other systems</a:t>
            </a:r>
            <a:r>
              <a:rPr lang="en" sz="1500">
                <a:solidFill>
                  <a:schemeClr val="dk1"/>
                </a:solidFill>
                <a:latin typeface="Open Sans"/>
                <a:ea typeface="Open Sans"/>
                <a:cs typeface="Open Sans"/>
                <a:sym typeface="Open Sans"/>
              </a:rPr>
              <a:t>: -glycogen- lactic acid system &amp; CP &amp; ATP.</a:t>
            </a:r>
            <a:br>
              <a:rPr lang="en" sz="1500">
                <a:solidFill>
                  <a:schemeClr val="dk1"/>
                </a:solidFill>
                <a:latin typeface="Open Sans"/>
                <a:ea typeface="Open Sans"/>
                <a:cs typeface="Open Sans"/>
                <a:sym typeface="Open Sans"/>
              </a:rPr>
            </a:br>
          </a:p>
        </p:txBody>
      </p:sp>
      <p:sp>
        <p:nvSpPr>
          <p:cNvPr id="192" name="Shape 192"/>
          <p:cNvSpPr/>
          <p:nvPr/>
        </p:nvSpPr>
        <p:spPr>
          <a:xfrm>
            <a:off x="4713624" y="1147225"/>
            <a:ext cx="3911700" cy="2718900"/>
          </a:xfrm>
          <a:prstGeom prst="rect">
            <a:avLst/>
          </a:prstGeom>
          <a:noFill/>
          <a:ln cap="flat" cmpd="sng" w="19050">
            <a:solidFill>
              <a:schemeClr val="lt2"/>
            </a:solidFill>
            <a:prstDash val="dash"/>
            <a:round/>
            <a:headEnd len="med" w="med" type="none"/>
            <a:tailEnd len="med" w="med" type="none"/>
          </a:ln>
        </p:spPr>
        <p:txBody>
          <a:bodyPr anchorCtr="0" anchor="ctr" bIns="91425" lIns="91425" rIns="91425" wrap="square" tIns="91425">
            <a:noAutofit/>
          </a:bodyPr>
          <a:lstStyle/>
          <a:p>
            <a:pPr indent="0" lvl="0" marL="0" rtl="0">
              <a:lnSpc>
                <a:spcPct val="115000"/>
              </a:lnSpc>
              <a:spcBef>
                <a:spcPts val="0"/>
              </a:spcBef>
              <a:buNone/>
            </a:pPr>
            <a:r>
              <a:t/>
            </a:r>
            <a:endParaRPr sz="1500">
              <a:solidFill>
                <a:schemeClr val="dk1"/>
              </a:solidFill>
              <a:latin typeface="Open Sans"/>
              <a:ea typeface="Open Sans"/>
              <a:cs typeface="Open Sans"/>
              <a:sym typeface="Open Sans"/>
            </a:endParaRPr>
          </a:p>
          <a:p>
            <a:pPr indent="-69850" lvl="0" marL="0" rtl="0">
              <a:lnSpc>
                <a:spcPct val="115000"/>
              </a:lnSpc>
              <a:spcBef>
                <a:spcPts val="0"/>
              </a:spcBef>
              <a:buClr>
                <a:srgbClr val="000000"/>
              </a:buClr>
              <a:buSzPts val="1100"/>
              <a:buFont typeface="Arial"/>
              <a:buNone/>
            </a:pPr>
            <a:r>
              <a:rPr b="1" lang="en" sz="1500">
                <a:solidFill>
                  <a:schemeClr val="dk1"/>
                </a:solidFill>
                <a:latin typeface="Open Sans"/>
                <a:ea typeface="Open Sans"/>
                <a:cs typeface="Open Sans"/>
                <a:sym typeface="Open Sans"/>
              </a:rPr>
              <a:t>Lactic acid causes fatigue</a:t>
            </a:r>
            <a:r>
              <a:rPr lang="en" sz="1500">
                <a:solidFill>
                  <a:schemeClr val="dk1"/>
                </a:solidFill>
                <a:latin typeface="Open Sans"/>
                <a:ea typeface="Open Sans"/>
                <a:cs typeface="Open Sans"/>
                <a:sym typeface="Open Sans"/>
              </a:rPr>
              <a:t> so it should be removed by: </a:t>
            </a:r>
          </a:p>
          <a:p>
            <a:pPr indent="-323850" lvl="0" marL="457200" rtl="0">
              <a:lnSpc>
                <a:spcPct val="115000"/>
              </a:lnSpc>
              <a:spcBef>
                <a:spcPts val="0"/>
              </a:spcBef>
              <a:buSzPts val="1500"/>
              <a:buFont typeface="Open Sans"/>
              <a:buAutoNum type="arabicParenR"/>
            </a:pPr>
            <a:r>
              <a:rPr lang="en" sz="1500">
                <a:solidFill>
                  <a:schemeClr val="dk1"/>
                </a:solidFill>
                <a:latin typeface="Open Sans"/>
                <a:ea typeface="Open Sans"/>
                <a:cs typeface="Open Sans"/>
                <a:sym typeface="Open Sans"/>
              </a:rPr>
              <a:t>Portion </a:t>
            </a:r>
            <a:r>
              <a:rPr b="1" lang="en" sz="1500">
                <a:solidFill>
                  <a:srgbClr val="FF0000"/>
                </a:solidFill>
                <a:latin typeface="Open Sans"/>
                <a:ea typeface="Open Sans"/>
                <a:cs typeface="Open Sans"/>
                <a:sym typeface="Open Sans"/>
              </a:rPr>
              <a:t>converted into pyruvic acid</a:t>
            </a:r>
            <a:r>
              <a:rPr lang="en" sz="1500">
                <a:solidFill>
                  <a:schemeClr val="dk1"/>
                </a:solidFill>
                <a:latin typeface="Open Sans"/>
                <a:ea typeface="Open Sans"/>
                <a:cs typeface="Open Sans"/>
                <a:sym typeface="Open Sans"/>
              </a:rPr>
              <a:t> that is oxidized by all body tissues.</a:t>
            </a:r>
            <a:r>
              <a:rPr lang="en" sz="1000">
                <a:solidFill>
                  <a:schemeClr val="dk1"/>
                </a:solidFill>
                <a:latin typeface="Open Sans"/>
                <a:ea typeface="Open Sans"/>
                <a:cs typeface="Open Sans"/>
                <a:sym typeface="Open Sans"/>
              </a:rPr>
              <a:t> </a:t>
            </a:r>
            <a:r>
              <a:rPr lang="en" sz="1000">
                <a:solidFill>
                  <a:schemeClr val="dk2"/>
                </a:solidFill>
                <a:latin typeface="Open Sans"/>
                <a:ea typeface="Open Sans"/>
                <a:cs typeface="Open Sans"/>
                <a:sym typeface="Open Sans"/>
              </a:rPr>
              <a:t>(Pyruvic acid &gt; mitochondria &gt; glycolysis)</a:t>
            </a:r>
          </a:p>
          <a:p>
            <a:pPr indent="-323850" lvl="0" marL="457200" rtl="0">
              <a:lnSpc>
                <a:spcPct val="115000"/>
              </a:lnSpc>
              <a:spcBef>
                <a:spcPts val="0"/>
              </a:spcBef>
              <a:buSzPts val="1500"/>
              <a:buFont typeface="Open Sans"/>
              <a:buAutoNum type="arabicParenR"/>
            </a:pPr>
            <a:r>
              <a:rPr lang="en" sz="1500">
                <a:solidFill>
                  <a:schemeClr val="dk1"/>
                </a:solidFill>
                <a:latin typeface="Open Sans"/>
                <a:ea typeface="Open Sans"/>
                <a:cs typeface="Open Sans"/>
                <a:sym typeface="Open Sans"/>
              </a:rPr>
              <a:t>The remaining is </a:t>
            </a:r>
            <a:r>
              <a:rPr b="1" lang="en" sz="1500">
                <a:solidFill>
                  <a:srgbClr val="FF0000"/>
                </a:solidFill>
                <a:latin typeface="Open Sans"/>
                <a:ea typeface="Open Sans"/>
                <a:cs typeface="Open Sans"/>
                <a:sym typeface="Open Sans"/>
              </a:rPr>
              <a:t>changed into glucose in the liver</a:t>
            </a:r>
            <a:r>
              <a:rPr lang="en" sz="1500">
                <a:solidFill>
                  <a:schemeClr val="dk1"/>
                </a:solidFill>
                <a:latin typeface="Open Sans"/>
                <a:ea typeface="Open Sans"/>
                <a:cs typeface="Open Sans"/>
                <a:sym typeface="Open Sans"/>
              </a:rPr>
              <a:t> to replenish glycogen stores of muscles.</a:t>
            </a:r>
            <a:br>
              <a:rPr lang="en" sz="1500">
                <a:solidFill>
                  <a:schemeClr val="dk1"/>
                </a:solidFill>
                <a:latin typeface="Open Sans"/>
                <a:ea typeface="Open Sans"/>
                <a:cs typeface="Open Sans"/>
                <a:sym typeface="Open Sans"/>
              </a:rPr>
            </a:br>
          </a:p>
        </p:txBody>
      </p:sp>
      <p:sp>
        <p:nvSpPr>
          <p:cNvPr id="193" name="Shape 193"/>
          <p:cNvSpPr/>
          <p:nvPr/>
        </p:nvSpPr>
        <p:spPr>
          <a:xfrm>
            <a:off x="518675" y="4000425"/>
            <a:ext cx="2622600" cy="924000"/>
          </a:xfrm>
          <a:prstGeom prst="parallelogram">
            <a:avLst>
              <a:gd fmla="val 25000" name="adj"/>
            </a:avLst>
          </a:prstGeom>
          <a:solidFill>
            <a:srgbClr val="F3F3F3"/>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rPr lang="en" sz="1000"/>
              <a:t>Energy from </a:t>
            </a:r>
            <a:r>
              <a:rPr lang="en" sz="1000"/>
              <a:t>oxidative metabolism of </a:t>
            </a:r>
            <a:r>
              <a:rPr lang="en" sz="1000">
                <a:solidFill>
                  <a:srgbClr val="FF0000"/>
                </a:solidFill>
              </a:rPr>
              <a:t>aerobic system </a:t>
            </a:r>
            <a:r>
              <a:rPr lang="en" sz="1000"/>
              <a:t>reconstitute all other systems.</a:t>
            </a:r>
          </a:p>
        </p:txBody>
      </p:sp>
      <p:sp>
        <p:nvSpPr>
          <p:cNvPr id="194" name="Shape 194"/>
          <p:cNvSpPr/>
          <p:nvPr/>
        </p:nvSpPr>
        <p:spPr>
          <a:xfrm>
            <a:off x="3141300" y="4000425"/>
            <a:ext cx="2840100" cy="924000"/>
          </a:xfrm>
          <a:prstGeom prst="parallelogram">
            <a:avLst>
              <a:gd fmla="val 25000" name="adj"/>
            </a:avLst>
          </a:prstGeom>
          <a:solidFill>
            <a:srgbClr val="F3F3F3"/>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0">
              <a:spcBef>
                <a:spcPts val="0"/>
              </a:spcBef>
              <a:buNone/>
            </a:pPr>
            <a:r>
              <a:rPr lang="en" sz="1000"/>
              <a:t>Energy from </a:t>
            </a:r>
            <a:r>
              <a:rPr lang="en" sz="1000">
                <a:solidFill>
                  <a:srgbClr val="FF0000"/>
                </a:solidFill>
              </a:rPr>
              <a:t>glycogen-lactic acid system</a:t>
            </a:r>
            <a:r>
              <a:rPr lang="en" sz="1000"/>
              <a:t> </a:t>
            </a:r>
            <a:r>
              <a:rPr lang="en" sz="1000"/>
              <a:t>reconstitute the </a:t>
            </a:r>
            <a:r>
              <a:rPr lang="en" sz="1000">
                <a:solidFill>
                  <a:srgbClr val="FF0000"/>
                </a:solidFill>
              </a:rPr>
              <a:t>phosphagen system.</a:t>
            </a:r>
          </a:p>
        </p:txBody>
      </p:sp>
      <p:sp>
        <p:nvSpPr>
          <p:cNvPr id="195" name="Shape 195"/>
          <p:cNvSpPr/>
          <p:nvPr/>
        </p:nvSpPr>
        <p:spPr>
          <a:xfrm>
            <a:off x="5981324" y="4000425"/>
            <a:ext cx="2643900" cy="924000"/>
          </a:xfrm>
          <a:prstGeom prst="parallelogram">
            <a:avLst>
              <a:gd fmla="val 25000" name="adj"/>
            </a:avLst>
          </a:prstGeom>
          <a:solidFill>
            <a:srgbClr val="F3F3F3"/>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0">
              <a:spcBef>
                <a:spcPts val="0"/>
              </a:spcBef>
              <a:buNone/>
            </a:pPr>
            <a:r>
              <a:rPr lang="en" sz="1000"/>
              <a:t>Energy from </a:t>
            </a:r>
            <a:r>
              <a:rPr lang="en" sz="1000">
                <a:solidFill>
                  <a:srgbClr val="FF0000"/>
                </a:solidFill>
              </a:rPr>
              <a:t>CP</a:t>
            </a:r>
            <a:r>
              <a:rPr lang="en" sz="1000"/>
              <a:t> </a:t>
            </a:r>
            <a:r>
              <a:rPr lang="en" sz="1000"/>
              <a:t>reconstitute </a:t>
            </a:r>
            <a:r>
              <a:rPr lang="en" sz="1000">
                <a:solidFill>
                  <a:srgbClr val="FF0000"/>
                </a:solidFill>
              </a:rPr>
              <a:t>ATP</a:t>
            </a:r>
            <a:r>
              <a:rPr lang="en" sz="1000"/>
              <a:t>.</a:t>
            </a:r>
          </a:p>
        </p:txBody>
      </p:sp>
      <p:sp>
        <p:nvSpPr>
          <p:cNvPr id="196" name="Shape 196"/>
          <p:cNvSpPr/>
          <p:nvPr/>
        </p:nvSpPr>
        <p:spPr>
          <a:xfrm flipH="1" rot="10800000">
            <a:off x="5439409" y="4735630"/>
            <a:ext cx="812700" cy="268500"/>
          </a:xfrm>
          <a:prstGeom prst="curvedDownArrow">
            <a:avLst>
              <a:gd fmla="val 25000" name="adj1"/>
              <a:gd fmla="val 50000" name="adj2"/>
              <a:gd fmla="val 25000" name="adj3"/>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197" name="Shape 197"/>
          <p:cNvSpPr/>
          <p:nvPr/>
        </p:nvSpPr>
        <p:spPr>
          <a:xfrm flipH="1" rot="10800000">
            <a:off x="2661127" y="4735630"/>
            <a:ext cx="812700" cy="268500"/>
          </a:xfrm>
          <a:prstGeom prst="curvedDownArrow">
            <a:avLst>
              <a:gd fmla="val 25000" name="adj1"/>
              <a:gd fmla="val 50000" name="adj2"/>
              <a:gd fmla="val 25000" name="adj3"/>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Shape 202"/>
          <p:cNvSpPr txBox="1"/>
          <p:nvPr>
            <p:ph type="title"/>
          </p:nvPr>
        </p:nvSpPr>
        <p:spPr>
          <a:xfrm>
            <a:off x="369950" y="216050"/>
            <a:ext cx="7879500" cy="831300"/>
          </a:xfrm>
          <a:prstGeom prst="rect">
            <a:avLst/>
          </a:prstGeom>
        </p:spPr>
        <p:txBody>
          <a:bodyPr anchorCtr="0" anchor="b" bIns="91425" lIns="91425" rIns="91425" wrap="square" tIns="91425">
            <a:noAutofit/>
          </a:bodyPr>
          <a:lstStyle/>
          <a:p>
            <a:pPr indent="0" lvl="0" marL="0">
              <a:spcBef>
                <a:spcPts val="0"/>
              </a:spcBef>
              <a:buNone/>
            </a:pPr>
            <a:r>
              <a:rPr lang="en">
                <a:solidFill>
                  <a:schemeClr val="accent2"/>
                </a:solidFill>
              </a:rPr>
              <a:t>Oxygen Debt</a:t>
            </a:r>
          </a:p>
        </p:txBody>
      </p:sp>
      <p:sp>
        <p:nvSpPr>
          <p:cNvPr id="203" name="Shape 203"/>
          <p:cNvSpPr txBox="1"/>
          <p:nvPr>
            <p:ph idx="1" type="body"/>
          </p:nvPr>
        </p:nvSpPr>
        <p:spPr>
          <a:xfrm>
            <a:off x="311700" y="1225225"/>
            <a:ext cx="8520600" cy="2468400"/>
          </a:xfrm>
          <a:prstGeom prst="rect">
            <a:avLst/>
          </a:prstGeom>
        </p:spPr>
        <p:txBody>
          <a:bodyPr anchorCtr="0" anchor="t" bIns="91425" lIns="91425" rIns="91425" wrap="square" tIns="91425">
            <a:noAutofit/>
          </a:bodyPr>
          <a:lstStyle/>
          <a:p>
            <a:pPr indent="-317500" lvl="0" marL="457200" rtl="0">
              <a:lnSpc>
                <a:spcPct val="150000"/>
              </a:lnSpc>
              <a:spcBef>
                <a:spcPts val="0"/>
              </a:spcBef>
              <a:spcAft>
                <a:spcPts val="0"/>
              </a:spcAft>
              <a:buClr>
                <a:schemeClr val="lt2"/>
              </a:buClr>
              <a:buSzPts val="1400"/>
              <a:buChar char="○"/>
            </a:pPr>
            <a:r>
              <a:rPr b="1" lang="en" sz="1400"/>
              <a:t>Oxygen Debt</a:t>
            </a:r>
            <a:r>
              <a:rPr lang="en" sz="1400"/>
              <a:t> is the amount of </a:t>
            </a:r>
            <a:r>
              <a:rPr lang="en" sz="1400" u="sng"/>
              <a:t>extra O2</a:t>
            </a:r>
            <a:r>
              <a:rPr lang="en" sz="1400"/>
              <a:t> that must be taken after exercise to </a:t>
            </a:r>
            <a:r>
              <a:rPr lang="en" sz="1400">
                <a:solidFill>
                  <a:srgbClr val="FF0000"/>
                </a:solidFill>
              </a:rPr>
              <a:t>restore the muscles to the resting conditions</a:t>
            </a:r>
            <a:r>
              <a:rPr lang="en" sz="1400"/>
              <a:t>.</a:t>
            </a:r>
          </a:p>
          <a:p>
            <a:pPr indent="-317500" lvl="0" marL="457200" rtl="0">
              <a:lnSpc>
                <a:spcPct val="150000"/>
              </a:lnSpc>
              <a:spcBef>
                <a:spcPts val="0"/>
              </a:spcBef>
              <a:spcAft>
                <a:spcPts val="0"/>
              </a:spcAft>
              <a:buClr>
                <a:schemeClr val="lt2"/>
              </a:buClr>
              <a:buSzPts val="1400"/>
              <a:buChar char="○"/>
            </a:pPr>
            <a:r>
              <a:rPr lang="en" sz="1400"/>
              <a:t>When a person stops exercising, the rate of oxygen uptake does not immediately return to pre-exercise levels; it </a:t>
            </a:r>
            <a:r>
              <a:rPr b="1" lang="en" sz="1400"/>
              <a:t>returns slowly</a:t>
            </a:r>
            <a:r>
              <a:rPr lang="en" sz="1400"/>
              <a:t> (the person continues to breathe heavily for some time afterward).</a:t>
            </a:r>
          </a:p>
          <a:p>
            <a:pPr indent="-317500" lvl="0" marL="457200">
              <a:lnSpc>
                <a:spcPct val="150000"/>
              </a:lnSpc>
              <a:spcBef>
                <a:spcPts val="0"/>
              </a:spcBef>
              <a:buClr>
                <a:schemeClr val="lt2"/>
              </a:buClr>
              <a:buSzPts val="1400"/>
              <a:buChar char="○"/>
            </a:pPr>
            <a:r>
              <a:rPr lang="en" sz="1400"/>
              <a:t>This extra oxygen is used to </a:t>
            </a:r>
            <a:r>
              <a:rPr b="1" lang="en" sz="1400"/>
              <a:t>repay the oxygen debt</a:t>
            </a:r>
            <a:r>
              <a:rPr lang="en" sz="1400"/>
              <a:t> acquired during exercise.</a:t>
            </a:r>
          </a:p>
        </p:txBody>
      </p:sp>
      <p:sp>
        <p:nvSpPr>
          <p:cNvPr id="204" name="Shape 204"/>
          <p:cNvSpPr/>
          <p:nvPr/>
        </p:nvSpPr>
        <p:spPr>
          <a:xfrm>
            <a:off x="632250" y="3771625"/>
            <a:ext cx="7879500" cy="918600"/>
          </a:xfrm>
          <a:prstGeom prst="roundRect">
            <a:avLst>
              <a:gd fmla="val 16667" name="adj"/>
            </a:avLst>
          </a:prstGeom>
          <a:solidFill>
            <a:srgbClr val="F3F3F3"/>
          </a:solidFill>
          <a:ln cap="flat" cmpd="sng" w="9525">
            <a:solidFill>
              <a:schemeClr val="lt2"/>
            </a:solidFill>
            <a:prstDash val="dash"/>
            <a:round/>
            <a:headEnd len="med" w="med" type="none"/>
            <a:tailEnd len="med" w="med" type="none"/>
          </a:ln>
        </p:spPr>
        <p:txBody>
          <a:bodyPr anchorCtr="0" anchor="ctr" bIns="91425" lIns="91425" rIns="91425" wrap="square" tIns="91425">
            <a:noAutofit/>
          </a:bodyPr>
          <a:lstStyle/>
          <a:p>
            <a:pPr indent="0" lvl="0" marL="0">
              <a:spcBef>
                <a:spcPts val="0"/>
              </a:spcBef>
              <a:buNone/>
            </a:pPr>
            <a:r>
              <a:rPr lang="en">
                <a:solidFill>
                  <a:srgbClr val="999999"/>
                </a:solidFill>
              </a:rPr>
              <a:t>When someone does physical </a:t>
            </a:r>
            <a:r>
              <a:rPr lang="en">
                <a:solidFill>
                  <a:srgbClr val="999999"/>
                </a:solidFill>
              </a:rPr>
              <a:t>exercise they use up the oxygen stored in the body, and when this stops the ventilation rate will increase to make up for the oxygen that has been used, and then muscles will go back to their resting state (recovery).</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Shape 209"/>
          <p:cNvSpPr txBox="1"/>
          <p:nvPr>
            <p:ph type="title"/>
          </p:nvPr>
        </p:nvSpPr>
        <p:spPr>
          <a:xfrm>
            <a:off x="311700" y="315925"/>
            <a:ext cx="8520600" cy="831300"/>
          </a:xfrm>
          <a:prstGeom prst="rect">
            <a:avLst/>
          </a:prstGeom>
        </p:spPr>
        <p:txBody>
          <a:bodyPr anchorCtr="0" anchor="b" bIns="91425" lIns="91425" rIns="91425" wrap="square" tIns="91425">
            <a:noAutofit/>
          </a:bodyPr>
          <a:lstStyle/>
          <a:p>
            <a:pPr indent="0" lvl="0" marL="0">
              <a:spcBef>
                <a:spcPts val="0"/>
              </a:spcBef>
              <a:buNone/>
            </a:pPr>
            <a:r>
              <a:rPr lang="en">
                <a:solidFill>
                  <a:schemeClr val="accent2"/>
                </a:solidFill>
              </a:rPr>
              <a:t>Oxygen Debt</a:t>
            </a:r>
          </a:p>
        </p:txBody>
      </p:sp>
      <p:sp>
        <p:nvSpPr>
          <p:cNvPr id="210" name="Shape 210"/>
          <p:cNvSpPr txBox="1"/>
          <p:nvPr/>
        </p:nvSpPr>
        <p:spPr>
          <a:xfrm>
            <a:off x="311700" y="1147250"/>
            <a:ext cx="8520600" cy="16164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solidFill>
                  <a:srgbClr val="CC0000"/>
                </a:solidFill>
                <a:latin typeface="Open Sans"/>
                <a:ea typeface="Open Sans"/>
                <a:cs typeface="Open Sans"/>
                <a:sym typeface="Open Sans"/>
              </a:rPr>
              <a:t>Oxygen Debt</a:t>
            </a:r>
            <a:r>
              <a:rPr b="1" lang="en">
                <a:latin typeface="Open Sans"/>
                <a:ea typeface="Open Sans"/>
                <a:cs typeface="Open Sans"/>
                <a:sym typeface="Open Sans"/>
              </a:rPr>
              <a:t> </a:t>
            </a:r>
            <a:r>
              <a:rPr lang="en">
                <a:latin typeface="Open Sans"/>
                <a:ea typeface="Open Sans"/>
                <a:cs typeface="Open Sans"/>
                <a:sym typeface="Open Sans"/>
              </a:rPr>
              <a:t>is about </a:t>
            </a:r>
            <a:r>
              <a:rPr lang="en" u="sng">
                <a:solidFill>
                  <a:srgbClr val="F7C120"/>
                </a:solidFill>
                <a:latin typeface="Open Sans"/>
                <a:ea typeface="Open Sans"/>
                <a:cs typeface="Open Sans"/>
                <a:sym typeface="Open Sans"/>
              </a:rPr>
              <a:t>11.5 L of O2</a:t>
            </a:r>
            <a:br>
              <a:rPr lang="en">
                <a:latin typeface="Open Sans"/>
                <a:ea typeface="Open Sans"/>
                <a:cs typeface="Open Sans"/>
                <a:sym typeface="Open Sans"/>
              </a:rPr>
            </a:br>
          </a:p>
          <a:p>
            <a:pPr indent="0" lvl="0" marL="0">
              <a:spcBef>
                <a:spcPts val="0"/>
              </a:spcBef>
              <a:buNone/>
            </a:pPr>
            <a:r>
              <a:rPr b="1" lang="en">
                <a:latin typeface="Open Sans"/>
                <a:ea typeface="Open Sans"/>
                <a:cs typeface="Open Sans"/>
                <a:sym typeface="Open Sans"/>
              </a:rPr>
              <a:t>A)</a:t>
            </a:r>
            <a:r>
              <a:rPr lang="en">
                <a:solidFill>
                  <a:schemeClr val="accent1"/>
                </a:solidFill>
                <a:latin typeface="Open Sans"/>
                <a:ea typeface="Open Sans"/>
                <a:cs typeface="Open Sans"/>
                <a:sym typeface="Open Sans"/>
              </a:rPr>
              <a:t> </a:t>
            </a:r>
            <a:r>
              <a:rPr lang="en">
                <a:latin typeface="Open Sans"/>
                <a:ea typeface="Open Sans"/>
                <a:cs typeface="Open Sans"/>
                <a:sym typeface="Open Sans"/>
              </a:rPr>
              <a:t>The body normally contains </a:t>
            </a:r>
            <a:r>
              <a:rPr b="1" lang="en">
                <a:solidFill>
                  <a:srgbClr val="F7C120"/>
                </a:solidFill>
                <a:latin typeface="Open Sans"/>
                <a:ea typeface="Open Sans"/>
                <a:cs typeface="Open Sans"/>
                <a:sym typeface="Open Sans"/>
              </a:rPr>
              <a:t>2 L</a:t>
            </a:r>
            <a:r>
              <a:rPr b="1" lang="en">
                <a:latin typeface="Open Sans"/>
                <a:ea typeface="Open Sans"/>
                <a:cs typeface="Open Sans"/>
                <a:sym typeface="Open Sans"/>
              </a:rPr>
              <a:t> of stored oxygen</a:t>
            </a:r>
            <a:r>
              <a:rPr lang="en">
                <a:latin typeface="Open Sans"/>
                <a:ea typeface="Open Sans"/>
                <a:cs typeface="Open Sans"/>
                <a:sym typeface="Open Sans"/>
              </a:rPr>
              <a:t> (</a:t>
            </a:r>
            <a:r>
              <a:rPr lang="en">
                <a:solidFill>
                  <a:srgbClr val="F7C120"/>
                </a:solidFill>
                <a:latin typeface="Open Sans"/>
                <a:ea typeface="Open Sans"/>
                <a:cs typeface="Open Sans"/>
                <a:sym typeface="Open Sans"/>
              </a:rPr>
              <a:t>0.5 L</a:t>
            </a:r>
            <a:r>
              <a:rPr lang="en">
                <a:latin typeface="Open Sans"/>
                <a:ea typeface="Open Sans"/>
                <a:cs typeface="Open Sans"/>
                <a:sym typeface="Open Sans"/>
              </a:rPr>
              <a:t> in lungs </a:t>
            </a:r>
            <a:r>
              <a:rPr lang="en">
                <a:solidFill>
                  <a:srgbClr val="F7C120"/>
                </a:solidFill>
                <a:latin typeface="Open Sans"/>
                <a:ea typeface="Open Sans"/>
                <a:cs typeface="Open Sans"/>
                <a:sym typeface="Open Sans"/>
              </a:rPr>
              <a:t>+ 0.25</a:t>
            </a:r>
            <a:r>
              <a:rPr lang="en">
                <a:latin typeface="Open Sans"/>
                <a:ea typeface="Open Sans"/>
                <a:cs typeface="Open Sans"/>
                <a:sym typeface="Open Sans"/>
              </a:rPr>
              <a:t> L dissolved in body fluids </a:t>
            </a:r>
            <a:r>
              <a:rPr lang="en">
                <a:solidFill>
                  <a:srgbClr val="F7C120"/>
                </a:solidFill>
                <a:latin typeface="Open Sans"/>
                <a:ea typeface="Open Sans"/>
                <a:cs typeface="Open Sans"/>
                <a:sym typeface="Open Sans"/>
              </a:rPr>
              <a:t>+ 1.0 L</a:t>
            </a:r>
            <a:r>
              <a:rPr lang="en">
                <a:latin typeface="Open Sans"/>
                <a:ea typeface="Open Sans"/>
                <a:cs typeface="Open Sans"/>
                <a:sym typeface="Open Sans"/>
              </a:rPr>
              <a:t> combined with Hb </a:t>
            </a:r>
            <a:r>
              <a:rPr lang="en">
                <a:solidFill>
                  <a:srgbClr val="F7C120"/>
                </a:solidFill>
                <a:latin typeface="Open Sans"/>
                <a:ea typeface="Open Sans"/>
                <a:cs typeface="Open Sans"/>
                <a:sym typeface="Open Sans"/>
              </a:rPr>
              <a:t>+ 0.3 L</a:t>
            </a:r>
            <a:r>
              <a:rPr lang="en">
                <a:latin typeface="Open Sans"/>
                <a:ea typeface="Open Sans"/>
                <a:cs typeface="Open Sans"/>
                <a:sym typeface="Open Sans"/>
              </a:rPr>
              <a:t> stored in muscle myoglobin)</a:t>
            </a:r>
          </a:p>
          <a:p>
            <a:pPr indent="-330200" lvl="0" marL="457200" rtl="0">
              <a:spcBef>
                <a:spcPts val="0"/>
              </a:spcBef>
              <a:buSzPts val="1600"/>
              <a:buFont typeface="Open Sans"/>
              <a:buChar char="○"/>
            </a:pPr>
            <a:r>
              <a:rPr lang="en">
                <a:latin typeface="Open Sans"/>
                <a:ea typeface="Open Sans"/>
                <a:cs typeface="Open Sans"/>
                <a:sym typeface="Open Sans"/>
              </a:rPr>
              <a:t>This is used within a minute of heavy exercise or for aerobic metabolism</a:t>
            </a:r>
            <a:r>
              <a:rPr lang="en" sz="1600">
                <a:latin typeface="Open Sans"/>
                <a:ea typeface="Open Sans"/>
                <a:cs typeface="Open Sans"/>
                <a:sym typeface="Open Sans"/>
              </a:rPr>
              <a:t>.</a:t>
            </a:r>
            <a:br>
              <a:rPr lang="en" sz="1600">
                <a:latin typeface="Open Sans"/>
                <a:ea typeface="Open Sans"/>
                <a:cs typeface="Open Sans"/>
                <a:sym typeface="Open Sans"/>
              </a:rPr>
            </a:br>
          </a:p>
          <a:p>
            <a:pPr indent="0" lvl="0" marL="0" rtl="0">
              <a:spcBef>
                <a:spcPts val="0"/>
              </a:spcBef>
              <a:buNone/>
            </a:pPr>
            <a:r>
              <a:t/>
            </a:r>
            <a:endParaRPr sz="1600">
              <a:latin typeface="Open Sans"/>
              <a:ea typeface="Open Sans"/>
              <a:cs typeface="Open Sans"/>
              <a:sym typeface="Open Sans"/>
            </a:endParaRPr>
          </a:p>
        </p:txBody>
      </p:sp>
      <p:pic>
        <p:nvPicPr>
          <p:cNvPr id="211" name="Shape 211"/>
          <p:cNvPicPr preferRelativeResize="0"/>
          <p:nvPr/>
        </p:nvPicPr>
        <p:blipFill>
          <a:blip r:embed="rId3">
            <a:alphaModFix/>
          </a:blip>
          <a:stretch>
            <a:fillRect/>
          </a:stretch>
        </p:blipFill>
        <p:spPr>
          <a:xfrm>
            <a:off x="6477900" y="2592606"/>
            <a:ext cx="2108126" cy="2188174"/>
          </a:xfrm>
          <a:prstGeom prst="rect">
            <a:avLst/>
          </a:prstGeom>
          <a:noFill/>
          <a:ln>
            <a:noFill/>
          </a:ln>
        </p:spPr>
      </p:pic>
      <p:sp>
        <p:nvSpPr>
          <p:cNvPr id="212" name="Shape 212"/>
          <p:cNvSpPr txBox="1"/>
          <p:nvPr/>
        </p:nvSpPr>
        <p:spPr>
          <a:xfrm>
            <a:off x="311700" y="2592588"/>
            <a:ext cx="6166200" cy="2188200"/>
          </a:xfrm>
          <a:prstGeom prst="rect">
            <a:avLst/>
          </a:prstGeom>
          <a:noFill/>
          <a:ln>
            <a:noFill/>
          </a:ln>
        </p:spPr>
        <p:txBody>
          <a:bodyPr anchorCtr="0" anchor="t" bIns="91425" lIns="91425" rIns="91425" wrap="square" tIns="91425">
            <a:noAutofit/>
          </a:bodyPr>
          <a:lstStyle/>
          <a:p>
            <a:pPr indent="-69850" lvl="0" marL="0">
              <a:spcBef>
                <a:spcPts val="0"/>
              </a:spcBef>
              <a:buClr>
                <a:schemeClr val="dk1"/>
              </a:buClr>
              <a:buSzPts val="1100"/>
              <a:buFont typeface="Arial"/>
              <a:buNone/>
            </a:pPr>
            <a:r>
              <a:rPr b="1" lang="en">
                <a:latin typeface="Open Sans"/>
                <a:ea typeface="Open Sans"/>
                <a:cs typeface="Open Sans"/>
                <a:sym typeface="Open Sans"/>
              </a:rPr>
              <a:t>B)</a:t>
            </a:r>
            <a:r>
              <a:rPr b="1" lang="en">
                <a:solidFill>
                  <a:schemeClr val="accent1"/>
                </a:solidFill>
                <a:latin typeface="Open Sans"/>
                <a:ea typeface="Open Sans"/>
                <a:cs typeface="Open Sans"/>
                <a:sym typeface="Open Sans"/>
              </a:rPr>
              <a:t> </a:t>
            </a:r>
            <a:r>
              <a:rPr b="1" lang="en">
                <a:solidFill>
                  <a:srgbClr val="F7C120"/>
                </a:solidFill>
                <a:latin typeface="Open Sans"/>
                <a:ea typeface="Open Sans"/>
                <a:cs typeface="Open Sans"/>
                <a:sym typeface="Open Sans"/>
              </a:rPr>
              <a:t>9 L</a:t>
            </a:r>
            <a:r>
              <a:rPr b="1" lang="en">
                <a:solidFill>
                  <a:schemeClr val="dk1"/>
                </a:solidFill>
                <a:latin typeface="Open Sans"/>
                <a:ea typeface="Open Sans"/>
                <a:cs typeface="Open Sans"/>
                <a:sym typeface="Open Sans"/>
              </a:rPr>
              <a:t> more O2 is needed to reconstitute the phosphagen and glycogen-lactic acid systems.</a:t>
            </a:r>
          </a:p>
          <a:p>
            <a:pPr indent="-317500" lvl="0" marL="457200" rtl="0">
              <a:spcBef>
                <a:spcPts val="0"/>
              </a:spcBef>
              <a:buClr>
                <a:schemeClr val="dk1"/>
              </a:buClr>
              <a:buSzPts val="1400"/>
              <a:buFont typeface="Open Sans"/>
              <a:buChar char="○"/>
            </a:pPr>
            <a:r>
              <a:rPr lang="en">
                <a:solidFill>
                  <a:schemeClr val="dk1"/>
                </a:solidFill>
                <a:latin typeface="Open Sans"/>
                <a:ea typeface="Open Sans"/>
                <a:cs typeface="Open Sans"/>
                <a:sym typeface="Open Sans"/>
              </a:rPr>
              <a:t>At first O2 uptake is high &amp; fast to refill stored O2 &amp; phosphagen system (this is called alactacid O2 debt= </a:t>
            </a:r>
            <a:r>
              <a:rPr lang="en">
                <a:solidFill>
                  <a:srgbClr val="F7C120"/>
                </a:solidFill>
                <a:latin typeface="Open Sans"/>
                <a:ea typeface="Open Sans"/>
                <a:cs typeface="Open Sans"/>
                <a:sym typeface="Open Sans"/>
              </a:rPr>
              <a:t>3.5 L)</a:t>
            </a:r>
          </a:p>
          <a:p>
            <a:pPr indent="-317500" lvl="0" marL="457200" rtl="0">
              <a:spcBef>
                <a:spcPts val="0"/>
              </a:spcBef>
              <a:buClr>
                <a:schemeClr val="dk1"/>
              </a:buClr>
              <a:buSzPts val="1400"/>
              <a:buFont typeface="Open Sans"/>
              <a:buChar char="○"/>
            </a:pPr>
            <a:r>
              <a:rPr lang="en">
                <a:solidFill>
                  <a:schemeClr val="dk1"/>
                </a:solidFill>
                <a:latin typeface="Open Sans"/>
                <a:ea typeface="Open Sans"/>
                <a:cs typeface="Open Sans"/>
                <a:sym typeface="Open Sans"/>
              </a:rPr>
              <a:t>The later portion of O2 debt takes </a:t>
            </a:r>
            <a:r>
              <a:rPr lang="en">
                <a:solidFill>
                  <a:srgbClr val="F7C120"/>
                </a:solidFill>
                <a:latin typeface="Open Sans"/>
                <a:ea typeface="Open Sans"/>
                <a:cs typeface="Open Sans"/>
                <a:sym typeface="Open Sans"/>
              </a:rPr>
              <a:t>40</a:t>
            </a:r>
            <a:r>
              <a:rPr lang="en">
                <a:solidFill>
                  <a:schemeClr val="dk1"/>
                </a:solidFill>
                <a:latin typeface="Open Sans"/>
                <a:ea typeface="Open Sans"/>
                <a:cs typeface="Open Sans"/>
                <a:sym typeface="Open Sans"/>
              </a:rPr>
              <a:t> minutes for lactic acid system removal, it is of lower level breathing, It is called (lactic acid O2 debt =</a:t>
            </a:r>
            <a:r>
              <a:rPr lang="en">
                <a:solidFill>
                  <a:srgbClr val="F7C120"/>
                </a:solidFill>
                <a:latin typeface="Open Sans"/>
                <a:ea typeface="Open Sans"/>
                <a:cs typeface="Open Sans"/>
                <a:sym typeface="Open Sans"/>
              </a:rPr>
              <a:t>8 L</a:t>
            </a:r>
            <a:r>
              <a:rPr lang="en">
                <a:solidFill>
                  <a:schemeClr val="dk1"/>
                </a:solidFill>
                <a:latin typeface="Open Sans"/>
                <a:ea typeface="Open Sans"/>
                <a:cs typeface="Open Sans"/>
                <a:sym typeface="Open Sans"/>
              </a:rPr>
              <a:t>)</a:t>
            </a:r>
          </a:p>
        </p:txBody>
      </p:sp>
      <p:sp>
        <p:nvSpPr>
          <p:cNvPr id="213" name="Shape 213"/>
          <p:cNvSpPr/>
          <p:nvPr/>
        </p:nvSpPr>
        <p:spPr>
          <a:xfrm>
            <a:off x="6810525" y="742200"/>
            <a:ext cx="1561572" cy="707616"/>
          </a:xfrm>
          <a:prstGeom prst="cloud">
            <a:avLst/>
          </a:prstGeom>
          <a:solidFill>
            <a:srgbClr val="F3F3F3"/>
          </a:solidFill>
          <a:ln cap="flat" cmpd="sng" w="9525">
            <a:solidFill>
              <a:schemeClr val="dk2"/>
            </a:solidFill>
            <a:prstDash val="dot"/>
            <a:round/>
            <a:headEnd len="med" w="med" type="none"/>
            <a:tailEnd len="med" w="med" type="none"/>
          </a:ln>
        </p:spPr>
        <p:txBody>
          <a:bodyPr anchorCtr="0" anchor="ctr" bIns="91425" lIns="91425" rIns="91425" wrap="square" tIns="91425">
            <a:noAutofit/>
          </a:bodyPr>
          <a:lstStyle/>
          <a:p>
            <a:pPr indent="0" lvl="0" marL="0" algn="ctr">
              <a:spcBef>
                <a:spcPts val="0"/>
              </a:spcBef>
              <a:buNone/>
            </a:pPr>
            <a:r>
              <a:rPr i="1" lang="en" sz="800">
                <a:solidFill>
                  <a:srgbClr val="999999"/>
                </a:solidFill>
              </a:rPr>
              <a:t>There is an </a:t>
            </a:r>
            <a:r>
              <a:rPr i="1" lang="en" sz="800">
                <a:solidFill>
                  <a:srgbClr val="999999"/>
                </a:solidFill>
              </a:rPr>
              <a:t>explanation of this in the next slide.</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Shape 218"/>
          <p:cNvSpPr txBox="1"/>
          <p:nvPr>
            <p:ph type="title"/>
          </p:nvPr>
        </p:nvSpPr>
        <p:spPr>
          <a:xfrm>
            <a:off x="311700" y="315925"/>
            <a:ext cx="8520600" cy="831300"/>
          </a:xfrm>
          <a:prstGeom prst="rect">
            <a:avLst/>
          </a:prstGeom>
        </p:spPr>
        <p:txBody>
          <a:bodyPr anchorCtr="0" anchor="b" bIns="91425" lIns="91425" rIns="91425" wrap="square" tIns="91425">
            <a:noAutofit/>
          </a:bodyPr>
          <a:lstStyle/>
          <a:p>
            <a:pPr indent="0" lvl="0" marL="0">
              <a:spcBef>
                <a:spcPts val="0"/>
              </a:spcBef>
              <a:buNone/>
            </a:pPr>
            <a:r>
              <a:rPr lang="en"/>
              <a:t>Oxygen Debt </a:t>
            </a:r>
            <a:r>
              <a:rPr lang="en" sz="1700">
                <a:solidFill>
                  <a:srgbClr val="999999"/>
                </a:solidFill>
              </a:rPr>
              <a:t>Explanation for the last slide</a:t>
            </a:r>
          </a:p>
        </p:txBody>
      </p:sp>
      <p:sp>
        <p:nvSpPr>
          <p:cNvPr id="219" name="Shape 219"/>
          <p:cNvSpPr txBox="1"/>
          <p:nvPr>
            <p:ph idx="1" type="body"/>
          </p:nvPr>
        </p:nvSpPr>
        <p:spPr>
          <a:xfrm>
            <a:off x="311700" y="1383923"/>
            <a:ext cx="8520600" cy="3269100"/>
          </a:xfrm>
          <a:prstGeom prst="rect">
            <a:avLst/>
          </a:prstGeom>
        </p:spPr>
        <p:txBody>
          <a:bodyPr anchorCtr="0" anchor="t" bIns="91425" lIns="91425" rIns="91425" wrap="square" tIns="91425">
            <a:noAutofit/>
          </a:bodyPr>
          <a:lstStyle/>
          <a:p>
            <a:pPr indent="0" lvl="0" marL="0" rtl="0">
              <a:spcBef>
                <a:spcPts val="0"/>
              </a:spcBef>
              <a:buNone/>
            </a:pPr>
            <a:r>
              <a:rPr lang="en" sz="1300">
                <a:solidFill>
                  <a:srgbClr val="999999"/>
                </a:solidFill>
              </a:rPr>
              <a:t>Oxygen debt:</a:t>
            </a:r>
          </a:p>
          <a:p>
            <a:pPr indent="-311150" lvl="0" marL="457200" rtl="0">
              <a:spcBef>
                <a:spcPts val="0"/>
              </a:spcBef>
              <a:spcAft>
                <a:spcPts val="0"/>
              </a:spcAft>
              <a:buClr>
                <a:srgbClr val="999999"/>
              </a:buClr>
              <a:buSzPts val="1300"/>
              <a:buChar char="●"/>
            </a:pPr>
            <a:r>
              <a:rPr lang="en" sz="1300">
                <a:solidFill>
                  <a:srgbClr val="999999"/>
                </a:solidFill>
              </a:rPr>
              <a:t>When we do physical activity, our bodies use up the oxygen we have stored (2L of O2), that is used up within 1 minute of heavy </a:t>
            </a:r>
            <a:r>
              <a:rPr lang="en" sz="1300">
                <a:solidFill>
                  <a:srgbClr val="999999"/>
                </a:solidFill>
              </a:rPr>
              <a:t>exercise</a:t>
            </a:r>
            <a:r>
              <a:rPr lang="en" sz="1300">
                <a:solidFill>
                  <a:srgbClr val="999999"/>
                </a:solidFill>
              </a:rPr>
              <a:t> for aerobic metabolism.</a:t>
            </a:r>
          </a:p>
          <a:p>
            <a:pPr indent="-311150" lvl="0" marL="457200" rtl="0">
              <a:spcBef>
                <a:spcPts val="0"/>
              </a:spcBef>
              <a:buClr>
                <a:srgbClr val="999999"/>
              </a:buClr>
              <a:buSzPts val="1300"/>
              <a:buChar char="●"/>
            </a:pPr>
            <a:r>
              <a:rPr lang="en" sz="1300">
                <a:solidFill>
                  <a:srgbClr val="999999"/>
                </a:solidFill>
              </a:rPr>
              <a:t>More oxygen is needed after that to </a:t>
            </a:r>
            <a:r>
              <a:rPr lang="en" sz="1300">
                <a:solidFill>
                  <a:srgbClr val="999999"/>
                </a:solidFill>
              </a:rPr>
              <a:t>reconstitute the phosphagen and glycogen-lactic acid systems that have been used. (9L of O2)</a:t>
            </a:r>
          </a:p>
          <a:p>
            <a:pPr indent="0" lvl="0" marL="0" rtl="0">
              <a:spcBef>
                <a:spcPts val="0"/>
              </a:spcBef>
              <a:buNone/>
            </a:pPr>
            <a:r>
              <a:rPr lang="en" sz="1300">
                <a:solidFill>
                  <a:srgbClr val="999999"/>
                </a:solidFill>
              </a:rPr>
              <a:t>Our bodies return to the resting condition after the following is done (we need extra oxygen to repay the oxygen debt):</a:t>
            </a:r>
          </a:p>
          <a:p>
            <a:pPr indent="-311150" lvl="0" marL="457200" rtl="0">
              <a:spcBef>
                <a:spcPts val="0"/>
              </a:spcBef>
              <a:spcAft>
                <a:spcPts val="0"/>
              </a:spcAft>
              <a:buClr>
                <a:srgbClr val="999999"/>
              </a:buClr>
              <a:buSzPts val="1300"/>
              <a:buChar char="●"/>
            </a:pPr>
            <a:r>
              <a:rPr lang="en" sz="1300">
                <a:solidFill>
                  <a:srgbClr val="999999"/>
                </a:solidFill>
              </a:rPr>
              <a:t>At first we breathe really fast for high O2 uptake to refill stored O2 &amp; phosphagen system.          </a:t>
            </a:r>
            <a:br>
              <a:rPr lang="en" sz="1300">
                <a:solidFill>
                  <a:srgbClr val="999999"/>
                </a:solidFill>
              </a:rPr>
            </a:br>
            <a:r>
              <a:rPr lang="en" sz="1300">
                <a:solidFill>
                  <a:srgbClr val="999999"/>
                </a:solidFill>
              </a:rPr>
              <a:t>(alactacid O2 debt= 3.5 L)</a:t>
            </a:r>
          </a:p>
          <a:p>
            <a:pPr indent="-311150" lvl="0" marL="457200" rtl="0">
              <a:spcBef>
                <a:spcPts val="0"/>
              </a:spcBef>
              <a:buClr>
                <a:srgbClr val="999999"/>
              </a:buClr>
              <a:buSzPts val="1300"/>
              <a:buChar char="●"/>
            </a:pPr>
            <a:r>
              <a:rPr lang="en" sz="1300">
                <a:solidFill>
                  <a:srgbClr val="999999"/>
                </a:solidFill>
              </a:rPr>
              <a:t>Later, our breathing gets slower and our bodies take 40 minutes for lactic acid removal.                 </a:t>
            </a:r>
            <a:br>
              <a:rPr lang="en" sz="1300">
                <a:solidFill>
                  <a:srgbClr val="999999"/>
                </a:solidFill>
              </a:rPr>
            </a:br>
            <a:r>
              <a:rPr lang="en" sz="1300">
                <a:solidFill>
                  <a:srgbClr val="999999"/>
                </a:solidFill>
              </a:rPr>
              <a:t>(lactic acid O2 debt =8 L)</a:t>
            </a:r>
          </a:p>
          <a:p>
            <a:pPr indent="0" lvl="0" marL="114300" rtl="0">
              <a:spcBef>
                <a:spcPts val="0"/>
              </a:spcBef>
              <a:buNone/>
            </a:pPr>
            <a:r>
              <a:t/>
            </a:r>
            <a:endParaRPr sz="1300">
              <a:solidFill>
                <a:srgbClr val="999999"/>
              </a:solidFill>
            </a:endParaRPr>
          </a:p>
          <a:p>
            <a:pPr indent="0" lvl="0" marL="114300">
              <a:spcBef>
                <a:spcPts val="0"/>
              </a:spcBef>
              <a:buNone/>
            </a:pPr>
            <a:r>
              <a:t/>
            </a:r>
            <a:endParaRPr sz="1300">
              <a:solidFill>
                <a:srgbClr val="999999"/>
              </a:solidFill>
            </a:endParaRPr>
          </a:p>
        </p:txBody>
      </p:sp>
      <p:sp>
        <p:nvSpPr>
          <p:cNvPr id="220" name="Shape 220"/>
          <p:cNvSpPr/>
          <p:nvPr/>
        </p:nvSpPr>
        <p:spPr>
          <a:xfrm>
            <a:off x="3336075" y="2597700"/>
            <a:ext cx="5129700" cy="373200"/>
          </a:xfrm>
          <a:prstGeom prst="roundRect">
            <a:avLst>
              <a:gd fmla="val 16667" name="adj"/>
            </a:avLst>
          </a:prstGeom>
          <a:solidFill>
            <a:srgbClr val="F3F3F3"/>
          </a:solidFill>
          <a:ln cap="flat" cmpd="sng" w="9525">
            <a:solidFill>
              <a:schemeClr val="dk2"/>
            </a:solidFill>
            <a:prstDash val="dot"/>
            <a:round/>
            <a:headEnd len="med" w="med" type="none"/>
            <a:tailEnd len="med" w="med" type="none"/>
          </a:ln>
        </p:spPr>
        <p:txBody>
          <a:bodyPr anchorCtr="0" anchor="ctr" bIns="91425" lIns="91425" rIns="91425" wrap="square" tIns="91425">
            <a:noAutofit/>
          </a:bodyPr>
          <a:lstStyle/>
          <a:p>
            <a:pPr indent="-69850" lvl="0" marL="0">
              <a:spcBef>
                <a:spcPts val="0"/>
              </a:spcBef>
              <a:buClr>
                <a:schemeClr val="dk1"/>
              </a:buClr>
              <a:buSzPts val="1100"/>
              <a:buFont typeface="Arial"/>
              <a:buNone/>
            </a:pPr>
            <a:r>
              <a:rPr lang="en" sz="800">
                <a:solidFill>
                  <a:srgbClr val="999999"/>
                </a:solidFill>
                <a:latin typeface="Open Sans"/>
                <a:ea typeface="Open Sans"/>
                <a:cs typeface="Open Sans"/>
                <a:sym typeface="Open Sans"/>
              </a:rPr>
              <a:t>Remember: Energy from oxidative metabolism of aerobic system reconstitute all other systems. So getting enough oxygen will help me become able to reconstitute all of these systems by aerobic system.</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Shape 225"/>
          <p:cNvSpPr txBox="1"/>
          <p:nvPr>
            <p:ph type="title"/>
          </p:nvPr>
        </p:nvSpPr>
        <p:spPr>
          <a:xfrm>
            <a:off x="311700" y="315925"/>
            <a:ext cx="8520600" cy="831300"/>
          </a:xfrm>
          <a:prstGeom prst="rect">
            <a:avLst/>
          </a:prstGeom>
          <a:noFill/>
          <a:ln>
            <a:noFill/>
          </a:ln>
        </p:spPr>
        <p:txBody>
          <a:bodyPr anchorCtr="0" anchor="b" bIns="91425" lIns="91425" rIns="91425" wrap="square" tIns="91425">
            <a:noAutofit/>
          </a:bodyPr>
          <a:lstStyle/>
          <a:p>
            <a:pPr indent="-266700" lvl="0" marL="0" marR="0" rtl="0" algn="l">
              <a:lnSpc>
                <a:spcPct val="100000"/>
              </a:lnSpc>
              <a:spcBef>
                <a:spcPts val="0"/>
              </a:spcBef>
              <a:spcAft>
                <a:spcPts val="0"/>
              </a:spcAft>
              <a:buClr>
                <a:schemeClr val="dk1"/>
              </a:buClr>
              <a:buSzPts val="4200"/>
              <a:buFont typeface="Economica"/>
              <a:buNone/>
            </a:pPr>
            <a:r>
              <a:rPr lang="en">
                <a:solidFill>
                  <a:schemeClr val="accent2"/>
                </a:solidFill>
              </a:rPr>
              <a:t>Recovery of Muscle Glycogen</a:t>
            </a:r>
          </a:p>
        </p:txBody>
      </p:sp>
      <p:sp>
        <p:nvSpPr>
          <p:cNvPr id="226" name="Shape 226"/>
          <p:cNvSpPr txBox="1"/>
          <p:nvPr>
            <p:ph idx="1" type="body"/>
          </p:nvPr>
        </p:nvSpPr>
        <p:spPr>
          <a:xfrm>
            <a:off x="311700" y="1250150"/>
            <a:ext cx="8520600" cy="3354000"/>
          </a:xfrm>
          <a:prstGeom prst="rect">
            <a:avLst/>
          </a:prstGeom>
          <a:noFill/>
          <a:ln>
            <a:noFill/>
          </a:ln>
        </p:spPr>
        <p:txBody>
          <a:bodyPr anchorCtr="0" anchor="t" bIns="91425" lIns="91425" rIns="91425" wrap="square" tIns="91425">
            <a:noAutofit/>
          </a:bodyPr>
          <a:lstStyle/>
          <a:p>
            <a:pPr indent="-114300" lvl="0" marL="0" marR="0" rtl="0" algn="l">
              <a:lnSpc>
                <a:spcPct val="115000"/>
              </a:lnSpc>
              <a:spcBef>
                <a:spcPts val="0"/>
              </a:spcBef>
              <a:spcAft>
                <a:spcPts val="0"/>
              </a:spcAft>
              <a:buClr>
                <a:schemeClr val="dk1"/>
              </a:buClr>
              <a:buSzPts val="1800"/>
              <a:buFont typeface="Open Sans"/>
              <a:buNone/>
            </a:pPr>
            <a:r>
              <a:rPr lang="en" sz="1400"/>
              <a:t>Reduction of glycogen stores by heavy exercise needs days to be replenished.</a:t>
            </a:r>
          </a:p>
          <a:p>
            <a:pPr indent="-114300" lvl="0" marL="0" marR="0" rtl="0" algn="l">
              <a:lnSpc>
                <a:spcPct val="115000"/>
              </a:lnSpc>
              <a:spcBef>
                <a:spcPts val="0"/>
              </a:spcBef>
              <a:spcAft>
                <a:spcPts val="0"/>
              </a:spcAft>
              <a:buClr>
                <a:schemeClr val="dk1"/>
              </a:buClr>
              <a:buSzPts val="1800"/>
              <a:buFont typeface="Open Sans"/>
              <a:buNone/>
            </a:pPr>
            <a:r>
              <a:t/>
            </a:r>
            <a:endParaRPr sz="1400">
              <a:solidFill>
                <a:srgbClr val="666666"/>
              </a:solidFill>
            </a:endParaRPr>
          </a:p>
          <a:p>
            <a:pPr indent="-114300" lvl="0" marL="0" marR="0" rtl="0" algn="l">
              <a:lnSpc>
                <a:spcPct val="115000"/>
              </a:lnSpc>
              <a:spcBef>
                <a:spcPts val="0"/>
              </a:spcBef>
              <a:spcAft>
                <a:spcPts val="0"/>
              </a:spcAft>
              <a:buClr>
                <a:schemeClr val="dk1"/>
              </a:buClr>
              <a:buSzPts val="1800"/>
              <a:buFont typeface="Open Sans"/>
              <a:buNone/>
            </a:pPr>
            <a:r>
              <a:t/>
            </a:r>
            <a:endParaRPr sz="1400"/>
          </a:p>
          <a:p>
            <a:pPr indent="-114300" lvl="0" marL="0" marR="0" rtl="0" algn="l">
              <a:lnSpc>
                <a:spcPct val="115000"/>
              </a:lnSpc>
              <a:spcBef>
                <a:spcPts val="0"/>
              </a:spcBef>
              <a:spcAft>
                <a:spcPts val="0"/>
              </a:spcAft>
              <a:buClr>
                <a:schemeClr val="dk1"/>
              </a:buClr>
              <a:buSzPts val="1800"/>
              <a:buFont typeface="Open Sans"/>
              <a:buNone/>
            </a:pPr>
            <a:r>
              <a:t/>
            </a:r>
            <a:endParaRPr sz="1400"/>
          </a:p>
          <a:p>
            <a:pPr indent="-114300" lvl="0" marL="0" marR="0" rtl="0" algn="l">
              <a:lnSpc>
                <a:spcPct val="115000"/>
              </a:lnSpc>
              <a:spcBef>
                <a:spcPts val="0"/>
              </a:spcBef>
              <a:spcAft>
                <a:spcPts val="0"/>
              </a:spcAft>
              <a:buClr>
                <a:schemeClr val="dk1"/>
              </a:buClr>
              <a:buSzPts val="1800"/>
              <a:buFont typeface="Open Sans"/>
              <a:buNone/>
            </a:pPr>
            <a:r>
              <a:t/>
            </a:r>
            <a:endParaRPr sz="1400"/>
          </a:p>
          <a:p>
            <a:pPr indent="-114300" lvl="0" marL="0" marR="0" rtl="0" algn="l">
              <a:lnSpc>
                <a:spcPct val="115000"/>
              </a:lnSpc>
              <a:spcBef>
                <a:spcPts val="0"/>
              </a:spcBef>
              <a:spcAft>
                <a:spcPts val="0"/>
              </a:spcAft>
              <a:buClr>
                <a:schemeClr val="dk1"/>
              </a:buClr>
              <a:buSzPts val="1800"/>
              <a:buFont typeface="Open Sans"/>
              <a:buNone/>
            </a:pPr>
            <a:r>
              <a:t/>
            </a:r>
            <a:endParaRPr sz="1400"/>
          </a:p>
          <a:p>
            <a:pPr indent="-114300" lvl="0" marL="0" marR="0" rtl="0" algn="l">
              <a:lnSpc>
                <a:spcPct val="115000"/>
              </a:lnSpc>
              <a:spcBef>
                <a:spcPts val="0"/>
              </a:spcBef>
              <a:spcAft>
                <a:spcPts val="0"/>
              </a:spcAft>
              <a:buClr>
                <a:schemeClr val="dk1"/>
              </a:buClr>
              <a:buSzPts val="1800"/>
              <a:buFont typeface="Open Sans"/>
              <a:buNone/>
            </a:pPr>
            <a:r>
              <a:rPr lang="en" sz="1400"/>
              <a:t>Therefore, athletes should:</a:t>
            </a:r>
          </a:p>
          <a:p>
            <a:pPr indent="-317500" lvl="0" marL="457200" marR="0" rtl="0" algn="l">
              <a:lnSpc>
                <a:spcPct val="115000"/>
              </a:lnSpc>
              <a:spcBef>
                <a:spcPts val="0"/>
              </a:spcBef>
              <a:spcAft>
                <a:spcPts val="0"/>
              </a:spcAft>
              <a:buSzPts val="1400"/>
              <a:buAutoNum type="arabicParenR"/>
            </a:pPr>
            <a:r>
              <a:rPr lang="en" sz="1400"/>
              <a:t>Have </a:t>
            </a:r>
            <a:r>
              <a:rPr lang="en" sz="1400">
                <a:solidFill>
                  <a:srgbClr val="FF0000"/>
                </a:solidFill>
              </a:rPr>
              <a:t>high CHO diet</a:t>
            </a:r>
            <a:r>
              <a:rPr lang="en" sz="1400"/>
              <a:t> before exercise.</a:t>
            </a:r>
          </a:p>
          <a:p>
            <a:pPr indent="-317500" lvl="0" marL="457200" marR="0" rtl="0" algn="l">
              <a:lnSpc>
                <a:spcPct val="115000"/>
              </a:lnSpc>
              <a:spcBef>
                <a:spcPts val="0"/>
              </a:spcBef>
              <a:spcAft>
                <a:spcPts val="0"/>
              </a:spcAft>
              <a:buSzPts val="1400"/>
              <a:buAutoNum type="arabicParenR"/>
            </a:pPr>
            <a:r>
              <a:rPr lang="en" sz="1400">
                <a:solidFill>
                  <a:srgbClr val="FF0000"/>
                </a:solidFill>
              </a:rPr>
              <a:t>Not participate in exhausting exercise</a:t>
            </a:r>
            <a:r>
              <a:rPr lang="en" sz="1400"/>
              <a:t> during 48 hours preceding the event.</a:t>
            </a:r>
          </a:p>
        </p:txBody>
      </p:sp>
      <p:graphicFrame>
        <p:nvGraphicFramePr>
          <p:cNvPr id="227" name="Shape 227"/>
          <p:cNvGraphicFramePr/>
          <p:nvPr/>
        </p:nvGraphicFramePr>
        <p:xfrm>
          <a:off x="582248" y="1826602"/>
          <a:ext cx="3000000" cy="3000000"/>
        </p:xfrm>
        <a:graphic>
          <a:graphicData uri="http://schemas.openxmlformats.org/drawingml/2006/table">
            <a:tbl>
              <a:tblPr>
                <a:noFill/>
                <a:tableStyleId>{6CB7EC96-4275-4EE9-A73A-A530E861FDD7}</a:tableStyleId>
              </a:tblPr>
              <a:tblGrid>
                <a:gridCol w="3989750"/>
                <a:gridCol w="3989750"/>
              </a:tblGrid>
              <a:tr h="392400">
                <a:tc>
                  <a:txBody>
                    <a:bodyPr>
                      <a:noAutofit/>
                    </a:bodyPr>
                    <a:lstStyle/>
                    <a:p>
                      <a:pPr indent="0" lvl="0" marL="0" algn="ctr">
                        <a:spcBef>
                          <a:spcPts val="0"/>
                        </a:spcBef>
                        <a:buNone/>
                      </a:pPr>
                      <a:r>
                        <a:rPr b="1" lang="en"/>
                        <a:t>On high CHO (carbohydrates) diet</a:t>
                      </a:r>
                    </a:p>
                  </a:txBody>
                  <a:tcPr marT="91425" marB="91425" marR="91425" marL="91425">
                    <a:lnL cap="flat" cmpd="sng" w="9525">
                      <a:solidFill>
                        <a:schemeClr val="lt2"/>
                      </a:solidFill>
                      <a:prstDash val="dot"/>
                      <a:round/>
                      <a:headEnd len="med" w="med" type="none"/>
                      <a:tailEnd len="med" w="med" type="none"/>
                    </a:lnL>
                    <a:lnR cap="flat" cmpd="sng" w="9525">
                      <a:solidFill>
                        <a:schemeClr val="lt2"/>
                      </a:solidFill>
                      <a:prstDash val="dot"/>
                      <a:round/>
                      <a:headEnd len="med" w="med" type="none"/>
                      <a:tailEnd len="med" w="med" type="none"/>
                    </a:lnR>
                    <a:lnT cap="flat" cmpd="sng" w="9525">
                      <a:solidFill>
                        <a:schemeClr val="lt2"/>
                      </a:solidFill>
                      <a:prstDash val="dot"/>
                      <a:round/>
                      <a:headEnd len="med" w="med" type="none"/>
                      <a:tailEnd len="med" w="med" type="none"/>
                    </a:lnT>
                    <a:lnB cap="flat" cmpd="sng" w="9525">
                      <a:solidFill>
                        <a:schemeClr val="lt2"/>
                      </a:solidFill>
                      <a:prstDash val="dot"/>
                      <a:round/>
                      <a:headEnd len="med" w="med" type="none"/>
                      <a:tailEnd len="med" w="med" type="none"/>
                    </a:lnB>
                    <a:solidFill>
                      <a:srgbClr val="EFEFEF"/>
                    </a:solidFill>
                  </a:tcPr>
                </a:tc>
                <a:tc>
                  <a:txBody>
                    <a:bodyPr>
                      <a:noAutofit/>
                    </a:bodyPr>
                    <a:lstStyle/>
                    <a:p>
                      <a:pPr indent="-69850" lvl="0" marL="0" algn="ctr">
                        <a:spcBef>
                          <a:spcPts val="0"/>
                        </a:spcBef>
                        <a:buClr>
                          <a:schemeClr val="dk1"/>
                        </a:buClr>
                        <a:buSzPts val="1100"/>
                        <a:buFont typeface="Arial"/>
                        <a:buNone/>
                      </a:pPr>
                      <a:r>
                        <a:rPr b="1" lang="en">
                          <a:solidFill>
                            <a:schemeClr val="dk1"/>
                          </a:solidFill>
                        </a:rPr>
                        <a:t>On high fat, high protein, or no food</a:t>
                      </a:r>
                    </a:p>
                  </a:txBody>
                  <a:tcPr marT="91425" marB="91425" marR="91425" marL="91425">
                    <a:lnL cap="flat" cmpd="sng" w="9525">
                      <a:solidFill>
                        <a:schemeClr val="lt2"/>
                      </a:solidFill>
                      <a:prstDash val="dot"/>
                      <a:round/>
                      <a:headEnd len="med" w="med" type="none"/>
                      <a:tailEnd len="med" w="med" type="none"/>
                    </a:lnL>
                    <a:lnR cap="flat" cmpd="sng" w="9525">
                      <a:solidFill>
                        <a:schemeClr val="lt2"/>
                      </a:solidFill>
                      <a:prstDash val="dot"/>
                      <a:round/>
                      <a:headEnd len="med" w="med" type="none"/>
                      <a:tailEnd len="med" w="med" type="none"/>
                    </a:lnR>
                    <a:lnT cap="flat" cmpd="sng" w="9525">
                      <a:solidFill>
                        <a:schemeClr val="lt2"/>
                      </a:solidFill>
                      <a:prstDash val="dot"/>
                      <a:round/>
                      <a:headEnd len="med" w="med" type="none"/>
                      <a:tailEnd len="med" w="med" type="none"/>
                    </a:lnT>
                    <a:lnB cap="flat" cmpd="sng" w="9525">
                      <a:solidFill>
                        <a:schemeClr val="lt2"/>
                      </a:solidFill>
                      <a:prstDash val="dot"/>
                      <a:round/>
                      <a:headEnd len="med" w="med" type="none"/>
                      <a:tailEnd len="med" w="med" type="none"/>
                    </a:lnB>
                    <a:solidFill>
                      <a:srgbClr val="EFEFEF"/>
                    </a:solidFill>
                  </a:tcPr>
                </a:tc>
              </a:tr>
              <a:tr h="392400">
                <a:tc>
                  <a:txBody>
                    <a:bodyPr>
                      <a:noAutofit/>
                    </a:bodyPr>
                    <a:lstStyle/>
                    <a:p>
                      <a:pPr indent="0" lvl="0" marL="0" algn="ctr">
                        <a:spcBef>
                          <a:spcPts val="0"/>
                        </a:spcBef>
                        <a:buNone/>
                      </a:pPr>
                      <a:r>
                        <a:rPr lang="en">
                          <a:solidFill>
                            <a:srgbClr val="FF0000"/>
                          </a:solidFill>
                        </a:rPr>
                        <a:t>Recovery occurs in two days</a:t>
                      </a:r>
                    </a:p>
                  </a:txBody>
                  <a:tcPr marT="91425" marB="91425" marR="91425" marL="91425">
                    <a:lnL cap="flat" cmpd="sng" w="9525">
                      <a:solidFill>
                        <a:schemeClr val="lt2"/>
                      </a:solidFill>
                      <a:prstDash val="dot"/>
                      <a:round/>
                      <a:headEnd len="med" w="med" type="none"/>
                      <a:tailEnd len="med" w="med" type="none"/>
                    </a:lnL>
                    <a:lnR cap="flat" cmpd="sng" w="9525">
                      <a:solidFill>
                        <a:schemeClr val="lt2"/>
                      </a:solidFill>
                      <a:prstDash val="dot"/>
                      <a:round/>
                      <a:headEnd len="med" w="med" type="none"/>
                      <a:tailEnd len="med" w="med" type="none"/>
                    </a:lnR>
                    <a:lnT cap="flat" cmpd="sng" w="9525">
                      <a:solidFill>
                        <a:schemeClr val="lt2"/>
                      </a:solidFill>
                      <a:prstDash val="dot"/>
                      <a:round/>
                      <a:headEnd len="med" w="med" type="none"/>
                      <a:tailEnd len="med" w="med" type="none"/>
                    </a:lnT>
                    <a:lnB cap="flat" cmpd="sng" w="9525">
                      <a:solidFill>
                        <a:schemeClr val="lt2"/>
                      </a:solidFill>
                      <a:prstDash val="dot"/>
                      <a:round/>
                      <a:headEnd len="med" w="med" type="none"/>
                      <a:tailEnd len="med" w="med" type="none"/>
                    </a:lnB>
                    <a:solidFill>
                      <a:srgbClr val="EFEFEF"/>
                    </a:solidFill>
                  </a:tcPr>
                </a:tc>
                <a:tc>
                  <a:txBody>
                    <a:bodyPr>
                      <a:noAutofit/>
                    </a:bodyPr>
                    <a:lstStyle/>
                    <a:p>
                      <a:pPr indent="0" lvl="0" marL="0" algn="ctr">
                        <a:spcBef>
                          <a:spcPts val="0"/>
                        </a:spcBef>
                        <a:buNone/>
                      </a:pPr>
                      <a:r>
                        <a:rPr lang="en">
                          <a:solidFill>
                            <a:srgbClr val="FF0000"/>
                          </a:solidFill>
                        </a:rPr>
                        <a:t>Very little recovery</a:t>
                      </a:r>
                    </a:p>
                  </a:txBody>
                  <a:tcPr marT="91425" marB="91425" marR="91425" marL="91425">
                    <a:lnL cap="flat" cmpd="sng" w="9525">
                      <a:solidFill>
                        <a:schemeClr val="lt2"/>
                      </a:solidFill>
                      <a:prstDash val="dot"/>
                      <a:round/>
                      <a:headEnd len="med" w="med" type="none"/>
                      <a:tailEnd len="med" w="med" type="none"/>
                    </a:lnL>
                    <a:lnR cap="flat" cmpd="sng" w="9525">
                      <a:solidFill>
                        <a:schemeClr val="lt2"/>
                      </a:solidFill>
                      <a:prstDash val="dot"/>
                      <a:round/>
                      <a:headEnd len="med" w="med" type="none"/>
                      <a:tailEnd len="med" w="med" type="none"/>
                    </a:lnR>
                    <a:lnT cap="flat" cmpd="sng" w="9525">
                      <a:solidFill>
                        <a:schemeClr val="lt2"/>
                      </a:solidFill>
                      <a:prstDash val="dot"/>
                      <a:round/>
                      <a:headEnd len="med" w="med" type="none"/>
                      <a:tailEnd len="med" w="med" type="none"/>
                    </a:lnT>
                    <a:lnB cap="flat" cmpd="sng" w="9525">
                      <a:solidFill>
                        <a:schemeClr val="lt2"/>
                      </a:solidFill>
                      <a:prstDash val="dot"/>
                      <a:round/>
                      <a:headEnd len="med" w="med" type="none"/>
                      <a:tailEnd len="med" w="med" type="none"/>
                    </a:lnB>
                    <a:solidFill>
                      <a:srgbClr val="EFEFEF"/>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Shape 72"/>
          <p:cNvSpPr txBox="1"/>
          <p:nvPr>
            <p:ph type="title"/>
          </p:nvPr>
        </p:nvSpPr>
        <p:spPr>
          <a:xfrm>
            <a:off x="311700" y="182750"/>
            <a:ext cx="8520600" cy="831300"/>
          </a:xfrm>
          <a:prstGeom prst="rect">
            <a:avLst/>
          </a:prstGeom>
          <a:noFill/>
          <a:ln>
            <a:noFill/>
          </a:ln>
        </p:spPr>
        <p:txBody>
          <a:bodyPr anchorCtr="0" anchor="b" bIns="91425" lIns="91425" rIns="91425" wrap="square" tIns="91425">
            <a:noAutofit/>
          </a:bodyPr>
          <a:lstStyle/>
          <a:p>
            <a:pPr indent="-228600" lvl="0" marL="0" marR="0" rtl="0" algn="l">
              <a:lnSpc>
                <a:spcPct val="100000"/>
              </a:lnSpc>
              <a:spcBef>
                <a:spcPts val="0"/>
              </a:spcBef>
              <a:spcAft>
                <a:spcPts val="0"/>
              </a:spcAft>
              <a:buClr>
                <a:schemeClr val="dk1"/>
              </a:buClr>
              <a:buSzPts val="3600"/>
              <a:buFont typeface="Economica"/>
              <a:buNone/>
            </a:pPr>
            <a:r>
              <a:rPr b="0" i="0" lang="en" u="none" cap="none" strike="noStrike">
                <a:solidFill>
                  <a:schemeClr val="accent2"/>
                </a:solidFill>
                <a:latin typeface="Economica"/>
                <a:ea typeface="Economica"/>
                <a:cs typeface="Economica"/>
                <a:sym typeface="Economica"/>
              </a:rPr>
              <a:t>objectives</a:t>
            </a:r>
            <a:r>
              <a:rPr b="0" i="0" lang="en" sz="3600" u="none" cap="none" strike="noStrike">
                <a:solidFill>
                  <a:schemeClr val="accent2"/>
                </a:solidFill>
                <a:latin typeface="Economica"/>
                <a:ea typeface="Economica"/>
                <a:cs typeface="Economica"/>
                <a:sym typeface="Economica"/>
              </a:rPr>
              <a:t>:</a:t>
            </a:r>
          </a:p>
        </p:txBody>
      </p:sp>
      <p:sp>
        <p:nvSpPr>
          <p:cNvPr id="73" name="Shape 73"/>
          <p:cNvSpPr txBox="1"/>
          <p:nvPr>
            <p:ph idx="1" type="body"/>
          </p:nvPr>
        </p:nvSpPr>
        <p:spPr>
          <a:xfrm>
            <a:off x="311700" y="1225225"/>
            <a:ext cx="8520600" cy="3354000"/>
          </a:xfrm>
          <a:prstGeom prst="rect">
            <a:avLst/>
          </a:prstGeom>
          <a:noFill/>
          <a:ln>
            <a:noFill/>
          </a:ln>
        </p:spPr>
        <p:txBody>
          <a:bodyPr anchorCtr="0" anchor="t" bIns="91425" lIns="91425" rIns="91425" wrap="square" tIns="91425">
            <a:noAutofit/>
          </a:bodyPr>
          <a:lstStyle/>
          <a:p>
            <a:pPr indent="-69850" lvl="0" marL="0" marR="0" rtl="0" algn="l">
              <a:lnSpc>
                <a:spcPct val="115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		 	 	 		</a:t>
            </a:r>
          </a:p>
          <a:p>
            <a:pPr indent="-69850" lvl="0" marL="0" marR="0" rtl="0" algn="l">
              <a:lnSpc>
                <a:spcPct val="115000"/>
              </a:lnSpc>
              <a:spcBef>
                <a:spcPts val="160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			</a:t>
            </a:r>
          </a:p>
          <a:p>
            <a:pPr indent="-69850" lvl="0" marL="0" marR="0" rtl="0" algn="l">
              <a:lnSpc>
                <a:spcPct val="115000"/>
              </a:lnSpc>
              <a:spcBef>
                <a:spcPts val="160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				</a:t>
            </a:r>
          </a:p>
          <a:p>
            <a:pPr indent="-69850" lvl="0" marL="0" marR="0" rtl="0" algn="l">
              <a:lnSpc>
                <a:spcPct val="115000"/>
              </a:lnSpc>
              <a:spcBef>
                <a:spcPts val="160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					</a:t>
            </a:r>
          </a:p>
          <a:p>
            <a:pPr indent="-69850" lvl="0" marL="0" marR="0" rtl="0" algn="l">
              <a:lnSpc>
                <a:spcPct val="115000"/>
              </a:lnSpc>
              <a:spcBef>
                <a:spcPts val="160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						</a:t>
            </a:r>
          </a:p>
          <a:p>
            <a:pPr indent="-69850" lvl="0" marL="0" marR="0" rtl="0" algn="l">
              <a:lnSpc>
                <a:spcPct val="115000"/>
              </a:lnSpc>
              <a:spcBef>
                <a:spcPts val="1600"/>
              </a:spcBef>
              <a:spcAft>
                <a:spcPts val="0"/>
              </a:spcAft>
              <a:buClr>
                <a:schemeClr val="dk1"/>
              </a:buClr>
              <a:buSzPts val="1100"/>
              <a:buFont typeface="Open Sans"/>
              <a:buNone/>
            </a:pPr>
            <a:r>
              <a:rPr b="0" i="0" lang="en" sz="1100" u="none" cap="none" strike="noStrike">
                <a:solidFill>
                  <a:schemeClr val="dk1"/>
                </a:solidFill>
                <a:latin typeface="Arial"/>
                <a:ea typeface="Arial"/>
                <a:cs typeface="Arial"/>
                <a:sym typeface="Arial"/>
              </a:rPr>
              <a:t>							</a:t>
            </a:r>
          </a:p>
        </p:txBody>
      </p:sp>
      <p:sp>
        <p:nvSpPr>
          <p:cNvPr id="74" name="Shape 74"/>
          <p:cNvSpPr txBox="1"/>
          <p:nvPr/>
        </p:nvSpPr>
        <p:spPr>
          <a:xfrm>
            <a:off x="311700" y="1036975"/>
            <a:ext cx="8692800" cy="3730500"/>
          </a:xfrm>
          <a:prstGeom prst="rect">
            <a:avLst/>
          </a:prstGeom>
          <a:noFill/>
          <a:ln>
            <a:noFill/>
          </a:ln>
        </p:spPr>
        <p:txBody>
          <a:bodyPr anchorCtr="0" anchor="t" bIns="91425" lIns="91425" rIns="91425" wrap="square" tIns="91425">
            <a:noAutofit/>
          </a:bodyPr>
          <a:lstStyle/>
          <a:p>
            <a:pPr indent="-158750" lvl="0" marL="0" marR="0" rtl="0" algn="l">
              <a:lnSpc>
                <a:spcPct val="100000"/>
              </a:lnSpc>
              <a:spcBef>
                <a:spcPts val="0"/>
              </a:spcBef>
              <a:spcAft>
                <a:spcPts val="0"/>
              </a:spcAft>
              <a:buClr>
                <a:srgbClr val="000000"/>
              </a:buClr>
              <a:buSzPts val="2500"/>
              <a:buFont typeface="Economica"/>
              <a:buNone/>
            </a:pPr>
            <a:r>
              <a:rPr b="1" i="0" lang="en" sz="2500" u="none" cap="none" strike="noStrike">
                <a:solidFill>
                  <a:schemeClr val="accent2"/>
                </a:solidFill>
                <a:latin typeface="Economica"/>
                <a:ea typeface="Economica"/>
                <a:cs typeface="Economica"/>
                <a:sym typeface="Economica"/>
              </a:rPr>
              <a:t>By the end of the lecture you will be able to:</a:t>
            </a:r>
          </a:p>
          <a:p>
            <a:pPr indent="0" lvl="0" marL="0" rtl="0">
              <a:lnSpc>
                <a:spcPct val="115000"/>
              </a:lnSpc>
              <a:spcBef>
                <a:spcPts val="600"/>
              </a:spcBef>
              <a:buNone/>
            </a:pPr>
            <a:r>
              <a:rPr lang="en">
                <a:solidFill>
                  <a:schemeClr val="accent2"/>
                </a:solidFill>
                <a:latin typeface="Open Sans"/>
                <a:ea typeface="Open Sans"/>
                <a:cs typeface="Open Sans"/>
                <a:sym typeface="Open Sans"/>
              </a:rPr>
              <a:t>1. Identify the muscle metabolic systems and the nutrients used in exercise</a:t>
            </a:r>
          </a:p>
          <a:p>
            <a:pPr indent="-69850" lvl="0" marL="0" rtl="0">
              <a:lnSpc>
                <a:spcPct val="115000"/>
              </a:lnSpc>
              <a:spcBef>
                <a:spcPts val="600"/>
              </a:spcBef>
              <a:buClr>
                <a:schemeClr val="dk1"/>
              </a:buClr>
              <a:buSzPts val="1100"/>
              <a:buFont typeface="Arial"/>
              <a:buNone/>
            </a:pPr>
            <a:r>
              <a:rPr lang="en">
                <a:solidFill>
                  <a:schemeClr val="accent2"/>
                </a:solidFill>
                <a:latin typeface="Open Sans"/>
                <a:ea typeface="Open Sans"/>
                <a:cs typeface="Open Sans"/>
                <a:sym typeface="Open Sans"/>
              </a:rPr>
              <a:t>Adenosine triphosphate</a:t>
            </a:r>
          </a:p>
          <a:p>
            <a:pPr indent="-69850" lvl="0" marL="0" rtl="0">
              <a:lnSpc>
                <a:spcPct val="115000"/>
              </a:lnSpc>
              <a:spcBef>
                <a:spcPts val="600"/>
              </a:spcBef>
              <a:buClr>
                <a:schemeClr val="dk1"/>
              </a:buClr>
              <a:buSzPts val="1100"/>
              <a:buFont typeface="Arial"/>
              <a:buNone/>
            </a:pPr>
            <a:r>
              <a:rPr lang="en">
                <a:solidFill>
                  <a:schemeClr val="accent2"/>
                </a:solidFill>
                <a:latin typeface="Open Sans"/>
                <a:ea typeface="Open Sans"/>
                <a:cs typeface="Open Sans"/>
                <a:sym typeface="Open Sans"/>
              </a:rPr>
              <a:t>Phosphocreatine-creatine system</a:t>
            </a:r>
          </a:p>
          <a:p>
            <a:pPr indent="-69850" lvl="0" marL="0" rtl="0">
              <a:lnSpc>
                <a:spcPct val="115000"/>
              </a:lnSpc>
              <a:spcBef>
                <a:spcPts val="600"/>
              </a:spcBef>
              <a:buClr>
                <a:schemeClr val="dk1"/>
              </a:buClr>
              <a:buSzPts val="1100"/>
              <a:buFont typeface="Arial"/>
              <a:buNone/>
            </a:pPr>
            <a:r>
              <a:rPr lang="en">
                <a:solidFill>
                  <a:schemeClr val="accent2"/>
                </a:solidFill>
                <a:latin typeface="Open Sans"/>
                <a:ea typeface="Open Sans"/>
                <a:cs typeface="Open Sans"/>
                <a:sym typeface="Open Sans"/>
              </a:rPr>
              <a:t>Glycogen-lactic acid &amp; aerobic system</a:t>
            </a:r>
          </a:p>
          <a:p>
            <a:pPr indent="-69850" lvl="0" marL="0" rtl="0">
              <a:lnSpc>
                <a:spcPct val="115000"/>
              </a:lnSpc>
              <a:spcBef>
                <a:spcPts val="600"/>
              </a:spcBef>
              <a:buClr>
                <a:schemeClr val="dk1"/>
              </a:buClr>
              <a:buSzPts val="1100"/>
              <a:buFont typeface="Arial"/>
              <a:buNone/>
            </a:pPr>
            <a:r>
              <a:rPr lang="en">
                <a:solidFill>
                  <a:schemeClr val="accent2"/>
                </a:solidFill>
                <a:latin typeface="Open Sans"/>
                <a:ea typeface="Open Sans"/>
                <a:cs typeface="Open Sans"/>
                <a:sym typeface="Open Sans"/>
              </a:rPr>
              <a:t>2. Explain the recovery of the muscle metabolic systems after exercise and the phenomena of oxygen debt</a:t>
            </a:r>
          </a:p>
          <a:p>
            <a:pPr indent="-69850" lvl="0" marL="0" rtl="0">
              <a:lnSpc>
                <a:spcPct val="115000"/>
              </a:lnSpc>
              <a:spcBef>
                <a:spcPts val="600"/>
              </a:spcBef>
              <a:buClr>
                <a:schemeClr val="dk1"/>
              </a:buClr>
              <a:buSzPts val="1100"/>
              <a:buFont typeface="Arial"/>
              <a:buNone/>
            </a:pPr>
            <a:r>
              <a:rPr lang="en">
                <a:solidFill>
                  <a:schemeClr val="accent2"/>
                </a:solidFill>
                <a:latin typeface="Open Sans"/>
                <a:ea typeface="Open Sans"/>
                <a:cs typeface="Open Sans"/>
                <a:sym typeface="Open Sans"/>
              </a:rPr>
              <a:t>3. Discuss the effects of smoking on pulmonary ventilation in exercise.</a:t>
            </a:r>
          </a:p>
          <a:p>
            <a:pPr indent="-69850" lvl="0" marL="0" rtl="0">
              <a:lnSpc>
                <a:spcPct val="115000"/>
              </a:lnSpc>
              <a:spcBef>
                <a:spcPts val="600"/>
              </a:spcBef>
              <a:buClr>
                <a:schemeClr val="dk1"/>
              </a:buClr>
              <a:buSzPts val="1100"/>
              <a:buFont typeface="Arial"/>
              <a:buNone/>
            </a:pPr>
            <a:r>
              <a:rPr lang="en">
                <a:solidFill>
                  <a:schemeClr val="accent2"/>
                </a:solidFill>
                <a:latin typeface="Open Sans"/>
                <a:ea typeface="Open Sans"/>
                <a:cs typeface="Open Sans"/>
                <a:sym typeface="Open Sans"/>
              </a:rPr>
              <a:t>4. Correlate between heart diseases and the athletic performance in old age.</a:t>
            </a:r>
          </a:p>
          <a:p>
            <a:pPr indent="-69850" lvl="0" marL="0" rtl="0">
              <a:lnSpc>
                <a:spcPct val="115000"/>
              </a:lnSpc>
              <a:spcBef>
                <a:spcPts val="600"/>
              </a:spcBef>
              <a:buClr>
                <a:schemeClr val="dk1"/>
              </a:buClr>
              <a:buSzPts val="1100"/>
              <a:buFont typeface="Arial"/>
              <a:buNone/>
            </a:pPr>
            <a:r>
              <a:rPr lang="en">
                <a:solidFill>
                  <a:schemeClr val="accent2"/>
                </a:solidFill>
                <a:latin typeface="Open Sans"/>
                <a:ea typeface="Open Sans"/>
                <a:cs typeface="Open Sans"/>
                <a:sym typeface="Open Sans"/>
              </a:rPr>
              <a:t>5. Analyze the changes in body fluids and salts in exercise.</a:t>
            </a:r>
          </a:p>
          <a:p>
            <a:pPr indent="-69850" lvl="0" marL="0" rtl="0">
              <a:lnSpc>
                <a:spcPct val="115000"/>
              </a:lnSpc>
              <a:spcBef>
                <a:spcPts val="600"/>
              </a:spcBef>
              <a:buClr>
                <a:schemeClr val="dk1"/>
              </a:buClr>
              <a:buSzPts val="1100"/>
              <a:buFont typeface="Arial"/>
              <a:buNone/>
            </a:pPr>
            <a:r>
              <a:rPr lang="en">
                <a:solidFill>
                  <a:schemeClr val="accent2"/>
                </a:solidFill>
                <a:latin typeface="Open Sans"/>
                <a:ea typeface="Open Sans"/>
                <a:cs typeface="Open Sans"/>
                <a:sym typeface="Open Sans"/>
              </a:rPr>
              <a:t>6. Interpret the effects of drugs on athletes.</a:t>
            </a:r>
          </a:p>
          <a:p>
            <a:pPr indent="-158750" lvl="0" marL="0" marR="0" rtl="0" algn="l">
              <a:lnSpc>
                <a:spcPct val="100000"/>
              </a:lnSpc>
              <a:spcBef>
                <a:spcPts val="0"/>
              </a:spcBef>
              <a:spcAft>
                <a:spcPts val="0"/>
              </a:spcAft>
              <a:buClr>
                <a:srgbClr val="000000"/>
              </a:buClr>
              <a:buSzPts val="2500"/>
              <a:buFont typeface="Economica"/>
              <a:buNone/>
            </a:pPr>
            <a:br>
              <a:rPr i="0" lang="en" sz="1200" u="none" cap="none" strike="noStrike">
                <a:solidFill>
                  <a:schemeClr val="accent2"/>
                </a:solidFill>
                <a:latin typeface="Open Sans"/>
                <a:ea typeface="Open Sans"/>
                <a:cs typeface="Open Sans"/>
                <a:sym typeface="Open Sans"/>
              </a:rPr>
            </a:b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Shape 232"/>
          <p:cNvSpPr txBox="1"/>
          <p:nvPr>
            <p:ph type="title"/>
          </p:nvPr>
        </p:nvSpPr>
        <p:spPr>
          <a:xfrm>
            <a:off x="311700" y="315925"/>
            <a:ext cx="8520600" cy="831300"/>
          </a:xfrm>
          <a:prstGeom prst="rect">
            <a:avLst/>
          </a:prstGeom>
          <a:noFill/>
          <a:ln>
            <a:noFill/>
          </a:ln>
        </p:spPr>
        <p:txBody>
          <a:bodyPr anchorCtr="0" anchor="b" bIns="91425" lIns="91425" rIns="91425" wrap="square" tIns="91425">
            <a:noAutofit/>
          </a:bodyPr>
          <a:lstStyle/>
          <a:p>
            <a:pPr indent="-266700" lvl="0" marL="0" marR="0" rtl="0" algn="l">
              <a:lnSpc>
                <a:spcPct val="100000"/>
              </a:lnSpc>
              <a:spcBef>
                <a:spcPts val="0"/>
              </a:spcBef>
              <a:spcAft>
                <a:spcPts val="0"/>
              </a:spcAft>
              <a:buClr>
                <a:schemeClr val="dk1"/>
              </a:buClr>
              <a:buSzPts val="4200"/>
              <a:buFont typeface="Economica"/>
              <a:buNone/>
            </a:pPr>
            <a:r>
              <a:rPr lang="en">
                <a:solidFill>
                  <a:schemeClr val="accent2"/>
                </a:solidFill>
              </a:rPr>
              <a:t>Nutrients used during muscle activity</a:t>
            </a:r>
          </a:p>
        </p:txBody>
      </p:sp>
      <p:sp>
        <p:nvSpPr>
          <p:cNvPr id="233" name="Shape 233"/>
          <p:cNvSpPr txBox="1"/>
          <p:nvPr/>
        </p:nvSpPr>
        <p:spPr>
          <a:xfrm>
            <a:off x="385950" y="1436876"/>
            <a:ext cx="7397400" cy="8313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buNone/>
            </a:pPr>
            <a:r>
              <a:rPr lang="en" sz="1600">
                <a:latin typeface="Open Sans"/>
                <a:ea typeface="Open Sans"/>
                <a:cs typeface="Open Sans"/>
                <a:sym typeface="Open Sans"/>
              </a:rPr>
              <a:t>During early stages of exercise body use CHO of muscle and liver glycogen. </a:t>
            </a:r>
          </a:p>
          <a:p>
            <a:pPr indent="0" lvl="0" marL="0" rtl="0">
              <a:spcBef>
                <a:spcPts val="0"/>
              </a:spcBef>
              <a:buNone/>
            </a:pPr>
            <a:r>
              <a:rPr lang="en" sz="1600">
                <a:latin typeface="Open Sans"/>
                <a:ea typeface="Open Sans"/>
                <a:cs typeface="Open Sans"/>
                <a:sym typeface="Open Sans"/>
              </a:rPr>
              <a:t>Also in intense muscle activity the body uses fats and very little amino acids.</a:t>
            </a:r>
          </a:p>
        </p:txBody>
      </p:sp>
      <p:sp>
        <p:nvSpPr>
          <p:cNvPr id="234" name="Shape 234"/>
          <p:cNvSpPr txBox="1"/>
          <p:nvPr/>
        </p:nvSpPr>
        <p:spPr>
          <a:xfrm>
            <a:off x="385950" y="2541875"/>
            <a:ext cx="6701700" cy="831300"/>
          </a:xfrm>
          <a:prstGeom prst="rect">
            <a:avLst/>
          </a:prstGeom>
          <a:solidFill>
            <a:srgbClr val="FFE599"/>
          </a:solidFill>
          <a:ln>
            <a:noFill/>
          </a:ln>
        </p:spPr>
        <p:txBody>
          <a:bodyPr anchorCtr="0" anchor="ctr" bIns="91425" lIns="91425" rIns="91425" wrap="square" tIns="91425">
            <a:noAutofit/>
          </a:bodyPr>
          <a:lstStyle/>
          <a:p>
            <a:pPr indent="0" lvl="0" marL="0" rtl="0">
              <a:spcBef>
                <a:spcPts val="0"/>
              </a:spcBef>
              <a:buNone/>
            </a:pPr>
            <a:r>
              <a:rPr lang="en" sz="1600">
                <a:latin typeface="Open Sans"/>
                <a:ea typeface="Open Sans"/>
                <a:cs typeface="Open Sans"/>
                <a:sym typeface="Open Sans"/>
              </a:rPr>
              <a:t>If endurance athletic events last longer than 4-5 hours &amp; during exhaustion muscle glycogen is depleted and muscle depend on fats.</a:t>
            </a:r>
          </a:p>
        </p:txBody>
      </p:sp>
      <p:sp>
        <p:nvSpPr>
          <p:cNvPr id="235" name="Shape 235"/>
          <p:cNvSpPr txBox="1"/>
          <p:nvPr/>
        </p:nvSpPr>
        <p:spPr>
          <a:xfrm>
            <a:off x="385950" y="3646850"/>
            <a:ext cx="5992200" cy="831300"/>
          </a:xfrm>
          <a:prstGeom prst="rect">
            <a:avLst/>
          </a:prstGeom>
          <a:solidFill>
            <a:srgbClr val="FFF2CC"/>
          </a:solidFill>
          <a:ln>
            <a:noFill/>
          </a:ln>
        </p:spPr>
        <p:txBody>
          <a:bodyPr anchorCtr="0" anchor="ctr" bIns="91425" lIns="91425" rIns="91425" wrap="square" tIns="91425">
            <a:noAutofit/>
          </a:bodyPr>
          <a:lstStyle/>
          <a:p>
            <a:pPr indent="0" lvl="0" marL="0" rtl="0">
              <a:spcBef>
                <a:spcPts val="0"/>
              </a:spcBef>
              <a:buNone/>
            </a:pPr>
            <a:r>
              <a:rPr lang="en" sz="1600">
                <a:latin typeface="Open Sans"/>
                <a:ea typeface="Open Sans"/>
                <a:cs typeface="Open Sans"/>
                <a:sym typeface="Open Sans"/>
              </a:rPr>
              <a:t>Glucose solution given to athletes to drink during athletic event supply 30-40%  of energy required during prolonged event as marathon race.</a:t>
            </a:r>
          </a:p>
        </p:txBody>
      </p:sp>
      <p:pic>
        <p:nvPicPr>
          <p:cNvPr id="236" name="Shape 236"/>
          <p:cNvPicPr preferRelativeResize="0"/>
          <p:nvPr/>
        </p:nvPicPr>
        <p:blipFill>
          <a:blip r:embed="rId3">
            <a:alphaModFix/>
          </a:blip>
          <a:stretch>
            <a:fillRect/>
          </a:stretch>
        </p:blipFill>
        <p:spPr>
          <a:xfrm>
            <a:off x="7151824" y="2541873"/>
            <a:ext cx="1921651" cy="19362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Shape 241"/>
          <p:cNvSpPr txBox="1"/>
          <p:nvPr>
            <p:ph type="title"/>
          </p:nvPr>
        </p:nvSpPr>
        <p:spPr>
          <a:xfrm>
            <a:off x="244200" y="298000"/>
            <a:ext cx="8655600" cy="692700"/>
          </a:xfrm>
          <a:prstGeom prst="rect">
            <a:avLst/>
          </a:prstGeom>
          <a:noFill/>
          <a:ln>
            <a:noFill/>
          </a:ln>
        </p:spPr>
        <p:txBody>
          <a:bodyPr anchorCtr="0" anchor="b" bIns="91425" lIns="91425" rIns="91425" wrap="square" tIns="91425">
            <a:noAutofit/>
          </a:bodyPr>
          <a:lstStyle/>
          <a:p>
            <a:pPr indent="-266700" lvl="0" marL="0" rtl="0">
              <a:spcBef>
                <a:spcPts val="0"/>
              </a:spcBef>
              <a:buClr>
                <a:schemeClr val="dk1"/>
              </a:buClr>
              <a:buSzPts val="4200"/>
              <a:buFont typeface="Economica"/>
              <a:buNone/>
            </a:pPr>
            <a:r>
              <a:rPr lang="en" sz="3600">
                <a:solidFill>
                  <a:schemeClr val="accent2"/>
                </a:solidFill>
              </a:rPr>
              <a:t>Effects of smoking on pulmonary ventilation in exercise</a:t>
            </a:r>
          </a:p>
        </p:txBody>
      </p:sp>
      <p:sp>
        <p:nvSpPr>
          <p:cNvPr id="242" name="Shape 242"/>
          <p:cNvSpPr txBox="1"/>
          <p:nvPr/>
        </p:nvSpPr>
        <p:spPr>
          <a:xfrm>
            <a:off x="524035" y="1405721"/>
            <a:ext cx="3815100" cy="1590900"/>
          </a:xfrm>
          <a:prstGeom prst="rect">
            <a:avLst/>
          </a:prstGeom>
          <a:solidFill>
            <a:srgbClr val="F3F3F3"/>
          </a:solidFill>
          <a:ln cap="flat" cmpd="sng" w="9525">
            <a:solidFill>
              <a:schemeClr val="lt2"/>
            </a:solidFill>
            <a:prstDash val="dot"/>
            <a:round/>
            <a:headEnd len="med" w="med" type="none"/>
            <a:tailEnd len="med" w="med" type="none"/>
          </a:ln>
        </p:spPr>
        <p:txBody>
          <a:bodyPr anchorCtr="0" anchor="ctr" bIns="91425" lIns="91425" rIns="91425" wrap="square" tIns="91425">
            <a:noAutofit/>
          </a:bodyPr>
          <a:lstStyle/>
          <a:p>
            <a:pPr indent="0" lvl="0" marL="0" rtl="0">
              <a:spcBef>
                <a:spcPts val="0"/>
              </a:spcBef>
              <a:buNone/>
            </a:pPr>
            <a:r>
              <a:rPr lang="en" sz="1500">
                <a:latin typeface="Open Sans"/>
                <a:ea typeface="Open Sans"/>
                <a:cs typeface="Open Sans"/>
                <a:sym typeface="Open Sans"/>
              </a:rPr>
              <a:t>Nicotine constricts the terminal bronchioles and increases resistance of airflow into and out of the lungs.</a:t>
            </a:r>
          </a:p>
        </p:txBody>
      </p:sp>
      <p:sp>
        <p:nvSpPr>
          <p:cNvPr id="243" name="Shape 243"/>
          <p:cNvSpPr txBox="1"/>
          <p:nvPr/>
        </p:nvSpPr>
        <p:spPr>
          <a:xfrm>
            <a:off x="4467832" y="1405725"/>
            <a:ext cx="3815100" cy="1590900"/>
          </a:xfrm>
          <a:prstGeom prst="rect">
            <a:avLst/>
          </a:prstGeom>
          <a:solidFill>
            <a:srgbClr val="F3F3F3"/>
          </a:solidFill>
          <a:ln cap="flat" cmpd="sng" w="9525">
            <a:solidFill>
              <a:schemeClr val="lt2"/>
            </a:solidFill>
            <a:prstDash val="dot"/>
            <a:round/>
            <a:headEnd len="med" w="med" type="none"/>
            <a:tailEnd len="med" w="med" type="none"/>
          </a:ln>
        </p:spPr>
        <p:txBody>
          <a:bodyPr anchorCtr="0" anchor="ctr" bIns="91425" lIns="91425" rIns="91425" wrap="square" tIns="91425">
            <a:noAutofit/>
          </a:bodyPr>
          <a:lstStyle/>
          <a:p>
            <a:pPr indent="-323850" lvl="0" marL="457200" rtl="0">
              <a:spcBef>
                <a:spcPts val="0"/>
              </a:spcBef>
              <a:spcAft>
                <a:spcPts val="0"/>
              </a:spcAft>
              <a:buClr>
                <a:schemeClr val="accent1"/>
              </a:buClr>
              <a:buSzPts val="1500"/>
              <a:buFont typeface="Open Sans"/>
              <a:buChar char="-"/>
            </a:pPr>
            <a:r>
              <a:rPr lang="en" sz="1500">
                <a:latin typeface="Open Sans"/>
                <a:ea typeface="Open Sans"/>
                <a:cs typeface="Open Sans"/>
                <a:sym typeface="Open Sans"/>
              </a:rPr>
              <a:t>Smoke irritation causes increased fluid secretion into the bronchial tree and swelling of epithelial layer.</a:t>
            </a:r>
          </a:p>
          <a:p>
            <a:pPr indent="-323850" lvl="0" marL="457200" rtl="0">
              <a:spcBef>
                <a:spcPts val="0"/>
              </a:spcBef>
              <a:buClr>
                <a:schemeClr val="accent1"/>
              </a:buClr>
              <a:buSzPts val="1500"/>
              <a:buFont typeface="Open Sans"/>
              <a:buChar char="-"/>
            </a:pPr>
            <a:r>
              <a:rPr lang="en" sz="1500">
                <a:latin typeface="Open Sans"/>
                <a:ea typeface="Open Sans"/>
                <a:cs typeface="Open Sans"/>
                <a:sym typeface="Open Sans"/>
              </a:rPr>
              <a:t>Nicotine paralyze the cilia of the respiratory epithelial cell surface.</a:t>
            </a:r>
          </a:p>
        </p:txBody>
      </p:sp>
      <p:sp>
        <p:nvSpPr>
          <p:cNvPr id="244" name="Shape 244"/>
          <p:cNvSpPr txBox="1"/>
          <p:nvPr/>
        </p:nvSpPr>
        <p:spPr>
          <a:xfrm>
            <a:off x="524025" y="3622969"/>
            <a:ext cx="7758900" cy="692700"/>
          </a:xfrm>
          <a:prstGeom prst="rect">
            <a:avLst/>
          </a:prstGeom>
          <a:solidFill>
            <a:srgbClr val="B7B7B7"/>
          </a:solidFill>
          <a:ln cap="flat" cmpd="sng" w="9525">
            <a:solidFill>
              <a:schemeClr val="lt2"/>
            </a:solidFill>
            <a:prstDash val="dot"/>
            <a:round/>
            <a:headEnd len="med" w="med" type="none"/>
            <a:tailEnd len="med" w="med" type="none"/>
          </a:ln>
        </p:spPr>
        <p:txBody>
          <a:bodyPr anchorCtr="0" anchor="ctr" bIns="91425" lIns="91425" rIns="91425" wrap="square" tIns="91425">
            <a:noAutofit/>
          </a:bodyPr>
          <a:lstStyle/>
          <a:p>
            <a:pPr indent="0" lvl="0" marL="0" rtl="0">
              <a:spcBef>
                <a:spcPts val="0"/>
              </a:spcBef>
              <a:buNone/>
            </a:pPr>
            <a:r>
              <a:rPr lang="en" sz="1500">
                <a:latin typeface="Open Sans"/>
                <a:ea typeface="Open Sans"/>
                <a:cs typeface="Open Sans"/>
                <a:sym typeface="Open Sans"/>
              </a:rPr>
              <a:t>Chronic</a:t>
            </a:r>
            <a:r>
              <a:rPr lang="en" sz="1500">
                <a:latin typeface="Open Sans"/>
                <a:ea typeface="Open Sans"/>
                <a:cs typeface="Open Sans"/>
                <a:sym typeface="Open Sans"/>
              </a:rPr>
              <a:t> smokers may develop emphysema (obstruction of bronchioles + chronic bronchitis + destruction of alveoli) so slight exercise cause respiratory distress.</a:t>
            </a:r>
          </a:p>
        </p:txBody>
      </p:sp>
      <p:sp>
        <p:nvSpPr>
          <p:cNvPr id="245" name="Shape 245"/>
          <p:cNvSpPr txBox="1"/>
          <p:nvPr/>
        </p:nvSpPr>
        <p:spPr>
          <a:xfrm>
            <a:off x="524025" y="3096488"/>
            <a:ext cx="7758900" cy="426600"/>
          </a:xfrm>
          <a:prstGeom prst="rect">
            <a:avLst/>
          </a:prstGeom>
          <a:solidFill>
            <a:srgbClr val="D9D9D9"/>
          </a:solidFill>
          <a:ln cap="flat" cmpd="sng" w="9525">
            <a:solidFill>
              <a:schemeClr val="lt2"/>
            </a:solidFill>
            <a:prstDash val="dot"/>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en" sz="1500">
                <a:solidFill>
                  <a:schemeClr val="dk1"/>
                </a:solidFill>
                <a:latin typeface="Open Sans"/>
                <a:ea typeface="Open Sans"/>
                <a:cs typeface="Open Sans"/>
                <a:sym typeface="Open Sans"/>
              </a:rPr>
              <a:t>All lead to fluid and waste accumulation and reduced level of performance.</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Shape 250"/>
          <p:cNvSpPr txBox="1"/>
          <p:nvPr>
            <p:ph type="title"/>
          </p:nvPr>
        </p:nvSpPr>
        <p:spPr>
          <a:xfrm>
            <a:off x="311700" y="132825"/>
            <a:ext cx="8520600" cy="831300"/>
          </a:xfrm>
          <a:prstGeom prst="rect">
            <a:avLst/>
          </a:prstGeom>
          <a:noFill/>
          <a:ln>
            <a:noFill/>
          </a:ln>
        </p:spPr>
        <p:txBody>
          <a:bodyPr anchorCtr="0" anchor="b" bIns="91425" lIns="91425" rIns="91425" wrap="square" tIns="91425">
            <a:noAutofit/>
          </a:bodyPr>
          <a:lstStyle/>
          <a:p>
            <a:pPr indent="-266700" lvl="0" marL="0" marR="0" rtl="0" algn="l">
              <a:lnSpc>
                <a:spcPct val="100000"/>
              </a:lnSpc>
              <a:spcBef>
                <a:spcPts val="0"/>
              </a:spcBef>
              <a:spcAft>
                <a:spcPts val="0"/>
              </a:spcAft>
              <a:buClr>
                <a:schemeClr val="dk1"/>
              </a:buClr>
              <a:buSzPts val="4200"/>
              <a:buFont typeface="Economica"/>
              <a:buNone/>
            </a:pPr>
            <a:r>
              <a:rPr lang="en" sz="3200">
                <a:solidFill>
                  <a:schemeClr val="accent2"/>
                </a:solidFill>
              </a:rPr>
              <a:t>Effects of Heart Disease and Old Age on Athletic Performance</a:t>
            </a:r>
          </a:p>
        </p:txBody>
      </p:sp>
      <p:sp>
        <p:nvSpPr>
          <p:cNvPr id="251" name="Shape 251"/>
          <p:cNvSpPr txBox="1"/>
          <p:nvPr>
            <p:ph idx="1" type="body"/>
          </p:nvPr>
        </p:nvSpPr>
        <p:spPr>
          <a:xfrm>
            <a:off x="311700" y="1049700"/>
            <a:ext cx="5566500" cy="3941400"/>
          </a:xfrm>
          <a:prstGeom prst="rect">
            <a:avLst/>
          </a:prstGeom>
          <a:noFill/>
          <a:ln>
            <a:noFill/>
          </a:ln>
        </p:spPr>
        <p:txBody>
          <a:bodyPr anchorCtr="0" anchor="t" bIns="91425" lIns="91425" rIns="91425" wrap="square" tIns="91425">
            <a:noAutofit/>
          </a:bodyPr>
          <a:lstStyle/>
          <a:p>
            <a:pPr indent="-69850" lvl="0" marL="0" rtl="0">
              <a:spcBef>
                <a:spcPts val="600"/>
              </a:spcBef>
              <a:spcAft>
                <a:spcPts val="0"/>
              </a:spcAft>
              <a:buClr>
                <a:schemeClr val="dk1"/>
              </a:buClr>
              <a:buSzPts val="1100"/>
              <a:buFont typeface="Arial"/>
              <a:buNone/>
            </a:pPr>
            <a:r>
              <a:rPr lang="en" sz="1400">
                <a:solidFill>
                  <a:srgbClr val="525B7E"/>
                </a:solidFill>
              </a:rPr>
              <a:t>• </a:t>
            </a:r>
            <a:r>
              <a:rPr lang="en" sz="1400"/>
              <a:t>Cardiac diseases that </a:t>
            </a:r>
            <a:r>
              <a:rPr lang="en" sz="1400" u="sng"/>
              <a:t>reduce</a:t>
            </a:r>
            <a:r>
              <a:rPr lang="en" sz="1400"/>
              <a:t> cardiac output </a:t>
            </a:r>
            <a:r>
              <a:rPr lang="en" sz="1400">
                <a:solidFill>
                  <a:srgbClr val="3D85C6"/>
                </a:solidFill>
              </a:rPr>
              <a:t>(C.O.P)</a:t>
            </a:r>
            <a:r>
              <a:rPr lang="en" sz="1400">
                <a:solidFill>
                  <a:srgbClr val="0070C0"/>
                </a:solidFill>
              </a:rPr>
              <a:t> </a:t>
            </a:r>
            <a:r>
              <a:rPr lang="en" sz="1400">
                <a:solidFill>
                  <a:srgbClr val="FF0000"/>
                </a:solidFill>
              </a:rPr>
              <a:t>will reduce muscle power.</a:t>
            </a:r>
          </a:p>
          <a:p>
            <a:pPr indent="-69850" lvl="0" marL="0" rtl="0">
              <a:spcBef>
                <a:spcPts val="600"/>
              </a:spcBef>
              <a:spcAft>
                <a:spcPts val="0"/>
              </a:spcAft>
              <a:buClr>
                <a:schemeClr val="dk1"/>
              </a:buClr>
              <a:buSzPts val="1100"/>
              <a:buFont typeface="Arial"/>
              <a:buNone/>
            </a:pPr>
            <a:r>
              <a:rPr lang="en" sz="1400">
                <a:solidFill>
                  <a:srgbClr val="525B7E"/>
                </a:solidFill>
              </a:rPr>
              <a:t>•</a:t>
            </a:r>
            <a:r>
              <a:rPr lang="en" sz="1400"/>
              <a:t> Patient with </a:t>
            </a:r>
            <a:r>
              <a:rPr lang="en" sz="1400" u="sng"/>
              <a:t>congestive heart failure </a:t>
            </a:r>
            <a:r>
              <a:rPr lang="en" sz="1400"/>
              <a:t>has little muscle power to even walk on the floor.</a:t>
            </a:r>
          </a:p>
          <a:p>
            <a:pPr indent="-69850" lvl="0" marL="0" rtl="0">
              <a:spcBef>
                <a:spcPts val="600"/>
              </a:spcBef>
              <a:spcAft>
                <a:spcPts val="0"/>
              </a:spcAft>
              <a:buClr>
                <a:schemeClr val="dk1"/>
              </a:buClr>
              <a:buSzPts val="1100"/>
              <a:buFont typeface="Arial"/>
              <a:buNone/>
            </a:pPr>
            <a:r>
              <a:rPr lang="en" sz="1400">
                <a:solidFill>
                  <a:srgbClr val="525B7E"/>
                </a:solidFill>
              </a:rPr>
              <a:t>• </a:t>
            </a:r>
            <a:r>
              <a:rPr lang="en" sz="1400">
                <a:solidFill>
                  <a:srgbClr val="A6A6A6"/>
                </a:solidFill>
              </a:rPr>
              <a:t>Recall </a:t>
            </a:r>
            <a:r>
              <a:rPr lang="en" sz="1400" u="sng">
                <a:solidFill>
                  <a:srgbClr val="A6A6A6"/>
                </a:solidFill>
              </a:rPr>
              <a:t>muscle power </a:t>
            </a:r>
            <a:r>
              <a:rPr lang="en" sz="1400">
                <a:solidFill>
                  <a:srgbClr val="A6A6A6"/>
                </a:solidFill>
              </a:rPr>
              <a:t>: is the amount of work that the muscle perform in a period of time (kg-m/min) .</a:t>
            </a:r>
          </a:p>
          <a:p>
            <a:pPr indent="-69850" lvl="0" marL="0" rtl="0">
              <a:spcBef>
                <a:spcPts val="600"/>
              </a:spcBef>
              <a:spcAft>
                <a:spcPts val="0"/>
              </a:spcAft>
              <a:buClr>
                <a:schemeClr val="dk1"/>
              </a:buClr>
              <a:buSzPts val="1100"/>
              <a:buFont typeface="Arial"/>
              <a:buNone/>
            </a:pPr>
            <a:r>
              <a:rPr lang="en" sz="1400">
                <a:solidFill>
                  <a:srgbClr val="525B7E"/>
                </a:solidFill>
              </a:rPr>
              <a:t>• </a:t>
            </a:r>
            <a:r>
              <a:rPr lang="en" sz="1400">
                <a:solidFill>
                  <a:srgbClr val="A6A6A6"/>
                </a:solidFill>
                <a:highlight>
                  <a:srgbClr val="FFFF00"/>
                </a:highlight>
              </a:rPr>
              <a:t>N.B the muscle power is inverse proportional with the time. </a:t>
            </a:r>
            <a:r>
              <a:rPr lang="en" sz="1400">
                <a:solidFill>
                  <a:srgbClr val="A6A6A6"/>
                </a:solidFill>
              </a:rPr>
              <a:t>	</a:t>
            </a:r>
          </a:p>
          <a:p>
            <a:pPr indent="-69850" lvl="0" marL="0" rtl="0">
              <a:spcBef>
                <a:spcPts val="600"/>
              </a:spcBef>
              <a:spcAft>
                <a:spcPts val="0"/>
              </a:spcAft>
              <a:buClr>
                <a:schemeClr val="dk1"/>
              </a:buClr>
              <a:buSzPts val="1100"/>
              <a:buFont typeface="Arial"/>
              <a:buNone/>
            </a:pPr>
            <a:r>
              <a:rPr lang="en" sz="1400">
                <a:solidFill>
                  <a:srgbClr val="525B7E"/>
                </a:solidFill>
              </a:rPr>
              <a:t>1.</a:t>
            </a:r>
            <a:r>
              <a:rPr lang="en" sz="1400"/>
              <a:t>There is 50% decrease in C.O.P between age 18-80  years.</a:t>
            </a:r>
          </a:p>
          <a:p>
            <a:pPr indent="-69850" lvl="0" marL="0" rtl="0">
              <a:spcBef>
                <a:spcPts val="600"/>
              </a:spcBef>
              <a:spcAft>
                <a:spcPts val="0"/>
              </a:spcAft>
              <a:buClr>
                <a:schemeClr val="dk1"/>
              </a:buClr>
              <a:buSzPts val="1100"/>
              <a:buFont typeface="Arial"/>
              <a:buNone/>
            </a:pPr>
            <a:r>
              <a:rPr lang="en" sz="1400">
                <a:solidFill>
                  <a:srgbClr val="525B7E"/>
                </a:solidFill>
              </a:rPr>
              <a:t>2.</a:t>
            </a:r>
            <a:r>
              <a:rPr lang="en" sz="1400"/>
              <a:t>There is a decrease in maximal breathing capacity</a:t>
            </a:r>
          </a:p>
          <a:p>
            <a:pPr indent="-69850" lvl="0" marL="0" rtl="0">
              <a:spcBef>
                <a:spcPts val="600"/>
              </a:spcBef>
              <a:spcAft>
                <a:spcPts val="0"/>
              </a:spcAft>
              <a:buClr>
                <a:schemeClr val="dk1"/>
              </a:buClr>
              <a:buSzPts val="1100"/>
              <a:buFont typeface="Arial"/>
              <a:buNone/>
            </a:pPr>
            <a:r>
              <a:rPr lang="en" sz="1400">
                <a:solidFill>
                  <a:srgbClr val="525B7E"/>
                </a:solidFill>
              </a:rPr>
              <a:t>3.</a:t>
            </a:r>
            <a:r>
              <a:rPr lang="en" sz="1400"/>
              <a:t>Decrease in muscle mass.</a:t>
            </a:r>
          </a:p>
          <a:p>
            <a:pPr indent="-69850" lvl="0" marL="0" rtl="0" algn="ctr">
              <a:spcBef>
                <a:spcPts val="600"/>
              </a:spcBef>
              <a:spcAft>
                <a:spcPts val="0"/>
              </a:spcAft>
              <a:buClr>
                <a:schemeClr val="dk1"/>
              </a:buClr>
              <a:buSzPts val="1100"/>
              <a:buFont typeface="Arial"/>
              <a:buNone/>
            </a:pPr>
            <a:r>
              <a:rPr lang="en" sz="1400"/>
              <a:t> </a:t>
            </a:r>
            <a:r>
              <a:rPr i="1" lang="en" sz="1400" u="sng"/>
              <a:t>Therefore there is decrease in muscle power with age.</a:t>
            </a:r>
          </a:p>
          <a:p>
            <a:pPr indent="-114300" lvl="0" marL="0" marR="0" rtl="0" algn="l">
              <a:lnSpc>
                <a:spcPct val="115000"/>
              </a:lnSpc>
              <a:spcBef>
                <a:spcPts val="0"/>
              </a:spcBef>
              <a:spcAft>
                <a:spcPts val="0"/>
              </a:spcAft>
              <a:buClr>
                <a:schemeClr val="dk1"/>
              </a:buClr>
              <a:buSzPts val="1800"/>
              <a:buFont typeface="Open Sans"/>
              <a:buNone/>
            </a:pPr>
            <a:r>
              <a:t/>
            </a:r>
            <a:endParaRPr sz="1500"/>
          </a:p>
        </p:txBody>
      </p:sp>
      <p:pic>
        <p:nvPicPr>
          <p:cNvPr id="252" name="Shape 252"/>
          <p:cNvPicPr preferRelativeResize="0"/>
          <p:nvPr/>
        </p:nvPicPr>
        <p:blipFill>
          <a:blip r:embed="rId3">
            <a:alphaModFix/>
          </a:blip>
          <a:stretch>
            <a:fillRect/>
          </a:stretch>
        </p:blipFill>
        <p:spPr>
          <a:xfrm>
            <a:off x="6563250" y="1174662"/>
            <a:ext cx="1904607" cy="36914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Shape 257"/>
          <p:cNvSpPr txBox="1"/>
          <p:nvPr>
            <p:ph type="title"/>
          </p:nvPr>
        </p:nvSpPr>
        <p:spPr>
          <a:xfrm>
            <a:off x="311700" y="149450"/>
            <a:ext cx="8520600" cy="831300"/>
          </a:xfrm>
          <a:prstGeom prst="rect">
            <a:avLst/>
          </a:prstGeom>
        </p:spPr>
        <p:txBody>
          <a:bodyPr anchorCtr="0" anchor="b" bIns="91425" lIns="91425" rIns="91425" wrap="square" tIns="91425">
            <a:noAutofit/>
          </a:bodyPr>
          <a:lstStyle/>
          <a:p>
            <a:pPr indent="0" lvl="0" marL="0">
              <a:spcBef>
                <a:spcPts val="0"/>
              </a:spcBef>
              <a:buNone/>
            </a:pPr>
            <a:r>
              <a:rPr lang="en" sz="3200">
                <a:solidFill>
                  <a:schemeClr val="accent2"/>
                </a:solidFill>
              </a:rPr>
              <a:t>Effect of Body Fluids and Salts in Exercise</a:t>
            </a:r>
          </a:p>
        </p:txBody>
      </p:sp>
      <p:sp>
        <p:nvSpPr>
          <p:cNvPr id="258" name="Shape 258"/>
          <p:cNvSpPr txBox="1"/>
          <p:nvPr>
            <p:ph idx="1" type="body"/>
          </p:nvPr>
        </p:nvSpPr>
        <p:spPr>
          <a:xfrm>
            <a:off x="311700" y="1108700"/>
            <a:ext cx="8520600" cy="3743400"/>
          </a:xfrm>
          <a:prstGeom prst="rect">
            <a:avLst/>
          </a:prstGeom>
        </p:spPr>
        <p:txBody>
          <a:bodyPr anchorCtr="0" anchor="t" bIns="91425" lIns="91425" rIns="91425" wrap="square" tIns="91425">
            <a:noAutofit/>
          </a:bodyPr>
          <a:lstStyle/>
          <a:p>
            <a:pPr indent="-69850" lvl="0" marL="0" rtl="0">
              <a:spcBef>
                <a:spcPts val="600"/>
              </a:spcBef>
              <a:spcAft>
                <a:spcPts val="0"/>
              </a:spcAft>
              <a:buClr>
                <a:schemeClr val="dk1"/>
              </a:buClr>
              <a:buSzPts val="1100"/>
              <a:buFont typeface="Arial"/>
              <a:buNone/>
            </a:pPr>
            <a:r>
              <a:rPr lang="en" sz="1400">
                <a:solidFill>
                  <a:srgbClr val="000000"/>
                </a:solidFill>
              </a:rPr>
              <a:t>• </a:t>
            </a:r>
            <a:r>
              <a:rPr lang="en" sz="1400"/>
              <a:t>Exercising for </a:t>
            </a:r>
            <a:r>
              <a:rPr lang="en" sz="1400">
                <a:solidFill>
                  <a:srgbClr val="F7C120"/>
                </a:solidFill>
              </a:rPr>
              <a:t>1</a:t>
            </a:r>
            <a:r>
              <a:rPr lang="en" sz="1400"/>
              <a:t> hour during </a:t>
            </a:r>
            <a:r>
              <a:rPr lang="en" sz="1400" u="sng"/>
              <a:t>endurance</a:t>
            </a:r>
            <a:r>
              <a:rPr lang="en" sz="1400"/>
              <a:t> athletic events causes </a:t>
            </a:r>
            <a:r>
              <a:rPr lang="en" sz="1400">
                <a:solidFill>
                  <a:srgbClr val="F7C120"/>
                </a:solidFill>
              </a:rPr>
              <a:t>5-10</a:t>
            </a:r>
            <a:r>
              <a:rPr lang="en" sz="1400"/>
              <a:t> pounds of weight loss in hot humid atmosphere due to sweat loss.</a:t>
            </a:r>
          </a:p>
          <a:p>
            <a:pPr indent="-69850" lvl="0" marL="0" rtl="0">
              <a:spcBef>
                <a:spcPts val="600"/>
              </a:spcBef>
              <a:spcAft>
                <a:spcPts val="0"/>
              </a:spcAft>
              <a:buClr>
                <a:schemeClr val="dk1"/>
              </a:buClr>
              <a:buSzPts val="1100"/>
              <a:buFont typeface="Arial"/>
              <a:buNone/>
            </a:pPr>
            <a:r>
              <a:rPr lang="en" sz="1400">
                <a:solidFill>
                  <a:srgbClr val="000000"/>
                </a:solidFill>
              </a:rPr>
              <a:t>• </a:t>
            </a:r>
            <a:r>
              <a:rPr lang="en" sz="1400">
                <a:solidFill>
                  <a:srgbClr val="A6A6A6"/>
                </a:solidFill>
              </a:rPr>
              <a:t>Recall:</a:t>
            </a:r>
            <a:r>
              <a:rPr lang="en" sz="1400" u="sng">
                <a:solidFill>
                  <a:srgbClr val="A6A6A6"/>
                </a:solidFill>
              </a:rPr>
              <a:t> muscle endurance</a:t>
            </a:r>
            <a:r>
              <a:rPr lang="en" sz="1400">
                <a:solidFill>
                  <a:srgbClr val="A6A6A6"/>
                </a:solidFill>
              </a:rPr>
              <a:t>: is the ability of muscles to sustain repeated contractions against a resistance for a period of time.</a:t>
            </a:r>
          </a:p>
          <a:p>
            <a:pPr indent="-69850" lvl="0" marL="0" rtl="0">
              <a:spcBef>
                <a:spcPts val="600"/>
              </a:spcBef>
              <a:spcAft>
                <a:spcPts val="0"/>
              </a:spcAft>
              <a:buClr>
                <a:schemeClr val="dk1"/>
              </a:buClr>
              <a:buSzPts val="1100"/>
              <a:buFont typeface="Arial"/>
              <a:buNone/>
            </a:pPr>
            <a:r>
              <a:rPr lang="en" sz="1400">
                <a:solidFill>
                  <a:srgbClr val="000000"/>
                </a:solidFill>
              </a:rPr>
              <a:t>• </a:t>
            </a:r>
            <a:r>
              <a:rPr lang="en" sz="1400"/>
              <a:t>Loss of enough </a:t>
            </a:r>
            <a:r>
              <a:rPr lang="en" sz="1400">
                <a:solidFill>
                  <a:srgbClr val="FF0000"/>
                </a:solidFill>
              </a:rPr>
              <a:t>sweat reduces performance</a:t>
            </a:r>
            <a:r>
              <a:rPr lang="en" sz="1400"/>
              <a:t> -</a:t>
            </a:r>
            <a:r>
              <a:rPr lang="en" sz="1400">
                <a:solidFill>
                  <a:srgbClr val="F7C120"/>
                </a:solidFill>
              </a:rPr>
              <a:t>5-10%</a:t>
            </a:r>
            <a:r>
              <a:rPr lang="en" sz="1400"/>
              <a:t> may </a:t>
            </a:r>
            <a:r>
              <a:rPr lang="en" sz="1400">
                <a:solidFill>
                  <a:srgbClr val="FF0000"/>
                </a:solidFill>
              </a:rPr>
              <a:t>lead to cramps, nausea &amp; serious effects</a:t>
            </a:r>
            <a:r>
              <a:rPr lang="en" sz="1400"/>
              <a:t>, so this water lost due to sweat should be replaced.</a:t>
            </a:r>
          </a:p>
          <a:p>
            <a:pPr indent="-69850" lvl="0" marL="0" rtl="0">
              <a:spcBef>
                <a:spcPts val="600"/>
              </a:spcBef>
              <a:spcAft>
                <a:spcPts val="0"/>
              </a:spcAft>
              <a:buClr>
                <a:schemeClr val="dk1"/>
              </a:buClr>
              <a:buSzPts val="1100"/>
              <a:buFont typeface="Arial"/>
              <a:buNone/>
            </a:pPr>
            <a:r>
              <a:rPr lang="en" sz="1400"/>
              <a:t>• </a:t>
            </a:r>
            <a:r>
              <a:rPr lang="en" sz="1400">
                <a:solidFill>
                  <a:srgbClr val="000000"/>
                </a:solidFill>
              </a:rPr>
              <a:t>Sodium</a:t>
            </a:r>
            <a:r>
              <a:rPr lang="en" sz="1400"/>
              <a:t> tablets or supplemental fluids which contain potassium in the form of fruit juice are required for athletes.</a:t>
            </a:r>
          </a:p>
          <a:p>
            <a:pPr indent="-69850" lvl="0" marL="0" rtl="0">
              <a:spcBef>
                <a:spcPts val="600"/>
              </a:spcBef>
              <a:spcAft>
                <a:spcPts val="0"/>
              </a:spcAft>
              <a:buClr>
                <a:schemeClr val="dk1"/>
              </a:buClr>
              <a:buSzPts val="1100"/>
              <a:buFont typeface="Arial"/>
              <a:buNone/>
            </a:pPr>
            <a:r>
              <a:rPr lang="en" sz="1400"/>
              <a:t>• Also Acclimatization to exercise by gradual increase over </a:t>
            </a:r>
            <a:r>
              <a:rPr lang="en" sz="1400">
                <a:solidFill>
                  <a:srgbClr val="F7C120"/>
                </a:solidFill>
              </a:rPr>
              <a:t>1-2</a:t>
            </a:r>
            <a:r>
              <a:rPr lang="en" sz="1400"/>
              <a:t> weeks instead of maximal exposure is needed.</a:t>
            </a:r>
          </a:p>
          <a:p>
            <a:pPr indent="-69850" lvl="0" marL="0" rtl="0">
              <a:spcBef>
                <a:spcPts val="600"/>
              </a:spcBef>
              <a:spcAft>
                <a:spcPts val="0"/>
              </a:spcAft>
              <a:buClr>
                <a:schemeClr val="dk1"/>
              </a:buClr>
              <a:buSzPts val="1100"/>
              <a:buFont typeface="Arial"/>
              <a:buNone/>
            </a:pPr>
            <a:r>
              <a:rPr lang="en" sz="1400">
                <a:solidFill>
                  <a:srgbClr val="A6A6A6"/>
                </a:solidFill>
              </a:rPr>
              <a:t>-Acclimatization: is the process in which an individual organism adjusts to a gradual change in its environment, to maintain performance across a range of environmental conditions. (التاقلم)</a:t>
            </a:r>
          </a:p>
          <a:p>
            <a:pPr indent="0" lvl="0" marL="114300">
              <a:spcBef>
                <a:spcPts val="0"/>
              </a:spcBef>
              <a:buNone/>
            </a:pPr>
            <a:r>
              <a:t/>
            </a:r>
            <a:endParaRPr sz="15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Shape 263"/>
          <p:cNvSpPr txBox="1"/>
          <p:nvPr>
            <p:ph type="title"/>
          </p:nvPr>
        </p:nvSpPr>
        <p:spPr>
          <a:xfrm>
            <a:off x="133550" y="57900"/>
            <a:ext cx="8520600" cy="831300"/>
          </a:xfrm>
          <a:prstGeom prst="rect">
            <a:avLst/>
          </a:prstGeom>
        </p:spPr>
        <p:txBody>
          <a:bodyPr anchorCtr="0" anchor="b" bIns="91425" lIns="91425" rIns="91425" wrap="square" tIns="91425">
            <a:noAutofit/>
          </a:bodyPr>
          <a:lstStyle/>
          <a:p>
            <a:pPr indent="0" lvl="0" marL="0">
              <a:spcBef>
                <a:spcPts val="0"/>
              </a:spcBef>
              <a:buNone/>
            </a:pPr>
            <a:r>
              <a:rPr lang="en" sz="3600">
                <a:solidFill>
                  <a:schemeClr val="accent2"/>
                </a:solidFill>
              </a:rPr>
              <a:t>Drugs and Athletes</a:t>
            </a:r>
          </a:p>
        </p:txBody>
      </p:sp>
      <p:sp>
        <p:nvSpPr>
          <p:cNvPr id="264" name="Shape 264"/>
          <p:cNvSpPr txBox="1"/>
          <p:nvPr>
            <p:ph idx="1" type="body"/>
          </p:nvPr>
        </p:nvSpPr>
        <p:spPr>
          <a:xfrm>
            <a:off x="133550" y="978650"/>
            <a:ext cx="4715100" cy="1014600"/>
          </a:xfrm>
          <a:prstGeom prst="rect">
            <a:avLst/>
          </a:prstGeom>
          <a:solidFill>
            <a:schemeClr val="lt2"/>
          </a:solidFill>
          <a:ln cap="flat" cmpd="sng" w="9525">
            <a:solidFill>
              <a:schemeClr val="accent1"/>
            </a:solidFill>
            <a:prstDash val="solid"/>
            <a:round/>
            <a:headEnd len="med" w="med" type="none"/>
            <a:tailEnd len="med" w="med" type="none"/>
          </a:ln>
        </p:spPr>
        <p:txBody>
          <a:bodyPr anchorCtr="0" anchor="t" bIns="91425" lIns="91425" rIns="91425" wrap="square" tIns="91425">
            <a:noAutofit/>
          </a:bodyPr>
          <a:lstStyle/>
          <a:p>
            <a:pPr indent="0" lvl="0" marL="0" rtl="0">
              <a:spcBef>
                <a:spcPts val="600"/>
              </a:spcBef>
              <a:spcAft>
                <a:spcPts val="0"/>
              </a:spcAft>
              <a:buNone/>
            </a:pPr>
            <a:r>
              <a:rPr lang="en" sz="1400"/>
              <a:t>Caffeine increases athletes’ performance</a:t>
            </a:r>
          </a:p>
          <a:p>
            <a:pPr indent="-69850" lvl="0" marL="0" rtl="0">
              <a:spcBef>
                <a:spcPts val="600"/>
              </a:spcBef>
              <a:spcAft>
                <a:spcPts val="0"/>
              </a:spcAft>
              <a:buClr>
                <a:schemeClr val="dk1"/>
              </a:buClr>
              <a:buSzPts val="1100"/>
              <a:buFont typeface="Arial"/>
              <a:buNone/>
            </a:pPr>
            <a:r>
              <a:rPr lang="en" sz="1400"/>
              <a:t> </a:t>
            </a:r>
            <a:r>
              <a:rPr b="1" lang="en" sz="1400"/>
              <a:t>Male sex hormone (Androgens) &amp; other anabolic steroids:</a:t>
            </a:r>
          </a:p>
          <a:p>
            <a:pPr indent="0" lvl="0" marL="114300">
              <a:spcBef>
                <a:spcPts val="0"/>
              </a:spcBef>
              <a:buNone/>
            </a:pPr>
            <a:r>
              <a:t/>
            </a:r>
            <a:endParaRPr sz="1400"/>
          </a:p>
        </p:txBody>
      </p:sp>
      <p:sp>
        <p:nvSpPr>
          <p:cNvPr id="265" name="Shape 265"/>
          <p:cNvSpPr txBox="1"/>
          <p:nvPr/>
        </p:nvSpPr>
        <p:spPr>
          <a:xfrm>
            <a:off x="133550" y="2082700"/>
            <a:ext cx="4715100" cy="2877600"/>
          </a:xfrm>
          <a:prstGeom prst="rect">
            <a:avLst/>
          </a:prstGeom>
          <a:solidFill>
            <a:srgbClr val="FFF2CC"/>
          </a:solidFill>
          <a:ln cap="flat" cmpd="sng" w="9525">
            <a:solidFill>
              <a:schemeClr val="accent1"/>
            </a:solidFill>
            <a:prstDash val="solid"/>
            <a:round/>
            <a:headEnd len="med" w="med" type="none"/>
            <a:tailEnd len="med" w="med" type="none"/>
          </a:ln>
        </p:spPr>
        <p:txBody>
          <a:bodyPr anchorCtr="0" anchor="t" bIns="91425" lIns="91425" rIns="91425" wrap="square" tIns="91425">
            <a:noAutofit/>
          </a:bodyPr>
          <a:lstStyle/>
          <a:p>
            <a:pPr indent="-69850" lvl="0" marL="0" rtl="0">
              <a:lnSpc>
                <a:spcPct val="115000"/>
              </a:lnSpc>
              <a:spcBef>
                <a:spcPts val="0"/>
              </a:spcBef>
              <a:buClr>
                <a:schemeClr val="dk1"/>
              </a:buClr>
              <a:buSzPts val="1100"/>
              <a:buFont typeface="Arial"/>
              <a:buNone/>
            </a:pPr>
            <a:r>
              <a:rPr lang="en">
                <a:solidFill>
                  <a:schemeClr val="dk1"/>
                </a:solidFill>
                <a:latin typeface="Open Sans"/>
                <a:ea typeface="Open Sans"/>
                <a:cs typeface="Open Sans"/>
                <a:sym typeface="Open Sans"/>
              </a:rPr>
              <a:t>1. Increases athletes’ performance</a:t>
            </a:r>
          </a:p>
          <a:p>
            <a:pPr indent="-69850" lvl="0" marL="0" rtl="0">
              <a:lnSpc>
                <a:spcPct val="115000"/>
              </a:lnSpc>
              <a:spcBef>
                <a:spcPts val="0"/>
              </a:spcBef>
              <a:buClr>
                <a:schemeClr val="dk1"/>
              </a:buClr>
              <a:buSzPts val="1100"/>
              <a:buFont typeface="Arial"/>
              <a:buNone/>
            </a:pPr>
            <a:r>
              <a:rPr lang="en">
                <a:solidFill>
                  <a:schemeClr val="dk1"/>
                </a:solidFill>
                <a:latin typeface="Open Sans"/>
                <a:ea typeface="Open Sans"/>
                <a:cs typeface="Open Sans"/>
                <a:sym typeface="Open Sans"/>
              </a:rPr>
              <a:t>2. Increases the risk of heart attacks due to hypertension,</a:t>
            </a:r>
          </a:p>
          <a:p>
            <a:pPr indent="-69850" lvl="0" marL="0" rtl="0">
              <a:lnSpc>
                <a:spcPct val="115000"/>
              </a:lnSpc>
              <a:spcBef>
                <a:spcPts val="0"/>
              </a:spcBef>
              <a:buClr>
                <a:schemeClr val="dk1"/>
              </a:buClr>
              <a:buSzPts val="1100"/>
              <a:buFont typeface="Arial"/>
              <a:buNone/>
            </a:pPr>
            <a:r>
              <a:rPr lang="en">
                <a:solidFill>
                  <a:schemeClr val="dk1"/>
                </a:solidFill>
                <a:latin typeface="Open Sans"/>
                <a:ea typeface="Open Sans"/>
                <a:cs typeface="Open Sans"/>
                <a:sym typeface="Open Sans"/>
              </a:rPr>
              <a:t>3. Increase  LDL </a:t>
            </a:r>
            <a:r>
              <a:rPr lang="en">
                <a:solidFill>
                  <a:srgbClr val="BFBFBF"/>
                </a:solidFill>
                <a:latin typeface="Open Sans"/>
                <a:ea typeface="Open Sans"/>
                <a:cs typeface="Open Sans"/>
                <a:sym typeface="Open Sans"/>
              </a:rPr>
              <a:t>(low-density lipoprotein cholesterol) increasing LDL  increase the risk of CVD</a:t>
            </a:r>
          </a:p>
          <a:p>
            <a:pPr indent="-69850" lvl="0" marL="0" rtl="0">
              <a:lnSpc>
                <a:spcPct val="115000"/>
              </a:lnSpc>
              <a:spcBef>
                <a:spcPts val="0"/>
              </a:spcBef>
              <a:buClr>
                <a:schemeClr val="dk1"/>
              </a:buClr>
              <a:buSzPts val="1100"/>
              <a:buFont typeface="Arial"/>
              <a:buNone/>
            </a:pPr>
            <a:r>
              <a:rPr lang="en">
                <a:solidFill>
                  <a:schemeClr val="dk1"/>
                </a:solidFill>
                <a:latin typeface="Open Sans"/>
                <a:ea typeface="Open Sans"/>
                <a:cs typeface="Open Sans"/>
                <a:sym typeface="Open Sans"/>
              </a:rPr>
              <a:t>4.</a:t>
            </a:r>
            <a:r>
              <a:rPr lang="en">
                <a:solidFill>
                  <a:srgbClr val="BFBFBF"/>
                </a:solidFill>
                <a:latin typeface="Open Sans"/>
                <a:ea typeface="Open Sans"/>
                <a:cs typeface="Open Sans"/>
                <a:sym typeface="Open Sans"/>
              </a:rPr>
              <a:t>  </a:t>
            </a:r>
            <a:r>
              <a:rPr lang="en">
                <a:solidFill>
                  <a:schemeClr val="dk1"/>
                </a:solidFill>
                <a:latin typeface="Open Sans"/>
                <a:ea typeface="Open Sans"/>
                <a:cs typeface="Open Sans"/>
                <a:sym typeface="Open Sans"/>
              </a:rPr>
              <a:t>and  decrease HDL. </a:t>
            </a:r>
            <a:r>
              <a:rPr lang="en">
                <a:solidFill>
                  <a:srgbClr val="BFBFBF"/>
                </a:solidFill>
                <a:latin typeface="Open Sans"/>
                <a:ea typeface="Open Sans"/>
                <a:cs typeface="Open Sans"/>
                <a:sym typeface="Open Sans"/>
              </a:rPr>
              <a:t>(high-density lipoprotein cholesterol)                                                                        N.B: LDL also called ("bad" cholesterol) ,   HDL also called ("good" cholesterol) </a:t>
            </a:r>
          </a:p>
          <a:p>
            <a:pPr indent="-69850" lvl="0" marL="0" rtl="0">
              <a:lnSpc>
                <a:spcPct val="115000"/>
              </a:lnSpc>
              <a:spcBef>
                <a:spcPts val="0"/>
              </a:spcBef>
              <a:buClr>
                <a:schemeClr val="dk1"/>
              </a:buClr>
              <a:buSzPts val="1100"/>
              <a:buFont typeface="Arial"/>
              <a:buNone/>
            </a:pPr>
            <a:r>
              <a:rPr lang="en">
                <a:solidFill>
                  <a:schemeClr val="dk1"/>
                </a:solidFill>
                <a:latin typeface="Open Sans"/>
                <a:ea typeface="Open Sans"/>
                <a:cs typeface="Open Sans"/>
                <a:sym typeface="Open Sans"/>
              </a:rPr>
              <a:t>5. Decrease testicular functions</a:t>
            </a:r>
          </a:p>
          <a:p>
            <a:pPr indent="-69850" lvl="0" marL="0" rtl="0">
              <a:lnSpc>
                <a:spcPct val="115000"/>
              </a:lnSpc>
              <a:spcBef>
                <a:spcPts val="0"/>
              </a:spcBef>
              <a:buClr>
                <a:schemeClr val="dk1"/>
              </a:buClr>
              <a:buSzPts val="1100"/>
              <a:buFont typeface="Arial"/>
              <a:buNone/>
            </a:pPr>
            <a:r>
              <a:rPr lang="en">
                <a:solidFill>
                  <a:schemeClr val="dk1"/>
                </a:solidFill>
                <a:latin typeface="Open Sans"/>
                <a:ea typeface="Open Sans"/>
                <a:cs typeface="Open Sans"/>
                <a:sym typeface="Open Sans"/>
              </a:rPr>
              <a:t>6. Decrease  natural testosterone secretion in males</a:t>
            </a:r>
          </a:p>
          <a:p>
            <a:pPr indent="0" lvl="0" marL="0" rtl="0">
              <a:lnSpc>
                <a:spcPct val="115000"/>
              </a:lnSpc>
              <a:spcBef>
                <a:spcPts val="0"/>
              </a:spcBef>
              <a:buNone/>
            </a:pPr>
            <a:r>
              <a:t/>
            </a:r>
            <a:endParaRPr>
              <a:latin typeface="Open Sans"/>
              <a:ea typeface="Open Sans"/>
              <a:cs typeface="Open Sans"/>
              <a:sym typeface="Open Sans"/>
            </a:endParaRPr>
          </a:p>
        </p:txBody>
      </p:sp>
      <p:sp>
        <p:nvSpPr>
          <p:cNvPr id="266" name="Shape 266"/>
          <p:cNvSpPr txBox="1"/>
          <p:nvPr/>
        </p:nvSpPr>
        <p:spPr>
          <a:xfrm>
            <a:off x="4968725" y="978650"/>
            <a:ext cx="4103100" cy="752400"/>
          </a:xfrm>
          <a:prstGeom prst="rect">
            <a:avLst/>
          </a:prstGeom>
          <a:solidFill>
            <a:schemeClr val="accent4"/>
          </a:solidFill>
          <a:ln cap="flat" cmpd="sng" w="9525">
            <a:solidFill>
              <a:srgbClr val="666666"/>
            </a:solidFill>
            <a:prstDash val="solid"/>
            <a:round/>
            <a:headEnd len="med" w="med" type="none"/>
            <a:tailEnd len="med" w="med" type="none"/>
          </a:ln>
        </p:spPr>
        <p:txBody>
          <a:bodyPr anchorCtr="0" anchor="t" bIns="91425" lIns="91425" rIns="91425" wrap="square" tIns="91425">
            <a:noAutofit/>
          </a:bodyPr>
          <a:lstStyle/>
          <a:p>
            <a:pPr indent="-69850" lvl="0" marL="0" rtl="0" algn="ctr">
              <a:lnSpc>
                <a:spcPct val="150000"/>
              </a:lnSpc>
              <a:spcBef>
                <a:spcPts val="0"/>
              </a:spcBef>
              <a:buClr>
                <a:schemeClr val="dk1"/>
              </a:buClr>
              <a:buSzPts val="1100"/>
              <a:buFont typeface="Arial"/>
              <a:buNone/>
            </a:pPr>
            <a:r>
              <a:rPr lang="en">
                <a:solidFill>
                  <a:schemeClr val="dk1"/>
                </a:solidFill>
                <a:latin typeface="Open Sans"/>
                <a:ea typeface="Open Sans"/>
                <a:cs typeface="Open Sans"/>
                <a:sym typeface="Open Sans"/>
              </a:rPr>
              <a:t>When women use </a:t>
            </a:r>
            <a:r>
              <a:rPr b="1" lang="en">
                <a:solidFill>
                  <a:schemeClr val="dk1"/>
                </a:solidFill>
                <a:latin typeface="Open Sans"/>
                <a:ea typeface="Open Sans"/>
                <a:cs typeface="Open Sans"/>
                <a:sym typeface="Open Sans"/>
              </a:rPr>
              <a:t>Androgens , </a:t>
            </a:r>
          </a:p>
          <a:p>
            <a:pPr indent="-69850" lvl="0" marL="0" rtl="0" algn="ctr">
              <a:lnSpc>
                <a:spcPct val="150000"/>
              </a:lnSpc>
              <a:spcBef>
                <a:spcPts val="0"/>
              </a:spcBef>
              <a:buClr>
                <a:schemeClr val="dk1"/>
              </a:buClr>
              <a:buSzPts val="1100"/>
              <a:buFont typeface="Arial"/>
              <a:buNone/>
            </a:pPr>
            <a:r>
              <a:rPr b="1" lang="en">
                <a:solidFill>
                  <a:schemeClr val="dk1"/>
                </a:solidFill>
                <a:latin typeface="Open Sans"/>
                <a:ea typeface="Open Sans"/>
                <a:cs typeface="Open Sans"/>
                <a:sym typeface="Open Sans"/>
              </a:rPr>
              <a:t>They develop:</a:t>
            </a:r>
          </a:p>
        </p:txBody>
      </p:sp>
      <p:sp>
        <p:nvSpPr>
          <p:cNvPr id="267" name="Shape 267"/>
          <p:cNvSpPr txBox="1"/>
          <p:nvPr/>
        </p:nvSpPr>
        <p:spPr>
          <a:xfrm>
            <a:off x="4968725" y="1858000"/>
            <a:ext cx="4103100" cy="1206900"/>
          </a:xfrm>
          <a:prstGeom prst="rect">
            <a:avLst/>
          </a:prstGeom>
          <a:solidFill>
            <a:srgbClr val="A5C6D7"/>
          </a:solidFill>
          <a:ln cap="flat" cmpd="sng" w="9525">
            <a:solidFill>
              <a:srgbClr val="434343"/>
            </a:solidFill>
            <a:prstDash val="solid"/>
            <a:round/>
            <a:headEnd len="med" w="med" type="none"/>
            <a:tailEnd len="med" w="med" type="none"/>
          </a:ln>
        </p:spPr>
        <p:txBody>
          <a:bodyPr anchorCtr="0" anchor="t" bIns="91425" lIns="91425" rIns="91425" wrap="square" tIns="91425">
            <a:noAutofit/>
          </a:bodyPr>
          <a:lstStyle/>
          <a:p>
            <a:pPr indent="-69850" lvl="0" marL="0" rtl="0">
              <a:lnSpc>
                <a:spcPct val="115000"/>
              </a:lnSpc>
              <a:spcBef>
                <a:spcPts val="0"/>
              </a:spcBef>
              <a:buClr>
                <a:schemeClr val="dk1"/>
              </a:buClr>
              <a:buSzPts val="1100"/>
              <a:buFont typeface="Arial"/>
              <a:buNone/>
            </a:pPr>
            <a:r>
              <a:rPr lang="en">
                <a:solidFill>
                  <a:schemeClr val="dk1"/>
                </a:solidFill>
                <a:latin typeface="Open Sans"/>
                <a:ea typeface="Open Sans"/>
                <a:cs typeface="Open Sans"/>
                <a:sym typeface="Open Sans"/>
              </a:rPr>
              <a:t>1.Develop facial hair,</a:t>
            </a:r>
          </a:p>
          <a:p>
            <a:pPr indent="-69850" lvl="0" marL="0" rtl="0">
              <a:lnSpc>
                <a:spcPct val="115000"/>
              </a:lnSpc>
              <a:spcBef>
                <a:spcPts val="0"/>
              </a:spcBef>
              <a:buClr>
                <a:schemeClr val="dk1"/>
              </a:buClr>
              <a:buSzPts val="1100"/>
              <a:buFont typeface="Arial"/>
              <a:buNone/>
            </a:pPr>
            <a:r>
              <a:rPr lang="en">
                <a:solidFill>
                  <a:schemeClr val="dk1"/>
                </a:solidFill>
                <a:latin typeface="Open Sans"/>
                <a:ea typeface="Open Sans"/>
                <a:cs typeface="Open Sans"/>
                <a:sym typeface="Open Sans"/>
              </a:rPr>
              <a:t>2.Stoppage of menses “menstruation”</a:t>
            </a:r>
          </a:p>
          <a:p>
            <a:pPr indent="-69850" lvl="0" marL="0" rtl="0">
              <a:lnSpc>
                <a:spcPct val="115000"/>
              </a:lnSpc>
              <a:spcBef>
                <a:spcPts val="0"/>
              </a:spcBef>
              <a:buClr>
                <a:schemeClr val="dk1"/>
              </a:buClr>
              <a:buSzPts val="1100"/>
              <a:buFont typeface="Arial"/>
              <a:buNone/>
            </a:pPr>
            <a:r>
              <a:rPr lang="en">
                <a:solidFill>
                  <a:schemeClr val="dk1"/>
                </a:solidFill>
                <a:latin typeface="Open Sans"/>
                <a:ea typeface="Open Sans"/>
                <a:cs typeface="Open Sans"/>
                <a:sym typeface="Open Sans"/>
              </a:rPr>
              <a:t>3.</a:t>
            </a:r>
            <a:r>
              <a:rPr b="1" lang="en">
                <a:solidFill>
                  <a:schemeClr val="dk1"/>
                </a:solidFill>
                <a:latin typeface="Open Sans"/>
                <a:ea typeface="Open Sans"/>
                <a:cs typeface="Open Sans"/>
                <a:sym typeface="Open Sans"/>
              </a:rPr>
              <a:t>Ruddy</a:t>
            </a:r>
            <a:r>
              <a:rPr lang="en">
                <a:solidFill>
                  <a:schemeClr val="dk1"/>
                </a:solidFill>
                <a:latin typeface="Open Sans"/>
                <a:ea typeface="Open Sans"/>
                <a:cs typeface="Open Sans"/>
                <a:sym typeface="Open Sans"/>
              </a:rPr>
              <a:t> </a:t>
            </a:r>
            <a:r>
              <a:rPr lang="en">
                <a:solidFill>
                  <a:srgbClr val="7F7F7F"/>
                </a:solidFill>
                <a:latin typeface="Open Sans"/>
                <a:ea typeface="Open Sans"/>
                <a:cs typeface="Open Sans"/>
                <a:sym typeface="Open Sans"/>
              </a:rPr>
              <a:t>“reddish”  </a:t>
            </a:r>
            <a:r>
              <a:rPr lang="en">
                <a:solidFill>
                  <a:schemeClr val="dk1"/>
                </a:solidFill>
                <a:latin typeface="Open Sans"/>
                <a:ea typeface="Open Sans"/>
                <a:cs typeface="Open Sans"/>
                <a:sym typeface="Open Sans"/>
              </a:rPr>
              <a:t>skin and </a:t>
            </a:r>
            <a:r>
              <a:rPr b="1" lang="en">
                <a:solidFill>
                  <a:schemeClr val="dk1"/>
                </a:solidFill>
                <a:latin typeface="Open Sans"/>
                <a:ea typeface="Open Sans"/>
                <a:cs typeface="Open Sans"/>
                <a:sym typeface="Open Sans"/>
              </a:rPr>
              <a:t>bass</a:t>
            </a:r>
            <a:r>
              <a:rPr lang="en">
                <a:solidFill>
                  <a:schemeClr val="dk1"/>
                </a:solidFill>
                <a:latin typeface="Open Sans"/>
                <a:ea typeface="Open Sans"/>
                <a:cs typeface="Open Sans"/>
                <a:sym typeface="Open Sans"/>
              </a:rPr>
              <a:t> </a:t>
            </a:r>
            <a:r>
              <a:rPr lang="en">
                <a:solidFill>
                  <a:srgbClr val="7F7F7F"/>
                </a:solidFill>
                <a:latin typeface="Open Sans"/>
                <a:ea typeface="Open Sans"/>
                <a:cs typeface="Open Sans"/>
                <a:sym typeface="Open Sans"/>
              </a:rPr>
              <a:t>“the lowest adult male singing voice.” </a:t>
            </a:r>
            <a:r>
              <a:rPr lang="en">
                <a:solidFill>
                  <a:schemeClr val="dk1"/>
                </a:solidFill>
                <a:latin typeface="Open Sans"/>
                <a:ea typeface="Open Sans"/>
                <a:cs typeface="Open Sans"/>
                <a:sym typeface="Open Sans"/>
              </a:rPr>
              <a:t>voice</a:t>
            </a:r>
          </a:p>
          <a:p>
            <a:pPr indent="0" lvl="0" marL="0">
              <a:spcBef>
                <a:spcPts val="0"/>
              </a:spcBef>
              <a:buNone/>
            </a:pPr>
            <a:r>
              <a:t/>
            </a:r>
            <a:endParaRPr>
              <a:latin typeface="Open Sans"/>
              <a:ea typeface="Open Sans"/>
              <a:cs typeface="Open Sans"/>
              <a:sym typeface="Open Sans"/>
            </a:endParaRPr>
          </a:p>
        </p:txBody>
      </p:sp>
      <p:sp>
        <p:nvSpPr>
          <p:cNvPr id="268" name="Shape 268"/>
          <p:cNvSpPr txBox="1"/>
          <p:nvPr/>
        </p:nvSpPr>
        <p:spPr>
          <a:xfrm>
            <a:off x="4935425" y="3328900"/>
            <a:ext cx="4103100" cy="1631400"/>
          </a:xfrm>
          <a:prstGeom prst="rect">
            <a:avLst/>
          </a:prstGeom>
          <a:solidFill>
            <a:srgbClr val="EFEFEF"/>
          </a:solidFill>
          <a:ln cap="flat" cmpd="sng" w="9525">
            <a:solidFill>
              <a:schemeClr val="accent1"/>
            </a:solidFill>
            <a:prstDash val="solid"/>
            <a:round/>
            <a:headEnd len="med" w="med" type="none"/>
            <a:tailEnd len="med" w="med" type="none"/>
          </a:ln>
        </p:spPr>
        <p:txBody>
          <a:bodyPr anchorCtr="0" anchor="t" bIns="91425" lIns="91425" rIns="91425" wrap="square" tIns="91425">
            <a:noAutofit/>
          </a:bodyPr>
          <a:lstStyle/>
          <a:p>
            <a:pPr indent="-69850" lvl="0" marL="0" rtl="0">
              <a:lnSpc>
                <a:spcPct val="115000"/>
              </a:lnSpc>
              <a:spcBef>
                <a:spcPts val="0"/>
              </a:spcBef>
              <a:buClr>
                <a:schemeClr val="dk1"/>
              </a:buClr>
              <a:buSzPts val="1100"/>
              <a:buFont typeface="Arial"/>
              <a:buNone/>
            </a:pPr>
            <a:r>
              <a:rPr b="1" lang="en" sz="1200">
                <a:solidFill>
                  <a:schemeClr val="dk1"/>
                </a:solidFill>
                <a:latin typeface="Open Sans"/>
                <a:ea typeface="Open Sans"/>
                <a:cs typeface="Open Sans"/>
                <a:sym typeface="Open Sans"/>
              </a:rPr>
              <a:t>Amphetamine &amp; cocaine </a:t>
            </a:r>
            <a:r>
              <a:rPr lang="en" sz="1200">
                <a:solidFill>
                  <a:schemeClr val="dk1"/>
                </a:solidFill>
                <a:latin typeface="Open Sans"/>
                <a:ea typeface="Open Sans"/>
                <a:cs typeface="Open Sans"/>
                <a:sym typeface="Open Sans"/>
              </a:rPr>
              <a:t>improve performance</a:t>
            </a:r>
          </a:p>
          <a:p>
            <a:pPr indent="-69850" lvl="0" marL="0" rtl="0">
              <a:lnSpc>
                <a:spcPct val="115000"/>
              </a:lnSpc>
              <a:spcBef>
                <a:spcPts val="0"/>
              </a:spcBef>
              <a:buClr>
                <a:schemeClr val="dk1"/>
              </a:buClr>
              <a:buSzPts val="1100"/>
              <a:buFont typeface="Arial"/>
              <a:buNone/>
            </a:pPr>
            <a:r>
              <a:rPr lang="en" sz="1200">
                <a:solidFill>
                  <a:schemeClr val="dk1"/>
                </a:solidFill>
                <a:latin typeface="Open Sans"/>
                <a:ea typeface="Open Sans"/>
                <a:cs typeface="Open Sans"/>
                <a:sym typeface="Open Sans"/>
              </a:rPr>
              <a:t>-BUT </a:t>
            </a:r>
            <a:r>
              <a:rPr b="1" lang="en" sz="1200" u="sng">
                <a:solidFill>
                  <a:schemeClr val="dk1"/>
                </a:solidFill>
                <a:latin typeface="Open Sans"/>
                <a:ea typeface="Open Sans"/>
                <a:cs typeface="Open Sans"/>
                <a:sym typeface="Open Sans"/>
              </a:rPr>
              <a:t>overuse</a:t>
            </a:r>
            <a:r>
              <a:rPr lang="en" sz="1200">
                <a:solidFill>
                  <a:schemeClr val="dk1"/>
                </a:solidFill>
                <a:latin typeface="Open Sans"/>
                <a:ea typeface="Open Sans"/>
                <a:cs typeface="Open Sans"/>
                <a:sym typeface="Open Sans"/>
              </a:rPr>
              <a:t> reduces performance, they are </a:t>
            </a:r>
            <a:r>
              <a:rPr b="1" lang="en" sz="1200">
                <a:solidFill>
                  <a:schemeClr val="dk1"/>
                </a:solidFill>
                <a:latin typeface="Open Sans"/>
                <a:ea typeface="Open Sans"/>
                <a:cs typeface="Open Sans"/>
                <a:sym typeface="Open Sans"/>
              </a:rPr>
              <a:t>psychic stimuli. *Have a </a:t>
            </a:r>
            <a:r>
              <a:rPr lang="en" sz="1200">
                <a:solidFill>
                  <a:schemeClr val="dk1"/>
                </a:solidFill>
                <a:latin typeface="Open Sans"/>
                <a:ea typeface="Open Sans"/>
                <a:cs typeface="Open Sans"/>
                <a:sym typeface="Open Sans"/>
              </a:rPr>
              <a:t>“psychological effect”</a:t>
            </a:r>
          </a:p>
          <a:p>
            <a:pPr indent="-69850" lvl="0" marL="0" rtl="0">
              <a:lnSpc>
                <a:spcPct val="115000"/>
              </a:lnSpc>
              <a:spcBef>
                <a:spcPts val="0"/>
              </a:spcBef>
              <a:buClr>
                <a:schemeClr val="dk1"/>
              </a:buClr>
              <a:buSzPts val="1100"/>
              <a:buFont typeface="Arial"/>
              <a:buNone/>
            </a:pPr>
            <a:r>
              <a:rPr lang="en" sz="1200">
                <a:solidFill>
                  <a:schemeClr val="dk1"/>
                </a:solidFill>
                <a:latin typeface="Open Sans"/>
                <a:ea typeface="Open Sans"/>
                <a:cs typeface="Open Sans"/>
                <a:sym typeface="Open Sans"/>
              </a:rPr>
              <a:t>-The action of these drugs in addition to </a:t>
            </a:r>
            <a:r>
              <a:rPr b="1" lang="en" sz="1200">
                <a:solidFill>
                  <a:schemeClr val="dk1"/>
                </a:solidFill>
                <a:latin typeface="Open Sans"/>
                <a:ea typeface="Open Sans"/>
                <a:cs typeface="Open Sans"/>
                <a:sym typeface="Open Sans"/>
              </a:rPr>
              <a:t>epinephrine</a:t>
            </a:r>
            <a:r>
              <a:rPr lang="en" sz="1200">
                <a:solidFill>
                  <a:schemeClr val="dk1"/>
                </a:solidFill>
                <a:latin typeface="Open Sans"/>
                <a:ea typeface="Open Sans"/>
                <a:cs typeface="Open Sans"/>
                <a:sym typeface="Open Sans"/>
              </a:rPr>
              <a:t> and </a:t>
            </a:r>
            <a:r>
              <a:rPr b="1" lang="en" sz="1200">
                <a:solidFill>
                  <a:schemeClr val="dk1"/>
                </a:solidFill>
                <a:latin typeface="Open Sans"/>
                <a:ea typeface="Open Sans"/>
                <a:cs typeface="Open Sans"/>
                <a:sym typeface="Open Sans"/>
              </a:rPr>
              <a:t>norepinephrine</a:t>
            </a:r>
            <a:r>
              <a:rPr lang="en" sz="1200">
                <a:solidFill>
                  <a:schemeClr val="dk1"/>
                </a:solidFill>
                <a:latin typeface="Open Sans"/>
                <a:ea typeface="Open Sans"/>
                <a:cs typeface="Open Sans"/>
                <a:sym typeface="Open Sans"/>
              </a:rPr>
              <a:t> (hormones of </a:t>
            </a:r>
            <a:r>
              <a:rPr b="1" lang="en" sz="1200">
                <a:solidFill>
                  <a:srgbClr val="FF0000"/>
                </a:solidFill>
                <a:latin typeface="Open Sans"/>
                <a:ea typeface="Open Sans"/>
                <a:cs typeface="Open Sans"/>
                <a:sym typeface="Open Sans"/>
              </a:rPr>
              <a:t>adrenal medulla </a:t>
            </a:r>
            <a:r>
              <a:rPr lang="en" sz="1200">
                <a:solidFill>
                  <a:schemeClr val="dk1"/>
                </a:solidFill>
                <a:latin typeface="Open Sans"/>
                <a:ea typeface="Open Sans"/>
                <a:cs typeface="Open Sans"/>
                <a:sym typeface="Open Sans"/>
              </a:rPr>
              <a:t>) secreted during exercise lead to </a:t>
            </a:r>
            <a:r>
              <a:rPr b="1" lang="en" sz="1200">
                <a:solidFill>
                  <a:schemeClr val="dk1"/>
                </a:solidFill>
                <a:latin typeface="Open Sans"/>
                <a:ea typeface="Open Sans"/>
                <a:cs typeface="Open Sans"/>
                <a:sym typeface="Open Sans"/>
              </a:rPr>
              <a:t>death by ventricular fibrillation</a:t>
            </a:r>
            <a:r>
              <a:rPr lang="en" sz="1200">
                <a:solidFill>
                  <a:schemeClr val="dk1"/>
                </a:solidFill>
                <a:latin typeface="Open Sans"/>
                <a:ea typeface="Open Sans"/>
                <a:cs typeface="Open Sans"/>
                <a:sym typeface="Open Sans"/>
              </a:rPr>
              <a:t>. </a:t>
            </a:r>
          </a:p>
          <a:p>
            <a:pPr indent="0" lvl="0" marL="0">
              <a:spcBef>
                <a:spcPts val="0"/>
              </a:spcBef>
              <a:buNone/>
            </a:pPr>
            <a:r>
              <a:t/>
            </a:r>
            <a:endParaRPr sz="1200">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Shape 273"/>
          <p:cNvSpPr txBox="1"/>
          <p:nvPr>
            <p:ph type="title"/>
          </p:nvPr>
        </p:nvSpPr>
        <p:spPr>
          <a:xfrm>
            <a:off x="311700" y="257650"/>
            <a:ext cx="8520600" cy="831300"/>
          </a:xfrm>
          <a:prstGeom prst="rect">
            <a:avLst/>
          </a:prstGeom>
        </p:spPr>
        <p:txBody>
          <a:bodyPr anchorCtr="0" anchor="b" bIns="91425" lIns="91425" rIns="91425" wrap="square" tIns="91425">
            <a:noAutofit/>
          </a:bodyPr>
          <a:lstStyle/>
          <a:p>
            <a:pPr indent="0" lvl="0" marL="0">
              <a:spcBef>
                <a:spcPts val="0"/>
              </a:spcBef>
              <a:buNone/>
            </a:pPr>
            <a:r>
              <a:rPr lang="en">
                <a:solidFill>
                  <a:schemeClr val="accent2"/>
                </a:solidFill>
              </a:rPr>
              <a:t>Body Fitness Prolongs Life</a:t>
            </a:r>
          </a:p>
        </p:txBody>
      </p:sp>
      <p:sp>
        <p:nvSpPr>
          <p:cNvPr id="274" name="Shape 274"/>
          <p:cNvSpPr txBox="1"/>
          <p:nvPr>
            <p:ph idx="1" type="body"/>
          </p:nvPr>
        </p:nvSpPr>
        <p:spPr>
          <a:xfrm>
            <a:off x="311700" y="1225225"/>
            <a:ext cx="6044700" cy="3673500"/>
          </a:xfrm>
          <a:prstGeom prst="rect">
            <a:avLst/>
          </a:prstGeom>
        </p:spPr>
        <p:txBody>
          <a:bodyPr anchorCtr="0" anchor="t" bIns="91425" lIns="91425" rIns="91425" wrap="square" tIns="91425">
            <a:noAutofit/>
          </a:bodyPr>
          <a:lstStyle/>
          <a:p>
            <a:pPr indent="-69850" lvl="0" marL="0" rtl="0">
              <a:lnSpc>
                <a:spcPct val="150000"/>
              </a:lnSpc>
              <a:spcBef>
                <a:spcPts val="600"/>
              </a:spcBef>
              <a:spcAft>
                <a:spcPts val="0"/>
              </a:spcAft>
              <a:buClr>
                <a:schemeClr val="dk1"/>
              </a:buClr>
              <a:buSzPts val="1100"/>
              <a:buFont typeface="Arial"/>
              <a:buNone/>
            </a:pPr>
            <a:r>
              <a:rPr lang="en" sz="1400"/>
              <a:t>Studies show that body fitness, exercise &amp; weight control prolong life (between 50-70 yrs)</a:t>
            </a:r>
          </a:p>
          <a:p>
            <a:pPr indent="-69850" lvl="0" marL="0" rtl="0">
              <a:lnSpc>
                <a:spcPct val="150000"/>
              </a:lnSpc>
              <a:spcBef>
                <a:spcPts val="600"/>
              </a:spcBef>
              <a:spcAft>
                <a:spcPts val="0"/>
              </a:spcAft>
              <a:buClr>
                <a:schemeClr val="dk1"/>
              </a:buClr>
              <a:buSzPts val="1100"/>
              <a:buFont typeface="Arial"/>
              <a:buNone/>
            </a:pPr>
            <a:r>
              <a:rPr lang="en" sz="1400">
                <a:solidFill>
                  <a:srgbClr val="FF0000"/>
                </a:solidFill>
              </a:rPr>
              <a:t>Reasons:-</a:t>
            </a:r>
          </a:p>
          <a:p>
            <a:pPr indent="-69850" lvl="0" marL="0" rtl="0">
              <a:lnSpc>
                <a:spcPct val="150000"/>
              </a:lnSpc>
              <a:spcBef>
                <a:spcPts val="600"/>
              </a:spcBef>
              <a:spcAft>
                <a:spcPts val="0"/>
              </a:spcAft>
              <a:buClr>
                <a:schemeClr val="dk1"/>
              </a:buClr>
              <a:buSzPts val="1100"/>
              <a:buFont typeface="Arial"/>
              <a:buNone/>
            </a:pPr>
            <a:r>
              <a:rPr lang="en" sz="1400"/>
              <a:t>1-  Reduce CVD </a:t>
            </a:r>
            <a:r>
              <a:rPr lang="en" sz="1400">
                <a:solidFill>
                  <a:srgbClr val="A6A6A6"/>
                </a:solidFill>
              </a:rPr>
              <a:t>(cardiovascular diseases)</a:t>
            </a:r>
            <a:r>
              <a:rPr lang="en" sz="1400"/>
              <a:t>,</a:t>
            </a:r>
            <a:r>
              <a:rPr lang="en" sz="1400">
                <a:solidFill>
                  <a:srgbClr val="A6A6A6"/>
                </a:solidFill>
              </a:rPr>
              <a:t> </a:t>
            </a:r>
            <a:r>
              <a:rPr lang="en" sz="1400"/>
              <a:t>heart attacks, brain stroke and kidney disease due to low blood pressure, low blood cholesterol, low LDL, and high HDL.</a:t>
            </a:r>
          </a:p>
          <a:p>
            <a:pPr indent="-69850" lvl="0" marL="0" rtl="0">
              <a:lnSpc>
                <a:spcPct val="150000"/>
              </a:lnSpc>
              <a:spcBef>
                <a:spcPts val="600"/>
              </a:spcBef>
              <a:spcAft>
                <a:spcPts val="0"/>
              </a:spcAft>
              <a:buClr>
                <a:schemeClr val="dk1"/>
              </a:buClr>
              <a:buSzPts val="1100"/>
              <a:buFont typeface="Arial"/>
              <a:buNone/>
            </a:pPr>
            <a:r>
              <a:rPr lang="en" sz="1400"/>
              <a:t>2-  Reduces insulin resistance and type 2 diabetes.</a:t>
            </a:r>
          </a:p>
          <a:p>
            <a:pPr indent="-69850" lvl="0" marL="0" rtl="0">
              <a:lnSpc>
                <a:spcPct val="150000"/>
              </a:lnSpc>
              <a:spcBef>
                <a:spcPts val="600"/>
              </a:spcBef>
              <a:spcAft>
                <a:spcPts val="0"/>
              </a:spcAft>
              <a:buClr>
                <a:schemeClr val="dk1"/>
              </a:buClr>
              <a:buSzPts val="1100"/>
              <a:buFont typeface="Arial"/>
              <a:buNone/>
            </a:pPr>
            <a:r>
              <a:rPr lang="en" sz="1400"/>
              <a:t>3-  Reduces the risk of breast, prostate, and colon cancers and reduces obesity.</a:t>
            </a:r>
          </a:p>
        </p:txBody>
      </p:sp>
      <p:pic>
        <p:nvPicPr>
          <p:cNvPr id="275" name="Shape 275"/>
          <p:cNvPicPr preferRelativeResize="0"/>
          <p:nvPr/>
        </p:nvPicPr>
        <p:blipFill>
          <a:blip r:embed="rId3">
            <a:alphaModFix/>
          </a:blip>
          <a:stretch>
            <a:fillRect/>
          </a:stretch>
        </p:blipFill>
        <p:spPr>
          <a:xfrm>
            <a:off x="5825623" y="3118548"/>
            <a:ext cx="2815600" cy="1848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4"/>
        </a:solidFill>
      </p:bgPr>
    </p:bg>
    <p:spTree>
      <p:nvGrpSpPr>
        <p:cNvPr id="279" name="Shape 279"/>
        <p:cNvGrpSpPr/>
        <p:nvPr/>
      </p:nvGrpSpPr>
      <p:grpSpPr>
        <a:xfrm>
          <a:off x="0" y="0"/>
          <a:ext cx="0" cy="0"/>
          <a:chOff x="0" y="0"/>
          <a:chExt cx="0" cy="0"/>
        </a:xfrm>
      </p:grpSpPr>
      <p:sp>
        <p:nvSpPr>
          <p:cNvPr id="280" name="Shape 280"/>
          <p:cNvSpPr txBox="1"/>
          <p:nvPr>
            <p:ph idx="1" type="body"/>
          </p:nvPr>
        </p:nvSpPr>
        <p:spPr>
          <a:xfrm>
            <a:off x="156725" y="254200"/>
            <a:ext cx="2717400" cy="3072900"/>
          </a:xfrm>
          <a:prstGeom prst="rect">
            <a:avLst/>
          </a:prstGeom>
          <a:noFill/>
          <a:ln cap="flat" cmpd="sng" w="9525">
            <a:solidFill>
              <a:schemeClr val="lt1"/>
            </a:solidFill>
            <a:prstDash val="solid"/>
            <a:round/>
            <a:headEnd len="med" w="med" type="none"/>
            <a:tailEnd len="med" w="med" type="none"/>
          </a:ln>
        </p:spPr>
        <p:txBody>
          <a:bodyPr anchorCtr="0" anchor="t" bIns="91425" lIns="91425" rIns="91425" wrap="square" tIns="91425">
            <a:noAutofit/>
          </a:bodyPr>
          <a:lstStyle/>
          <a:p>
            <a:pPr indent="-152400" lvl="0" marL="0" marR="0" rtl="0" algn="l">
              <a:lnSpc>
                <a:spcPct val="115000"/>
              </a:lnSpc>
              <a:spcBef>
                <a:spcPts val="0"/>
              </a:spcBef>
              <a:spcAft>
                <a:spcPts val="0"/>
              </a:spcAft>
              <a:buClr>
                <a:schemeClr val="dk1"/>
              </a:buClr>
              <a:buSzPts val="2400"/>
              <a:buFont typeface="Open Sans"/>
              <a:buNone/>
            </a:pPr>
            <a:r>
              <a:rPr b="0" i="0" lang="en" sz="2400" u="none" cap="none" strike="noStrike">
                <a:solidFill>
                  <a:schemeClr val="lt1"/>
                </a:solidFill>
                <a:latin typeface="Open Sans"/>
                <a:ea typeface="Open Sans"/>
                <a:cs typeface="Open Sans"/>
                <a:sym typeface="Open Sans"/>
              </a:rPr>
              <a:t>Female’s team:</a:t>
            </a:r>
          </a:p>
          <a:p>
            <a:pPr indent="-317500" lvl="0" marL="457200" rtl="0">
              <a:spcBef>
                <a:spcPts val="1600"/>
              </a:spcBef>
              <a:spcAft>
                <a:spcPts val="0"/>
              </a:spcAft>
              <a:buClr>
                <a:schemeClr val="lt1"/>
              </a:buClr>
              <a:buSzPts val="1400"/>
              <a:buAutoNum type="arabicPeriod"/>
            </a:pPr>
            <a:r>
              <a:rPr lang="en">
                <a:solidFill>
                  <a:schemeClr val="lt1"/>
                </a:solidFill>
              </a:rPr>
              <a:t>Ahad Algrain</a:t>
            </a:r>
          </a:p>
          <a:p>
            <a:pPr indent="-317500" lvl="0" marL="457200" rtl="0">
              <a:spcBef>
                <a:spcPts val="0"/>
              </a:spcBef>
              <a:spcAft>
                <a:spcPts val="0"/>
              </a:spcAft>
              <a:buClr>
                <a:schemeClr val="lt1"/>
              </a:buClr>
              <a:buSzPts val="1400"/>
              <a:buAutoNum type="arabicPeriod"/>
            </a:pPr>
            <a:r>
              <a:rPr lang="en">
                <a:solidFill>
                  <a:schemeClr val="lt1"/>
                </a:solidFill>
              </a:rPr>
              <a:t>Hadeel</a:t>
            </a:r>
          </a:p>
          <a:p>
            <a:pPr indent="-317500" lvl="0" marL="457200" rtl="0">
              <a:spcBef>
                <a:spcPts val="0"/>
              </a:spcBef>
              <a:spcAft>
                <a:spcPts val="0"/>
              </a:spcAft>
              <a:buClr>
                <a:schemeClr val="lt1"/>
              </a:buClr>
              <a:buSzPts val="1400"/>
              <a:buAutoNum type="arabicPeriod"/>
            </a:pPr>
            <a:r>
              <a:rPr lang="en">
                <a:solidFill>
                  <a:schemeClr val="lt1"/>
                </a:solidFill>
              </a:rPr>
              <a:t>Maha Alnahdi</a:t>
            </a:r>
          </a:p>
          <a:p>
            <a:pPr indent="-317500" lvl="0" marL="457200" rtl="0">
              <a:spcBef>
                <a:spcPts val="0"/>
              </a:spcBef>
              <a:spcAft>
                <a:spcPts val="0"/>
              </a:spcAft>
              <a:buClr>
                <a:schemeClr val="lt1"/>
              </a:buClr>
              <a:buSzPts val="1400"/>
              <a:buAutoNum type="arabicPeriod"/>
            </a:pPr>
            <a:r>
              <a:rPr lang="en">
                <a:solidFill>
                  <a:schemeClr val="lt1"/>
                </a:solidFill>
              </a:rPr>
              <a:t>Majd AlBarrak</a:t>
            </a:r>
          </a:p>
          <a:p>
            <a:pPr indent="-317500" lvl="0" marL="457200" rtl="0">
              <a:spcBef>
                <a:spcPts val="0"/>
              </a:spcBef>
              <a:spcAft>
                <a:spcPts val="0"/>
              </a:spcAft>
              <a:buClr>
                <a:schemeClr val="lt1"/>
              </a:buClr>
              <a:buSzPts val="1400"/>
              <a:buAutoNum type="arabicPeriod"/>
            </a:pPr>
            <a:r>
              <a:rPr lang="en">
                <a:solidFill>
                  <a:schemeClr val="lt1"/>
                </a:solidFill>
              </a:rPr>
              <a:t>Rahaf Alshammari</a:t>
            </a:r>
          </a:p>
          <a:p>
            <a:pPr indent="-317500" lvl="0" marL="457200" rtl="0">
              <a:spcBef>
                <a:spcPts val="0"/>
              </a:spcBef>
              <a:spcAft>
                <a:spcPts val="0"/>
              </a:spcAft>
              <a:buClr>
                <a:schemeClr val="lt1"/>
              </a:buClr>
              <a:buSzPts val="1400"/>
              <a:buAutoNum type="arabicPeriod"/>
            </a:pPr>
            <a:r>
              <a:rPr lang="en">
                <a:solidFill>
                  <a:schemeClr val="lt1"/>
                </a:solidFill>
              </a:rPr>
              <a:t>Rinad Alghoraiby</a:t>
            </a:r>
          </a:p>
          <a:p>
            <a:pPr indent="-317500" lvl="0" marL="457200" rtl="0">
              <a:spcBef>
                <a:spcPts val="0"/>
              </a:spcBef>
              <a:spcAft>
                <a:spcPts val="0"/>
              </a:spcAft>
              <a:buClr>
                <a:schemeClr val="lt1"/>
              </a:buClr>
              <a:buSzPts val="1400"/>
              <a:buAutoNum type="arabicPeriod"/>
            </a:pPr>
            <a:r>
              <a:rPr lang="en">
                <a:solidFill>
                  <a:schemeClr val="lt1"/>
                </a:solidFill>
              </a:rPr>
              <a:t>Munira Alhadlg</a:t>
            </a:r>
          </a:p>
          <a:p>
            <a:pPr indent="-317500" lvl="0" marL="457200" rtl="0">
              <a:spcBef>
                <a:spcPts val="0"/>
              </a:spcBef>
              <a:spcAft>
                <a:spcPts val="0"/>
              </a:spcAft>
              <a:buClr>
                <a:schemeClr val="lt1"/>
              </a:buClr>
              <a:buSzPts val="1400"/>
              <a:buAutoNum type="arabicPeriod"/>
            </a:pPr>
            <a:r>
              <a:rPr lang="en">
                <a:solidFill>
                  <a:schemeClr val="lt1"/>
                </a:solidFill>
              </a:rPr>
              <a:t>Sarah Alblaihed</a:t>
            </a:r>
          </a:p>
          <a:p>
            <a:pPr indent="-317500" lvl="0" marL="457200" rtl="0">
              <a:spcBef>
                <a:spcPts val="0"/>
              </a:spcBef>
              <a:spcAft>
                <a:spcPts val="0"/>
              </a:spcAft>
              <a:buClr>
                <a:schemeClr val="lt1"/>
              </a:buClr>
              <a:buSzPts val="1400"/>
              <a:buAutoNum type="arabicPeriod"/>
            </a:pPr>
            <a:r>
              <a:rPr lang="en">
                <a:solidFill>
                  <a:schemeClr val="lt1"/>
                </a:solidFill>
              </a:rPr>
              <a:t>Renad Almogren</a:t>
            </a:r>
          </a:p>
        </p:txBody>
      </p:sp>
      <p:sp>
        <p:nvSpPr>
          <p:cNvPr id="281" name="Shape 281"/>
          <p:cNvSpPr txBox="1"/>
          <p:nvPr>
            <p:ph type="title"/>
          </p:nvPr>
        </p:nvSpPr>
        <p:spPr>
          <a:xfrm>
            <a:off x="156725" y="3618350"/>
            <a:ext cx="2717400" cy="1361700"/>
          </a:xfrm>
          <a:prstGeom prst="rect">
            <a:avLst/>
          </a:prstGeom>
          <a:noFill/>
          <a:ln cap="flat" cmpd="sng" w="9525">
            <a:solidFill>
              <a:schemeClr val="lt1"/>
            </a:solidFill>
            <a:prstDash val="solid"/>
            <a:round/>
            <a:headEnd len="med" w="med" type="none"/>
            <a:tailEnd len="med" w="med" type="none"/>
          </a:ln>
        </p:spPr>
        <p:txBody>
          <a:bodyPr anchorCtr="0" anchor="b" bIns="91425" lIns="91425" rIns="91425" wrap="square" tIns="91425">
            <a:noAutofit/>
          </a:bodyPr>
          <a:lstStyle/>
          <a:p>
            <a:pPr indent="-152400" lvl="0" marL="0" marR="0" rtl="0" algn="l">
              <a:lnSpc>
                <a:spcPct val="100000"/>
              </a:lnSpc>
              <a:spcBef>
                <a:spcPts val="0"/>
              </a:spcBef>
              <a:spcAft>
                <a:spcPts val="0"/>
              </a:spcAft>
              <a:buClr>
                <a:schemeClr val="dk1"/>
              </a:buClr>
              <a:buSzPts val="2400"/>
              <a:buFont typeface="Economica"/>
              <a:buNone/>
            </a:pPr>
            <a:r>
              <a:rPr b="0" i="0" lang="en" sz="2400" u="none" cap="none" strike="noStrike">
                <a:solidFill>
                  <a:schemeClr val="lt1"/>
                </a:solidFill>
                <a:latin typeface="Open Sans"/>
                <a:ea typeface="Open Sans"/>
                <a:cs typeface="Open Sans"/>
                <a:sym typeface="Open Sans"/>
              </a:rPr>
              <a:t>Team Leaders: </a:t>
            </a:r>
          </a:p>
          <a:p>
            <a:pPr indent="-114300" lvl="0" marL="0" marR="0" rtl="0" algn="l">
              <a:lnSpc>
                <a:spcPct val="100000"/>
              </a:lnSpc>
              <a:spcBef>
                <a:spcPts val="0"/>
              </a:spcBef>
              <a:spcAft>
                <a:spcPts val="0"/>
              </a:spcAft>
              <a:buClr>
                <a:schemeClr val="dk1"/>
              </a:buClr>
              <a:buSzPts val="1800"/>
              <a:buFont typeface="Economica"/>
              <a:buNone/>
            </a:pPr>
            <a:r>
              <a:rPr b="0" i="0" lang="en" sz="1800" u="none" cap="none" strike="noStrike">
                <a:solidFill>
                  <a:schemeClr val="lt1"/>
                </a:solidFill>
                <a:latin typeface="Open Sans"/>
                <a:ea typeface="Open Sans"/>
                <a:cs typeface="Open Sans"/>
                <a:sym typeface="Open Sans"/>
              </a:rPr>
              <a:t>Abdulhakim AlOnaiq</a:t>
            </a:r>
          </a:p>
          <a:p>
            <a:pPr indent="-114300" lvl="0" marL="0" marR="0" rtl="0" algn="l">
              <a:lnSpc>
                <a:spcPct val="100000"/>
              </a:lnSpc>
              <a:spcBef>
                <a:spcPts val="0"/>
              </a:spcBef>
              <a:spcAft>
                <a:spcPts val="0"/>
              </a:spcAft>
              <a:buClr>
                <a:schemeClr val="dk1"/>
              </a:buClr>
              <a:buSzPts val="1800"/>
              <a:buFont typeface="Economica"/>
              <a:buNone/>
            </a:pPr>
            <a:r>
              <a:rPr b="0" i="0" lang="en" sz="1800" u="none" cap="none" strike="noStrike">
                <a:solidFill>
                  <a:schemeClr val="lt1"/>
                </a:solidFill>
                <a:latin typeface="Open Sans"/>
                <a:ea typeface="Open Sans"/>
                <a:cs typeface="Open Sans"/>
                <a:sym typeface="Open Sans"/>
              </a:rPr>
              <a:t>Alanoud Salman </a:t>
            </a:r>
          </a:p>
        </p:txBody>
      </p:sp>
      <p:sp>
        <p:nvSpPr>
          <p:cNvPr id="282" name="Shape 282"/>
          <p:cNvSpPr txBox="1"/>
          <p:nvPr>
            <p:ph idx="2" type="body"/>
          </p:nvPr>
        </p:nvSpPr>
        <p:spPr>
          <a:xfrm>
            <a:off x="3104850" y="254200"/>
            <a:ext cx="2934300" cy="3072900"/>
          </a:xfrm>
          <a:prstGeom prst="rect">
            <a:avLst/>
          </a:prstGeom>
          <a:noFill/>
          <a:ln cap="flat" cmpd="sng" w="9525">
            <a:solidFill>
              <a:schemeClr val="lt1"/>
            </a:solidFill>
            <a:prstDash val="solid"/>
            <a:round/>
            <a:headEnd len="med" w="med" type="none"/>
            <a:tailEnd len="med" w="med" type="none"/>
          </a:ln>
        </p:spPr>
        <p:txBody>
          <a:bodyPr anchorCtr="0" anchor="t" bIns="91425" lIns="91425" rIns="91425" wrap="square" tIns="91425">
            <a:noAutofit/>
          </a:bodyPr>
          <a:lstStyle/>
          <a:p>
            <a:pPr indent="-152400" lvl="0" marL="0" marR="0" rtl="0" algn="l">
              <a:lnSpc>
                <a:spcPct val="115000"/>
              </a:lnSpc>
              <a:spcBef>
                <a:spcPts val="0"/>
              </a:spcBef>
              <a:spcAft>
                <a:spcPts val="0"/>
              </a:spcAft>
              <a:buClr>
                <a:schemeClr val="dk1"/>
              </a:buClr>
              <a:buSzPts val="2400"/>
              <a:buFont typeface="Open Sans"/>
              <a:buNone/>
            </a:pPr>
            <a:r>
              <a:rPr b="0" i="0" lang="en" sz="2400" u="none" cap="none" strike="noStrike">
                <a:solidFill>
                  <a:schemeClr val="lt1"/>
                </a:solidFill>
                <a:latin typeface="Open Sans"/>
                <a:ea typeface="Open Sans"/>
                <a:cs typeface="Open Sans"/>
                <a:sym typeface="Open Sans"/>
              </a:rPr>
              <a:t>Male’s team:</a:t>
            </a:r>
          </a:p>
          <a:p>
            <a:pPr indent="-317500" lvl="0" marL="457200" marR="0" rtl="0" algn="l">
              <a:lnSpc>
                <a:spcPct val="115000"/>
              </a:lnSpc>
              <a:spcBef>
                <a:spcPts val="0"/>
              </a:spcBef>
              <a:spcAft>
                <a:spcPts val="0"/>
              </a:spcAft>
              <a:buClr>
                <a:schemeClr val="lt1"/>
              </a:buClr>
              <a:buSzPts val="1400"/>
              <a:buChar char="-"/>
            </a:pPr>
            <a:r>
              <a:rPr lang="en">
                <a:solidFill>
                  <a:schemeClr val="lt1"/>
                </a:solidFill>
              </a:rPr>
              <a:t>none</a:t>
            </a:r>
          </a:p>
        </p:txBody>
      </p:sp>
      <p:sp>
        <p:nvSpPr>
          <p:cNvPr id="283" name="Shape 283"/>
          <p:cNvSpPr txBox="1"/>
          <p:nvPr/>
        </p:nvSpPr>
        <p:spPr>
          <a:xfrm>
            <a:off x="6323300" y="3618350"/>
            <a:ext cx="2655300" cy="1361700"/>
          </a:xfrm>
          <a:prstGeom prst="rect">
            <a:avLst/>
          </a:prstGeom>
          <a:noFill/>
          <a:ln cap="flat" cmpd="sng" w="9525">
            <a:solidFill>
              <a:schemeClr val="lt1"/>
            </a:solidFill>
            <a:prstDash val="solid"/>
            <a:round/>
            <a:headEnd len="med" w="med" type="none"/>
            <a:tailEnd len="med" w="med" type="none"/>
          </a:ln>
        </p:spPr>
        <p:txBody>
          <a:bodyPr anchorCtr="0" anchor="t" bIns="91425" lIns="91425" rIns="91425" wrap="square" tIns="91425">
            <a:noAutofit/>
          </a:bodyPr>
          <a:lstStyle/>
          <a:p>
            <a:pPr indent="-88900" lvl="0" marL="0" marR="0" rtl="0" algn="l">
              <a:lnSpc>
                <a:spcPct val="100000"/>
              </a:lnSpc>
              <a:spcBef>
                <a:spcPts val="0"/>
              </a:spcBef>
              <a:spcAft>
                <a:spcPts val="0"/>
              </a:spcAft>
              <a:buClr>
                <a:schemeClr val="lt1"/>
              </a:buClr>
              <a:buSzPts val="1400"/>
              <a:buFont typeface="Arial"/>
              <a:buNone/>
            </a:pPr>
            <a:r>
              <a:rPr i="0" lang="en" sz="1400" u="sng" cap="none" strike="noStrike">
                <a:solidFill>
                  <a:schemeClr val="hlink"/>
                </a:solidFill>
                <a:latin typeface="Open Sans"/>
                <a:ea typeface="Open Sans"/>
                <a:cs typeface="Open Sans"/>
                <a:sym typeface="Open Sans"/>
                <a:hlinkClick r:id="rId3"/>
              </a:rPr>
              <a:t>editing file</a:t>
            </a:r>
          </a:p>
        </p:txBody>
      </p:sp>
      <p:sp>
        <p:nvSpPr>
          <p:cNvPr id="284" name="Shape 284"/>
          <p:cNvSpPr txBox="1"/>
          <p:nvPr/>
        </p:nvSpPr>
        <p:spPr>
          <a:xfrm>
            <a:off x="3037675" y="3618350"/>
            <a:ext cx="3028200" cy="1361700"/>
          </a:xfrm>
          <a:prstGeom prst="rect">
            <a:avLst/>
          </a:prstGeom>
          <a:noFill/>
          <a:ln cap="flat" cmpd="sng" w="9525">
            <a:solidFill>
              <a:schemeClr val="lt1"/>
            </a:solidFill>
            <a:prstDash val="solid"/>
            <a:round/>
            <a:headEnd len="med" w="med" type="none"/>
            <a:tailEnd len="med" w="med" type="none"/>
          </a:ln>
        </p:spPr>
        <p:txBody>
          <a:bodyPr anchorCtr="0" anchor="t" bIns="91425" lIns="91425" rIns="91425" wrap="square" tIns="91425">
            <a:noAutofit/>
          </a:bodyPr>
          <a:lstStyle/>
          <a:p>
            <a:pPr indent="-88900" lvl="0" marL="0" marR="0" rtl="0" algn="l">
              <a:lnSpc>
                <a:spcPct val="150000"/>
              </a:lnSpc>
              <a:spcBef>
                <a:spcPts val="0"/>
              </a:spcBef>
              <a:spcAft>
                <a:spcPts val="0"/>
              </a:spcAft>
              <a:buClr>
                <a:schemeClr val="lt1"/>
              </a:buClr>
              <a:buSzPts val="1400"/>
              <a:buFont typeface="Arial"/>
              <a:buNone/>
            </a:pPr>
            <a:r>
              <a:rPr b="0" i="0" lang="en" sz="1400" u="none" cap="none" strike="noStrike">
                <a:solidFill>
                  <a:schemeClr val="lt1"/>
                </a:solidFill>
                <a:latin typeface="Arial"/>
                <a:ea typeface="Arial"/>
                <a:cs typeface="Arial"/>
                <a:sym typeface="Arial"/>
              </a:rPr>
              <a:t>contact us at:</a:t>
            </a:r>
          </a:p>
          <a:p>
            <a:pPr indent="-88900" lvl="0" marL="0" marR="0" rtl="0" algn="l">
              <a:lnSpc>
                <a:spcPct val="150000"/>
              </a:lnSpc>
              <a:spcBef>
                <a:spcPts val="0"/>
              </a:spcBef>
              <a:spcAft>
                <a:spcPts val="0"/>
              </a:spcAft>
              <a:buClr>
                <a:schemeClr val="lt1"/>
              </a:buClr>
              <a:buSzPts val="1400"/>
              <a:buFont typeface="Arial"/>
              <a:buNone/>
            </a:pPr>
            <a:r>
              <a:rPr b="0" i="0" lang="en" sz="1400" u="none" cap="none" strike="noStrike">
                <a:solidFill>
                  <a:schemeClr val="lt1"/>
                </a:solidFill>
                <a:latin typeface="Arial"/>
                <a:ea typeface="Arial"/>
                <a:cs typeface="Arial"/>
                <a:sym typeface="Arial"/>
              </a:rPr>
              <a:t>       </a:t>
            </a:r>
            <a:r>
              <a:rPr b="0" i="0" lang="en" sz="1200" u="sng" cap="none" strike="noStrike">
                <a:solidFill>
                  <a:schemeClr val="hlink"/>
                </a:solidFill>
                <a:latin typeface="Arial"/>
                <a:ea typeface="Arial"/>
                <a:cs typeface="Arial"/>
                <a:sym typeface="Arial"/>
                <a:hlinkClick r:id="rId4"/>
              </a:rPr>
              <a:t>physiologyteam437@gmail.com</a:t>
            </a:r>
          </a:p>
          <a:p>
            <a:pPr indent="-76200" lvl="0" marL="0" marR="0" rtl="0" algn="l">
              <a:lnSpc>
                <a:spcPct val="150000"/>
              </a:lnSpc>
              <a:spcBef>
                <a:spcPts val="0"/>
              </a:spcBef>
              <a:spcAft>
                <a:spcPts val="0"/>
              </a:spcAft>
              <a:buClr>
                <a:schemeClr val="lt1"/>
              </a:buClr>
              <a:buSzPts val="1200"/>
              <a:buFont typeface="Arial"/>
              <a:buNone/>
            </a:pPr>
            <a:r>
              <a:rPr b="0" i="0" lang="en" sz="1200" u="none" cap="none" strike="noStrike">
                <a:solidFill>
                  <a:schemeClr val="lt1"/>
                </a:solidFill>
                <a:latin typeface="Arial"/>
                <a:ea typeface="Arial"/>
                <a:cs typeface="Arial"/>
                <a:sym typeface="Arial"/>
              </a:rPr>
              <a:t>        @physio437</a:t>
            </a:r>
          </a:p>
          <a:p>
            <a:pPr indent="-76200" lvl="0" marL="0" marR="0" rtl="0" algn="l">
              <a:lnSpc>
                <a:spcPct val="150000"/>
              </a:lnSpc>
              <a:spcBef>
                <a:spcPts val="0"/>
              </a:spcBef>
              <a:spcAft>
                <a:spcPts val="0"/>
              </a:spcAft>
              <a:buClr>
                <a:srgbClr val="000000"/>
              </a:buClr>
              <a:buSzPts val="1200"/>
              <a:buFont typeface="Arial"/>
              <a:buNone/>
            </a:pPr>
            <a:r>
              <a:t/>
            </a:r>
            <a:endParaRPr b="0" i="0" sz="1200" u="none" cap="none" strike="noStrike">
              <a:solidFill>
                <a:schemeClr val="accent2"/>
              </a:solidFill>
              <a:latin typeface="Arial"/>
              <a:ea typeface="Arial"/>
              <a:cs typeface="Arial"/>
              <a:sym typeface="Arial"/>
            </a:endParaRPr>
          </a:p>
        </p:txBody>
      </p:sp>
      <p:pic>
        <p:nvPicPr>
          <p:cNvPr id="285" name="Shape 285"/>
          <p:cNvPicPr preferRelativeResize="0"/>
          <p:nvPr/>
        </p:nvPicPr>
        <p:blipFill rotWithShape="1">
          <a:blip r:embed="rId5">
            <a:alphaModFix/>
          </a:blip>
          <a:srcRect b="0" l="0" r="0" t="0"/>
          <a:stretch/>
        </p:blipFill>
        <p:spPr>
          <a:xfrm>
            <a:off x="3104850" y="3992400"/>
            <a:ext cx="286075" cy="286075"/>
          </a:xfrm>
          <a:prstGeom prst="rect">
            <a:avLst/>
          </a:prstGeom>
          <a:noFill/>
          <a:ln>
            <a:noFill/>
          </a:ln>
        </p:spPr>
      </p:pic>
      <p:pic>
        <p:nvPicPr>
          <p:cNvPr id="286" name="Shape 286"/>
          <p:cNvPicPr preferRelativeResize="0"/>
          <p:nvPr/>
        </p:nvPicPr>
        <p:blipFill rotWithShape="1">
          <a:blip r:embed="rId6">
            <a:alphaModFix/>
          </a:blip>
          <a:srcRect b="0" l="0" r="0" t="0"/>
          <a:stretch/>
        </p:blipFill>
        <p:spPr>
          <a:xfrm>
            <a:off x="3104850" y="4322025"/>
            <a:ext cx="285617" cy="285617"/>
          </a:xfrm>
          <a:prstGeom prst="rect">
            <a:avLst/>
          </a:prstGeom>
          <a:noFill/>
          <a:ln>
            <a:noFill/>
          </a:ln>
        </p:spPr>
      </p:pic>
      <p:pic>
        <p:nvPicPr>
          <p:cNvPr id="287" name="Shape 287"/>
          <p:cNvPicPr preferRelativeResize="0"/>
          <p:nvPr/>
        </p:nvPicPr>
        <p:blipFill rotWithShape="1">
          <a:blip r:embed="rId7">
            <a:alphaModFix/>
          </a:blip>
          <a:srcRect b="0" l="0" r="0" t="0"/>
          <a:stretch/>
        </p:blipFill>
        <p:spPr>
          <a:xfrm>
            <a:off x="6823621" y="348700"/>
            <a:ext cx="1653288" cy="297810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Shape 79"/>
          <p:cNvSpPr txBox="1"/>
          <p:nvPr>
            <p:ph type="title"/>
          </p:nvPr>
        </p:nvSpPr>
        <p:spPr>
          <a:xfrm>
            <a:off x="311700" y="174425"/>
            <a:ext cx="8520600" cy="831300"/>
          </a:xfrm>
          <a:prstGeom prst="rect">
            <a:avLst/>
          </a:prstGeom>
        </p:spPr>
        <p:txBody>
          <a:bodyPr anchorCtr="0" anchor="b" bIns="91425" lIns="91425" rIns="91425" wrap="square" tIns="91425">
            <a:noAutofit/>
          </a:bodyPr>
          <a:lstStyle/>
          <a:p>
            <a:pPr indent="0" lvl="0" marL="0">
              <a:spcBef>
                <a:spcPts val="0"/>
              </a:spcBef>
              <a:buNone/>
            </a:pPr>
            <a:r>
              <a:rPr lang="en">
                <a:solidFill>
                  <a:schemeClr val="accent2"/>
                </a:solidFill>
              </a:rPr>
              <a:t>Metabolic Pathways in Skeletal Muscle</a:t>
            </a:r>
          </a:p>
        </p:txBody>
      </p:sp>
      <p:sp>
        <p:nvSpPr>
          <p:cNvPr id="80" name="Shape 80"/>
          <p:cNvSpPr txBox="1"/>
          <p:nvPr>
            <p:ph idx="1" type="body"/>
          </p:nvPr>
        </p:nvSpPr>
        <p:spPr>
          <a:xfrm>
            <a:off x="311700" y="1225225"/>
            <a:ext cx="6289800" cy="3731700"/>
          </a:xfrm>
          <a:prstGeom prst="rect">
            <a:avLst/>
          </a:prstGeom>
        </p:spPr>
        <p:txBody>
          <a:bodyPr anchorCtr="0" anchor="t" bIns="91425" lIns="91425" rIns="91425" wrap="square" tIns="91425">
            <a:noAutofit/>
          </a:bodyPr>
          <a:lstStyle/>
          <a:p>
            <a:pPr indent="-69850" lvl="0" marL="0" rtl="0">
              <a:spcBef>
                <a:spcPts val="600"/>
              </a:spcBef>
              <a:spcAft>
                <a:spcPts val="0"/>
              </a:spcAft>
              <a:buClr>
                <a:schemeClr val="dk1"/>
              </a:buClr>
              <a:buSzPts val="1100"/>
              <a:buFont typeface="Arial"/>
              <a:buNone/>
            </a:pPr>
            <a:r>
              <a:rPr lang="en" sz="1400"/>
              <a:t>Adenosine triphosphate (ATP) is the </a:t>
            </a:r>
            <a:r>
              <a:rPr lang="en" sz="1400" u="sng"/>
              <a:t>only</a:t>
            </a:r>
            <a:r>
              <a:rPr lang="en" sz="1400"/>
              <a:t> energy source used directly by muscles for contractile activities.</a:t>
            </a:r>
          </a:p>
          <a:p>
            <a:pPr indent="-69850" lvl="0" marL="0" rtl="0">
              <a:spcBef>
                <a:spcPts val="600"/>
              </a:spcBef>
              <a:spcAft>
                <a:spcPts val="0"/>
              </a:spcAft>
              <a:buClr>
                <a:schemeClr val="dk1"/>
              </a:buClr>
              <a:buSzPts val="1100"/>
              <a:buFont typeface="Arial"/>
              <a:buNone/>
            </a:pPr>
            <a:r>
              <a:rPr lang="en" sz="1400"/>
              <a:t>The </a:t>
            </a:r>
            <a:r>
              <a:rPr b="1" lang="en" sz="1400"/>
              <a:t>demand </a:t>
            </a:r>
            <a:r>
              <a:rPr lang="en" sz="1400"/>
              <a:t>and the</a:t>
            </a:r>
            <a:r>
              <a:rPr b="1" lang="en" sz="1400"/>
              <a:t> mechanism </a:t>
            </a:r>
            <a:r>
              <a:rPr lang="en" sz="1400"/>
              <a:t>of ATP production vary according to the type of work  done</a:t>
            </a:r>
          </a:p>
          <a:p>
            <a:pPr indent="-69850" lvl="0" marL="0" rtl="0">
              <a:spcBef>
                <a:spcPts val="600"/>
              </a:spcBef>
              <a:spcAft>
                <a:spcPts val="0"/>
              </a:spcAft>
              <a:buClr>
                <a:schemeClr val="dk1"/>
              </a:buClr>
              <a:buSzPts val="1100"/>
              <a:buFont typeface="Arial"/>
              <a:buNone/>
            </a:pPr>
            <a:r>
              <a:rPr lang="en" sz="1400"/>
              <a:t>At rest, a muscle cell contains a small store of ATP, but it cannot rely on this ATP once it begins contracting</a:t>
            </a:r>
            <a:r>
              <a:rPr lang="en" sz="1400">
                <a:solidFill>
                  <a:srgbClr val="BFBFBF"/>
                </a:solidFill>
              </a:rPr>
              <a:t> </a:t>
            </a:r>
            <a:r>
              <a:rPr lang="en" sz="1400">
                <a:solidFill>
                  <a:srgbClr val="A6A6A6"/>
                </a:solidFill>
              </a:rPr>
              <a:t>(enough for </a:t>
            </a:r>
            <a:r>
              <a:rPr lang="en" sz="1400">
                <a:solidFill>
                  <a:srgbClr val="F7C120"/>
                </a:solidFill>
              </a:rPr>
              <a:t>3</a:t>
            </a:r>
            <a:r>
              <a:rPr lang="en" sz="1400">
                <a:solidFill>
                  <a:srgbClr val="BFBFBF"/>
                </a:solidFill>
              </a:rPr>
              <a:t> </a:t>
            </a:r>
            <a:r>
              <a:rPr lang="en" sz="1400">
                <a:solidFill>
                  <a:srgbClr val="A6A6A6"/>
                </a:solidFill>
              </a:rPr>
              <a:t>seconds) -&gt; (It will finish quickly so we need to regenerate it)</a:t>
            </a:r>
          </a:p>
          <a:p>
            <a:pPr indent="-69850" lvl="0" marL="0" rtl="0">
              <a:spcBef>
                <a:spcPts val="600"/>
              </a:spcBef>
              <a:spcAft>
                <a:spcPts val="0"/>
              </a:spcAft>
              <a:buClr>
                <a:schemeClr val="dk1"/>
              </a:buClr>
              <a:buSzPts val="1100"/>
              <a:buFont typeface="Arial"/>
              <a:buNone/>
            </a:pPr>
            <a:r>
              <a:rPr lang="en" sz="1400"/>
              <a:t>Muscle cell must get ready for </a:t>
            </a:r>
            <a:r>
              <a:rPr lang="en" sz="1400" u="sng"/>
              <a:t>ATP production</a:t>
            </a:r>
            <a:r>
              <a:rPr lang="en" sz="1400"/>
              <a:t> to keep pace with* the increased rate of </a:t>
            </a:r>
            <a:r>
              <a:rPr lang="en" sz="1400" u="sng"/>
              <a:t>utilization.</a:t>
            </a:r>
          </a:p>
          <a:p>
            <a:pPr indent="-69850" lvl="0" marL="0" rtl="0">
              <a:spcBef>
                <a:spcPts val="600"/>
              </a:spcBef>
              <a:spcAft>
                <a:spcPts val="0"/>
              </a:spcAft>
              <a:buClr>
                <a:schemeClr val="dk1"/>
              </a:buClr>
              <a:buSzPts val="1100"/>
              <a:buFont typeface="Arial"/>
              <a:buNone/>
            </a:pPr>
            <a:r>
              <a:rPr lang="en" sz="1400">
                <a:solidFill>
                  <a:srgbClr val="A6A6A6"/>
                </a:solidFill>
              </a:rPr>
              <a:t>* To keep pace with : لمواكبة</a:t>
            </a:r>
          </a:p>
          <a:p>
            <a:pPr indent="0" lvl="0" marL="114300">
              <a:spcBef>
                <a:spcPts val="0"/>
              </a:spcBef>
              <a:buNone/>
            </a:pPr>
            <a:r>
              <a:t/>
            </a:r>
            <a:endParaRPr sz="1500"/>
          </a:p>
        </p:txBody>
      </p:sp>
      <p:pic>
        <p:nvPicPr>
          <p:cNvPr id="81" name="Shape 81"/>
          <p:cNvPicPr preferRelativeResize="0"/>
          <p:nvPr/>
        </p:nvPicPr>
        <p:blipFill>
          <a:blip r:embed="rId3">
            <a:alphaModFix/>
          </a:blip>
          <a:stretch>
            <a:fillRect/>
          </a:stretch>
        </p:blipFill>
        <p:spPr>
          <a:xfrm>
            <a:off x="6753900" y="1299625"/>
            <a:ext cx="2237700" cy="189478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Shape 86"/>
          <p:cNvSpPr txBox="1"/>
          <p:nvPr>
            <p:ph type="title"/>
          </p:nvPr>
        </p:nvSpPr>
        <p:spPr>
          <a:xfrm>
            <a:off x="311700" y="149450"/>
            <a:ext cx="8520600" cy="831300"/>
          </a:xfrm>
          <a:prstGeom prst="rect">
            <a:avLst/>
          </a:prstGeom>
        </p:spPr>
        <p:txBody>
          <a:bodyPr anchorCtr="0" anchor="b" bIns="91425" lIns="91425" rIns="91425" wrap="square" tIns="91425">
            <a:noAutofit/>
          </a:bodyPr>
          <a:lstStyle/>
          <a:p>
            <a:pPr indent="0" lvl="0" marL="0">
              <a:spcBef>
                <a:spcPts val="0"/>
              </a:spcBef>
              <a:buNone/>
            </a:pPr>
            <a:r>
              <a:rPr lang="en">
                <a:solidFill>
                  <a:schemeClr val="accent2"/>
                </a:solidFill>
              </a:rPr>
              <a:t>Energy for Muscle Contraction</a:t>
            </a:r>
          </a:p>
        </p:txBody>
      </p:sp>
      <p:sp>
        <p:nvSpPr>
          <p:cNvPr id="87" name="Shape 87"/>
          <p:cNvSpPr txBox="1"/>
          <p:nvPr>
            <p:ph idx="1" type="body"/>
          </p:nvPr>
        </p:nvSpPr>
        <p:spPr>
          <a:xfrm>
            <a:off x="311700" y="1076000"/>
            <a:ext cx="5730000" cy="3766800"/>
          </a:xfrm>
          <a:prstGeom prst="rect">
            <a:avLst/>
          </a:prstGeom>
        </p:spPr>
        <p:txBody>
          <a:bodyPr anchorCtr="0" anchor="t" bIns="91425" lIns="91425" rIns="91425" wrap="square" tIns="91425">
            <a:noAutofit/>
          </a:bodyPr>
          <a:lstStyle/>
          <a:p>
            <a:pPr indent="-69850" lvl="0" marL="0" rtl="0">
              <a:spcBef>
                <a:spcPts val="600"/>
              </a:spcBef>
              <a:spcAft>
                <a:spcPts val="0"/>
              </a:spcAft>
              <a:buClr>
                <a:schemeClr val="dk1"/>
              </a:buClr>
              <a:buSzPts val="1100"/>
              <a:buFont typeface="Arial"/>
              <a:buNone/>
            </a:pPr>
            <a:r>
              <a:rPr lang="en" sz="1400"/>
              <a:t>Mitochondria in the muscle converts glucose, fatty acids, and amino acids into ATP: </a:t>
            </a:r>
          </a:p>
          <a:p>
            <a:pPr indent="0" lvl="0" marL="0" rtl="0">
              <a:spcBef>
                <a:spcPts val="600"/>
              </a:spcBef>
              <a:spcAft>
                <a:spcPts val="0"/>
              </a:spcAft>
              <a:buNone/>
            </a:pPr>
            <a:r>
              <a:rPr b="1" lang="en" sz="1400">
                <a:solidFill>
                  <a:srgbClr val="FF0000"/>
                </a:solidFill>
              </a:rPr>
              <a:t>(ATP = Adenosine Triphosphate =  Adenosine-PO3 ~ PO3 ~ PO3)</a:t>
            </a:r>
          </a:p>
          <a:p>
            <a:pPr indent="-69850" lvl="0" marL="0" rtl="0">
              <a:spcBef>
                <a:spcPts val="600"/>
              </a:spcBef>
              <a:spcAft>
                <a:spcPts val="0"/>
              </a:spcAft>
              <a:buClr>
                <a:schemeClr val="dk1"/>
              </a:buClr>
              <a:buSzPts val="1100"/>
              <a:buFont typeface="Arial"/>
              <a:buNone/>
            </a:pPr>
            <a:r>
              <a:rPr lang="en" sz="1400"/>
              <a:t>Each of the </a:t>
            </a:r>
            <a:r>
              <a:rPr lang="en" sz="1400" u="sng"/>
              <a:t>last 2 high energy phosphate bonds</a:t>
            </a:r>
            <a:r>
              <a:rPr lang="en" sz="1400"/>
              <a:t> in ATP  stores </a:t>
            </a:r>
            <a:r>
              <a:rPr lang="en" sz="1400">
                <a:solidFill>
                  <a:srgbClr val="F7C120"/>
                </a:solidFill>
              </a:rPr>
              <a:t>7300</a:t>
            </a:r>
            <a:r>
              <a:rPr lang="en" sz="1400"/>
              <a:t> calories per mole of ATP.</a:t>
            </a:r>
          </a:p>
          <a:p>
            <a:pPr indent="-69850" lvl="0" marL="0" rtl="0">
              <a:spcBef>
                <a:spcPts val="600"/>
              </a:spcBef>
              <a:spcAft>
                <a:spcPts val="0"/>
              </a:spcAft>
              <a:buClr>
                <a:schemeClr val="dk1"/>
              </a:buClr>
              <a:buSzPts val="1100"/>
              <a:buFont typeface="Arial"/>
              <a:buNone/>
            </a:pPr>
            <a:r>
              <a:rPr lang="en" sz="1400"/>
              <a:t>All ATP stored in the muscle is sufficient for </a:t>
            </a:r>
            <a:r>
              <a:rPr lang="en" sz="1400">
                <a:solidFill>
                  <a:srgbClr val="FF0000"/>
                </a:solidFill>
              </a:rPr>
              <a:t>only</a:t>
            </a:r>
            <a:r>
              <a:rPr lang="en" sz="1400">
                <a:solidFill>
                  <a:srgbClr val="C00000"/>
                </a:solidFill>
              </a:rPr>
              <a:t> </a:t>
            </a:r>
            <a:r>
              <a:rPr lang="en" sz="1400">
                <a:solidFill>
                  <a:srgbClr val="F7C120"/>
                </a:solidFill>
              </a:rPr>
              <a:t>3 </a:t>
            </a:r>
            <a:r>
              <a:rPr lang="en" sz="1400">
                <a:solidFill>
                  <a:srgbClr val="C00000"/>
                </a:solidFill>
              </a:rPr>
              <a:t> </a:t>
            </a:r>
            <a:r>
              <a:rPr lang="en" sz="1400">
                <a:solidFill>
                  <a:srgbClr val="FF0000"/>
                </a:solidFill>
              </a:rPr>
              <a:t>seconds</a:t>
            </a:r>
            <a:r>
              <a:rPr lang="en" sz="1400">
                <a:solidFill>
                  <a:srgbClr val="C00000"/>
                </a:solidFill>
              </a:rPr>
              <a:t> </a:t>
            </a:r>
            <a:r>
              <a:rPr lang="en" sz="1400">
                <a:solidFill>
                  <a:srgbClr val="BFBFBF"/>
                </a:solidFill>
              </a:rPr>
              <a:t>(the number will vary) </a:t>
            </a:r>
            <a:r>
              <a:rPr lang="en" sz="1400"/>
              <a:t>of muscle  power. (Enough for one half of a </a:t>
            </a:r>
            <a:r>
              <a:rPr lang="en" sz="1400">
                <a:solidFill>
                  <a:srgbClr val="F7C120"/>
                </a:solidFill>
              </a:rPr>
              <a:t>50</a:t>
            </a:r>
            <a:r>
              <a:rPr lang="en" sz="1400"/>
              <a:t>-meter dash)</a:t>
            </a:r>
          </a:p>
          <a:p>
            <a:pPr indent="-69850" lvl="0" marL="0" rtl="0">
              <a:spcBef>
                <a:spcPts val="600"/>
              </a:spcBef>
              <a:spcAft>
                <a:spcPts val="0"/>
              </a:spcAft>
              <a:buClr>
                <a:schemeClr val="dk1"/>
              </a:buClr>
              <a:buSzPts val="1100"/>
              <a:buFont typeface="Arial"/>
              <a:buNone/>
            </a:pPr>
            <a:r>
              <a:t/>
            </a:r>
            <a:endParaRPr sz="1400">
              <a:solidFill>
                <a:srgbClr val="727CA3"/>
              </a:solidFill>
            </a:endParaRPr>
          </a:p>
          <a:p>
            <a:pPr indent="-69850" lvl="0" marL="0" rtl="0">
              <a:spcBef>
                <a:spcPts val="600"/>
              </a:spcBef>
              <a:spcAft>
                <a:spcPts val="0"/>
              </a:spcAft>
              <a:buClr>
                <a:schemeClr val="dk1"/>
              </a:buClr>
              <a:buSzPts val="1100"/>
              <a:buFont typeface="Arial"/>
              <a:buNone/>
            </a:pPr>
            <a:r>
              <a:rPr lang="en" sz="1400"/>
              <a:t>So resting muscles must have energy stored in other ways:</a:t>
            </a:r>
          </a:p>
          <a:p>
            <a:pPr indent="-69850" lvl="0" marL="0" rtl="0">
              <a:spcBef>
                <a:spcPts val="600"/>
              </a:spcBef>
              <a:spcAft>
                <a:spcPts val="0"/>
              </a:spcAft>
              <a:buClr>
                <a:schemeClr val="dk1"/>
              </a:buClr>
              <a:buSzPts val="1100"/>
              <a:buFont typeface="Arial"/>
              <a:buNone/>
            </a:pPr>
            <a:r>
              <a:rPr lang="en" sz="1400"/>
              <a:t> 1. Creatine Phosphate (CP) 2. Glycogen</a:t>
            </a:r>
            <a:r>
              <a:rPr lang="en" sz="1400">
                <a:solidFill>
                  <a:srgbClr val="528693"/>
                </a:solidFill>
              </a:rPr>
              <a:t> </a:t>
            </a:r>
            <a:r>
              <a:rPr lang="en" sz="1400">
                <a:solidFill>
                  <a:srgbClr val="3D85C6"/>
                </a:solidFill>
              </a:rPr>
              <a:t>3. Fat &amp; amino acids</a:t>
            </a:r>
            <a:r>
              <a:rPr lang="en" sz="1400"/>
              <a:t>.</a:t>
            </a:r>
          </a:p>
          <a:p>
            <a:pPr indent="0" lvl="0" marL="0" rtl="0">
              <a:spcBef>
                <a:spcPts val="600"/>
              </a:spcBef>
              <a:spcAft>
                <a:spcPts val="0"/>
              </a:spcAft>
              <a:buNone/>
            </a:pPr>
            <a:r>
              <a:t/>
            </a:r>
            <a:endParaRPr sz="1500"/>
          </a:p>
        </p:txBody>
      </p:sp>
      <p:pic>
        <p:nvPicPr>
          <p:cNvPr id="88" name="Shape 88"/>
          <p:cNvPicPr preferRelativeResize="0"/>
          <p:nvPr/>
        </p:nvPicPr>
        <p:blipFill>
          <a:blip r:embed="rId3">
            <a:alphaModFix/>
          </a:blip>
          <a:stretch>
            <a:fillRect/>
          </a:stretch>
        </p:blipFill>
        <p:spPr>
          <a:xfrm>
            <a:off x="6194100" y="1233050"/>
            <a:ext cx="2797500" cy="345270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Shape 93"/>
          <p:cNvSpPr txBox="1"/>
          <p:nvPr>
            <p:ph type="title"/>
          </p:nvPr>
        </p:nvSpPr>
        <p:spPr>
          <a:xfrm>
            <a:off x="311700" y="207725"/>
            <a:ext cx="8520600" cy="831300"/>
          </a:xfrm>
          <a:prstGeom prst="rect">
            <a:avLst/>
          </a:prstGeom>
        </p:spPr>
        <p:txBody>
          <a:bodyPr anchorCtr="0" anchor="b" bIns="91425" lIns="91425" rIns="91425" wrap="square" tIns="91425">
            <a:noAutofit/>
          </a:bodyPr>
          <a:lstStyle/>
          <a:p>
            <a:pPr indent="0" lvl="0" marL="0">
              <a:spcBef>
                <a:spcPts val="0"/>
              </a:spcBef>
              <a:buNone/>
            </a:pPr>
            <a:r>
              <a:rPr lang="en">
                <a:solidFill>
                  <a:schemeClr val="accent2"/>
                </a:solidFill>
              </a:rPr>
              <a:t>Muscle Metabolic System in Exercise </a:t>
            </a:r>
          </a:p>
        </p:txBody>
      </p:sp>
      <p:sp>
        <p:nvSpPr>
          <p:cNvPr id="94" name="Shape 94"/>
          <p:cNvSpPr txBox="1"/>
          <p:nvPr>
            <p:ph idx="1" type="body"/>
          </p:nvPr>
        </p:nvSpPr>
        <p:spPr>
          <a:xfrm>
            <a:off x="311700" y="1225225"/>
            <a:ext cx="4411800" cy="1410600"/>
          </a:xfrm>
          <a:prstGeom prst="rect">
            <a:avLst/>
          </a:prstGeom>
        </p:spPr>
        <p:txBody>
          <a:bodyPr anchorCtr="0" anchor="t" bIns="91425" lIns="91425" rIns="91425" wrap="square" tIns="91425">
            <a:noAutofit/>
          </a:bodyPr>
          <a:lstStyle/>
          <a:p>
            <a:pPr indent="0" lvl="0" marL="0" rtl="0">
              <a:spcBef>
                <a:spcPts val="600"/>
              </a:spcBef>
              <a:spcAft>
                <a:spcPts val="0"/>
              </a:spcAft>
              <a:buNone/>
            </a:pPr>
            <a:r>
              <a:rPr lang="en" sz="1400"/>
              <a:t>There are </a:t>
            </a:r>
            <a:r>
              <a:rPr lang="en" sz="1400">
                <a:solidFill>
                  <a:srgbClr val="F7C120"/>
                </a:solidFill>
              </a:rPr>
              <a:t>3</a:t>
            </a:r>
            <a:r>
              <a:rPr lang="en" sz="1400"/>
              <a:t> metabolic systems exceedingly </a:t>
            </a:r>
            <a:r>
              <a:rPr lang="en" sz="1400">
                <a:solidFill>
                  <a:srgbClr val="BFBFBF"/>
                </a:solidFill>
              </a:rPr>
              <a:t>(extremely, very) </a:t>
            </a:r>
            <a:r>
              <a:rPr lang="en" sz="1400"/>
              <a:t>important in understanding the limits of physical activity, those are:</a:t>
            </a:r>
          </a:p>
        </p:txBody>
      </p:sp>
      <p:pic>
        <p:nvPicPr>
          <p:cNvPr id="95" name="Shape 95"/>
          <p:cNvPicPr preferRelativeResize="0"/>
          <p:nvPr/>
        </p:nvPicPr>
        <p:blipFill>
          <a:blip r:embed="rId3">
            <a:alphaModFix/>
          </a:blip>
          <a:stretch>
            <a:fillRect/>
          </a:stretch>
        </p:blipFill>
        <p:spPr>
          <a:xfrm>
            <a:off x="4828176" y="1225225"/>
            <a:ext cx="4080200" cy="3561963"/>
          </a:xfrm>
          <a:prstGeom prst="rect">
            <a:avLst/>
          </a:prstGeom>
          <a:noFill/>
          <a:ln>
            <a:noFill/>
          </a:ln>
        </p:spPr>
      </p:pic>
      <p:sp>
        <p:nvSpPr>
          <p:cNvPr id="96" name="Shape 96"/>
          <p:cNvSpPr/>
          <p:nvPr/>
        </p:nvSpPr>
        <p:spPr>
          <a:xfrm>
            <a:off x="524325" y="2430275"/>
            <a:ext cx="3220800" cy="4827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en">
                <a:latin typeface="Open Sans"/>
                <a:ea typeface="Open Sans"/>
                <a:cs typeface="Open Sans"/>
                <a:sym typeface="Open Sans"/>
              </a:rPr>
              <a:t>Phosphocreatine-</a:t>
            </a:r>
          </a:p>
          <a:p>
            <a:pPr indent="0" lvl="0" marL="0" algn="ctr">
              <a:spcBef>
                <a:spcPts val="0"/>
              </a:spcBef>
              <a:buNone/>
            </a:pPr>
            <a:r>
              <a:rPr lang="en">
                <a:latin typeface="Open Sans"/>
                <a:ea typeface="Open Sans"/>
                <a:cs typeface="Open Sans"/>
                <a:sym typeface="Open Sans"/>
              </a:rPr>
              <a:t>creatine system</a:t>
            </a:r>
          </a:p>
        </p:txBody>
      </p:sp>
      <p:sp>
        <p:nvSpPr>
          <p:cNvPr id="97" name="Shape 97"/>
          <p:cNvSpPr/>
          <p:nvPr/>
        </p:nvSpPr>
        <p:spPr>
          <a:xfrm>
            <a:off x="524325" y="3154350"/>
            <a:ext cx="3220800" cy="482700"/>
          </a:xfrm>
          <a:prstGeom prst="rect">
            <a:avLst/>
          </a:prstGeom>
          <a:solidFill>
            <a:srgbClr val="FFE599"/>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lgn="ctr">
              <a:spcBef>
                <a:spcPts val="0"/>
              </a:spcBef>
              <a:buNone/>
            </a:pPr>
            <a:r>
              <a:rPr lang="en">
                <a:latin typeface="Open Sans"/>
                <a:ea typeface="Open Sans"/>
                <a:cs typeface="Open Sans"/>
                <a:sym typeface="Open Sans"/>
              </a:rPr>
              <a:t>Glycogen-lactic acid system</a:t>
            </a:r>
          </a:p>
        </p:txBody>
      </p:sp>
      <p:sp>
        <p:nvSpPr>
          <p:cNvPr id="98" name="Shape 98"/>
          <p:cNvSpPr/>
          <p:nvPr/>
        </p:nvSpPr>
        <p:spPr>
          <a:xfrm>
            <a:off x="524325" y="3878425"/>
            <a:ext cx="3220800" cy="482700"/>
          </a:xfrm>
          <a:prstGeom prst="rect">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lgn="ctr">
              <a:spcBef>
                <a:spcPts val="0"/>
              </a:spcBef>
              <a:buNone/>
            </a:pPr>
            <a:r>
              <a:rPr lang="en">
                <a:latin typeface="Open Sans"/>
                <a:ea typeface="Open Sans"/>
                <a:cs typeface="Open Sans"/>
                <a:sym typeface="Open Sans"/>
              </a:rPr>
              <a:t>Aerobic system</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Shape 103"/>
          <p:cNvSpPr txBox="1"/>
          <p:nvPr>
            <p:ph type="title"/>
          </p:nvPr>
        </p:nvSpPr>
        <p:spPr>
          <a:xfrm>
            <a:off x="311700" y="216050"/>
            <a:ext cx="8520600" cy="831300"/>
          </a:xfrm>
          <a:prstGeom prst="rect">
            <a:avLst/>
          </a:prstGeom>
        </p:spPr>
        <p:txBody>
          <a:bodyPr anchorCtr="0" anchor="b" bIns="91425" lIns="91425" rIns="91425" wrap="square" tIns="91425">
            <a:noAutofit/>
          </a:bodyPr>
          <a:lstStyle/>
          <a:p>
            <a:pPr indent="0" lvl="0" marL="0">
              <a:spcBef>
                <a:spcPts val="0"/>
              </a:spcBef>
              <a:buNone/>
            </a:pPr>
            <a:r>
              <a:rPr lang="en">
                <a:solidFill>
                  <a:schemeClr val="accent2"/>
                </a:solidFill>
              </a:rPr>
              <a:t>ATP Regeneration</a:t>
            </a:r>
          </a:p>
        </p:txBody>
      </p:sp>
      <p:sp>
        <p:nvSpPr>
          <p:cNvPr id="104" name="Shape 104"/>
          <p:cNvSpPr txBox="1"/>
          <p:nvPr>
            <p:ph idx="1" type="body"/>
          </p:nvPr>
        </p:nvSpPr>
        <p:spPr>
          <a:xfrm>
            <a:off x="311700" y="1047350"/>
            <a:ext cx="8062500" cy="580800"/>
          </a:xfrm>
          <a:prstGeom prst="rect">
            <a:avLst/>
          </a:prstGeom>
        </p:spPr>
        <p:txBody>
          <a:bodyPr anchorCtr="0" anchor="t" bIns="91425" lIns="91425" rIns="91425" wrap="square" tIns="91425">
            <a:noAutofit/>
          </a:bodyPr>
          <a:lstStyle/>
          <a:p>
            <a:pPr indent="-69850" lvl="0" marL="0" rtl="0">
              <a:spcBef>
                <a:spcPts val="600"/>
              </a:spcBef>
              <a:spcAft>
                <a:spcPts val="0"/>
              </a:spcAft>
              <a:buClr>
                <a:schemeClr val="dk1"/>
              </a:buClr>
              <a:buSzPts val="1100"/>
              <a:buFont typeface="Arial"/>
              <a:buNone/>
            </a:pPr>
            <a:r>
              <a:rPr lang="en" sz="1400"/>
              <a:t>As we begin to exercise, we almost immediately use our stored ATP within a few seconds </a:t>
            </a:r>
          </a:p>
          <a:p>
            <a:pPr indent="0" lvl="0" marL="114300">
              <a:spcBef>
                <a:spcPts val="0"/>
              </a:spcBef>
              <a:buNone/>
            </a:pPr>
            <a:r>
              <a:t/>
            </a:r>
            <a:endParaRPr sz="1500"/>
          </a:p>
        </p:txBody>
      </p:sp>
      <p:pic>
        <p:nvPicPr>
          <p:cNvPr id="105" name="Shape 105"/>
          <p:cNvPicPr preferRelativeResize="0"/>
          <p:nvPr/>
        </p:nvPicPr>
        <p:blipFill>
          <a:blip r:embed="rId3">
            <a:alphaModFix/>
          </a:blip>
          <a:stretch>
            <a:fillRect/>
          </a:stretch>
        </p:blipFill>
        <p:spPr>
          <a:xfrm>
            <a:off x="6843288" y="2114850"/>
            <a:ext cx="2300706" cy="2459375"/>
          </a:xfrm>
          <a:prstGeom prst="rect">
            <a:avLst/>
          </a:prstGeom>
          <a:noFill/>
          <a:ln>
            <a:noFill/>
          </a:ln>
        </p:spPr>
      </p:pic>
      <p:sp>
        <p:nvSpPr>
          <p:cNvPr id="106" name="Shape 106"/>
          <p:cNvSpPr/>
          <p:nvPr/>
        </p:nvSpPr>
        <p:spPr>
          <a:xfrm>
            <a:off x="274625" y="2114850"/>
            <a:ext cx="6493800" cy="5808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lgn="ctr">
              <a:spcBef>
                <a:spcPts val="0"/>
              </a:spcBef>
              <a:buNone/>
            </a:pPr>
            <a:r>
              <a:rPr lang="en">
                <a:latin typeface="Open Sans"/>
                <a:ea typeface="Open Sans"/>
                <a:cs typeface="Open Sans"/>
                <a:sym typeface="Open Sans"/>
              </a:rPr>
              <a:t>ATP is regenerated from ADP by:</a:t>
            </a:r>
          </a:p>
        </p:txBody>
      </p:sp>
      <p:sp>
        <p:nvSpPr>
          <p:cNvPr id="107" name="Shape 107"/>
          <p:cNvSpPr/>
          <p:nvPr/>
        </p:nvSpPr>
        <p:spPr>
          <a:xfrm>
            <a:off x="4305000" y="3379275"/>
            <a:ext cx="2538300" cy="1290000"/>
          </a:xfrm>
          <a:prstGeom prst="chevron">
            <a:avLst>
              <a:gd fmla="val 0" name="adj"/>
            </a:avLst>
          </a:prstGeom>
          <a:solidFill>
            <a:srgbClr val="EFEFE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en" sz="1200">
                <a:latin typeface="Open Sans"/>
                <a:ea typeface="Open Sans"/>
                <a:cs typeface="Open Sans"/>
                <a:sym typeface="Open Sans"/>
              </a:rPr>
              <a:t>     </a:t>
            </a:r>
            <a:r>
              <a:rPr b="1" lang="en" sz="1200">
                <a:latin typeface="Open Sans"/>
                <a:ea typeface="Open Sans"/>
                <a:cs typeface="Open Sans"/>
                <a:sym typeface="Open Sans"/>
              </a:rPr>
              <a:t>  3) Aerobic respiration</a:t>
            </a:r>
          </a:p>
          <a:p>
            <a:pPr indent="0" lvl="0" marL="0" rtl="0" algn="ctr">
              <a:spcBef>
                <a:spcPts val="0"/>
              </a:spcBef>
              <a:buNone/>
            </a:pPr>
            <a:r>
              <a:rPr lang="en" sz="1200">
                <a:latin typeface="Open Sans"/>
                <a:ea typeface="Open Sans"/>
                <a:cs typeface="Open Sans"/>
                <a:sym typeface="Open Sans"/>
              </a:rPr>
              <a:t>of fatty acids in the</a:t>
            </a:r>
          </a:p>
          <a:p>
            <a:pPr indent="0" lvl="0" marL="0" rtl="0" algn="ctr">
              <a:spcBef>
                <a:spcPts val="0"/>
              </a:spcBef>
              <a:buNone/>
            </a:pPr>
            <a:r>
              <a:rPr lang="en" sz="1200">
                <a:latin typeface="Open Sans"/>
                <a:ea typeface="Open Sans"/>
                <a:cs typeface="Open Sans"/>
                <a:sym typeface="Open Sans"/>
              </a:rPr>
              <a:t>mitochondria </a:t>
            </a:r>
          </a:p>
          <a:p>
            <a:pPr indent="0" lvl="0" marL="0" algn="ctr">
              <a:spcBef>
                <a:spcPts val="0"/>
              </a:spcBef>
              <a:buNone/>
            </a:pPr>
            <a:r>
              <a:rPr lang="en" sz="1200">
                <a:solidFill>
                  <a:schemeClr val="dk2"/>
                </a:solidFill>
                <a:latin typeface="Open Sans"/>
                <a:ea typeface="Open Sans"/>
                <a:cs typeface="Open Sans"/>
                <a:sym typeface="Open Sans"/>
              </a:rPr>
              <a:t>   (slow, little intensity)</a:t>
            </a:r>
          </a:p>
        </p:txBody>
      </p:sp>
      <p:sp>
        <p:nvSpPr>
          <p:cNvPr id="108" name="Shape 108"/>
          <p:cNvSpPr/>
          <p:nvPr/>
        </p:nvSpPr>
        <p:spPr>
          <a:xfrm>
            <a:off x="2310625" y="3104400"/>
            <a:ext cx="2538300" cy="1290000"/>
          </a:xfrm>
          <a:prstGeom prst="chevron">
            <a:avLst>
              <a:gd fmla="val 0" name="adj"/>
            </a:avLst>
          </a:prstGeom>
          <a:solidFill>
            <a:srgbClr val="EFEFE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en" sz="1200">
                <a:latin typeface="Open Sans"/>
                <a:ea typeface="Open Sans"/>
                <a:cs typeface="Open Sans"/>
                <a:sym typeface="Open Sans"/>
              </a:rPr>
              <a:t>     </a:t>
            </a:r>
            <a:r>
              <a:rPr b="1" lang="en" sz="1200">
                <a:latin typeface="Open Sans"/>
                <a:ea typeface="Open Sans"/>
                <a:cs typeface="Open Sans"/>
                <a:sym typeface="Open Sans"/>
              </a:rPr>
              <a:t>2) anaerobic pathway</a:t>
            </a:r>
          </a:p>
          <a:p>
            <a:pPr indent="0" lvl="0" marL="0" rtl="0" algn="ctr">
              <a:spcBef>
                <a:spcPts val="0"/>
              </a:spcBef>
              <a:buNone/>
            </a:pPr>
            <a:r>
              <a:rPr lang="en" sz="1200">
                <a:latin typeface="Open Sans"/>
                <a:ea typeface="Open Sans"/>
                <a:cs typeface="Open Sans"/>
                <a:sym typeface="Open Sans"/>
              </a:rPr>
              <a:t>(glycolysis      </a:t>
            </a:r>
          </a:p>
          <a:p>
            <a:pPr indent="0" lvl="0" marL="0" algn="ctr">
              <a:spcBef>
                <a:spcPts val="0"/>
              </a:spcBef>
              <a:buNone/>
            </a:pPr>
            <a:r>
              <a:rPr lang="en" sz="1200">
                <a:latin typeface="Open Sans"/>
                <a:ea typeface="Open Sans"/>
                <a:cs typeface="Open Sans"/>
                <a:sym typeface="Open Sans"/>
              </a:rPr>
              <a:t>Lactic acid)</a:t>
            </a:r>
          </a:p>
        </p:txBody>
      </p:sp>
      <p:sp>
        <p:nvSpPr>
          <p:cNvPr id="109" name="Shape 109"/>
          <p:cNvSpPr/>
          <p:nvPr/>
        </p:nvSpPr>
        <p:spPr>
          <a:xfrm>
            <a:off x="274625" y="2838075"/>
            <a:ext cx="2538300" cy="1290000"/>
          </a:xfrm>
          <a:prstGeom prst="chevron">
            <a:avLst>
              <a:gd fmla="val 0" name="adj"/>
            </a:avLst>
          </a:prstGeom>
          <a:solidFill>
            <a:srgbClr val="EFEFE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rPr b="1" lang="en" sz="1200">
                <a:latin typeface="Open Sans"/>
                <a:ea typeface="Open Sans"/>
                <a:cs typeface="Open Sans"/>
                <a:sym typeface="Open Sans"/>
              </a:rPr>
              <a:t>1) direct phosphorylation</a:t>
            </a:r>
            <a:r>
              <a:rPr lang="en" sz="1200">
                <a:latin typeface="Open Sans"/>
                <a:ea typeface="Open Sans"/>
                <a:cs typeface="Open Sans"/>
                <a:sym typeface="Open Sans"/>
              </a:rPr>
              <a:t> of ADP by </a:t>
            </a:r>
            <a:r>
              <a:rPr b="1" lang="en" sz="1200">
                <a:latin typeface="Open Sans"/>
                <a:ea typeface="Open Sans"/>
                <a:cs typeface="Open Sans"/>
                <a:sym typeface="Open Sans"/>
              </a:rPr>
              <a:t>creatine phosphate</a:t>
            </a:r>
            <a:r>
              <a:rPr lang="en" sz="1200">
                <a:latin typeface="Open Sans"/>
                <a:ea typeface="Open Sans"/>
                <a:cs typeface="Open Sans"/>
                <a:sym typeface="Open Sans"/>
              </a:rPr>
              <a:t> (CP) </a:t>
            </a:r>
            <a:r>
              <a:rPr lang="en" sz="1200">
                <a:solidFill>
                  <a:schemeClr val="dk2"/>
                </a:solidFill>
                <a:latin typeface="Open Sans"/>
                <a:ea typeface="Open Sans"/>
                <a:cs typeface="Open Sans"/>
                <a:sym typeface="Open Sans"/>
              </a:rPr>
              <a:t>(take the phosphate turn ADP to ATP</a:t>
            </a:r>
          </a:p>
        </p:txBody>
      </p:sp>
      <p:sp>
        <p:nvSpPr>
          <p:cNvPr id="110" name="Shape 110"/>
          <p:cNvSpPr/>
          <p:nvPr/>
        </p:nvSpPr>
        <p:spPr>
          <a:xfrm>
            <a:off x="3903400" y="3699450"/>
            <a:ext cx="210300" cy="99900"/>
          </a:xfrm>
          <a:prstGeom prst="rightArrow">
            <a:avLst>
              <a:gd fmla="val 0" name="adj1"/>
              <a:gd fmla="val 52226" name="adj2"/>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Shape 115"/>
          <p:cNvSpPr txBox="1"/>
          <p:nvPr>
            <p:ph type="title"/>
          </p:nvPr>
        </p:nvSpPr>
        <p:spPr>
          <a:xfrm>
            <a:off x="311700" y="232700"/>
            <a:ext cx="8520600" cy="831300"/>
          </a:xfrm>
          <a:prstGeom prst="rect">
            <a:avLst/>
          </a:prstGeom>
        </p:spPr>
        <p:txBody>
          <a:bodyPr anchorCtr="0" anchor="b" bIns="91425" lIns="91425" rIns="91425" wrap="square" tIns="91425">
            <a:noAutofit/>
          </a:bodyPr>
          <a:lstStyle/>
          <a:p>
            <a:pPr indent="0" lvl="0" marL="0">
              <a:spcBef>
                <a:spcPts val="0"/>
              </a:spcBef>
              <a:buNone/>
            </a:pPr>
            <a:r>
              <a:rPr lang="en">
                <a:solidFill>
                  <a:schemeClr val="accent2"/>
                </a:solidFill>
              </a:rPr>
              <a:t>Interaction of Energy Systems</a:t>
            </a:r>
          </a:p>
        </p:txBody>
      </p:sp>
      <p:pic>
        <p:nvPicPr>
          <p:cNvPr id="116" name="Shape 116"/>
          <p:cNvPicPr preferRelativeResize="0"/>
          <p:nvPr/>
        </p:nvPicPr>
        <p:blipFill>
          <a:blip r:embed="rId3">
            <a:alphaModFix/>
          </a:blip>
          <a:stretch>
            <a:fillRect/>
          </a:stretch>
        </p:blipFill>
        <p:spPr>
          <a:xfrm>
            <a:off x="474450" y="1561901"/>
            <a:ext cx="8195100" cy="2741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Shape 121"/>
          <p:cNvSpPr txBox="1"/>
          <p:nvPr>
            <p:ph type="title"/>
          </p:nvPr>
        </p:nvSpPr>
        <p:spPr>
          <a:xfrm>
            <a:off x="311700" y="315925"/>
            <a:ext cx="8520600" cy="831300"/>
          </a:xfrm>
          <a:prstGeom prst="rect">
            <a:avLst/>
          </a:prstGeom>
        </p:spPr>
        <p:txBody>
          <a:bodyPr anchorCtr="0" anchor="b" bIns="91425" lIns="91425" rIns="91425" wrap="square" tIns="91425">
            <a:noAutofit/>
          </a:bodyPr>
          <a:lstStyle/>
          <a:p>
            <a:pPr indent="0" lvl="0" marL="0">
              <a:spcBef>
                <a:spcPts val="0"/>
              </a:spcBef>
              <a:buNone/>
            </a:pPr>
            <a:r>
              <a:rPr lang="en" sz="3600">
                <a:solidFill>
                  <a:schemeClr val="accent2"/>
                </a:solidFill>
              </a:rPr>
              <a:t>1-Phosphocreatine-creatine System (Creatine Po3):</a:t>
            </a:r>
          </a:p>
        </p:txBody>
      </p:sp>
      <p:sp>
        <p:nvSpPr>
          <p:cNvPr id="122" name="Shape 122"/>
          <p:cNvSpPr txBox="1"/>
          <p:nvPr>
            <p:ph idx="1" type="body"/>
          </p:nvPr>
        </p:nvSpPr>
        <p:spPr>
          <a:xfrm>
            <a:off x="311700" y="1225225"/>
            <a:ext cx="4540200" cy="3354000"/>
          </a:xfrm>
          <a:prstGeom prst="rect">
            <a:avLst/>
          </a:prstGeom>
        </p:spPr>
        <p:txBody>
          <a:bodyPr anchorCtr="0" anchor="t" bIns="91425" lIns="91425" rIns="91425" wrap="square" tIns="91425">
            <a:noAutofit/>
          </a:bodyPr>
          <a:lstStyle/>
          <a:p>
            <a:pPr indent="-69850" lvl="0" marL="0" rtl="0">
              <a:spcBef>
                <a:spcPts val="600"/>
              </a:spcBef>
              <a:spcAft>
                <a:spcPts val="0"/>
              </a:spcAft>
              <a:buClr>
                <a:schemeClr val="dk1"/>
              </a:buClr>
              <a:buSzPts val="1100"/>
              <a:buFont typeface="Arial"/>
              <a:buNone/>
            </a:pPr>
            <a:r>
              <a:rPr lang="en" sz="1400"/>
              <a:t>CP: Contain high energy phosphate bond has </a:t>
            </a:r>
            <a:r>
              <a:rPr lang="en" sz="1400">
                <a:solidFill>
                  <a:srgbClr val="F7C120"/>
                </a:solidFill>
              </a:rPr>
              <a:t>10,300 </a:t>
            </a:r>
            <a:r>
              <a:rPr lang="en" sz="1400"/>
              <a:t>calories/mole</a:t>
            </a:r>
          </a:p>
          <a:p>
            <a:pPr indent="-69850" lvl="0" marL="0" rtl="0">
              <a:spcBef>
                <a:spcPts val="600"/>
              </a:spcBef>
              <a:spcAft>
                <a:spcPts val="0"/>
              </a:spcAft>
              <a:buClr>
                <a:schemeClr val="dk1"/>
              </a:buClr>
              <a:buSzPts val="1100"/>
              <a:buFont typeface="Arial"/>
              <a:buNone/>
            </a:pPr>
            <a:r>
              <a:rPr lang="en" sz="1400"/>
              <a:t>Most muscle cells have </a:t>
            </a:r>
            <a:r>
              <a:rPr lang="en" sz="1400">
                <a:solidFill>
                  <a:srgbClr val="F7C120"/>
                </a:solidFill>
              </a:rPr>
              <a:t>2-4 </a:t>
            </a:r>
            <a:r>
              <a:rPr lang="en" sz="1400"/>
              <a:t>times as much CP as ATP</a:t>
            </a:r>
          </a:p>
          <a:p>
            <a:pPr indent="-69850" lvl="0" marL="0" rtl="0">
              <a:spcBef>
                <a:spcPts val="600"/>
              </a:spcBef>
              <a:spcAft>
                <a:spcPts val="0"/>
              </a:spcAft>
              <a:buClr>
                <a:schemeClr val="dk1"/>
              </a:buClr>
              <a:buSzPts val="1100"/>
              <a:buFont typeface="Arial"/>
              <a:buNone/>
            </a:pPr>
            <a:r>
              <a:rPr lang="en" sz="1400"/>
              <a:t>Energy transfer from CP to ATP occurs within a small </a:t>
            </a:r>
            <a:r>
              <a:rPr lang="en" sz="1400" u="sng"/>
              <a:t>fraction of a second.</a:t>
            </a:r>
          </a:p>
          <a:p>
            <a:pPr indent="-69850" lvl="0" marL="0" rtl="0">
              <a:spcBef>
                <a:spcPts val="600"/>
              </a:spcBef>
              <a:spcAft>
                <a:spcPts val="0"/>
              </a:spcAft>
              <a:buClr>
                <a:schemeClr val="dk1"/>
              </a:buClr>
              <a:buSzPts val="1100"/>
              <a:buFont typeface="Arial"/>
              <a:buNone/>
            </a:pPr>
            <a:r>
              <a:rPr lang="en" sz="1400"/>
              <a:t>Energy of muscle CP is immediately available for contraction just as stored energy of ATP.</a:t>
            </a:r>
          </a:p>
          <a:p>
            <a:pPr indent="0" lvl="0" marL="0" rtl="0">
              <a:spcBef>
                <a:spcPts val="600"/>
              </a:spcBef>
              <a:spcAft>
                <a:spcPts val="0"/>
              </a:spcAft>
              <a:buNone/>
            </a:pPr>
            <a:r>
              <a:rPr lang="en" sz="1400">
                <a:solidFill>
                  <a:schemeClr val="accent5"/>
                </a:solidFill>
              </a:rPr>
              <a:t>Product: 1 ATP</a:t>
            </a:r>
          </a:p>
        </p:txBody>
      </p:sp>
      <p:pic>
        <p:nvPicPr>
          <p:cNvPr id="123" name="Shape 123"/>
          <p:cNvPicPr preferRelativeResize="0"/>
          <p:nvPr/>
        </p:nvPicPr>
        <p:blipFill>
          <a:blip r:embed="rId3">
            <a:alphaModFix/>
          </a:blip>
          <a:stretch>
            <a:fillRect/>
          </a:stretch>
        </p:blipFill>
        <p:spPr>
          <a:xfrm>
            <a:off x="5004300" y="1299625"/>
            <a:ext cx="3987299" cy="3252609"/>
          </a:xfrm>
          <a:prstGeom prst="rect">
            <a:avLst/>
          </a:prstGeom>
          <a:noFill/>
          <a:ln>
            <a:noFill/>
          </a:ln>
        </p:spPr>
      </p:pic>
      <p:sp>
        <p:nvSpPr>
          <p:cNvPr id="124" name="Shape 124"/>
          <p:cNvSpPr txBox="1"/>
          <p:nvPr/>
        </p:nvSpPr>
        <p:spPr>
          <a:xfrm>
            <a:off x="5271800" y="3697250"/>
            <a:ext cx="3627300" cy="676500"/>
          </a:xfrm>
          <a:prstGeom prst="rect">
            <a:avLst/>
          </a:prstGeom>
          <a:noFill/>
          <a:ln>
            <a:noFill/>
          </a:ln>
        </p:spPr>
        <p:txBody>
          <a:bodyPr anchorCtr="0" anchor="t" bIns="91425" lIns="91425" rIns="91425" wrap="square" tIns="91425">
            <a:noAutofit/>
          </a:bodyPr>
          <a:lstStyle/>
          <a:p>
            <a:pPr indent="-69850" lvl="0" marL="0" rtl="0">
              <a:lnSpc>
                <a:spcPct val="115000"/>
              </a:lnSpc>
              <a:spcBef>
                <a:spcPts val="0"/>
              </a:spcBef>
              <a:buClr>
                <a:schemeClr val="dk1"/>
              </a:buClr>
              <a:buSzPts val="1100"/>
              <a:buFont typeface="Arial"/>
              <a:buNone/>
            </a:pPr>
            <a:r>
              <a:rPr b="1" lang="en" sz="1200">
                <a:solidFill>
                  <a:schemeClr val="dk1"/>
                </a:solidFill>
              </a:rPr>
              <a:t>Oxygen use: None</a:t>
            </a:r>
          </a:p>
          <a:p>
            <a:pPr indent="-69850" lvl="0" marL="0" rtl="0">
              <a:lnSpc>
                <a:spcPct val="115000"/>
              </a:lnSpc>
              <a:spcBef>
                <a:spcPts val="0"/>
              </a:spcBef>
              <a:buClr>
                <a:schemeClr val="dk1"/>
              </a:buClr>
              <a:buSzPts val="1100"/>
              <a:buFont typeface="Arial"/>
              <a:buNone/>
            </a:pPr>
            <a:r>
              <a:rPr b="1" lang="en" sz="1200">
                <a:solidFill>
                  <a:schemeClr val="dk1"/>
                </a:solidFill>
              </a:rPr>
              <a:t>Products: 1 ATP per CP, creatine</a:t>
            </a:r>
          </a:p>
          <a:p>
            <a:pPr indent="-69850" lvl="0" marL="0" rtl="0">
              <a:lnSpc>
                <a:spcPct val="115000"/>
              </a:lnSpc>
              <a:spcBef>
                <a:spcPts val="0"/>
              </a:spcBef>
              <a:buClr>
                <a:schemeClr val="dk1"/>
              </a:buClr>
              <a:buSzPts val="1100"/>
              <a:buFont typeface="Arial"/>
              <a:buNone/>
            </a:pPr>
            <a:r>
              <a:rPr b="1" lang="en" sz="1200">
                <a:solidFill>
                  <a:schemeClr val="dk1"/>
                </a:solidFill>
              </a:rPr>
              <a:t>Duration of energy provided:</a:t>
            </a:r>
          </a:p>
          <a:p>
            <a:pPr indent="0" lvl="0" marL="0" rtl="0">
              <a:lnSpc>
                <a:spcPct val="115000"/>
              </a:lnSpc>
              <a:spcBef>
                <a:spcPts val="0"/>
              </a:spcBef>
              <a:buNone/>
            </a:pPr>
            <a:r>
              <a:rPr b="1" lang="en" sz="1200">
                <a:solidFill>
                  <a:schemeClr val="dk1"/>
                </a:solidFill>
              </a:rPr>
              <a:t>15 seconds</a:t>
            </a:r>
          </a:p>
          <a:p>
            <a:pPr indent="0" lvl="0" marL="0" rtl="0">
              <a:spcBef>
                <a:spcPts val="0"/>
              </a:spcBef>
              <a:buNone/>
            </a:pPr>
            <a:r>
              <a:t/>
            </a:r>
            <a:endParaRPr sz="1200"/>
          </a:p>
        </p:txBody>
      </p:sp>
      <p:sp>
        <p:nvSpPr>
          <p:cNvPr id="125" name="Shape 125"/>
          <p:cNvSpPr txBox="1"/>
          <p:nvPr/>
        </p:nvSpPr>
        <p:spPr>
          <a:xfrm>
            <a:off x="5271800" y="2577575"/>
            <a:ext cx="1353000" cy="443100"/>
          </a:xfrm>
          <a:prstGeom prst="rect">
            <a:avLst/>
          </a:prstGeom>
          <a:noFill/>
          <a:ln>
            <a:noFill/>
          </a:ln>
        </p:spPr>
        <p:txBody>
          <a:bodyPr anchorCtr="0" anchor="t" bIns="91425" lIns="91425" rIns="91425" wrap="square" tIns="91425">
            <a:noAutofit/>
          </a:bodyPr>
          <a:lstStyle/>
          <a:p>
            <a:pPr indent="-69850" lvl="0" marL="0" rtl="0">
              <a:lnSpc>
                <a:spcPct val="115000"/>
              </a:lnSpc>
              <a:spcBef>
                <a:spcPts val="0"/>
              </a:spcBef>
              <a:buClr>
                <a:schemeClr val="dk1"/>
              </a:buClr>
              <a:buSzPts val="1100"/>
              <a:buFont typeface="Arial"/>
              <a:buNone/>
            </a:pPr>
            <a:r>
              <a:rPr b="1" lang="en" sz="1200">
                <a:solidFill>
                  <a:schemeClr val="dk1"/>
                </a:solidFill>
              </a:rPr>
              <a:t>Energy source: CP</a:t>
            </a:r>
          </a:p>
          <a:p>
            <a:pPr indent="0" lvl="0" marL="0">
              <a:spcBef>
                <a:spcPts val="0"/>
              </a:spcBef>
              <a:buNone/>
            </a:pPr>
            <a:r>
              <a:t/>
            </a:r>
            <a:endParaRPr sz="1200"/>
          </a:p>
        </p:txBody>
      </p:sp>
      <p:sp>
        <p:nvSpPr>
          <p:cNvPr id="126" name="Shape 126"/>
          <p:cNvSpPr txBox="1"/>
          <p:nvPr/>
        </p:nvSpPr>
        <p:spPr>
          <a:xfrm>
            <a:off x="8012675" y="2484275"/>
            <a:ext cx="571500" cy="536400"/>
          </a:xfrm>
          <a:prstGeom prst="rect">
            <a:avLst/>
          </a:prstGeom>
          <a:noFill/>
          <a:ln>
            <a:noFill/>
          </a:ln>
        </p:spPr>
        <p:txBody>
          <a:bodyPr anchorCtr="0" anchor="t" bIns="91425" lIns="91425" rIns="91425" wrap="square" tIns="91425">
            <a:noAutofit/>
          </a:bodyPr>
          <a:lstStyle/>
          <a:p>
            <a:pPr indent="-69850" lvl="0" marL="0" rtl="0">
              <a:lnSpc>
                <a:spcPct val="115000"/>
              </a:lnSpc>
              <a:spcBef>
                <a:spcPts val="0"/>
              </a:spcBef>
              <a:buClr>
                <a:schemeClr val="dk1"/>
              </a:buClr>
              <a:buSzPts val="1100"/>
              <a:buFont typeface="Arial"/>
              <a:buNone/>
            </a:pPr>
            <a:r>
              <a:rPr b="1" lang="en" sz="700">
                <a:solidFill>
                  <a:schemeClr val="dk1"/>
                </a:solidFill>
              </a:rPr>
              <a:t>Creatine kinase</a:t>
            </a:r>
          </a:p>
          <a:p>
            <a:pPr indent="0" lvl="0" marL="0">
              <a:spcBef>
                <a:spcPts val="0"/>
              </a:spcBef>
              <a:buNone/>
            </a:pPr>
            <a:r>
              <a:t/>
            </a:r>
            <a:endParaRPr sz="700"/>
          </a:p>
        </p:txBody>
      </p:sp>
      <p:sp>
        <p:nvSpPr>
          <p:cNvPr id="127" name="Shape 127"/>
          <p:cNvSpPr txBox="1"/>
          <p:nvPr/>
        </p:nvSpPr>
        <p:spPr>
          <a:xfrm>
            <a:off x="5540050" y="1702825"/>
            <a:ext cx="2810700" cy="536400"/>
          </a:xfrm>
          <a:prstGeom prst="rect">
            <a:avLst/>
          </a:prstGeom>
          <a:noFill/>
          <a:ln>
            <a:noFill/>
          </a:ln>
        </p:spPr>
        <p:txBody>
          <a:bodyPr anchorCtr="0" anchor="t" bIns="91425" lIns="91425" rIns="91425" wrap="square" tIns="91425">
            <a:noAutofit/>
          </a:bodyPr>
          <a:lstStyle/>
          <a:p>
            <a:pPr indent="-69850" lvl="0" marL="0" rtl="0">
              <a:lnSpc>
                <a:spcPct val="115000"/>
              </a:lnSpc>
              <a:spcBef>
                <a:spcPts val="0"/>
              </a:spcBef>
              <a:buClr>
                <a:schemeClr val="dk1"/>
              </a:buClr>
              <a:buSzPts val="1100"/>
              <a:buFont typeface="Arial"/>
              <a:buNone/>
            </a:pPr>
            <a:r>
              <a:rPr b="1" lang="en" sz="1000">
                <a:solidFill>
                  <a:schemeClr val="dk1"/>
                </a:solidFill>
              </a:rPr>
              <a:t>Coupled reaction of creatine</a:t>
            </a:r>
          </a:p>
          <a:p>
            <a:pPr indent="-69850" lvl="0" marL="0" rtl="0">
              <a:lnSpc>
                <a:spcPct val="115000"/>
              </a:lnSpc>
              <a:spcBef>
                <a:spcPts val="0"/>
              </a:spcBef>
              <a:buClr>
                <a:schemeClr val="dk1"/>
              </a:buClr>
              <a:buSzPts val="1100"/>
              <a:buFont typeface="Arial"/>
              <a:buNone/>
            </a:pPr>
            <a:r>
              <a:rPr b="1" lang="en" sz="1000">
                <a:solidFill>
                  <a:schemeClr val="dk1"/>
                </a:solidFill>
              </a:rPr>
              <a:t>Phosphate (CP) and ADP</a:t>
            </a:r>
          </a:p>
          <a:p>
            <a:pPr indent="0" lvl="0" marL="0">
              <a:spcBef>
                <a:spcPts val="0"/>
              </a:spcBef>
              <a:buNone/>
            </a:pPr>
            <a:r>
              <a:t/>
            </a:r>
            <a:endParaRPr sz="1000"/>
          </a:p>
        </p:txBody>
      </p:sp>
      <p:sp>
        <p:nvSpPr>
          <p:cNvPr id="128" name="Shape 128"/>
          <p:cNvSpPr txBox="1"/>
          <p:nvPr/>
        </p:nvSpPr>
        <p:spPr>
          <a:xfrm>
            <a:off x="5948275" y="1387925"/>
            <a:ext cx="2612700" cy="210000"/>
          </a:xfrm>
          <a:prstGeom prst="rect">
            <a:avLst/>
          </a:prstGeom>
          <a:noFill/>
          <a:ln>
            <a:noFill/>
          </a:ln>
        </p:spPr>
        <p:txBody>
          <a:bodyPr anchorCtr="0" anchor="t" bIns="91425" lIns="91425" rIns="91425" wrap="square" tIns="91425">
            <a:noAutofit/>
          </a:bodyPr>
          <a:lstStyle/>
          <a:p>
            <a:pPr indent="-69850" lvl="0" marL="0" rtl="0">
              <a:lnSpc>
                <a:spcPct val="115000"/>
              </a:lnSpc>
              <a:spcBef>
                <a:spcPts val="0"/>
              </a:spcBef>
              <a:buClr>
                <a:schemeClr val="dk1"/>
              </a:buClr>
              <a:buSzPts val="1100"/>
              <a:buFont typeface="Arial"/>
              <a:buNone/>
            </a:pPr>
            <a:r>
              <a:rPr b="1" lang="en" sz="800">
                <a:solidFill>
                  <a:schemeClr val="dk1"/>
                </a:solidFill>
              </a:rPr>
              <a:t>Direct phosphorylation</a:t>
            </a:r>
          </a:p>
          <a:p>
            <a:pPr indent="0" lvl="0" marL="0">
              <a:spcBef>
                <a:spcPts val="0"/>
              </a:spcBef>
              <a:buNone/>
            </a:pPr>
            <a:r>
              <a:t/>
            </a:r>
            <a:endParaRPr sz="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Shape 133"/>
          <p:cNvSpPr txBox="1"/>
          <p:nvPr>
            <p:ph type="title"/>
          </p:nvPr>
        </p:nvSpPr>
        <p:spPr>
          <a:xfrm>
            <a:off x="311700" y="315925"/>
            <a:ext cx="8520600" cy="831300"/>
          </a:xfrm>
          <a:prstGeom prst="rect">
            <a:avLst/>
          </a:prstGeom>
        </p:spPr>
        <p:txBody>
          <a:bodyPr anchorCtr="0" anchor="b" bIns="91425" lIns="91425" rIns="91425" wrap="square" tIns="91425">
            <a:noAutofit/>
          </a:bodyPr>
          <a:lstStyle/>
          <a:p>
            <a:pPr indent="0" lvl="0" marL="0">
              <a:spcBef>
                <a:spcPts val="0"/>
              </a:spcBef>
              <a:buNone/>
            </a:pPr>
            <a:r>
              <a:rPr lang="en">
                <a:solidFill>
                  <a:schemeClr val="accent2"/>
                </a:solidFill>
              </a:rPr>
              <a:t>Phosphagen Energy System:</a:t>
            </a:r>
          </a:p>
        </p:txBody>
      </p:sp>
      <p:sp>
        <p:nvSpPr>
          <p:cNvPr id="134" name="Shape 134"/>
          <p:cNvSpPr txBox="1"/>
          <p:nvPr>
            <p:ph idx="1" type="body"/>
          </p:nvPr>
        </p:nvSpPr>
        <p:spPr>
          <a:xfrm>
            <a:off x="311700" y="1248550"/>
            <a:ext cx="4167000" cy="3456900"/>
          </a:xfrm>
          <a:prstGeom prst="rect">
            <a:avLst/>
          </a:prstGeom>
        </p:spPr>
        <p:txBody>
          <a:bodyPr anchorCtr="0" anchor="t" bIns="91425" lIns="91425" rIns="91425" wrap="square" tIns="91425">
            <a:noAutofit/>
          </a:bodyPr>
          <a:lstStyle/>
          <a:p>
            <a:pPr indent="-69850" lvl="0" marL="0" rtl="0">
              <a:spcBef>
                <a:spcPts val="600"/>
              </a:spcBef>
              <a:spcAft>
                <a:spcPts val="0"/>
              </a:spcAft>
              <a:buClr>
                <a:schemeClr val="dk1"/>
              </a:buClr>
              <a:buSzPts val="1100"/>
              <a:buFont typeface="Arial"/>
              <a:buNone/>
            </a:pPr>
            <a:r>
              <a:rPr lang="en" sz="1400"/>
              <a:t>Formed of combined amounts of cell </a:t>
            </a:r>
            <a:r>
              <a:rPr lang="en" sz="1400" u="sng"/>
              <a:t>ATP + CP</a:t>
            </a:r>
          </a:p>
          <a:p>
            <a:pPr indent="-69850" lvl="0" marL="0" rtl="0">
              <a:spcBef>
                <a:spcPts val="600"/>
              </a:spcBef>
              <a:spcAft>
                <a:spcPts val="0"/>
              </a:spcAft>
              <a:buClr>
                <a:schemeClr val="dk1"/>
              </a:buClr>
              <a:buSzPts val="1100"/>
              <a:buFont typeface="Arial"/>
              <a:buNone/>
            </a:pPr>
            <a:r>
              <a:rPr lang="en" sz="1400"/>
              <a:t>Together provide maximal muscle power for </a:t>
            </a:r>
            <a:r>
              <a:rPr lang="en" sz="1400">
                <a:solidFill>
                  <a:srgbClr val="F7C120"/>
                </a:solidFill>
              </a:rPr>
              <a:t>8-10 </a:t>
            </a:r>
            <a:r>
              <a:rPr lang="en" sz="1400"/>
              <a:t>seconds</a:t>
            </a:r>
          </a:p>
          <a:p>
            <a:pPr indent="-69850" lvl="0" marL="0" rtl="0">
              <a:spcBef>
                <a:spcPts val="600"/>
              </a:spcBef>
              <a:spcAft>
                <a:spcPts val="0"/>
              </a:spcAft>
              <a:buClr>
                <a:schemeClr val="dk1"/>
              </a:buClr>
              <a:buSzPts val="1100"/>
              <a:buFont typeface="Arial"/>
              <a:buNone/>
            </a:pPr>
            <a:r>
              <a:rPr lang="en" sz="1400"/>
              <a:t> (enough for </a:t>
            </a:r>
            <a:r>
              <a:rPr lang="en" sz="1400">
                <a:solidFill>
                  <a:srgbClr val="F7C120"/>
                </a:solidFill>
              </a:rPr>
              <a:t>100 </a:t>
            </a:r>
            <a:r>
              <a:rPr lang="en" sz="1400"/>
              <a:t>meter run)</a:t>
            </a:r>
          </a:p>
          <a:p>
            <a:pPr indent="-69850" lvl="0" marL="0" rtl="0">
              <a:spcBef>
                <a:spcPts val="600"/>
              </a:spcBef>
              <a:spcAft>
                <a:spcPts val="0"/>
              </a:spcAft>
              <a:buClr>
                <a:schemeClr val="dk1"/>
              </a:buClr>
              <a:buSzPts val="1100"/>
              <a:buFont typeface="Arial"/>
              <a:buNone/>
            </a:pPr>
            <a:r>
              <a:rPr lang="en" sz="1400"/>
              <a:t>Energy of phosphagen system is useful for maximal short bursts of muscle power ( </a:t>
            </a:r>
            <a:r>
              <a:rPr lang="en" sz="1400">
                <a:solidFill>
                  <a:srgbClr val="F7C120"/>
                </a:solidFill>
              </a:rPr>
              <a:t>8-10 </a:t>
            </a:r>
            <a:r>
              <a:rPr lang="en" sz="1400"/>
              <a:t>seconds).</a:t>
            </a:r>
          </a:p>
          <a:p>
            <a:pPr indent="-69850" lvl="0" marL="0" rtl="0" algn="ctr">
              <a:spcBef>
                <a:spcPts val="600"/>
              </a:spcBef>
              <a:spcAft>
                <a:spcPts val="0"/>
              </a:spcAft>
              <a:buClr>
                <a:schemeClr val="dk1"/>
              </a:buClr>
              <a:buSzPts val="1100"/>
              <a:buFont typeface="Arial"/>
              <a:buNone/>
            </a:pPr>
            <a:r>
              <a:rPr lang="en" sz="1400">
                <a:solidFill>
                  <a:schemeClr val="accent5"/>
                </a:solidFill>
              </a:rPr>
              <a:t>(Severe exercise for short duration)</a:t>
            </a:r>
          </a:p>
          <a:p>
            <a:pPr indent="0" lvl="0" marL="114300">
              <a:spcBef>
                <a:spcPts val="0"/>
              </a:spcBef>
              <a:buNone/>
            </a:pPr>
            <a:r>
              <a:t/>
            </a:r>
            <a:endParaRPr sz="1400"/>
          </a:p>
        </p:txBody>
      </p:sp>
      <p:pic>
        <p:nvPicPr>
          <p:cNvPr id="135" name="Shape 135"/>
          <p:cNvPicPr preferRelativeResize="0"/>
          <p:nvPr/>
        </p:nvPicPr>
        <p:blipFill>
          <a:blip r:embed="rId3">
            <a:alphaModFix/>
          </a:blip>
          <a:stretch>
            <a:fillRect/>
          </a:stretch>
        </p:blipFill>
        <p:spPr>
          <a:xfrm>
            <a:off x="5396900" y="1147225"/>
            <a:ext cx="3572175" cy="38377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