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ED13"/>
    <a:srgbClr val="4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84" d="100"/>
          <a:sy n="84" d="100"/>
        </p:scale>
        <p:origin x="99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CD125-C92C-489E-8346-5AD42819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A43D-9ED7-40AE-9B3E-343A42F34C5E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6AA21-9F64-4B89-95D7-82C2F6D0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0E9C4-2250-4A91-B334-F03679FC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3D460-246C-4B83-8431-B147FFFC5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3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1097B-0D6E-4EDD-84BC-AC73E9E6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C175-15A5-40ED-8776-B24F902FC070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75B14-838F-4A95-A89C-16E50E53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B81DA-D7CB-4483-8345-9BA88C16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3979-D345-4144-ABE8-3AC26010B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0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5A4D-CED7-42EC-AC84-4F7B57BF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6E00-D4DB-42F5-9A42-9A770FF2D2D0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27FF7-2CC4-40F4-99F3-A0256086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7D7A3-C95D-4C7D-9CDB-9D762F86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F3C3-1525-47FC-A5C9-F1A9AEA5E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3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F69B0-E390-449A-BA31-798593BA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753F-418E-4EF9-B483-1F3DC3AE17F3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5F013-72B6-4EF4-A085-3715B64C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1F40-B64E-43F1-A34F-CEE8CDF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45FF2-A531-497D-8643-F836E9378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37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8AF8-6F15-446C-80F1-9EC62E11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C261-DC5E-4931-B740-EE7E6628B57B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51DAA-420D-4F7F-8D74-788E447C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5B70-FC3B-4B23-B420-0B6B4091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B0CE9-D5F0-4368-8996-13CC26A8E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2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E699E0-0DED-48B2-938C-C7F5A59D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3A69-C01A-415E-BA4C-5605D1395B06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2427B2-3D99-43B6-A088-471DD685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C17EE7-8EE7-45AB-9F72-4B162DE6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0B403-EF61-4161-B195-9E46BD79C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8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F12564-9682-4604-A1EE-79EFC6E2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F5CE-6FD6-40EB-9173-D7669034EB27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136093-5713-4718-848E-0AA4E0A1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212048-1DFB-47E2-9B17-234C9B9C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CEF16-548E-4198-AA07-223797BFC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09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F8AF54-06AE-4597-8468-829ADC09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50EF-F410-4A6F-82C5-36EC69286FFF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519000-A68E-495F-A655-04564EB5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35D1DE-A7AA-4CB9-B6CD-48EDBD96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90DA-4C4A-4B9B-98B0-E6DB257F1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76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027044-66DF-4C6B-9016-FC2F5C2E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8EE8-A426-4F4D-8558-5D8ADD786C66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4EA54F-C97C-4308-A3EB-477450FF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05A720-5CCA-4BD1-8CA7-295ED24A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8D28-166F-4533-B5F0-159173BBE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4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DEC3AF-3E93-420A-A3BD-C7D39813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4CB2-4AF0-469A-A0EF-E3061B2D20DE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6B9C54-2A7F-447C-848C-CB386735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0220D8-3E90-43DE-8272-E4BA778F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EE6A7-66DE-477F-BCF0-B32201D4A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01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489FBC-483F-48A2-9110-27099414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771D-8606-4402-8FB9-FAB9CBCB41E8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BE6113-1640-4DFD-B0D0-0045F5A5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AA689-9455-451A-B16B-8E0E0484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00DD3-D5CE-4812-8202-8F48B1420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46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042839-BA92-42F9-B667-E453E943E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1E8DC7-E2CC-4D9C-BD3B-1CD36C85E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3D8E0-EF97-468F-83EC-9BB614B3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CC6ED-9738-4839-A3E3-0A5652DEF92E}" type="datetimeFigureOut">
              <a:rPr lang="en-US"/>
              <a:pPr>
                <a:defRPr/>
              </a:pPr>
              <a:t>12/29/2017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455F4-F651-41D6-A024-DB5A6D2AD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543D-124D-475E-93C3-2AD7C5C4C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7AF0BE9-273C-431C-AC10-988D91038E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hyperlink" Target="http://wiley-vch.e-bookshelf.de/products/reading-epub/product-id/595166/title/anatomy+at+a+glance.html?lang=dt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File:Transversus_thoracis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306D33-62B6-45BB-88D8-4DBC2D5CF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5CED13"/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Sanaa </a:t>
            </a:r>
            <a:r>
              <a:rPr lang="en-US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Alsharawy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EEAEF3-ACBB-497C-B1E7-5678A7C2A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9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br>
              <a:rPr lang="en-US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6C3A-C0B0-4B3D-8061-DC22989E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OF DIAPHRAGM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2DE73-3157-442A-AC1F-D74D5EB9C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343400" cy="87947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Costal: </a:t>
            </a:r>
            <a:r>
              <a:rPr lang="en-US" sz="2000" dirty="0">
                <a:solidFill>
                  <a:srgbClr val="0070C0"/>
                </a:solidFill>
              </a:rPr>
              <a:t>lower 6 costal cartilages     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>
                <a:solidFill>
                  <a:srgbClr val="0070C0"/>
                </a:solidFill>
              </a:rPr>
              <a:t>xiphoid</a:t>
            </a:r>
            <a:r>
              <a:rPr lang="en-US" sz="2000" dirty="0">
                <a:solidFill>
                  <a:srgbClr val="0070C0"/>
                </a:solidFill>
              </a:rPr>
              <a:t> process of sternum</a:t>
            </a:r>
          </a:p>
        </p:txBody>
      </p:sp>
      <p:pic>
        <p:nvPicPr>
          <p:cNvPr id="8" name="Content Placeholder 7" descr="respiration 004.jpg">
            <a:extLst>
              <a:ext uri="{FF2B5EF4-FFF2-40B4-BE49-F238E27FC236}">
                <a16:creationId xmlns:a16="http://schemas.microsoft.com/office/drawing/2014/main" id="{62B9DE6C-0845-40FC-983A-35CD36D3C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174875"/>
            <a:ext cx="4343400" cy="44545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21662B-DF00-419D-A502-F9E988933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8794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Vertebral: </a:t>
            </a:r>
            <a:r>
              <a:rPr lang="en-US" sz="2000" dirty="0">
                <a:solidFill>
                  <a:srgbClr val="0070C0"/>
                </a:solidFill>
              </a:rPr>
              <a:t>upper 3 lumbar vertebrae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     </a:t>
            </a:r>
            <a:r>
              <a:rPr lang="en-US" sz="2000" dirty="0">
                <a:solidFill>
                  <a:srgbClr val="0070C0"/>
                </a:solidFill>
              </a:rPr>
              <a:t>(right &amp; left </a:t>
            </a:r>
            <a:r>
              <a:rPr lang="en-US" sz="2000" dirty="0" err="1">
                <a:solidFill>
                  <a:srgbClr val="0070C0"/>
                </a:solidFill>
              </a:rPr>
              <a:t>crus</a:t>
            </a:r>
            <a:r>
              <a:rPr lang="en-US" sz="2000" dirty="0">
                <a:solidFill>
                  <a:srgbClr val="0070C0"/>
                </a:solidFill>
              </a:rPr>
              <a:t> + </a:t>
            </a:r>
            <a:r>
              <a:rPr lang="en-US" sz="2000" dirty="0" err="1">
                <a:solidFill>
                  <a:srgbClr val="0070C0"/>
                </a:solidFill>
              </a:rPr>
              <a:t>arcuate</a:t>
            </a:r>
            <a:r>
              <a:rPr lang="en-US" sz="2000" dirty="0">
                <a:solidFill>
                  <a:srgbClr val="0070C0"/>
                </a:solidFill>
              </a:rPr>
              <a:t> ligaments)</a:t>
            </a:r>
          </a:p>
        </p:txBody>
      </p:sp>
      <p:sp>
        <p:nvSpPr>
          <p:cNvPr id="11270" name="TextBox 9">
            <a:extLst>
              <a:ext uri="{FF2B5EF4-FFF2-40B4-BE49-F238E27FC236}">
                <a16:creationId xmlns:a16="http://schemas.microsoft.com/office/drawing/2014/main" id="{F44B1309-1E1F-406F-BED8-68AC41970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248400"/>
            <a:ext cx="1235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B. Posterior view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A0DB812-91E2-4BC1-A158-A6D966672C2A}"/>
              </a:ext>
            </a:extLst>
          </p:cNvPr>
          <p:cNvSpPr/>
          <p:nvPr/>
        </p:nvSpPr>
        <p:spPr>
          <a:xfrm>
            <a:off x="1371600" y="58674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970176AC-D083-4D13-9F73-CDE3848B1892}"/>
              </a:ext>
            </a:extLst>
          </p:cNvPr>
          <p:cNvSpPr/>
          <p:nvPr/>
        </p:nvSpPr>
        <p:spPr>
          <a:xfrm>
            <a:off x="3429000" y="5791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3" name="TextBox 13">
            <a:extLst>
              <a:ext uri="{FF2B5EF4-FFF2-40B4-BE49-F238E27FC236}">
                <a16:creationId xmlns:a16="http://schemas.microsoft.com/office/drawing/2014/main" id="{EBAD33DC-5FE4-45F2-B458-1B0433ED8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15000"/>
            <a:ext cx="1690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Lateral arcuate ligament</a:t>
            </a:r>
          </a:p>
        </p:txBody>
      </p:sp>
      <p:pic>
        <p:nvPicPr>
          <p:cNvPr id="18" name="Content Placeholder 17" descr="respiration 003.jpg">
            <a:extLst>
              <a:ext uri="{FF2B5EF4-FFF2-40B4-BE49-F238E27FC236}">
                <a16:creationId xmlns:a16="http://schemas.microsoft.com/office/drawing/2014/main" id="{F117D06A-1AAA-4D0E-8D88-C645B6FE0B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4575" y="2174875"/>
            <a:ext cx="3984625" cy="44545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75" name="TextBox 18">
            <a:extLst>
              <a:ext uri="{FF2B5EF4-FFF2-40B4-BE49-F238E27FC236}">
                <a16:creationId xmlns:a16="http://schemas.microsoft.com/office/drawing/2014/main" id="{C7C268BD-E8EE-4855-8395-9A1310536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248400"/>
            <a:ext cx="1077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Posterior view</a:t>
            </a:r>
          </a:p>
        </p:txBody>
      </p:sp>
      <p:sp>
        <p:nvSpPr>
          <p:cNvPr id="11276" name="TextBox 19">
            <a:extLst>
              <a:ext uri="{FF2B5EF4-FFF2-40B4-BE49-F238E27FC236}">
                <a16:creationId xmlns:a16="http://schemas.microsoft.com/office/drawing/2014/main" id="{015A7C57-DD15-4B34-885F-5EC8825A4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15000"/>
            <a:ext cx="173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latin typeface="Calibri" panose="020F0502020204030204" pitchFamily="34" charset="0"/>
              </a:rPr>
              <a:t>Medial arcuate ligament</a:t>
            </a:r>
          </a:p>
        </p:txBody>
      </p:sp>
      <p:sp>
        <p:nvSpPr>
          <p:cNvPr id="11277" name="TextBox 20">
            <a:extLst>
              <a:ext uri="{FF2B5EF4-FFF2-40B4-BE49-F238E27FC236}">
                <a16:creationId xmlns:a16="http://schemas.microsoft.com/office/drawing/2014/main" id="{7F8C2259-DBEA-4583-BD28-84C996D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15000"/>
            <a:ext cx="172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latin typeface="Calibri" panose="020F0502020204030204" pitchFamily="34" charset="0"/>
              </a:rPr>
              <a:t>Lateral arcuate ligament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2F38E-459E-4661-9B6D-295D57074B6B}"/>
              </a:ext>
            </a:extLst>
          </p:cNvPr>
          <p:cNvCxnSpPr/>
          <p:nvPr/>
        </p:nvCxnSpPr>
        <p:spPr>
          <a:xfrm rot="16200000" flipV="1">
            <a:off x="7086600" y="54864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1AB87E-20C0-413E-B76B-C5D2EC21BDDA}"/>
              </a:ext>
            </a:extLst>
          </p:cNvPr>
          <p:cNvCxnSpPr/>
          <p:nvPr/>
        </p:nvCxnSpPr>
        <p:spPr>
          <a:xfrm flipV="1">
            <a:off x="5867400" y="54102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65E39E-00C8-49F8-983D-4336DC7AA2BD}"/>
              </a:ext>
            </a:extLst>
          </p:cNvPr>
          <p:cNvSpPr txBox="1"/>
          <p:nvPr/>
        </p:nvSpPr>
        <p:spPr>
          <a:xfrm>
            <a:off x="228600" y="5562600"/>
            <a:ext cx="15446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+mn-cs"/>
              </a:rPr>
              <a:t>Lateral </a:t>
            </a:r>
            <a:r>
              <a:rPr lang="en-US" sz="1050" b="1" dirty="0" err="1">
                <a:latin typeface="+mn-lt"/>
                <a:cs typeface="+mn-cs"/>
              </a:rPr>
              <a:t>arcuate</a:t>
            </a:r>
            <a:r>
              <a:rPr lang="en-US" sz="1050" b="1" dirty="0">
                <a:latin typeface="+mn-lt"/>
                <a:cs typeface="+mn-cs"/>
              </a:rPr>
              <a:t> ligament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F68B05-2259-485F-9B3C-560252DF127E}"/>
              </a:ext>
            </a:extLst>
          </p:cNvPr>
          <p:cNvCxnSpPr/>
          <p:nvPr/>
        </p:nvCxnSpPr>
        <p:spPr>
          <a:xfrm rot="5400000" flipH="1" flipV="1">
            <a:off x="1600200" y="50292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B6909C5-5BF4-4E9C-A428-737773D06D2B}"/>
              </a:ext>
            </a:extLst>
          </p:cNvPr>
          <p:cNvSpPr txBox="1"/>
          <p:nvPr/>
        </p:nvSpPr>
        <p:spPr>
          <a:xfrm>
            <a:off x="3581400" y="5486400"/>
            <a:ext cx="1025525" cy="692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+mn-cs"/>
              </a:rPr>
              <a:t>Medial </a:t>
            </a:r>
            <a:r>
              <a:rPr lang="en-US" sz="1050" b="1" dirty="0" err="1">
                <a:latin typeface="+mn-lt"/>
                <a:cs typeface="+mn-cs"/>
              </a:rPr>
              <a:t>arcuate</a:t>
            </a:r>
            <a:endParaRPr lang="en-US" sz="105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+mn-cs"/>
              </a:rPr>
              <a:t> ligament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0F294F0-AC1B-4FC9-995D-844D1D743B7F}"/>
              </a:ext>
            </a:extLst>
          </p:cNvPr>
          <p:cNvCxnSpPr/>
          <p:nvPr/>
        </p:nvCxnSpPr>
        <p:spPr>
          <a:xfrm rot="10800000">
            <a:off x="2819400" y="5029200"/>
            <a:ext cx="914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C1E11E6">
            <a:extLst>
              <a:ext uri="{FF2B5EF4-FFF2-40B4-BE49-F238E27FC236}">
                <a16:creationId xmlns:a16="http://schemas.microsoft.com/office/drawing/2014/main" id="{AD2B0B9E-C137-4A8B-A4E6-A77ACA19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t="31105" b="39087"/>
          <a:stretch>
            <a:fillRect/>
          </a:stretch>
        </p:blipFill>
        <p:spPr bwMode="auto">
          <a:xfrm>
            <a:off x="4786313" y="2214563"/>
            <a:ext cx="40719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http://download.e-bookshelf.de/download/0000/5951/66/L-X-0000595166-0001311118.XHTML/images/c04_image003.jpg">
            <a:hlinkClick r:id="rId5"/>
            <a:extLst>
              <a:ext uri="{FF2B5EF4-FFF2-40B4-BE49-F238E27FC236}">
                <a16:creationId xmlns:a16="http://schemas.microsoft.com/office/drawing/2014/main" id="{52BDB9DD-A35C-48D3-8E1F-9BC17063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4357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3F0F-24B1-4E67-9C3F-A6686A0F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OF DIAPHRAGM</a:t>
            </a:r>
            <a:b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 TENDON)</a:t>
            </a:r>
          </a:p>
        </p:txBody>
      </p:sp>
      <p:pic>
        <p:nvPicPr>
          <p:cNvPr id="8" name="Content Placeholder 7" descr="respiration 005.jpg">
            <a:extLst>
              <a:ext uri="{FF2B5EF4-FFF2-40B4-BE49-F238E27FC236}">
                <a16:creationId xmlns:a16="http://schemas.microsoft.com/office/drawing/2014/main" id="{C743266B-5A18-4795-9C76-93AFD9262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2200"/>
            <a:ext cx="4267200" cy="3581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respiration 006.jpg">
            <a:extLst>
              <a:ext uri="{FF2B5EF4-FFF2-40B4-BE49-F238E27FC236}">
                <a16:creationId xmlns:a16="http://schemas.microsoft.com/office/drawing/2014/main" id="{7D608BE3-1086-4267-9C9E-22A245B29F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2362200"/>
            <a:ext cx="4267200" cy="3581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03AA2690-CA3C-447D-858D-7A5BA15D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85938"/>
            <a:ext cx="814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>
                <a:solidFill>
                  <a:schemeClr val="hlink"/>
                </a:solidFill>
                <a:latin typeface="Calibri" panose="020F0502020204030204" pitchFamily="34" charset="0"/>
              </a:rPr>
              <a:t> (lies at  the level of xiphisternal joint, at 9</a:t>
            </a:r>
            <a:r>
              <a:rPr lang="en-US" altLang="en-US" b="1" baseline="30000">
                <a:solidFill>
                  <a:schemeClr val="hlink"/>
                </a:solidFill>
                <a:latin typeface="Calibri" panose="020F0502020204030204" pitchFamily="34" charset="0"/>
              </a:rPr>
              <a:t>th</a:t>
            </a:r>
            <a:r>
              <a:rPr lang="en-US" altLang="en-US" b="1">
                <a:solidFill>
                  <a:schemeClr val="hlink"/>
                </a:solidFill>
                <a:latin typeface="Calibri" panose="020F0502020204030204" pitchFamily="34" charset="0"/>
              </a:rPr>
              <a:t> thoracic Vertebra) </a:t>
            </a: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9F04-406D-418D-98FC-C789C6EF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F351-181C-4B79-AC8B-DBBBCA2C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357313"/>
            <a:ext cx="5000625" cy="4214812"/>
          </a:xfrm>
          <a:ln>
            <a:solidFill>
              <a:schemeClr val="accent1"/>
            </a:solidFill>
          </a:ln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b="1" dirty="0">
                <a:solidFill>
                  <a:srgbClr val="0070C0"/>
                </a:solidFill>
              </a:rPr>
              <a:t>between thoracic &amp; abdominal cavity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b="1" dirty="0">
                <a:solidFill>
                  <a:srgbClr val="0070C0"/>
                </a:solidFill>
              </a:rPr>
              <a:t> toward thoracic &amp;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b="1" dirty="0">
                <a:solidFill>
                  <a:srgbClr val="0070C0"/>
                </a:solidFill>
              </a:rPr>
              <a:t> toward abdominal cavity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to: </a:t>
            </a:r>
            <a:r>
              <a:rPr lang="en-US" b="1" dirty="0">
                <a:solidFill>
                  <a:srgbClr val="0070C0"/>
                </a:solidFill>
              </a:rPr>
              <a:t>sternum, costal cartilages,12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rib &amp; lumbar vertebrae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Fibers converge to join and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into </a:t>
            </a:r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tendon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b="1" dirty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b="1" dirty="0">
                <a:solidFill>
                  <a:srgbClr val="0070C0"/>
                </a:solidFill>
              </a:rPr>
              <a:t>contraction (descent) of diaphragm increase </a:t>
            </a:r>
            <a:r>
              <a:rPr lang="en-US" b="1" u="sng" dirty="0">
                <a:solidFill>
                  <a:srgbClr val="0070C0"/>
                </a:solidFill>
              </a:rPr>
              <a:t>vertical diameter </a:t>
            </a:r>
            <a:r>
              <a:rPr lang="en-US" b="1" dirty="0">
                <a:solidFill>
                  <a:srgbClr val="0070C0"/>
                </a:solidFill>
              </a:rPr>
              <a:t>of thoracic cavity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breathing)</a:t>
            </a:r>
          </a:p>
        </p:txBody>
      </p:sp>
      <p:pic>
        <p:nvPicPr>
          <p:cNvPr id="5" name="Content Placeholder 7" descr="respiration 004.jpg">
            <a:extLst>
              <a:ext uri="{FF2B5EF4-FFF2-40B4-BE49-F238E27FC236}">
                <a16:creationId xmlns:a16="http://schemas.microsoft.com/office/drawing/2014/main" id="{2E910FAC-B73D-4B30-AA00-5ED4149F7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1428750"/>
            <a:ext cx="3629025" cy="400050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45B11B-A497-45D3-9608-51291BF755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  <a:b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2D0075-F46B-4DEB-8D1E-EB5E62AAF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600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lower border of rib above to upper border of rib below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fibers: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&amp; medially</a:t>
            </a:r>
          </a:p>
        </p:txBody>
      </p:sp>
      <p:pic>
        <p:nvPicPr>
          <p:cNvPr id="8" name="Content Placeholder 7" descr="F66122-003-f027.jpg">
            <a:extLst>
              <a:ext uri="{FF2B5EF4-FFF2-40B4-BE49-F238E27FC236}">
                <a16:creationId xmlns:a16="http://schemas.microsoft.com/office/drawing/2014/main" id="{D0C33708-E125-4B11-BD4C-AECDF60617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098800"/>
            <a:ext cx="4040188" cy="3759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0678F7-3F32-4D80-AB70-1DD2D68B5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94175" cy="1219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 (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Content Placeholder 8" descr="F66122-003-f026a.jpg">
            <a:extLst>
              <a:ext uri="{FF2B5EF4-FFF2-40B4-BE49-F238E27FC236}">
                <a16:creationId xmlns:a16="http://schemas.microsoft.com/office/drawing/2014/main" id="{C51E2C55-B7FA-4C72-863E-FD21C3E2E9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5400" y="2906713"/>
            <a:ext cx="3398838" cy="39512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F2348591-C554-42C1-88D6-90B11F4A1805}"/>
              </a:ext>
            </a:extLst>
          </p:cNvPr>
          <p:cNvSpPr/>
          <p:nvPr/>
        </p:nvSpPr>
        <p:spPr>
          <a:xfrm>
            <a:off x="1295400" y="32766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6AF922-1388-4066-BDFB-971C21C5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2875"/>
            <a:ext cx="4191000" cy="95567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 Forced Inspiration)</a:t>
            </a:r>
          </a:p>
        </p:txBody>
      </p:sp>
      <p:pic>
        <p:nvPicPr>
          <p:cNvPr id="12" name="Content Placeholder 11" descr="respiration 010.jpg">
            <a:extLst>
              <a:ext uri="{FF2B5EF4-FFF2-40B4-BE49-F238E27FC236}">
                <a16:creationId xmlns:a16="http://schemas.microsoft.com/office/drawing/2014/main" id="{0F26CE50-7E9B-41C8-9E1D-21E953AB3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457200"/>
            <a:ext cx="3962400" cy="58388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9DE5E3-FF13-4BFD-A9B1-533160099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2922588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800" b="1" dirty="0">
                <a:solidFill>
                  <a:srgbClr val="0070C0"/>
                </a:solidFill>
              </a:rPr>
              <a:t> cervical vertebrae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Insertion:</a:t>
            </a:r>
            <a:r>
              <a:rPr lang="en-US" sz="2800" b="1" dirty="0">
                <a:solidFill>
                  <a:srgbClr val="0070C0"/>
                </a:solidFill>
              </a:rPr>
              <a:t> 1</a:t>
            </a:r>
            <a:r>
              <a:rPr lang="en-US" sz="2800" b="1" baseline="30000" dirty="0">
                <a:solidFill>
                  <a:srgbClr val="0070C0"/>
                </a:solidFill>
              </a:rPr>
              <a:t>st</a:t>
            </a:r>
            <a:r>
              <a:rPr lang="en-US" sz="2800" b="1" dirty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>
                <a:solidFill>
                  <a:srgbClr val="0070C0"/>
                </a:solidFill>
              </a:rPr>
              <a:t>nd</a:t>
            </a:r>
            <a:r>
              <a:rPr lang="en-US" sz="2800" b="1" dirty="0">
                <a:solidFill>
                  <a:srgbClr val="0070C0"/>
                </a:solidFill>
              </a:rPr>
              <a:t> ribs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US" sz="2800" b="1" dirty="0">
                <a:solidFill>
                  <a:srgbClr val="0070C0"/>
                </a:solidFill>
              </a:rPr>
              <a:t> elevates 1</a:t>
            </a:r>
            <a:r>
              <a:rPr lang="en-US" sz="2800" b="1" baseline="30000" dirty="0">
                <a:solidFill>
                  <a:srgbClr val="0070C0"/>
                </a:solidFill>
              </a:rPr>
              <a:t>st</a:t>
            </a:r>
            <a:r>
              <a:rPr lang="en-US" sz="2800" b="1" dirty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>
                <a:solidFill>
                  <a:srgbClr val="0070C0"/>
                </a:solidFill>
              </a:rPr>
              <a:t>nd</a:t>
            </a:r>
            <a:r>
              <a:rPr lang="en-US" sz="2800" b="1" dirty="0">
                <a:solidFill>
                  <a:srgbClr val="0070C0"/>
                </a:solidFill>
              </a:rPr>
              <a:t> ribs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C31EE-09EE-4F8A-8A3A-BE6632E3E771}"/>
              </a:ext>
            </a:extLst>
          </p:cNvPr>
          <p:cNvSpPr txBox="1"/>
          <p:nvPr/>
        </p:nvSpPr>
        <p:spPr>
          <a:xfrm>
            <a:off x="6781800" y="685800"/>
            <a:ext cx="21669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5-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Scalenus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anterior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6.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Scalenus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medius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7.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Scalenus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posterior</a:t>
            </a:r>
          </a:p>
        </p:txBody>
      </p:sp>
      <p:sp>
        <p:nvSpPr>
          <p:cNvPr id="15366" name="TextBox 13">
            <a:extLst>
              <a:ext uri="{FF2B5EF4-FFF2-40B4-BE49-F238E27FC236}">
                <a16:creationId xmlns:a16="http://schemas.microsoft.com/office/drawing/2014/main" id="{45C9B99C-74EC-479E-B227-2C21A02A3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419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400" b="1" baseline="30000">
                <a:solidFill>
                  <a:srgbClr val="FF0000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 rib</a:t>
            </a:r>
          </a:p>
        </p:txBody>
      </p:sp>
      <p:sp>
        <p:nvSpPr>
          <p:cNvPr id="15367" name="TextBox 14">
            <a:extLst>
              <a:ext uri="{FF2B5EF4-FFF2-40B4-BE49-F238E27FC236}">
                <a16:creationId xmlns:a16="http://schemas.microsoft.com/office/drawing/2014/main" id="{8877F0F3-662B-4BAB-AF7D-453F928A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029200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400" b="1" baseline="30000">
                <a:solidFill>
                  <a:srgbClr val="FF0000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 rib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D3470-DFDA-4155-9A04-C24819D2B9FD}"/>
              </a:ext>
            </a:extLst>
          </p:cNvPr>
          <p:cNvSpPr txBox="1"/>
          <p:nvPr/>
        </p:nvSpPr>
        <p:spPr>
          <a:xfrm>
            <a:off x="7010400" y="2209800"/>
            <a:ext cx="1914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Cervical vertebrae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5686A2-EEE3-4A41-A259-62F9087EFCA7}"/>
              </a:ext>
            </a:extLst>
          </p:cNvPr>
          <p:cNvCxnSpPr>
            <a:stCxn id="16" idx="1"/>
          </p:cNvCxnSpPr>
          <p:nvPr/>
        </p:nvCxnSpPr>
        <p:spPr>
          <a:xfrm rot="10800000">
            <a:off x="6477000" y="1524000"/>
            <a:ext cx="533400" cy="869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5253E0-778F-43BF-8D48-AB50D5D1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747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  <a:b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Forced Inspiration)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C32BC2-0DAF-4029-99E4-8FCB4D411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343400" cy="1284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>
                <a:solidFill>
                  <a:srgbClr val="0070C0"/>
                </a:solidFill>
              </a:rPr>
              <a:t> sternum + costal cartilages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humerus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113d.jpg">
            <a:extLst>
              <a:ext uri="{FF2B5EF4-FFF2-40B4-BE49-F238E27FC236}">
                <a16:creationId xmlns:a16="http://schemas.microsoft.com/office/drawing/2014/main" id="{0B11CADD-F490-4FB4-83D7-1450D270EF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3200400"/>
            <a:ext cx="4268788" cy="33543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9A4193-CDF9-42EB-8183-D23D571FE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152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>
                <a:solidFill>
                  <a:srgbClr val="0070C0"/>
                </a:solidFill>
              </a:rPr>
              <a:t> increases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>
                <a:solidFill>
                  <a:srgbClr val="0070C0"/>
                </a:solidFill>
              </a:rPr>
              <a:t>of thoracic cavity, when arm is fixed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1" name="Content Placeholder 10" descr="F66122-003-f017.jpg">
            <a:extLst>
              <a:ext uri="{FF2B5EF4-FFF2-40B4-BE49-F238E27FC236}">
                <a16:creationId xmlns:a16="http://schemas.microsoft.com/office/drawing/2014/main" id="{9E73AB2C-F21D-4B3F-8FCA-ED048223C7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3200400"/>
            <a:ext cx="4270375" cy="33972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5E610F-1F74-4306-91D9-DE0BD5AA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MUSCLES</a:t>
            </a:r>
            <a:endParaRPr lang="en-US" sz="5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95442B-AA39-46CB-A9A6-174F87AA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43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u="sng" dirty="0">
                <a:solidFill>
                  <a:srgbClr val="0070C0"/>
                </a:solidFill>
              </a:rPr>
              <a:t>Compression of abdominal viscera</a:t>
            </a:r>
            <a:r>
              <a:rPr lang="en-US" sz="2600" b="1" dirty="0">
                <a:solidFill>
                  <a:srgbClr val="0070C0"/>
                </a:solidFill>
              </a:rPr>
              <a:t> to help in </a:t>
            </a:r>
            <a:r>
              <a:rPr lang="en-US" sz="2600" b="1" u="sng" dirty="0">
                <a:solidFill>
                  <a:srgbClr val="0070C0"/>
                </a:solidFill>
              </a:rPr>
              <a:t>ascent of diaphragm </a:t>
            </a:r>
            <a:r>
              <a:rPr lang="en-US" sz="2600" b="1" dirty="0">
                <a:solidFill>
                  <a:srgbClr val="FF0000"/>
                </a:solidFill>
              </a:rPr>
              <a:t>)</a:t>
            </a:r>
            <a:r>
              <a:rPr lang="en-US" sz="2600" b="1" dirty="0">
                <a:solidFill>
                  <a:srgbClr val="0070C0"/>
                </a:solidFill>
              </a:rPr>
              <a:t>.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FEF842-CC64-4AFC-B090-2A92197E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 REST OF INTERCOSTAL MUSCLES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4FEF6-6806-44B7-BAE7-863211CC1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79487"/>
          </a:xfrm>
        </p:spPr>
        <p:txBody>
          <a:bodyPr rtlCol="0">
            <a:normAutofit fontScale="850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1. Internal </a:t>
            </a:r>
            <a:r>
              <a:rPr lang="en-US" dirty="0" err="1">
                <a:solidFill>
                  <a:srgbClr val="0070C0"/>
                </a:solidFill>
              </a:rPr>
              <a:t>intercostal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2. Innermost </a:t>
            </a:r>
            <a:r>
              <a:rPr lang="en-US" dirty="0" err="1">
                <a:solidFill>
                  <a:srgbClr val="0070C0"/>
                </a:solidFill>
              </a:rPr>
              <a:t>intercostal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>
                <a:solidFill>
                  <a:srgbClr val="0070C0"/>
                </a:solidFill>
              </a:rPr>
              <a:t>upward &amp; medially</a:t>
            </a:r>
          </a:p>
        </p:txBody>
      </p:sp>
      <p:pic>
        <p:nvPicPr>
          <p:cNvPr id="9" name="Content Placeholder 8" descr="F66122-003-f027.jpg">
            <a:extLst>
              <a:ext uri="{FF2B5EF4-FFF2-40B4-BE49-F238E27FC236}">
                <a16:creationId xmlns:a16="http://schemas.microsoft.com/office/drawing/2014/main" id="{EF856E32-7296-4AB8-8C19-24B2B2C72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3582"/>
          <a:stretch>
            <a:fillRect/>
          </a:stretch>
        </p:blipFill>
        <p:spPr>
          <a:xfrm>
            <a:off x="304800" y="2870200"/>
            <a:ext cx="4343400" cy="3987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829AE3-A059-47F6-9ACA-DD0ADD619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1600" y="1447800"/>
            <a:ext cx="3733800" cy="1219200"/>
          </a:xfrm>
        </p:spPr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70C0"/>
                </a:solidFill>
              </a:rPr>
              <a:t>3. </a:t>
            </a:r>
            <a:r>
              <a:rPr lang="en-US" sz="2200" dirty="0" err="1">
                <a:solidFill>
                  <a:srgbClr val="0070C0"/>
                </a:solidFill>
              </a:rPr>
              <a:t>Subcostal</a:t>
            </a:r>
            <a:endParaRPr lang="en-US" sz="2200" dirty="0">
              <a:solidFill>
                <a:srgbClr val="0070C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70C0"/>
                </a:solidFill>
              </a:rPr>
              <a:t>4. </a:t>
            </a:r>
            <a:r>
              <a:rPr lang="en-US" sz="2200" dirty="0" err="1">
                <a:solidFill>
                  <a:srgbClr val="0070C0"/>
                </a:solidFill>
              </a:rPr>
              <a:t>Transversus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thoracis</a:t>
            </a:r>
            <a:endParaRPr lang="en-US" sz="22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>
                <a:solidFill>
                  <a:srgbClr val="0070C0"/>
                </a:solidFill>
              </a:rPr>
              <a:t>intercostal</a:t>
            </a:r>
            <a:r>
              <a:rPr lang="en-US" sz="2200" dirty="0">
                <a:solidFill>
                  <a:srgbClr val="0070C0"/>
                </a:solidFill>
              </a:rPr>
              <a:t> nerves     (ventral </a:t>
            </a:r>
            <a:r>
              <a:rPr lang="en-US" sz="2200" dirty="0" err="1">
                <a:solidFill>
                  <a:srgbClr val="0070C0"/>
                </a:solidFill>
              </a:rPr>
              <a:t>rami</a:t>
            </a:r>
            <a:r>
              <a:rPr lang="en-US" sz="2200" dirty="0">
                <a:solidFill>
                  <a:srgbClr val="0070C0"/>
                </a:solidFill>
              </a:rPr>
              <a:t> of T1-T11)                 </a:t>
            </a:r>
          </a:p>
        </p:txBody>
      </p:sp>
      <p:pic>
        <p:nvPicPr>
          <p:cNvPr id="10" name="Content Placeholder 9" descr="F66122-003-f028.jpg">
            <a:extLst>
              <a:ext uri="{FF2B5EF4-FFF2-40B4-BE49-F238E27FC236}">
                <a16:creationId xmlns:a16="http://schemas.microsoft.com/office/drawing/2014/main" id="{AA22056D-9C39-46FD-89E9-6622DE4462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10200" y="2895600"/>
            <a:ext cx="3352800" cy="3962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4794B035-8CA4-4BB6-B990-59250DD3FB2E}"/>
              </a:ext>
            </a:extLst>
          </p:cNvPr>
          <p:cNvSpPr/>
          <p:nvPr/>
        </p:nvSpPr>
        <p:spPr>
          <a:xfrm>
            <a:off x="609600" y="5334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A4AF0BFB-D331-47C3-86FE-FEAE7DFE0042}"/>
              </a:ext>
            </a:extLst>
          </p:cNvPr>
          <p:cNvSpPr/>
          <p:nvPr/>
        </p:nvSpPr>
        <p:spPr>
          <a:xfrm>
            <a:off x="762000" y="609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B84BD4F-E624-4510-B09A-41C963573AF8}"/>
              </a:ext>
            </a:extLst>
          </p:cNvPr>
          <p:cNvSpPr/>
          <p:nvPr/>
        </p:nvSpPr>
        <p:spPr>
          <a:xfrm>
            <a:off x="5638800" y="4800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F30A7F0-910A-49ED-B459-1FA6E7FF6FAC}"/>
              </a:ext>
            </a:extLst>
          </p:cNvPr>
          <p:cNvSpPr/>
          <p:nvPr/>
        </p:nvSpPr>
        <p:spPr>
          <a:xfrm>
            <a:off x="6858000" y="6477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44" name="Picture 12" descr="Transversus thoracis.png">
            <a:hlinkClick r:id="rId4"/>
            <a:extLst>
              <a:ext uri="{FF2B5EF4-FFF2-40B4-BE49-F238E27FC236}">
                <a16:creationId xmlns:a16="http://schemas.microsoft.com/office/drawing/2014/main" id="{7B9C842B-4C1A-4C5D-AAF5-43CA18C7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992688"/>
            <a:ext cx="23812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7A8D33F7-84F1-4AA7-9615-8D224895B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6357938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chemeClr val="bg1"/>
                </a:solidFill>
              </a:rPr>
              <a:t>Posterior surface of sternum and costal cartilages, showing transversus thoracis.</a:t>
            </a:r>
          </a:p>
        </p:txBody>
      </p:sp>
      <p:sp>
        <p:nvSpPr>
          <p:cNvPr id="18445" name="TextBox 14">
            <a:extLst>
              <a:ext uri="{FF2B5EF4-FFF2-40B4-BE49-F238E27FC236}">
                <a16:creationId xmlns:a16="http://schemas.microsoft.com/office/drawing/2014/main" id="{8322E49C-41FF-4359-A276-E388DBBF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429375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rgbClr val="0070C0"/>
                </a:solidFill>
              </a:rPr>
              <a:t>Intercostal vessles&amp;nerve </a:t>
            </a:r>
            <a:r>
              <a:rPr lang="en-US" altLang="en-US" sz="800" b="1"/>
              <a:t>lie in </a:t>
            </a:r>
            <a:r>
              <a:rPr lang="en-US" altLang="en-US" sz="800" b="1">
                <a:solidFill>
                  <a:srgbClr val="FF0000"/>
                </a:solidFill>
              </a:rPr>
              <a:t>intercostal space </a:t>
            </a:r>
            <a:r>
              <a:rPr lang="en-US" altLang="en-US" sz="800" b="1"/>
              <a:t>behind the internal intercostal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790D460-1CA6-411E-A1B1-E458CA73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D30FE7-8B25-4E68-AE81-FB09373A1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724400" cy="1031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>
                <a:solidFill>
                  <a:srgbClr val="0070C0"/>
                </a:solidFill>
              </a:rPr>
              <a:t>downward &amp; medially</a:t>
            </a:r>
          </a:p>
        </p:txBody>
      </p:sp>
      <p:pic>
        <p:nvPicPr>
          <p:cNvPr id="10" name="Content Placeholder 9" descr="respiration 013.jpg">
            <a:extLst>
              <a:ext uri="{FF2B5EF4-FFF2-40B4-BE49-F238E27FC236}">
                <a16:creationId xmlns:a16="http://schemas.microsoft.com/office/drawing/2014/main" id="{5C95E872-9B38-4BC1-8150-E438016CE9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2514600"/>
            <a:ext cx="3581400" cy="41798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20A447-CF20-423F-A78E-47F7767EB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9600" y="1219200"/>
            <a:ext cx="4724400" cy="1143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 (middle layer)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3200" dirty="0">
                <a:solidFill>
                  <a:srgbClr val="0070C0"/>
                </a:solidFill>
              </a:rPr>
              <a:t>upward &amp; medially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Content Placeholder 10" descr="respiration 015.jpg">
            <a:extLst>
              <a:ext uri="{FF2B5EF4-FFF2-40B4-BE49-F238E27FC236}">
                <a16:creationId xmlns:a16="http://schemas.microsoft.com/office/drawing/2014/main" id="{7953E373-5D25-4B2B-A479-9BE0229B65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2514600"/>
            <a:ext cx="3200400" cy="41798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661285BA-ADD1-41B2-BA09-373985BEE44A}"/>
              </a:ext>
            </a:extLst>
          </p:cNvPr>
          <p:cNvSpPr/>
          <p:nvPr/>
        </p:nvSpPr>
        <p:spPr>
          <a:xfrm>
            <a:off x="3733800" y="3733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4" name="TextBox 7">
            <a:extLst>
              <a:ext uri="{FF2B5EF4-FFF2-40B4-BE49-F238E27FC236}">
                <a16:creationId xmlns:a16="http://schemas.microsoft.com/office/drawing/2014/main" id="{A8964D91-C9B5-42E1-8ABC-3335665E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191000"/>
            <a:ext cx="69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7030A0"/>
                </a:solidFill>
                <a:latin typeface="Calibri" panose="020F0502020204030204" pitchFamily="34" charset="0"/>
              </a:rPr>
              <a:t>Linea</a:t>
            </a:r>
          </a:p>
          <a:p>
            <a:pPr algn="ctr" eaLnBrk="1" hangingPunct="1"/>
            <a:r>
              <a:rPr lang="en-US" altLang="en-US" b="1">
                <a:solidFill>
                  <a:srgbClr val="7030A0"/>
                </a:solidFill>
                <a:latin typeface="Calibri" panose="020F0502020204030204" pitchFamily="34" charset="0"/>
              </a:rPr>
              <a:t>alba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54D144-2094-4388-BD57-BC9E097DCFF9}"/>
              </a:ext>
            </a:extLst>
          </p:cNvPr>
          <p:cNvCxnSpPr>
            <a:stCxn id="19464" idx="1"/>
          </p:cNvCxnSpPr>
          <p:nvPr/>
        </p:nvCxnSpPr>
        <p:spPr>
          <a:xfrm rot="10800000">
            <a:off x="7772400" y="4495800"/>
            <a:ext cx="38100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>
            <a:extLst>
              <a:ext uri="{FF2B5EF4-FFF2-40B4-BE49-F238E27FC236}">
                <a16:creationId xmlns:a16="http://schemas.microsoft.com/office/drawing/2014/main" id="{556B8708-C9B8-4AA7-AFA3-B083268073FA}"/>
              </a:ext>
            </a:extLst>
          </p:cNvPr>
          <p:cNvSpPr/>
          <p:nvPr/>
        </p:nvSpPr>
        <p:spPr>
          <a:xfrm>
            <a:off x="838200" y="39624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F7FFC9B-C71C-4BF9-8C4A-D65706215917}"/>
              </a:ext>
            </a:extLst>
          </p:cNvPr>
          <p:cNvSpPr/>
          <p:nvPr/>
        </p:nvSpPr>
        <p:spPr>
          <a:xfrm>
            <a:off x="4953000" y="4724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569445-2F14-4D0A-B139-B69D71493A5D}"/>
              </a:ext>
            </a:extLst>
          </p:cNvPr>
          <p:cNvCxnSpPr/>
          <p:nvPr/>
        </p:nvCxnSpPr>
        <p:spPr>
          <a:xfrm flipV="1">
            <a:off x="6572250" y="4572000"/>
            <a:ext cx="285750" cy="214313"/>
          </a:xfrm>
          <a:prstGeom prst="straightConnector1">
            <a:avLst/>
          </a:prstGeom>
          <a:ln>
            <a:solidFill>
              <a:srgbClr val="4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93A77E-D83B-4AE1-AF31-F21E1E1EBF62}"/>
              </a:ext>
            </a:extLst>
          </p:cNvPr>
          <p:cNvCxnSpPr/>
          <p:nvPr/>
        </p:nvCxnSpPr>
        <p:spPr>
          <a:xfrm>
            <a:off x="1857375" y="4071938"/>
            <a:ext cx="357188" cy="285750"/>
          </a:xfrm>
          <a:prstGeom prst="straightConnector1">
            <a:avLst/>
          </a:prstGeom>
          <a:ln>
            <a:solidFill>
              <a:srgbClr val="4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D8D1-4AAC-48DE-8CFD-726DC089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8B3FE-0ABC-4555-A466-B01880BC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497388" cy="1219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(inner layer)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sz="3100" dirty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EBE59-B35A-44E6-9A26-A959C8018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99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3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3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vertical</a:t>
            </a:r>
          </a:p>
        </p:txBody>
      </p:sp>
      <p:pic>
        <p:nvPicPr>
          <p:cNvPr id="12" name="Content Placeholder 11" descr="respiration 018.jpg">
            <a:extLst>
              <a:ext uri="{FF2B5EF4-FFF2-40B4-BE49-F238E27FC236}">
                <a16:creationId xmlns:a16="http://schemas.microsoft.com/office/drawing/2014/main" id="{5A03FDBA-12AF-4ED4-8D40-7D07245B5E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2667000"/>
            <a:ext cx="3886200" cy="4038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>
            <a:extLst>
              <a:ext uri="{FF2B5EF4-FFF2-40B4-BE49-F238E27FC236}">
                <a16:creationId xmlns:a16="http://schemas.microsoft.com/office/drawing/2014/main" id="{58D11736-DE2B-4BCD-BD7D-1F0D14FDD6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10400" y="2667000"/>
            <a:ext cx="1919288" cy="39512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7" name="TextBox 12">
            <a:extLst>
              <a:ext uri="{FF2B5EF4-FFF2-40B4-BE49-F238E27FC236}">
                <a16:creationId xmlns:a16="http://schemas.microsoft.com/office/drawing/2014/main" id="{0E26986E-9391-4088-B040-8A5EC76F7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86200"/>
            <a:ext cx="206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7030A0"/>
                </a:solidFill>
                <a:latin typeface="Calibri" panose="020F0502020204030204" pitchFamily="34" charset="0"/>
              </a:rPr>
              <a:t>Rectus abdominis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05CC74-C539-4EFA-9B22-C5EC21712659}"/>
              </a:ext>
            </a:extLst>
          </p:cNvPr>
          <p:cNvCxnSpPr/>
          <p:nvPr/>
        </p:nvCxnSpPr>
        <p:spPr>
          <a:xfrm>
            <a:off x="6477000" y="4114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3A2687-4A14-4B93-A359-04C9BBDF5AF1}"/>
              </a:ext>
            </a:extLst>
          </p:cNvPr>
          <p:cNvCxnSpPr/>
          <p:nvPr/>
        </p:nvCxnSpPr>
        <p:spPr>
          <a:xfrm rot="5400000" flipH="1" flipV="1">
            <a:off x="7581900" y="39243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192588-6F4E-48C8-9291-34B5E72FFDF0}"/>
              </a:ext>
            </a:extLst>
          </p:cNvPr>
          <p:cNvCxnSpPr/>
          <p:nvPr/>
        </p:nvCxnSpPr>
        <p:spPr>
          <a:xfrm rot="16200000" flipH="1">
            <a:off x="7581900" y="41529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41">
            <a:extLst>
              <a:ext uri="{FF2B5EF4-FFF2-40B4-BE49-F238E27FC236}">
                <a16:creationId xmlns:a16="http://schemas.microsoft.com/office/drawing/2014/main" id="{2F8F23D3-DBB3-4CD8-8DA4-53C4BBDC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0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7030A0"/>
                </a:solidFill>
                <a:latin typeface="Calibri" panose="020F0502020204030204" pitchFamily="34" charset="0"/>
              </a:rPr>
              <a:t>Transversus abdominis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D8F02C2-DDF2-4648-A036-FAA562F6C45B}"/>
              </a:ext>
            </a:extLst>
          </p:cNvPr>
          <p:cNvCxnSpPr/>
          <p:nvPr/>
        </p:nvCxnSpPr>
        <p:spPr>
          <a:xfrm flipV="1">
            <a:off x="6705600" y="4953000"/>
            <a:ext cx="685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1D7867-B3C5-410F-AD73-B0ED50390699}"/>
              </a:ext>
            </a:extLst>
          </p:cNvPr>
          <p:cNvCxnSpPr/>
          <p:nvPr/>
        </p:nvCxnSpPr>
        <p:spPr>
          <a:xfrm>
            <a:off x="11430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1CFE753-1BC0-48AB-9C29-36D412D44057}"/>
              </a:ext>
            </a:extLst>
          </p:cNvPr>
          <p:cNvSpPr/>
          <p:nvPr/>
        </p:nvSpPr>
        <p:spPr>
          <a:xfrm>
            <a:off x="228600" y="49530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A784B7-C698-4B57-9CB6-A5067CD37814}"/>
              </a:ext>
            </a:extLst>
          </p:cNvPr>
          <p:cNvCxnSpPr>
            <a:stCxn id="20491" idx="1"/>
          </p:cNvCxnSpPr>
          <p:nvPr/>
        </p:nvCxnSpPr>
        <p:spPr>
          <a:xfrm rot="10800000">
            <a:off x="1905000" y="5029200"/>
            <a:ext cx="2286000" cy="47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>
            <a:extLst>
              <a:ext uri="{FF2B5EF4-FFF2-40B4-BE49-F238E27FC236}">
                <a16:creationId xmlns:a16="http://schemas.microsoft.com/office/drawing/2014/main" id="{D155578C-6A67-471C-812B-4D99D2E8E74E}"/>
              </a:ext>
            </a:extLst>
          </p:cNvPr>
          <p:cNvSpPr/>
          <p:nvPr/>
        </p:nvSpPr>
        <p:spPr>
          <a:xfrm>
            <a:off x="304800" y="54864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39892E8-3E28-460C-BBE7-92A7D4761869}"/>
              </a:ext>
            </a:extLst>
          </p:cNvPr>
          <p:cNvCxnSpPr/>
          <p:nvPr/>
        </p:nvCxnSpPr>
        <p:spPr>
          <a:xfrm flipV="1">
            <a:off x="1143000" y="5334000"/>
            <a:ext cx="1219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Arrow 58">
            <a:extLst>
              <a:ext uri="{FF2B5EF4-FFF2-40B4-BE49-F238E27FC236}">
                <a16:creationId xmlns:a16="http://schemas.microsoft.com/office/drawing/2014/main" id="{A4C3DC99-EFFA-423C-ABEE-DA9C60527AF3}"/>
              </a:ext>
            </a:extLst>
          </p:cNvPr>
          <p:cNvSpPr/>
          <p:nvPr/>
        </p:nvSpPr>
        <p:spPr>
          <a:xfrm>
            <a:off x="3505200" y="4267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1FADF8-197F-49F2-A09A-0F35D7EE3719}"/>
              </a:ext>
            </a:extLst>
          </p:cNvPr>
          <p:cNvCxnSpPr/>
          <p:nvPr/>
        </p:nvCxnSpPr>
        <p:spPr>
          <a:xfrm rot="10800000">
            <a:off x="8077200" y="43434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Arrow 66">
            <a:extLst>
              <a:ext uri="{FF2B5EF4-FFF2-40B4-BE49-F238E27FC236}">
                <a16:creationId xmlns:a16="http://schemas.microsoft.com/office/drawing/2014/main" id="{C0E88EF1-F82A-4A71-BA53-D4EC7D12EEA1}"/>
              </a:ext>
            </a:extLst>
          </p:cNvPr>
          <p:cNvSpPr/>
          <p:nvPr/>
        </p:nvSpPr>
        <p:spPr>
          <a:xfrm>
            <a:off x="8839200" y="4267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389B-67F3-41A3-8BC2-33B2EF2B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FEE1-77A0-4F79-A8A6-281CE04B8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2060"/>
                </a:solidFill>
              </a:rPr>
              <a:t>components</a:t>
            </a:r>
            <a:r>
              <a:rPr lang="en-US" b="1" i="1" dirty="0">
                <a:solidFill>
                  <a:srgbClr val="0070C0"/>
                </a:solidFill>
              </a:rPr>
              <a:t> of the </a:t>
            </a:r>
            <a:r>
              <a:rPr lang="en-US" b="1" i="1" u="sng" dirty="0">
                <a:solidFill>
                  <a:srgbClr val="0070C0"/>
                </a:solidFill>
              </a:rPr>
              <a:t>thoracic cage </a:t>
            </a:r>
            <a:r>
              <a:rPr lang="en-US" b="1" i="1" dirty="0">
                <a:solidFill>
                  <a:srgbClr val="0070C0"/>
                </a:solidFill>
              </a:rPr>
              <a:t>and their </a:t>
            </a:r>
            <a:r>
              <a:rPr lang="en-US" b="1" i="1" dirty="0">
                <a:solidFill>
                  <a:srgbClr val="002060"/>
                </a:solidFill>
              </a:rPr>
              <a:t>articulations.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i="1" dirty="0">
                <a:solidFill>
                  <a:srgbClr val="0070C0"/>
                </a:solidFill>
              </a:rPr>
              <a:t>Describe in brief the </a:t>
            </a:r>
            <a:r>
              <a:rPr lang="en-US" b="1" i="1" u="sng" dirty="0">
                <a:solidFill>
                  <a:srgbClr val="0070C0"/>
                </a:solidFill>
              </a:rPr>
              <a:t>respiratory movements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i="1" dirty="0">
                <a:solidFill>
                  <a:srgbClr val="0070C0"/>
                </a:solidFill>
              </a:rPr>
              <a:t>List the </a:t>
            </a:r>
            <a:r>
              <a:rPr lang="en-US" b="1" i="1" dirty="0">
                <a:solidFill>
                  <a:srgbClr val="002060"/>
                </a:solidFill>
              </a:rPr>
              <a:t>muscles involved </a:t>
            </a:r>
            <a:r>
              <a:rPr lang="en-US" b="1" i="1" dirty="0">
                <a:solidFill>
                  <a:srgbClr val="0070C0"/>
                </a:solidFill>
              </a:rPr>
              <a:t>in </a:t>
            </a:r>
            <a:r>
              <a:rPr lang="en-US" b="1" i="1" dirty="0">
                <a:solidFill>
                  <a:srgbClr val="002060"/>
                </a:solidFill>
              </a:rPr>
              <a:t>inspiration </a:t>
            </a:r>
            <a:r>
              <a:rPr lang="en-US" b="1" i="1" dirty="0">
                <a:solidFill>
                  <a:srgbClr val="0070C0"/>
                </a:solidFill>
              </a:rPr>
              <a:t>and in </a:t>
            </a:r>
            <a:r>
              <a:rPr lang="en-US" b="1" i="1" dirty="0">
                <a:solidFill>
                  <a:srgbClr val="002060"/>
                </a:solidFill>
              </a:rPr>
              <a:t>expiration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2060"/>
                </a:solidFill>
              </a:rPr>
              <a:t>attachments of each muscle </a:t>
            </a:r>
            <a:r>
              <a:rPr lang="en-US" b="1" i="1" dirty="0">
                <a:solidFill>
                  <a:srgbClr val="0070C0"/>
                </a:solidFill>
              </a:rPr>
              <a:t>to the thoracic cage and its </a:t>
            </a:r>
            <a:r>
              <a:rPr lang="en-US" b="1" i="1" dirty="0">
                <a:solidFill>
                  <a:srgbClr val="002060"/>
                </a:solidFill>
              </a:rPr>
              <a:t>nerve supply.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i="1" dirty="0">
                <a:solidFill>
                  <a:srgbClr val="0070C0"/>
                </a:solidFill>
              </a:rPr>
              <a:t>Describe the origin, insertion, nerve supply of </a:t>
            </a:r>
            <a:r>
              <a:rPr lang="en-US" b="1" i="1" dirty="0">
                <a:solidFill>
                  <a:srgbClr val="002060"/>
                </a:solidFill>
              </a:rPr>
              <a:t>diaphragm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5A39E9-540E-4ABF-9549-8E827B34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4ECBA9-EA18-428D-852E-9A8CC44F7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786437"/>
          </a:xfrm>
          <a:ln>
            <a:solidFill>
              <a:srgbClr val="440BB5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70C0"/>
                </a:solidFill>
              </a:rPr>
              <a:t>Is formed of 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400" b="1" dirty="0">
                <a:solidFill>
                  <a:srgbClr val="0070C0"/>
                </a:solidFill>
              </a:rPr>
              <a:t>(to increase strength of anterior abdominal wall)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70C0"/>
                </a:solidFill>
              </a:rPr>
              <a:t>The 3 muscles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sheath in which a fourth muscle lies (rectus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70C0"/>
                </a:solidFill>
              </a:rPr>
              <a:t>Muscles are attached to: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400" b="1" dirty="0">
                <a:solidFill>
                  <a:srgbClr val="0070C0"/>
                </a:solidFill>
              </a:rPr>
              <a:t>+ hip bones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70C0"/>
                </a:solidFill>
              </a:rPr>
              <a:t>The </a:t>
            </a:r>
            <a:r>
              <a:rPr lang="en-US" sz="2400" b="1" dirty="0" err="1">
                <a:solidFill>
                  <a:srgbClr val="0070C0"/>
                </a:solidFill>
              </a:rPr>
              <a:t>aponeurosis</a:t>
            </a:r>
            <a:r>
              <a:rPr lang="en-US" sz="2400" b="1" dirty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400" b="1" dirty="0">
                <a:solidFill>
                  <a:srgbClr val="0070C0"/>
                </a:solidFill>
              </a:rPr>
              <a:t>Compression of abdominal viscera to help in ascent of diaphragm (during forced expiration).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b="1" dirty="0">
                <a:solidFill>
                  <a:srgbClr val="0070C0"/>
                </a:solidFill>
              </a:rPr>
              <a:t>lower 5 </a:t>
            </a:r>
            <a:r>
              <a:rPr lang="en-US" sz="2400" b="1" dirty="0" err="1">
                <a:solidFill>
                  <a:srgbClr val="0070C0"/>
                </a:solidFill>
              </a:rPr>
              <a:t>intercostal</a:t>
            </a:r>
            <a:r>
              <a:rPr lang="en-US" sz="2400" b="1" dirty="0">
                <a:solidFill>
                  <a:srgbClr val="0070C0"/>
                </a:solidFill>
              </a:rPr>
              <a:t> nerves (T7 – T11)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400" b="1" dirty="0">
                <a:solidFill>
                  <a:srgbClr val="0070C0"/>
                </a:solidFill>
              </a:rPr>
              <a:t>             </a:t>
            </a:r>
            <a:r>
              <a:rPr lang="en-US" sz="2400" b="1" dirty="0" err="1">
                <a:solidFill>
                  <a:srgbClr val="0070C0"/>
                </a:solidFill>
              </a:rPr>
              <a:t>subcostal</a:t>
            </a:r>
            <a:r>
              <a:rPr lang="en-US" sz="2400" b="1" dirty="0">
                <a:solidFill>
                  <a:srgbClr val="0070C0"/>
                </a:solidFill>
              </a:rPr>
              <a:t> nerve (T12) 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first lumbar nerve (L1).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8">
            <a:extLst>
              <a:ext uri="{FF2B5EF4-FFF2-40B4-BE49-F238E27FC236}">
                <a16:creationId xmlns:a16="http://schemas.microsoft.com/office/drawing/2014/main" id="{42F9D447-C88F-44BC-988E-6559362C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" name="Picture 2" descr="C:\Program Files\Microsoft Office\MEDIA\CAGCAT10\j0281904.wmf">
            <a:extLst>
              <a:ext uri="{FF2B5EF4-FFF2-40B4-BE49-F238E27FC236}">
                <a16:creationId xmlns:a16="http://schemas.microsoft.com/office/drawing/2014/main" id="{B0F61863-4810-4452-AA2B-4E1241047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8229600" cy="6172200"/>
          </a:xfrm>
          <a:ln w="190500" cap="sq">
            <a:solidFill>
              <a:schemeClr val="accent6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98297E-C317-466D-9E33-48ADEFAAD2E7}"/>
              </a:ext>
            </a:extLst>
          </p:cNvPr>
          <p:cNvSpPr/>
          <p:nvPr/>
        </p:nvSpPr>
        <p:spPr>
          <a:xfrm>
            <a:off x="1447800" y="2514600"/>
            <a:ext cx="6477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4EE649-0D5C-47E4-BDE9-B3479442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</a:p>
        </p:txBody>
      </p:sp>
      <p:pic>
        <p:nvPicPr>
          <p:cNvPr id="7" name="Content Placeholder 6" descr="respiration.jpg">
            <a:extLst>
              <a:ext uri="{FF2B5EF4-FFF2-40B4-BE49-F238E27FC236}">
                <a16:creationId xmlns:a16="http://schemas.microsoft.com/office/drawing/2014/main" id="{C7003929-24BB-42D7-BDC1-F5B935106F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4267200" cy="4495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>
            <a:extLst>
              <a:ext uri="{FF2B5EF4-FFF2-40B4-BE49-F238E27FC236}">
                <a16:creationId xmlns:a16="http://schemas.microsoft.com/office/drawing/2014/main" id="{D1898848-1F45-4968-A4D8-07E48850E0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4191000" cy="4495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E063EA63-E0C0-4940-BBA8-B4B979ACE148}"/>
              </a:ext>
            </a:extLst>
          </p:cNvPr>
          <p:cNvSpPr/>
          <p:nvPr/>
        </p:nvSpPr>
        <p:spPr>
          <a:xfrm>
            <a:off x="40386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57B39CE2-A91C-4CB6-B134-9029A6BDE08D}"/>
              </a:ext>
            </a:extLst>
          </p:cNvPr>
          <p:cNvSpPr/>
          <p:nvPr/>
        </p:nvSpPr>
        <p:spPr>
          <a:xfrm>
            <a:off x="37338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TextBox 14">
            <a:extLst>
              <a:ext uri="{FF2B5EF4-FFF2-40B4-BE49-F238E27FC236}">
                <a16:creationId xmlns:a16="http://schemas.microsoft.com/office/drawing/2014/main" id="{7C6E54E9-F465-4C0D-9979-8C5710CC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530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Rib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61D752-AA04-46F9-A38F-D782282E24A7}"/>
              </a:ext>
            </a:extLst>
          </p:cNvPr>
          <p:cNvCxnSpPr>
            <a:stCxn id="4103" idx="1"/>
          </p:cNvCxnSpPr>
          <p:nvPr/>
        </p:nvCxnSpPr>
        <p:spPr>
          <a:xfrm rot="10800000">
            <a:off x="3048000" y="4724400"/>
            <a:ext cx="304800" cy="382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Arrow 21">
            <a:extLst>
              <a:ext uri="{FF2B5EF4-FFF2-40B4-BE49-F238E27FC236}">
                <a16:creationId xmlns:a16="http://schemas.microsoft.com/office/drawing/2014/main" id="{21016C13-2E4F-470F-96AB-F9AAE18EA1E5}"/>
              </a:ext>
            </a:extLst>
          </p:cNvPr>
          <p:cNvSpPr/>
          <p:nvPr/>
        </p:nvSpPr>
        <p:spPr>
          <a:xfrm>
            <a:off x="3733800" y="5029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6" name="TextBox 22">
            <a:extLst>
              <a:ext uri="{FF2B5EF4-FFF2-40B4-BE49-F238E27FC236}">
                <a16:creationId xmlns:a16="http://schemas.microsoft.com/office/drawing/2014/main" id="{91A50838-A920-4253-836A-D0DC32781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438400"/>
            <a:ext cx="819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Vertebra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193646-EECF-4710-903D-C172A417C4D6}"/>
              </a:ext>
            </a:extLst>
          </p:cNvPr>
          <p:cNvCxnSpPr/>
          <p:nvPr/>
        </p:nvCxnSpPr>
        <p:spPr>
          <a:xfrm rot="10800000">
            <a:off x="6553200" y="20574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>
            <a:extLst>
              <a:ext uri="{FF2B5EF4-FFF2-40B4-BE49-F238E27FC236}">
                <a16:creationId xmlns:a16="http://schemas.microsoft.com/office/drawing/2014/main" id="{79DBE1FD-E40D-4A21-A3CC-88B7D9CB0582}"/>
              </a:ext>
            </a:extLst>
          </p:cNvPr>
          <p:cNvSpPr/>
          <p:nvPr/>
        </p:nvSpPr>
        <p:spPr>
          <a:xfrm>
            <a:off x="8077200" y="2209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59B48680-DB8E-4B0F-BE5E-04CE0D64A353}"/>
              </a:ext>
            </a:extLst>
          </p:cNvPr>
          <p:cNvSpPr/>
          <p:nvPr/>
        </p:nvSpPr>
        <p:spPr>
          <a:xfrm>
            <a:off x="3581400" y="1828800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C2C4E159-5C0B-4C16-8880-A583A86B3F92}"/>
              </a:ext>
            </a:extLst>
          </p:cNvPr>
          <p:cNvSpPr/>
          <p:nvPr/>
        </p:nvSpPr>
        <p:spPr>
          <a:xfrm>
            <a:off x="1752600" y="55626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2869EC-19A0-4C36-BA94-350EF4E6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8D7CC-317E-43BD-B344-7749162D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85875"/>
            <a:ext cx="4500563" cy="5072063"/>
          </a:xfrm>
          <a:ln>
            <a:solidFill>
              <a:schemeClr val="tx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in shape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sz="2400" b="1" dirty="0">
                <a:solidFill>
                  <a:srgbClr val="0070C0"/>
                </a:solidFill>
              </a:rPr>
              <a:t>narrow, open, </a:t>
            </a:r>
            <a:r>
              <a:rPr lang="en-US" sz="2400" b="1" dirty="0">
                <a:solidFill>
                  <a:srgbClr val="002060"/>
                </a:solidFill>
              </a:rPr>
              <a:t>continuous</a:t>
            </a:r>
            <a:r>
              <a:rPr lang="en-US" sz="2400" b="1" dirty="0">
                <a:solidFill>
                  <a:srgbClr val="0070C0"/>
                </a:solidFill>
              </a:rPr>
              <a:t> with neck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sz="2400" b="1" dirty="0">
                <a:solidFill>
                  <a:srgbClr val="0070C0"/>
                </a:solidFill>
              </a:rPr>
              <a:t> wide, </a:t>
            </a:r>
            <a:r>
              <a:rPr lang="en-US" sz="2400" b="1" dirty="0">
                <a:solidFill>
                  <a:srgbClr val="002060"/>
                </a:solidFill>
              </a:rPr>
              <a:t>closed by </a:t>
            </a:r>
            <a:r>
              <a:rPr lang="en-US" sz="2400" b="1" dirty="0">
                <a:solidFill>
                  <a:srgbClr val="0070C0"/>
                </a:solidFill>
              </a:rPr>
              <a:t>diaphragm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70C0"/>
                </a:solidFill>
              </a:rPr>
              <a:t>Formed of: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</a:rPr>
              <a:t>anteriorly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pairs of ribs: </a:t>
            </a:r>
            <a:r>
              <a:rPr lang="en-US" sz="2400" b="1" i="1" dirty="0">
                <a:solidFill>
                  <a:srgbClr val="0070C0"/>
                </a:solidFill>
              </a:rPr>
              <a:t>laterally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sz="2400" b="1" i="1" dirty="0" err="1">
                <a:solidFill>
                  <a:srgbClr val="0070C0"/>
                </a:solidFill>
              </a:rPr>
              <a:t>posteriorly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4" name="Content Placeholder 6" descr="respiration.jpg">
            <a:extLst>
              <a:ext uri="{FF2B5EF4-FFF2-40B4-BE49-F238E27FC236}">
                <a16:creationId xmlns:a16="http://schemas.microsoft.com/office/drawing/2014/main" id="{B2A30740-973E-47DF-AE80-A1D318603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8" y="1500188"/>
            <a:ext cx="4267200" cy="44958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4E875-150D-46C2-AE29-61C9B2BA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</a:p>
        </p:txBody>
      </p:sp>
      <p:pic>
        <p:nvPicPr>
          <p:cNvPr id="7" name="Content Placeholder 6" descr="respiration 002.jpg">
            <a:extLst>
              <a:ext uri="{FF2B5EF4-FFF2-40B4-BE49-F238E27FC236}">
                <a16:creationId xmlns:a16="http://schemas.microsoft.com/office/drawing/2014/main" id="{304D0984-92AE-4481-8F20-01D59F581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447800"/>
            <a:ext cx="5410200" cy="50593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8" name="TextBox 8">
            <a:extLst>
              <a:ext uri="{FF2B5EF4-FFF2-40B4-BE49-F238E27FC236}">
                <a16:creationId xmlns:a16="http://schemas.microsoft.com/office/drawing/2014/main" id="{B19A4DD9-EC73-4EBE-A787-9CD1366DE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00500"/>
            <a:ext cx="137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Sternocostal</a:t>
            </a:r>
          </a:p>
        </p:txBody>
      </p:sp>
      <p:sp>
        <p:nvSpPr>
          <p:cNvPr id="6149" name="TextBox 15">
            <a:extLst>
              <a:ext uri="{FF2B5EF4-FFF2-40B4-BE49-F238E27FC236}">
                <a16:creationId xmlns:a16="http://schemas.microsoft.com/office/drawing/2014/main" id="{0E218434-5785-4A56-A918-7A7040CA7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57813"/>
            <a:ext cx="155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Costochondral</a:t>
            </a:r>
          </a:p>
        </p:txBody>
      </p:sp>
      <p:sp>
        <p:nvSpPr>
          <p:cNvPr id="6150" name="TextBox 18">
            <a:extLst>
              <a:ext uri="{FF2B5EF4-FFF2-40B4-BE49-F238E27FC236}">
                <a16:creationId xmlns:a16="http://schemas.microsoft.com/office/drawing/2014/main" id="{F8AA3597-A3F2-4F2C-9780-821AEC29B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038600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Costovertebral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6D43A25-359E-4EC1-905E-D323B76412A6}"/>
              </a:ext>
            </a:extLst>
          </p:cNvPr>
          <p:cNvSpPr/>
          <p:nvPr/>
        </p:nvSpPr>
        <p:spPr>
          <a:xfrm>
            <a:off x="1598613" y="4484688"/>
            <a:ext cx="1677987" cy="76200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C96D21C-C9B3-4247-A85D-CDD963FF2EBD}"/>
              </a:ext>
            </a:extLst>
          </p:cNvPr>
          <p:cNvSpPr/>
          <p:nvPr/>
        </p:nvSpPr>
        <p:spPr>
          <a:xfrm>
            <a:off x="1785938" y="5289550"/>
            <a:ext cx="1795462" cy="120650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4765CA80-2EB9-4F44-B045-B62C82B5E307}"/>
              </a:ext>
            </a:extLst>
          </p:cNvPr>
          <p:cNvSpPr/>
          <p:nvPr/>
        </p:nvSpPr>
        <p:spPr>
          <a:xfrm>
            <a:off x="5867400" y="4222750"/>
            <a:ext cx="1524000" cy="46038"/>
          </a:xfrm>
          <a:prstGeom prst="lef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4" name="TextBox 9">
            <a:extLst>
              <a:ext uri="{FF2B5EF4-FFF2-40B4-BE49-F238E27FC236}">
                <a16:creationId xmlns:a16="http://schemas.microsoft.com/office/drawing/2014/main" id="{58C2C3A5-F65C-446E-B9E1-00F503CA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4357688"/>
            <a:ext cx="15716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000"/>
              <a:t>These are plane synovial joints.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000"/>
              <a:t>Between heads of ribs &amp; thoracic vertebrae.</a:t>
            </a:r>
          </a:p>
        </p:txBody>
      </p:sp>
      <p:sp>
        <p:nvSpPr>
          <p:cNvPr id="6155" name="TextBox 10">
            <a:extLst>
              <a:ext uri="{FF2B5EF4-FFF2-40B4-BE49-F238E27FC236}">
                <a16:creationId xmlns:a16="http://schemas.microsoft.com/office/drawing/2014/main" id="{AE4BECE2-A061-4337-8AE9-14B67FBB5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6250"/>
            <a:ext cx="1643063" cy="1169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000"/>
              <a:t>1</a:t>
            </a:r>
            <a:r>
              <a:rPr lang="en-US" altLang="en-US" sz="1000" baseline="30000"/>
              <a:t>st</a:t>
            </a:r>
            <a:r>
              <a:rPr lang="en-US" altLang="en-US" sz="1000"/>
              <a:t> costal cartilage: articulates with manubrium by a primary cartilaginous j.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000"/>
              <a:t>From 2</a:t>
            </a:r>
            <a:r>
              <a:rPr lang="en-US" altLang="en-US" sz="1000" baseline="30000"/>
              <a:t>nd</a:t>
            </a:r>
            <a:r>
              <a:rPr lang="en-US" altLang="en-US" sz="1000"/>
              <a:t> to 7</a:t>
            </a:r>
            <a:r>
              <a:rPr lang="en-US" altLang="en-US" sz="1000" baseline="30000"/>
              <a:t>th</a:t>
            </a:r>
            <a:r>
              <a:rPr lang="en-US" altLang="en-US" sz="1000"/>
              <a:t> cartilages articulate with sternum by synovial js.</a:t>
            </a:r>
          </a:p>
        </p:txBody>
      </p:sp>
      <p:sp>
        <p:nvSpPr>
          <p:cNvPr id="6156" name="TextBox 11">
            <a:extLst>
              <a:ext uri="{FF2B5EF4-FFF2-40B4-BE49-F238E27FC236}">
                <a16:creationId xmlns:a16="http://schemas.microsoft.com/office/drawing/2014/main" id="{D024D393-DED2-4310-82A4-CF6290AFB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715000"/>
            <a:ext cx="1500188" cy="554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000"/>
              <a:t>Between the costal cartilage and  the ribs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000"/>
              <a:t>Cartilagenous j.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0268-2996-4053-8EB9-9D54961F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pic>
        <p:nvPicPr>
          <p:cNvPr id="4" name="Content Placeholder 3" descr="F66122-003-f002.jpg">
            <a:extLst>
              <a:ext uri="{FF2B5EF4-FFF2-40B4-BE49-F238E27FC236}">
                <a16:creationId xmlns:a16="http://schemas.microsoft.com/office/drawing/2014/main" id="{A51DE7EB-6D32-4D10-A2F3-1C7FCCF5C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349"/>
          <a:stretch>
            <a:fillRect/>
          </a:stretch>
        </p:blipFill>
        <p:spPr>
          <a:xfrm>
            <a:off x="1987550" y="1600200"/>
            <a:ext cx="5168900" cy="43291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TextBox 4">
            <a:extLst>
              <a:ext uri="{FF2B5EF4-FFF2-40B4-BE49-F238E27FC236}">
                <a16:creationId xmlns:a16="http://schemas.microsoft.com/office/drawing/2014/main" id="{93E373C9-32BA-47E8-8E0E-E7202302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334000"/>
            <a:ext cx="137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Sternocostal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FBA9A8-037D-48D2-A046-D279CF3A691D}"/>
              </a:ext>
            </a:extLst>
          </p:cNvPr>
          <p:cNvCxnSpPr>
            <a:stCxn id="7172" idx="1"/>
          </p:cNvCxnSpPr>
          <p:nvPr/>
        </p:nvCxnSpPr>
        <p:spPr>
          <a:xfrm rot="10800000">
            <a:off x="6096000" y="4876800"/>
            <a:ext cx="1219200" cy="6413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9">
            <a:extLst>
              <a:ext uri="{FF2B5EF4-FFF2-40B4-BE49-F238E27FC236}">
                <a16:creationId xmlns:a16="http://schemas.microsoft.com/office/drawing/2014/main" id="{21C79586-09F1-4171-9351-92EC20EF7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4196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Costochondral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1D96B0-E15B-4F3E-AFD5-9D659CCAFBB1}"/>
              </a:ext>
            </a:extLst>
          </p:cNvPr>
          <p:cNvCxnSpPr>
            <a:stCxn id="7174" idx="1"/>
          </p:cNvCxnSpPr>
          <p:nvPr/>
        </p:nvCxnSpPr>
        <p:spPr>
          <a:xfrm rot="10800000" flipV="1">
            <a:off x="6858000" y="4603750"/>
            <a:ext cx="685800" cy="444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12">
            <a:extLst>
              <a:ext uri="{FF2B5EF4-FFF2-40B4-BE49-F238E27FC236}">
                <a16:creationId xmlns:a16="http://schemas.microsoft.com/office/drawing/2014/main" id="{03870389-237D-4072-9F8B-7B00BD77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Costovertebral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AB2DB3-F901-4772-90B7-1E4CF39688C0}"/>
              </a:ext>
            </a:extLst>
          </p:cNvPr>
          <p:cNvCxnSpPr/>
          <p:nvPr/>
        </p:nvCxnSpPr>
        <p:spPr>
          <a:xfrm flipV="1">
            <a:off x="1752600" y="2590800"/>
            <a:ext cx="2209800" cy="1079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">
            <a:extLst>
              <a:ext uri="{FF2B5EF4-FFF2-40B4-BE49-F238E27FC236}">
                <a16:creationId xmlns:a16="http://schemas.microsoft.com/office/drawing/2014/main" id="{99268EE2-5ED6-41A8-ADD0-36CB52970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857500"/>
            <a:ext cx="1214438" cy="261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/>
              <a:t>Plane synovial j.</a:t>
            </a:r>
          </a:p>
        </p:txBody>
      </p:sp>
      <p:sp>
        <p:nvSpPr>
          <p:cNvPr id="7179" name="TextBox 10">
            <a:extLst>
              <a:ext uri="{FF2B5EF4-FFF2-40B4-BE49-F238E27FC236}">
                <a16:creationId xmlns:a16="http://schemas.microsoft.com/office/drawing/2014/main" id="{731F7915-D88E-4DB5-8540-2636F7E0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643563"/>
            <a:ext cx="1214438" cy="2619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/>
              <a:t>Plane synovial j.</a:t>
            </a:r>
          </a:p>
        </p:txBody>
      </p:sp>
      <p:sp>
        <p:nvSpPr>
          <p:cNvPr id="7180" name="TextBox 12">
            <a:extLst>
              <a:ext uri="{FF2B5EF4-FFF2-40B4-BE49-F238E27FC236}">
                <a16:creationId xmlns:a16="http://schemas.microsoft.com/office/drawing/2014/main" id="{75A2AFCA-529E-412F-B788-4238C9DC9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4786313"/>
            <a:ext cx="1428750" cy="2619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/>
              <a:t>     Cartilegenous j.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52F8-E664-495D-A9E3-AAB7320C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</a:p>
        </p:txBody>
      </p:sp>
      <p:pic>
        <p:nvPicPr>
          <p:cNvPr id="6" name="Content Placeholder 5" descr="respiration 004.jpg">
            <a:extLst>
              <a:ext uri="{FF2B5EF4-FFF2-40B4-BE49-F238E27FC236}">
                <a16:creationId xmlns:a16="http://schemas.microsoft.com/office/drawing/2014/main" id="{8DA4384B-CC33-4D1E-A534-6DEC61B55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4432300" cy="45259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35DBD972-2CFF-4ED6-8563-86082A944204}"/>
              </a:ext>
            </a:extLst>
          </p:cNvPr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1287C6F0-BABF-4704-B12F-5EE13F9E80BF}"/>
              </a:ext>
            </a:extLst>
          </p:cNvPr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8" name="TextBox 9">
            <a:extLst>
              <a:ext uri="{FF2B5EF4-FFF2-40B4-BE49-F238E27FC236}">
                <a16:creationId xmlns:a16="http://schemas.microsoft.com/office/drawing/2014/main" id="{E53F6D40-A360-47BD-BD25-F6A004A9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57400"/>
            <a:ext cx="2971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Contraction (descent) of diaphragm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5DBAE-975B-4149-8056-59A485CB4961}"/>
              </a:ext>
            </a:extLst>
          </p:cNvPr>
          <p:cNvSpPr txBox="1"/>
          <p:nvPr/>
        </p:nvSpPr>
        <p:spPr>
          <a:xfrm>
            <a:off x="5029200" y="3505200"/>
            <a:ext cx="38989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+mn-lt"/>
                <a:cs typeface="+mn-cs"/>
              </a:rPr>
              <a:t>Increase of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vertical diameter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+mn-lt"/>
                <a:cs typeface="+mn-cs"/>
              </a:rPr>
              <a:t>of  thoracic cavity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FD49EFC2-F168-4119-B50B-1286355EE733}"/>
              </a:ext>
            </a:extLst>
          </p:cNvPr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358B70-29FB-44C1-A6A8-CB1A54BE10E1}"/>
              </a:ext>
            </a:extLst>
          </p:cNvPr>
          <p:cNvSpPr txBox="1"/>
          <p:nvPr/>
        </p:nvSpPr>
        <p:spPr>
          <a:xfrm>
            <a:off x="6019800" y="1524000"/>
            <a:ext cx="1789113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Inspiration</a:t>
            </a:r>
          </a:p>
        </p:txBody>
      </p:sp>
      <p:sp>
        <p:nvSpPr>
          <p:cNvPr id="8202" name="TextBox 19">
            <a:extLst>
              <a:ext uri="{FF2B5EF4-FFF2-40B4-BE49-F238E27FC236}">
                <a16:creationId xmlns:a16="http://schemas.microsoft.com/office/drawing/2014/main" id="{19602616-0AB2-445B-9BDE-47A03FCC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5400"/>
            <a:ext cx="4721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Relaxation (ascent) </a:t>
            </a:r>
          </a:p>
          <a:p>
            <a:pPr algn="ctr" eaLnBrk="1" hangingPunct="1"/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of diaphragm)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6010C-D34F-49A2-8BCD-4BDC1D22D712}"/>
              </a:ext>
            </a:extLst>
          </p:cNvPr>
          <p:cNvSpPr txBox="1"/>
          <p:nvPr/>
        </p:nvSpPr>
        <p:spPr>
          <a:xfrm>
            <a:off x="6064250" y="4575175"/>
            <a:ext cx="1698625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Expiration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FA5F-5C61-4CD6-89D0-84C29DB7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500188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OF RIBS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Normal Inspiration)</a:t>
            </a:r>
            <a:endParaRPr lang="en-US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B987B-6FFF-44E6-8858-AD85AA40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2133600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220" name="Content Placeholder 7" descr="F66122-003-f034a.jpg">
            <a:extLst>
              <a:ext uri="{FF2B5EF4-FFF2-40B4-BE49-F238E27FC236}">
                <a16:creationId xmlns:a16="http://schemas.microsoft.com/office/drawing/2014/main" id="{44F91481-776A-4DC8-A308-4F7B48D31C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657600"/>
            <a:ext cx="4040188" cy="2819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CE149F-D33F-4A98-92FB-E8D874E27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741487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(transverse) diameter of thoracic cavity</a:t>
            </a:r>
          </a:p>
        </p:txBody>
      </p:sp>
      <p:pic>
        <p:nvPicPr>
          <p:cNvPr id="9222" name="Content Placeholder 8" descr="F66122-003-f034b.jpg">
            <a:extLst>
              <a:ext uri="{FF2B5EF4-FFF2-40B4-BE49-F238E27FC236}">
                <a16:creationId xmlns:a16="http://schemas.microsoft.com/office/drawing/2014/main" id="{6E84D42A-67D2-485F-8F63-01E531CCC6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340100"/>
            <a:ext cx="4041775" cy="3517900"/>
          </a:xfr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0C41430D-9224-49C4-AF8F-52AA119FB0C5}"/>
              </a:ext>
            </a:extLst>
          </p:cNvPr>
          <p:cNvSpPr/>
          <p:nvPr/>
        </p:nvSpPr>
        <p:spPr>
          <a:xfrm>
            <a:off x="22098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0BC6506-5F3D-4E81-9301-35E901A39C40}"/>
              </a:ext>
            </a:extLst>
          </p:cNvPr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43E0-8D1E-49C7-81B5-9B2B7B56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 MUSCLES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50F8-750A-4553-9A78-70996F5F1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muscles (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during forced inspiration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first &amp; second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limb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832</Words>
  <Application>Microsoft Office PowerPoint</Application>
  <PresentationFormat>On-screen Show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Algerian</vt:lpstr>
      <vt:lpstr>Times New Roman</vt:lpstr>
      <vt:lpstr>Office Theme</vt:lpstr>
      <vt:lpstr>MUSCLES INVOLVED IN RESPIRATION </vt:lpstr>
      <vt:lpstr>OBJECTIVES</vt:lpstr>
      <vt:lpstr>THORACIC CAGE</vt:lpstr>
      <vt:lpstr>THORACIC CAGE</vt:lpstr>
      <vt:lpstr>ARTICULATIONS</vt:lpstr>
      <vt:lpstr>ARTICULATIONS</vt:lpstr>
      <vt:lpstr>RESPIRATORY MOVEMENTS A- MOVEMENTS OF DIAPHRAGM</vt:lpstr>
      <vt:lpstr>RESPIRATORY MOVEMENTS B- MOVEMENTS OF RIBS (In Normal Inspiration)</vt:lpstr>
      <vt:lpstr>INSPIRATORY MUSCLES</vt:lpstr>
      <vt:lpstr>ORIGIN OF DIAPHRAGM</vt:lpstr>
      <vt:lpstr>INSERTION OF DIAPHRAGM (CENTRAL TENDON)</vt:lpstr>
      <vt:lpstr>DIAPHRAGM</vt:lpstr>
      <vt:lpstr>EXTERNAL INTERCOSTAL (Inspiratory Muscle)</vt:lpstr>
      <vt:lpstr>SCALENE MUSCLES (In  Forced Inspiration)</vt:lpstr>
      <vt:lpstr>PECTORALIS MAJOR (In Forced Inspiration)</vt:lpstr>
      <vt:lpstr>EXPIRATORY MUSCLES</vt:lpstr>
      <vt:lpstr>RIB DEPRESSORS: REST OF INTERCOSTAL MUSCLES</vt:lpstr>
      <vt:lpstr>ANTERIOR ABDOMINAL WALL </vt:lpstr>
      <vt:lpstr>ANTERIOR ABDOMINAL WALL </vt:lpstr>
      <vt:lpstr>Anterior abdominal wall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Dana Al-Kadi</cp:lastModifiedBy>
  <cp:revision>160</cp:revision>
  <dcterms:created xsi:type="dcterms:W3CDTF">2010-01-27T08:25:16Z</dcterms:created>
  <dcterms:modified xsi:type="dcterms:W3CDTF">2017-12-29T18:01:02Z</dcterms:modified>
</cp:coreProperties>
</file>