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9"/>
  </p:notesMasterIdLst>
  <p:sldIdLst>
    <p:sldId id="256" r:id="rId2"/>
    <p:sldId id="262" r:id="rId3"/>
    <p:sldId id="328" r:id="rId4"/>
    <p:sldId id="263" r:id="rId5"/>
    <p:sldId id="264" r:id="rId6"/>
    <p:sldId id="273" r:id="rId7"/>
    <p:sldId id="275" r:id="rId8"/>
    <p:sldId id="265" r:id="rId9"/>
    <p:sldId id="335" r:id="rId10"/>
    <p:sldId id="336" r:id="rId11"/>
    <p:sldId id="332" r:id="rId12"/>
    <p:sldId id="333" r:id="rId13"/>
    <p:sldId id="334" r:id="rId14"/>
    <p:sldId id="269" r:id="rId15"/>
    <p:sldId id="305" r:id="rId16"/>
    <p:sldId id="306" r:id="rId17"/>
    <p:sldId id="309" r:id="rId18"/>
    <p:sldId id="312" r:id="rId19"/>
    <p:sldId id="314" r:id="rId20"/>
    <p:sldId id="315" r:id="rId21"/>
    <p:sldId id="317" r:id="rId22"/>
    <p:sldId id="340" r:id="rId23"/>
    <p:sldId id="341" r:id="rId24"/>
    <p:sldId id="339" r:id="rId25"/>
    <p:sldId id="324" r:id="rId26"/>
    <p:sldId id="327" r:id="rId27"/>
    <p:sldId id="288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0066"/>
    <a:srgbClr val="0000FF"/>
    <a:srgbClr val="FF3300"/>
    <a:srgbClr val="FFFF99"/>
    <a:srgbClr val="000000"/>
    <a:srgbClr val="FF66FF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0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C96163-98AC-4350-BF2B-A583059612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E4C1061-270D-4BC3-8CC3-C82AFFE05023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7994A5CC-3AD1-4B4A-8116-4EB047023366}" type="datetimeFigureOut">
              <a:rPr lang="en-US"/>
              <a:pPr>
                <a:defRPr/>
              </a:pPr>
              <a:t>1/1/2018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7A0E44B-3C02-4C77-9D5B-91B3522C950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61E80EF-06CF-4652-AFC0-25879D308D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F14FA2-6C22-4B4F-8379-27E2D086A45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4BCA16-037F-4ABB-AA20-FDE52FB383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66E18A5-3DEC-4354-BBBA-F43F684A5AB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7A834E62-D5E7-4AAA-ACF5-E0C57A6F2B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E5F04133-854F-43A1-9AC5-B21B62525CB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62229DBE-E258-4B65-A79D-0C84FBB141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2D9C442-53BC-4FA9-9049-850B0C605D6A}" type="slidenum">
              <a:rPr lang="en-US" altLang="en-US"/>
              <a:pPr/>
              <a:t>8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BBF586A9-9382-45D4-93F1-5C58810C382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40905AA-4CF3-45E3-9664-0323BBF373D8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F34B90DB-5979-4D08-9A82-49D7D5C0450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E9223161-BD86-415D-A06E-651D21732A1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ar-S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E150EF-6FA7-4771-9006-35FC22FA7F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28ACD9-E4D7-4D53-81F5-B0A888872B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C22A1AD-43AB-48E4-A519-7C9797A4D5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5447B-5E93-4D8C-B3F9-89AD9FCC01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3408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398B2CF-9563-4015-8D62-9829F3A032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50624E9-3B0A-4E1F-BADA-C4FE325D2B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F0984E-3C98-4218-9A45-3C84D96D0B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451317-5757-4889-8D20-9126E38D42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592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77225DF-43BC-4744-9268-4A51CEBAEC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E4FDA25-4835-4E6B-80C6-D71CB8D17A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923C7D-4F36-43B6-9DF1-5165AA58C8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D929C9-12F7-4DE0-9C0C-860790D8AC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926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124B04-8F41-46F6-8290-5D649EC827E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2B2D9C-1B58-4E62-8289-C4EA0D0A9E9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B78D375-B19D-4AF9-97B3-9821CCE073F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3AA1A8-810B-46A5-A4E8-60B78B30F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6945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26">
            <a:extLst>
              <a:ext uri="{FF2B5EF4-FFF2-40B4-BE49-F238E27FC236}">
                <a16:creationId xmlns:a16="http://schemas.microsoft.com/office/drawing/2014/main" id="{BA5EED7B-99E4-4C5B-90FB-A5AC5B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C6F83BF8-2AA0-4146-B6F2-5787C0607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Saeed Makarem</a:t>
            </a:r>
          </a:p>
        </p:txBody>
      </p:sp>
      <p:sp>
        <p:nvSpPr>
          <p:cNvPr id="7" name="Slide Number Placeholder 15">
            <a:extLst>
              <a:ext uri="{FF2B5EF4-FFF2-40B4-BE49-F238E27FC236}">
                <a16:creationId xmlns:a16="http://schemas.microsoft.com/office/drawing/2014/main" id="{ACEED54C-E182-4CC4-84B7-FB81E4B4E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85DA0-8270-4BD2-9460-2C663A87D2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19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08FB6F0-A8C1-4532-A82E-E3212DD4F1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F68FC3-724D-4D97-AA98-9A53CEF04E9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382DF42-67AE-443A-8989-571050FF9CD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C6103E-7C19-44AB-8ED0-88F85C0831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4798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530D1CC-B0C2-45F4-B282-2FCB83D19D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13804D-47D5-429C-BFB8-3CFB7BB7B7C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0A75F0D-F7BE-43D0-9C3A-8D3E5E302C6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732DA6-EED1-429B-9B42-FD7ED09923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500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E21BE6-96F5-417F-A0D6-32A3971A7C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351A5B-8F79-4A62-8079-1FC26E67FC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8D35F0-A423-484C-B723-D23FE7C41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C71086-275E-485E-8239-8F14B39D93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89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0277B98-DE07-47BE-8F54-1D7A018741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72321EB-8F05-4A6C-B80D-7F8FEDA93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3D06ACA6-A2EE-48B3-A714-5D6DD5D220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E38BCC-2B23-4F4E-A029-2806EA79E6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07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991FDCF-DDCE-4F6F-A390-EF2EDFD6C9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B29E3F7-3A0F-4043-AE1F-BE9F8C455AE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DAF412B-B33C-4607-B2FE-E8CAD2DBA8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89D1FA-C6D8-4F61-AD71-3ECBC59927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8965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3983021-782B-49A8-A01F-8FEDB9E7722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17EF83C-FD54-45DB-90CD-82733406CA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F916901-86C4-4766-BA24-2B78E2E20C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1BA3D8-FBE8-49B9-925F-447740CC74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909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C100EF-334F-4277-9DDF-358B04C9ED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86632E-79BB-42B4-AB89-8BD916F863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8943B8-75A5-4AC0-A399-AE79669A99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5921E8-D32A-438D-AF44-70DD71957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3554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6A3F8C-3786-4887-9B20-2AD60A4FD4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0A3407E-C6B9-465A-BC78-2876835A8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F4364D-1BB0-4875-A491-78D6024D57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4ECE99-53ED-40A5-BEB0-3F2B55C963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9231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06E89479-42A1-4F3F-846B-936AD03B4F2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E774DAD-1674-4918-B49A-37E69B23ED5D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6273AF64-E5F6-4777-A98C-B3B57EEFD3C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A1403C06-FFCD-45CA-AFE2-67BA7720A94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2A71B76D-A9AF-4529-8FCB-5069042A33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A310FF9-AAE8-49C4-BD4C-BB54B087C1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Bismillah_458">
            <a:extLst>
              <a:ext uri="{FF2B5EF4-FFF2-40B4-BE49-F238E27FC236}">
                <a16:creationId xmlns:a16="http://schemas.microsoft.com/office/drawing/2014/main" id="{4FF37F9B-12B5-4F6B-98DA-72393D70F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733800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CBEB562-A3F4-45AE-97EE-52EF718CC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16013" y="188913"/>
            <a:ext cx="6551612" cy="575791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C00000"/>
                </a:solidFill>
                <a:cs typeface="Aharoni" pitchFamily="2" charset="-79"/>
              </a:rPr>
              <a:t>RESPIRATORY MUCOSA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DC93DBCD-8743-4D8B-A9D8-A959B1938DF4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4508500"/>
            <a:ext cx="8424863" cy="2349500"/>
          </a:xfrm>
          <a:gradFill flip="none" rotWithShape="1">
            <a:gsLst>
              <a:gs pos="0">
                <a:schemeClr val="accent1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accent1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1">
                  <a:lumMod val="20000"/>
                  <a:lumOff val="8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eaLnBrk="1" hangingPunct="1">
              <a:defRPr/>
            </a:pPr>
            <a:r>
              <a:rPr lang="en-US" b="1" dirty="0">
                <a:solidFill>
                  <a:srgbClr val="000000"/>
                </a:solidFill>
              </a:rPr>
              <a:t>It is </a:t>
            </a:r>
            <a:r>
              <a:rPr lang="en-US" b="1" u="sng" dirty="0">
                <a:solidFill>
                  <a:srgbClr val="000000"/>
                </a:solidFill>
              </a:rPr>
              <a:t>thick,</a:t>
            </a:r>
            <a:r>
              <a:rPr lang="en-US" b="1" dirty="0">
                <a:solidFill>
                  <a:srgbClr val="000000"/>
                </a:solidFill>
              </a:rPr>
              <a:t> ciliated highly vascular and contains mucous glands &amp; goblet cells</a:t>
            </a:r>
            <a:endParaRPr lang="en-US" dirty="0">
              <a:solidFill>
                <a:srgbClr val="000000"/>
              </a:solidFill>
            </a:endParaRPr>
          </a:p>
          <a:p>
            <a:pPr eaLnBrk="1" hangingPunct="1">
              <a:defRPr/>
            </a:pPr>
            <a:r>
              <a:rPr lang="en-US" dirty="0">
                <a:solidFill>
                  <a:schemeClr val="bg2"/>
                </a:solidFill>
              </a:rPr>
              <a:t>It lines the </a:t>
            </a:r>
            <a:r>
              <a:rPr lang="en-US" b="1" dirty="0">
                <a:solidFill>
                  <a:srgbClr val="FF0000"/>
                </a:solidFill>
              </a:rPr>
              <a:t>Lower part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of the nasal cavity. </a:t>
            </a:r>
            <a:endParaRPr lang="en-US" b="1" dirty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It functions to </a:t>
            </a:r>
            <a:r>
              <a:rPr lang="en-US" u="sng" dirty="0">
                <a:solidFill>
                  <a:srgbClr val="FF0000"/>
                </a:solidFill>
              </a:rPr>
              <a:t>moisten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, </a:t>
            </a:r>
            <a:r>
              <a:rPr lang="en-US" u="sng" dirty="0">
                <a:solidFill>
                  <a:srgbClr val="0000FF"/>
                </a:solidFill>
              </a:rPr>
              <a:t>clean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and </a:t>
            </a:r>
            <a:r>
              <a:rPr lang="en-US" u="sng" dirty="0">
                <a:solidFill>
                  <a:schemeClr val="accent4">
                    <a:lumMod val="10000"/>
                  </a:schemeClr>
                </a:solidFill>
              </a:rPr>
              <a:t>warm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the inspired air.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The air is </a:t>
            </a:r>
            <a:r>
              <a:rPr lang="en-US" b="1" u="sng" dirty="0">
                <a:solidFill>
                  <a:srgbClr val="C00000"/>
                </a:solidFill>
              </a:rPr>
              <a:t>moistened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by the secretion of numerous serous glands.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It is </a:t>
            </a:r>
            <a:r>
              <a:rPr lang="en-US" b="1" u="sng" dirty="0">
                <a:solidFill>
                  <a:srgbClr val="C00000"/>
                </a:solidFill>
              </a:rPr>
              <a:t>cleaned</a:t>
            </a: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 by the removal of the dust particles by the ciliary action of the columnar ciliated epithelium that covers the mucosa.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dirty="0">
                <a:solidFill>
                  <a:schemeClr val="accent4">
                    <a:lumMod val="10000"/>
                  </a:schemeClr>
                </a:solidFill>
              </a:rPr>
              <a:t>The air is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b="1" u="sng" dirty="0">
                <a:solidFill>
                  <a:srgbClr val="C00000"/>
                </a:solidFill>
              </a:rPr>
              <a:t>warmed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>
                <a:solidFill>
                  <a:schemeClr val="accent4">
                    <a:lumMod val="25000"/>
                  </a:schemeClr>
                </a:solidFill>
              </a:rPr>
              <a:t>by a</a:t>
            </a:r>
            <a:r>
              <a:rPr lang="en-US" dirty="0"/>
              <a:t> </a:t>
            </a:r>
            <a:r>
              <a:rPr lang="en-US" b="1" i="1" dirty="0">
                <a:solidFill>
                  <a:srgbClr val="0070C0"/>
                </a:solidFill>
              </a:rPr>
              <a:t>submucous venous plexus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b="1" dirty="0">
                <a:solidFill>
                  <a:srgbClr val="0000FF"/>
                </a:solidFill>
              </a:rPr>
              <a:t>The Vestibule is lined by </a:t>
            </a:r>
            <a:r>
              <a:rPr lang="en-US" b="1" dirty="0">
                <a:solidFill>
                  <a:srgbClr val="FF0000"/>
                </a:solidFill>
              </a:rPr>
              <a:t>Skin.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6628" name="Slide Number Placeholder 6">
            <a:extLst>
              <a:ext uri="{FF2B5EF4-FFF2-40B4-BE49-F238E27FC236}">
                <a16:creationId xmlns:a16="http://schemas.microsoft.com/office/drawing/2014/main" id="{4151CF36-9A44-4A9D-8E3C-8F2BCE0A9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427DF0EC-EEF5-4333-9988-21A6A8FC0DC2}" type="slidenum">
              <a:rPr lang="en-US" altLang="en-US"/>
              <a:pPr/>
              <a:t>10</a:t>
            </a:fld>
            <a:endParaRPr lang="en-US" altLang="en-US"/>
          </a:p>
        </p:txBody>
      </p:sp>
      <p:pic>
        <p:nvPicPr>
          <p:cNvPr id="6" name="Picture 7" descr="9347834A">
            <a:extLst>
              <a:ext uri="{FF2B5EF4-FFF2-40B4-BE49-F238E27FC236}">
                <a16:creationId xmlns:a16="http://schemas.microsoft.com/office/drawing/2014/main" id="{7E72B382-E935-480C-B371-1180BFF0D8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t="6818" r="3040" b="4546"/>
          <a:stretch>
            <a:fillRect/>
          </a:stretch>
        </p:blipFill>
        <p:spPr bwMode="auto">
          <a:xfrm>
            <a:off x="395288" y="836613"/>
            <a:ext cx="7632700" cy="36004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3BE93F-3389-4EC7-A909-59681F2AB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0" y="685800"/>
            <a:ext cx="3008313" cy="641350"/>
          </a:xfrm>
        </p:spPr>
        <p:txBody>
          <a:bodyPr/>
          <a:lstStyle/>
          <a:p>
            <a:pPr algn="ctr">
              <a:defRPr/>
            </a:pPr>
            <a:r>
              <a:rPr lang="en-US" sz="3200" dirty="0">
                <a:solidFill>
                  <a:srgbClr val="FF0000"/>
                </a:solidFill>
                <a:latin typeface="Arial Rounded MT Bold" pitchFamily="34" charset="0"/>
              </a:rPr>
              <a:t>Nerve Supply</a:t>
            </a:r>
            <a:endParaRPr lang="en-US" sz="32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E39A88E-BAD3-41E7-9561-50881E625A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0" y="685800"/>
            <a:ext cx="3160713" cy="5440363"/>
          </a:xfrm>
          <a:ln>
            <a:solidFill>
              <a:srgbClr val="FF33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Olfactory mucosa</a:t>
            </a:r>
            <a:r>
              <a:rPr lang="en-US" sz="28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800" dirty="0">
                <a:latin typeface="Tahoma" pitchFamily="34" charset="0"/>
                <a:cs typeface="Tahoma" pitchFamily="34" charset="0"/>
              </a:rPr>
              <a:t>supplied by </a:t>
            </a:r>
            <a:r>
              <a:rPr lang="en-US" sz="28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olfactory nerves.</a:t>
            </a:r>
          </a:p>
          <a:p>
            <a:pPr eaLnBrk="1" hangingPunct="1">
              <a:lnSpc>
                <a:spcPct val="90000"/>
              </a:lnSpc>
              <a:buClrTx/>
              <a:buFont typeface="Wingdings" panose="05000000000000000000" pitchFamily="2" charset="2"/>
              <a:buChar char="§"/>
              <a:defRPr/>
            </a:pPr>
            <a:r>
              <a:rPr lang="en-US" sz="2800" dirty="0">
                <a:latin typeface="Tahoma" pitchFamily="34" charset="0"/>
                <a:cs typeface="Tahoma" pitchFamily="34" charset="0"/>
              </a:rPr>
              <a:t>Nerves of general sensation are derived from</a:t>
            </a:r>
          </a:p>
          <a:p>
            <a:pPr eaLnBrk="1" hangingPunct="1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ophthalmic</a:t>
            </a:r>
            <a:endParaRPr lang="en-US" sz="2800" dirty="0"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maxillary nerves.</a:t>
            </a:r>
          </a:p>
          <a:p>
            <a:pPr eaLnBrk="1" hangingPunct="1">
              <a:lnSpc>
                <a:spcPct val="90000"/>
              </a:lnSpc>
              <a:buClrTx/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Autonomic fibers.</a:t>
            </a:r>
          </a:p>
          <a:p>
            <a:pPr>
              <a:defRPr/>
            </a:pPr>
            <a:endParaRPr lang="en-US" sz="2800" dirty="0"/>
          </a:p>
        </p:txBody>
      </p:sp>
      <p:pic>
        <p:nvPicPr>
          <p:cNvPr id="13316" name="Picture 10" descr="F66122-008-f232">
            <a:extLst>
              <a:ext uri="{FF2B5EF4-FFF2-40B4-BE49-F238E27FC236}">
                <a16:creationId xmlns:a16="http://schemas.microsoft.com/office/drawing/2014/main" id="{21E0C183-6301-42F6-A4BC-DA29EF9975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4425" y="2057400"/>
            <a:ext cx="5489575" cy="37084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DBBB6-5000-4CA9-88AE-8CBACBA37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9600" y="762000"/>
            <a:ext cx="4267200" cy="641350"/>
          </a:xfrm>
        </p:spPr>
        <p:txBody>
          <a:bodyPr/>
          <a:lstStyle/>
          <a:p>
            <a:pPr algn="ctr">
              <a:defRPr/>
            </a:pPr>
            <a:r>
              <a:rPr lang="en-US" sz="4000" dirty="0"/>
              <a:t>Blood supply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8F826-861E-43E3-A775-9D6CB9A654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609600"/>
            <a:ext cx="3352800" cy="5516563"/>
          </a:xfrm>
          <a:ln>
            <a:solidFill>
              <a:srgbClr val="FF3300"/>
            </a:solidFill>
          </a:ln>
        </p:spPr>
        <p:txBody>
          <a:bodyPr/>
          <a:lstStyle/>
          <a:p>
            <a:pPr marL="342900" indent="-342900" eaLnBrk="1" hangingPunct="1">
              <a:defRPr/>
            </a:pPr>
            <a:r>
              <a:rPr lang="en-US" sz="2000" dirty="0">
                <a:solidFill>
                  <a:srgbClr val="FF3300"/>
                </a:solidFill>
                <a:latin typeface="Arial Rounded MT Bold" pitchFamily="34" charset="0"/>
              </a:rPr>
              <a:t>Arterial Supply: 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Branches of the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maxillary,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facial &amp;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99"/>
                </a:solidFill>
                <a:latin typeface="Tahoma" pitchFamily="34" charset="0"/>
                <a:cs typeface="Tahoma" pitchFamily="34" charset="0"/>
              </a:rPr>
              <a:t>ophthalmic arteries.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The arteries make a rich anastomosis in the region of the </a:t>
            </a:r>
            <a:r>
              <a:rPr lang="en-US" sz="2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vestibule,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and anterior portion of the septum.</a:t>
            </a:r>
          </a:p>
          <a:p>
            <a:pPr marL="342900" indent="-342900" eaLnBrk="1" hangingPunct="1">
              <a:defRPr/>
            </a:pPr>
            <a:r>
              <a:rPr lang="en-US" sz="2000" dirty="0">
                <a:solidFill>
                  <a:srgbClr val="FF3300"/>
                </a:solidFill>
                <a:latin typeface="Arial Rounded MT Bold" pitchFamily="34" charset="0"/>
              </a:rPr>
              <a:t>Venous Drainage</a:t>
            </a:r>
            <a:r>
              <a:rPr lang="en-US" sz="2000" dirty="0">
                <a:solidFill>
                  <a:srgbClr val="FF3300"/>
                </a:solidFill>
              </a:rPr>
              <a:t>: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2000" dirty="0">
                <a:latin typeface="Tahoma" pitchFamily="34" charset="0"/>
                <a:cs typeface="Tahoma" pitchFamily="34" charset="0"/>
              </a:rPr>
              <a:t>drain into the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facial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,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ophthalmic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, and 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spheno</a:t>
            </a:r>
            <a:r>
              <a:rPr lang="en-US" sz="2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-palatine veins. 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endParaRPr lang="en-US" sz="20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2000" dirty="0"/>
          </a:p>
        </p:txBody>
      </p:sp>
      <p:pic>
        <p:nvPicPr>
          <p:cNvPr id="14340" name="Picture 6" descr="F66122-008-f230">
            <a:extLst>
              <a:ext uri="{FF2B5EF4-FFF2-40B4-BE49-F238E27FC236}">
                <a16:creationId xmlns:a16="http://schemas.microsoft.com/office/drawing/2014/main" id="{CCA23F18-D319-4A77-823E-F3DE05BFC9D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86200" y="2438400"/>
            <a:ext cx="5111750" cy="34972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3290E-1915-44E0-B09F-56CFABB56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505200" cy="717550"/>
          </a:xfrm>
        </p:spPr>
        <p:txBody>
          <a:bodyPr/>
          <a:lstStyle/>
          <a:p>
            <a:pPr algn="ctr">
              <a:defRPr/>
            </a:pPr>
            <a:r>
              <a:rPr lang="en-US" sz="2400" dirty="0">
                <a:solidFill>
                  <a:srgbClr val="FF3300"/>
                </a:solidFill>
                <a:latin typeface="Arial Rounded MT Bold" pitchFamily="34" charset="0"/>
                <a:cs typeface="Tahoma" pitchFamily="34" charset="0"/>
              </a:rPr>
              <a:t>Lymphatic</a:t>
            </a:r>
            <a:r>
              <a:rPr lang="en-US" sz="2400" dirty="0">
                <a:solidFill>
                  <a:srgbClr val="FF33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rgbClr val="FF3300"/>
                </a:solidFill>
                <a:latin typeface="Arial Rounded MT Bold" pitchFamily="34" charset="0"/>
              </a:rPr>
              <a:t>Drainage</a:t>
            </a:r>
            <a:endParaRPr lang="en-US" sz="2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9CE5E5-BE9B-42CB-983B-04735ACE44E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342900" indent="-342900" eaLnBrk="1" hangingPunct="1"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The lymphatics from the: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Vestibule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drains into the </a:t>
            </a:r>
            <a:r>
              <a:rPr lang="en-US" sz="2400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submandibular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lymph nodes.</a:t>
            </a:r>
          </a:p>
          <a:p>
            <a:pPr marL="342900" indent="-342900" eaLnBrk="1" hangingPunct="1">
              <a:buFont typeface="Wingdings" panose="05000000000000000000" pitchFamily="2" charset="2"/>
              <a:buChar char="§"/>
              <a:defRPr/>
            </a:pPr>
            <a:r>
              <a:rPr lang="en-US" sz="240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Rest of the cavity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drains into the 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upper deep cervical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lymph nodes. 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15364" name="Picture 6" descr="F66122-008-f233">
            <a:extLst>
              <a:ext uri="{FF2B5EF4-FFF2-40B4-BE49-F238E27FC236}">
                <a16:creationId xmlns:a16="http://schemas.microsoft.com/office/drawing/2014/main" id="{BB19A6FA-021A-48DF-B9DB-6DA3C002CD6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75050" y="1584325"/>
            <a:ext cx="5111750" cy="47402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98985230-DD7E-46A8-A26A-50E2D3329483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>
                <a:solidFill>
                  <a:srgbClr val="FFFFCC"/>
                </a:solidFill>
                <a:latin typeface="Arial Rounded MT Bold" pitchFamily="34" charset="0"/>
              </a:rPr>
              <a:t>Paranasal Sinuses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2DF4CC04-FCC4-4660-9A8B-990F336695BB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838200"/>
            <a:ext cx="4800600" cy="5257800"/>
          </a:xfrm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Air filled cavities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located in the bones around the nasal cavity: </a:t>
            </a:r>
            <a:r>
              <a:rPr lang="en-US" sz="2000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Ethmoid</a:t>
            </a:r>
            <a:r>
              <a:rPr lang="en-US" sz="2000" dirty="0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, Sphenoid, Frontal bones Maxillae.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Lined by respiratory mucosa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which is continuous with the mucosa of the nasal cavity.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Drain into the nasal cavity.</a:t>
            </a:r>
            <a:endParaRPr lang="en-US" sz="2000" dirty="0"/>
          </a:p>
          <a:p>
            <a:pPr eaLnBrk="1" hangingPunct="1">
              <a:defRPr/>
            </a:pPr>
            <a:r>
              <a:rPr lang="en-US" sz="3600" dirty="0">
                <a:solidFill>
                  <a:srgbClr val="FFFFCC"/>
                </a:solidFill>
                <a:latin typeface="Arial Rounded MT Bold" pitchFamily="34" charset="0"/>
              </a:rPr>
              <a:t>Functions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Lighten the skull.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Act as resonant chambers for speech.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rgbClr val="FFFF00"/>
                </a:solidFill>
              </a:rPr>
              <a:t>Air conditioning: 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The respiratory mucosal lining helps in warming, cleaning and moistening the incoming air.</a:t>
            </a:r>
            <a:r>
              <a:rPr lang="en-US" sz="2000" dirty="0"/>
              <a:t> </a:t>
            </a:r>
          </a:p>
          <a:p>
            <a:pPr eaLnBrk="1" hangingPunct="1">
              <a:defRPr/>
            </a:pPr>
            <a:endParaRPr lang="en-US" sz="20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6388" name="ClipArt Placeholder 6" descr="pns">
            <a:extLst>
              <a:ext uri="{FF2B5EF4-FFF2-40B4-BE49-F238E27FC236}">
                <a16:creationId xmlns:a16="http://schemas.microsoft.com/office/drawing/2014/main" id="{CD715967-F473-4469-9E03-F2AD65682F33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" t="12704" r="2000" b="3380"/>
          <a:stretch>
            <a:fillRect/>
          </a:stretch>
        </p:blipFill>
        <p:spPr>
          <a:xfrm>
            <a:off x="5103813" y="1600200"/>
            <a:ext cx="3963987" cy="304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D58D65D-E6C8-4E6C-B6A1-5F4EA034DD1A}"/>
              </a:ext>
            </a:extLst>
          </p:cNvPr>
          <p:cNvGraphicFramePr>
            <a:graphicFrameLocks noGrp="1"/>
          </p:cNvGraphicFramePr>
          <p:nvPr/>
        </p:nvGraphicFramePr>
        <p:xfrm>
          <a:off x="3886200" y="762000"/>
          <a:ext cx="4953000" cy="4657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81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59043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Spheno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ethmoidal</a:t>
                      </a:r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recess</a:t>
                      </a:r>
                      <a:endParaRPr lang="en-US" sz="2000" dirty="0">
                        <a:solidFill>
                          <a:srgbClr val="FFFF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sphenoidal</a:t>
                      </a: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sinus</a:t>
                      </a:r>
                      <a:endParaRPr lang="en-US" sz="20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2" marB="45712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559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Superior </a:t>
                      </a:r>
                      <a:r>
                        <a:rPr kumimoji="0" lang="en-US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meatus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2" marB="45712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posterior </a:t>
                      </a:r>
                      <a:r>
                        <a:rPr kumimoji="0" lang="en-US" sz="20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ethmoidal</a:t>
                      </a: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sinus</a:t>
                      </a:r>
                      <a:endParaRPr lang="en-US" sz="2000" b="1" dirty="0"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2" marB="45712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5358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Middle </a:t>
                      </a:r>
                      <a:r>
                        <a:rPr lang="en-US" sz="2000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meatus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2" marB="45712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middle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ethmoidal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, </a:t>
                      </a:r>
                    </a:p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maxillary, </a:t>
                      </a:r>
                    </a:p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frontal &amp;</a:t>
                      </a:r>
                    </a:p>
                    <a:p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the anterior </a:t>
                      </a:r>
                      <a:r>
                        <a:rPr lang="en-US" sz="2000" b="1" dirty="0" err="1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ethmoidal</a:t>
                      </a:r>
                      <a:r>
                        <a:rPr lang="en-US" sz="2000" b="1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ahoma" pitchFamily="34" charset="0"/>
                          <a:cs typeface="Tahoma" pitchFamily="34" charset="0"/>
                        </a:rPr>
                        <a:t> sinuses</a:t>
                      </a: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</a:t>
                      </a:r>
                      <a:endParaRPr lang="en-US" sz="2000" b="1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2" marB="45712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765">
                <a:tc>
                  <a:txBody>
                    <a:bodyPr/>
                    <a:lstStyle/>
                    <a:p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Inferior </a:t>
                      </a:r>
                      <a:r>
                        <a:rPr kumimoji="0" lang="en-US" sz="2000" b="0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meatus</a:t>
                      </a:r>
                      <a:endParaRPr lang="en-US" sz="2000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2" marB="45712"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en-US" sz="200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nasolacrimal</a:t>
                      </a:r>
                      <a:r>
                        <a:rPr kumimoji="0" lang="en-US" sz="200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ahoma" pitchFamily="34" charset="0"/>
                          <a:ea typeface="+mn-ea"/>
                          <a:cs typeface="Tahoma" pitchFamily="34" charset="0"/>
                        </a:rPr>
                        <a:t> duct.</a:t>
                      </a:r>
                      <a:endParaRPr lang="en-US" sz="20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marT="45712" marB="45712"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7427" name="Picture 7" descr="F66122-008-f226c">
            <a:extLst>
              <a:ext uri="{FF2B5EF4-FFF2-40B4-BE49-F238E27FC236}">
                <a16:creationId xmlns:a16="http://schemas.microsoft.com/office/drawing/2014/main" id="{F3645F24-4589-46CD-B8C2-491B17043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6" b="4999"/>
          <a:stretch>
            <a:fillRect/>
          </a:stretch>
        </p:blipFill>
        <p:spPr bwMode="auto">
          <a:xfrm>
            <a:off x="381000" y="1066800"/>
            <a:ext cx="33528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>
            <a:extLst>
              <a:ext uri="{FF2B5EF4-FFF2-40B4-BE49-F238E27FC236}">
                <a16:creationId xmlns:a16="http://schemas.microsoft.com/office/drawing/2014/main" id="{AC7D1765-E29B-41EB-9017-3C2C811E831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4727575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latin typeface="Arial Rounded MT Bold" pitchFamily="34" charset="0"/>
                <a:ea typeface="Arial Unicode MS" pitchFamily="34" charset="-128"/>
                <a:cs typeface="Arial Unicode MS" pitchFamily="34" charset="-128"/>
              </a:rPr>
              <a:t>Pharynx</a:t>
            </a:r>
          </a:p>
        </p:txBody>
      </p:sp>
      <p:sp>
        <p:nvSpPr>
          <p:cNvPr id="4099" name="Rectangle 5">
            <a:extLst>
              <a:ext uri="{FF2B5EF4-FFF2-40B4-BE49-F238E27FC236}">
                <a16:creationId xmlns:a16="http://schemas.microsoft.com/office/drawing/2014/main" id="{1281646F-AF84-4F1C-81A3-975F7BCA7F63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914400"/>
            <a:ext cx="4724400" cy="5410200"/>
          </a:xfrm>
          <a:solidFill>
            <a:schemeClr val="bg1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Muscular tube lying behind the </a:t>
            </a:r>
            <a:r>
              <a:rPr lang="en-US" sz="2400" dirty="0">
                <a:solidFill>
                  <a:srgbClr val="FF0066"/>
                </a:solidFill>
              </a:rPr>
              <a:t>nose</a:t>
            </a:r>
            <a:r>
              <a:rPr lang="en-US" sz="2400" dirty="0"/>
              <a:t>, </a:t>
            </a:r>
            <a:r>
              <a:rPr lang="en-US" sz="2400" dirty="0">
                <a:solidFill>
                  <a:srgbClr val="FF0066"/>
                </a:solidFill>
              </a:rPr>
              <a:t>oral cavity </a:t>
            </a:r>
            <a:r>
              <a:rPr lang="en-US" sz="2400" dirty="0"/>
              <a:t>&amp; </a:t>
            </a:r>
            <a:r>
              <a:rPr lang="en-US" sz="2400" dirty="0">
                <a:solidFill>
                  <a:srgbClr val="FF0066"/>
                </a:solidFill>
              </a:rPr>
              <a:t>larynx.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Extends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FF0066"/>
                </a:solidFill>
              </a:rPr>
              <a:t>from the base of the skull to level of the </a:t>
            </a:r>
            <a:r>
              <a:rPr lang="en-US" sz="2400" u="sng" dirty="0">
                <a:solidFill>
                  <a:srgbClr val="FF0066"/>
                </a:solidFill>
              </a:rPr>
              <a:t>6</a:t>
            </a:r>
            <a:r>
              <a:rPr lang="en-US" sz="2400" u="sng" baseline="30000" dirty="0">
                <a:solidFill>
                  <a:srgbClr val="FF0066"/>
                </a:solidFill>
              </a:rPr>
              <a:t>th</a:t>
            </a:r>
            <a:r>
              <a:rPr lang="en-US" sz="2400" u="sng" dirty="0">
                <a:solidFill>
                  <a:srgbClr val="FF0066"/>
                </a:solidFill>
              </a:rPr>
              <a:t> cervical </a:t>
            </a:r>
            <a:r>
              <a:rPr lang="en-US" sz="2400" dirty="0">
                <a:solidFill>
                  <a:srgbClr val="FF0066"/>
                </a:solidFill>
              </a:rPr>
              <a:t>vertebra</a:t>
            </a:r>
            <a:r>
              <a:rPr lang="en-US" sz="2400" dirty="0"/>
              <a:t>,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where it is continuous with the esophagus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The anterior wall is deficient and shows (from above downward):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FF0000"/>
                </a:solidFill>
              </a:rPr>
              <a:t>Posterior nasal apertures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FFFF00"/>
                </a:solidFill>
              </a:rPr>
              <a:t>Opening of the oral cavity.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C00000"/>
                </a:solidFill>
              </a:rPr>
              <a:t>Laryngeal inlet.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The muscles arranged in </a:t>
            </a:r>
            <a:r>
              <a:rPr lang="en-US" sz="2400" dirty="0">
                <a:solidFill>
                  <a:srgbClr val="C00000"/>
                </a:solidFill>
              </a:rPr>
              <a:t>circular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C00000"/>
                </a:solidFill>
              </a:rPr>
              <a:t>longitudinal layers</a:t>
            </a:r>
            <a:r>
              <a:rPr lang="en-US" sz="2400" dirty="0">
                <a:solidFill>
                  <a:srgbClr val="FFFF0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  <p:pic>
        <p:nvPicPr>
          <p:cNvPr id="18436" name="Picture 5" descr="C:\Documents and Settings\user\My Documents\My Pictures\pharynx1.jpg">
            <a:extLst>
              <a:ext uri="{FF2B5EF4-FFF2-40B4-BE49-F238E27FC236}">
                <a16:creationId xmlns:a16="http://schemas.microsoft.com/office/drawing/2014/main" id="{B340CE2B-6AD4-47EE-B4D3-2631E6A88CA2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9" t="1723" r="7413" b="28500"/>
          <a:stretch>
            <a:fillRect/>
          </a:stretch>
        </p:blipFill>
        <p:spPr>
          <a:xfrm>
            <a:off x="4953000" y="304800"/>
            <a:ext cx="3200400" cy="2890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7" name="TextBox 11">
            <a:extLst>
              <a:ext uri="{FF2B5EF4-FFF2-40B4-BE49-F238E27FC236}">
                <a16:creationId xmlns:a16="http://schemas.microsoft.com/office/drawing/2014/main" id="{F97B2A08-0494-4C09-815C-51F3DB6F83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990600"/>
            <a:ext cx="457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nc</a:t>
            </a:r>
          </a:p>
        </p:txBody>
      </p:sp>
      <p:sp>
        <p:nvSpPr>
          <p:cNvPr id="18438" name="TextBox 12">
            <a:extLst>
              <a:ext uri="{FF2B5EF4-FFF2-40B4-BE49-F238E27FC236}">
                <a16:creationId xmlns:a16="http://schemas.microsoft.com/office/drawing/2014/main" id="{A1205BD5-46A8-4CEF-9D4D-BE68AA48F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1676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oc</a:t>
            </a:r>
          </a:p>
        </p:txBody>
      </p:sp>
      <p:pic>
        <p:nvPicPr>
          <p:cNvPr id="18439" name="Picture 6" descr="C:\Documents and Settings\user\My Documents\My Pictures\phnx.jpg">
            <a:extLst>
              <a:ext uri="{FF2B5EF4-FFF2-40B4-BE49-F238E27FC236}">
                <a16:creationId xmlns:a16="http://schemas.microsoft.com/office/drawing/2014/main" id="{21DDC8D5-AFFA-4BEC-8746-13759122E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4" b="6604"/>
          <a:stretch>
            <a:fillRect/>
          </a:stretch>
        </p:blipFill>
        <p:spPr bwMode="auto">
          <a:xfrm>
            <a:off x="5029200" y="3352800"/>
            <a:ext cx="3124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440" name="Straight Arrow Connector 12">
            <a:extLst>
              <a:ext uri="{FF2B5EF4-FFF2-40B4-BE49-F238E27FC236}">
                <a16:creationId xmlns:a16="http://schemas.microsoft.com/office/drawing/2014/main" id="{49D80B93-73AA-4E5F-A287-BEA3757E5A98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362700" y="1790700"/>
            <a:ext cx="1219200" cy="76200"/>
          </a:xfrm>
          <a:prstGeom prst="straightConnector1">
            <a:avLst/>
          </a:prstGeom>
          <a:noFill/>
          <a:ln w="38100" algn="ctr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41" name="TextBox 12">
            <a:extLst>
              <a:ext uri="{FF2B5EF4-FFF2-40B4-BE49-F238E27FC236}">
                <a16:creationId xmlns:a16="http://schemas.microsoft.com/office/drawing/2014/main" id="{8F43E479-B413-4F8C-A858-61018725F6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438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000000"/>
                </a:solidFill>
              </a:rPr>
              <a:t>l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phnx">
            <a:extLst>
              <a:ext uri="{FF2B5EF4-FFF2-40B4-BE49-F238E27FC236}">
                <a16:creationId xmlns:a16="http://schemas.microsoft.com/office/drawing/2014/main" id="{0BD9EAE1-5EC4-485C-9658-33A9E57DFC65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9" t="6850" r="4109" b="2740"/>
          <a:stretch>
            <a:fillRect/>
          </a:stretch>
        </p:blipFill>
        <p:spPr>
          <a:xfrm>
            <a:off x="4648200" y="838200"/>
            <a:ext cx="3646488" cy="3276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>
            <a:extLst>
              <a:ext uri="{FF2B5EF4-FFF2-40B4-BE49-F238E27FC236}">
                <a16:creationId xmlns:a16="http://schemas.microsoft.com/office/drawing/2014/main" id="{6788D5ED-22A1-475F-9449-6F6A60D3F47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0000"/>
                </a:solidFill>
                <a:latin typeface="Arial Rounded MT Bold" pitchFamily="34" charset="0"/>
              </a:rPr>
              <a:t>Circular (Constrictor) Muscles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5406348-A871-46BC-9671-0657A575839C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4267200"/>
            <a:ext cx="8610600" cy="21336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2400" b="1" dirty="0">
                <a:solidFill>
                  <a:srgbClr val="FF0000"/>
                </a:solidFill>
              </a:rPr>
              <a:t>Functions: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Propel the bolus of food down into the esophagus.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/>
                </a:solidFill>
              </a:rPr>
              <a:t>lower fibers of the inferior constrictor (</a:t>
            </a:r>
            <a:r>
              <a:rPr lang="en-US" sz="2400" b="1" dirty="0" err="1">
                <a:solidFill>
                  <a:srgbClr val="FFFF00"/>
                </a:solidFill>
              </a:rPr>
              <a:t>Cricopharygeus</a:t>
            </a:r>
            <a:r>
              <a:rPr lang="en-US" sz="2400" dirty="0">
                <a:solidFill>
                  <a:schemeClr val="tx2"/>
                </a:solidFill>
              </a:rPr>
              <a:t>) act as a sphincter, preventing the entry of air into the esophagus between the acts of swallowing. </a:t>
            </a:r>
          </a:p>
          <a:p>
            <a:pPr eaLnBrk="1" hangingPunct="1">
              <a:defRPr/>
            </a:pPr>
            <a:endParaRPr lang="en-US" sz="2000" dirty="0"/>
          </a:p>
          <a:p>
            <a:pPr lvl="1" eaLnBrk="1" hangingPunct="1">
              <a:buClr>
                <a:srgbClr val="FFFF00"/>
              </a:buClr>
              <a:buFont typeface="Arial" charset="0"/>
              <a:buChar char="•"/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9461" name="TextBox 9">
            <a:extLst>
              <a:ext uri="{FF2B5EF4-FFF2-40B4-BE49-F238E27FC236}">
                <a16:creationId xmlns:a16="http://schemas.microsoft.com/office/drawing/2014/main" id="{10297632-B276-4F0B-8009-C69710FACF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2438400"/>
            <a:ext cx="45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M</a:t>
            </a:r>
          </a:p>
        </p:txBody>
      </p:sp>
      <p:sp>
        <p:nvSpPr>
          <p:cNvPr id="19462" name="TextBox 8">
            <a:extLst>
              <a:ext uri="{FF2B5EF4-FFF2-40B4-BE49-F238E27FC236}">
                <a16:creationId xmlns:a16="http://schemas.microsoft.com/office/drawing/2014/main" id="{722B1D61-E0DE-4CFA-A2C0-998097D70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1828800"/>
            <a:ext cx="304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9463" name="TextBox 9">
            <a:extLst>
              <a:ext uri="{FF2B5EF4-FFF2-40B4-BE49-F238E27FC236}">
                <a16:creationId xmlns:a16="http://schemas.microsoft.com/office/drawing/2014/main" id="{36F2C343-48F1-4B16-8ECA-57E5CE1285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048000"/>
            <a:ext cx="30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b="1">
                <a:solidFill>
                  <a:srgbClr val="FF0000"/>
                </a:solidFill>
              </a:rPr>
              <a:t>I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7929D5A9-8941-48CD-8CA5-51B7DB168E84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81000" y="838200"/>
            <a:ext cx="4114800" cy="3200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Three in number: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Superior constrictor,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Middle constrictor &amp;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Arial" pitchFamily="34" charset="0"/>
              <a:buChar char="•"/>
              <a:defRPr/>
            </a:pPr>
            <a:r>
              <a:rPr lang="en-US" sz="2400" b="1" kern="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Inferior constrictor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The three muscles overlap each other.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0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eaLnBrk="1" hangingPunct="1">
              <a:spcBef>
                <a:spcPct val="20000"/>
              </a:spcBef>
              <a:buClr>
                <a:srgbClr val="FFFF00"/>
              </a:buClr>
              <a:defRPr/>
            </a:pPr>
            <a:endParaRPr lang="en-US" sz="2800" kern="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9BFD8FD-9FD2-487A-B603-946418F3F9C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0000"/>
                </a:solidFill>
                <a:latin typeface="Arial Rounded MT Bold" pitchFamily="34" charset="0"/>
              </a:rPr>
              <a:t>Longitudinal Muscles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07C649F0-4EB5-44D3-A658-282E20D2FAF5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228600" y="1143000"/>
            <a:ext cx="4194175" cy="4572000"/>
          </a:xfrm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defRPr/>
            </a:pPr>
            <a:r>
              <a:rPr lang="en-US" sz="2800" dirty="0"/>
              <a:t>Three in number: </a:t>
            </a:r>
          </a:p>
          <a:p>
            <a:pPr lvl="1" eaLnBrk="1" hangingPunct="1">
              <a:buClr>
                <a:srgbClr val="FFFF00"/>
              </a:buClr>
              <a:buFontTx/>
              <a:buChar char="•"/>
              <a:defRPr/>
            </a:pPr>
            <a:r>
              <a:rPr lang="en-US" dirty="0" err="1">
                <a:solidFill>
                  <a:srgbClr val="FFFF00"/>
                </a:solidFill>
              </a:rPr>
              <a:t>Stylopharyngeus</a:t>
            </a:r>
            <a:endParaRPr lang="en-US" dirty="0">
              <a:solidFill>
                <a:srgbClr val="FFFF00"/>
              </a:solidFill>
            </a:endParaRPr>
          </a:p>
          <a:p>
            <a:pPr lvl="1" eaLnBrk="1" hangingPunct="1">
              <a:buClr>
                <a:srgbClr val="FFFF00"/>
              </a:buClr>
              <a:buFontTx/>
              <a:buChar char="•"/>
              <a:defRPr/>
            </a:pPr>
            <a:r>
              <a:rPr lang="en-US" dirty="0" err="1">
                <a:solidFill>
                  <a:srgbClr val="FFFF00"/>
                </a:solidFill>
              </a:rPr>
              <a:t>Salpingopharyngeus</a:t>
            </a:r>
            <a:endParaRPr lang="en-US" dirty="0">
              <a:solidFill>
                <a:srgbClr val="FFFF00"/>
              </a:solidFill>
            </a:endParaRPr>
          </a:p>
          <a:p>
            <a:pPr lvl="1" eaLnBrk="1" hangingPunct="1">
              <a:buClr>
                <a:srgbClr val="FFFF00"/>
              </a:buClr>
              <a:buFontTx/>
              <a:buChar char="•"/>
              <a:defRPr/>
            </a:pPr>
            <a:r>
              <a:rPr lang="en-US" dirty="0" err="1">
                <a:solidFill>
                  <a:srgbClr val="FFFF00"/>
                </a:solidFill>
              </a:rPr>
              <a:t>Palatpharyngeous</a:t>
            </a:r>
            <a:endParaRPr lang="en-US" dirty="0">
              <a:solidFill>
                <a:srgbClr val="FFFF00"/>
              </a:solidFill>
            </a:endParaRPr>
          </a:p>
          <a:p>
            <a:pPr eaLnBrk="1" hangingPunct="1">
              <a:defRPr/>
            </a:pPr>
            <a:r>
              <a:rPr lang="en-US" sz="2800" dirty="0">
                <a:solidFill>
                  <a:srgbClr val="FF99FF"/>
                </a:solidFill>
              </a:rPr>
              <a:t>Function: </a:t>
            </a:r>
          </a:p>
          <a:p>
            <a:pPr lvl="1" eaLnBrk="1" hangingPunct="1">
              <a:buClr>
                <a:srgbClr val="FF0000"/>
              </a:buClr>
              <a:buFont typeface="Wingdings" pitchFamily="2" charset="2"/>
              <a:buChar char="§"/>
              <a:defRPr/>
            </a:pPr>
            <a:r>
              <a:rPr lang="en-US" dirty="0">
                <a:solidFill>
                  <a:schemeClr val="tx2"/>
                </a:solidFill>
              </a:rPr>
              <a:t>Elevate the larynx &amp; pharynx during swallowing</a:t>
            </a:r>
          </a:p>
          <a:p>
            <a:pPr eaLnBrk="1" hangingPunct="1">
              <a:buFontTx/>
              <a:buChar char="•"/>
              <a:defRPr/>
            </a:pPr>
            <a:endParaRPr lang="en-US" sz="2800" dirty="0">
              <a:solidFill>
                <a:schemeClr val="hlink"/>
              </a:solidFill>
            </a:endParaRPr>
          </a:p>
        </p:txBody>
      </p:sp>
      <p:pic>
        <p:nvPicPr>
          <p:cNvPr id="20484" name="Picture 2" descr="K:\Student Gray\8. Head and neck\F66122-008-f190b.jpg">
            <a:extLst>
              <a:ext uri="{FF2B5EF4-FFF2-40B4-BE49-F238E27FC236}">
                <a16:creationId xmlns:a16="http://schemas.microsoft.com/office/drawing/2014/main" id="{35C21BDC-0C27-4CCD-92B0-B6F2CCF5E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1" r="8188" b="3596"/>
          <a:stretch>
            <a:fillRect/>
          </a:stretch>
        </p:blipFill>
        <p:spPr bwMode="auto">
          <a:xfrm>
            <a:off x="4876800" y="1143000"/>
            <a:ext cx="3744913" cy="518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Rectangle 1">
            <a:extLst>
              <a:ext uri="{FF2B5EF4-FFF2-40B4-BE49-F238E27FC236}">
                <a16:creationId xmlns:a16="http://schemas.microsoft.com/office/drawing/2014/main" id="{D6CDF2DE-8787-403C-ABD0-1E0EE429C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4953000"/>
            <a:ext cx="838200" cy="457200"/>
          </a:xfrm>
          <a:prstGeom prst="rect">
            <a:avLst/>
          </a:prstGeom>
          <a:noFill/>
          <a:ln w="9525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6" name="Oval 2">
            <a:extLst>
              <a:ext uri="{FF2B5EF4-FFF2-40B4-BE49-F238E27FC236}">
                <a16:creationId xmlns:a16="http://schemas.microsoft.com/office/drawing/2014/main" id="{485F1BBD-067C-404A-BC10-58F684F26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1400" y="4343400"/>
            <a:ext cx="1066800" cy="304800"/>
          </a:xfrm>
          <a:prstGeom prst="ellipse">
            <a:avLst/>
          </a:prstGeom>
          <a:noFill/>
          <a:ln w="9525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0487" name="Rounded Rectangle 3">
            <a:extLst>
              <a:ext uri="{FF2B5EF4-FFF2-40B4-BE49-F238E27FC236}">
                <a16:creationId xmlns:a16="http://schemas.microsoft.com/office/drawing/2014/main" id="{1A635034-0138-4951-9A7C-B537FBF425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43800" y="3735388"/>
            <a:ext cx="1077913" cy="45561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4">
            <a:extLst>
              <a:ext uri="{FF2B5EF4-FFF2-40B4-BE49-F238E27FC236}">
                <a16:creationId xmlns:a16="http://schemas.microsoft.com/office/drawing/2014/main" id="{45EF73D7-E1AA-44A5-BA79-8A0C06A7922B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304800" y="533400"/>
            <a:ext cx="4800600" cy="6019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FF3300"/>
                </a:solidFill>
              </a:rPr>
              <a:t>Pharynx is divided into three parts: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b="1" dirty="0" err="1">
                <a:solidFill>
                  <a:srgbClr val="FFFF00"/>
                </a:solidFill>
              </a:rPr>
              <a:t>Nasopharynx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b="1" dirty="0" err="1">
                <a:solidFill>
                  <a:srgbClr val="FFFF00"/>
                </a:solidFill>
              </a:rPr>
              <a:t>Oropharynx</a:t>
            </a:r>
            <a:r>
              <a:rPr lang="en-US" sz="2400" b="1" dirty="0">
                <a:solidFill>
                  <a:schemeClr val="bg1"/>
                </a:solidFill>
              </a:rPr>
              <a:t>. 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b="1" dirty="0" err="1">
                <a:solidFill>
                  <a:srgbClr val="FFFF00"/>
                </a:solidFill>
              </a:rPr>
              <a:t>Laryngopharynx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21507" name="Picture 7" descr="C:\Documents and Settings\user\My Documents\My Pictures\mn.gif">
            <a:extLst>
              <a:ext uri="{FF2B5EF4-FFF2-40B4-BE49-F238E27FC236}">
                <a16:creationId xmlns:a16="http://schemas.microsoft.com/office/drawing/2014/main" id="{EF3370AD-3007-4510-A5AE-CEF5522001C8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674" r="587" b="4041"/>
          <a:stretch>
            <a:fillRect/>
          </a:stretch>
        </p:blipFill>
        <p:spPr>
          <a:xfrm>
            <a:off x="5257800" y="1219200"/>
            <a:ext cx="3616325" cy="35163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Oval 4">
            <a:extLst>
              <a:ext uri="{FF2B5EF4-FFF2-40B4-BE49-F238E27FC236}">
                <a16:creationId xmlns:a16="http://schemas.microsoft.com/office/drawing/2014/main" id="{33A67163-04C8-41FE-9BA7-70EE50B179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39624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09" name="Oval 5">
            <a:extLst>
              <a:ext uri="{FF2B5EF4-FFF2-40B4-BE49-F238E27FC236}">
                <a16:creationId xmlns:a16="http://schemas.microsoft.com/office/drawing/2014/main" id="{96395A01-4CAF-4DE4-8641-7A9E077F3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3528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1510" name="Oval 6">
            <a:extLst>
              <a:ext uri="{FF2B5EF4-FFF2-40B4-BE49-F238E27FC236}">
                <a16:creationId xmlns:a16="http://schemas.microsoft.com/office/drawing/2014/main" id="{4746DD12-B580-4C02-AB3D-484FA76CE1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2514600"/>
            <a:ext cx="152400" cy="1524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81F52DE8-5DAD-45FA-BCB5-970D0A3344CD}"/>
              </a:ext>
            </a:extLst>
          </p:cNvPr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143000"/>
            <a:ext cx="91440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solidFill>
                  <a:srgbClr val="FFFF99"/>
                </a:solidFill>
                <a:latin typeface="Eras Bold ITC" pitchFamily="34" charset="0"/>
                <a:cs typeface="Aharoni" pitchFamily="2" charset="-79"/>
              </a:rPr>
              <a:t>Nose, Nasal cavity, </a:t>
            </a:r>
            <a:br>
              <a:rPr lang="en-US" sz="4800" dirty="0">
                <a:solidFill>
                  <a:srgbClr val="FFFF99"/>
                </a:solidFill>
                <a:latin typeface="Eras Bold ITC" pitchFamily="34" charset="0"/>
                <a:cs typeface="Aharoni" pitchFamily="2" charset="-79"/>
              </a:rPr>
            </a:br>
            <a:r>
              <a:rPr lang="en-US" sz="4800" dirty="0" err="1">
                <a:solidFill>
                  <a:srgbClr val="FFFF99"/>
                </a:solidFill>
                <a:latin typeface="Eras Bold ITC" pitchFamily="34" charset="0"/>
                <a:cs typeface="Aharoni" pitchFamily="2" charset="-79"/>
              </a:rPr>
              <a:t>Paranasal</a:t>
            </a:r>
            <a:r>
              <a:rPr lang="en-US" sz="4800" dirty="0">
                <a:solidFill>
                  <a:srgbClr val="FFFF99"/>
                </a:solidFill>
                <a:latin typeface="Eras Bold ITC" pitchFamily="34" charset="0"/>
                <a:cs typeface="Aharoni" pitchFamily="2" charset="-79"/>
              </a:rPr>
              <a:t> Sinuses &amp; Pharynx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77BF92A-03BD-43BD-91D9-A1362A7C8538}"/>
              </a:ext>
            </a:extLst>
          </p:cNvPr>
          <p:cNvSpPr/>
          <p:nvPr/>
        </p:nvSpPr>
        <p:spPr>
          <a:xfrm>
            <a:off x="-159118" y="4751387"/>
            <a:ext cx="9464450" cy="64633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Dr.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Jamila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 EL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medany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  Dr.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Essam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Eldin</a:t>
            </a:r>
            <a:r>
              <a:rPr lang="en-US" sz="36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 </a:t>
            </a:r>
            <a:r>
              <a:rPr lang="en-US" sz="3600" b="1" dirty="0" err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Bauhaus 93" pitchFamily="82" charset="0"/>
              </a:rPr>
              <a:t>Salama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Bauhaus 93" pitchFamily="8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6574AD1F-30A9-4962-9C57-25FAB199F8B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800600" y="228600"/>
            <a:ext cx="4194175" cy="5334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err="1">
                <a:solidFill>
                  <a:srgbClr val="FF99FF"/>
                </a:solidFill>
                <a:latin typeface="Arial Rounded MT Bold" pitchFamily="34" charset="0"/>
              </a:rPr>
              <a:t>Nasopharynx</a:t>
            </a:r>
            <a:endParaRPr lang="en-US" sz="3600" dirty="0">
              <a:solidFill>
                <a:srgbClr val="FF99FF"/>
              </a:solidFill>
              <a:latin typeface="Arial Rounded MT Bold" pitchFamily="34" charset="0"/>
            </a:endParaRPr>
          </a:p>
        </p:txBody>
      </p:sp>
      <p:sp>
        <p:nvSpPr>
          <p:cNvPr id="13315" name="Rectangle 5">
            <a:extLst>
              <a:ext uri="{FF2B5EF4-FFF2-40B4-BE49-F238E27FC236}">
                <a16:creationId xmlns:a16="http://schemas.microsoft.com/office/drawing/2014/main" id="{374BEE1E-7175-4C95-ADC8-F79AFCC7C437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381000"/>
            <a:ext cx="4419600" cy="6781800"/>
          </a:xfrm>
          <a:ln>
            <a:solidFill>
              <a:srgbClr val="000000"/>
            </a:solidFill>
          </a:ln>
        </p:spPr>
        <p:txBody>
          <a:bodyPr/>
          <a:lstStyle/>
          <a:p>
            <a:pPr marL="342900" lvl="2" indent="-342900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Extends from the base of skull to the soft palate.</a:t>
            </a:r>
          </a:p>
          <a:p>
            <a:pPr marL="342900" lvl="2" indent="-342900" eaLnBrk="1" hangingPunct="1"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communicates with the nasal cavity through </a:t>
            </a:r>
            <a:r>
              <a:rPr lang="en-US" sz="2000" dirty="0">
                <a:solidFill>
                  <a:srgbClr val="FF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posterior nasal apertures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Pharyngeal tonsils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Adenoides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present in the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submucosa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covering the roof.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wall shows: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Opening of auditory tube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Tubal elevation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(produced by posterior margin of the auditory tube).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Tubal tonsil.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Pharyngeal recess.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0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Salpingopharyngeal</a:t>
            </a: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fold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(raised by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salpingo-pharyngeus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muscle).</a:t>
            </a:r>
          </a:p>
        </p:txBody>
      </p:sp>
      <p:pic>
        <p:nvPicPr>
          <p:cNvPr id="22532" name="Picture 7" descr="C:\Documents and Settings\user\My Documents\My Pictures\mn.gif">
            <a:extLst>
              <a:ext uri="{FF2B5EF4-FFF2-40B4-BE49-F238E27FC236}">
                <a16:creationId xmlns:a16="http://schemas.microsoft.com/office/drawing/2014/main" id="{97895954-E761-4E4D-AB20-9514A3008A45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674" r="587" b="4041"/>
          <a:stretch>
            <a:fillRect/>
          </a:stretch>
        </p:blipFill>
        <p:spPr>
          <a:xfrm>
            <a:off x="5105400" y="762000"/>
            <a:ext cx="3200400" cy="31115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ClipArt Placeholder 6" descr="C:\Documents and Settings\user\My Documents\My Pictures\jhu.jpg">
            <a:extLst>
              <a:ext uri="{FF2B5EF4-FFF2-40B4-BE49-F238E27FC236}">
                <a16:creationId xmlns:a16="http://schemas.microsoft.com/office/drawing/2014/main" id="{9855B80E-A872-466B-8318-F7DDE2A7C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225"/>
          <a:stretch>
            <a:fillRect/>
          </a:stretch>
        </p:blipFill>
        <p:spPr bwMode="auto">
          <a:xfrm>
            <a:off x="4699000" y="3429000"/>
            <a:ext cx="44450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1">
            <a:extLst>
              <a:ext uri="{FF2B5EF4-FFF2-40B4-BE49-F238E27FC236}">
                <a16:creationId xmlns:a16="http://schemas.microsoft.com/office/drawing/2014/main" id="{91E48B53-1B2F-4F5D-86B7-C9F628AD31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9000" y="4038600"/>
            <a:ext cx="1092200" cy="533400"/>
          </a:xfrm>
          <a:prstGeom prst="rect">
            <a:avLst/>
          </a:prstGeom>
          <a:noFill/>
          <a:ln w="28575" algn="ctr">
            <a:solidFill>
              <a:srgbClr val="FF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E04EE56-82C6-41E9-8FB2-4D03EEB7541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267200" y="228600"/>
            <a:ext cx="4270375" cy="6096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err="1">
                <a:solidFill>
                  <a:srgbClr val="FF99FF"/>
                </a:solidFill>
                <a:latin typeface="Arial Rounded MT Bold" pitchFamily="34" charset="0"/>
              </a:rPr>
              <a:t>Oropharynx</a:t>
            </a:r>
            <a:endParaRPr lang="en-US" sz="3600" dirty="0">
              <a:solidFill>
                <a:srgbClr val="FF99FF"/>
              </a:solidFill>
              <a:latin typeface="Arial Rounded MT Bold" pitchFamily="34" charset="0"/>
            </a:endParaRPr>
          </a:p>
        </p:txBody>
      </p:sp>
      <p:sp>
        <p:nvSpPr>
          <p:cNvPr id="15363" name="Rectangle 4">
            <a:extLst>
              <a:ext uri="{FF2B5EF4-FFF2-40B4-BE49-F238E27FC236}">
                <a16:creationId xmlns:a16="http://schemas.microsoft.com/office/drawing/2014/main" id="{0B8D1644-AE85-45B8-8479-6C0C925645A4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381000"/>
            <a:ext cx="3810000" cy="6172200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Lies behind the mouth, communicates with the oral cavity through the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rgbClr val="FFFF00"/>
                </a:solidFill>
              </a:rPr>
              <a:t>oropharyngeal</a:t>
            </a:r>
            <a:r>
              <a:rPr lang="en-US" sz="2400" b="1" dirty="0">
                <a:solidFill>
                  <a:srgbClr val="FFFF00"/>
                </a:solidFill>
              </a:rPr>
              <a:t> isthmus</a:t>
            </a:r>
          </a:p>
          <a:p>
            <a:pPr eaLnBrk="1" hangingPunct="1">
              <a:defRPr/>
            </a:pPr>
            <a:r>
              <a:rPr lang="en-US" sz="2400" dirty="0"/>
              <a:t>Extends from </a:t>
            </a:r>
            <a:r>
              <a:rPr lang="en-US" sz="2400" dirty="0">
                <a:solidFill>
                  <a:srgbClr val="FFC000"/>
                </a:solidFill>
              </a:rPr>
              <a:t>soft palate </a:t>
            </a:r>
            <a:r>
              <a:rPr lang="en-US" sz="2400" dirty="0"/>
              <a:t>to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upper border of epiglottis.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b="1" u="sng" dirty="0">
                <a:solidFill>
                  <a:srgbClr val="FFFF00"/>
                </a:solidFill>
              </a:rPr>
              <a:t>Lateral wall shows: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err="1">
                <a:solidFill>
                  <a:srgbClr val="FF99FF"/>
                </a:solidFill>
              </a:rPr>
              <a:t>Palatopharyngeal</a:t>
            </a:r>
            <a:r>
              <a:rPr lang="en-US" sz="2400" dirty="0">
                <a:solidFill>
                  <a:srgbClr val="FF99FF"/>
                </a:solidFill>
              </a:rPr>
              <a:t> fold.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 err="1">
                <a:solidFill>
                  <a:srgbClr val="FF99FF"/>
                </a:solidFill>
              </a:rPr>
              <a:t>Palatoglossal</a:t>
            </a:r>
            <a:r>
              <a:rPr lang="en-US" sz="2400" dirty="0">
                <a:solidFill>
                  <a:srgbClr val="FF99FF"/>
                </a:solidFill>
              </a:rPr>
              <a:t> fold</a:t>
            </a:r>
            <a:endParaRPr lang="en-US" sz="2400" dirty="0">
              <a:solidFill>
                <a:schemeClr val="bg1"/>
              </a:solidFill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FF99FF"/>
                </a:solidFill>
              </a:rPr>
              <a:t>Palatine tonsil </a:t>
            </a:r>
            <a:r>
              <a:rPr lang="en-US" sz="2400" dirty="0"/>
              <a:t>located between them in                      a depression called the ‘</a:t>
            </a:r>
            <a:r>
              <a:rPr lang="en-US" sz="2400" dirty="0" err="1">
                <a:solidFill>
                  <a:srgbClr val="FF3300"/>
                </a:solidFill>
              </a:rPr>
              <a:t>tonsillar</a:t>
            </a:r>
            <a:r>
              <a:rPr lang="en-US" sz="2400" dirty="0">
                <a:solidFill>
                  <a:srgbClr val="FF3300"/>
                </a:solidFill>
              </a:rPr>
              <a:t> </a:t>
            </a:r>
            <a:r>
              <a:rPr lang="en-US" sz="2000" dirty="0" err="1">
                <a:solidFill>
                  <a:srgbClr val="FF3300"/>
                </a:solidFill>
              </a:rPr>
              <a:t>fossa</a:t>
            </a:r>
            <a:r>
              <a:rPr lang="en-US" sz="2000" dirty="0">
                <a:solidFill>
                  <a:srgbClr val="FF99FF"/>
                </a:solidFill>
              </a:rPr>
              <a:t>’. </a:t>
            </a:r>
          </a:p>
          <a:p>
            <a:pPr eaLnBrk="1" hangingPunct="1">
              <a:defRPr/>
            </a:pPr>
            <a:endParaRPr lang="en-US" sz="2400" dirty="0">
              <a:solidFill>
                <a:srgbClr val="FFC000"/>
              </a:solidFill>
            </a:endParaRPr>
          </a:p>
        </p:txBody>
      </p:sp>
      <p:cxnSp>
        <p:nvCxnSpPr>
          <p:cNvPr id="23556" name="Straight Arrow Connector 9">
            <a:extLst>
              <a:ext uri="{FF2B5EF4-FFF2-40B4-BE49-F238E27FC236}">
                <a16:creationId xmlns:a16="http://schemas.microsoft.com/office/drawing/2014/main" id="{0A0ED469-D244-4065-B621-019666AFCCDD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5676900" y="3162300"/>
            <a:ext cx="1447800" cy="10668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557" name="Picture 8" descr="C:\Users\galmadani\Pictures\Picture5.jpg">
            <a:extLst>
              <a:ext uri="{FF2B5EF4-FFF2-40B4-BE49-F238E27FC236}">
                <a16:creationId xmlns:a16="http://schemas.microsoft.com/office/drawing/2014/main" id="{DB3B6D8F-3F9C-4B5F-8CDE-EB80E6CFF4D6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" r="3143" b="1010"/>
          <a:stretch>
            <a:fillRect/>
          </a:stretch>
        </p:blipFill>
        <p:spPr>
          <a:xfrm>
            <a:off x="4572000" y="1828800"/>
            <a:ext cx="4191000" cy="406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AF49B-F44F-40E4-9F2C-62E71901B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3750"/>
          </a:xfrm>
          <a:solidFill>
            <a:srgbClr val="FFFF00"/>
          </a:solidFill>
        </p:spPr>
        <p:txBody>
          <a:bodyPr/>
          <a:lstStyle/>
          <a:p>
            <a:pPr algn="ctr">
              <a:defRPr/>
            </a:pPr>
            <a:r>
              <a:rPr lang="en-US" sz="2800" dirty="0">
                <a:solidFill>
                  <a:srgbClr val="FF0000"/>
                </a:solidFill>
              </a:rPr>
              <a:t>Palatine tonsils </a:t>
            </a:r>
          </a:p>
        </p:txBody>
      </p:sp>
      <p:pic>
        <p:nvPicPr>
          <p:cNvPr id="24579" name="Content Placeholder 4">
            <a:extLst>
              <a:ext uri="{FF2B5EF4-FFF2-40B4-BE49-F238E27FC236}">
                <a16:creationId xmlns:a16="http://schemas.microsoft.com/office/drawing/2014/main" id="{95132E33-EC0F-4305-961F-3E2B9AE2FA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914400"/>
            <a:ext cx="4191000" cy="365760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DC5FF-8F4A-4F57-901E-14AC9C2A35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57600" cy="4691063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Two masses of lymphoid tissue located in the lateral wall of the oropharynx in the tonsillar fossa, </a:t>
            </a:r>
          </a:p>
          <a:p>
            <a:pPr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Each one is covered by mucous membrane and laterally by fibrous tissue (capsule).</a:t>
            </a:r>
          </a:p>
          <a:p>
            <a:pPr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It reaches a maximum size during childhood,  after puberty it diminishes in size .</a:t>
            </a:r>
          </a:p>
          <a:p>
            <a:pPr>
              <a:defRPr/>
            </a:pPr>
            <a:endParaRPr lang="en-US" sz="20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61BCB-CE63-4861-83A2-1C8EBDAE66A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Relations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52CBB5-F9D7-4550-8E6F-BC7A0F4B1B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343400" cy="5257800"/>
          </a:xfrm>
          <a:solidFill>
            <a:schemeClr val="bg1">
              <a:lumMod val="40000"/>
              <a:lumOff val="60000"/>
            </a:schemeClr>
          </a:solidFill>
        </p:spPr>
        <p:txBody>
          <a:bodyPr/>
          <a:lstStyle/>
          <a:p>
            <a:pPr>
              <a:buClr>
                <a:srgbClr val="FFFFCC"/>
              </a:buClr>
              <a:defRPr/>
            </a:pPr>
            <a:r>
              <a:rPr lang="en-US" sz="2000" b="1" u="sng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Anteriorly</a:t>
            </a:r>
            <a:r>
              <a:rPr lang="en-US" sz="20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palatoglossal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arch </a:t>
            </a:r>
          </a:p>
          <a:p>
            <a:pPr>
              <a:buClr>
                <a:srgbClr val="FFFFCC"/>
              </a:buClr>
              <a:defRPr/>
            </a:pPr>
            <a:r>
              <a:rPr lang="en-US" sz="2000" b="1" u="sng" dirty="0" err="1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Posteriorly</a:t>
            </a:r>
            <a:r>
              <a:rPr lang="en-US" sz="2000" b="1" u="sng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u="sng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palatopharyngeal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arch </a:t>
            </a:r>
          </a:p>
          <a:p>
            <a:pPr>
              <a:buClr>
                <a:srgbClr val="FFFFCC"/>
              </a:buClr>
              <a:defRPr/>
            </a:pPr>
            <a:r>
              <a:rPr lang="en-US" sz="2000" b="1" u="sng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Superiorly: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soft palate </a:t>
            </a:r>
          </a:p>
          <a:p>
            <a:pPr>
              <a:buClr>
                <a:srgbClr val="FFFFCC"/>
              </a:buClr>
              <a:defRPr/>
            </a:pPr>
            <a:r>
              <a:rPr lang="en-US" sz="2000" b="1" u="sng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Inferiorly:</a:t>
            </a:r>
            <a:r>
              <a:rPr lang="en-US" sz="2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posterior 1\3 of the tongue.</a:t>
            </a:r>
          </a:p>
          <a:p>
            <a:pPr>
              <a:buClr>
                <a:srgbClr val="FFFFCC"/>
              </a:buClr>
              <a:defRPr/>
            </a:pPr>
            <a:r>
              <a:rPr lang="en-US" sz="2000" b="1" u="sng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Medially</a:t>
            </a:r>
            <a:r>
              <a:rPr lang="en-US" sz="2000" b="1" u="sng" dirty="0">
                <a:solidFill>
                  <a:schemeClr val="accent4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cavity of the oropharynx</a:t>
            </a:r>
          </a:p>
          <a:p>
            <a:pPr>
              <a:buClr>
                <a:srgbClr val="FFFFCC"/>
              </a:buClr>
              <a:defRPr/>
            </a:pPr>
            <a:r>
              <a:rPr lang="en-US" sz="2000" b="1" u="sng" dirty="0"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Laterally:</a:t>
            </a:r>
            <a:r>
              <a:rPr lang="en-US" sz="20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superior constrictor of the pharynx separated from it by lose connective tissue through which descends the external palatine vein ,                                          , loop of the facial artery and                                                                             , the internal carotid artery which lies behind and lateral to the tonsils.     </a:t>
            </a:r>
          </a:p>
        </p:txBody>
      </p:sp>
      <p:pic>
        <p:nvPicPr>
          <p:cNvPr id="25604" name="Picture 5">
            <a:extLst>
              <a:ext uri="{FF2B5EF4-FFF2-40B4-BE49-F238E27FC236}">
                <a16:creationId xmlns:a16="http://schemas.microsoft.com/office/drawing/2014/main" id="{9C06992E-F3E7-440D-B9CC-5D45FCECC78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7588" y="2057400"/>
            <a:ext cx="4014787" cy="34020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5">
            <a:extLst>
              <a:ext uri="{FF2B5EF4-FFF2-40B4-BE49-F238E27FC236}">
                <a16:creationId xmlns:a16="http://schemas.microsoft.com/office/drawing/2014/main" id="{4228691B-BC2E-45B0-B90D-D62BA003DC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0" y="3124200"/>
            <a:ext cx="5111750" cy="3057525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E7AE2D-4F2A-4F6B-80EE-6A30CD1CD2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3200400" cy="4889500"/>
          </a:xfrm>
          <a:solidFill>
            <a:schemeClr val="tx1">
              <a:lumMod val="85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2400" b="1" u="sng" dirty="0">
                <a:solidFill>
                  <a:srgbClr val="FF0000"/>
                </a:solidFill>
                <a:effectLst/>
              </a:rPr>
              <a:t>Arterial supply</a:t>
            </a:r>
            <a:r>
              <a:rPr lang="en-US" sz="2400" u="sng" dirty="0"/>
              <a:t>;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tonsillar artery from the fascial, lingual and greater palatine. </a:t>
            </a:r>
          </a:p>
          <a:p>
            <a:pPr>
              <a:defRPr/>
            </a:pPr>
            <a:r>
              <a:rPr lang="en-US" sz="2400" b="1" u="sng" dirty="0">
                <a:solidFill>
                  <a:srgbClr val="FF0000"/>
                </a:solidFill>
                <a:effectLst/>
              </a:rPr>
              <a:t>Venous drainage: </a:t>
            </a:r>
            <a:r>
              <a:rPr lang="en-US" sz="2400" dirty="0">
                <a:solidFill>
                  <a:srgbClr val="0000FF"/>
                </a:solidFill>
              </a:rPr>
              <a:t>join external palatine pharyngeal and fascial veins </a:t>
            </a:r>
          </a:p>
          <a:p>
            <a:pPr>
              <a:defRPr/>
            </a:pPr>
            <a:r>
              <a:rPr lang="en-US" sz="2400" b="1" u="sng" dirty="0">
                <a:solidFill>
                  <a:srgbClr val="FF0000"/>
                </a:solidFill>
                <a:effectLst/>
              </a:rPr>
              <a:t>Lymphatic drainage</a:t>
            </a:r>
            <a:r>
              <a:rPr lang="en-US" sz="2400" u="sng" dirty="0"/>
              <a:t>;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to the upper deep cervical </a:t>
            </a:r>
            <a:r>
              <a:rPr lang="en-US" sz="2400" b="1" dirty="0">
                <a:solidFill>
                  <a:srgbClr val="C00000"/>
                </a:solidFill>
              </a:rPr>
              <a:t>(</a:t>
            </a:r>
            <a:r>
              <a:rPr lang="en-US" sz="2400" b="1" dirty="0" err="1">
                <a:solidFill>
                  <a:srgbClr val="C00000"/>
                </a:solidFill>
              </a:rPr>
              <a:t>jugulodigastric</a:t>
            </a:r>
            <a:r>
              <a:rPr lang="en-US" sz="2400" b="1" dirty="0">
                <a:solidFill>
                  <a:srgbClr val="C00000"/>
                </a:solidFill>
              </a:rPr>
              <a:t> node )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26628" name="Picture 6">
            <a:extLst>
              <a:ext uri="{FF2B5EF4-FFF2-40B4-BE49-F238E27FC236}">
                <a16:creationId xmlns:a16="http://schemas.microsoft.com/office/drawing/2014/main" id="{2A1428D1-B979-427B-ABB2-94D58432FD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854075"/>
            <a:ext cx="5048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Oval 5">
            <a:extLst>
              <a:ext uri="{FF2B5EF4-FFF2-40B4-BE49-F238E27FC236}">
                <a16:creationId xmlns:a16="http://schemas.microsoft.com/office/drawing/2014/main" id="{ECFD98CD-6C41-4047-B42F-F746A11825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9600" y="4419600"/>
            <a:ext cx="4572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FFE2614B-DE0B-464C-AC7B-17B4E7A9B07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457200" y="228600"/>
            <a:ext cx="4498975" cy="533400"/>
          </a:xfrm>
          <a:solidFill>
            <a:srgbClr val="0000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3600" dirty="0" err="1">
                <a:solidFill>
                  <a:srgbClr val="FF99FF"/>
                </a:solidFill>
                <a:latin typeface="Arial Rounded MT Bold" pitchFamily="34" charset="0"/>
              </a:rPr>
              <a:t>Laryngopharynx</a:t>
            </a:r>
            <a:endParaRPr lang="en-US" sz="3600" dirty="0">
              <a:solidFill>
                <a:srgbClr val="FF99FF"/>
              </a:solidFill>
              <a:latin typeface="Arial Rounded MT Bold" pitchFamily="34" charset="0"/>
            </a:endParaRPr>
          </a:p>
        </p:txBody>
      </p:sp>
      <p:sp>
        <p:nvSpPr>
          <p:cNvPr id="18435" name="Rectangle 4">
            <a:extLst>
              <a:ext uri="{FF2B5EF4-FFF2-40B4-BE49-F238E27FC236}">
                <a16:creationId xmlns:a16="http://schemas.microsoft.com/office/drawing/2014/main" id="{42C8138C-E86F-42FD-9312-9C27482FEC6F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52400" y="914400"/>
            <a:ext cx="4953000" cy="6248400"/>
          </a:xfrm>
          <a:solidFill>
            <a:srgbClr val="FFFF00"/>
          </a:solidFill>
        </p:spPr>
        <p:txBody>
          <a:bodyPr/>
          <a:lstStyle/>
          <a:p>
            <a:pPr eaLnBrk="1" hangingPunct="1"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Lies behind the laryngeal inlet &amp; the posterior surface of larynx.</a:t>
            </a:r>
          </a:p>
          <a:p>
            <a:pPr eaLnBrk="1" hangingPunct="1"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communicates with the larynx  through </a:t>
            </a:r>
            <a:r>
              <a:rPr lang="en-US" sz="2000" dirty="0"/>
              <a:t>the </a:t>
            </a:r>
            <a:r>
              <a:rPr lang="en-US" sz="2000" dirty="0">
                <a:solidFill>
                  <a:srgbClr val="FF99FF"/>
                </a:solidFill>
              </a:rPr>
              <a:t>laryngeal inlet</a:t>
            </a:r>
            <a:endParaRPr lang="en-US" sz="200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  <a:p>
            <a:pPr eaLnBrk="1" hangingPunct="1">
              <a:defRPr/>
            </a:pPr>
            <a:r>
              <a:rPr lang="en-US" sz="2000" dirty="0">
                <a:solidFill>
                  <a:srgbClr val="FF0000"/>
                </a:solidFill>
              </a:rPr>
              <a:t>Extends from upper border of epiglottis to lower border of </a:t>
            </a:r>
            <a:r>
              <a:rPr lang="en-US" sz="2000" dirty="0" err="1">
                <a:solidFill>
                  <a:srgbClr val="FF0000"/>
                </a:solidFill>
              </a:rPr>
              <a:t>cricoid</a:t>
            </a:r>
            <a:r>
              <a:rPr lang="en-US" sz="2000" dirty="0">
                <a:solidFill>
                  <a:srgbClr val="FF0000"/>
                </a:solidFill>
              </a:rPr>
              <a:t> cartilage.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rgbClr val="002060"/>
                </a:solidFill>
              </a:rPr>
              <a:t>A small depression situated on either side of the laryngeal inlet is called </a:t>
            </a:r>
            <a:r>
              <a:rPr lang="en-US" sz="2000" dirty="0"/>
              <a:t>‘</a:t>
            </a:r>
            <a:r>
              <a:rPr lang="en-US" sz="2000" b="1" dirty="0" err="1">
                <a:solidFill>
                  <a:srgbClr val="FF0000"/>
                </a:solidFill>
              </a:rPr>
              <a:t>Piriform</a:t>
            </a:r>
            <a:r>
              <a:rPr lang="en-US" sz="2000" b="1" dirty="0">
                <a:solidFill>
                  <a:srgbClr val="FF0000"/>
                </a:solidFill>
              </a:rPr>
              <a:t> Fossa’.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It is a common site for the lodging of foreign bodies.</a:t>
            </a:r>
          </a:p>
          <a:p>
            <a:pPr>
              <a:lnSpc>
                <a:spcPct val="90000"/>
              </a:lnSpc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Branches of internal laryngeal &amp; recurrent laryngeal nerves lie deep to the mucous membrane of the fossa and are vulnerable to injury during removal of a foreign body.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2000" dirty="0"/>
          </a:p>
        </p:txBody>
      </p:sp>
      <p:pic>
        <p:nvPicPr>
          <p:cNvPr id="27652" name="ClipArt Placeholder 7" descr="C:\Documents and Settings\user\My Documents\My Pictures\mn.gif">
            <a:extLst>
              <a:ext uri="{FF2B5EF4-FFF2-40B4-BE49-F238E27FC236}">
                <a16:creationId xmlns:a16="http://schemas.microsoft.com/office/drawing/2014/main" id="{585864D3-015D-432E-AC34-308DDECDC59B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" t="1674" r="587" b="4041"/>
          <a:stretch>
            <a:fillRect/>
          </a:stretch>
        </p:blipFill>
        <p:spPr>
          <a:xfrm>
            <a:off x="5486400" y="228600"/>
            <a:ext cx="3381375" cy="3286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6" descr="C:\Documents and Settings\user\My Documents\My Pictures\vfd.png">
            <a:extLst>
              <a:ext uri="{FF2B5EF4-FFF2-40B4-BE49-F238E27FC236}">
                <a16:creationId xmlns:a16="http://schemas.microsoft.com/office/drawing/2014/main" id="{6F7CCFDA-A06C-45FC-B2AC-A2746D921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581400"/>
            <a:ext cx="2971800" cy="298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654" name="Straight Arrow Connector 6">
            <a:extLst>
              <a:ext uri="{FF2B5EF4-FFF2-40B4-BE49-F238E27FC236}">
                <a16:creationId xmlns:a16="http://schemas.microsoft.com/office/drawing/2014/main" id="{E6C73E49-B4A7-4C90-8E19-3058E1F72AF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515100" y="4838700"/>
            <a:ext cx="838200" cy="762000"/>
          </a:xfrm>
          <a:prstGeom prst="straightConnector1">
            <a:avLst/>
          </a:prstGeom>
          <a:noFill/>
          <a:ln w="38100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>
            <a:extLst>
              <a:ext uri="{FF2B5EF4-FFF2-40B4-BE49-F238E27FC236}">
                <a16:creationId xmlns:a16="http://schemas.microsoft.com/office/drawing/2014/main" id="{CBA94D63-5897-4126-8A97-14B560331B08}"/>
              </a:ext>
            </a:extLst>
          </p:cNvPr>
          <p:cNvSpPr>
            <a:spLocks noGrp="1" noRot="1" noChangeArrowheads="1"/>
          </p:cNvSpPr>
          <p:nvPr>
            <p:ph sz="half" idx="1"/>
          </p:nvPr>
        </p:nvSpPr>
        <p:spPr>
          <a:xfrm>
            <a:off x="228600" y="228600"/>
            <a:ext cx="3810000" cy="6248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b="1" u="sng" dirty="0">
                <a:solidFill>
                  <a:srgbClr val="C00000"/>
                </a:solidFill>
                <a:latin typeface="Arial Rounded MT Bold" pitchFamily="34" charset="0"/>
              </a:rPr>
              <a:t>Nerve Supply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Sensory: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</a:rPr>
              <a:t>Nasopharynx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: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Maxillary nerve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</a:rPr>
              <a:t>Oropharynx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Glossopharyngeal</a:t>
            </a:r>
            <a:r>
              <a:rPr lang="en-US" sz="2000" dirty="0">
                <a:solidFill>
                  <a:srgbClr val="FF0000"/>
                </a:solidFill>
              </a:rPr>
              <a:t> nerve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 err="1">
                <a:solidFill>
                  <a:schemeClr val="accent4">
                    <a:lumMod val="10000"/>
                  </a:schemeClr>
                </a:solidFill>
              </a:rPr>
              <a:t>Laryngopharynx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: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Vagus</a:t>
            </a:r>
            <a:r>
              <a:rPr lang="en-US" sz="2000" dirty="0">
                <a:solidFill>
                  <a:srgbClr val="FF0000"/>
                </a:solidFill>
              </a:rPr>
              <a:t> nerve</a:t>
            </a:r>
          </a:p>
          <a:p>
            <a:pPr eaLnBrk="1" hangingPunct="1">
              <a:defRPr/>
            </a:pPr>
            <a:r>
              <a:rPr lang="en-US" dirty="0">
                <a:solidFill>
                  <a:srgbClr val="FFFF00"/>
                </a:solidFill>
              </a:rPr>
              <a:t>Motor :</a:t>
            </a:r>
          </a:p>
          <a:p>
            <a:pPr lvl="1" eaLnBrk="1" hangingPunct="1"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All the muscles of pharynx are supplied by the pharyngeal plexus. </a:t>
            </a:r>
            <a:r>
              <a:rPr lang="en-US" sz="2000" u="sng" dirty="0">
                <a:solidFill>
                  <a:schemeClr val="accent4">
                    <a:lumMod val="10000"/>
                  </a:schemeClr>
                </a:solidFill>
              </a:rPr>
              <a:t>Except ;</a:t>
            </a:r>
            <a:r>
              <a:rPr lang="en-US" sz="2000" dirty="0">
                <a:solidFill>
                  <a:schemeClr val="accent4">
                    <a:lumMod val="10000"/>
                  </a:schemeClr>
                </a:solidFill>
              </a:rPr>
              <a:t> </a:t>
            </a:r>
            <a:r>
              <a:rPr lang="en-US" sz="2000" dirty="0">
                <a:solidFill>
                  <a:srgbClr val="0000FF"/>
                </a:solidFill>
              </a:rPr>
              <a:t>the </a:t>
            </a:r>
            <a:r>
              <a:rPr lang="en-US" sz="2000" dirty="0" err="1">
                <a:solidFill>
                  <a:srgbClr val="0000FF"/>
                </a:solidFill>
              </a:rPr>
              <a:t>Stylopharyngeus</a:t>
            </a:r>
            <a:r>
              <a:rPr lang="en-US" sz="2000" dirty="0">
                <a:solidFill>
                  <a:srgbClr val="0000FF"/>
                </a:solidFill>
              </a:rPr>
              <a:t> is supplied by the </a:t>
            </a:r>
            <a:r>
              <a:rPr lang="en-US" sz="2000" dirty="0" err="1">
                <a:solidFill>
                  <a:srgbClr val="0000FF"/>
                </a:solidFill>
              </a:rPr>
              <a:t>glossopharyngeal</a:t>
            </a:r>
            <a:r>
              <a:rPr lang="en-US" sz="2000" dirty="0">
                <a:solidFill>
                  <a:srgbClr val="0000FF"/>
                </a:solidFill>
              </a:rPr>
              <a:t> nerve </a:t>
            </a:r>
          </a:p>
          <a:p>
            <a:pPr eaLnBrk="1" hangingPunct="1">
              <a:buFont typeface="Arial" charset="0"/>
              <a:buNone/>
              <a:defRPr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FEBC0-F1D6-4595-AFBE-0EFD11C2B5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2400" y="0"/>
            <a:ext cx="4876800" cy="2971800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b="1" u="sng" dirty="0">
                <a:solidFill>
                  <a:srgbClr val="C00000"/>
                </a:solidFill>
                <a:latin typeface="Arial Rounded MT Bold" pitchFamily="34" charset="0"/>
              </a:rPr>
              <a:t>Arterial supply</a:t>
            </a:r>
            <a:r>
              <a:rPr lang="en-US" b="1" dirty="0">
                <a:solidFill>
                  <a:srgbClr val="FF66FF"/>
                </a:solidFill>
              </a:rPr>
              <a:t>: </a:t>
            </a:r>
            <a:r>
              <a:rPr lang="en-US" dirty="0"/>
              <a:t>from branches of the following arteries: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FF0000"/>
                </a:solidFill>
              </a:rPr>
              <a:t>Ascending pharyngeal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FF0000"/>
                </a:solidFill>
              </a:rPr>
              <a:t>Ascending palatine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FF0000"/>
                </a:solidFill>
              </a:rPr>
              <a:t>Facial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FF0000"/>
                </a:solidFill>
              </a:rPr>
              <a:t>Maxillary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FF0000"/>
                </a:solidFill>
              </a:rPr>
              <a:t>Lingual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93D204B6-40B7-4677-8D3F-CB470A1E8EAE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114800" y="3124200"/>
            <a:ext cx="4724400" cy="12954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</a:t>
            </a:r>
            <a:r>
              <a:rPr lang="en-US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u="sng" kern="0" dirty="0">
                <a:solidFill>
                  <a:srgbClr val="FF66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Veins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drain into pharyngeal venous plexus, which drains into the </a:t>
            </a:r>
            <a:r>
              <a:rPr lang="en-US" sz="2400" b="1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internal jugular vein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B8DDCD0-968B-4FA5-B2B5-1015379861A7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4114800" y="4495800"/>
            <a:ext cx="4724400" cy="1981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C000"/>
              </a:buClr>
              <a:buFont typeface="Wingdings" pitchFamily="2" charset="2"/>
              <a:buChar char="§"/>
              <a:defRPr/>
            </a:pP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The </a:t>
            </a:r>
            <a:r>
              <a:rPr lang="en-US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lymphatics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drain into the </a:t>
            </a:r>
            <a:r>
              <a:rPr lang="en-US" sz="24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deep cervical lymph 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nodes either directly, or indirectly via the </a:t>
            </a:r>
            <a:r>
              <a:rPr lang="en-US" sz="2400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retropharyngeal</a:t>
            </a:r>
            <a:r>
              <a:rPr lang="en-US" sz="2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or </a:t>
            </a:r>
            <a:r>
              <a:rPr lang="en-US" sz="2400" kern="0" dirty="0" err="1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paratracheal</a:t>
            </a:r>
            <a:r>
              <a:rPr lang="en-US" sz="2400" kern="0" dirty="0">
                <a:solidFill>
                  <a:schemeClr val="accent4">
                    <a:lumMod val="1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lymph nodes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solidFill>
                <a:srgbClr val="00B0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0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lilly4">
            <a:extLst>
              <a:ext uri="{FF2B5EF4-FFF2-40B4-BE49-F238E27FC236}">
                <a16:creationId xmlns:a16="http://schemas.microsoft.com/office/drawing/2014/main" id="{A0E448AD-9A51-4B0B-A0EA-B1D980EC5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719263"/>
            <a:ext cx="4191000" cy="313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5">
            <a:extLst>
              <a:ext uri="{FF2B5EF4-FFF2-40B4-BE49-F238E27FC236}">
                <a16:creationId xmlns:a16="http://schemas.microsoft.com/office/drawing/2014/main" id="{B65BD089-C656-4E6B-8815-A689F598BB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2209800"/>
            <a:ext cx="495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>
                <a:solidFill>
                  <a:srgbClr val="FFFF00"/>
                </a:solidFill>
                <a:latin typeface="Script MT Bold" panose="03040602040607080904" pitchFamily="66" charset="0"/>
              </a:rPr>
              <a:t>Thank You &amp; Good Luck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56442-E31C-4B4D-BCD8-2CA8F3875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762000"/>
          </a:xfrm>
        </p:spPr>
        <p:txBody>
          <a:bodyPr/>
          <a:lstStyle/>
          <a:p>
            <a:pPr>
              <a:defRPr/>
            </a:pPr>
            <a:r>
              <a:rPr lang="en-US" dirty="0"/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3D726-CDCF-4102-BD30-A7EDEC5516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625" y="1295400"/>
            <a:ext cx="8540750" cy="3810000"/>
          </a:xfrm>
          <a:ln>
            <a:solidFill>
              <a:schemeClr val="accent1"/>
            </a:solidFill>
          </a:ln>
        </p:spPr>
        <p:txBody>
          <a:bodyPr/>
          <a:lstStyle/>
          <a:p>
            <a:pPr>
              <a:defRPr/>
            </a:pPr>
            <a:r>
              <a:rPr lang="en-US" sz="2800" i="1" dirty="0">
                <a:solidFill>
                  <a:srgbClr val="FF0000"/>
                </a:solidFill>
              </a:rPr>
              <a:t>At the end of the lecture, the students should be able to:</a:t>
            </a:r>
            <a:endParaRPr lang="en-US" sz="2800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en-US" sz="2800" dirty="0"/>
              <a:t>Describe the boundaries of the nasal cavity.</a:t>
            </a:r>
          </a:p>
          <a:p>
            <a:pPr>
              <a:defRPr/>
            </a:pPr>
            <a:r>
              <a:rPr lang="en-US" sz="2800" dirty="0"/>
              <a:t>Describe the nasal </a:t>
            </a:r>
            <a:r>
              <a:rPr lang="en-US" sz="2800" dirty="0" err="1"/>
              <a:t>conchae</a:t>
            </a:r>
            <a:r>
              <a:rPr lang="en-US" sz="2800" dirty="0"/>
              <a:t> and </a:t>
            </a:r>
            <a:r>
              <a:rPr lang="en-US" sz="2800" dirty="0" err="1"/>
              <a:t>meati</a:t>
            </a:r>
            <a:r>
              <a:rPr lang="en-US" sz="2800" dirty="0"/>
              <a:t>.</a:t>
            </a:r>
          </a:p>
          <a:p>
            <a:pPr>
              <a:defRPr/>
            </a:pPr>
            <a:r>
              <a:rPr lang="en-US" sz="2800" dirty="0"/>
              <a:t>Demonstrate the openings in each </a:t>
            </a:r>
            <a:r>
              <a:rPr lang="en-US" sz="2800" dirty="0" err="1"/>
              <a:t>meatus</a:t>
            </a:r>
            <a:r>
              <a:rPr lang="en-US" sz="2800" dirty="0"/>
              <a:t>.</a:t>
            </a:r>
          </a:p>
          <a:p>
            <a:pPr>
              <a:defRPr/>
            </a:pPr>
            <a:r>
              <a:rPr lang="en-US" sz="2800" dirty="0"/>
              <a:t>Describe the </a:t>
            </a:r>
            <a:r>
              <a:rPr lang="en-US" sz="2800" dirty="0" err="1"/>
              <a:t>paranasal</a:t>
            </a:r>
            <a:r>
              <a:rPr lang="en-US" sz="2800" dirty="0"/>
              <a:t> sinuses and their functions</a:t>
            </a:r>
          </a:p>
          <a:p>
            <a:pPr>
              <a:defRPr/>
            </a:pPr>
            <a:r>
              <a:rPr lang="en-US" sz="2800" dirty="0"/>
              <a:t>Describe the pharynx and its parts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F335A7F9-85A2-42E0-A1D7-3ABEA29766FD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solidFill>
                  <a:srgbClr val="FFFF99"/>
                </a:solidFill>
                <a:latin typeface="Arial Rounded MT Bold" pitchFamily="34" charset="0"/>
              </a:rPr>
              <a:t>Nose</a:t>
            </a:r>
          </a:p>
        </p:txBody>
      </p:sp>
      <p:pic>
        <p:nvPicPr>
          <p:cNvPr id="6147" name="Picture 4" descr="cathnose">
            <a:extLst>
              <a:ext uri="{FF2B5EF4-FFF2-40B4-BE49-F238E27FC236}">
                <a16:creationId xmlns:a16="http://schemas.microsoft.com/office/drawing/2014/main" id="{93E74564-314F-4646-8659-67677D3B7CC0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914400"/>
            <a:ext cx="2682875" cy="26146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Box 7">
            <a:extLst>
              <a:ext uri="{FF2B5EF4-FFF2-40B4-BE49-F238E27FC236}">
                <a16:creationId xmlns:a16="http://schemas.microsoft.com/office/drawing/2014/main" id="{A5341E0F-0E53-4D48-962D-B405794830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96200" y="9906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</a:rPr>
              <a:t>root</a:t>
            </a:r>
          </a:p>
        </p:txBody>
      </p:sp>
      <p:sp>
        <p:nvSpPr>
          <p:cNvPr id="6149" name="TextBox 8">
            <a:extLst>
              <a:ext uri="{FF2B5EF4-FFF2-40B4-BE49-F238E27FC236}">
                <a16:creationId xmlns:a16="http://schemas.microsoft.com/office/drawing/2014/main" id="{2FA20280-1BA2-4D38-8B52-2C23D897A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2133600"/>
            <a:ext cx="6858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</a:rPr>
              <a:t>tip</a:t>
            </a:r>
          </a:p>
        </p:txBody>
      </p:sp>
      <p:sp>
        <p:nvSpPr>
          <p:cNvPr id="6150" name="TextBox 9">
            <a:extLst>
              <a:ext uri="{FF2B5EF4-FFF2-40B4-BE49-F238E27FC236}">
                <a16:creationId xmlns:a16="http://schemas.microsoft.com/office/drawing/2014/main" id="{CDD9EF04-8A08-46EF-8585-D41590C15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0" y="289560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</a:rPr>
              <a:t>external nares</a:t>
            </a:r>
          </a:p>
        </p:txBody>
      </p:sp>
      <p:sp>
        <p:nvSpPr>
          <p:cNvPr id="6151" name="TextBox 10">
            <a:extLst>
              <a:ext uri="{FF2B5EF4-FFF2-40B4-BE49-F238E27FC236}">
                <a16:creationId xmlns:a16="http://schemas.microsoft.com/office/drawing/2014/main" id="{1BF5F687-E036-4577-A8D0-AAF605898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2743200"/>
            <a:ext cx="91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</a:rPr>
              <a:t>septum</a:t>
            </a:r>
          </a:p>
        </p:txBody>
      </p:sp>
      <p:sp>
        <p:nvSpPr>
          <p:cNvPr id="6152" name="TextBox 11">
            <a:extLst>
              <a:ext uri="{FF2B5EF4-FFF2-40B4-BE49-F238E27FC236}">
                <a16:creationId xmlns:a16="http://schemas.microsoft.com/office/drawing/2014/main" id="{DD7BB22D-B554-4167-A4A8-11AECA678B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3800" y="2362200"/>
            <a:ext cx="685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400" b="1">
                <a:solidFill>
                  <a:srgbClr val="000000"/>
                </a:solidFill>
              </a:rPr>
              <a:t>ala</a:t>
            </a:r>
          </a:p>
        </p:txBody>
      </p:sp>
      <p:cxnSp>
        <p:nvCxnSpPr>
          <p:cNvPr id="6153" name="Straight Arrow Connector 13">
            <a:extLst>
              <a:ext uri="{FF2B5EF4-FFF2-40B4-BE49-F238E27FC236}">
                <a16:creationId xmlns:a16="http://schemas.microsoft.com/office/drawing/2014/main" id="{33668DED-B30A-417E-A0B1-AABDC700B537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7505700" y="2781300"/>
            <a:ext cx="228600" cy="152400"/>
          </a:xfrm>
          <a:prstGeom prst="straightConnector1">
            <a:avLst/>
          </a:prstGeom>
          <a:noFill/>
          <a:ln w="28575" algn="ctr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154" name="Picture 7" descr="C:\Documents and Settings\user\My Documents\My Pictures\nasalcartilages.gif">
            <a:extLst>
              <a:ext uri="{FF2B5EF4-FFF2-40B4-BE49-F238E27FC236}">
                <a16:creationId xmlns:a16="http://schemas.microsoft.com/office/drawing/2014/main" id="{B5829812-FCD8-457E-8437-3046D9971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2133600" cy="368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155" name="Straight Arrow Connector 19">
            <a:extLst>
              <a:ext uri="{FF2B5EF4-FFF2-40B4-BE49-F238E27FC236}">
                <a16:creationId xmlns:a16="http://schemas.microsoft.com/office/drawing/2014/main" id="{0FE18B77-C50E-4997-8593-2F73197EEDF4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448300" y="4762500"/>
            <a:ext cx="990600" cy="609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56" name="Straight Arrow Connector 20">
            <a:extLst>
              <a:ext uri="{FF2B5EF4-FFF2-40B4-BE49-F238E27FC236}">
                <a16:creationId xmlns:a16="http://schemas.microsoft.com/office/drawing/2014/main" id="{390FAB96-5287-4924-8184-CEE5005E193D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V="1">
            <a:off x="5257800" y="4572000"/>
            <a:ext cx="990600" cy="2286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Rectangle 3">
            <a:extLst>
              <a:ext uri="{FF2B5EF4-FFF2-40B4-BE49-F238E27FC236}">
                <a16:creationId xmlns:a16="http://schemas.microsoft.com/office/drawing/2014/main" id="{337B501B-5E22-4C5D-B9DA-4510A916A75D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0" y="3581400"/>
            <a:ext cx="3200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0030B74B-D30B-4EE6-A25B-D7BE21A728B8}"/>
              </a:ext>
            </a:extLst>
          </p:cNvPr>
          <p:cNvSpPr txBox="1">
            <a:spLocks/>
          </p:cNvSpPr>
          <p:nvPr/>
        </p:nvSpPr>
        <p:spPr bwMode="auto">
          <a:xfrm>
            <a:off x="152400" y="914400"/>
            <a:ext cx="3733800" cy="17526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lvl="1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The </a:t>
            </a:r>
            <a:r>
              <a:rPr lang="en-US" sz="28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external (anterior ) nares 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or</a:t>
            </a:r>
            <a:r>
              <a:rPr lang="en-US" sz="28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nostrils</a:t>
            </a:r>
            <a:r>
              <a:rPr lang="en-US" sz="2800" kern="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lead to the </a:t>
            </a:r>
            <a:r>
              <a:rPr lang="en-US" sz="2800" b="1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nasal cavity.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32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0966FF18-922C-4A2F-82F9-3FC861C9D74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228600" y="3048000"/>
            <a:ext cx="3432175" cy="1219200"/>
          </a:xfrm>
          <a:ln>
            <a:solidFill>
              <a:srgbClr val="FF0000"/>
            </a:solidFill>
          </a:ln>
        </p:spPr>
        <p:txBody>
          <a:bodyPr/>
          <a:lstStyle/>
          <a:p>
            <a:pPr marL="342900" lvl="1" indent="-342900">
              <a:buClr>
                <a:schemeClr val="hlink"/>
              </a:buClr>
              <a:buFontTx/>
              <a:buNone/>
              <a:defRPr/>
            </a:pPr>
            <a:r>
              <a:rPr lang="en-US" dirty="0"/>
              <a:t>Formed above by:</a:t>
            </a:r>
          </a:p>
          <a:p>
            <a:pPr marL="342900" lvl="1" indent="-342900">
              <a:buClr>
                <a:srgbClr val="FF0000"/>
              </a:buClr>
              <a:buFontTx/>
              <a:buNone/>
              <a:defRPr/>
            </a:pPr>
            <a:r>
              <a:rPr lang="en-US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Bony skeleton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en-US" sz="2800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7D24AED-553A-4A44-9FA1-59CCD75CE263}"/>
              </a:ext>
            </a:extLst>
          </p:cNvPr>
          <p:cNvSpPr txBox="1"/>
          <p:nvPr/>
        </p:nvSpPr>
        <p:spPr>
          <a:xfrm>
            <a:off x="4495800" y="30480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431DCAF-B5D7-464B-A78A-5CE03F491F17}"/>
              </a:ext>
            </a:extLst>
          </p:cNvPr>
          <p:cNvSpPr txBox="1"/>
          <p:nvPr/>
        </p:nvSpPr>
        <p:spPr>
          <a:xfrm>
            <a:off x="4724400" y="38100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A8C0CAF-4288-45B7-837E-5AC0AF342E4E}"/>
              </a:ext>
            </a:extLst>
          </p:cNvPr>
          <p:cNvSpPr txBox="1"/>
          <p:nvPr/>
        </p:nvSpPr>
        <p:spPr>
          <a:xfrm>
            <a:off x="4419600" y="42672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id="{ECB83E41-47A9-41DC-8171-35C90F32DE23}"/>
              </a:ext>
            </a:extLst>
          </p:cNvPr>
          <p:cNvSpPr txBox="1">
            <a:spLocks/>
          </p:cNvSpPr>
          <p:nvPr/>
        </p:nvSpPr>
        <p:spPr bwMode="auto">
          <a:xfrm>
            <a:off x="6248400" y="3962400"/>
            <a:ext cx="2133600" cy="2286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Formed </a:t>
            </a:r>
            <a:r>
              <a:rPr lang="en-US" sz="28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below</a:t>
            </a:r>
            <a:r>
              <a:rPr lang="en-US" sz="28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 by </a:t>
            </a:r>
            <a:r>
              <a:rPr lang="en-US" sz="2800" kern="0" dirty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plates of </a:t>
            </a:r>
            <a:r>
              <a:rPr lang="en-US" sz="28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hyaline cartilage.</a:t>
            </a: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cxnSp>
        <p:nvCxnSpPr>
          <p:cNvPr id="6164" name="Straight Arrow Connector 20">
            <a:extLst>
              <a:ext uri="{FF2B5EF4-FFF2-40B4-BE49-F238E27FC236}">
                <a16:creationId xmlns:a16="http://schemas.microsoft.com/office/drawing/2014/main" id="{9CA23457-6A78-4E49-938F-81FB73D0958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657600" y="3352800"/>
            <a:ext cx="1066800" cy="15240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65" name="Straight Arrow Connector 22">
            <a:extLst>
              <a:ext uri="{FF2B5EF4-FFF2-40B4-BE49-F238E27FC236}">
                <a16:creationId xmlns:a16="http://schemas.microsoft.com/office/drawing/2014/main" id="{B5F33346-2233-45E9-BFB3-8E249F6D84B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3314700" y="3695700"/>
            <a:ext cx="1447800" cy="762000"/>
          </a:xfrm>
          <a:prstGeom prst="straightConnector1">
            <a:avLst/>
          </a:prstGeom>
          <a:noFill/>
          <a:ln w="38100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826160C8-8FDB-417A-A838-FEB45DC185F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457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>
                <a:solidFill>
                  <a:srgbClr val="FFFF00"/>
                </a:solidFill>
                <a:latin typeface="Arial Rounded MT Bold" pitchFamily="34" charset="0"/>
              </a:rPr>
              <a:t>Nasal Cavity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1E740743-0E45-4259-811A-3D2D4DB41C9A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1143000"/>
            <a:ext cx="3429000" cy="5181600"/>
          </a:xfrm>
          <a:ln>
            <a:solidFill>
              <a:srgbClr val="FFFF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Extends from the </a:t>
            </a:r>
            <a:r>
              <a:rPr lang="en-US" sz="240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external (anterior) nares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to the </a:t>
            </a:r>
            <a:r>
              <a:rPr lang="en-US" sz="240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posterior nares (choanae).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Divided into right &amp; left halves by the 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nasal septum.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Each half has a: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Roof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Lateral wall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Medial wall (septum)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r>
              <a:rPr lang="en-US" sz="2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Floor</a:t>
            </a:r>
          </a:p>
          <a:p>
            <a:pPr lvl="1" eaLnBrk="1" hangingPunct="1">
              <a:lnSpc>
                <a:spcPct val="90000"/>
              </a:lnSpc>
              <a:buFont typeface="Wingdings" pitchFamily="2" charset="2"/>
              <a:buChar char="§"/>
              <a:defRPr/>
            </a:pPr>
            <a:endParaRPr lang="en-US" dirty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8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7172" name="Picture 6" descr="b8">
            <a:extLst>
              <a:ext uri="{FF2B5EF4-FFF2-40B4-BE49-F238E27FC236}">
                <a16:creationId xmlns:a16="http://schemas.microsoft.com/office/drawing/2014/main" id="{0C79CFCA-FD46-481C-BFD4-C35037466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" r="1450" b="15958"/>
          <a:stretch>
            <a:fillRect/>
          </a:stretch>
        </p:blipFill>
        <p:spPr bwMode="auto">
          <a:xfrm>
            <a:off x="4343400" y="3581400"/>
            <a:ext cx="454501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7" descr="C:\Documents and Settings\user\My Documents\My Pictures\xx.jpg">
            <a:extLst>
              <a:ext uri="{FF2B5EF4-FFF2-40B4-BE49-F238E27FC236}">
                <a16:creationId xmlns:a16="http://schemas.microsoft.com/office/drawing/2014/main" id="{9E31679F-727C-4F4B-A783-5EE4B7D11C88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762000"/>
            <a:ext cx="3810000" cy="2762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74" name="Straight Connector 6">
            <a:extLst>
              <a:ext uri="{FF2B5EF4-FFF2-40B4-BE49-F238E27FC236}">
                <a16:creationId xmlns:a16="http://schemas.microsoft.com/office/drawing/2014/main" id="{486640C6-5608-48AB-8F59-52AE452F642D}"/>
              </a:ext>
            </a:extLst>
          </p:cNvPr>
          <p:cNvCxnSpPr>
            <a:cxnSpLocks noChangeShapeType="1"/>
          </p:cNvCxnSpPr>
          <p:nvPr/>
        </p:nvCxnSpPr>
        <p:spPr bwMode="auto">
          <a:xfrm rot="5400000">
            <a:off x="5943600" y="5257800"/>
            <a:ext cx="1447800" cy="762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5" name="Straight Connector 9">
            <a:extLst>
              <a:ext uri="{FF2B5EF4-FFF2-40B4-BE49-F238E27FC236}">
                <a16:creationId xmlns:a16="http://schemas.microsoft.com/office/drawing/2014/main" id="{BDA865F7-2F4D-4447-B4D7-496B30B3BF32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629400" y="6019800"/>
            <a:ext cx="533400" cy="1588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6" name="Straight Connector 11">
            <a:extLst>
              <a:ext uri="{FF2B5EF4-FFF2-40B4-BE49-F238E27FC236}">
                <a16:creationId xmlns:a16="http://schemas.microsoft.com/office/drawing/2014/main" id="{E73F2FF6-C250-4857-8DC8-0E1D82395FA4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H="1">
            <a:off x="6248400" y="5105400"/>
            <a:ext cx="1447800" cy="381000"/>
          </a:xfrm>
          <a:prstGeom prst="line">
            <a:avLst/>
          </a:prstGeom>
          <a:noFill/>
          <a:ln w="571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177" name="Straight Connector 14">
            <a:extLst>
              <a:ext uri="{FF2B5EF4-FFF2-40B4-BE49-F238E27FC236}">
                <a16:creationId xmlns:a16="http://schemas.microsoft.com/office/drawing/2014/main" id="{A923196D-9E25-4893-ACFB-703975F9119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05600" y="4572000"/>
            <a:ext cx="762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>
            <a:extLst>
              <a:ext uri="{FF2B5EF4-FFF2-40B4-BE49-F238E27FC236}">
                <a16:creationId xmlns:a16="http://schemas.microsoft.com/office/drawing/2014/main" id="{178E622D-CA3F-4512-A689-8C0004E6914F}"/>
              </a:ext>
            </a:extLst>
          </p:cNvPr>
          <p:cNvSpPr>
            <a:spLocks noGrp="1" noRot="1" noChangeArrowheads="1"/>
          </p:cNvSpPr>
          <p:nvPr>
            <p:ph type="body" sz="half" idx="4294967295"/>
          </p:nvPr>
        </p:nvSpPr>
        <p:spPr>
          <a:xfrm>
            <a:off x="4724400" y="685800"/>
            <a:ext cx="4191000" cy="35052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  <a:latin typeface="Arial Rounded MT Bold" pitchFamily="34" charset="0"/>
              </a:rPr>
              <a:t>Roof</a:t>
            </a:r>
          </a:p>
          <a:p>
            <a:pPr eaLnBrk="1" hangingPunct="1"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Narrow &amp; formed (from behind forward) by the: 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Body of sphenoid.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Cribriform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plate of </a:t>
            </a:r>
            <a:r>
              <a:rPr lang="en-US" sz="2400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ethmoid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bone.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Frontal bone.</a:t>
            </a:r>
          </a:p>
          <a:p>
            <a:pPr marL="914400" lvl="1" indent="-457200" eaLnBrk="1" hangingPunct="1">
              <a:buFontTx/>
              <a:buAutoNum type="arabicPeriod"/>
              <a:defRPr/>
            </a:pPr>
            <a:r>
              <a:rPr lang="en-US" sz="2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Nasal bone &amp; cartilage</a:t>
            </a:r>
            <a:r>
              <a:rPr lang="en-US" sz="2400" dirty="0">
                <a:solidFill>
                  <a:srgbClr val="FFFF00"/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US" sz="2800" dirty="0"/>
          </a:p>
        </p:txBody>
      </p:sp>
      <p:pic>
        <p:nvPicPr>
          <p:cNvPr id="8195" name="Picture 5" descr="C:\Documents and Settings\user\My Documents\My Pictures\f0417-01.jpg">
            <a:extLst>
              <a:ext uri="{FF2B5EF4-FFF2-40B4-BE49-F238E27FC236}">
                <a16:creationId xmlns:a16="http://schemas.microsoft.com/office/drawing/2014/main" id="{2C9C7654-DAB8-4559-A241-3AB48B474C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419417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8DDB64C-804A-4953-A2ED-10D70F5451EE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990600" y="4495800"/>
            <a:ext cx="6477000" cy="13716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defRPr/>
            </a:pPr>
            <a:r>
              <a:rPr lang="en-US" sz="2800" b="1" kern="0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Floor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Separates it from the oral cavity. </a:t>
            </a:r>
          </a:p>
          <a:p>
            <a:pPr marL="742950" lvl="1" indent="-285750" eaLnBrk="1" hangingPunct="1">
              <a:lnSpc>
                <a:spcPct val="90000"/>
              </a:lnSpc>
              <a:spcBef>
                <a:spcPct val="20000"/>
              </a:spcBef>
              <a:buClr>
                <a:srgbClr val="FFFF00"/>
              </a:buClr>
              <a:buFont typeface="Arial" charset="0"/>
              <a:buChar char="•"/>
              <a:defRPr/>
            </a:pPr>
            <a:r>
              <a:rPr lang="en-US" sz="2400" kern="0" dirty="0"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Formed by the </a:t>
            </a:r>
            <a:r>
              <a:rPr lang="en-US" sz="2400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hard (bony) palate</a:t>
            </a:r>
            <a:r>
              <a:rPr lang="en-US" sz="2400" kern="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cs typeface="Tahoma" pitchFamily="34" charset="0"/>
              </a:rPr>
              <a:t>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8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B5E257-1EAC-4376-8045-349FA65E9A78}"/>
              </a:ext>
            </a:extLst>
          </p:cNvPr>
          <p:cNvSpPr txBox="1"/>
          <p:nvPr/>
        </p:nvSpPr>
        <p:spPr>
          <a:xfrm>
            <a:off x="1752600" y="16002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EB8B2-BAA1-4C09-A1F3-8C5E9DDF135A}"/>
              </a:ext>
            </a:extLst>
          </p:cNvPr>
          <p:cNvSpPr txBox="1"/>
          <p:nvPr/>
        </p:nvSpPr>
        <p:spPr>
          <a:xfrm>
            <a:off x="2209800" y="13716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C5EAEA-4A1F-4F80-BA69-7ED20514CB64}"/>
              </a:ext>
            </a:extLst>
          </p:cNvPr>
          <p:cNvSpPr txBox="1"/>
          <p:nvPr/>
        </p:nvSpPr>
        <p:spPr>
          <a:xfrm>
            <a:off x="2743200" y="14478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D616B8-BD4F-4436-983D-2DFA399D6003}"/>
              </a:ext>
            </a:extLst>
          </p:cNvPr>
          <p:cNvSpPr txBox="1"/>
          <p:nvPr/>
        </p:nvSpPr>
        <p:spPr>
          <a:xfrm>
            <a:off x="3276600" y="20574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cxnSp>
        <p:nvCxnSpPr>
          <p:cNvPr id="8201" name="Straight Arrow Connector 9">
            <a:extLst>
              <a:ext uri="{FF2B5EF4-FFF2-40B4-BE49-F238E27FC236}">
                <a16:creationId xmlns:a16="http://schemas.microsoft.com/office/drawing/2014/main" id="{53961883-DF7D-4879-A020-C86D89F42FC3}"/>
              </a:ext>
            </a:extLst>
          </p:cNvPr>
          <p:cNvCxnSpPr>
            <a:cxnSpLocks noChangeShapeType="1"/>
          </p:cNvCxnSpPr>
          <p:nvPr/>
        </p:nvCxnSpPr>
        <p:spPr bwMode="auto">
          <a:xfrm rot="16200000" flipV="1">
            <a:off x="1676400" y="3962400"/>
            <a:ext cx="1295400" cy="76200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>
            <a:extLst>
              <a:ext uri="{FF2B5EF4-FFF2-40B4-BE49-F238E27FC236}">
                <a16:creationId xmlns:a16="http://schemas.microsoft.com/office/drawing/2014/main" id="{EAF8A24B-E722-418D-A6E3-A6ABE33D4F29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457200" y="457200"/>
            <a:ext cx="3581400" cy="55626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FF0000"/>
                </a:solidFill>
                <a:latin typeface="Arial Rounded MT Bold" pitchFamily="34" charset="0"/>
                <a:cs typeface="Tahoma" pitchFamily="34" charset="0"/>
              </a:rPr>
              <a:t>Medial Wall (Nasal Septum)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Osteocartilaginous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partition.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Formed by:</a:t>
            </a:r>
          </a:p>
          <a:p>
            <a:pPr marL="971550" lvl="1" indent="-514350" eaLnBrk="1" hangingPunct="1">
              <a:lnSpc>
                <a:spcPct val="90000"/>
              </a:lnSpc>
              <a:buClr>
                <a:srgbClr val="FFFF00"/>
              </a:buClr>
              <a:buFontTx/>
              <a:buAutoNum type="arabicPeriod"/>
              <a:defRPr/>
            </a:pPr>
            <a:r>
              <a:rPr lang="en-US" sz="2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Perpendicular plate of </a:t>
            </a:r>
            <a:r>
              <a:rPr lang="en-US" sz="2400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ethmoid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bone.</a:t>
            </a:r>
          </a:p>
          <a:p>
            <a:pPr marL="971550" lvl="1" indent="-514350" eaLnBrk="1" hangingPunct="1">
              <a:lnSpc>
                <a:spcPct val="90000"/>
              </a:lnSpc>
              <a:buClr>
                <a:srgbClr val="FFFF00"/>
              </a:buClr>
              <a:buFontTx/>
              <a:buAutoNum type="arabicPeriod"/>
              <a:defRPr/>
            </a:pPr>
            <a:r>
              <a:rPr lang="en-US" sz="2400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Vomer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.</a:t>
            </a:r>
          </a:p>
          <a:p>
            <a:pPr marL="971550" lvl="1" indent="-514350" eaLnBrk="1" hangingPunct="1">
              <a:lnSpc>
                <a:spcPct val="90000"/>
              </a:lnSpc>
              <a:buClr>
                <a:srgbClr val="FFFF00"/>
              </a:buClr>
              <a:buFontTx/>
              <a:buAutoNum type="arabicPeriod"/>
              <a:defRPr/>
            </a:pPr>
            <a:r>
              <a:rPr lang="en-US" sz="2400" dirty="0" err="1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Septal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cartilage.</a:t>
            </a:r>
          </a:p>
        </p:txBody>
      </p:sp>
      <p:pic>
        <p:nvPicPr>
          <p:cNvPr id="9219" name="Picture 5" descr="C:\Documents and Settings\user\My Documents\My Pictures\f0417-01.jpg">
            <a:extLst>
              <a:ext uri="{FF2B5EF4-FFF2-40B4-BE49-F238E27FC236}">
                <a16:creationId xmlns:a16="http://schemas.microsoft.com/office/drawing/2014/main" id="{ED991093-0801-4DC5-B5C1-1641DF6F28A3}"/>
              </a:ext>
            </a:extLst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4800" y="1524000"/>
            <a:ext cx="4376738" cy="3657600"/>
          </a:xfr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D2FE2E-BB48-43A5-B585-826482786360}"/>
              </a:ext>
            </a:extLst>
          </p:cNvPr>
          <p:cNvSpPr txBox="1"/>
          <p:nvPr/>
        </p:nvSpPr>
        <p:spPr>
          <a:xfrm>
            <a:off x="6172200" y="28956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AB0C4-CA37-4A94-B2EC-9A1FB83BC8F9}"/>
              </a:ext>
            </a:extLst>
          </p:cNvPr>
          <p:cNvSpPr txBox="1"/>
          <p:nvPr/>
        </p:nvSpPr>
        <p:spPr>
          <a:xfrm>
            <a:off x="6324600" y="34290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BA0D2-83E7-45FA-A0DA-3870EA7B66B6}"/>
              </a:ext>
            </a:extLst>
          </p:cNvPr>
          <p:cNvSpPr txBox="1"/>
          <p:nvPr/>
        </p:nvSpPr>
        <p:spPr>
          <a:xfrm>
            <a:off x="5486400" y="3276600"/>
            <a:ext cx="381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3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>
            <a:extLst>
              <a:ext uri="{FF2B5EF4-FFF2-40B4-BE49-F238E27FC236}">
                <a16:creationId xmlns:a16="http://schemas.microsoft.com/office/drawing/2014/main" id="{F95F2546-DAE4-4518-A496-1A90F2581BB6}"/>
              </a:ext>
            </a:extLst>
          </p:cNvPr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0" y="838200"/>
            <a:ext cx="4572000" cy="3429000"/>
          </a:xfrm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solidFill>
                  <a:srgbClr val="FF66FF"/>
                </a:solidFill>
                <a:latin typeface="Arial Rounded MT Bold" pitchFamily="34" charset="0"/>
                <a:cs typeface="Tahoma" pitchFamily="34" charset="0"/>
              </a:rPr>
              <a:t>Lateral Wall</a:t>
            </a:r>
            <a:r>
              <a:rPr lang="en-US" sz="2000" dirty="0">
                <a:latin typeface="Tahoma" pitchFamily="34" charset="0"/>
                <a:cs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Shows three horizontal bony projections, the 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superior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,</a:t>
            </a:r>
            <a:r>
              <a:rPr lang="en-US" sz="24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middle</a:t>
            </a:r>
            <a:r>
              <a:rPr lang="en-US" sz="24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&amp;</a:t>
            </a:r>
            <a:r>
              <a:rPr lang="en-US" sz="24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inferior</a:t>
            </a:r>
            <a:r>
              <a:rPr lang="en-US" sz="2400" dirty="0">
                <a:solidFill>
                  <a:schemeClr val="accent2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en-US" sz="2400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conchae</a:t>
            </a:r>
            <a:endParaRPr lang="en-US" sz="2400" dirty="0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The cavity below each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concha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is called a </a:t>
            </a:r>
            <a:r>
              <a:rPr lang="en-US" sz="2400" dirty="0" err="1">
                <a:solidFill>
                  <a:srgbClr val="FF0066"/>
                </a:solidFill>
                <a:latin typeface="Tahoma" pitchFamily="34" charset="0"/>
                <a:cs typeface="Tahoma" pitchFamily="34" charset="0"/>
              </a:rPr>
              <a:t>meatus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and are named as </a:t>
            </a:r>
            <a:r>
              <a:rPr lang="en-US" sz="2400" b="1" dirty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superior, middle &amp; inferior 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corresponding to the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conchae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solidFill>
                <a:srgbClr val="FF0066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400" dirty="0"/>
          </a:p>
        </p:txBody>
      </p:sp>
      <p:pic>
        <p:nvPicPr>
          <p:cNvPr id="10243" name="Picture 6" descr="Picture1">
            <a:extLst>
              <a:ext uri="{FF2B5EF4-FFF2-40B4-BE49-F238E27FC236}">
                <a16:creationId xmlns:a16="http://schemas.microsoft.com/office/drawing/2014/main" id="{62704E41-FAE8-41F5-A8C7-456BDE754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4384675" cy="331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4EDCC133-16D2-41A4-ACEC-4515282973DD}"/>
              </a:ext>
            </a:extLst>
          </p:cNvPr>
          <p:cNvSpPr txBox="1">
            <a:spLocks noRot="1" noChangeArrowheads="1"/>
          </p:cNvSpPr>
          <p:nvPr/>
        </p:nvSpPr>
        <p:spPr bwMode="auto">
          <a:xfrm>
            <a:off x="304800" y="4419600"/>
            <a:ext cx="8686800" cy="2438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r>
              <a:rPr lang="en-US" sz="2400" dirty="0">
                <a:latin typeface="Tahoma" pitchFamily="34" charset="0"/>
                <a:cs typeface="Tahoma" pitchFamily="34" charset="0"/>
              </a:rPr>
              <a:t>The small space above the superior </a:t>
            </a:r>
            <a:r>
              <a:rPr lang="en-US" sz="2400" dirty="0" err="1">
                <a:latin typeface="Tahoma" pitchFamily="34" charset="0"/>
                <a:cs typeface="Tahoma" pitchFamily="34" charset="0"/>
              </a:rPr>
              <a:t>concha</a:t>
            </a:r>
            <a:r>
              <a:rPr lang="en-US" sz="2400" dirty="0">
                <a:latin typeface="Tahoma" pitchFamily="34" charset="0"/>
                <a:cs typeface="Tahoma" pitchFamily="34" charset="0"/>
              </a:rPr>
              <a:t> is the </a:t>
            </a:r>
            <a:r>
              <a:rPr lang="en-US" sz="2400" b="1" dirty="0" err="1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sphenoethmoidal</a:t>
            </a:r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recess.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conchae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increase the surface area of the nasal cavity.</a:t>
            </a:r>
          </a:p>
          <a:p>
            <a:pPr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sz="2400" dirty="0">
                <a:solidFill>
                  <a:srgbClr val="FF66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recess &amp;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meati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receive the openings of the: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Paranasal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sinuses.</a:t>
            </a:r>
          </a:p>
          <a:p>
            <a:pPr lvl="1">
              <a:buFont typeface="Wingdings" pitchFamily="2" charset="2"/>
              <a:buChar char="§"/>
              <a:defRPr/>
            </a:pPr>
            <a:r>
              <a:rPr lang="en-US" sz="2400" b="1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Nasolacrimal</a:t>
            </a:r>
            <a:r>
              <a:rPr lang="en-US" sz="24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duct</a:t>
            </a:r>
            <a:r>
              <a:rPr lang="en-US" sz="2400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400" b="1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400" kern="0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§"/>
              <a:defRPr/>
            </a:pPr>
            <a:endParaRPr lang="en-US" sz="2400" kern="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6B7CFEC1-2332-4B3D-A466-76450348C5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3816350" cy="647700"/>
          </a:xfrm>
          <a:gradFill flip="none" rotWithShape="1">
            <a:gsLst>
              <a:gs pos="0">
                <a:schemeClr val="accent2">
                  <a:tint val="66000"/>
                  <a:satMod val="160000"/>
                </a:schemeClr>
              </a:gs>
              <a:gs pos="50000">
                <a:schemeClr val="accent2">
                  <a:tint val="44500"/>
                  <a:satMod val="160000"/>
                </a:schemeClr>
              </a:gs>
              <a:gs pos="100000">
                <a:schemeClr val="accent2">
                  <a:tint val="23500"/>
                  <a:satMod val="160000"/>
                </a:schemeClr>
              </a:gs>
            </a:gsLst>
            <a:lin ang="8100000" scaled="1"/>
            <a:tileRect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solidFill>
                  <a:srgbClr val="2F74FF"/>
                </a:solidFill>
              </a:rPr>
              <a:t>Nasal mucosa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A2A45D8C-DDA5-485A-88BE-1D2BB20F543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000125"/>
            <a:ext cx="4143375" cy="55975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 w="28575">
            <a:solidFill>
              <a:schemeClr val="tx1"/>
            </a:solidFill>
          </a:ln>
        </p:spPr>
        <p:txBody>
          <a:bodyPr/>
          <a:lstStyle/>
          <a:p>
            <a:pPr lvl="1" eaLnBrk="1" hangingPunct="1">
              <a:defRPr/>
            </a:pPr>
            <a:r>
              <a:rPr lang="en-US" sz="2400" b="1" u="sng" dirty="0">
                <a:solidFill>
                  <a:srgbClr val="CC00CC"/>
                </a:solidFill>
              </a:rPr>
              <a:t>Olfactory </a:t>
            </a:r>
            <a:r>
              <a:rPr lang="en-US" sz="2400" b="1" dirty="0">
                <a:solidFill>
                  <a:srgbClr val="CC00CC"/>
                </a:solidFill>
              </a:rPr>
              <a:t>: </a:t>
            </a:r>
          </a:p>
          <a:p>
            <a:pPr lvl="1" eaLnBrk="1" hangingPunct="1">
              <a:defRPr/>
            </a:pPr>
            <a:r>
              <a:rPr lang="en-US" sz="2400" b="1" dirty="0">
                <a:solidFill>
                  <a:srgbClr val="000000"/>
                </a:solidFill>
              </a:rPr>
              <a:t>It is </a:t>
            </a:r>
            <a:r>
              <a:rPr lang="en-US" sz="2400" b="1" u="sng" dirty="0">
                <a:solidFill>
                  <a:srgbClr val="000000"/>
                </a:solidFill>
              </a:rPr>
              <a:t>delicate</a:t>
            </a:r>
            <a:r>
              <a:rPr lang="en-US" sz="2400" b="1" dirty="0">
                <a:solidFill>
                  <a:srgbClr val="000000"/>
                </a:solidFill>
              </a:rPr>
              <a:t> and contains olfactory nerve cells.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000000"/>
                </a:solidFill>
              </a:rPr>
              <a:t>It is present in </a:t>
            </a:r>
            <a:r>
              <a:rPr lang="en-US" sz="2400" b="1" u="sng" dirty="0">
                <a:solidFill>
                  <a:srgbClr val="000000"/>
                </a:solidFill>
              </a:rPr>
              <a:t>the upper part of nasal cavity</a:t>
            </a:r>
            <a:r>
              <a:rPr lang="en-US" sz="2400" b="1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R</a:t>
            </a:r>
            <a:r>
              <a:rPr lang="en-US" sz="2400" b="1" u="sng" dirty="0">
                <a:solidFill>
                  <a:srgbClr val="FF3300"/>
                </a:solidFill>
              </a:rPr>
              <a:t>oof,</a:t>
            </a:r>
            <a:r>
              <a:rPr lang="en-US" sz="2400" b="1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defRPr/>
            </a:pPr>
            <a:r>
              <a:rPr lang="en-US" sz="2400" b="1" u="sng" dirty="0">
                <a:solidFill>
                  <a:srgbClr val="FF3300"/>
                </a:solidFill>
              </a:rPr>
              <a:t>On the lateral wall</a:t>
            </a:r>
            <a:r>
              <a:rPr lang="en-US" sz="2400" b="1" dirty="0"/>
              <a:t>, 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dirty="0">
                <a:solidFill>
                  <a:srgbClr val="000000"/>
                </a:solidFill>
              </a:rPr>
              <a:t>it lines the upper surface of the </a:t>
            </a:r>
            <a:r>
              <a:rPr lang="en-US" sz="2400" b="1" u="sng" dirty="0">
                <a:solidFill>
                  <a:srgbClr val="000000"/>
                </a:solidFill>
              </a:rPr>
              <a:t>superior </a:t>
            </a:r>
            <a:r>
              <a:rPr lang="en-US" sz="2400" b="1" u="sng" dirty="0" err="1">
                <a:solidFill>
                  <a:srgbClr val="000000"/>
                </a:solidFill>
              </a:rPr>
              <a:t>concha</a:t>
            </a:r>
            <a:r>
              <a:rPr lang="en-US" sz="2400" b="1" u="sng" dirty="0">
                <a:solidFill>
                  <a:srgbClr val="000000"/>
                </a:solidFill>
              </a:rPr>
              <a:t> </a:t>
            </a:r>
            <a:r>
              <a:rPr lang="en-US" sz="2400" b="1" dirty="0">
                <a:solidFill>
                  <a:srgbClr val="000000"/>
                </a:solidFill>
              </a:rPr>
              <a:t>and the </a:t>
            </a:r>
            <a:r>
              <a:rPr lang="en-US" sz="2400" b="1" u="sng" dirty="0" err="1">
                <a:solidFill>
                  <a:srgbClr val="000000"/>
                </a:solidFill>
              </a:rPr>
              <a:t>sphenoethmoidal</a:t>
            </a:r>
            <a:r>
              <a:rPr lang="en-US" sz="2400" b="1" u="sng" dirty="0">
                <a:solidFill>
                  <a:srgbClr val="000000"/>
                </a:solidFill>
              </a:rPr>
              <a:t> recess.</a:t>
            </a:r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"/>
              <a:defRPr/>
            </a:pPr>
            <a:r>
              <a:rPr lang="en-US" sz="2400" b="1" u="sng" dirty="0">
                <a:solidFill>
                  <a:srgbClr val="0000FF"/>
                </a:solidFill>
              </a:rPr>
              <a:t>On the medial wall</a:t>
            </a:r>
            <a:r>
              <a:rPr lang="en-US" sz="2400" b="1" dirty="0"/>
              <a:t>, </a:t>
            </a:r>
            <a:r>
              <a:rPr lang="en-US" sz="2400" b="1" dirty="0">
                <a:solidFill>
                  <a:srgbClr val="000000"/>
                </a:solidFill>
              </a:rPr>
              <a:t>it lines the </a:t>
            </a:r>
            <a:r>
              <a:rPr lang="en-US" sz="2400" b="1" u="sng" dirty="0">
                <a:solidFill>
                  <a:srgbClr val="000000"/>
                </a:solidFill>
              </a:rPr>
              <a:t>superior part </a:t>
            </a:r>
            <a:r>
              <a:rPr lang="en-US" sz="2400" b="1" dirty="0">
                <a:solidFill>
                  <a:srgbClr val="000000"/>
                </a:solidFill>
              </a:rPr>
              <a:t>of the nasal septum.</a:t>
            </a:r>
          </a:p>
          <a:p>
            <a:pPr eaLnBrk="1" hangingPunct="1">
              <a:defRPr/>
            </a:pPr>
            <a:endParaRPr lang="en-US" sz="2000" b="1" dirty="0"/>
          </a:p>
          <a:p>
            <a:pPr eaLnBrk="1" hangingPunct="1">
              <a:defRPr/>
            </a:pPr>
            <a:endParaRPr lang="en-US" sz="2800" b="1" dirty="0">
              <a:solidFill>
                <a:srgbClr val="FF3300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A22C95-8330-4660-B970-2D6BE0310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B5796FA-D833-4ECF-9C50-F779C11D2543}" type="slidenum">
              <a:rPr lang="en-US" altLang="en-US"/>
              <a:pPr/>
              <a:t>9</a:t>
            </a:fld>
            <a:endParaRPr lang="en-US" altLang="en-US"/>
          </a:p>
        </p:txBody>
      </p:sp>
      <p:pic>
        <p:nvPicPr>
          <p:cNvPr id="11269" name="Picture 4" descr="F0929065">
            <a:extLst>
              <a:ext uri="{FF2B5EF4-FFF2-40B4-BE49-F238E27FC236}">
                <a16:creationId xmlns:a16="http://schemas.microsoft.com/office/drawing/2014/main" id="{A5A6D199-CAF6-4E40-9D09-2DEEB868C5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" t="4539" r="44954" b="5450"/>
          <a:stretch>
            <a:fillRect/>
          </a:stretch>
        </p:blipFill>
        <p:spPr bwMode="auto">
          <a:xfrm>
            <a:off x="4419600" y="3810000"/>
            <a:ext cx="4278313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10" descr="F66122-008-f232">
            <a:extLst>
              <a:ext uri="{FF2B5EF4-FFF2-40B4-BE49-F238E27FC236}">
                <a16:creationId xmlns:a16="http://schemas.microsoft.com/office/drawing/2014/main" id="{E7D1CB85-E076-4548-B792-664705606D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3" r="-3046" b="4807"/>
          <a:stretch>
            <a:fillRect/>
          </a:stretch>
        </p:blipFill>
        <p:spPr bwMode="auto">
          <a:xfrm>
            <a:off x="4572000" y="152400"/>
            <a:ext cx="4114800" cy="35401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louds">
  <a:themeElements>
    <a:clrScheme name="Clouds 2">
      <a:dk1>
        <a:srgbClr val="000066"/>
      </a:dk1>
      <a:lt1>
        <a:srgbClr val="FFFFFF"/>
      </a:lt1>
      <a:dk2>
        <a:srgbClr val="00A2DC"/>
      </a:dk2>
      <a:lt2>
        <a:srgbClr val="FFFFFF"/>
      </a:lt2>
      <a:accent1>
        <a:srgbClr val="0079A4"/>
      </a:accent1>
      <a:accent2>
        <a:srgbClr val="33CCCC"/>
      </a:accent2>
      <a:accent3>
        <a:srgbClr val="AACEEB"/>
      </a:accent3>
      <a:accent4>
        <a:srgbClr val="DADADA"/>
      </a:accent4>
      <a:accent5>
        <a:srgbClr val="AABECF"/>
      </a:accent5>
      <a:accent6>
        <a:srgbClr val="2DB9B9"/>
      </a:accent6>
      <a:hlink>
        <a:srgbClr val="FFFFCC"/>
      </a:hlink>
      <a:folHlink>
        <a:srgbClr val="FFCC00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1942</TotalTime>
  <Words>1294</Words>
  <Application>Microsoft Office PowerPoint</Application>
  <PresentationFormat>On-screen Show (4:3)</PresentationFormat>
  <Paragraphs>219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9" baseType="lpstr">
      <vt:lpstr>Arial</vt:lpstr>
      <vt:lpstr>Wingdings</vt:lpstr>
      <vt:lpstr>Calibri</vt:lpstr>
      <vt:lpstr>Eras Bold ITC</vt:lpstr>
      <vt:lpstr>Aharoni</vt:lpstr>
      <vt:lpstr>Arial Rounded MT Bold</vt:lpstr>
      <vt:lpstr>Tahoma</vt:lpstr>
      <vt:lpstr>Times New Roman</vt:lpstr>
      <vt:lpstr>Wingdings 2</vt:lpstr>
      <vt:lpstr>Arial Unicode MS</vt:lpstr>
      <vt:lpstr>Script MT Bold</vt:lpstr>
      <vt:lpstr>Clouds</vt:lpstr>
      <vt:lpstr>PowerPoint Presentation</vt:lpstr>
      <vt:lpstr>Nose, Nasal cavity,  Paranasal Sinuses &amp; Pharynx</vt:lpstr>
      <vt:lpstr>Objectives</vt:lpstr>
      <vt:lpstr>Nose</vt:lpstr>
      <vt:lpstr>Nasal Cavity</vt:lpstr>
      <vt:lpstr>PowerPoint Presentation</vt:lpstr>
      <vt:lpstr>PowerPoint Presentation</vt:lpstr>
      <vt:lpstr>PowerPoint Presentation</vt:lpstr>
      <vt:lpstr>Nasal mucosa</vt:lpstr>
      <vt:lpstr>RESPIRATORY MUCOSA</vt:lpstr>
      <vt:lpstr>Nerve Supply</vt:lpstr>
      <vt:lpstr>Blood supply </vt:lpstr>
      <vt:lpstr>Lymphatic Drainage</vt:lpstr>
      <vt:lpstr>Paranasal Sinuses</vt:lpstr>
      <vt:lpstr>PowerPoint Presentation</vt:lpstr>
      <vt:lpstr>Pharynx</vt:lpstr>
      <vt:lpstr>Circular (Constrictor) Muscles</vt:lpstr>
      <vt:lpstr>Longitudinal Muscles</vt:lpstr>
      <vt:lpstr>PowerPoint Presentation</vt:lpstr>
      <vt:lpstr>Nasopharynx</vt:lpstr>
      <vt:lpstr>Oropharynx</vt:lpstr>
      <vt:lpstr>Palatine tonsils </vt:lpstr>
      <vt:lpstr>Relations</vt:lpstr>
      <vt:lpstr>PowerPoint Presentation</vt:lpstr>
      <vt:lpstr>Laryngopharynx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Nose, Nasal cavity &amp; Paranasal sinuses &amp; Pharynx</dc:title>
  <dc:creator>Dr. Zeenat Zaidi</dc:creator>
  <cp:lastModifiedBy>Dana Al-Kadi</cp:lastModifiedBy>
  <cp:revision>164</cp:revision>
  <dcterms:created xsi:type="dcterms:W3CDTF">2006-04-06T22:08:28Z</dcterms:created>
  <dcterms:modified xsi:type="dcterms:W3CDTF">2017-12-31T21:16:22Z</dcterms:modified>
</cp:coreProperties>
</file>